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2009-5-15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3000372"/>
            <a:ext cx="7406640" cy="1472184"/>
          </a:xfrm>
        </p:spPr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Introduction to Database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4490538"/>
            <a:ext cx="7406640" cy="1752600"/>
          </a:xfrm>
        </p:spPr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Lei Yang</a:t>
            </a:r>
          </a:p>
          <a:p>
            <a:r>
              <a:rPr lang="en-US" altLang="zh-CN" dirty="0" smtClean="0">
                <a:latin typeface="Comic Sans MS" pitchFamily="66" charset="0"/>
              </a:rPr>
              <a:t>Computer Science Department</a:t>
            </a:r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Database-2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2500306"/>
          <a:ext cx="71438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490"/>
                <a:gridCol w="1860724"/>
                <a:gridCol w="1214446"/>
                <a:gridCol w="1071572"/>
                <a:gridCol w="1071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</a:t>
                      </a:r>
                      <a:r>
                        <a:rPr lang="en-US" altLang="zh-CN" baseline="0" dirty="0" smtClean="0">
                          <a:latin typeface="Comic Sans MS" pitchFamily="66" charset="0"/>
                        </a:rPr>
                        <a:t>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Gender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Degree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Salary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15k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Comic Sans MS" pitchFamily="66" charset="0"/>
                        </a:rPr>
                        <a:t>Lina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Female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10k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003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b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Bogdan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12k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Female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14k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42910" y="2786058"/>
            <a:ext cx="828680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2910" y="4000504"/>
            <a:ext cx="828680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14678" y="2786058"/>
            <a:ext cx="1785950" cy="2428892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428728" y="5143512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Comic Sans MS" pitchFamily="66" charset="0"/>
              </a:rPr>
              <a:t>SELECTION</a:t>
            </a:r>
            <a:endParaRPr lang="zh-CN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6" name="直接连接符 15"/>
          <p:cNvCxnSpPr>
            <a:stCxn id="14" idx="0"/>
            <a:endCxn id="5" idx="1"/>
          </p:cNvCxnSpPr>
          <p:nvPr/>
        </p:nvCxnSpPr>
        <p:spPr>
          <a:xfrm rot="16200000" flipV="1">
            <a:off x="410737" y="3268265"/>
            <a:ext cx="2107421" cy="1643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6" idx="1"/>
            <a:endCxn id="14" idx="1"/>
          </p:cNvCxnSpPr>
          <p:nvPr/>
        </p:nvCxnSpPr>
        <p:spPr>
          <a:xfrm rot="10800000" flipH="1" flipV="1">
            <a:off x="642910" y="4250536"/>
            <a:ext cx="785818" cy="11787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786446" y="5143512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Comic Sans MS" pitchFamily="66" charset="0"/>
              </a:rPr>
              <a:t>PROJECTION</a:t>
            </a:r>
            <a:endParaRPr lang="zh-CN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直接连接符 27"/>
          <p:cNvCxnSpPr>
            <a:stCxn id="7" idx="3"/>
            <a:endCxn id="24" idx="0"/>
          </p:cNvCxnSpPr>
          <p:nvPr/>
        </p:nvCxnSpPr>
        <p:spPr>
          <a:xfrm>
            <a:off x="5000628" y="4000504"/>
            <a:ext cx="1750231" cy="1143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071802" y="6072206"/>
            <a:ext cx="2714644" cy="557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Comic Sans MS" pitchFamily="66" charset="0"/>
              </a:rPr>
              <a:t>James, Mary</a:t>
            </a:r>
            <a:endParaRPr lang="zh-CN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直接箭头连接符 36"/>
          <p:cNvCxnSpPr>
            <a:stCxn id="14" idx="3"/>
            <a:endCxn id="32" idx="0"/>
          </p:cNvCxnSpPr>
          <p:nvPr/>
        </p:nvCxnSpPr>
        <p:spPr>
          <a:xfrm>
            <a:off x="3143240" y="5429264"/>
            <a:ext cx="128588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24" idx="1"/>
            <a:endCxn id="32" idx="0"/>
          </p:cNvCxnSpPr>
          <p:nvPr/>
        </p:nvCxnSpPr>
        <p:spPr>
          <a:xfrm rot="10800000" flipV="1">
            <a:off x="4429124" y="5429264"/>
            <a:ext cx="135732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 animBg="1"/>
      <p:bldP spid="24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SELECTION</a:t>
            </a:r>
          </a:p>
          <a:p>
            <a:pPr lvl="1"/>
            <a:r>
              <a:rPr lang="en-US" altLang="zh-CN" sz="2400" dirty="0" smtClean="0">
                <a:latin typeface="Comic Sans MS" pitchFamily="66" charset="0"/>
              </a:rPr>
              <a:t>Selecting records which satisfies certain conditions</a:t>
            </a:r>
          </a:p>
          <a:p>
            <a:pPr lvl="1"/>
            <a:endParaRPr lang="en-US" altLang="zh-CN" sz="2400" dirty="0" smtClean="0">
              <a:latin typeface="Comic Sans MS" pitchFamily="66" charset="0"/>
            </a:endParaRPr>
          </a:p>
          <a:p>
            <a:r>
              <a:rPr lang="en-US" altLang="zh-CN" dirty="0" smtClean="0">
                <a:latin typeface="Comic Sans MS" pitchFamily="66" charset="0"/>
              </a:rPr>
              <a:t>Projection</a:t>
            </a:r>
          </a:p>
          <a:p>
            <a:pPr lvl="1"/>
            <a:r>
              <a:rPr lang="en-US" altLang="zh-CN" sz="2400" dirty="0" smtClean="0">
                <a:latin typeface="Comic Sans MS" pitchFamily="66" charset="0"/>
              </a:rPr>
              <a:t>Projecting a field into query simply means including it in the query</a:t>
            </a:r>
            <a:endParaRPr lang="zh-CN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SQL(Structured Query Language)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Used in Database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A simple structure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SELECT &lt;fields&gt;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FROM &lt;table&gt;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WHERE &lt;condition&gt;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28728" y="4786322"/>
            <a:ext cx="70182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36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An example show how it works</a:t>
            </a:r>
            <a:endParaRPr lang="zh-CN" altLang="en-US" sz="3600" b="1" cap="none" spc="0" dirty="0">
              <a:ln/>
              <a:solidFill>
                <a:schemeClr val="accent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Query: </a:t>
            </a:r>
            <a:r>
              <a:rPr lang="en-US" altLang="zh-CN" sz="2000" dirty="0" smtClean="0">
                <a:latin typeface="Comic Sans MS" pitchFamily="66" charset="0"/>
              </a:rPr>
              <a:t>Find out the names of all employees whose salary is greater than 12k?</a:t>
            </a:r>
            <a:br>
              <a:rPr lang="en-US" altLang="zh-CN" sz="2000" dirty="0" smtClean="0">
                <a:latin typeface="Comic Sans MS" pitchFamily="66" charset="0"/>
              </a:rPr>
            </a:br>
            <a:endParaRPr lang="en-US" altLang="zh-CN" sz="2000" dirty="0" smtClean="0">
              <a:latin typeface="Comic Sans MS" pitchFamily="66" charset="0"/>
            </a:endParaRP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SELECT 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FROM 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WHERE </a:t>
            </a:r>
            <a:endParaRPr lang="zh-CN" altLang="en-US" dirty="0">
              <a:latin typeface="Comic Sans MS" pitchFamily="66" charset="0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rot="5400000">
            <a:off x="4393405" y="1964521"/>
            <a:ext cx="78581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786314" y="1928802"/>
            <a:ext cx="85725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714744" y="2571744"/>
            <a:ext cx="1214446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omic Sans MS" pitchFamily="66" charset="0"/>
              </a:rPr>
              <a:t>&lt;field&gt;</a:t>
            </a:r>
            <a:endParaRPr lang="zh-CN" alt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28992" y="3000372"/>
            <a:ext cx="1214446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omic Sans MS" pitchFamily="66" charset="0"/>
              </a:rPr>
              <a:t>&lt;table&gt;</a:t>
            </a:r>
            <a:endParaRPr lang="zh-CN" alt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643306" y="3429000"/>
            <a:ext cx="1714512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omic Sans MS" pitchFamily="66" charset="0"/>
              </a:rPr>
              <a:t>&lt;condition&gt;</a:t>
            </a:r>
            <a:endParaRPr lang="zh-CN" alt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43306" y="2571744"/>
            <a:ext cx="150019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omic Sans MS" pitchFamily="66" charset="0"/>
              </a:rPr>
              <a:t>Name</a:t>
            </a:r>
            <a:endParaRPr lang="zh-CN" alt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00430" y="3071810"/>
            <a:ext cx="1571636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omic Sans MS" pitchFamily="66" charset="0"/>
              </a:rPr>
              <a:t>Employee</a:t>
            </a:r>
            <a:endParaRPr lang="zh-CN" alt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1868" y="3429000"/>
            <a:ext cx="171451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Comic Sans MS" pitchFamily="66" charset="0"/>
              </a:rPr>
              <a:t>Salary &gt; 12k</a:t>
            </a:r>
            <a:endParaRPr lang="zh-CN" alt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左箭头 25"/>
          <p:cNvSpPr/>
          <p:nvPr/>
        </p:nvSpPr>
        <p:spPr>
          <a:xfrm>
            <a:off x="5357818" y="2500306"/>
            <a:ext cx="2428892" cy="556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</a:rPr>
              <a:t>PROJECTION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7" name="左箭头 26"/>
          <p:cNvSpPr/>
          <p:nvPr/>
        </p:nvSpPr>
        <p:spPr>
          <a:xfrm>
            <a:off x="5357818" y="3429000"/>
            <a:ext cx="2428892" cy="556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</a:rPr>
              <a:t>SELECTION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43042" y="4071942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000" dirty="0" smtClean="0">
                <a:latin typeface="Comic Sans MS" pitchFamily="66" charset="0"/>
              </a:rPr>
              <a:t>SELECTION: Selecting records which satisfies certain conditions.</a:t>
            </a:r>
          </a:p>
          <a:p>
            <a:pPr marL="0" lvl="1"/>
            <a:endParaRPr lang="en-US" altLang="zh-CN" sz="2000" dirty="0" smtClean="0">
              <a:latin typeface="Comic Sans MS" pitchFamily="66" charset="0"/>
            </a:endParaRPr>
          </a:p>
          <a:p>
            <a:pPr marL="0" lvl="1"/>
            <a:r>
              <a:rPr lang="en-US" altLang="zh-CN" sz="2000" dirty="0" smtClean="0">
                <a:latin typeface="Comic Sans MS" pitchFamily="66" charset="0"/>
              </a:rPr>
              <a:t>PROJECTION: Projecting a field into query simply means including it in the query</a:t>
            </a:r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2" grpId="0" animBg="1"/>
      <p:bldP spid="23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How to search in two tables?</a:t>
            </a:r>
            <a:endParaRPr lang="zh-CN" altLang="en-US" dirty="0">
              <a:latin typeface="Comic Sans MS" pitchFamily="66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85918" y="4071942"/>
          <a:ext cx="500066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38"/>
                <a:gridCol w="1174758"/>
                <a:gridCol w="200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429256" y="2000240"/>
          <a:ext cx="35004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HR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IT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2357430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Find out the name of employees in HR?</a:t>
            </a:r>
            <a:endParaRPr lang="zh-CN" altLang="en-US" sz="2400" dirty="0">
              <a:latin typeface="Comic Sans MS" pitchFamily="66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 rot="10800000">
            <a:off x="4500562" y="2571744"/>
            <a:ext cx="1000132" cy="158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 flipH="1" flipV="1">
            <a:off x="3464711" y="3607595"/>
            <a:ext cx="2071702" cy="158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4500562" y="4643446"/>
            <a:ext cx="357190" cy="158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Cartesian Product</a:t>
            </a:r>
            <a:endParaRPr lang="zh-CN" altLang="en-US" dirty="0">
              <a:latin typeface="Comic Sans MS" pitchFamily="66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596" y="2143116"/>
          <a:ext cx="378621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857256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214942" y="2071678"/>
          <a:ext cx="35004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010"/>
                <a:gridCol w="15314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HR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IT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257174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X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46434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=</a:t>
            </a:r>
            <a:endParaRPr lang="zh-CN" altLang="en-US" sz="2800" dirty="0">
              <a:latin typeface="Comic Sans MS" pitchFamily="66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357290" y="3949386"/>
          <a:ext cx="742955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5"/>
                <a:gridCol w="1071570"/>
                <a:gridCol w="1643074"/>
                <a:gridCol w="1714512"/>
                <a:gridCol w="1714512"/>
              </a:tblGrid>
              <a:tr h="729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Employee ID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919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HR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919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IT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919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HR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9195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IT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85720" y="1428736"/>
            <a:ext cx="1214446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Employee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072330" y="1357298"/>
            <a:ext cx="1571636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Department</a:t>
            </a:r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4643446"/>
            <a:ext cx="7498080" cy="160495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SELECT  &lt;Name&gt;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FROM  &lt;Employee, Department&gt;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WHERE  &lt;DepartmentName = “HR” and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               </a:t>
            </a:r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Employee.DptID = Department.DptID</a:t>
            </a:r>
            <a:r>
              <a:rPr lang="en-US" altLang="zh-CN" dirty="0" smtClean="0">
                <a:latin typeface="Comic Sans MS" pitchFamily="66" charset="0"/>
              </a:rPr>
              <a:t>&gt;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00166" y="1428736"/>
          <a:ext cx="7429553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5"/>
                <a:gridCol w="1071570"/>
                <a:gridCol w="1643074"/>
                <a:gridCol w="1714512"/>
                <a:gridCol w="1714512"/>
              </a:tblGrid>
              <a:tr h="1008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Employee ID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Department 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880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HR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880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IT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880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HR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880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IT</a:t>
                      </a:r>
                      <a:endParaRPr lang="zh-CN" altLang="en-US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00100" y="2428868"/>
            <a:ext cx="7929618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000100" y="3286124"/>
            <a:ext cx="7929618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857620" y="1142984"/>
            <a:ext cx="3286148" cy="321471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572396" y="4500570"/>
            <a:ext cx="1357322" cy="5715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Comic Sans MS" pitchFamily="66" charset="0"/>
              </a:rPr>
              <a:t>JOIN</a:t>
            </a:r>
            <a:endParaRPr lang="zh-CN" alt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1" name="直接箭头连接符 10"/>
          <p:cNvCxnSpPr>
            <a:stCxn id="9" idx="1"/>
          </p:cNvCxnSpPr>
          <p:nvPr/>
        </p:nvCxnSpPr>
        <p:spPr>
          <a:xfrm rot="10800000">
            <a:off x="7143768" y="4357694"/>
            <a:ext cx="428628" cy="4286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9" idx="2"/>
          </p:cNvCxnSpPr>
          <p:nvPr/>
        </p:nvCxnSpPr>
        <p:spPr>
          <a:xfrm rot="5400000">
            <a:off x="7304504" y="4911339"/>
            <a:ext cx="785818" cy="110728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右箭头 17"/>
          <p:cNvSpPr/>
          <p:nvPr/>
        </p:nvSpPr>
        <p:spPr>
          <a:xfrm>
            <a:off x="0" y="5000636"/>
            <a:ext cx="15716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Comic Sans MS" pitchFamily="66" charset="0"/>
              </a:rPr>
              <a:t>Cartesian</a:t>
            </a:r>
          </a:p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Comic Sans MS" pitchFamily="66" charset="0"/>
              </a:rPr>
              <a:t>Product</a:t>
            </a:r>
            <a:endParaRPr lang="zh-CN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Operators in conditions</a:t>
            </a:r>
            <a:endParaRPr lang="zh-CN" altLang="en-US" dirty="0">
              <a:latin typeface="Comic Sans MS" pitchFamily="66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000232" y="2357430"/>
          <a:ext cx="6858048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107"/>
                <a:gridCol w="1474849"/>
                <a:gridCol w="3982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Operator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Example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Description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=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= “Apple”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latin typeface="Comic Sans MS" pitchFamily="66" charset="0"/>
                        </a:rPr>
                        <a:t>Finds records equal to Apple.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&lt;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&lt; 10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latin typeface="Comic Sans MS" pitchFamily="66" charset="0"/>
                        </a:rPr>
                        <a:t>Finds records less than 10.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&lt;=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&lt;= 10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latin typeface="Comic Sans MS" pitchFamily="66" charset="0"/>
                        </a:rPr>
                        <a:t>Finds records less than or equal to 10.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&gt;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&gt; 10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latin typeface="Comic Sans MS" pitchFamily="66" charset="0"/>
                        </a:rPr>
                        <a:t>Finds records greater than 10.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6264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&gt;=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Finds records greater than or equal to 10.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  <a:p>
                      <a:pPr algn="l"/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LIKE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Like “test*”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latin typeface="Comic Sans MS" pitchFamily="66" charset="0"/>
                        </a:rPr>
                        <a:t>Finds text beginning with the word “test." You can use LIKE with</a:t>
                      </a:r>
                    </a:p>
                    <a:p>
                      <a:pPr algn="l"/>
                      <a:r>
                        <a:rPr lang="en-US" altLang="zh-CN" dirty="0" smtClean="0">
                          <a:latin typeface="Comic Sans MS" pitchFamily="66" charset="0"/>
                        </a:rPr>
                        <a:t>wildcards such as *.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Aggregate Function</a:t>
            </a:r>
          </a:p>
          <a:p>
            <a:pPr>
              <a:buNone/>
            </a:pPr>
            <a:endParaRPr lang="zh-CN" altLang="en-US" dirty="0">
              <a:latin typeface="Comic Sans MS" pitchFamily="66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71670" y="23574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003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Laura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005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Ram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006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7130" y="5000636"/>
            <a:ext cx="776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How many employees are there in department D004?</a:t>
            </a:r>
            <a:endParaRPr lang="zh-CN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Database-10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3857628"/>
            <a:ext cx="7498080" cy="1571636"/>
          </a:xfrm>
        </p:spPr>
        <p:txBody>
          <a:bodyPr>
            <a:normAutofit fontScale="92500" lnSpcReduction="10000"/>
          </a:bodyPr>
          <a:lstStyle/>
          <a:p>
            <a:pPr lvl="2"/>
            <a:endParaRPr lang="en-US" altLang="zh-CN" dirty="0" smtClean="0">
              <a:latin typeface="Comic Sans MS" pitchFamily="66" charset="0"/>
            </a:endParaRPr>
          </a:p>
          <a:p>
            <a:pPr lvl="2"/>
            <a:r>
              <a:rPr lang="en-US" altLang="zh-CN" smtClean="0">
                <a:latin typeface="Comic Sans MS" pitchFamily="66" charset="0"/>
              </a:rPr>
              <a:t>SELECT </a:t>
            </a:r>
            <a:r>
              <a:rPr lang="en-US" altLang="zh-CN" smtClean="0">
                <a:solidFill>
                  <a:srgbClr val="FF0000"/>
                </a:solidFill>
                <a:latin typeface="Comic Sans MS" pitchFamily="66" charset="0"/>
              </a:rPr>
              <a:t>count</a:t>
            </a:r>
            <a:r>
              <a:rPr lang="en-US" altLang="zh-CN" smtClean="0">
                <a:latin typeface="Comic Sans MS" pitchFamily="66" charset="0"/>
              </a:rPr>
              <a:t>(</a:t>
            </a:r>
            <a:r>
              <a:rPr lang="en-US" altLang="zh-CN" dirty="0" err="1" smtClean="0">
                <a:latin typeface="Comic Sans MS" pitchFamily="66" charset="0"/>
              </a:rPr>
              <a:t>EmployeeID</a:t>
            </a:r>
            <a:r>
              <a:rPr lang="en-US" altLang="zh-CN" dirty="0" smtClean="0">
                <a:latin typeface="Comic Sans MS" pitchFamily="66" charset="0"/>
              </a:rPr>
              <a:t>)</a:t>
            </a:r>
          </a:p>
          <a:p>
            <a:pPr lvl="2"/>
            <a:r>
              <a:rPr lang="en-US" altLang="zh-CN" dirty="0" smtClean="0">
                <a:latin typeface="Comic Sans MS" pitchFamily="66" charset="0"/>
              </a:rPr>
              <a:t>FROM &lt;Employee&gt;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HAVING</a:t>
            </a:r>
            <a:r>
              <a:rPr lang="en-US" altLang="zh-CN" dirty="0" smtClean="0">
                <a:latin typeface="Comic Sans MS" pitchFamily="66" charset="0"/>
              </a:rPr>
              <a:t> DptID = “D004”</a:t>
            </a:r>
          </a:p>
          <a:p>
            <a:pPr lvl="2"/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071670" y="135729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DptID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Jimy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Karl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003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Laura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005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Ram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006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D005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357950" y="3714752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</a:rPr>
              <a:t>Aggregate Function</a:t>
            </a:r>
            <a:endParaRPr lang="zh-CN" alt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rot="5400000">
            <a:off x="3607587" y="4107661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786182" y="3929066"/>
            <a:ext cx="250033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Why we use database?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You have a company with more than 10000 employees…</a:t>
            </a:r>
          </a:p>
          <a:p>
            <a:r>
              <a:rPr lang="en-US" altLang="zh-CN" dirty="0" smtClean="0">
                <a:latin typeface="Comic Sans MS" pitchFamily="66" charset="0"/>
              </a:rPr>
              <a:t>Someday, you want to find out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The average salary of employees who own </a:t>
            </a:r>
            <a:r>
              <a:rPr lang="en-US" altLang="zh-CN" dirty="0" err="1" smtClean="0">
                <a:latin typeface="Comic Sans MS" pitchFamily="66" charset="0"/>
              </a:rPr>
              <a:t>Ph.d</a:t>
            </a:r>
            <a:r>
              <a:rPr lang="en-US" altLang="zh-CN" dirty="0" smtClean="0">
                <a:latin typeface="Comic Sans MS" pitchFamily="66" charset="0"/>
              </a:rPr>
              <a:t> degree…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The average age of your company…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…</a:t>
            </a:r>
          </a:p>
          <a:p>
            <a:pPr lvl="1"/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3108" y="4929198"/>
            <a:ext cx="3440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  <a:t>Manually?</a:t>
            </a:r>
            <a:endParaRPr lang="zh-CN" altLang="en-US" sz="5400" b="1" cap="none" spc="0" dirty="0">
              <a:ln/>
              <a:solidFill>
                <a:schemeClr val="accent3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72198" y="5357826"/>
            <a:ext cx="1276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  <a:t>No!</a:t>
            </a:r>
            <a:endParaRPr lang="zh-CN" altLang="en-US" sz="5400" b="1" cap="none" spc="0" dirty="0">
              <a:ln/>
              <a:solidFill>
                <a:schemeClr val="accent3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91937" y="0"/>
            <a:ext cx="28520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  <a:t>An </a:t>
            </a:r>
          </a:p>
          <a:p>
            <a:pPr algn="ctr"/>
            <a:r>
              <a:rPr lang="en-US" altLang="zh-CN" sz="5400" b="1" cap="none" spc="0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  <a:t>example</a:t>
            </a:r>
            <a:endParaRPr lang="zh-CN" altLang="en-US" sz="5400" b="1" cap="none" spc="0" dirty="0">
              <a:ln/>
              <a:solidFill>
                <a:schemeClr val="accent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in Database-11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Aggregate Functions</a:t>
            </a:r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357422" y="2285992"/>
          <a:ext cx="6096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4667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Function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Description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Group By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Groups the values in the field so that you can perform calculations on the groups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Sum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Calculates the total (sum) of values in a field.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Comic Sans MS" pitchFamily="66" charset="0"/>
                        </a:rPr>
                        <a:t>Avg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Calculates the average of values in a field.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Count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Counts the number of entries in a field, not including blank (Null) records.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Max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Finds the highest value in a field.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…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…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Question</a:t>
            </a:r>
            <a:endParaRPr lang="zh-CN" altLang="en-US" dirty="0">
              <a:latin typeface="Comic Sans MS" pitchFamily="66" charset="0"/>
            </a:endParaRPr>
          </a:p>
        </p:txBody>
      </p:sp>
      <p:pic>
        <p:nvPicPr>
          <p:cNvPr id="2050" name="Picture 2" descr="C:\Program Files\Microsoft Office\MEDIA\CAGCAT10\j0233018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97674" y="2540628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Comic Sans MS" pitchFamily="66" charset="0"/>
              </a:rPr>
              <a:t>Manage Employees in the Company</a:t>
            </a:r>
            <a:endParaRPr lang="zh-CN" altLang="en-US" sz="3600" dirty="0"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Employee Information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Name: Jack, Ram…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Gender: Male, Female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Degree: Bachelor, Master, </a:t>
            </a:r>
            <a:r>
              <a:rPr lang="en-US" altLang="zh-CN" dirty="0" err="1" smtClean="0">
                <a:latin typeface="Comic Sans MS" pitchFamily="66" charset="0"/>
              </a:rPr>
              <a:t>Ph.d</a:t>
            </a:r>
            <a:r>
              <a:rPr lang="en-US" altLang="zh-CN" dirty="0" smtClean="0">
                <a:latin typeface="Comic Sans MS" pitchFamily="66" charset="0"/>
              </a:rPr>
              <a:t>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Department: HR, Market Department…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Job: Engineer, Salesman, 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Salary: 10k, 15k, 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Manager: Jason, …</a:t>
            </a:r>
          </a:p>
          <a:p>
            <a:pPr lvl="1"/>
            <a:r>
              <a:rPr lang="en-US" altLang="zh-CN" dirty="0" smtClean="0">
                <a:latin typeface="Comic Sans MS" pitchFamily="66" charset="0"/>
              </a:rPr>
              <a:t>…</a:t>
            </a:r>
          </a:p>
          <a:p>
            <a:pPr lvl="1"/>
            <a:endParaRPr lang="en-US" altLang="zh-CN" dirty="0" smtClean="0">
              <a:latin typeface="Comic Sans MS" pitchFamily="66" charset="0"/>
            </a:endParaRPr>
          </a:p>
          <a:p>
            <a:pPr lvl="1"/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1472" y="6000768"/>
            <a:ext cx="81371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3600" b="1" cap="none" spc="0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  <a:t>Problem: How to store these data?</a:t>
            </a:r>
            <a:endParaRPr lang="zh-CN" altLang="en-US" sz="3600" b="1" cap="none" spc="0" dirty="0">
              <a:ln/>
              <a:solidFill>
                <a:schemeClr val="accent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Table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Database Store Data in Tables</a:t>
            </a:r>
            <a:endParaRPr lang="zh-CN" altLang="en-US" dirty="0">
              <a:latin typeface="Comic Sans MS" pitchFamily="66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00166" y="2428868"/>
          <a:ext cx="71438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490"/>
                <a:gridCol w="2003600"/>
                <a:gridCol w="1071570"/>
                <a:gridCol w="1071572"/>
                <a:gridCol w="1071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</a:t>
                      </a:r>
                      <a:r>
                        <a:rPr lang="en-US" altLang="zh-CN" baseline="0" dirty="0" smtClean="0">
                          <a:latin typeface="Comic Sans MS" pitchFamily="66" charset="0"/>
                        </a:rPr>
                        <a:t>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Gender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Degree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Salary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15k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Comic Sans MS" pitchFamily="66" charset="0"/>
                        </a:rPr>
                        <a:t>Lina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Female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10k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003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b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Bogdan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12k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omic Sans MS" pitchFamily="66" charset="0"/>
                        </a:rPr>
                        <a:t>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Female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14k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57158" y="2786058"/>
            <a:ext cx="8501122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ROW: a record</a:t>
            </a:r>
            <a:endParaRPr lang="zh-CN" alt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0430" y="2143116"/>
            <a:ext cx="1928826" cy="307183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COLUMN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A field or an attribute</a:t>
            </a:r>
          </a:p>
        </p:txBody>
      </p:sp>
      <p:sp>
        <p:nvSpPr>
          <p:cNvPr id="10" name="椭圆 9"/>
          <p:cNvSpPr/>
          <p:nvPr/>
        </p:nvSpPr>
        <p:spPr>
          <a:xfrm>
            <a:off x="1571604" y="4714884"/>
            <a:ext cx="164307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NUMBER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5286380" y="4643446"/>
            <a:ext cx="121444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7429520" y="4643446"/>
            <a:ext cx="17144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Currency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857356" y="5572140"/>
            <a:ext cx="678661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0070C0"/>
                </a:solidFill>
                <a:latin typeface="Comic Sans MS" pitchFamily="66" charset="0"/>
              </a:rPr>
              <a:t>Question: how to distinguish two employee with nearly the same information?</a:t>
            </a:r>
            <a:endParaRPr lang="zh-CN" altLang="en-US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Primary Key</a:t>
            </a:r>
            <a:endParaRPr lang="zh-CN" altLang="en-US" dirty="0">
              <a:latin typeface="Comic Sans MS" pitchFamily="66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71604" y="1928802"/>
          <a:ext cx="71438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490"/>
                <a:gridCol w="2003600"/>
                <a:gridCol w="1071570"/>
                <a:gridCol w="1071572"/>
                <a:gridCol w="1071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</a:t>
                      </a:r>
                      <a:r>
                        <a:rPr lang="en-US" altLang="zh-CN" baseline="0" dirty="0" smtClean="0">
                          <a:latin typeface="Comic Sans MS" pitchFamily="66" charset="0"/>
                        </a:rPr>
                        <a:t>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Gender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Degree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Salary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15k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15k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上箭头 5"/>
          <p:cNvSpPr/>
          <p:nvPr/>
        </p:nvSpPr>
        <p:spPr>
          <a:xfrm>
            <a:off x="1285852" y="3143248"/>
            <a:ext cx="2643206" cy="2214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Comic Sans MS" pitchFamily="66" charset="0"/>
              </a:rPr>
              <a:t>Primary Key</a:t>
            </a:r>
            <a:endParaRPr lang="zh-CN" alt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114297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142976" y="28574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500562" y="4071942"/>
            <a:ext cx="1714512" cy="914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latin typeface="Comic Sans MS" pitchFamily="66" charset="0"/>
              </a:rPr>
              <a:t>Unique</a:t>
            </a:r>
            <a:endParaRPr lang="zh-CN" alt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Data Type - 1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Text</a:t>
            </a:r>
          </a:p>
          <a:p>
            <a:pPr lvl="1"/>
            <a:r>
              <a:rPr lang="en-US" altLang="zh-CN" sz="1800" dirty="0" smtClean="0">
                <a:latin typeface="Comic Sans MS" pitchFamily="66" charset="0"/>
              </a:rPr>
              <a:t>Stores text, numbers, or a combination of both, up to 255 characters long. Text fields are the most common of all data types.</a:t>
            </a:r>
            <a:endParaRPr lang="en-US" altLang="zh-CN" sz="2000" dirty="0" smtClean="0">
              <a:latin typeface="Comic Sans MS" pitchFamily="66" charset="0"/>
            </a:endParaRPr>
          </a:p>
          <a:p>
            <a:r>
              <a:rPr lang="en-US" altLang="zh-CN" sz="2400" dirty="0" smtClean="0">
                <a:latin typeface="Comic Sans MS" pitchFamily="66" charset="0"/>
              </a:rPr>
              <a:t>Memo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Stores long text entries up to 64,000 characters long.</a:t>
            </a:r>
          </a:p>
          <a:p>
            <a:r>
              <a:rPr lang="en-US" altLang="zh-CN" sz="2400" dirty="0" smtClean="0">
                <a:latin typeface="Comic Sans MS" pitchFamily="66" charset="0"/>
              </a:rPr>
              <a:t>Number: int, float…</a:t>
            </a:r>
          </a:p>
          <a:p>
            <a:r>
              <a:rPr lang="en-US" altLang="zh-CN" sz="2400" dirty="0" smtClean="0">
                <a:latin typeface="Comic Sans MS" pitchFamily="66" charset="0"/>
              </a:rPr>
              <a:t>Date/Time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Stores dates, times, or both.</a:t>
            </a:r>
          </a:p>
          <a:p>
            <a:r>
              <a:rPr lang="en-US" altLang="zh-CN" sz="2400" dirty="0" smtClean="0">
                <a:latin typeface="Comic Sans MS" pitchFamily="66" charset="0"/>
              </a:rPr>
              <a:t>Currency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Stores numbers and symbols that represent money.</a:t>
            </a:r>
            <a:endParaRPr lang="zh-CN" alt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Data Type - 2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AutoNumber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Automatically fills in a unique number for each record. AutoNumber is used as primary key in many tables.</a:t>
            </a:r>
            <a:endParaRPr lang="en-US" altLang="zh-CN" sz="2400" dirty="0" smtClean="0">
              <a:latin typeface="Comic Sans MS" pitchFamily="66" charset="0"/>
            </a:endParaRPr>
          </a:p>
          <a:p>
            <a:r>
              <a:rPr lang="en-US" altLang="zh-CN" sz="2400" dirty="0" smtClean="0">
                <a:latin typeface="Comic Sans MS" pitchFamily="66" charset="0"/>
              </a:rPr>
              <a:t>Yes/No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Stores only one of two values, such as Yes or No, True or False, etc.</a:t>
            </a:r>
          </a:p>
          <a:p>
            <a:r>
              <a:rPr lang="en-US" altLang="zh-CN" sz="2400" dirty="0" smtClean="0">
                <a:latin typeface="Comic Sans MS" pitchFamily="66" charset="0"/>
              </a:rPr>
              <a:t>OLE Object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Stores objects created in other programs such as a graphic, Excel spreadsheet, or Word document.</a:t>
            </a:r>
          </a:p>
          <a:p>
            <a:r>
              <a:rPr lang="en-US" altLang="zh-CN" sz="2400" dirty="0" smtClean="0">
                <a:latin typeface="Comic Sans MS" pitchFamily="66" charset="0"/>
              </a:rPr>
              <a:t>Hyperlink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Stores clickable links to files on your computer, on the network, or to Web pages on the Internet.</a:t>
            </a:r>
            <a:endParaRPr lang="zh-CN" alt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Data Type - 3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Lookup Wizard</a:t>
            </a:r>
          </a:p>
          <a:p>
            <a:pPr lvl="1"/>
            <a:r>
              <a:rPr lang="en-US" altLang="zh-CN" sz="2000" dirty="0" smtClean="0">
                <a:latin typeface="Comic Sans MS" pitchFamily="66" charset="0"/>
              </a:rPr>
              <a:t>A wizard that helps you create a field whose values are selected from a table, query, or a preset list of values.</a:t>
            </a:r>
            <a:endParaRPr lang="zh-CN" altLang="en-US" sz="2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6293335" cy="23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Query Answer in Database-1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4143380"/>
            <a:ext cx="7498080" cy="210502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Query: Find out the names of all employees whose salary is greater than 12k?</a:t>
            </a:r>
            <a:endParaRPr lang="zh-CN" altLang="en-US" sz="2400" dirty="0">
              <a:latin typeface="Comic Sans MS" pitchFamily="66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71604" y="1785926"/>
          <a:ext cx="71438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490"/>
                <a:gridCol w="1860724"/>
                <a:gridCol w="1214446"/>
                <a:gridCol w="1071572"/>
                <a:gridCol w="1071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Employee</a:t>
                      </a:r>
                      <a:r>
                        <a:rPr lang="en-US" altLang="zh-CN" baseline="0" dirty="0" smtClean="0">
                          <a:latin typeface="Comic Sans MS" pitchFamily="66" charset="0"/>
                        </a:rPr>
                        <a:t> ID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Name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Gender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Degree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Salary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001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James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15k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002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Comic Sans MS" pitchFamily="66" charset="0"/>
                        </a:rPr>
                        <a:t>Lina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Female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10k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003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b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Bogdan</a:t>
                      </a:r>
                      <a:endParaRPr lang="zh-CN" altLang="en-US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MS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12k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004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Mary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Female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Ph.D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omic Sans MS" pitchFamily="66" charset="0"/>
                        </a:rPr>
                        <a:t>14k</a:t>
                      </a:r>
                      <a:endParaRPr lang="zh-CN" alt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257</TotalTime>
  <Words>944</Words>
  <PresentationFormat>全屏显示(4:3)</PresentationFormat>
  <Paragraphs>374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夏至</vt:lpstr>
      <vt:lpstr>Introduction to Database</vt:lpstr>
      <vt:lpstr>Why we use database?</vt:lpstr>
      <vt:lpstr>Manage Employees in the Company</vt:lpstr>
      <vt:lpstr>Table</vt:lpstr>
      <vt:lpstr>Primary Key</vt:lpstr>
      <vt:lpstr>Data Type - 1</vt:lpstr>
      <vt:lpstr>Data Type - 2</vt:lpstr>
      <vt:lpstr>Data Type - 3</vt:lpstr>
      <vt:lpstr>Query Answer in Database-1</vt:lpstr>
      <vt:lpstr>Query in Database-2</vt:lpstr>
      <vt:lpstr>Query in Database-3</vt:lpstr>
      <vt:lpstr>Query in Database-4</vt:lpstr>
      <vt:lpstr>Query in Database-4</vt:lpstr>
      <vt:lpstr>Query in Database-5</vt:lpstr>
      <vt:lpstr>Query in Database-6</vt:lpstr>
      <vt:lpstr>Query in Database-7</vt:lpstr>
      <vt:lpstr>Query in Database-8</vt:lpstr>
      <vt:lpstr>Query in Database-9</vt:lpstr>
      <vt:lpstr>Query in Database-10</vt:lpstr>
      <vt:lpstr>Query in Database-11</vt:lpstr>
      <vt:lpstr>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</dc:title>
  <cp:lastModifiedBy>Lei Yang</cp:lastModifiedBy>
  <cp:revision>178</cp:revision>
  <dcterms:modified xsi:type="dcterms:W3CDTF">2009-05-15T21:34:25Z</dcterms:modified>
</cp:coreProperties>
</file>