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8" r:id="rId3"/>
    <p:sldId id="269" r:id="rId4"/>
    <p:sldId id="271" r:id="rId5"/>
    <p:sldId id="259" r:id="rId6"/>
    <p:sldId id="260" r:id="rId7"/>
    <p:sldId id="261" r:id="rId8"/>
    <p:sldId id="262" r:id="rId9"/>
    <p:sldId id="268" r:id="rId10"/>
    <p:sldId id="270" r:id="rId11"/>
    <p:sldId id="272" r:id="rId12"/>
    <p:sldId id="266" r:id="rId13"/>
    <p:sldId id="267" r:id="rId14"/>
    <p:sldId id="273" r:id="rId15"/>
    <p:sldId id="274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8D0DA-862A-4C9B-A00C-B658D3F102A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3A7F-29E9-4D2B-BA62-E044A002C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3A7F-29E9-4D2B-BA62-E044A002C7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03583-CCB3-43BE-96B0-626E04F4FF8D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C5E3C-2567-4EDF-B4A3-FFBB14C3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mbria" pitchFamily="18" charset="0"/>
              </a:rPr>
              <a:t>Database Security Policies and Procedures and Implementation for the Disaster Management Communication System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43200"/>
            <a:ext cx="80772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800" u="sng" dirty="0" smtClean="0">
                <a:solidFill>
                  <a:schemeClr val="tx1"/>
                </a:solidFill>
                <a:latin typeface="Cambria" pitchFamily="18" charset="0"/>
              </a:rPr>
              <a:t>Presented By: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Radostina Georgieva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Master of Science</a:t>
            </a:r>
          </a:p>
          <a:p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800" u="sng" dirty="0" smtClean="0">
                <a:solidFill>
                  <a:schemeClr val="tx1"/>
                </a:solidFill>
                <a:latin typeface="Cambria" pitchFamily="18" charset="0"/>
              </a:rPr>
              <a:t>Faculty Advisor/Mentor: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Prof. Barbara Nicolai </a:t>
            </a:r>
          </a:p>
          <a:p>
            <a:endParaRPr lang="en-US" sz="2800" dirty="0"/>
          </a:p>
          <a:p>
            <a:endParaRPr lang="en-US" sz="2800" dirty="0"/>
          </a:p>
          <a:p>
            <a:pPr algn="l"/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PURDUE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UNIVERSITY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CALUMET</a:t>
            </a:r>
          </a:p>
          <a:p>
            <a:pPr algn="l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SCHOOL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OF TECHNOLOGY </a:t>
            </a:r>
            <a:endParaRPr lang="en-US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03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Procedures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Research and manual preparation</a:t>
            </a:r>
          </a:p>
          <a:p>
            <a:r>
              <a:rPr lang="en-US" dirty="0" smtClean="0">
                <a:latin typeface="Cambria" pitchFamily="18" charset="0"/>
              </a:rPr>
              <a:t>Verify physical security of the server</a:t>
            </a:r>
          </a:p>
          <a:p>
            <a:r>
              <a:rPr lang="en-US" dirty="0" smtClean="0">
                <a:latin typeface="Cambria" pitchFamily="18" charset="0"/>
              </a:rPr>
              <a:t>Update Windows operating system 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Patches and service packs</a:t>
            </a:r>
          </a:p>
          <a:p>
            <a:r>
              <a:rPr lang="en-US" dirty="0" smtClean="0">
                <a:latin typeface="Cambria" pitchFamily="18" charset="0"/>
              </a:rPr>
              <a:t>Install SQL Server 2008</a:t>
            </a:r>
          </a:p>
          <a:p>
            <a:r>
              <a:rPr lang="en-US" dirty="0" smtClean="0">
                <a:latin typeface="Cambria" pitchFamily="18" charset="0"/>
              </a:rPr>
              <a:t>Maintenance of the server and software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Procedures </a:t>
            </a:r>
            <a:r>
              <a:rPr lang="en-US" i="1" dirty="0" smtClean="0">
                <a:latin typeface="Cambria" pitchFamily="18" charset="0"/>
              </a:rPr>
              <a:t>cont.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Classification of data</a:t>
            </a:r>
          </a:p>
          <a:p>
            <a:r>
              <a:rPr lang="en-US" dirty="0" smtClean="0">
                <a:latin typeface="Cambria" pitchFamily="18" charset="0"/>
              </a:rPr>
              <a:t>User administration</a:t>
            </a:r>
          </a:p>
          <a:p>
            <a:r>
              <a:rPr lang="en-US" dirty="0" smtClean="0">
                <a:latin typeface="Cambria" pitchFamily="18" charset="0"/>
              </a:rPr>
              <a:t>Password policy</a:t>
            </a:r>
          </a:p>
          <a:p>
            <a:r>
              <a:rPr lang="en-US" dirty="0" smtClean="0">
                <a:latin typeface="Cambria" pitchFamily="18" charset="0"/>
              </a:rPr>
              <a:t>DB application security</a:t>
            </a:r>
          </a:p>
          <a:p>
            <a:r>
              <a:rPr lang="en-US" dirty="0" smtClean="0">
                <a:latin typeface="Cambria" pitchFamily="18" charset="0"/>
              </a:rPr>
              <a:t>Auditing </a:t>
            </a: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Information Security Pillars</a:t>
            </a:r>
            <a:endParaRPr lang="en-US" dirty="0">
              <a:latin typeface="Cambria" pitchFamily="18" charset="0"/>
            </a:endParaRPr>
          </a:p>
        </p:txBody>
      </p:sp>
      <p:grpSp>
        <p:nvGrpSpPr>
          <p:cNvPr id="5" name="Content Placeholder 4"/>
          <p:cNvGrpSpPr>
            <a:grpSpLocks noGrp="1"/>
          </p:cNvGrpSpPr>
          <p:nvPr>
            <p:ph idx="1"/>
          </p:nvPr>
        </p:nvGrpSpPr>
        <p:grpSpPr>
          <a:xfrm>
            <a:off x="457200" y="1833164"/>
            <a:ext cx="8153400" cy="4110436"/>
            <a:chOff x="0" y="-174552"/>
            <a:chExt cx="5467350" cy="2388148"/>
          </a:xfrm>
        </p:grpSpPr>
        <p:sp>
          <p:nvSpPr>
            <p:cNvPr id="6" name="Isosceles Triangle 5"/>
            <p:cNvSpPr/>
            <p:nvPr/>
          </p:nvSpPr>
          <p:spPr>
            <a:xfrm>
              <a:off x="1819275" y="43190"/>
              <a:ext cx="1828800" cy="1114425"/>
            </a:xfrm>
            <a:prstGeom prst="triangle">
              <a:avLst/>
            </a:pr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0" cap="none" spc="0" dirty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itchFamily="18" charset="0"/>
                </a:rPr>
                <a:t>Information</a:t>
              </a:r>
            </a:p>
            <a:p>
              <a:pPr algn="ctr"/>
              <a:r>
                <a:rPr lang="en-US" sz="1400" b="0" cap="none" spc="0" dirty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itchFamily="18" charset="0"/>
                </a:rPr>
                <a:t>security</a:t>
              </a:r>
            </a:p>
          </p:txBody>
        </p:sp>
        <p:sp>
          <p:nvSpPr>
            <p:cNvPr id="7" name="TextBox 2"/>
            <p:cNvSpPr txBox="1"/>
            <p:nvPr/>
          </p:nvSpPr>
          <p:spPr>
            <a:xfrm rot="18390525">
              <a:off x="1821476" y="269201"/>
              <a:ext cx="1093889" cy="20638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cs typeface="Times New Roman" pitchFamily="18" charset="0"/>
                </a:rPr>
                <a:t>Confidentiality</a:t>
              </a:r>
            </a:p>
          </p:txBody>
        </p:sp>
        <p:sp>
          <p:nvSpPr>
            <p:cNvPr id="8" name="TextBox 4"/>
            <p:cNvSpPr txBox="1"/>
            <p:nvPr/>
          </p:nvSpPr>
          <p:spPr>
            <a:xfrm rot="3241006">
              <a:off x="2890346" y="537583"/>
              <a:ext cx="890051" cy="20638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cs typeface="Times New Roman" pitchFamily="18" charset="0"/>
                </a:rPr>
                <a:t>Availability</a:t>
              </a:r>
            </a:p>
          </p:txBody>
        </p:sp>
        <p:sp>
          <p:nvSpPr>
            <p:cNvPr id="9" name="TextBox 5"/>
            <p:cNvSpPr txBox="1"/>
            <p:nvPr/>
          </p:nvSpPr>
          <p:spPr>
            <a:xfrm>
              <a:off x="2452643" y="1151070"/>
              <a:ext cx="717440" cy="1788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cs typeface="Times New Roman" pitchFamily="18" charset="0"/>
                </a:rPr>
                <a:t>Integrity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3665"/>
              <a:ext cx="1788386" cy="67468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dirty="0">
                  <a:cs typeface="Times New Roman" pitchFamily="18" charset="0"/>
                </a:rPr>
                <a:t>- Data</a:t>
              </a:r>
              <a:r>
                <a:rPr lang="en-US" sz="1400" baseline="0" dirty="0">
                  <a:cs typeface="Times New Roman" pitchFamily="18" charset="0"/>
                </a:rPr>
                <a:t> and information is classifies into different levels of confidentiality to ensure that only authorized users access the information.</a:t>
              </a:r>
              <a:endParaRPr lang="en-US" sz="1400" dirty="0"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57600" y="24140"/>
              <a:ext cx="1809750" cy="81702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dirty="0">
                  <a:cs typeface="Times New Roman" pitchFamily="18" charset="0"/>
                </a:rPr>
                <a:t>- System is available at all times</a:t>
              </a:r>
              <a:r>
                <a:rPr lang="en-US" sz="1400" baseline="0" dirty="0">
                  <a:cs typeface="Times New Roman" pitchFamily="18" charset="0"/>
                </a:rPr>
                <a:t> only for authorized users and authenticated persons.</a:t>
              </a:r>
            </a:p>
            <a:p>
              <a:pPr algn="l"/>
              <a:r>
                <a:rPr lang="en-US" sz="1400" baseline="0" dirty="0">
                  <a:cs typeface="Times New Roman" pitchFamily="18" charset="0"/>
                </a:rPr>
                <a:t>- System is protected from being shut down due to external or internal threats or attacks.</a:t>
              </a:r>
              <a:endParaRPr lang="en-US" sz="1400" dirty="0"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39482" y="1372430"/>
              <a:ext cx="1696873" cy="8411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dirty="0">
                  <a:cs typeface="Times New Roman" pitchFamily="18" charset="0"/>
                </a:rPr>
                <a:t>- Data and information</a:t>
              </a:r>
              <a:r>
                <a:rPr lang="en-US" sz="1400" baseline="0" dirty="0">
                  <a:cs typeface="Times New Roman" pitchFamily="18" charset="0"/>
                </a:rPr>
                <a:t> is accurate and </a:t>
              </a:r>
              <a:r>
                <a:rPr lang="en-US" sz="1400" baseline="0" dirty="0" smtClean="0">
                  <a:cs typeface="Times New Roman" pitchFamily="18" charset="0"/>
                </a:rPr>
                <a:t>  protected </a:t>
              </a:r>
              <a:r>
                <a:rPr lang="en-US" sz="1400" baseline="0" dirty="0">
                  <a:cs typeface="Times New Roman" pitchFamily="18" charset="0"/>
                </a:rPr>
                <a:t>from tampering by unauthorized persons.</a:t>
              </a:r>
            </a:p>
            <a:p>
              <a:pPr algn="l"/>
              <a:r>
                <a:rPr lang="en-US" sz="1400" baseline="0" dirty="0">
                  <a:cs typeface="Times New Roman" pitchFamily="18" charset="0"/>
                </a:rPr>
                <a:t>- Data and information is consistent and validated.</a:t>
              </a:r>
              <a:endParaRPr lang="en-US" sz="1400" dirty="0"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733800" y="6248400"/>
            <a:ext cx="154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C.I.A. Triangle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Database Security Access Points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1905000"/>
            <a:ext cx="8229600" cy="4191000"/>
            <a:chOff x="0" y="0"/>
            <a:chExt cx="4298497" cy="2883354"/>
          </a:xfrm>
        </p:grpSpPr>
        <p:cxnSp>
          <p:nvCxnSpPr>
            <p:cNvPr id="24" name="Straight Arrow Connector 23"/>
            <p:cNvCxnSpPr/>
            <p:nvPr/>
          </p:nvCxnSpPr>
          <p:spPr>
            <a:xfrm rot="16200000" flipH="1">
              <a:off x="2588080" y="2016578"/>
              <a:ext cx="1283153" cy="1224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H="1">
              <a:off x="2464935" y="2200955"/>
              <a:ext cx="938893" cy="680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6200000" flipH="1">
              <a:off x="2406676" y="2409396"/>
              <a:ext cx="524394" cy="44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H="1">
              <a:off x="1406379" y="2414668"/>
              <a:ext cx="533920" cy="340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889231" y="2203679"/>
              <a:ext cx="932085" cy="816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403454" y="2021343"/>
              <a:ext cx="1283154" cy="271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H="1">
              <a:off x="-104094" y="1811794"/>
              <a:ext cx="1695452" cy="95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H="1">
              <a:off x="2702380" y="1816554"/>
              <a:ext cx="1685925" cy="9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0" y="0"/>
              <a:ext cx="4286251" cy="206829"/>
            </a:xfrm>
            <a:prstGeom prst="rect">
              <a:avLst/>
            </a:prstGeom>
            <a:ln w="19050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SA, developers, data entry employees, clients, suppliers, volunteers (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People)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7997" y="393246"/>
              <a:ext cx="3673929" cy="200025"/>
            </a:xfrm>
            <a:prstGeom prst="rect">
              <a:avLst/>
            </a:prstGeom>
            <a:ln w="19050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Data collection and reporting screens (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Applications)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2797" y="762000"/>
              <a:ext cx="3083379" cy="213632"/>
            </a:xfrm>
            <a:prstGeom prst="rect">
              <a:avLst/>
            </a:prstGeom>
            <a:ln w="19050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Method of connection to the reporting screens (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Network)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98073" y="1149803"/>
              <a:ext cx="2485004" cy="213237"/>
            </a:xfrm>
            <a:prstGeom prst="rect">
              <a:avLst/>
            </a:prstGeom>
            <a:ln w="19050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Microsoft Windows Server 2003 (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Operating</a:t>
              </a:r>
              <a:r>
                <a:rPr lang="en-US" sz="1200" baseline="0" dirty="0" smtClean="0">
                  <a:latin typeface="Times New Roman" pitchFamily="18" charset="0"/>
                  <a:cs typeface="Times New Roman" pitchFamily="18" charset="0"/>
                </a:rPr>
                <a:t> System)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36890" y="1537607"/>
              <a:ext cx="1836964" cy="197303"/>
            </a:xfrm>
            <a:prstGeom prst="rect">
              <a:avLst/>
            </a:prstGeom>
            <a:ln w="19050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SQL Server 2008 (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DBMS)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7611" y="1918607"/>
              <a:ext cx="3343275" cy="230802"/>
            </a:xfrm>
            <a:prstGeom prst="rect">
              <a:avLst/>
            </a:prstGeom>
            <a:ln w="19050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Files storing information about clients, transactions, products, orders, disaster specifics (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Data Files)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14425" y="2306411"/>
              <a:ext cx="2069647" cy="209971"/>
            </a:xfrm>
            <a:prstGeom prst="rect">
              <a:avLst/>
            </a:prstGeom>
            <a:ln w="19050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Information processes and/or stored in the system (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Data)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247" y="2673804"/>
              <a:ext cx="4286250" cy="209550"/>
            </a:xfrm>
            <a:prstGeom prst="rect">
              <a:avLst/>
            </a:prstGeom>
            <a:ln w="19050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Database Security</a:t>
              </a:r>
            </a:p>
          </p:txBody>
        </p:sp>
        <p:cxnSp>
          <p:nvCxnSpPr>
            <p:cNvPr id="14" name="Straight Arrow Connector 13"/>
            <p:cNvCxnSpPr>
              <a:stCxn id="6" idx="2"/>
              <a:endCxn id="7" idx="0"/>
            </p:cNvCxnSpPr>
            <p:nvPr/>
          </p:nvCxnSpPr>
          <p:spPr>
            <a:xfrm rot="5400000">
              <a:off x="2045836" y="295955"/>
              <a:ext cx="186417" cy="81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2"/>
            </p:cNvCxnSpPr>
            <p:nvPr/>
          </p:nvCxnSpPr>
          <p:spPr>
            <a:xfrm rot="16200000" flipH="1">
              <a:off x="2049237" y="678995"/>
              <a:ext cx="171451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9" idx="0"/>
            </p:cNvCxnSpPr>
            <p:nvPr/>
          </p:nvCxnSpPr>
          <p:spPr>
            <a:xfrm rot="16200000" flipH="1">
              <a:off x="2047285" y="1056513"/>
              <a:ext cx="180974" cy="56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2"/>
              <a:endCxn id="10" idx="0"/>
            </p:cNvCxnSpPr>
            <p:nvPr/>
          </p:nvCxnSpPr>
          <p:spPr>
            <a:xfrm rot="16200000" flipH="1">
              <a:off x="2060690" y="1442925"/>
              <a:ext cx="174567" cy="1479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2"/>
              <a:endCxn id="11" idx="0"/>
            </p:cNvCxnSpPr>
            <p:nvPr/>
          </p:nvCxnSpPr>
          <p:spPr>
            <a:xfrm rot="5400000">
              <a:off x="2060462" y="1823697"/>
              <a:ext cx="183697" cy="61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2"/>
              <a:endCxn id="12" idx="0"/>
            </p:cNvCxnSpPr>
            <p:nvPr/>
          </p:nvCxnSpPr>
          <p:spPr>
            <a:xfrm rot="5400000">
              <a:off x="2070748" y="2228042"/>
              <a:ext cx="157001" cy="82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2"/>
              <a:endCxn id="13" idx="0"/>
            </p:cNvCxnSpPr>
            <p:nvPr/>
          </p:nvCxnSpPr>
          <p:spPr>
            <a:xfrm rot="16200000" flipH="1">
              <a:off x="2073599" y="2592031"/>
              <a:ext cx="157422" cy="61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2886079" y="1426032"/>
              <a:ext cx="2476497" cy="1904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H="1">
              <a:off x="2828927" y="1626054"/>
              <a:ext cx="2085975" cy="9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-1102177" y="1435553"/>
              <a:ext cx="2447925" cy="952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H="1">
              <a:off x="-604836" y="1637621"/>
              <a:ext cx="2068284" cy="408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Conclusion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Applied security is efficient for the moment</a:t>
            </a:r>
          </a:p>
          <a:p>
            <a:r>
              <a:rPr lang="en-US" dirty="0" smtClean="0">
                <a:latin typeface="Cambria" pitchFamily="18" charset="0"/>
              </a:rPr>
              <a:t>Compliance with regulations</a:t>
            </a:r>
          </a:p>
          <a:p>
            <a:r>
              <a:rPr lang="en-US" dirty="0" smtClean="0">
                <a:latin typeface="Cambria" pitchFamily="18" charset="0"/>
              </a:rPr>
              <a:t>Protect sensitive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Future Work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Continuous update and maintenance for the existing system</a:t>
            </a:r>
          </a:p>
          <a:p>
            <a:r>
              <a:rPr lang="en-US" dirty="0" smtClean="0">
                <a:latin typeface="Cambria" pitchFamily="18" charset="0"/>
              </a:rPr>
              <a:t>Regular audits</a:t>
            </a:r>
          </a:p>
          <a:p>
            <a:r>
              <a:rPr lang="en-US" dirty="0" smtClean="0">
                <a:latin typeface="Cambria" pitchFamily="18" charset="0"/>
              </a:rPr>
              <a:t>Security updates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Acknowledgements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 pitchFamily="18" charset="0"/>
              </a:rPr>
              <a:t>Barbara Nicolai      Chair Committee Member</a:t>
            </a:r>
          </a:p>
          <a:p>
            <a:r>
              <a:rPr lang="en-US" sz="2800" dirty="0" smtClean="0">
                <a:latin typeface="Cambria" pitchFamily="18" charset="0"/>
              </a:rPr>
              <a:t>Chuck </a:t>
            </a:r>
            <a:r>
              <a:rPr lang="en-US" sz="2800" dirty="0" err="1" smtClean="0">
                <a:latin typeface="Cambria" pitchFamily="18" charset="0"/>
              </a:rPr>
              <a:t>Winer</a:t>
            </a:r>
            <a:r>
              <a:rPr lang="en-US" sz="2800" dirty="0" smtClean="0">
                <a:latin typeface="Cambria" pitchFamily="18" charset="0"/>
              </a:rPr>
              <a:t>           Committee Member</a:t>
            </a:r>
          </a:p>
          <a:p>
            <a:r>
              <a:rPr lang="en-US" sz="2800" dirty="0" err="1" smtClean="0">
                <a:latin typeface="Cambria" pitchFamily="18" charset="0"/>
              </a:rPr>
              <a:t>Keyuan</a:t>
            </a:r>
            <a:r>
              <a:rPr lang="en-US" sz="2800" dirty="0" smtClean="0">
                <a:latin typeface="Cambria" pitchFamily="18" charset="0"/>
              </a:rPr>
              <a:t> Jiang           Committee Member</a:t>
            </a:r>
          </a:p>
          <a:p>
            <a:r>
              <a:rPr lang="en-US" sz="2800" dirty="0" smtClean="0">
                <a:latin typeface="Cambria" pitchFamily="18" charset="0"/>
              </a:rPr>
              <a:t>Purdue University Calumet</a:t>
            </a:r>
          </a:p>
          <a:p>
            <a:pPr lvl="1"/>
            <a:r>
              <a:rPr lang="en-US" sz="2400" dirty="0" smtClean="0">
                <a:latin typeface="Cambria" pitchFamily="18" charset="0"/>
              </a:rPr>
              <a:t>Faculty</a:t>
            </a:r>
          </a:p>
          <a:p>
            <a:pPr lvl="1"/>
            <a:r>
              <a:rPr lang="en-US" sz="2400" dirty="0" smtClean="0">
                <a:latin typeface="Cambria" pitchFamily="18" charset="0"/>
              </a:rPr>
              <a:t>Fellow Students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QUESTIONS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None/>
            </a:pPr>
            <a:endParaRPr lang="en-US" dirty="0">
              <a:latin typeface="Cambria" pitchFamily="18" charset="0"/>
            </a:endParaRPr>
          </a:p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Cambria" pitchFamily="18" charset="0"/>
              </a:rPr>
              <a:t>THANK YOU!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Abstract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latin typeface="Cambria" pitchFamily="18" charset="0"/>
              </a:rPr>
              <a:t>Databases - important part of modern organizations</a:t>
            </a:r>
          </a:p>
          <a:p>
            <a:r>
              <a:rPr lang="en-US" sz="3000" dirty="0" smtClean="0">
                <a:latin typeface="Cambria" pitchFamily="18" charset="0"/>
              </a:rPr>
              <a:t>Malicious attacks are targeted toward sensitive information</a:t>
            </a:r>
          </a:p>
          <a:p>
            <a:r>
              <a:rPr lang="en-US" sz="3000" dirty="0" smtClean="0">
                <a:latin typeface="Cambria" pitchFamily="18" charset="0"/>
              </a:rPr>
              <a:t>Information security and government regulations</a:t>
            </a:r>
          </a:p>
          <a:p>
            <a:r>
              <a:rPr lang="en-US" sz="3000" dirty="0" smtClean="0">
                <a:latin typeface="Cambria" pitchFamily="18" charset="0"/>
              </a:rPr>
              <a:t>Data encryption - a way of protecting information, while meeting certain regulations</a:t>
            </a:r>
          </a:p>
          <a:p>
            <a:r>
              <a:rPr lang="en-US" sz="3000" dirty="0" smtClean="0">
                <a:latin typeface="Cambria" pitchFamily="18" charset="0"/>
              </a:rPr>
              <a:t>SQL Server 2008 provides built-in data encryption and key management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Background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DMCS, as a system that ties all necessary institutions for a disaster response.</a:t>
            </a:r>
          </a:p>
          <a:p>
            <a:r>
              <a:rPr lang="en-US" dirty="0" smtClean="0">
                <a:latin typeface="Cambria" pitchFamily="18" charset="0"/>
              </a:rPr>
              <a:t>The DMCS: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can work as a regular government agency or it can be moved to a disaster site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is wireless and self sustainable (UPS)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uses Global Information System (GIS) to display geographic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Background </a:t>
            </a:r>
            <a:r>
              <a:rPr lang="en-US" i="1" dirty="0" smtClean="0">
                <a:latin typeface="Cambria" pitchFamily="18" charset="0"/>
              </a:rPr>
              <a:t>cont</a:t>
            </a:r>
            <a:r>
              <a:rPr lang="en-US" dirty="0" smtClean="0">
                <a:latin typeface="Cambria" pitchFamily="18" charset="0"/>
              </a:rPr>
              <a:t>.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The system is internet based and completely paperless, replacing file cabinets with a repository</a:t>
            </a:r>
          </a:p>
          <a:p>
            <a:r>
              <a:rPr lang="en-US" dirty="0" smtClean="0">
                <a:latin typeface="Cambria" pitchFamily="18" charset="0"/>
              </a:rPr>
              <a:t>The software of the system has a SQL Server database and a user interface in ASP.NET</a:t>
            </a:r>
          </a:p>
          <a:p>
            <a:r>
              <a:rPr lang="en-US" dirty="0" smtClean="0">
                <a:latin typeface="Cambria" pitchFamily="18" charset="0"/>
              </a:rPr>
              <a:t>The system is planned to be distributed to the Indiana township</a:t>
            </a: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Introduction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Database as a foundation of companies functionality and as a target of malicious attacks</a:t>
            </a:r>
          </a:p>
          <a:p>
            <a:r>
              <a:rPr lang="en-US" dirty="0" smtClean="0">
                <a:latin typeface="Cambria" pitchFamily="18" charset="0"/>
              </a:rPr>
              <a:t>Databases need to be properly secured and available to users</a:t>
            </a:r>
          </a:p>
          <a:p>
            <a:r>
              <a:rPr lang="en-US" dirty="0" smtClean="0">
                <a:latin typeface="Cambria" pitchFamily="18" charset="0"/>
              </a:rPr>
              <a:t>Consequences of database attacks</a:t>
            </a:r>
          </a:p>
          <a:p>
            <a:r>
              <a:rPr lang="en-US" dirty="0" smtClean="0">
                <a:latin typeface="Cambria" pitchFamily="18" charset="0"/>
              </a:rPr>
              <a:t>Government regulations  about database security</a:t>
            </a:r>
          </a:p>
          <a:p>
            <a:r>
              <a:rPr lang="en-US" dirty="0" smtClean="0">
                <a:latin typeface="Cambria" pitchFamily="18" charset="0"/>
              </a:rPr>
              <a:t>Databases need to be periodically audited and security needs to be updated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Statement of the Problem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DMCS’s database is remotely accessed and stores confidential and sensitive information. In order for the database to be protected while available to users it needs to be properly secured</a:t>
            </a:r>
          </a:p>
          <a:p>
            <a:r>
              <a:rPr lang="en-US" dirty="0" smtClean="0">
                <a:latin typeface="Cambria" pitchFamily="18" charset="0"/>
              </a:rPr>
              <a:t>Database security needs to: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address internal and external threats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meet the requirements of the government (HIPAA, SOX, Privacy Act of 1974)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Purpose of the Project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The purpose of this project is to conduct a research on data exploitation, threats, and defense; and determine best practices for protecting vulnerable information in SQL Server 2008</a:t>
            </a:r>
          </a:p>
          <a:p>
            <a:r>
              <a:rPr lang="en-US" dirty="0" smtClean="0">
                <a:latin typeface="Cambria" pitchFamily="18" charset="0"/>
              </a:rPr>
              <a:t>The result of the project is the Database Security Policy and Procedure Manual which provides detailed instructions and recommendations for securing the DMCS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Project Objective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Determine: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Number of information security threats.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Information security best practices applicable to the DMCS</a:t>
            </a:r>
          </a:p>
          <a:p>
            <a:r>
              <a:rPr lang="en-US" dirty="0" smtClean="0">
                <a:latin typeface="Cambria" pitchFamily="18" charset="0"/>
              </a:rPr>
              <a:t>Prepare the Database Security Policy and Procedure Manual </a:t>
            </a:r>
          </a:p>
          <a:p>
            <a:r>
              <a:rPr lang="en-US" dirty="0" smtClean="0">
                <a:latin typeface="Cambria" pitchFamily="18" charset="0"/>
              </a:rPr>
              <a:t>Install the SQL Server 2008 software</a:t>
            </a: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Data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Cambria" pitchFamily="18" charset="0"/>
              </a:rPr>
              <a:t>Number of new viruses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800"/>
            <a:ext cx="6172200" cy="43051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172200"/>
            <a:ext cx="3047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Panda Security, Nov 24, 2010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2383</TotalTime>
  <Words>649</Words>
  <Application>Microsoft Office PowerPoint</Application>
  <PresentationFormat>On-screen Show (4:3)</PresentationFormat>
  <Paragraphs>106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Database Security Policies and Procedures and Implementation for the Disaster Management Communication System</vt:lpstr>
      <vt:lpstr>Abstract</vt:lpstr>
      <vt:lpstr>Background</vt:lpstr>
      <vt:lpstr>Background cont.</vt:lpstr>
      <vt:lpstr>Introduction</vt:lpstr>
      <vt:lpstr>Statement of the Problem</vt:lpstr>
      <vt:lpstr>Purpose of the Project</vt:lpstr>
      <vt:lpstr>Project Objective</vt:lpstr>
      <vt:lpstr>Data</vt:lpstr>
      <vt:lpstr>Procedures</vt:lpstr>
      <vt:lpstr>Procedures cont.</vt:lpstr>
      <vt:lpstr>Information Security Pillars</vt:lpstr>
      <vt:lpstr>Database Security Access Points</vt:lpstr>
      <vt:lpstr>Conclusion</vt:lpstr>
      <vt:lpstr>Future Work</vt:lpstr>
      <vt:lpstr>Acknowledgements</vt:lpstr>
      <vt:lpstr>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Security Policies and Procedures and Implementation for the Disaster Management Communication System</dc:title>
  <dc:creator>Tina</dc:creator>
  <cp:lastModifiedBy>Tina</cp:lastModifiedBy>
  <cp:revision>134</cp:revision>
  <dcterms:created xsi:type="dcterms:W3CDTF">2010-11-22T23:51:30Z</dcterms:created>
  <dcterms:modified xsi:type="dcterms:W3CDTF">2011-05-05T19:03:01Z</dcterms:modified>
</cp:coreProperties>
</file>