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72" r:id="rId6"/>
    <p:sldId id="268" r:id="rId7"/>
    <p:sldId id="262" r:id="rId8"/>
    <p:sldId id="263" r:id="rId9"/>
    <p:sldId id="269" r:id="rId10"/>
    <p:sldId id="264" r:id="rId11"/>
    <p:sldId id="27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03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91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29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65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6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1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86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80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65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86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0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56662-B3AB-4470-B96E-395C1FAD0DAA}" type="datetimeFigureOut">
              <a:rPr lang="zh-TW" altLang="en-US" smtClean="0"/>
              <a:t>2016/8/22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2801-1AE7-4FA2-9480-C722BF987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79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80528" y="1886967"/>
            <a:ext cx="9502824" cy="2334121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Text Mining</a:t>
            </a:r>
            <a:endParaRPr lang="zh-TW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694928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Data Mining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Published by Springer-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Verlag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 2007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Hypertext Classiﬁcation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versus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Classiﬁcation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Text Classiﬁcation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classiﬁcation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the words that the human reader sees are very similar to the data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the classiﬁcation program.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6"/>
            <a:ext cx="522569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52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Hypertext Classiﬁcation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versus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Classiﬁcation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Hypertext Classiﬁcation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67" y="2492896"/>
            <a:ext cx="3724573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836" y="2438574"/>
            <a:ext cx="4907933" cy="358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8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Representing Text Documents for Data Mining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bag-of-words representation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(1) Tony likes to watch movies. John likes movies too.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(2) Tony also likes to watch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foot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ball games.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Based on these two text documents, a list is constructed as follows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{“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Tony”,”likes”,”to”,”watch”,”movies”,”also”,”football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”,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”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games”,”John”,”too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”}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dictionary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dictionary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138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Stop Words and Stemming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common words that are likely to be useless for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classiﬁcation.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‘a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’, ‘an’, ‘the’, ‘is’, ‘I’, ‘you’ and ‘of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stemming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words in documents often have many 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</a:rPr>
              <a:t>morphological variants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computing,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, computation,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computational etc.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might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stemmed to ‘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</a:rPr>
              <a:t>comput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’.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2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Representing Text Documents: Constructing a Vector Space Model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total number of features is 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 the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terms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in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some arbitrary order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, ...,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. T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he </a:t>
                </a:r>
                <a:r>
                  <a:rPr lang="en-US" altLang="zh-TW" sz="24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document as an ordered set of 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values, which we will call 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an N-dimensional vector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and write as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). The complete set of vectors for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all documents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called a </a:t>
                </a:r>
                <a:r>
                  <a:rPr lang="en-US" altLang="zh-TW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vector space model</a:t>
                </a:r>
                <a:r>
                  <a:rPr lang="en-US" altLang="zh-TW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(VSM)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US" altLang="zh-TW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In general we can say that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a </a:t>
                </a:r>
                <a:r>
                  <a:rPr lang="en-US" altLang="zh-TW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weight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measuring the importance of the </a:t>
                </a:r>
                <a:r>
                  <a:rPr lang="en-US" altLang="zh-TW" sz="24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term </a:t>
                </a:r>
                <a:r>
                  <a:rPr lang="en-US" altLang="zh-TW" sz="2400" i="1" dirty="0" err="1">
                    <a:latin typeface="Times New Roman" pitchFamily="18" charset="0"/>
                    <a:cs typeface="Times New Roman" pitchFamily="18" charset="0"/>
                  </a:rPr>
                  <a:t>tj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in the </a:t>
                </a:r>
                <a:r>
                  <a:rPr lang="en-US" altLang="zh-TW" sz="24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th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document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63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Representing Text Documents: Constructing a Vector Space Model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/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Term Frequency Inverse Document Frequency(TFIDF)</a:t>
                </a:r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：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The TFIDF value of a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calculated as the product of two values, which correspond to the term frequency and the inverse document frequency, respectively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/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latin typeface="Cambria Math"/>
                                <a:cs typeface="Times New Roman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the number of documents containing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the total number of documents.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Example</a:t>
                </a:r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：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a term occurs in every document its inverse document frequency value is 1.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it occurs in only one document out of every 16, its inverse document frequency value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400" i="0" smtClean="0">
                                <a:latin typeface="Cambria Math"/>
                                <a:cs typeface="Times New Roman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(16/1)</m:t>
                        </m:r>
                      </m:e>
                    </m:func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=4</m:t>
                    </m:r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887" r="-10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81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Normalising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the Weights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weights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used are just the term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frequency values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the  length  of 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0)  is 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rad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=5</m:t>
                    </m:r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  so the 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normalised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vector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0), which has length 1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US" altLang="zh-TW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the  length  of 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0)  is 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rad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10</m:t>
                    </m:r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so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normalised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vector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 = (0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0)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the  length  of 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30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0)  is 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30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40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rad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5</m:t>
                    </m:r>
                    <m:r>
                      <a:rPr lang="en-US" altLang="zh-TW" sz="2400" b="0" i="1" smtClean="0">
                        <a:latin typeface="Cambria Math"/>
                        <a:cs typeface="Times New Roman" pitchFamily="18" charset="0"/>
                      </a:rPr>
                      <m:t>0</m:t>
                    </m:r>
                  </m:oMath>
                </a14:m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, so the 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normalised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vector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30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 = (0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In 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normalised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form all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three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vectors are the same, as they should be.</a:t>
                </a:r>
                <a:endParaRPr lang="zh-TW" alt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zh-TW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963" t="-1709" r="-3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42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Measuring the Distance Between Two Vectors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11256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We deﬁne the 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dot product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of two unit vectors of the same dimension to be the sum of the products of the corresponding pairs of values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Example</a:t>
                </a:r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：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we  take the two  </a:t>
                </a:r>
                <a:r>
                  <a:rPr lang="en-US" altLang="zh-TW" sz="2400" dirty="0" err="1">
                    <a:latin typeface="Times New Roman" pitchFamily="18" charset="0"/>
                    <a:cs typeface="Times New Roman" pitchFamily="18" charset="0"/>
                  </a:rPr>
                  <a:t>unnormalised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vectors</a:t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(6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1)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and (5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2),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err="1" smtClean="0">
                    <a:latin typeface="Times New Roman" pitchFamily="18" charset="0"/>
                    <a:cs typeface="Times New Roman" pitchFamily="18" charset="0"/>
                  </a:rPr>
                  <a:t>normalising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them to unit length converts the values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to </a:t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(0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79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53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26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13) and (0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47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66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56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19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).</a:t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The dot product is now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79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47 + 0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53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66 + 0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56 + 0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26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 +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19 = 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74 approximately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So a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measure of the distance between the two values,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which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1 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−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74 = 0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26.</a:t>
                </a:r>
                <a:endParaRPr lang="zh-TW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112568"/>
              </a:xfrm>
              <a:blipFill rotWithShape="1">
                <a:blip r:embed="rId2"/>
                <a:stretch>
                  <a:fillRect l="-939" t="-16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81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Measuring the Performance of a Text Classiﬁer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內容版面配置區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Predictive accuracy</a:t>
                </a:r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：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(a + d)/(a + b + c + d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Recall</a:t>
                </a:r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：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a/(a + c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Precision</a:t>
                </a:r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：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a/(a + b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/>
                        <a:cs typeface="Times New Roman" pitchFamily="18" charset="0"/>
                      </a:rPr>
                      <m:t>𝐹</m:t>
                    </m:r>
                    <m:r>
                      <a:rPr lang="en-US" altLang="zh-TW" sz="2400" b="0" i="1" dirty="0" smtClean="0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Score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is just the product of Precision and Recall divided by their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average ,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which is deﬁned by  the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formula</a:t>
                </a:r>
                <a:b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latin typeface="Cambria Math"/>
                            <a:cs typeface="Times New Roman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4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Precision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Recall</a:t>
                </a:r>
                <a:r>
                  <a:rPr lang="en-US" altLang="zh-TW" sz="2400" i="1" dirty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TW" sz="2400" dirty="0">
                    <a:latin typeface="Times New Roman" pitchFamily="18" charset="0"/>
                    <a:cs typeface="Times New Roman" pitchFamily="18" charset="0"/>
                  </a:rPr>
                  <a:t>(Precision+ Recall).</a:t>
                </a:r>
                <a:endParaRPr lang="zh-TW" alt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內容版面配置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4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57313026"/>
                  </p:ext>
                </p:extLst>
              </p:nvPr>
            </p:nvGraphicFramePr>
            <p:xfrm>
              <a:off x="5004048" y="4581128"/>
              <a:ext cx="3888432" cy="1493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108"/>
                    <a:gridCol w="972108"/>
                    <a:gridCol w="972108"/>
                    <a:gridCol w="972108"/>
                  </a:tblGrid>
                  <a:tr h="349188">
                    <a:tc rowSpan="2" gridSpan="2">
                      <a:txBody>
                        <a:bodyPr/>
                        <a:lstStyle/>
                        <a:p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Predicted class</a:t>
                          </a:r>
                          <a:endParaRPr lang="zh-TW" altLang="en-US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</a:tr>
                  <a:tr h="349188">
                    <a:tc gridSpan="2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not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49188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2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Actual class</a:t>
                          </a:r>
                          <a:endParaRPr lang="zh-TW" altLang="en-US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49188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not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57313026"/>
                  </p:ext>
                </p:extLst>
              </p:nvPr>
            </p:nvGraphicFramePr>
            <p:xfrm>
              <a:off x="5004048" y="4581128"/>
              <a:ext cx="3888432" cy="1493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72108"/>
                    <a:gridCol w="972108"/>
                    <a:gridCol w="972108"/>
                    <a:gridCol w="972108"/>
                  </a:tblGrid>
                  <a:tr h="396240">
                    <a:tc rowSpan="2" gridSpan="2">
                      <a:txBody>
                        <a:bodyPr/>
                        <a:lstStyle/>
                        <a:p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rowSpan="2"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Predicted class</a:t>
                          </a:r>
                          <a:endParaRPr lang="zh-TW" altLang="en-US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</a:tr>
                  <a:tr h="365760">
                    <a:tc gridSpan="2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16667" r="-99375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887" t="-116667" b="-226667"/>
                          </a:stretch>
                        </a:blipFill>
                      </a:tcPr>
                    </a:tc>
                  </a:tr>
                  <a:tr h="365760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US" altLang="zh-TW" sz="2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Actual class</a:t>
                          </a:r>
                          <a:endParaRPr lang="zh-TW" altLang="en-US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1258" t="-216667" r="-200629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1258" t="-316667" r="-200629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zh-TW" alt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933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Hypertext </a:t>
            </a:r>
            <a:r>
              <a:rPr lang="en-US" altLang="zh-TW" sz="3600" dirty="0" err="1" smtClean="0">
                <a:latin typeface="Times New Roman" pitchFamily="18" charset="0"/>
                <a:cs typeface="Times New Roman" pitchFamily="18" charset="0"/>
              </a:rPr>
              <a:t>Categorisation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automatic classiﬁcation of web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pages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, i.e. HTML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ﬁles,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is usually known as Hypertext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Categorisation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(or Hypertext Classiﬁcation).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9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3851</TotalTime>
  <Words>540</Words>
  <Application>Microsoft Office PowerPoint</Application>
  <PresentationFormat>如螢幕大小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Text Mining</vt:lpstr>
      <vt:lpstr>Representing Text Documents for Data Mining</vt:lpstr>
      <vt:lpstr>Stop Words and Stemming</vt:lpstr>
      <vt:lpstr>Representing Text Documents: Constructing a Vector Space Model</vt:lpstr>
      <vt:lpstr>Representing Text Documents: Constructing a Vector Space Model</vt:lpstr>
      <vt:lpstr>Normalising the Weights</vt:lpstr>
      <vt:lpstr>Measuring the Distance Between Two Vectors</vt:lpstr>
      <vt:lpstr>Measuring the Performance of a Text Classiﬁer</vt:lpstr>
      <vt:lpstr>Hypertext Categorisation</vt:lpstr>
      <vt:lpstr>Hypertext Classiﬁcation versus Text Classiﬁcation</vt:lpstr>
      <vt:lpstr>Hypertext Classiﬁcation versus Text Classiﬁcation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Mining</dc:title>
  <dc:creator>user</dc:creator>
  <cp:lastModifiedBy>user</cp:lastModifiedBy>
  <cp:revision>36</cp:revision>
  <dcterms:created xsi:type="dcterms:W3CDTF">2016-08-21T17:01:34Z</dcterms:created>
  <dcterms:modified xsi:type="dcterms:W3CDTF">2016-08-24T09:13:24Z</dcterms:modified>
</cp:coreProperties>
</file>