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3" r:id="rId6"/>
    <p:sldId id="264" r:id="rId7"/>
    <p:sldId id="265" r:id="rId8"/>
    <p:sldId id="267" r:id="rId9"/>
    <p:sldId id="268" r:id="rId10"/>
    <p:sldId id="269" r:id="rId11"/>
    <p:sldId id="270" r:id="rId12"/>
    <p:sldId id="271" r:id="rId13"/>
    <p:sldId id="272" r:id="rId14"/>
    <p:sldId id="273" r:id="rId15"/>
    <p:sldId id="274" r:id="rId16"/>
    <p:sldId id="275"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0613" y="990600"/>
            <a:ext cx="6345302"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970613" y="4267200"/>
            <a:ext cx="6345302"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D41B8B5-07B9-42D5-880D-8587049DC22E}" type="datetimeFigureOut">
              <a:rPr lang="ar-SA" smtClean="0"/>
              <a:pPr/>
              <a:t>05/02/1434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FB20EF7-3C8A-4C26-BE4D-02E372D6BAF3}" type="slidenum">
              <a:rPr lang="ar-SA" smtClean="0"/>
              <a:pPr/>
              <a:t>‹#›</a:t>
            </a:fld>
            <a:endParaRPr lang="ar-SA"/>
          </a:p>
        </p:txBody>
      </p:sp>
    </p:spTree>
    <p:extLst>
      <p:ext uri="{BB962C8B-B14F-4D97-AF65-F5344CB8AC3E}">
        <p14:creationId xmlns="" xmlns:p14="http://schemas.microsoft.com/office/powerpoint/2010/main" val="2413538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D41B8B5-07B9-42D5-880D-8587049DC22E}" type="datetimeFigureOut">
              <a:rPr lang="ar-SA" smtClean="0"/>
              <a:pPr/>
              <a:t>05/02/1434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FB20EF7-3C8A-4C26-BE4D-02E372D6BAF3}" type="slidenum">
              <a:rPr lang="ar-SA" smtClean="0"/>
              <a:pPr/>
              <a:t>‹#›</a:t>
            </a:fld>
            <a:endParaRPr lang="ar-SA"/>
          </a:p>
        </p:txBody>
      </p:sp>
    </p:spTree>
    <p:extLst>
      <p:ext uri="{BB962C8B-B14F-4D97-AF65-F5344CB8AC3E}">
        <p14:creationId xmlns="" xmlns:p14="http://schemas.microsoft.com/office/powerpoint/2010/main" val="28575757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916" y="381000"/>
            <a:ext cx="1429121"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70613" y="381000"/>
            <a:ext cx="6230973"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D41B8B5-07B9-42D5-880D-8587049DC22E}" type="datetimeFigureOut">
              <a:rPr lang="ar-SA" smtClean="0"/>
              <a:pPr/>
              <a:t>05/02/1434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FB20EF7-3C8A-4C26-BE4D-02E372D6BAF3}" type="slidenum">
              <a:rPr lang="ar-SA" smtClean="0"/>
              <a:pPr/>
              <a:t>‹#›</a:t>
            </a:fld>
            <a:endParaRPr lang="ar-SA"/>
          </a:p>
        </p:txBody>
      </p:sp>
    </p:spTree>
    <p:extLst>
      <p:ext uri="{BB962C8B-B14F-4D97-AF65-F5344CB8AC3E}">
        <p14:creationId xmlns="" xmlns:p14="http://schemas.microsoft.com/office/powerpoint/2010/main" val="21322648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D41B8B5-07B9-42D5-880D-8587049DC22E}" type="datetimeFigureOut">
              <a:rPr lang="ar-SA" smtClean="0"/>
              <a:pPr/>
              <a:t>05/02/1434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FB20EF7-3C8A-4C26-BE4D-02E372D6BAF3}" type="slidenum">
              <a:rPr lang="ar-SA" smtClean="0"/>
              <a:pPr/>
              <a:t>‹#›</a:t>
            </a:fld>
            <a:endParaRPr lang="ar-SA"/>
          </a:p>
        </p:txBody>
      </p:sp>
    </p:spTree>
    <p:extLst>
      <p:ext uri="{BB962C8B-B14F-4D97-AF65-F5344CB8AC3E}">
        <p14:creationId xmlns="" xmlns:p14="http://schemas.microsoft.com/office/powerpoint/2010/main" val="15947688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0613" y="2057401"/>
            <a:ext cx="6345303"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70613" y="4876800"/>
            <a:ext cx="6345303"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1B8B5-07B9-42D5-880D-8587049DC22E}" type="datetimeFigureOut">
              <a:rPr lang="ar-SA" smtClean="0"/>
              <a:pPr/>
              <a:t>05/02/1434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FB20EF7-3C8A-4C26-BE4D-02E372D6BAF3}" type="slidenum">
              <a:rPr lang="ar-SA" smtClean="0"/>
              <a:pPr/>
              <a:t>‹#›</a:t>
            </a:fld>
            <a:endParaRPr lang="ar-SA"/>
          </a:p>
        </p:txBody>
      </p:sp>
    </p:spTree>
    <p:extLst>
      <p:ext uri="{BB962C8B-B14F-4D97-AF65-F5344CB8AC3E}">
        <p14:creationId xmlns="" xmlns:p14="http://schemas.microsoft.com/office/powerpoint/2010/main" val="33786201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70612" y="1676400"/>
            <a:ext cx="352593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52738" y="1676401"/>
            <a:ext cx="352593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D41B8B5-07B9-42D5-880D-8587049DC22E}" type="datetimeFigureOut">
              <a:rPr lang="ar-SA" smtClean="0"/>
              <a:pPr/>
              <a:t>05/02/1434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FB20EF7-3C8A-4C26-BE4D-02E372D6BAF3}" type="slidenum">
              <a:rPr lang="ar-SA" smtClean="0"/>
              <a:pPr/>
              <a:t>‹#›</a:t>
            </a:fld>
            <a:endParaRPr lang="ar-SA"/>
          </a:p>
        </p:txBody>
      </p:sp>
    </p:spTree>
    <p:extLst>
      <p:ext uri="{BB962C8B-B14F-4D97-AF65-F5344CB8AC3E}">
        <p14:creationId xmlns="" xmlns:p14="http://schemas.microsoft.com/office/powerpoint/2010/main" val="3107462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0612" y="1676400"/>
            <a:ext cx="3526775"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0612" y="2516458"/>
            <a:ext cx="3526775"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6" y="1676400"/>
            <a:ext cx="3528363"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516458"/>
            <a:ext cx="3528363"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D41B8B5-07B9-42D5-880D-8587049DC22E}" type="datetimeFigureOut">
              <a:rPr lang="ar-SA" smtClean="0"/>
              <a:pPr/>
              <a:t>05/02/1434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FB20EF7-3C8A-4C26-BE4D-02E372D6BAF3}" type="slidenum">
              <a:rPr lang="ar-SA" smtClean="0"/>
              <a:pPr/>
              <a:t>‹#›</a:t>
            </a:fld>
            <a:endParaRPr lang="ar-SA"/>
          </a:p>
        </p:txBody>
      </p:sp>
    </p:spTree>
    <p:extLst>
      <p:ext uri="{BB962C8B-B14F-4D97-AF65-F5344CB8AC3E}">
        <p14:creationId xmlns="" xmlns:p14="http://schemas.microsoft.com/office/powerpoint/2010/main" val="16885527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D41B8B5-07B9-42D5-880D-8587049DC22E}" type="datetimeFigureOut">
              <a:rPr lang="ar-SA" smtClean="0"/>
              <a:pPr/>
              <a:t>05/02/1434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FB20EF7-3C8A-4C26-BE4D-02E372D6BAF3}" type="slidenum">
              <a:rPr lang="ar-SA" smtClean="0"/>
              <a:pPr/>
              <a:t>‹#›</a:t>
            </a:fld>
            <a:endParaRPr lang="ar-SA"/>
          </a:p>
        </p:txBody>
      </p:sp>
    </p:spTree>
    <p:extLst>
      <p:ext uri="{BB962C8B-B14F-4D97-AF65-F5344CB8AC3E}">
        <p14:creationId xmlns="" xmlns:p14="http://schemas.microsoft.com/office/powerpoint/2010/main" val="32615957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B8B5-07B9-42D5-880D-8587049DC22E}" type="datetimeFigureOut">
              <a:rPr lang="ar-SA" smtClean="0"/>
              <a:pPr/>
              <a:t>05/02/1434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FB20EF7-3C8A-4C26-BE4D-02E372D6BAF3}" type="slidenum">
              <a:rPr lang="ar-SA" smtClean="0"/>
              <a:pPr/>
              <a:t>‹#›</a:t>
            </a:fld>
            <a:endParaRPr lang="ar-SA"/>
          </a:p>
        </p:txBody>
      </p:sp>
    </p:spTree>
    <p:extLst>
      <p:ext uri="{BB962C8B-B14F-4D97-AF65-F5344CB8AC3E}">
        <p14:creationId xmlns="" xmlns:p14="http://schemas.microsoft.com/office/powerpoint/2010/main" val="7433994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970612" y="685800"/>
            <a:ext cx="4630356"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1B8B5-07B9-42D5-880D-8587049DC22E}" type="datetimeFigureOut">
              <a:rPr lang="ar-SA" smtClean="0"/>
              <a:pPr/>
              <a:t>05/02/1434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FB20EF7-3C8A-4C26-BE4D-02E372D6BAF3}" type="slidenum">
              <a:rPr lang="ar-SA" smtClean="0"/>
              <a:pPr/>
              <a:t>‹#›</a:t>
            </a:fld>
            <a:endParaRPr lang="ar-SA"/>
          </a:p>
        </p:txBody>
      </p:sp>
    </p:spTree>
    <p:extLst>
      <p:ext uri="{BB962C8B-B14F-4D97-AF65-F5344CB8AC3E}">
        <p14:creationId xmlns="" xmlns:p14="http://schemas.microsoft.com/office/powerpoint/2010/main" val="8288585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142107" y="0"/>
            <a:ext cx="4458862"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8394903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27624" y="0"/>
            <a:ext cx="8516377"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970612" y="1676400"/>
            <a:ext cx="7202776"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54085" y="6356352"/>
            <a:ext cx="2133600"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CD41B8B5-07B9-42D5-880D-8587049DC22E}" type="datetimeFigureOut">
              <a:rPr lang="ar-SA" smtClean="0"/>
              <a:pPr/>
              <a:t>05/02/1434</a:t>
            </a:fld>
            <a:endParaRPr lang="ar-S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lang="ar-SA"/>
          </a:p>
        </p:txBody>
      </p:sp>
      <p:sp>
        <p:nvSpPr>
          <p:cNvPr id="6" name="Slide Number Placeholder 5"/>
          <p:cNvSpPr>
            <a:spLocks noGrp="1"/>
          </p:cNvSpPr>
          <p:nvPr>
            <p:ph type="sldNum" sz="quarter" idx="4"/>
          </p:nvPr>
        </p:nvSpPr>
        <p:spPr>
          <a:xfrm>
            <a:off x="6039992" y="6356352"/>
            <a:ext cx="2133600"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6FB20EF7-3C8A-4C26-BE4D-02E372D6BAF3}" type="slidenum">
              <a:rPr lang="ar-SA" smtClean="0"/>
              <a:pPr/>
              <a:t>‹#›</a:t>
            </a:fld>
            <a:endParaRPr lang="ar-SA"/>
          </a:p>
        </p:txBody>
      </p:sp>
    </p:spTree>
    <p:extLst>
      <p:ext uri="{BB962C8B-B14F-4D97-AF65-F5344CB8AC3E}">
        <p14:creationId xmlns=""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r" defTabSz="914400" rtl="1"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r" defTabSz="914400" rtl="1"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r" defTabSz="914400" rtl="1"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r" defTabSz="914400" rtl="1"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r" defTabSz="914400" rtl="1"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luto.ksi.edu/~cyh/cis370/ebook/ch01d.htm" TargetMode="External"/><Relationship Id="rId2" Type="http://schemas.openxmlformats.org/officeDocument/2006/relationships/hyperlink" Target="http://www.historyofcomputercommunications.info/Book/4/4.6-NetworkTopology69-70.html" TargetMode="External"/><Relationship Id="rId1" Type="http://schemas.openxmlformats.org/officeDocument/2006/relationships/slideLayout" Target="../slideLayouts/slideLayout2.xml"/><Relationship Id="rId6" Type="http://schemas.openxmlformats.org/officeDocument/2006/relationships/hyperlink" Target="http://en.wikipedia.org/wiki/Network_topology" TargetMode="External"/><Relationship Id="rId5" Type="http://schemas.openxmlformats.org/officeDocument/2006/relationships/hyperlink" Target="http://www.techterms.com/definition/networktopology" TargetMode="External"/><Relationship Id="rId4" Type="http://schemas.openxmlformats.org/officeDocument/2006/relationships/hyperlink" Target="http://whatis.techtarget.com/definition/network-topolog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3" y="2362200"/>
            <a:ext cx="6345302" cy="1219200"/>
          </a:xfrm>
        </p:spPr>
        <p:txBody>
          <a:bodyPr>
            <a:normAutofit/>
          </a:bodyPr>
          <a:lstStyle/>
          <a:p>
            <a:r>
              <a:rPr lang="en-US" sz="5400" dirty="0"/>
              <a:t>Network Topology</a:t>
            </a:r>
            <a:endParaRPr lang="ar-SA" sz="5400" dirty="0"/>
          </a:p>
        </p:txBody>
      </p:sp>
      <p:sp>
        <p:nvSpPr>
          <p:cNvPr id="3" name="Subtitle 2"/>
          <p:cNvSpPr>
            <a:spLocks noGrp="1"/>
          </p:cNvSpPr>
          <p:nvPr>
            <p:ph type="subTitle" idx="1"/>
          </p:nvPr>
        </p:nvSpPr>
        <p:spPr>
          <a:xfrm>
            <a:off x="1371600" y="3886200"/>
            <a:ext cx="6400800" cy="1981200"/>
          </a:xfrm>
        </p:spPr>
        <p:txBody>
          <a:bodyPr>
            <a:normAutofit fontScale="92500" lnSpcReduction="10000"/>
          </a:bodyPr>
          <a:lstStyle/>
          <a:p>
            <a:r>
              <a:rPr lang="en-US" u="sng" dirty="0"/>
              <a:t>Name:</a:t>
            </a:r>
            <a:r>
              <a:rPr lang="en-US" dirty="0"/>
              <a:t> </a:t>
            </a:r>
            <a:r>
              <a:rPr lang="en-US" dirty="0" err="1"/>
              <a:t>Dua'a</a:t>
            </a:r>
            <a:r>
              <a:rPr lang="en-US" dirty="0"/>
              <a:t> </a:t>
            </a:r>
            <a:r>
              <a:rPr lang="en-US" dirty="0" err="1"/>
              <a:t>Alfadhli</a:t>
            </a:r>
            <a:endParaRPr lang="en-US" dirty="0"/>
          </a:p>
          <a:p>
            <a:r>
              <a:rPr lang="en-US" dirty="0"/>
              <a:t> </a:t>
            </a:r>
          </a:p>
          <a:p>
            <a:r>
              <a:rPr lang="en-US" u="sng" dirty="0"/>
              <a:t>ID:</a:t>
            </a:r>
            <a:r>
              <a:rPr lang="en-US" dirty="0"/>
              <a:t> 200800919</a:t>
            </a:r>
          </a:p>
          <a:p>
            <a:r>
              <a:rPr lang="en-US" dirty="0"/>
              <a:t> </a:t>
            </a:r>
          </a:p>
          <a:p>
            <a:r>
              <a:rPr lang="en-US" u="sng" dirty="0"/>
              <a:t>Section:</a:t>
            </a:r>
            <a:r>
              <a:rPr lang="en-US" dirty="0"/>
              <a:t> 201</a:t>
            </a:r>
          </a:p>
          <a:p>
            <a:r>
              <a:rPr lang="en-US" dirty="0"/>
              <a:t> </a:t>
            </a:r>
          </a:p>
          <a:p>
            <a:r>
              <a:rPr lang="en-US" u="sng" dirty="0"/>
              <a:t>Instructor:</a:t>
            </a:r>
            <a:r>
              <a:rPr lang="en-US" dirty="0"/>
              <a:t> Mohammed </a:t>
            </a:r>
            <a:r>
              <a:rPr lang="en-US" dirty="0" err="1"/>
              <a:t>Rafiq</a:t>
            </a:r>
            <a:endParaRPr lang="en-US" dirty="0"/>
          </a:p>
          <a:p>
            <a:endParaRPr lang="ar-SA"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81000"/>
            <a:ext cx="7202776" cy="609600"/>
          </a:xfrm>
        </p:spPr>
        <p:txBody>
          <a:bodyPr>
            <a:normAutofit/>
          </a:bodyPr>
          <a:lstStyle/>
          <a:p>
            <a:pPr lvl="0" rtl="0"/>
            <a:r>
              <a:rPr lang="en-US" b="1" dirty="0">
                <a:effectLst>
                  <a:outerShdw blurRad="38100" dist="38100" dir="2700000" algn="tl">
                    <a:srgbClr val="000000">
                      <a:alpha val="43137"/>
                    </a:srgbClr>
                  </a:outerShdw>
                </a:effectLst>
              </a:rPr>
              <a:t>Ring</a:t>
            </a:r>
            <a:r>
              <a:rPr lang="en-US" b="1" dirty="0" smtClean="0">
                <a:effectLst>
                  <a:outerShdw blurRad="38100" dist="38100" dir="2700000" algn="tl">
                    <a:srgbClr val="000000">
                      <a:alpha val="43137"/>
                    </a:srgbClr>
                  </a:outerShdw>
                </a:effectLst>
              </a:rPr>
              <a:t>:</a:t>
            </a:r>
            <a:endParaRPr lang="ar-S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066800"/>
            <a:ext cx="8001000" cy="2362200"/>
          </a:xfrm>
        </p:spPr>
        <p:txBody>
          <a:bodyPr>
            <a:normAutofit/>
          </a:bodyPr>
          <a:lstStyle/>
          <a:p>
            <a:pPr algn="l" rtl="0"/>
            <a:r>
              <a:rPr lang="en-US" sz="2000" dirty="0"/>
              <a:t>computers connected into one single circle of cable. </a:t>
            </a:r>
            <a:endParaRPr lang="en-US" sz="2000" dirty="0" smtClean="0"/>
          </a:p>
          <a:p>
            <a:pPr algn="l" rtl="0"/>
            <a:r>
              <a:rPr lang="en-US" sz="2000" dirty="0" smtClean="0"/>
              <a:t>Signals </a:t>
            </a:r>
            <a:r>
              <a:rPr lang="en-US" sz="2000" dirty="0"/>
              <a:t>will travel around the loop in one direction and pass through all computers in the network, which will boost the signal and send it on to the next computer in the network. </a:t>
            </a:r>
            <a:endParaRPr lang="en-US" sz="2000" dirty="0" smtClean="0"/>
          </a:p>
          <a:p>
            <a:pPr algn="l" rtl="0"/>
            <a:r>
              <a:rPr lang="en-US" sz="2000" dirty="0" smtClean="0"/>
              <a:t>when </a:t>
            </a:r>
            <a:r>
              <a:rPr lang="en-US" sz="2000" dirty="0"/>
              <a:t>one computer fails it will affect all computers in the ring network.</a:t>
            </a:r>
            <a:endParaRPr lang="ar-SA" sz="2000" dirty="0"/>
          </a:p>
        </p:txBody>
      </p:sp>
      <p:pic>
        <p:nvPicPr>
          <p:cNvPr id="4" name="Picture 3" descr="network topology.JPG"/>
          <p:cNvPicPr>
            <a:picLocks noChangeAspect="1"/>
          </p:cNvPicPr>
          <p:nvPr/>
        </p:nvPicPr>
        <p:blipFill>
          <a:blip r:embed="rId2" cstate="print"/>
          <a:srcRect t="13437"/>
          <a:stretch>
            <a:fillRect/>
          </a:stretch>
        </p:blipFill>
        <p:spPr>
          <a:xfrm>
            <a:off x="2590800" y="3262313"/>
            <a:ext cx="4143375" cy="3138487"/>
          </a:xfrm>
          <a:prstGeom prst="rect">
            <a:avLst/>
          </a:prstGeom>
          <a:ln>
            <a:noFill/>
          </a:ln>
          <a:effectLst>
            <a:softEdge rad="112500"/>
          </a:effec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04800"/>
            <a:ext cx="7202776" cy="685800"/>
          </a:xfrm>
        </p:spPr>
        <p:txBody>
          <a:bodyPr>
            <a:normAutofit/>
          </a:bodyPr>
          <a:lstStyle/>
          <a:p>
            <a:pPr lvl="0" rtl="0"/>
            <a:r>
              <a:rPr lang="en-US" b="1" dirty="0">
                <a:effectLst>
                  <a:outerShdw blurRad="38100" dist="38100" dir="2700000" algn="tl">
                    <a:srgbClr val="000000">
                      <a:alpha val="43137"/>
                    </a:srgbClr>
                  </a:outerShdw>
                </a:effectLst>
              </a:rPr>
              <a:t>Mesh</a:t>
            </a:r>
            <a:r>
              <a:rPr lang="en-US" b="1" dirty="0" smtClean="0">
                <a:effectLst>
                  <a:outerShdw blurRad="38100" dist="38100" dir="2700000" algn="tl">
                    <a:srgbClr val="000000">
                      <a:alpha val="43137"/>
                    </a:srgbClr>
                  </a:outerShdw>
                </a:effectLst>
              </a:rPr>
              <a:t>:</a:t>
            </a:r>
            <a:endParaRPr lang="ar-S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066800"/>
            <a:ext cx="7772400" cy="1981200"/>
          </a:xfrm>
        </p:spPr>
        <p:txBody>
          <a:bodyPr>
            <a:normAutofit/>
          </a:bodyPr>
          <a:lstStyle/>
          <a:p>
            <a:pPr algn="l" rtl="0"/>
            <a:r>
              <a:rPr lang="en-US" sz="2000" dirty="0" smtClean="0"/>
              <a:t>Offers </a:t>
            </a:r>
            <a:r>
              <a:rPr lang="en-US" sz="2000" dirty="0"/>
              <a:t>superior redundancy and </a:t>
            </a:r>
            <a:r>
              <a:rPr lang="en-US" sz="2000" dirty="0" smtClean="0"/>
              <a:t>reliability</a:t>
            </a:r>
          </a:p>
          <a:p>
            <a:pPr algn="l" rtl="0"/>
            <a:r>
              <a:rPr lang="en-US" sz="2000" dirty="0" smtClean="0"/>
              <a:t>Each </a:t>
            </a:r>
            <a:r>
              <a:rPr lang="en-US" sz="2000" dirty="0"/>
              <a:t>computer will be connected to all other computers by separate </a:t>
            </a:r>
            <a:r>
              <a:rPr lang="en-US" sz="2000" dirty="0" smtClean="0"/>
              <a:t>cabling; </a:t>
            </a:r>
            <a:r>
              <a:rPr lang="en-US" sz="2000" dirty="0"/>
              <a:t>this way of arrangement will provide redundant paths throughout the </a:t>
            </a:r>
            <a:r>
              <a:rPr lang="en-US" sz="2000" dirty="0" smtClean="0"/>
              <a:t>network</a:t>
            </a:r>
          </a:p>
          <a:p>
            <a:pPr algn="l" rtl="0"/>
            <a:r>
              <a:rPr lang="en-US" sz="2000" dirty="0" smtClean="0"/>
              <a:t>If o</a:t>
            </a:r>
            <a:r>
              <a:rPr lang="en-US" sz="2000" dirty="0" smtClean="0"/>
              <a:t>ne </a:t>
            </a:r>
            <a:r>
              <a:rPr lang="en-US" sz="2000" dirty="0"/>
              <a:t>cable stops working, other will take over the </a:t>
            </a:r>
            <a:r>
              <a:rPr lang="en-US" sz="2000" dirty="0" smtClean="0"/>
              <a:t>traffic.</a:t>
            </a:r>
            <a:endParaRPr lang="ar-SA" sz="2000" dirty="0"/>
          </a:p>
        </p:txBody>
      </p:sp>
      <p:pic>
        <p:nvPicPr>
          <p:cNvPr id="4" name="Picture 3" descr="mesh2.jpg"/>
          <p:cNvPicPr>
            <a:picLocks noChangeAspect="1"/>
          </p:cNvPicPr>
          <p:nvPr/>
        </p:nvPicPr>
        <p:blipFill>
          <a:blip r:embed="rId2" cstate="print"/>
          <a:stretch>
            <a:fillRect/>
          </a:stretch>
        </p:blipFill>
        <p:spPr>
          <a:xfrm>
            <a:off x="2286000" y="3048000"/>
            <a:ext cx="4572000" cy="3448050"/>
          </a:xfrm>
          <a:prstGeom prst="rect">
            <a:avLst/>
          </a:prstGeom>
          <a:ln>
            <a:noFill/>
          </a:ln>
          <a:effectLst>
            <a:softEdge rad="112500"/>
          </a:effec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04800"/>
            <a:ext cx="7202776" cy="685800"/>
          </a:xfrm>
        </p:spPr>
        <p:txBody>
          <a:bodyPr>
            <a:normAutofit/>
          </a:bodyPr>
          <a:lstStyle/>
          <a:p>
            <a:pPr rtl="0"/>
            <a:r>
              <a:rPr lang="en-US" b="1" u="sng" dirty="0"/>
              <a:t>Hubs</a:t>
            </a:r>
            <a:r>
              <a:rPr lang="en-US" b="1" dirty="0" smtClean="0"/>
              <a:t>:</a:t>
            </a:r>
            <a:endParaRPr lang="ar-SA" dirty="0"/>
          </a:p>
        </p:txBody>
      </p:sp>
      <p:sp>
        <p:nvSpPr>
          <p:cNvPr id="3" name="Content Placeholder 2"/>
          <p:cNvSpPr>
            <a:spLocks noGrp="1"/>
          </p:cNvSpPr>
          <p:nvPr>
            <p:ph idx="1"/>
          </p:nvPr>
        </p:nvSpPr>
        <p:spPr>
          <a:xfrm>
            <a:off x="762000" y="1143000"/>
            <a:ext cx="8001000" cy="2819400"/>
          </a:xfrm>
        </p:spPr>
        <p:txBody>
          <a:bodyPr>
            <a:normAutofit/>
          </a:bodyPr>
          <a:lstStyle/>
          <a:p>
            <a:pPr algn="l" rtl="0"/>
            <a:r>
              <a:rPr lang="en-US" sz="2000" dirty="0" smtClean="0"/>
              <a:t>It is the standard </a:t>
            </a:r>
            <a:r>
              <a:rPr lang="en-US" sz="2000" dirty="0"/>
              <a:t>equipment in </a:t>
            </a:r>
            <a:r>
              <a:rPr lang="en-US" sz="2000" dirty="0" smtClean="0"/>
              <a:t>networks.</a:t>
            </a:r>
            <a:endParaRPr lang="en-US" sz="2000" dirty="0" smtClean="0"/>
          </a:p>
          <a:p>
            <a:pPr algn="l" rtl="0"/>
            <a:r>
              <a:rPr lang="en-US" sz="2000" dirty="0" smtClean="0"/>
              <a:t>Benefits </a:t>
            </a:r>
            <a:r>
              <a:rPr lang="en-US" sz="2000" dirty="0"/>
              <a:t>to the </a:t>
            </a:r>
            <a:r>
              <a:rPr lang="en-US" sz="2000" dirty="0" smtClean="0"/>
              <a:t>topologies</a:t>
            </a:r>
            <a:r>
              <a:rPr lang="en-US" sz="2000" dirty="0" smtClean="0"/>
              <a:t>:</a:t>
            </a:r>
            <a:endParaRPr lang="en-US" sz="2000" dirty="0" smtClean="0"/>
          </a:p>
          <a:p>
            <a:pPr algn="l" rtl="0">
              <a:buFont typeface="Courier New" pitchFamily="49" charset="0"/>
              <a:buChar char="o"/>
            </a:pPr>
            <a:r>
              <a:rPr lang="en-US" sz="2000" dirty="0" smtClean="0"/>
              <a:t>Wiring </a:t>
            </a:r>
            <a:r>
              <a:rPr lang="en-US" sz="2000" dirty="0"/>
              <a:t>systems can be changed or expanded as needed. </a:t>
            </a:r>
            <a:endParaRPr lang="en-US" sz="2000" dirty="0" smtClean="0"/>
          </a:p>
          <a:p>
            <a:pPr algn="l" rtl="0">
              <a:buFont typeface="Courier New" pitchFamily="49" charset="0"/>
              <a:buChar char="o"/>
            </a:pPr>
            <a:r>
              <a:rPr lang="en-US" sz="2000" dirty="0" smtClean="0"/>
              <a:t>Different </a:t>
            </a:r>
            <a:r>
              <a:rPr lang="en-US" sz="2000" dirty="0"/>
              <a:t>ports can be used to accommodate a variety of cabling types. </a:t>
            </a:r>
            <a:endParaRPr lang="en-US" sz="2000" dirty="0" smtClean="0"/>
          </a:p>
          <a:p>
            <a:pPr algn="l" rtl="0">
              <a:buFont typeface="Courier New" pitchFamily="49" charset="0"/>
              <a:buChar char="o"/>
            </a:pPr>
            <a:r>
              <a:rPr lang="en-US" sz="2000" dirty="0" smtClean="0"/>
              <a:t>Monitoring </a:t>
            </a:r>
            <a:r>
              <a:rPr lang="en-US" sz="2000" dirty="0"/>
              <a:t>of network activity and traffic can be centralized.</a:t>
            </a:r>
            <a:endParaRPr lang="ar-SA" sz="2000" dirty="0"/>
          </a:p>
        </p:txBody>
      </p:sp>
      <p:pic>
        <p:nvPicPr>
          <p:cNvPr id="4" name="Picture 3" descr="Network Topology1_21_StarTopology.JPG"/>
          <p:cNvPicPr>
            <a:picLocks noChangeAspect="1"/>
          </p:cNvPicPr>
          <p:nvPr/>
        </p:nvPicPr>
        <p:blipFill>
          <a:blip r:embed="rId2" cstate="print"/>
          <a:stretch>
            <a:fillRect/>
          </a:stretch>
        </p:blipFill>
        <p:spPr>
          <a:xfrm>
            <a:off x="838200" y="3733800"/>
            <a:ext cx="3820632" cy="2957169"/>
          </a:xfrm>
          <a:prstGeom prst="rect">
            <a:avLst/>
          </a:prstGeom>
          <a:ln>
            <a:noFill/>
          </a:ln>
          <a:effectLst>
            <a:softEdge rad="112500"/>
          </a:effectLst>
        </p:spPr>
      </p:pic>
      <p:pic>
        <p:nvPicPr>
          <p:cNvPr id="5" name="Picture 4" descr="S18.jpg"/>
          <p:cNvPicPr>
            <a:picLocks noChangeAspect="1"/>
          </p:cNvPicPr>
          <p:nvPr/>
        </p:nvPicPr>
        <p:blipFill>
          <a:blip r:embed="rId3" cstate="print"/>
          <a:stretch>
            <a:fillRect/>
          </a:stretch>
        </p:blipFill>
        <p:spPr>
          <a:xfrm>
            <a:off x="5410200" y="4038600"/>
            <a:ext cx="2521505" cy="2540229"/>
          </a:xfrm>
          <a:prstGeom prst="rect">
            <a:avLst/>
          </a:prstGeom>
          <a:ln>
            <a:noFill/>
          </a:ln>
          <a:effectLst>
            <a:softEdge rad="112500"/>
          </a:effec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1143000"/>
          </a:xfrm>
        </p:spPr>
        <p:txBody>
          <a:bodyPr>
            <a:normAutofit/>
          </a:bodyPr>
          <a:lstStyle/>
          <a:p>
            <a:pPr rtl="0"/>
            <a:r>
              <a:rPr lang="en-US" sz="3200" b="1" u="sng" dirty="0"/>
              <a:t>Variations on the Standard Topologies and Selecting a Topology:</a:t>
            </a:r>
            <a:endParaRPr lang="ar-SA" sz="3200" dirty="0"/>
          </a:p>
        </p:txBody>
      </p:sp>
      <p:sp>
        <p:nvSpPr>
          <p:cNvPr id="3" name="Content Placeholder 2"/>
          <p:cNvSpPr>
            <a:spLocks noGrp="1"/>
          </p:cNvSpPr>
          <p:nvPr>
            <p:ph idx="1"/>
          </p:nvPr>
        </p:nvSpPr>
        <p:spPr>
          <a:xfrm>
            <a:off x="685800" y="1676400"/>
            <a:ext cx="8077200" cy="1752600"/>
          </a:xfrm>
        </p:spPr>
        <p:txBody>
          <a:bodyPr>
            <a:normAutofit/>
          </a:bodyPr>
          <a:lstStyle/>
          <a:p>
            <a:pPr algn="l" rtl="0"/>
            <a:r>
              <a:rPr lang="en-US" sz="2000" dirty="0" smtClean="0"/>
              <a:t>Working topologies </a:t>
            </a:r>
            <a:r>
              <a:rPr lang="en-US" sz="2000" dirty="0"/>
              <a:t>are hybrid combinations of the bus, star, ring, and mesh topologies.</a:t>
            </a:r>
          </a:p>
          <a:p>
            <a:pPr algn="l" rtl="0"/>
            <a:r>
              <a:rPr lang="en-US" sz="2000" dirty="0" smtClean="0"/>
              <a:t>Here are s</a:t>
            </a:r>
            <a:r>
              <a:rPr lang="en-US" sz="2000" dirty="0" smtClean="0"/>
              <a:t>ome </a:t>
            </a:r>
            <a:r>
              <a:rPr lang="en-US" sz="2000" dirty="0"/>
              <a:t>guidelines for selecting a topology according to their advantages and disadvantages that is best suitable for the purpose</a:t>
            </a:r>
            <a:endParaRPr lang="ar-SA" sz="2000" dirty="0"/>
          </a:p>
        </p:txBody>
      </p:sp>
      <p:pic>
        <p:nvPicPr>
          <p:cNvPr id="4" name="Picture 3" descr="images.jpg"/>
          <p:cNvPicPr>
            <a:picLocks noChangeAspect="1"/>
          </p:cNvPicPr>
          <p:nvPr/>
        </p:nvPicPr>
        <p:blipFill>
          <a:blip r:embed="rId2" cstate="print"/>
          <a:stretch>
            <a:fillRect/>
          </a:stretch>
        </p:blipFill>
        <p:spPr>
          <a:xfrm>
            <a:off x="2743200" y="3322446"/>
            <a:ext cx="4035707" cy="3235517"/>
          </a:xfrm>
          <a:prstGeom prst="rect">
            <a:avLst/>
          </a:prstGeom>
          <a:ln>
            <a:noFill/>
          </a:ln>
          <a:effectLst>
            <a:softEdge rad="112500"/>
          </a:effec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243840"/>
          <a:ext cx="8686800" cy="6421800"/>
        </p:xfrm>
        <a:graphic>
          <a:graphicData uri="http://schemas.openxmlformats.org/drawingml/2006/table">
            <a:tbl>
              <a:tblPr rtl="1" firstRow="1" bandRow="1">
                <a:tableStyleId>{5C22544A-7EE6-4342-B048-85BDC9FD1C3A}</a:tableStyleId>
              </a:tblPr>
              <a:tblGrid>
                <a:gridCol w="3742065"/>
                <a:gridCol w="3508426"/>
                <a:gridCol w="1436309"/>
              </a:tblGrid>
              <a:tr h="355051">
                <a:tc>
                  <a:txBody>
                    <a:bodyPr/>
                    <a:lstStyle/>
                    <a:p>
                      <a:pPr algn="l" rtl="0"/>
                      <a:r>
                        <a:rPr lang="en-US" sz="1800" b="1" kern="1200" dirty="0" smtClean="0">
                          <a:solidFill>
                            <a:schemeClr val="lt1"/>
                          </a:solidFill>
                          <a:latin typeface="+mn-lt"/>
                          <a:ea typeface="+mn-ea"/>
                          <a:cs typeface="+mn-cs"/>
                        </a:rPr>
                        <a:t>Disadvantages</a:t>
                      </a:r>
                      <a:endParaRPr lang="ar-SA" dirty="0"/>
                    </a:p>
                  </a:txBody>
                  <a:tcPr/>
                </a:tc>
                <a:tc>
                  <a:txBody>
                    <a:bodyPr/>
                    <a:lstStyle/>
                    <a:p>
                      <a:pPr algn="l" rtl="0"/>
                      <a:r>
                        <a:rPr lang="en-US" sz="1800" b="1" kern="1200" dirty="0" smtClean="0">
                          <a:solidFill>
                            <a:schemeClr val="lt1"/>
                          </a:solidFill>
                          <a:latin typeface="+mn-lt"/>
                          <a:ea typeface="+mn-ea"/>
                          <a:cs typeface="+mn-cs"/>
                        </a:rPr>
                        <a:t>Advantages</a:t>
                      </a:r>
                      <a:endParaRPr lang="ar-SA" dirty="0"/>
                    </a:p>
                  </a:txBody>
                  <a:tcPr/>
                </a:tc>
                <a:tc>
                  <a:txBody>
                    <a:bodyPr/>
                    <a:lstStyle/>
                    <a:p>
                      <a:pPr algn="l" rtl="0"/>
                      <a:r>
                        <a:rPr lang="en-US" sz="1800" b="1" kern="1200" dirty="0" smtClean="0">
                          <a:solidFill>
                            <a:schemeClr val="lt1"/>
                          </a:solidFill>
                          <a:latin typeface="+mn-lt"/>
                          <a:ea typeface="+mn-ea"/>
                          <a:cs typeface="+mn-cs"/>
                        </a:rPr>
                        <a:t>Topology</a:t>
                      </a:r>
                      <a:endParaRPr lang="ar-SA" dirty="0"/>
                    </a:p>
                  </a:txBody>
                  <a:tcPr/>
                </a:tc>
              </a:tr>
              <a:tr h="1479381">
                <a:tc>
                  <a:txBody>
                    <a:bodyPr/>
                    <a:lstStyle/>
                    <a:p>
                      <a:pPr algn="l" rtl="0">
                        <a:buFont typeface="Arial" pitchFamily="34" charset="0"/>
                        <a:buChar char="•"/>
                      </a:pPr>
                      <a:r>
                        <a:rPr lang="en-US" sz="1800" kern="1200" dirty="0" smtClean="0">
                          <a:solidFill>
                            <a:schemeClr val="dk1"/>
                          </a:solidFill>
                          <a:latin typeface="+mn-lt"/>
                          <a:ea typeface="+mn-ea"/>
                          <a:cs typeface="+mn-cs"/>
                        </a:rPr>
                        <a:t>Network can slow down in heavy traffic.</a:t>
                      </a:r>
                    </a:p>
                    <a:p>
                      <a:pPr algn="l" rtl="0">
                        <a:buFont typeface="Arial" pitchFamily="34" charset="0"/>
                        <a:buChar char="•"/>
                      </a:pPr>
                      <a:r>
                        <a:rPr lang="en-US" sz="1800" kern="1200" dirty="0" smtClean="0">
                          <a:solidFill>
                            <a:schemeClr val="dk1"/>
                          </a:solidFill>
                          <a:latin typeface="+mn-lt"/>
                          <a:ea typeface="+mn-ea"/>
                          <a:cs typeface="+mn-cs"/>
                        </a:rPr>
                        <a:t>Problems are difficult to isolate. </a:t>
                      </a:r>
                    </a:p>
                    <a:p>
                      <a:pPr algn="l" rtl="0">
                        <a:buFont typeface="Arial" pitchFamily="34" charset="0"/>
                        <a:buChar char="•"/>
                      </a:pPr>
                      <a:r>
                        <a:rPr lang="en-US" sz="1800" kern="1200" dirty="0" smtClean="0">
                          <a:solidFill>
                            <a:schemeClr val="dk1"/>
                          </a:solidFill>
                          <a:latin typeface="+mn-lt"/>
                          <a:ea typeface="+mn-ea"/>
                          <a:cs typeface="+mn-cs"/>
                        </a:rPr>
                        <a:t>Cable break can affect many users.</a:t>
                      </a:r>
                      <a:endParaRPr lang="ar-SA" dirty="0"/>
                    </a:p>
                  </a:txBody>
                  <a:tcPr/>
                </a:tc>
                <a:tc>
                  <a:txBody>
                    <a:bodyPr/>
                    <a:lstStyle/>
                    <a:p>
                      <a:pPr algn="l" rtl="0">
                        <a:buFont typeface="Arial" pitchFamily="34" charset="0"/>
                        <a:buChar char="•"/>
                      </a:pPr>
                      <a:r>
                        <a:rPr lang="en-US" sz="1800" kern="1200" dirty="0" smtClean="0">
                          <a:solidFill>
                            <a:schemeClr val="dk1"/>
                          </a:solidFill>
                          <a:latin typeface="+mn-lt"/>
                          <a:ea typeface="+mn-ea"/>
                          <a:cs typeface="+mn-cs"/>
                        </a:rPr>
                        <a:t>Use of cable is economical. </a:t>
                      </a:r>
                    </a:p>
                    <a:p>
                      <a:pPr algn="l" rtl="0">
                        <a:buFont typeface="Arial" pitchFamily="34" charset="0"/>
                        <a:buChar char="•"/>
                      </a:pPr>
                      <a:r>
                        <a:rPr lang="en-US" sz="1800" kern="1200" dirty="0" smtClean="0">
                          <a:solidFill>
                            <a:schemeClr val="dk1"/>
                          </a:solidFill>
                          <a:latin typeface="+mn-lt"/>
                          <a:ea typeface="+mn-ea"/>
                          <a:cs typeface="+mn-cs"/>
                        </a:rPr>
                        <a:t>Media is inexpensive and easy to work with.</a:t>
                      </a:r>
                    </a:p>
                    <a:p>
                      <a:pPr algn="l" rtl="0">
                        <a:buFont typeface="Arial" pitchFamily="34" charset="0"/>
                        <a:buChar char="•"/>
                      </a:pPr>
                      <a:r>
                        <a:rPr lang="en-US" sz="1800" kern="1200" dirty="0" smtClean="0">
                          <a:solidFill>
                            <a:schemeClr val="dk1"/>
                          </a:solidFill>
                          <a:latin typeface="+mn-lt"/>
                          <a:ea typeface="+mn-ea"/>
                          <a:cs typeface="+mn-cs"/>
                        </a:rPr>
                        <a:t>System is simple and reliable.</a:t>
                      </a:r>
                    </a:p>
                    <a:p>
                      <a:pPr algn="l" rtl="0">
                        <a:buFont typeface="Arial" pitchFamily="34" charset="0"/>
                        <a:buChar char="•"/>
                      </a:pPr>
                      <a:r>
                        <a:rPr lang="en-US" sz="1800" kern="1200" dirty="0" smtClean="0">
                          <a:solidFill>
                            <a:schemeClr val="dk1"/>
                          </a:solidFill>
                          <a:latin typeface="+mn-lt"/>
                          <a:ea typeface="+mn-ea"/>
                          <a:cs typeface="+mn-cs"/>
                        </a:rPr>
                        <a:t>Bus is easy to extend.</a:t>
                      </a:r>
                      <a:endParaRPr lang="ar-SA" dirty="0"/>
                    </a:p>
                  </a:txBody>
                  <a:tcPr/>
                </a:tc>
                <a:tc>
                  <a:txBody>
                    <a:bodyPr/>
                    <a:lstStyle/>
                    <a:p>
                      <a:pPr algn="l" rtl="0"/>
                      <a:r>
                        <a:rPr lang="en-US" sz="1800" kern="1200" dirty="0" smtClean="0">
                          <a:solidFill>
                            <a:schemeClr val="dk1"/>
                          </a:solidFill>
                          <a:latin typeface="+mn-lt"/>
                          <a:ea typeface="+mn-ea"/>
                          <a:cs typeface="+mn-cs"/>
                        </a:rPr>
                        <a:t>Bus</a:t>
                      </a:r>
                      <a:endParaRPr lang="ar-SA" dirty="0"/>
                    </a:p>
                  </a:txBody>
                  <a:tcPr/>
                </a:tc>
              </a:tr>
              <a:tr h="1420206">
                <a:tc>
                  <a:txBody>
                    <a:bodyPr/>
                    <a:lstStyle/>
                    <a:p>
                      <a:pPr algn="l" rtl="0">
                        <a:buFont typeface="Arial" pitchFamily="34" charset="0"/>
                        <a:buChar char="•"/>
                      </a:pPr>
                      <a:r>
                        <a:rPr lang="en-US" sz="1800" kern="1200" dirty="0" smtClean="0">
                          <a:solidFill>
                            <a:schemeClr val="dk1"/>
                          </a:solidFill>
                          <a:latin typeface="+mn-lt"/>
                          <a:ea typeface="+mn-ea"/>
                          <a:cs typeface="+mn-cs"/>
                        </a:rPr>
                        <a:t>Failure of one computer can impact the rest of the network.</a:t>
                      </a:r>
                    </a:p>
                    <a:p>
                      <a:pPr algn="l" rtl="0">
                        <a:buFont typeface="Arial" pitchFamily="34" charset="0"/>
                        <a:buChar char="•"/>
                      </a:pPr>
                      <a:r>
                        <a:rPr lang="en-US" sz="1800" kern="1200" dirty="0" smtClean="0">
                          <a:solidFill>
                            <a:schemeClr val="dk1"/>
                          </a:solidFill>
                          <a:latin typeface="+mn-lt"/>
                          <a:ea typeface="+mn-ea"/>
                          <a:cs typeface="+mn-cs"/>
                        </a:rPr>
                        <a:t>Problems are hard to isolate.</a:t>
                      </a:r>
                    </a:p>
                    <a:p>
                      <a:pPr algn="l" rtl="0">
                        <a:buFont typeface="Arial" pitchFamily="34" charset="0"/>
                        <a:buChar char="•"/>
                      </a:pPr>
                      <a:r>
                        <a:rPr lang="en-US" sz="1800" kern="1200" dirty="0" smtClean="0">
                          <a:solidFill>
                            <a:schemeClr val="dk1"/>
                          </a:solidFill>
                          <a:latin typeface="+mn-lt"/>
                          <a:ea typeface="+mn-ea"/>
                          <a:cs typeface="+mn-cs"/>
                        </a:rPr>
                        <a:t>Network reconfiguration disrupts operation.</a:t>
                      </a:r>
                      <a:endParaRPr lang="ar-SA" dirty="0"/>
                    </a:p>
                  </a:txBody>
                  <a:tcPr/>
                </a:tc>
                <a:tc>
                  <a:txBody>
                    <a:bodyPr/>
                    <a:lstStyle/>
                    <a:p>
                      <a:pPr algn="l" rtl="0">
                        <a:buFont typeface="Arial" pitchFamily="34" charset="0"/>
                        <a:buChar char="•"/>
                      </a:pPr>
                      <a:r>
                        <a:rPr lang="en-US" sz="1800" kern="1200" dirty="0" smtClean="0">
                          <a:solidFill>
                            <a:schemeClr val="dk1"/>
                          </a:solidFill>
                          <a:latin typeface="+mn-lt"/>
                          <a:ea typeface="+mn-ea"/>
                          <a:cs typeface="+mn-cs"/>
                        </a:rPr>
                        <a:t>System provides equal access for all computers.</a:t>
                      </a:r>
                    </a:p>
                    <a:p>
                      <a:pPr algn="l" rtl="0">
                        <a:buFont typeface="Arial" pitchFamily="34" charset="0"/>
                        <a:buChar char="•"/>
                      </a:pPr>
                      <a:r>
                        <a:rPr lang="en-US" sz="1800" kern="1200" dirty="0" smtClean="0">
                          <a:solidFill>
                            <a:schemeClr val="dk1"/>
                          </a:solidFill>
                          <a:latin typeface="+mn-lt"/>
                          <a:ea typeface="+mn-ea"/>
                          <a:cs typeface="+mn-cs"/>
                        </a:rPr>
                        <a:t>Performance is even despite many users.</a:t>
                      </a:r>
                      <a:endParaRPr lang="ar-SA" dirty="0"/>
                    </a:p>
                  </a:txBody>
                  <a:tcPr/>
                </a:tc>
                <a:tc>
                  <a:txBody>
                    <a:bodyPr/>
                    <a:lstStyle/>
                    <a:p>
                      <a:pPr algn="l" rtl="0"/>
                      <a:r>
                        <a:rPr lang="en-US" sz="1800" kern="1200" dirty="0" smtClean="0">
                          <a:solidFill>
                            <a:schemeClr val="dk1"/>
                          </a:solidFill>
                          <a:latin typeface="+mn-lt"/>
                          <a:ea typeface="+mn-ea"/>
                          <a:cs typeface="+mn-cs"/>
                        </a:rPr>
                        <a:t>Ring</a:t>
                      </a:r>
                      <a:endParaRPr lang="ar-SA" dirty="0"/>
                    </a:p>
                  </a:txBody>
                  <a:tcPr/>
                </a:tc>
              </a:tr>
              <a:tr h="1952783">
                <a:tc>
                  <a:txBody>
                    <a:bodyPr/>
                    <a:lstStyle/>
                    <a:p>
                      <a:pPr algn="l" rtl="0">
                        <a:buFont typeface="Arial" pitchFamily="34" charset="0"/>
                        <a:buChar char="•"/>
                      </a:pPr>
                      <a:r>
                        <a:rPr lang="en-US" sz="1800" kern="1200" dirty="0" smtClean="0">
                          <a:solidFill>
                            <a:schemeClr val="dk1"/>
                          </a:solidFill>
                          <a:latin typeface="+mn-lt"/>
                          <a:ea typeface="+mn-ea"/>
                          <a:cs typeface="+mn-cs"/>
                        </a:rPr>
                        <a:t>If the centralized point fails, the network fails.</a:t>
                      </a:r>
                      <a:endParaRPr lang="ar-SA" dirty="0"/>
                    </a:p>
                  </a:txBody>
                  <a:tcPr/>
                </a:tc>
                <a:tc>
                  <a:txBody>
                    <a:bodyPr/>
                    <a:lstStyle/>
                    <a:p>
                      <a:pPr algn="l" rtl="0">
                        <a:buFont typeface="Arial" pitchFamily="34" charset="0"/>
                        <a:buChar char="•"/>
                      </a:pPr>
                      <a:r>
                        <a:rPr lang="en-US" sz="1800" kern="1200" dirty="0" smtClean="0">
                          <a:solidFill>
                            <a:schemeClr val="dk1"/>
                          </a:solidFill>
                          <a:latin typeface="+mn-lt"/>
                          <a:ea typeface="+mn-ea"/>
                          <a:cs typeface="+mn-cs"/>
                        </a:rPr>
                        <a:t>Modifying system and adding new computers is easy.</a:t>
                      </a:r>
                    </a:p>
                    <a:p>
                      <a:pPr algn="l" rtl="0">
                        <a:buFont typeface="Arial" pitchFamily="34" charset="0"/>
                        <a:buChar char="•"/>
                      </a:pPr>
                      <a:r>
                        <a:rPr lang="en-US" sz="1800" kern="1200" dirty="0" smtClean="0">
                          <a:solidFill>
                            <a:schemeClr val="dk1"/>
                          </a:solidFill>
                          <a:latin typeface="+mn-lt"/>
                          <a:ea typeface="+mn-ea"/>
                          <a:cs typeface="+mn-cs"/>
                        </a:rPr>
                        <a:t>Centralized monitoring and management are possible.</a:t>
                      </a:r>
                    </a:p>
                    <a:p>
                      <a:pPr algn="l" rtl="0">
                        <a:buFont typeface="Arial" pitchFamily="34" charset="0"/>
                        <a:buChar char="•"/>
                      </a:pPr>
                      <a:r>
                        <a:rPr lang="en-US" sz="1800" kern="1200" dirty="0" smtClean="0">
                          <a:solidFill>
                            <a:schemeClr val="dk1"/>
                          </a:solidFill>
                          <a:latin typeface="+mn-lt"/>
                          <a:ea typeface="+mn-ea"/>
                          <a:cs typeface="+mn-cs"/>
                        </a:rPr>
                        <a:t>Failure of one computer does not affect the rest of the network.</a:t>
                      </a:r>
                      <a:endParaRPr lang="ar-SA" dirty="0"/>
                    </a:p>
                  </a:txBody>
                  <a:tcPr/>
                </a:tc>
                <a:tc>
                  <a:txBody>
                    <a:bodyPr/>
                    <a:lstStyle/>
                    <a:p>
                      <a:pPr algn="l" rtl="0"/>
                      <a:r>
                        <a:rPr lang="en-US" sz="1800" kern="1200" dirty="0" smtClean="0">
                          <a:solidFill>
                            <a:schemeClr val="dk1"/>
                          </a:solidFill>
                          <a:latin typeface="+mn-lt"/>
                          <a:ea typeface="+mn-ea"/>
                          <a:cs typeface="+mn-cs"/>
                        </a:rPr>
                        <a:t>Star</a:t>
                      </a:r>
                      <a:endParaRPr lang="ar-SA" dirty="0"/>
                    </a:p>
                  </a:txBody>
                  <a:tcPr/>
                </a:tc>
              </a:tr>
              <a:tr h="1101939">
                <a:tc>
                  <a:txBody>
                    <a:bodyPr/>
                    <a:lstStyle/>
                    <a:p>
                      <a:pPr algn="l" rtl="0">
                        <a:buFont typeface="Arial" pitchFamily="34" charset="0"/>
                        <a:buChar char="•"/>
                      </a:pPr>
                      <a:r>
                        <a:rPr lang="en-US" sz="1800" kern="1200" dirty="0" smtClean="0">
                          <a:solidFill>
                            <a:schemeClr val="dk1"/>
                          </a:solidFill>
                          <a:latin typeface="+mn-lt"/>
                          <a:ea typeface="+mn-ea"/>
                          <a:cs typeface="+mn-cs"/>
                        </a:rPr>
                        <a:t>System is expensive to install because it uses a lot of cabling.</a:t>
                      </a:r>
                      <a:endParaRPr lang="ar-SA" dirty="0"/>
                    </a:p>
                  </a:txBody>
                  <a:tcPr/>
                </a:tc>
                <a:tc>
                  <a:txBody>
                    <a:bodyPr/>
                    <a:lstStyle/>
                    <a:p>
                      <a:pPr algn="l" rtl="0">
                        <a:buFont typeface="Arial" pitchFamily="34" charset="0"/>
                        <a:buChar char="•"/>
                      </a:pPr>
                      <a:r>
                        <a:rPr lang="en-US" sz="1800" kern="1200" dirty="0" smtClean="0">
                          <a:solidFill>
                            <a:schemeClr val="dk1"/>
                          </a:solidFill>
                          <a:latin typeface="+mn-lt"/>
                          <a:ea typeface="+mn-ea"/>
                          <a:cs typeface="+mn-cs"/>
                        </a:rPr>
                        <a:t>System provides increased redundancy and reliability as well as ease of troubleshooting.</a:t>
                      </a:r>
                      <a:endParaRPr lang="ar-SA" dirty="0"/>
                    </a:p>
                  </a:txBody>
                  <a:tcPr/>
                </a:tc>
                <a:tc>
                  <a:txBody>
                    <a:bodyPr/>
                    <a:lstStyle/>
                    <a:p>
                      <a:pPr algn="l" rtl="0"/>
                      <a:r>
                        <a:rPr lang="en-US" sz="1800" kern="1200" dirty="0" smtClean="0">
                          <a:solidFill>
                            <a:schemeClr val="dk1"/>
                          </a:solidFill>
                          <a:latin typeface="+mn-lt"/>
                          <a:ea typeface="+mn-ea"/>
                          <a:cs typeface="+mn-cs"/>
                        </a:rPr>
                        <a:t>Mesh</a:t>
                      </a:r>
                      <a:endParaRPr lang="ar-SA" dirty="0"/>
                    </a:p>
                  </a:txBody>
                  <a:tcPr/>
                </a:tc>
              </a:tr>
            </a:tbl>
          </a:graphicData>
        </a:graphic>
      </p:graphicFrame>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u="sng" dirty="0"/>
              <a:t>References</a:t>
            </a:r>
            <a:r>
              <a:rPr lang="en-US" b="1" u="sng" dirty="0" smtClean="0"/>
              <a:t>:</a:t>
            </a:r>
            <a:endParaRPr lang="ar-SA" dirty="0"/>
          </a:p>
        </p:txBody>
      </p:sp>
      <p:sp>
        <p:nvSpPr>
          <p:cNvPr id="3" name="Content Placeholder 2"/>
          <p:cNvSpPr>
            <a:spLocks noGrp="1"/>
          </p:cNvSpPr>
          <p:nvPr>
            <p:ph idx="1"/>
          </p:nvPr>
        </p:nvSpPr>
        <p:spPr>
          <a:xfrm>
            <a:off x="762000" y="1676400"/>
            <a:ext cx="8001000" cy="3429000"/>
          </a:xfrm>
        </p:spPr>
        <p:txBody>
          <a:bodyPr>
            <a:normAutofit/>
          </a:bodyPr>
          <a:lstStyle/>
          <a:p>
            <a:pPr algn="l" rtl="0">
              <a:buNone/>
            </a:pPr>
            <a:r>
              <a:rPr lang="en-US" sz="2000" dirty="0"/>
              <a:t>1-</a:t>
            </a:r>
            <a:r>
              <a:rPr lang="en-US" sz="2000" u="sng" dirty="0">
                <a:hlinkClick r:id="rId2"/>
              </a:rPr>
              <a:t>http://www.historyofcomputercommunications.info/Book/4/4.6-NetworkTopology69-70.html</a:t>
            </a:r>
            <a:endParaRPr lang="en-US" sz="2000" dirty="0"/>
          </a:p>
          <a:p>
            <a:pPr algn="l" rtl="0">
              <a:buNone/>
            </a:pPr>
            <a:r>
              <a:rPr lang="en-US" sz="2000" dirty="0"/>
              <a:t>2-</a:t>
            </a:r>
            <a:r>
              <a:rPr lang="en-US" sz="2000" u="sng" dirty="0">
                <a:hlinkClick r:id="rId3"/>
              </a:rPr>
              <a:t>http://pluto.ksi.edu/~cyh/cis370/ebook/ch01d.htm</a:t>
            </a:r>
            <a:endParaRPr lang="en-US" sz="2000" dirty="0"/>
          </a:p>
          <a:p>
            <a:pPr algn="l" rtl="0">
              <a:buNone/>
            </a:pPr>
            <a:r>
              <a:rPr lang="en-US" sz="2000" dirty="0"/>
              <a:t>3-</a:t>
            </a:r>
            <a:r>
              <a:rPr lang="en-US" sz="2000" u="sng" dirty="0">
                <a:hlinkClick r:id="rId4"/>
              </a:rPr>
              <a:t>http://whatis.techtarget.com/definition/network-topology</a:t>
            </a:r>
            <a:endParaRPr lang="en-US" sz="2000" dirty="0"/>
          </a:p>
          <a:p>
            <a:pPr algn="l" rtl="0">
              <a:buNone/>
            </a:pPr>
            <a:r>
              <a:rPr lang="en-US" sz="2000" dirty="0" smtClean="0"/>
              <a:t>4-</a:t>
            </a:r>
            <a:r>
              <a:rPr lang="en-US" sz="2000" u="sng" dirty="0" smtClean="0">
                <a:hlinkClick r:id="rId5"/>
              </a:rPr>
              <a:t>http</a:t>
            </a:r>
            <a:r>
              <a:rPr lang="en-US" sz="2000" u="sng" dirty="0">
                <a:hlinkClick r:id="rId5"/>
              </a:rPr>
              <a:t>://www.techterms.com/definition/networktopology</a:t>
            </a:r>
            <a:endParaRPr lang="en-US" sz="2000" dirty="0"/>
          </a:p>
          <a:p>
            <a:pPr algn="l" rtl="0">
              <a:buNone/>
            </a:pPr>
            <a:r>
              <a:rPr lang="en-US" sz="2000" dirty="0"/>
              <a:t>5-</a:t>
            </a:r>
            <a:r>
              <a:rPr lang="en-US" sz="2000" u="sng" dirty="0">
                <a:hlinkClick r:id="rId6"/>
              </a:rPr>
              <a:t>http://</a:t>
            </a:r>
            <a:r>
              <a:rPr lang="en-US" sz="2000" u="sng" dirty="0" smtClean="0">
                <a:hlinkClick r:id="rId6"/>
              </a:rPr>
              <a:t>en.wikipedia.org/wiki/Network_topology</a:t>
            </a:r>
            <a:endParaRPr lang="en-US" sz="2000"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ar-SA" dirty="0"/>
          </a:p>
        </p:txBody>
      </p:sp>
      <p:sp>
        <p:nvSpPr>
          <p:cNvPr id="3" name="Content Placeholder 2"/>
          <p:cNvSpPr>
            <a:spLocks noGrp="1"/>
          </p:cNvSpPr>
          <p:nvPr>
            <p:ph idx="1"/>
          </p:nvPr>
        </p:nvSpPr>
        <p:spPr>
          <a:xfrm>
            <a:off x="970612" y="1676400"/>
            <a:ext cx="7202776" cy="685800"/>
          </a:xfrm>
        </p:spPr>
        <p:txBody>
          <a:bodyPr/>
          <a:lstStyle/>
          <a:p>
            <a:pPr algn="ctr" rtl="0">
              <a:buNone/>
            </a:pPr>
            <a:r>
              <a:rPr lang="en-US" dirty="0" smtClean="0"/>
              <a:t>Any Questions? </a:t>
            </a:r>
            <a:endParaRPr lang="ar-SA" dirty="0"/>
          </a:p>
        </p:txBody>
      </p:sp>
      <p:pic>
        <p:nvPicPr>
          <p:cNvPr id="4" name="Picture 3" descr="iStock_000011860969XSmall.jpg"/>
          <p:cNvPicPr>
            <a:picLocks noChangeAspect="1"/>
          </p:cNvPicPr>
          <p:nvPr/>
        </p:nvPicPr>
        <p:blipFill>
          <a:blip r:embed="rId2" cstate="print"/>
          <a:stretch>
            <a:fillRect/>
          </a:stretch>
        </p:blipFill>
        <p:spPr>
          <a:xfrm>
            <a:off x="1600200" y="2514600"/>
            <a:ext cx="6324600" cy="3429000"/>
          </a:xfrm>
          <a:prstGeom prst="rect">
            <a:avLst/>
          </a:prstGeom>
          <a:ln>
            <a:noFill/>
          </a:ln>
          <a:effectLst>
            <a:softEdge rad="112500"/>
          </a:effec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457200"/>
            <a:ext cx="7202776" cy="685800"/>
          </a:xfrm>
        </p:spPr>
        <p:txBody>
          <a:bodyPr>
            <a:normAutofit/>
          </a:bodyPr>
          <a:lstStyle/>
          <a:p>
            <a:pPr rtl="0"/>
            <a:r>
              <a:rPr lang="en-US" b="1" u="sng" dirty="0"/>
              <a:t>Introduction</a:t>
            </a:r>
            <a:r>
              <a:rPr lang="en-US" b="1" u="sng" dirty="0" smtClean="0"/>
              <a:t>:</a:t>
            </a:r>
            <a:endParaRPr lang="ar-SA" dirty="0"/>
          </a:p>
        </p:txBody>
      </p:sp>
      <p:sp>
        <p:nvSpPr>
          <p:cNvPr id="3" name="Content Placeholder 2"/>
          <p:cNvSpPr>
            <a:spLocks noGrp="1"/>
          </p:cNvSpPr>
          <p:nvPr>
            <p:ph idx="1"/>
          </p:nvPr>
        </p:nvSpPr>
        <p:spPr>
          <a:xfrm>
            <a:off x="762000" y="1295400"/>
            <a:ext cx="7772400" cy="2743200"/>
          </a:xfrm>
        </p:spPr>
        <p:txBody>
          <a:bodyPr>
            <a:normAutofit/>
          </a:bodyPr>
          <a:lstStyle/>
          <a:p>
            <a:pPr algn="l" rtl="0"/>
            <a:r>
              <a:rPr lang="en-US" sz="2000" dirty="0" smtClean="0"/>
              <a:t>Topology: represents </a:t>
            </a:r>
            <a:r>
              <a:rPr lang="en-US" sz="2000" dirty="0"/>
              <a:t>the arrangement of network and the way computers are connected to each </a:t>
            </a:r>
            <a:r>
              <a:rPr lang="en-US" sz="2000" dirty="0" smtClean="0"/>
              <a:t>other</a:t>
            </a:r>
          </a:p>
          <a:p>
            <a:pPr algn="l" rtl="0"/>
            <a:r>
              <a:rPr lang="en-US" sz="2000" dirty="0" smtClean="0"/>
              <a:t>two </a:t>
            </a:r>
            <a:r>
              <a:rPr lang="en-US" sz="2000" dirty="0"/>
              <a:t>types </a:t>
            </a:r>
            <a:r>
              <a:rPr lang="en-US" sz="2000" dirty="0" smtClean="0"/>
              <a:t>of network topology; physical </a:t>
            </a:r>
            <a:r>
              <a:rPr lang="en-US" sz="2000" dirty="0"/>
              <a:t>topology and </a:t>
            </a:r>
            <a:r>
              <a:rPr lang="en-US" sz="2000" dirty="0" smtClean="0"/>
              <a:t>logical topology.</a:t>
            </a:r>
          </a:p>
          <a:p>
            <a:pPr algn="l" rtl="0"/>
            <a:r>
              <a:rPr lang="en-US" sz="2000" dirty="0" smtClean="0"/>
              <a:t>The logical </a:t>
            </a:r>
            <a:r>
              <a:rPr lang="en-US" sz="2000" dirty="0"/>
              <a:t>topology has eight essential </a:t>
            </a:r>
            <a:r>
              <a:rPr lang="en-US" sz="2000" dirty="0" smtClean="0"/>
              <a:t>topologies; the Point–to–point</a:t>
            </a:r>
            <a:r>
              <a:rPr lang="en-US" sz="2000" dirty="0"/>
              <a:t>, Bus, Star, Ring, Mesh, Tree, Hybrid, and the Daisy chain.</a:t>
            </a:r>
            <a:endParaRPr lang="ar-SA" sz="2000" dirty="0"/>
          </a:p>
        </p:txBody>
      </p:sp>
      <p:pic>
        <p:nvPicPr>
          <p:cNvPr id="4" name="Picture 3" descr="network-topology.jpg"/>
          <p:cNvPicPr>
            <a:picLocks noChangeAspect="1"/>
          </p:cNvPicPr>
          <p:nvPr/>
        </p:nvPicPr>
        <p:blipFill>
          <a:blip r:embed="rId2" cstate="print"/>
          <a:stretch>
            <a:fillRect/>
          </a:stretch>
        </p:blipFill>
        <p:spPr>
          <a:xfrm>
            <a:off x="2057400" y="3733800"/>
            <a:ext cx="5410200" cy="2752725"/>
          </a:xfrm>
          <a:prstGeom prst="rect">
            <a:avLst/>
          </a:prstGeom>
          <a:ln>
            <a:noFill/>
          </a:ln>
          <a:effectLst>
            <a:softEdge rad="112500"/>
          </a:effec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04800"/>
            <a:ext cx="7202776" cy="685800"/>
          </a:xfrm>
        </p:spPr>
        <p:txBody>
          <a:bodyPr>
            <a:normAutofit/>
          </a:bodyPr>
          <a:lstStyle/>
          <a:p>
            <a:pPr rtl="0"/>
            <a:r>
              <a:rPr lang="en-US" b="1" u="sng" dirty="0"/>
              <a:t>History of Network Topology</a:t>
            </a:r>
            <a:r>
              <a:rPr lang="en-US" b="1" u="sng" dirty="0" smtClean="0"/>
              <a:t>:</a:t>
            </a:r>
            <a:endParaRPr lang="ar-SA" dirty="0"/>
          </a:p>
        </p:txBody>
      </p:sp>
      <p:sp>
        <p:nvSpPr>
          <p:cNvPr id="3" name="Content Placeholder 2"/>
          <p:cNvSpPr>
            <a:spLocks noGrp="1"/>
          </p:cNvSpPr>
          <p:nvPr>
            <p:ph idx="1"/>
          </p:nvPr>
        </p:nvSpPr>
        <p:spPr>
          <a:xfrm>
            <a:off x="685800" y="1219200"/>
            <a:ext cx="8001000" cy="2743200"/>
          </a:xfrm>
        </p:spPr>
        <p:txBody>
          <a:bodyPr>
            <a:normAutofit/>
          </a:bodyPr>
          <a:lstStyle/>
          <a:p>
            <a:pPr algn="l" rtl="0"/>
            <a:r>
              <a:rPr lang="en-US" sz="2000" dirty="0" smtClean="0"/>
              <a:t>In 1969; </a:t>
            </a:r>
            <a:r>
              <a:rPr lang="en-US" sz="2000" dirty="0"/>
              <a:t>man called Roberts had an issue with network </a:t>
            </a:r>
            <a:r>
              <a:rPr lang="en-US" sz="2000" dirty="0" smtClean="0"/>
              <a:t>topology</a:t>
            </a:r>
          </a:p>
          <a:p>
            <a:pPr algn="l" rtl="0"/>
            <a:r>
              <a:rPr lang="en-US" sz="2000" dirty="0" smtClean="0"/>
              <a:t>he </a:t>
            </a:r>
            <a:r>
              <a:rPr lang="en-US" sz="2000" dirty="0"/>
              <a:t>needed an expert help. </a:t>
            </a:r>
            <a:r>
              <a:rPr lang="en-US" sz="2000" dirty="0" smtClean="0"/>
              <a:t>for that reason </a:t>
            </a:r>
            <a:r>
              <a:rPr lang="en-US" sz="2000" dirty="0"/>
              <a:t>he went to Dr. Frank who's the founder of (NAC) Network Analysis Corporation that is specialized of network topological design</a:t>
            </a:r>
            <a:endParaRPr lang="en-US" sz="2000" dirty="0" smtClean="0"/>
          </a:p>
          <a:p>
            <a:pPr algn="l" rtl="0"/>
            <a:r>
              <a:rPr lang="en-US" sz="2000" dirty="0"/>
              <a:t>In </a:t>
            </a:r>
            <a:r>
              <a:rPr lang="en-US" sz="2000" dirty="0" smtClean="0"/>
              <a:t>1972; the </a:t>
            </a:r>
            <a:r>
              <a:rPr lang="en-US" sz="2000" dirty="0"/>
              <a:t>system was ready and </a:t>
            </a:r>
            <a:r>
              <a:rPr lang="en-US" sz="2000" dirty="0" smtClean="0"/>
              <a:t>researchers have </a:t>
            </a:r>
            <a:r>
              <a:rPr lang="en-US" sz="2000" dirty="0"/>
              <a:t>installed the revised system after years of testing in laboratory on small network</a:t>
            </a:r>
            <a:endParaRPr lang="ar-SA" sz="2000" dirty="0"/>
          </a:p>
        </p:txBody>
      </p:sp>
      <p:sp>
        <p:nvSpPr>
          <p:cNvPr id="4" name="Title 1"/>
          <p:cNvSpPr txBox="1">
            <a:spLocks/>
          </p:cNvSpPr>
          <p:nvPr/>
        </p:nvSpPr>
        <p:spPr>
          <a:xfrm>
            <a:off x="970612" y="3657600"/>
            <a:ext cx="7202776" cy="6858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sng" strike="noStrike" kern="1200" cap="none" spc="0" normalizeH="0" baseline="0" noProof="0" smtClean="0">
                <a:ln>
                  <a:noFill/>
                </a:ln>
                <a:solidFill>
                  <a:schemeClr val="tx1"/>
                </a:solidFill>
                <a:effectLst/>
                <a:uLnTx/>
                <a:uFillTx/>
                <a:latin typeface="+mj-lt"/>
                <a:ea typeface="+mj-ea"/>
                <a:cs typeface="+mj-cs"/>
              </a:rPr>
              <a:t>Designing a Network Topology</a:t>
            </a:r>
            <a:r>
              <a:rPr kumimoji="0" lang="en-US" sz="3600" b="0" i="0" u="sng" strike="noStrike" kern="1200" cap="none" spc="0" normalizeH="0" baseline="0" noProof="0" smtClean="0">
                <a:ln>
                  <a:noFill/>
                </a:ln>
                <a:solidFill>
                  <a:schemeClr val="tx1"/>
                </a:solidFill>
                <a:effectLst/>
                <a:uLnTx/>
                <a:uFillTx/>
                <a:latin typeface="+mj-lt"/>
                <a:ea typeface="+mj-ea"/>
                <a:cs typeface="+mj-cs"/>
              </a:rPr>
              <a:t>:</a:t>
            </a:r>
            <a:endParaRPr kumimoji="0" lang="ar-SA"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970612" y="4724400"/>
            <a:ext cx="7202776" cy="1600200"/>
          </a:xfrm>
          <a:prstGeom prst="rect">
            <a:avLst/>
          </a:prstGeom>
        </p:spPr>
        <p:txBody>
          <a:bodyPr vert="horz" lIns="91440" tIns="45720" rIns="91440" bIns="45720" rtlCol="0">
            <a:normAutofit/>
          </a:bodyPr>
          <a:lstStyle/>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It indicates to the arrangement of computers, cables, and other components on the network</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other terms used to describe network's design: Physical layout, Design, Diagram, and Map</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endParaRPr kumimoji="0" lang="ar-SA"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620000" cy="762000"/>
          </a:xfrm>
        </p:spPr>
        <p:txBody>
          <a:bodyPr>
            <a:normAutofit/>
          </a:bodyPr>
          <a:lstStyle/>
          <a:p>
            <a:pPr rtl="0"/>
            <a:r>
              <a:rPr lang="en-US" b="1" dirty="0" smtClean="0"/>
              <a:t>The affect on networks capabilities:</a:t>
            </a:r>
            <a:endParaRPr lang="ar-SA" b="1" dirty="0"/>
          </a:p>
        </p:txBody>
      </p:sp>
      <p:sp>
        <p:nvSpPr>
          <p:cNvPr id="3" name="Content Placeholder 2"/>
          <p:cNvSpPr>
            <a:spLocks noGrp="1"/>
          </p:cNvSpPr>
          <p:nvPr>
            <p:ph idx="1"/>
          </p:nvPr>
        </p:nvSpPr>
        <p:spPr>
          <a:xfrm>
            <a:off x="838200" y="1295400"/>
            <a:ext cx="7620000" cy="2057400"/>
          </a:xfrm>
        </p:spPr>
        <p:txBody>
          <a:bodyPr>
            <a:normAutofit/>
          </a:bodyPr>
          <a:lstStyle/>
          <a:p>
            <a:pPr algn="l" rtl="0"/>
            <a:r>
              <a:rPr lang="en-US" sz="2000" dirty="0" smtClean="0"/>
              <a:t>Type </a:t>
            </a:r>
            <a:r>
              <a:rPr lang="en-US" sz="2000" dirty="0"/>
              <a:t>of equipment the network needs, </a:t>
            </a:r>
            <a:endParaRPr lang="en-US" sz="2000" dirty="0" smtClean="0"/>
          </a:p>
          <a:p>
            <a:pPr algn="l" rtl="0"/>
            <a:r>
              <a:rPr lang="en-US" sz="2000" dirty="0" smtClean="0"/>
              <a:t>Capabilities of </a:t>
            </a:r>
            <a:r>
              <a:rPr lang="en-US" sz="2000" dirty="0"/>
              <a:t>the equipment, </a:t>
            </a:r>
            <a:endParaRPr lang="en-US" sz="2000" dirty="0" smtClean="0"/>
          </a:p>
          <a:p>
            <a:pPr algn="l" rtl="0"/>
            <a:r>
              <a:rPr lang="en-US" sz="2000" dirty="0" smtClean="0"/>
              <a:t>Growth of </a:t>
            </a:r>
            <a:r>
              <a:rPr lang="en-US" sz="2000" dirty="0"/>
              <a:t>the network, </a:t>
            </a:r>
            <a:endParaRPr lang="en-US" sz="2000" dirty="0" smtClean="0"/>
          </a:p>
          <a:p>
            <a:pPr algn="l" rtl="0"/>
            <a:r>
              <a:rPr lang="en-US" sz="2000" dirty="0" smtClean="0"/>
              <a:t>Way </a:t>
            </a:r>
            <a:r>
              <a:rPr lang="en-US" sz="2000" dirty="0"/>
              <a:t>the network is managed.</a:t>
            </a:r>
          </a:p>
          <a:p>
            <a:pPr algn="l" rtl="0"/>
            <a:endParaRPr lang="ar-SA" sz="2000" dirty="0"/>
          </a:p>
        </p:txBody>
      </p:sp>
      <p:sp>
        <p:nvSpPr>
          <p:cNvPr id="4" name="Title 1"/>
          <p:cNvSpPr txBox="1">
            <a:spLocks/>
          </p:cNvSpPr>
          <p:nvPr/>
        </p:nvSpPr>
        <p:spPr>
          <a:xfrm>
            <a:off x="970612" y="3048000"/>
            <a:ext cx="7202776" cy="6858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mj-lt"/>
                <a:ea typeface="+mj-ea"/>
                <a:cs typeface="+mj-cs"/>
              </a:rPr>
              <a:t>Needs to network topology:</a:t>
            </a:r>
            <a:endParaRPr kumimoji="0" lang="ar-SA"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762000" y="3810000"/>
            <a:ext cx="7924800" cy="2362200"/>
          </a:xfrm>
          <a:prstGeom prst="rect">
            <a:avLst/>
          </a:prstGeom>
        </p:spPr>
        <p:txBody>
          <a:bodyPr vert="horz" lIns="91440" tIns="45720" rIns="91440" bIns="45720" rtlCol="0">
            <a:normAutofit/>
          </a:bodyPr>
          <a:lstStyle/>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Particular topology can verify: the type of cable used and how the cables must be design either through floors, walls, or ceilings.   </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It identifies how the computers will communicate on the network. </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Each topology has its own method of communication which affect the network.</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04800"/>
            <a:ext cx="7202776" cy="685800"/>
          </a:xfrm>
        </p:spPr>
        <p:txBody>
          <a:bodyPr/>
          <a:lstStyle/>
          <a:p>
            <a:pPr rtl="0"/>
            <a:r>
              <a:rPr lang="en-US" b="1" u="sng" dirty="0"/>
              <a:t>Standard Topologies:</a:t>
            </a:r>
            <a:r>
              <a:rPr lang="en-US" b="1" dirty="0"/>
              <a:t> </a:t>
            </a:r>
            <a:endParaRPr lang="ar-SA" dirty="0"/>
          </a:p>
        </p:txBody>
      </p:sp>
      <p:sp>
        <p:nvSpPr>
          <p:cNvPr id="3" name="Content Placeholder 2"/>
          <p:cNvSpPr>
            <a:spLocks noGrp="1"/>
          </p:cNvSpPr>
          <p:nvPr>
            <p:ph idx="1"/>
          </p:nvPr>
        </p:nvSpPr>
        <p:spPr>
          <a:xfrm>
            <a:off x="685800" y="1524000"/>
            <a:ext cx="8077200" cy="3886200"/>
          </a:xfrm>
        </p:spPr>
        <p:txBody>
          <a:bodyPr>
            <a:normAutofit/>
          </a:bodyPr>
          <a:lstStyle/>
          <a:p>
            <a:pPr algn="l" rtl="0"/>
            <a:r>
              <a:rPr lang="en-US" sz="2000" dirty="0"/>
              <a:t>A bus topology consists of devices connected to a common, shared </a:t>
            </a:r>
            <a:r>
              <a:rPr lang="en-US" sz="2000" dirty="0" smtClean="0"/>
              <a:t>cable.</a:t>
            </a:r>
          </a:p>
          <a:p>
            <a:pPr algn="l" rtl="0"/>
            <a:r>
              <a:rPr lang="en-US" sz="2000" dirty="0" smtClean="0"/>
              <a:t>Connecting </a:t>
            </a:r>
            <a:r>
              <a:rPr lang="en-US" sz="2000" dirty="0"/>
              <a:t>computers to cable segments that branch out from a single point, or "hub", is referred to as setting up a star </a:t>
            </a:r>
            <a:r>
              <a:rPr lang="en-US" sz="2000" dirty="0" smtClean="0"/>
              <a:t>topology.</a:t>
            </a:r>
          </a:p>
          <a:p>
            <a:pPr algn="l" rtl="0"/>
            <a:r>
              <a:rPr lang="en-US" sz="2000" dirty="0" smtClean="0"/>
              <a:t>Connecting </a:t>
            </a:r>
            <a:r>
              <a:rPr lang="en-US" sz="2000" dirty="0"/>
              <a:t>computers to a cable that forms a loop is referred to as setting up a ring </a:t>
            </a:r>
            <a:r>
              <a:rPr lang="en-US" sz="2000" dirty="0" smtClean="0"/>
              <a:t>topology.</a:t>
            </a:r>
          </a:p>
          <a:p>
            <a:pPr algn="l" rtl="0"/>
            <a:r>
              <a:rPr lang="en-US" sz="2000" dirty="0" smtClean="0"/>
              <a:t>A </a:t>
            </a:r>
            <a:r>
              <a:rPr lang="en-US" sz="2000" dirty="0"/>
              <a:t>mesh topology connects all computers in a network to each other with separate cables. </a:t>
            </a:r>
            <a:endParaRPr lang="en-US" sz="2000" dirty="0" smtClean="0"/>
          </a:p>
          <a:p>
            <a:pPr algn="l" rtl="0"/>
            <a:r>
              <a:rPr lang="en-US" sz="2000" dirty="0" smtClean="0"/>
              <a:t>These </a:t>
            </a:r>
            <a:r>
              <a:rPr lang="en-US" sz="2000" dirty="0"/>
              <a:t>four topologies can be combined in a variety of more complex hybrid topologies.</a:t>
            </a:r>
            <a:endParaRPr lang="ar-SA" sz="2000"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04800"/>
            <a:ext cx="7202776" cy="685800"/>
          </a:xfrm>
        </p:spPr>
        <p:txBody>
          <a:bodyPr>
            <a:normAutofit/>
          </a:bodyPr>
          <a:lstStyle/>
          <a:p>
            <a:pPr lvl="0" rtl="0"/>
            <a:r>
              <a:rPr lang="en-US" b="1" dirty="0">
                <a:effectLst>
                  <a:outerShdw blurRad="38100" dist="38100" dir="2700000" algn="tl">
                    <a:srgbClr val="000000">
                      <a:alpha val="43137"/>
                    </a:srgbClr>
                  </a:outerShdw>
                </a:effectLst>
              </a:rPr>
              <a:t>Bus</a:t>
            </a:r>
            <a:r>
              <a:rPr lang="en-US" b="1" i="1" dirty="0" smtClean="0"/>
              <a:t>:</a:t>
            </a:r>
            <a:endParaRPr lang="ar-SA" dirty="0"/>
          </a:p>
        </p:txBody>
      </p:sp>
      <p:sp>
        <p:nvSpPr>
          <p:cNvPr id="3" name="Content Placeholder 2"/>
          <p:cNvSpPr>
            <a:spLocks noGrp="1"/>
          </p:cNvSpPr>
          <p:nvPr>
            <p:ph idx="1"/>
          </p:nvPr>
        </p:nvSpPr>
        <p:spPr>
          <a:xfrm>
            <a:off x="685800" y="1143000"/>
            <a:ext cx="8153400" cy="3200400"/>
          </a:xfrm>
        </p:spPr>
        <p:txBody>
          <a:bodyPr>
            <a:normAutofit/>
          </a:bodyPr>
          <a:lstStyle/>
          <a:p>
            <a:pPr algn="l" rtl="0"/>
            <a:r>
              <a:rPr lang="en-US" sz="2000" dirty="0" smtClean="0"/>
              <a:t>It usually called linear </a:t>
            </a:r>
            <a:r>
              <a:rPr lang="en-US" sz="2000" dirty="0"/>
              <a:t>bus since computers are connected in a straight line</a:t>
            </a:r>
            <a:r>
              <a:rPr lang="en-US" sz="2000" dirty="0" smtClean="0"/>
              <a:t>.</a:t>
            </a:r>
          </a:p>
          <a:p>
            <a:pPr algn="l" rtl="0"/>
            <a:r>
              <a:rPr lang="en-US" sz="2000" dirty="0" smtClean="0"/>
              <a:t>It </a:t>
            </a:r>
            <a:r>
              <a:rPr lang="en-US" sz="2000" dirty="0"/>
              <a:t>is the most common method of networking and </a:t>
            </a:r>
            <a:r>
              <a:rPr lang="en-US" sz="2000" dirty="0" smtClean="0"/>
              <a:t>the simplest one. </a:t>
            </a:r>
          </a:p>
          <a:p>
            <a:pPr algn="l" rtl="0"/>
            <a:r>
              <a:rPr lang="en-US" sz="2000" dirty="0" smtClean="0"/>
              <a:t>It consists </a:t>
            </a:r>
            <a:r>
              <a:rPr lang="en-US" sz="2000" dirty="0"/>
              <a:t>of a single cable called a </a:t>
            </a:r>
            <a:r>
              <a:rPr lang="en-US" sz="2000" u="sng" dirty="0"/>
              <a:t>trunk</a:t>
            </a:r>
            <a:r>
              <a:rPr lang="en-US" sz="2000" dirty="0"/>
              <a:t> </a:t>
            </a:r>
            <a:r>
              <a:rPr lang="en-US" sz="2000" dirty="0" smtClean="0"/>
              <a:t>that </a:t>
            </a:r>
            <a:r>
              <a:rPr lang="en-US" sz="2000" dirty="0"/>
              <a:t>connects all of the computers </a:t>
            </a:r>
            <a:r>
              <a:rPr lang="en-US" sz="2000" dirty="0" smtClean="0"/>
              <a:t>in </a:t>
            </a:r>
            <a:r>
              <a:rPr lang="en-US" sz="2000" dirty="0"/>
              <a:t>a single line.</a:t>
            </a:r>
          </a:p>
          <a:p>
            <a:pPr algn="l" rtl="0"/>
            <a:r>
              <a:rPr lang="en-US" sz="2000" dirty="0" smtClean="0"/>
              <a:t>There are three concepts to show how computer communicates on a Bus: </a:t>
            </a:r>
            <a:r>
              <a:rPr lang="en-US" sz="2000" dirty="0"/>
              <a:t>Sending the signal, Signal bounce, and Terminator.</a:t>
            </a:r>
          </a:p>
          <a:p>
            <a:pPr algn="l" rtl="0"/>
            <a:endParaRPr lang="ar-SA" sz="2000" dirty="0"/>
          </a:p>
        </p:txBody>
      </p:sp>
      <p:pic>
        <p:nvPicPr>
          <p:cNvPr id="4" name="Picture 3" descr="Bus-Network-Topology.png"/>
          <p:cNvPicPr>
            <a:picLocks noChangeAspect="1"/>
          </p:cNvPicPr>
          <p:nvPr/>
        </p:nvPicPr>
        <p:blipFill>
          <a:blip r:embed="rId2" cstate="print"/>
          <a:stretch>
            <a:fillRect/>
          </a:stretch>
        </p:blipFill>
        <p:spPr>
          <a:xfrm>
            <a:off x="2362200" y="4191000"/>
            <a:ext cx="4953000" cy="2295238"/>
          </a:xfrm>
          <a:prstGeom prst="rect">
            <a:avLst/>
          </a:prstGeom>
          <a:ln>
            <a:noFill/>
          </a:ln>
          <a:effectLst>
            <a:softEdge rad="112500"/>
          </a:effec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04800"/>
            <a:ext cx="7202776" cy="685800"/>
          </a:xfrm>
        </p:spPr>
        <p:txBody>
          <a:bodyPr/>
          <a:lstStyle/>
          <a:p>
            <a:pPr rtl="0"/>
            <a:r>
              <a:rPr lang="en-US" dirty="0" smtClean="0"/>
              <a:t>The concepts:</a:t>
            </a:r>
            <a:endParaRPr lang="ar-SA" dirty="0"/>
          </a:p>
        </p:txBody>
      </p:sp>
      <p:sp>
        <p:nvSpPr>
          <p:cNvPr id="3" name="Content Placeholder 2"/>
          <p:cNvSpPr>
            <a:spLocks noGrp="1"/>
          </p:cNvSpPr>
          <p:nvPr>
            <p:ph idx="1"/>
          </p:nvPr>
        </p:nvSpPr>
        <p:spPr>
          <a:xfrm>
            <a:off x="762000" y="1143000"/>
            <a:ext cx="8001000" cy="4724400"/>
          </a:xfrm>
        </p:spPr>
        <p:txBody>
          <a:bodyPr>
            <a:noAutofit/>
          </a:bodyPr>
          <a:lstStyle/>
          <a:p>
            <a:pPr lvl="0" algn="l" rtl="0">
              <a:buFont typeface="Wingdings" pitchFamily="2" charset="2"/>
              <a:buChar char="v"/>
            </a:pPr>
            <a:r>
              <a:rPr lang="en-US" sz="2000" b="1" dirty="0"/>
              <a:t>Sending the Signal:</a:t>
            </a:r>
            <a:r>
              <a:rPr lang="en-US" sz="2000" dirty="0"/>
              <a:t> </a:t>
            </a:r>
          </a:p>
          <a:p>
            <a:pPr algn="l" rtl="0"/>
            <a:r>
              <a:rPr lang="en-US" sz="2000" dirty="0"/>
              <a:t>Network data in the form of electronic signals is sent to all the computers on the network. The computer whose address matches the address encoded in the original signal will accepts the data and all other computers reject the data</a:t>
            </a:r>
            <a:r>
              <a:rPr lang="en-US" sz="2000" dirty="0" smtClean="0"/>
              <a:t>.</a:t>
            </a:r>
          </a:p>
          <a:p>
            <a:pPr algn="l" rtl="0">
              <a:buFont typeface="Wingdings" pitchFamily="2" charset="2"/>
              <a:buChar char="v"/>
            </a:pPr>
            <a:r>
              <a:rPr lang="en-US" sz="2000" b="1" dirty="0" smtClean="0"/>
              <a:t>Signal Bounce:</a:t>
            </a:r>
          </a:p>
          <a:p>
            <a:pPr algn="l" rtl="0"/>
            <a:r>
              <a:rPr lang="en-US" sz="2000" dirty="0" smtClean="0"/>
              <a:t>Electronic signal moves from one end of the cable to the other. </a:t>
            </a:r>
          </a:p>
          <a:p>
            <a:pPr algn="l" rtl="0"/>
            <a:r>
              <a:rPr lang="en-US" sz="2000" dirty="0" smtClean="0"/>
              <a:t>The signal will keep bouncing back and forth along the cable as long as it didn’t get interrupted and will prevent other computers from sending signals. </a:t>
            </a:r>
          </a:p>
          <a:p>
            <a:pPr algn="l" rtl="0"/>
            <a:r>
              <a:rPr lang="en-US" sz="2000" dirty="0" smtClean="0"/>
              <a:t>So the signal must be stopped after it reaches the proper destination address.</a:t>
            </a:r>
          </a:p>
          <a:p>
            <a:pPr algn="l" rtl="0"/>
            <a:endParaRPr lang="ar-SA" sz="2000"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04800"/>
            <a:ext cx="7202776" cy="609600"/>
          </a:xfrm>
        </p:spPr>
        <p:txBody>
          <a:bodyPr/>
          <a:lstStyle/>
          <a:p>
            <a:pPr rtl="0"/>
            <a:r>
              <a:rPr lang="en-US" dirty="0" smtClean="0"/>
              <a:t>The concepts </a:t>
            </a:r>
            <a:r>
              <a:rPr lang="en-US" dirty="0" err="1" smtClean="0"/>
              <a:t>con’t</a:t>
            </a:r>
            <a:r>
              <a:rPr lang="en-US" dirty="0" smtClean="0"/>
              <a:t>:</a:t>
            </a:r>
            <a:endParaRPr lang="ar-SA" dirty="0"/>
          </a:p>
        </p:txBody>
      </p:sp>
      <p:sp>
        <p:nvSpPr>
          <p:cNvPr id="3" name="Content Placeholder 2"/>
          <p:cNvSpPr>
            <a:spLocks noGrp="1"/>
          </p:cNvSpPr>
          <p:nvPr>
            <p:ph idx="1"/>
          </p:nvPr>
        </p:nvSpPr>
        <p:spPr>
          <a:xfrm>
            <a:off x="762000" y="1524000"/>
            <a:ext cx="8077200" cy="2362200"/>
          </a:xfrm>
        </p:spPr>
        <p:txBody>
          <a:bodyPr>
            <a:normAutofit/>
          </a:bodyPr>
          <a:lstStyle/>
          <a:p>
            <a:pPr lvl="0" algn="l" rtl="0">
              <a:buFont typeface="Wingdings" pitchFamily="2" charset="2"/>
              <a:buChar char="v"/>
            </a:pPr>
            <a:r>
              <a:rPr lang="en-US" sz="2000" b="1" dirty="0" smtClean="0"/>
              <a:t>Terminator:</a:t>
            </a:r>
            <a:endParaRPr lang="en-US" sz="2000" dirty="0" smtClean="0"/>
          </a:p>
          <a:p>
            <a:pPr algn="l" rtl="0"/>
            <a:r>
              <a:rPr lang="en-US" sz="2000" dirty="0" smtClean="0"/>
              <a:t>In order to stop the signal from bouncing back and forth, a terminator is placed at both ends of the cable to absorb free signals </a:t>
            </a:r>
            <a:endParaRPr lang="en-US" sz="2000" dirty="0" smtClean="0"/>
          </a:p>
          <a:p>
            <a:pPr algn="l" rtl="0"/>
            <a:r>
              <a:rPr lang="en-US" sz="2000" dirty="0" smtClean="0"/>
              <a:t>At the same time as </a:t>
            </a:r>
            <a:r>
              <a:rPr lang="en-US" sz="2000" dirty="0" smtClean="0"/>
              <a:t>the site grows, the network will need to grow as </a:t>
            </a:r>
            <a:r>
              <a:rPr lang="en-US" sz="2000" dirty="0" smtClean="0"/>
              <a:t>well by using connectors. </a:t>
            </a:r>
            <a:endParaRPr lang="en-US" sz="2000" dirty="0" smtClean="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81000"/>
            <a:ext cx="7202776" cy="609600"/>
          </a:xfrm>
        </p:spPr>
        <p:txBody>
          <a:bodyPr>
            <a:normAutofit/>
          </a:bodyPr>
          <a:lstStyle/>
          <a:p>
            <a:pPr lvl="0" rtl="0"/>
            <a:r>
              <a:rPr lang="en-US" b="1" dirty="0">
                <a:effectLst>
                  <a:outerShdw blurRad="38100" dist="38100" dir="2700000" algn="tl">
                    <a:srgbClr val="000000">
                      <a:alpha val="43137"/>
                    </a:srgbClr>
                  </a:outerShdw>
                </a:effectLst>
              </a:rPr>
              <a:t>Star</a:t>
            </a:r>
            <a:r>
              <a:rPr lang="en-US" b="1" i="1" dirty="0" smtClean="0"/>
              <a:t>:</a:t>
            </a:r>
            <a:endParaRPr lang="ar-SA" dirty="0"/>
          </a:p>
        </p:txBody>
      </p:sp>
      <p:sp>
        <p:nvSpPr>
          <p:cNvPr id="3" name="Content Placeholder 2"/>
          <p:cNvSpPr>
            <a:spLocks noGrp="1"/>
          </p:cNvSpPr>
          <p:nvPr>
            <p:ph idx="1"/>
          </p:nvPr>
        </p:nvSpPr>
        <p:spPr>
          <a:xfrm>
            <a:off x="762000" y="1143000"/>
            <a:ext cx="8001000" cy="2362200"/>
          </a:xfrm>
        </p:spPr>
        <p:txBody>
          <a:bodyPr>
            <a:normAutofit/>
          </a:bodyPr>
          <a:lstStyle/>
          <a:p>
            <a:pPr algn="l" rtl="0"/>
            <a:r>
              <a:rPr lang="en-US" sz="2000" dirty="0" smtClean="0"/>
              <a:t>Cable </a:t>
            </a:r>
            <a:r>
              <a:rPr lang="en-US" sz="2000" dirty="0"/>
              <a:t>segments from each computer are connected to a centralized component called a </a:t>
            </a:r>
            <a:r>
              <a:rPr lang="en-US" sz="2000" u="sng" dirty="0"/>
              <a:t>hub</a:t>
            </a:r>
            <a:r>
              <a:rPr lang="en-US" sz="2000" dirty="0"/>
              <a:t>. </a:t>
            </a:r>
            <a:endParaRPr lang="en-US" sz="2000" dirty="0" smtClean="0"/>
          </a:p>
          <a:p>
            <a:pPr algn="l" rtl="0"/>
            <a:r>
              <a:rPr lang="en-US" sz="2000" dirty="0" smtClean="0"/>
              <a:t>Computers </a:t>
            </a:r>
            <a:r>
              <a:rPr lang="en-US" sz="2000" dirty="0"/>
              <a:t>are connected to a centralized "CPU" computer</a:t>
            </a:r>
            <a:r>
              <a:rPr lang="en-US" sz="2000" dirty="0" smtClean="0"/>
              <a:t>.</a:t>
            </a:r>
          </a:p>
          <a:p>
            <a:pPr algn="l" rtl="0"/>
            <a:r>
              <a:rPr lang="en-US" sz="2000" dirty="0" smtClean="0"/>
              <a:t>When </a:t>
            </a:r>
            <a:r>
              <a:rPr lang="en-US" sz="2000" dirty="0"/>
              <a:t>a computer or the cable connecting it to the hub stops working, it will not affect the whole star but this one will not be able to receive or send data to the network. </a:t>
            </a:r>
          </a:p>
          <a:p>
            <a:pPr algn="l" rtl="0"/>
            <a:endParaRPr lang="ar-SA" sz="2000" dirty="0"/>
          </a:p>
        </p:txBody>
      </p:sp>
      <p:pic>
        <p:nvPicPr>
          <p:cNvPr id="4" name="Picture 3" descr="star.gif"/>
          <p:cNvPicPr>
            <a:picLocks noChangeAspect="1"/>
          </p:cNvPicPr>
          <p:nvPr/>
        </p:nvPicPr>
        <p:blipFill>
          <a:blip r:embed="rId2" cstate="print"/>
          <a:stretch>
            <a:fillRect/>
          </a:stretch>
        </p:blipFill>
        <p:spPr>
          <a:xfrm>
            <a:off x="2895600" y="3581400"/>
            <a:ext cx="4114800" cy="2733675"/>
          </a:xfrm>
          <a:prstGeom prst="rect">
            <a:avLst/>
          </a:prstGeom>
          <a:ln>
            <a:noFill/>
          </a:ln>
          <a:effectLst>
            <a:softEdge rad="112500"/>
          </a:effectLst>
        </p:spPr>
      </p:pic>
    </p:spTree>
  </p:cSld>
  <p:clrMapOvr>
    <a:masterClrMapping/>
  </p:clrMapOvr>
  <p:transition spd="med">
    <p:fade/>
  </p:transition>
</p:sld>
</file>

<file path=ppt/theme/theme1.xml><?xml version="1.0" encoding="utf-8"?>
<a:theme xmlns:a="http://schemas.openxmlformats.org/drawingml/2006/main" name="Theme6">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Theme6</Template>
  <TotalTime>133</TotalTime>
  <Words>1030</Words>
  <Application>Microsoft Office PowerPoint</Application>
  <PresentationFormat>On-screen Show (4:3)</PresentationFormat>
  <Paragraphs>104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Theme6</vt:lpstr>
      <vt:lpstr>Network Topology</vt:lpstr>
      <vt:lpstr>Introduction:</vt:lpstr>
      <vt:lpstr>History of Network Topology:</vt:lpstr>
      <vt:lpstr>The affect on networks capabilities:</vt:lpstr>
      <vt:lpstr>Standard Topologies: </vt:lpstr>
      <vt:lpstr>Bus:</vt:lpstr>
      <vt:lpstr>The concepts:</vt:lpstr>
      <vt:lpstr>The concepts con’t:</vt:lpstr>
      <vt:lpstr>Star:</vt:lpstr>
      <vt:lpstr>Ring:</vt:lpstr>
      <vt:lpstr>Mesh:</vt:lpstr>
      <vt:lpstr>Hubs:</vt:lpstr>
      <vt:lpstr>Variations on the Standard Topologies and Selecting a Topology:</vt:lpstr>
      <vt:lpstr>Slide 14</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Topology</dc:title>
  <dc:creator>HP</dc:creator>
  <cp:lastModifiedBy>HP</cp:lastModifiedBy>
  <cp:revision>26</cp:revision>
  <dcterms:created xsi:type="dcterms:W3CDTF">2012-12-18T16:53:27Z</dcterms:created>
  <dcterms:modified xsi:type="dcterms:W3CDTF">2012-12-18T19:15:01Z</dcterms:modified>
</cp:coreProperties>
</file>