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3" r:id="rId7"/>
    <p:sldId id="260" r:id="rId8"/>
    <p:sldId id="261"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443" autoAdjust="0"/>
    <p:restoredTop sz="94660"/>
  </p:normalViewPr>
  <p:slideViewPr>
    <p:cSldViewPr>
      <p:cViewPr>
        <p:scale>
          <a:sx n="80" d="100"/>
          <a:sy n="80" d="100"/>
        </p:scale>
        <p:origin x="-636" y="-26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75E6A95-918B-4338-80D0-AB0B3B799447}" type="datetimeFigureOut">
              <a:rPr lang="fr-FR" smtClean="0"/>
              <a:pPr/>
              <a:t>14/12/2010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C68CEF-B68F-478D-AFA7-7495C058DC2C}"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75E6A95-918B-4338-80D0-AB0B3B799447}" type="datetimeFigureOut">
              <a:rPr lang="fr-FR" smtClean="0"/>
              <a:pPr/>
              <a:t>14/12/2010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C68CEF-B68F-478D-AFA7-7495C058DC2C}"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75E6A95-918B-4338-80D0-AB0B3B799447}" type="datetimeFigureOut">
              <a:rPr lang="fr-FR" smtClean="0"/>
              <a:pPr/>
              <a:t>14/12/2010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C68CEF-B68F-478D-AFA7-7495C058DC2C}"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75E6A95-918B-4338-80D0-AB0B3B799447}" type="datetimeFigureOut">
              <a:rPr lang="fr-FR" smtClean="0"/>
              <a:pPr/>
              <a:t>14/12/2010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C68CEF-B68F-478D-AFA7-7495C058DC2C}"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75E6A95-918B-4338-80D0-AB0B3B799447}" type="datetimeFigureOut">
              <a:rPr lang="fr-FR" smtClean="0"/>
              <a:pPr/>
              <a:t>14/12/2010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C68CEF-B68F-478D-AFA7-7495C058DC2C}"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75E6A95-918B-4338-80D0-AB0B3B799447}" type="datetimeFigureOut">
              <a:rPr lang="fr-FR" smtClean="0"/>
              <a:pPr/>
              <a:t>14/12/2010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C68CEF-B68F-478D-AFA7-7495C058DC2C}"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75E6A95-918B-4338-80D0-AB0B3B799447}" type="datetimeFigureOut">
              <a:rPr lang="fr-FR" smtClean="0"/>
              <a:pPr/>
              <a:t>14/12/2010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6C68CEF-B68F-478D-AFA7-7495C058DC2C}"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75E6A95-918B-4338-80D0-AB0B3B799447}" type="datetimeFigureOut">
              <a:rPr lang="fr-FR" smtClean="0"/>
              <a:pPr/>
              <a:t>14/12/2010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6C68CEF-B68F-478D-AFA7-7495C058DC2C}"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75E6A95-918B-4338-80D0-AB0B3B799447}" type="datetimeFigureOut">
              <a:rPr lang="fr-FR" smtClean="0"/>
              <a:pPr/>
              <a:t>14/12/2010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6C68CEF-B68F-478D-AFA7-7495C058DC2C}"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75E6A95-918B-4338-80D0-AB0B3B799447}" type="datetimeFigureOut">
              <a:rPr lang="fr-FR" smtClean="0"/>
              <a:pPr/>
              <a:t>14/12/2010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C68CEF-B68F-478D-AFA7-7495C058DC2C}"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75E6A95-918B-4338-80D0-AB0B3B799447}" type="datetimeFigureOut">
              <a:rPr lang="fr-FR" smtClean="0"/>
              <a:pPr/>
              <a:t>14/12/2010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C68CEF-B68F-478D-AFA7-7495C058DC2C}"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5E6A95-918B-4338-80D0-AB0B3B799447}" type="datetimeFigureOut">
              <a:rPr lang="fr-FR" smtClean="0"/>
              <a:pPr/>
              <a:t>14/12/2010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C68CEF-B68F-478D-AFA7-7495C058DC2C}"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illes.bourdon@orange-ftgroup.com" TargetMode="External"/><Relationship Id="rId2" Type="http://schemas.openxmlformats.org/officeDocument/2006/relationships/hyperlink" Target="mailto:hassnaa.moustafa@orange-ftgroup.com" TargetMode="External"/><Relationship Id="rId1" Type="http://schemas.openxmlformats.org/officeDocument/2006/relationships/slideLayout" Target="../slideLayouts/slideLayout1.xml"/><Relationship Id="rId4" Type="http://schemas.openxmlformats.org/officeDocument/2006/relationships/hyperlink" Target="mailto:tlyu@mit.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00808"/>
            <a:ext cx="7772400" cy="1470025"/>
          </a:xfrm>
        </p:spPr>
        <p:txBody>
          <a:bodyPr>
            <a:normAutofit/>
          </a:bodyPr>
          <a:lstStyle/>
          <a:p>
            <a:r>
              <a:rPr lang="en-US" sz="2500" dirty="0" smtClean="0"/>
              <a:t>Distributed Authentication in Wireless Mesh Networks Through Kerberos Tickets</a:t>
            </a:r>
            <a:br>
              <a:rPr lang="en-US" sz="2500" dirty="0" smtClean="0"/>
            </a:br>
            <a:r>
              <a:rPr lang="en-US" sz="2000" dirty="0" smtClean="0"/>
              <a:t>draft-moustafa-krb-wg-mesh-nw-00.txt</a:t>
            </a:r>
            <a:endParaRPr lang="fr-FR" sz="2000" dirty="0"/>
          </a:p>
        </p:txBody>
      </p:sp>
      <p:sp>
        <p:nvSpPr>
          <p:cNvPr id="3" name="Sous-titre 2"/>
          <p:cNvSpPr>
            <a:spLocks noGrp="1"/>
          </p:cNvSpPr>
          <p:nvPr>
            <p:ph type="subTitle" idx="1"/>
          </p:nvPr>
        </p:nvSpPr>
        <p:spPr>
          <a:xfrm>
            <a:off x="1371600" y="3886200"/>
            <a:ext cx="6400800" cy="1343000"/>
          </a:xfrm>
        </p:spPr>
        <p:txBody>
          <a:bodyPr>
            <a:normAutofit/>
          </a:bodyPr>
          <a:lstStyle/>
          <a:p>
            <a:r>
              <a:rPr lang="fr-FR" sz="1800" dirty="0" smtClean="0">
                <a:solidFill>
                  <a:schemeClr val="tx1"/>
                </a:solidFill>
              </a:rPr>
              <a:t>Hassnaa Moustafa (</a:t>
            </a:r>
            <a:r>
              <a:rPr lang="fr-FR" sz="1800" dirty="0" smtClean="0">
                <a:solidFill>
                  <a:schemeClr val="tx1"/>
                </a:solidFill>
                <a:hlinkClick r:id="rId2"/>
              </a:rPr>
              <a:t>hassnaa.moustafa@orange-ftgroup.com</a:t>
            </a:r>
            <a:r>
              <a:rPr lang="fr-FR" sz="1800" dirty="0" smtClean="0">
                <a:solidFill>
                  <a:schemeClr val="tx1"/>
                </a:solidFill>
              </a:rPr>
              <a:t>)</a:t>
            </a:r>
          </a:p>
          <a:p>
            <a:r>
              <a:rPr lang="fr-FR" sz="1800" dirty="0" smtClean="0">
                <a:solidFill>
                  <a:schemeClr val="tx1"/>
                </a:solidFill>
              </a:rPr>
              <a:t>Gilles Bourdon (</a:t>
            </a:r>
            <a:r>
              <a:rPr lang="fr-FR" sz="1800" dirty="0" smtClean="0">
                <a:solidFill>
                  <a:schemeClr val="tx1"/>
                </a:solidFill>
                <a:hlinkClick r:id="rId3"/>
              </a:rPr>
              <a:t>gilles.bourdon@orange-ftgroup.com</a:t>
            </a:r>
            <a:r>
              <a:rPr lang="fr-FR" sz="1800" dirty="0" smtClean="0">
                <a:solidFill>
                  <a:schemeClr val="tx1"/>
                </a:solidFill>
              </a:rPr>
              <a:t>)</a:t>
            </a:r>
          </a:p>
          <a:p>
            <a:r>
              <a:rPr lang="fr-FR" sz="1800" dirty="0" smtClean="0">
                <a:solidFill>
                  <a:schemeClr val="tx1"/>
                </a:solidFill>
              </a:rPr>
              <a:t>Tom Yu (</a:t>
            </a:r>
            <a:r>
              <a:rPr lang="fr-FR" sz="1800" dirty="0" smtClean="0">
                <a:solidFill>
                  <a:schemeClr val="tx1"/>
                </a:solidFill>
                <a:hlinkClick r:id="rId4"/>
              </a:rPr>
              <a:t>tlyu@mit.edu</a:t>
            </a:r>
            <a:r>
              <a:rPr lang="fr-FR" sz="1800" dirty="0" smtClean="0">
                <a:solidFill>
                  <a:schemeClr val="tx1"/>
                </a:solidFill>
              </a:rPr>
              <a:t>)</a:t>
            </a:r>
          </a:p>
          <a:p>
            <a:endParaRPr lang="fr-FR" sz="18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000" dirty="0" err="1" smtClean="0"/>
              <a:t>Draft</a:t>
            </a:r>
            <a:r>
              <a:rPr lang="fr-FR" sz="3000" dirty="0" smtClean="0"/>
              <a:t> </a:t>
            </a:r>
            <a:r>
              <a:rPr lang="fr-FR" sz="3000" dirty="0" err="1" smtClean="0"/>
              <a:t>History</a:t>
            </a:r>
            <a:endParaRPr lang="fr-FR" sz="3000" dirty="0"/>
          </a:p>
        </p:txBody>
      </p:sp>
      <p:sp>
        <p:nvSpPr>
          <p:cNvPr id="3" name="Espace réservé du contenu 2"/>
          <p:cNvSpPr>
            <a:spLocks noGrp="1"/>
          </p:cNvSpPr>
          <p:nvPr>
            <p:ph idx="1"/>
          </p:nvPr>
        </p:nvSpPr>
        <p:spPr/>
        <p:txBody>
          <a:bodyPr/>
          <a:lstStyle/>
          <a:p>
            <a:pPr>
              <a:buNone/>
            </a:pPr>
            <a:endParaRPr lang="fr-FR" sz="1800" dirty="0" smtClean="0"/>
          </a:p>
          <a:p>
            <a:pPr>
              <a:buNone/>
            </a:pPr>
            <a:endParaRPr lang="fr-FR" sz="1800" dirty="0" smtClean="0"/>
          </a:p>
          <a:p>
            <a:r>
              <a:rPr lang="fr-FR" sz="1800" dirty="0"/>
              <a:t>T</a:t>
            </a:r>
            <a:r>
              <a:rPr lang="fr-FR" sz="1800" dirty="0" smtClean="0"/>
              <a:t>his </a:t>
            </a:r>
            <a:r>
              <a:rPr lang="fr-FR" sz="1800" dirty="0" err="1" smtClean="0"/>
              <a:t>draft</a:t>
            </a:r>
            <a:r>
              <a:rPr lang="fr-FR" sz="1800" dirty="0" smtClean="0"/>
              <a:t> replaces the </a:t>
            </a:r>
            <a:r>
              <a:rPr lang="fr-FR" sz="1800" dirty="0" err="1" smtClean="0"/>
              <a:t>draft</a:t>
            </a:r>
            <a:endParaRPr lang="fr-FR" sz="1800" dirty="0" smtClean="0"/>
          </a:p>
          <a:p>
            <a:pPr>
              <a:buNone/>
            </a:pPr>
            <a:endParaRPr lang="fr-FR" sz="1800" dirty="0" smtClean="0"/>
          </a:p>
          <a:p>
            <a:pPr>
              <a:buNone/>
            </a:pPr>
            <a:r>
              <a:rPr lang="fr-FR" sz="1600" dirty="0" smtClean="0"/>
              <a:t>(</a:t>
            </a:r>
            <a:r>
              <a:rPr lang="fr-FR" sz="1600" dirty="0" err="1"/>
              <a:t>Distributed</a:t>
            </a:r>
            <a:r>
              <a:rPr lang="fr-FR" sz="1600" dirty="0"/>
              <a:t> </a:t>
            </a:r>
            <a:r>
              <a:rPr lang="fr-FR" sz="1600" dirty="0" err="1"/>
              <a:t>Authentication</a:t>
            </a:r>
            <a:r>
              <a:rPr lang="fr-FR" sz="1600" dirty="0"/>
              <a:t> </a:t>
            </a:r>
            <a:r>
              <a:rPr lang="fr-FR" sz="1600" dirty="0" err="1"/>
              <a:t>Through</a:t>
            </a:r>
            <a:r>
              <a:rPr lang="fr-FR" sz="1600" dirty="0"/>
              <a:t> </a:t>
            </a:r>
            <a:r>
              <a:rPr lang="fr-FR" sz="1600" dirty="0" err="1"/>
              <a:t>Kerberos</a:t>
            </a:r>
            <a:r>
              <a:rPr lang="fr-FR" sz="1600" dirty="0"/>
              <a:t> Tickets: </a:t>
            </a:r>
            <a:r>
              <a:rPr lang="fr-FR" sz="1600" dirty="0" err="1"/>
              <a:t>Problem</a:t>
            </a:r>
            <a:r>
              <a:rPr lang="fr-FR" sz="1600" dirty="0"/>
              <a:t> </a:t>
            </a:r>
            <a:r>
              <a:rPr lang="fr-FR" sz="1600" dirty="0" err="1"/>
              <a:t>statement</a:t>
            </a:r>
            <a:r>
              <a:rPr lang="fr-FR" sz="1600" dirty="0"/>
              <a:t> and </a:t>
            </a:r>
            <a:r>
              <a:rPr lang="fr-FR" sz="1600" dirty="0" err="1"/>
              <a:t>Requirements</a:t>
            </a:r>
            <a:r>
              <a:rPr lang="fr-FR" sz="1600" dirty="0"/>
              <a:t> </a:t>
            </a:r>
            <a:endParaRPr lang="fr-FR" sz="1600" dirty="0" smtClean="0"/>
          </a:p>
          <a:p>
            <a:pPr>
              <a:buNone/>
            </a:pPr>
            <a:r>
              <a:rPr lang="fr-FR" sz="1600" dirty="0" smtClean="0"/>
              <a:t>&lt;</a:t>
            </a:r>
            <a:r>
              <a:rPr lang="fr-FR" sz="1600" dirty="0" err="1"/>
              <a:t>draft</a:t>
            </a:r>
            <a:r>
              <a:rPr lang="fr-FR" sz="1600" dirty="0"/>
              <a:t>-</a:t>
            </a:r>
            <a:r>
              <a:rPr lang="fr-FR" sz="1600" dirty="0" err="1"/>
              <a:t>moustafa</a:t>
            </a:r>
            <a:r>
              <a:rPr lang="fr-FR" sz="1600" dirty="0"/>
              <a:t>-</a:t>
            </a:r>
            <a:r>
              <a:rPr lang="fr-FR" sz="1600" dirty="0" err="1"/>
              <a:t>krb</a:t>
            </a:r>
            <a:r>
              <a:rPr lang="fr-FR" sz="1600" dirty="0"/>
              <a:t>-</a:t>
            </a:r>
            <a:r>
              <a:rPr lang="fr-FR" sz="1600" dirty="0" err="1"/>
              <a:t>wg</a:t>
            </a:r>
            <a:r>
              <a:rPr lang="fr-FR" sz="1600" dirty="0"/>
              <a:t>-</a:t>
            </a:r>
            <a:r>
              <a:rPr lang="fr-FR" sz="1600" dirty="0" err="1"/>
              <a:t>ps</a:t>
            </a:r>
            <a:r>
              <a:rPr lang="fr-FR" sz="1600" dirty="0"/>
              <a:t>&gt;) </a:t>
            </a:r>
            <a:r>
              <a:rPr lang="fr-FR" sz="1600" dirty="0" err="1" smtClean="0"/>
              <a:t>that</a:t>
            </a:r>
            <a:r>
              <a:rPr lang="fr-FR" sz="1600" dirty="0" smtClean="0"/>
              <a:t> </a:t>
            </a:r>
            <a:r>
              <a:rPr lang="fr-FR" sz="1600" dirty="0" err="1" smtClean="0"/>
              <a:t>was</a:t>
            </a:r>
            <a:r>
              <a:rPr lang="fr-FR" sz="1600" dirty="0" smtClean="0"/>
              <a:t> </a:t>
            </a:r>
            <a:r>
              <a:rPr lang="fr-FR" sz="1600" dirty="0" err="1" smtClean="0"/>
              <a:t>published</a:t>
            </a:r>
            <a:r>
              <a:rPr lang="fr-FR" sz="1600" dirty="0" smtClean="0"/>
              <a:t> on </a:t>
            </a:r>
            <a:r>
              <a:rPr lang="fr-FR" sz="1600" dirty="0" err="1" smtClean="0"/>
              <a:t>June</a:t>
            </a:r>
            <a:r>
              <a:rPr lang="fr-FR" sz="1600" dirty="0" smtClean="0"/>
              <a:t> 2010.</a:t>
            </a:r>
            <a:endParaRPr lang="fr-FR"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143000"/>
          </a:xfrm>
        </p:spPr>
        <p:txBody>
          <a:bodyPr/>
          <a:lstStyle/>
          <a:p>
            <a:r>
              <a:rPr lang="fr-FR" dirty="0" err="1" smtClean="0"/>
              <a:t>Problem</a:t>
            </a:r>
            <a:r>
              <a:rPr lang="fr-FR" dirty="0" smtClean="0"/>
              <a:t> and motivation</a:t>
            </a:r>
            <a:endParaRPr lang="fr-FR" dirty="0"/>
          </a:p>
        </p:txBody>
      </p:sp>
      <p:sp>
        <p:nvSpPr>
          <p:cNvPr id="3" name="Espace réservé du contenu 2"/>
          <p:cNvSpPr>
            <a:spLocks noGrp="1"/>
          </p:cNvSpPr>
          <p:nvPr>
            <p:ph idx="1"/>
          </p:nvPr>
        </p:nvSpPr>
        <p:spPr>
          <a:xfrm>
            <a:off x="467544" y="1412776"/>
            <a:ext cx="8280920" cy="4525963"/>
          </a:xfrm>
        </p:spPr>
        <p:txBody>
          <a:bodyPr>
            <a:noAutofit/>
          </a:bodyPr>
          <a:lstStyle/>
          <a:p>
            <a:pPr algn="just">
              <a:buFontTx/>
              <a:buChar char="-"/>
            </a:pPr>
            <a:r>
              <a:rPr lang="en-US" sz="1400" dirty="0" smtClean="0"/>
              <a:t>Authentication and authorization to services access is still an open  problem in wireless mesh network.</a:t>
            </a:r>
          </a:p>
          <a:p>
            <a:pPr lvl="1" algn="just">
              <a:buFontTx/>
              <a:buChar char="-"/>
            </a:pPr>
            <a:r>
              <a:rPr lang="en-US" sz="1400" dirty="0"/>
              <a:t>D</a:t>
            </a:r>
            <a:r>
              <a:rPr lang="en-US" sz="1400" dirty="0" smtClean="0"/>
              <a:t>istributed environments </a:t>
            </a:r>
          </a:p>
          <a:p>
            <a:pPr lvl="1" algn="just">
              <a:buFontTx/>
              <a:buChar char="-"/>
            </a:pPr>
            <a:r>
              <a:rPr lang="en-US" sz="1400" dirty="0" smtClean="0"/>
              <a:t>Several users would need to communicate to several application  servers and with each other in a single or multi-hop fashion</a:t>
            </a:r>
          </a:p>
          <a:p>
            <a:pPr lvl="1" algn="just">
              <a:buFontTx/>
              <a:buChar char="-"/>
            </a:pPr>
            <a:r>
              <a:rPr lang="en-US" sz="1400" dirty="0" smtClean="0"/>
              <a:t>Each user could play the role of an application provider</a:t>
            </a:r>
          </a:p>
          <a:p>
            <a:pPr lvl="1" algn="just">
              <a:buNone/>
            </a:pPr>
            <a:endParaRPr lang="en-US" sz="1400" dirty="0" smtClean="0"/>
          </a:p>
          <a:p>
            <a:pPr algn="just">
              <a:buFontTx/>
              <a:buChar char="-"/>
            </a:pPr>
            <a:r>
              <a:rPr lang="en-US" sz="1400" dirty="0" smtClean="0"/>
              <a:t>The principle of using service tickets in Kerberos allows for a credentials distribution which is suitable for</a:t>
            </a:r>
          </a:p>
          <a:p>
            <a:pPr algn="just">
              <a:buNone/>
            </a:pPr>
            <a:r>
              <a:rPr lang="en-US" sz="1400" dirty="0"/>
              <a:t>	</a:t>
            </a:r>
            <a:r>
              <a:rPr lang="en-US" sz="1400" dirty="0" smtClean="0"/>
              <a:t>distributed environments, however, </a:t>
            </a:r>
          </a:p>
          <a:p>
            <a:pPr algn="just">
              <a:buNone/>
            </a:pPr>
            <a:r>
              <a:rPr lang="en-US" sz="1400" dirty="0" smtClean="0"/>
              <a:t>	-  The centralized approach in Kerberos have some restrictions (each user should communicate with the authentication server each time he needs services  credentials).</a:t>
            </a:r>
          </a:p>
          <a:p>
            <a:pPr algn="just">
              <a:buNone/>
            </a:pPr>
            <a:r>
              <a:rPr lang="en-US" sz="1400" dirty="0" smtClean="0"/>
              <a:t>	-  Kerberos rather authenticates each node with respect to the authentication server and to the application server but not with respect to other nodes (during the multi-hop communication).  </a:t>
            </a:r>
          </a:p>
          <a:p>
            <a:pPr algn="just"/>
            <a:endParaRPr lang="en-US" sz="1400" dirty="0" smtClean="0"/>
          </a:p>
          <a:p>
            <a:pPr algn="just">
              <a:buFontTx/>
              <a:buChar char="-"/>
            </a:pPr>
            <a:r>
              <a:rPr lang="en-US" sz="1400" dirty="0" smtClean="0"/>
              <a:t>Although the multi-hop communication is transparent to the  application, there is a need to handle the authentication and access control among the different multi-hop communicating nodes to prevent against malicious actions taken by the human users themselves.  </a:t>
            </a:r>
          </a:p>
          <a:p>
            <a:pPr algn="just">
              <a:buFontTx/>
              <a:buChar char="-"/>
            </a:pPr>
            <a:endParaRPr lang="en-US" sz="1400" dirty="0"/>
          </a:p>
          <a:p>
            <a:pPr algn="just">
              <a:buFontTx/>
              <a:buChar char="-"/>
            </a:pPr>
            <a:endParaRPr lang="en-US" sz="1400" dirty="0" smtClean="0"/>
          </a:p>
        </p:txBody>
      </p:sp>
      <p:sp>
        <p:nvSpPr>
          <p:cNvPr id="4" name="ZoneTexte 3"/>
          <p:cNvSpPr txBox="1"/>
          <p:nvPr/>
        </p:nvSpPr>
        <p:spPr>
          <a:xfrm>
            <a:off x="1115616" y="5499229"/>
            <a:ext cx="7344816" cy="954107"/>
          </a:xfrm>
          <a:prstGeom prst="rect">
            <a:avLst/>
          </a:prstGeom>
          <a:noFill/>
          <a:ln>
            <a:solidFill>
              <a:schemeClr val="tx1">
                <a:lumMod val="50000"/>
                <a:lumOff val="50000"/>
              </a:schemeClr>
            </a:solidFill>
          </a:ln>
        </p:spPr>
        <p:txBody>
          <a:bodyPr wrap="square" rtlCol="0">
            <a:spAutoFit/>
          </a:bodyPr>
          <a:lstStyle/>
          <a:p>
            <a:pPr algn="just"/>
            <a:r>
              <a:rPr lang="en-US" sz="1400" dirty="0" smtClean="0">
                <a:solidFill>
                  <a:srgbClr val="000099"/>
                </a:solidFill>
              </a:rPr>
              <a:t>This draft proposes to use a common key obtained by Kerberos for authentication among each two nodes who communicate together in a multi-hop fashion.  This common key is dynamic  (renewable with time) for more security in dynamic and distributed wireless environment.</a:t>
            </a:r>
            <a:endParaRPr lang="fr-FR" sz="1400" dirty="0" smtClean="0">
              <a:solidFill>
                <a:srgbClr val="000099"/>
              </a:solidFill>
            </a:endParaRPr>
          </a:p>
          <a:p>
            <a:pPr algn="just">
              <a:buNone/>
            </a:pPr>
            <a:endParaRPr lang="fr-FR" sz="1400" dirty="0">
              <a:solidFill>
                <a:srgbClr val="000099"/>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1143000"/>
          </a:xfrm>
        </p:spPr>
        <p:txBody>
          <a:bodyPr/>
          <a:lstStyle/>
          <a:p>
            <a:r>
              <a:rPr lang="fr-FR" dirty="0" err="1" smtClean="0"/>
              <a:t>Requirements</a:t>
            </a:r>
            <a:endParaRPr lang="fr-FR" dirty="0"/>
          </a:p>
        </p:txBody>
      </p:sp>
      <p:sp>
        <p:nvSpPr>
          <p:cNvPr id="3" name="Espace réservé du contenu 2"/>
          <p:cNvSpPr>
            <a:spLocks noGrp="1"/>
          </p:cNvSpPr>
          <p:nvPr>
            <p:ph idx="1"/>
          </p:nvPr>
        </p:nvSpPr>
        <p:spPr>
          <a:xfrm>
            <a:off x="395536" y="1052736"/>
            <a:ext cx="8280920" cy="5472608"/>
          </a:xfrm>
        </p:spPr>
        <p:txBody>
          <a:bodyPr>
            <a:normAutofit fontScale="25000" lnSpcReduction="20000"/>
          </a:bodyPr>
          <a:lstStyle/>
          <a:p>
            <a:pPr algn="just">
              <a:buNone/>
            </a:pPr>
            <a:endParaRPr lang="en-US" sz="5600" dirty="0" smtClean="0"/>
          </a:p>
          <a:p>
            <a:pPr algn="just">
              <a:buNone/>
            </a:pPr>
            <a:r>
              <a:rPr lang="en-US" sz="5600" dirty="0" smtClean="0"/>
              <a:t>o  Distributed environment consisting of fixed and mobile nodes.</a:t>
            </a:r>
          </a:p>
          <a:p>
            <a:pPr algn="just">
              <a:buNone/>
            </a:pPr>
            <a:r>
              <a:rPr lang="en-US" sz="5600" dirty="0" smtClean="0"/>
              <a:t> </a:t>
            </a:r>
          </a:p>
          <a:p>
            <a:pPr algn="just">
              <a:buNone/>
            </a:pPr>
            <a:r>
              <a:rPr lang="en-US" sz="5600" dirty="0" smtClean="0"/>
              <a:t>o  Dynamic neighbors and dynamic application providers .</a:t>
            </a:r>
          </a:p>
          <a:p>
            <a:pPr algn="just">
              <a:buNone/>
            </a:pPr>
            <a:r>
              <a:rPr lang="en-US" sz="5600" dirty="0" smtClean="0"/>
              <a:t> </a:t>
            </a:r>
          </a:p>
          <a:p>
            <a:pPr algn="just">
              <a:buNone/>
            </a:pPr>
            <a:r>
              <a:rPr lang="en-US" sz="5600" dirty="0" smtClean="0"/>
              <a:t>o  User Generated Content (UGC) application, in which each node could be a source of content (mainly</a:t>
            </a:r>
          </a:p>
          <a:p>
            <a:pPr algn="just">
              <a:buNone/>
            </a:pPr>
            <a:r>
              <a:rPr lang="en-US" sz="5600" dirty="0" smtClean="0"/>
              <a:t>multimedia contents) for other  nodes in the network, e.g. transmitting video snapshots during  festival </a:t>
            </a:r>
          </a:p>
          <a:p>
            <a:pPr algn="just">
              <a:buNone/>
            </a:pPr>
            <a:r>
              <a:rPr lang="en-US" sz="5600" dirty="0" smtClean="0"/>
              <a:t>events.</a:t>
            </a:r>
          </a:p>
          <a:p>
            <a:pPr algn="just">
              <a:buNone/>
            </a:pPr>
            <a:endParaRPr lang="en-US" sz="5600" dirty="0" smtClean="0"/>
          </a:p>
          <a:p>
            <a:pPr algn="just">
              <a:buNone/>
            </a:pPr>
            <a:r>
              <a:rPr lang="en-US" sz="5600" dirty="0" smtClean="0"/>
              <a:t>o  Hundreds of nodes (indoor or outdoor environment).</a:t>
            </a:r>
          </a:p>
          <a:p>
            <a:pPr algn="just">
              <a:buNone/>
            </a:pPr>
            <a:endParaRPr lang="en-US" sz="5600" dirty="0" smtClean="0"/>
          </a:p>
          <a:p>
            <a:pPr algn="just">
              <a:buNone/>
            </a:pPr>
            <a:r>
              <a:rPr lang="en-US" sz="5600" dirty="0" smtClean="0"/>
              <a:t>o  Personal devices (of low power) individually used by users.</a:t>
            </a:r>
          </a:p>
          <a:p>
            <a:pPr algn="just">
              <a:buNone/>
            </a:pPr>
            <a:endParaRPr lang="en-US" sz="5600" dirty="0" smtClean="0"/>
          </a:p>
          <a:p>
            <a:pPr algn="just">
              <a:buNone/>
            </a:pPr>
            <a:r>
              <a:rPr lang="en-US" sz="5600" dirty="0" smtClean="0"/>
              <a:t>o  </a:t>
            </a:r>
            <a:r>
              <a:rPr lang="en-US" sz="5600" dirty="0" err="1" smtClean="0"/>
              <a:t>Multihop</a:t>
            </a:r>
            <a:r>
              <a:rPr lang="en-US" sz="5600" dirty="0" smtClean="0"/>
              <a:t> communication.</a:t>
            </a:r>
          </a:p>
          <a:p>
            <a:pPr algn="just">
              <a:buNone/>
            </a:pPr>
            <a:endParaRPr lang="en-US" sz="5600" dirty="0" smtClean="0"/>
          </a:p>
          <a:p>
            <a:pPr algn="just">
              <a:buNone/>
            </a:pPr>
            <a:r>
              <a:rPr lang="en-US" sz="5600" dirty="0" smtClean="0"/>
              <a:t>o  Authentication and access control of each user node by a trusted  third party.</a:t>
            </a:r>
          </a:p>
          <a:p>
            <a:pPr algn="just">
              <a:buNone/>
            </a:pPr>
            <a:endParaRPr lang="en-US" sz="5600" dirty="0" smtClean="0"/>
          </a:p>
          <a:p>
            <a:pPr algn="just">
              <a:buNone/>
            </a:pPr>
            <a:r>
              <a:rPr lang="en-US" sz="5600" dirty="0" smtClean="0"/>
              <a:t>o  Access control of each user by a trusted third party in a way that  corresponds to the user subscription </a:t>
            </a:r>
          </a:p>
          <a:p>
            <a:pPr algn="just">
              <a:buNone/>
            </a:pPr>
            <a:r>
              <a:rPr lang="en-US" sz="5600" dirty="0" smtClean="0"/>
              <a:t>type and profile.</a:t>
            </a:r>
          </a:p>
          <a:p>
            <a:pPr algn="just">
              <a:buNone/>
            </a:pPr>
            <a:endParaRPr lang="en-US" sz="5600" dirty="0" smtClean="0"/>
          </a:p>
          <a:p>
            <a:pPr algn="just">
              <a:buNone/>
            </a:pPr>
            <a:r>
              <a:rPr lang="en-US" sz="5600" dirty="0" smtClean="0"/>
              <a:t>o  Mutual authentication between each pair of communicating users.</a:t>
            </a:r>
            <a:endParaRPr lang="en-US" sz="5600" dirty="0"/>
          </a:p>
          <a:p>
            <a:pPr algn="just">
              <a:buNone/>
            </a:pPr>
            <a:endParaRPr lang="en-US" sz="5600" dirty="0" smtClean="0"/>
          </a:p>
          <a:p>
            <a:pPr algn="just">
              <a:buNone/>
            </a:pPr>
            <a:r>
              <a:rPr lang="en-US" sz="5600" dirty="0" smtClean="0"/>
              <a:t>o  Limited bandwidth: need for minimizing traffic (minimizing the communication with the KDC).</a:t>
            </a:r>
          </a:p>
          <a:p>
            <a:pPr algn="just">
              <a:buNone/>
            </a:pPr>
            <a:endParaRPr lang="en-US" sz="5600" dirty="0" smtClean="0"/>
          </a:p>
          <a:p>
            <a:pPr algn="just">
              <a:buNone/>
            </a:pPr>
            <a:r>
              <a:rPr lang="en-US" sz="5600" dirty="0" smtClean="0"/>
              <a:t> o  Dynamic credentials (attributing dynamic credentials to be distributed to each user).</a:t>
            </a:r>
          </a:p>
          <a:p>
            <a:pPr algn="just"/>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4624"/>
            <a:ext cx="8229600" cy="864096"/>
          </a:xfrm>
        </p:spPr>
        <p:txBody>
          <a:bodyPr>
            <a:normAutofit/>
          </a:bodyPr>
          <a:lstStyle/>
          <a:p>
            <a:r>
              <a:rPr lang="fr-FR" sz="3000" dirty="0" err="1" smtClean="0"/>
              <a:t>Kerberos</a:t>
            </a:r>
            <a:r>
              <a:rPr lang="fr-FR" sz="3000" dirty="0" smtClean="0"/>
              <a:t> Extension Solution </a:t>
            </a:r>
            <a:r>
              <a:rPr lang="fr-FR" sz="3000" dirty="0" err="1" smtClean="0"/>
              <a:t>Proposal</a:t>
            </a:r>
            <a:r>
              <a:rPr lang="fr-FR" sz="3000" dirty="0" smtClean="0"/>
              <a:t>   </a:t>
            </a:r>
            <a:r>
              <a:rPr lang="fr-FR" sz="2500" dirty="0" smtClean="0"/>
              <a:t>1/2</a:t>
            </a:r>
            <a:endParaRPr lang="fr-FR" sz="2500" dirty="0"/>
          </a:p>
        </p:txBody>
      </p:sp>
      <p:sp>
        <p:nvSpPr>
          <p:cNvPr id="3" name="Espace réservé du contenu 2"/>
          <p:cNvSpPr>
            <a:spLocks noGrp="1"/>
          </p:cNvSpPr>
          <p:nvPr>
            <p:ph idx="1"/>
          </p:nvPr>
        </p:nvSpPr>
        <p:spPr>
          <a:xfrm>
            <a:off x="395536" y="1124744"/>
            <a:ext cx="8280920" cy="5328592"/>
          </a:xfrm>
        </p:spPr>
        <p:txBody>
          <a:bodyPr>
            <a:noAutofit/>
          </a:bodyPr>
          <a:lstStyle/>
          <a:p>
            <a:pPr algn="just">
              <a:buNone/>
            </a:pPr>
            <a:r>
              <a:rPr lang="en-US" sz="1600" dirty="0" smtClean="0"/>
              <a:t>o  Each user node wishing to access the services offered by the mesh network </a:t>
            </a:r>
          </a:p>
          <a:p>
            <a:pPr algn="just">
              <a:buFontTx/>
              <a:buChar char="-"/>
            </a:pPr>
            <a:r>
              <a:rPr lang="en-US" sz="1600" dirty="0" smtClean="0"/>
              <a:t>Firstly sends a request to the KDC in order to authenticate with respect to the network </a:t>
            </a:r>
          </a:p>
          <a:p>
            <a:pPr algn="just">
              <a:buNone/>
            </a:pPr>
            <a:r>
              <a:rPr lang="en-US" sz="1600" dirty="0"/>
              <a:t>	</a:t>
            </a:r>
            <a:r>
              <a:rPr lang="en-US" sz="1600" dirty="0" smtClean="0"/>
              <a:t>operator and to obtain the TGT (similar process to classical Kerberos authentication approach).</a:t>
            </a:r>
          </a:p>
          <a:p>
            <a:pPr algn="just">
              <a:buNone/>
            </a:pPr>
            <a:r>
              <a:rPr lang="en-US" sz="1600" dirty="0" smtClean="0"/>
              <a:t>-  	Then, the user node re-contacts the KDC in order to obtain the  necessary credentials.  </a:t>
            </a:r>
          </a:p>
          <a:p>
            <a:pPr algn="just">
              <a:buFontTx/>
              <a:buChar char="-"/>
            </a:pPr>
            <a:r>
              <a:rPr lang="en-US" sz="1600" dirty="0" smtClean="0"/>
              <a:t>The classical Kerberos TGS request  should be extended to illustrate the need of extra credentials for authentication with intermediate nodes along the multi-hop  communication.</a:t>
            </a:r>
          </a:p>
          <a:p>
            <a:pPr algn="just">
              <a:buFontTx/>
              <a:buChar char="-"/>
            </a:pPr>
            <a:r>
              <a:rPr lang="en-US" sz="1600" dirty="0" smtClean="0"/>
              <a:t>Legitimate user receives the credentials in form of shared secrets according to his user profile and to the required service.</a:t>
            </a:r>
          </a:p>
          <a:p>
            <a:pPr algn="just">
              <a:buNone/>
            </a:pPr>
            <a:endParaRPr lang="en-US" sz="1600" dirty="0" smtClean="0"/>
          </a:p>
          <a:p>
            <a:pPr algn="just">
              <a:buNone/>
            </a:pPr>
            <a:r>
              <a:rPr lang="en-US" sz="1600" dirty="0" smtClean="0"/>
              <a:t>o  The shared secrets could take the form of  service tickets sent through </a:t>
            </a:r>
          </a:p>
          <a:p>
            <a:pPr algn="just">
              <a:buNone/>
            </a:pPr>
            <a:r>
              <a:rPr lang="en-US" sz="1600" dirty="0" smtClean="0"/>
              <a:t>	- Normal Kerberos TGS request process,  where the service is the relaying process and each relay is considered as a service provider node.  Or </a:t>
            </a:r>
          </a:p>
          <a:p>
            <a:pPr algn="just">
              <a:buNone/>
            </a:pPr>
            <a:r>
              <a:rPr lang="en-US" sz="1600" dirty="0" smtClean="0"/>
              <a:t>	- The classical Kerberos TGS reply message could be extended to include these shared secrets.</a:t>
            </a:r>
          </a:p>
          <a:p>
            <a:pPr algn="just">
              <a:buNone/>
            </a:pPr>
            <a:endParaRPr lang="en-US" sz="1600" dirty="0"/>
          </a:p>
          <a:p>
            <a:pPr algn="just">
              <a:buNone/>
            </a:pPr>
            <a:r>
              <a:rPr lang="en-US" sz="1600" dirty="0" smtClean="0"/>
              <a:t> o  To avoid the shared secret compromise, several shared secrets  (encapsulated in the service ticket of taking the form of several service tickets) are obtained through a TGS  request where each shared secret is valid for a  given time interval .</a:t>
            </a:r>
          </a:p>
          <a:p>
            <a:pPr algn="just">
              <a:buNone/>
            </a:pPr>
            <a:endParaRPr lang="fr-FR"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124744"/>
            <a:ext cx="8229600" cy="5145435"/>
          </a:xfrm>
        </p:spPr>
        <p:txBody>
          <a:bodyPr>
            <a:noAutofit/>
          </a:bodyPr>
          <a:lstStyle/>
          <a:p>
            <a:pPr indent="-432000" algn="just">
              <a:lnSpc>
                <a:spcPct val="140000"/>
              </a:lnSpc>
              <a:buNone/>
            </a:pPr>
            <a:r>
              <a:rPr lang="en-US" sz="1400" dirty="0" smtClean="0"/>
              <a:t>o  Shared secrets distribution mean should  not compromise the security of the whole network:</a:t>
            </a:r>
          </a:p>
          <a:p>
            <a:pPr indent="-432000" algn="just">
              <a:lnSpc>
                <a:spcPct val="140000"/>
              </a:lnSpc>
              <a:buNone/>
            </a:pPr>
            <a:r>
              <a:rPr lang="en-US" sz="1400" dirty="0" smtClean="0"/>
              <a:t>      - </a:t>
            </a:r>
            <a:r>
              <a:rPr lang="en-US" sz="1200" dirty="0" smtClean="0"/>
              <a:t>If shared secrets are required by each mesh node at each  time interval, this would generate lot of traffic during the  communication with the KDC.</a:t>
            </a:r>
          </a:p>
          <a:p>
            <a:pPr indent="-432000" algn="just">
              <a:lnSpc>
                <a:spcPct val="140000"/>
              </a:lnSpc>
              <a:buNone/>
            </a:pPr>
            <a:r>
              <a:rPr lang="en-US" sz="1200" dirty="0" smtClean="0"/>
              <a:t>      -  If shared secrets for future time intervals are pre-generated by the KDC and given in batch to each user, this  would optimize traffic, but if a node is compromised at an  interval of time, all the shared secrets would be known and the network would be compromised.</a:t>
            </a:r>
          </a:p>
          <a:p>
            <a:pPr indent="-432000" algn="just">
              <a:lnSpc>
                <a:spcPct val="140000"/>
              </a:lnSpc>
              <a:buNone/>
            </a:pPr>
            <a:r>
              <a:rPr lang="en-US" sz="1400" dirty="0" smtClean="0"/>
              <a:t>   o  The KDC sends to each mesh node the current interval shared secret and the pre-generated ones for the future, while each pre-generated shared secret is encrypted with a key corresponding to its related time interval.  </a:t>
            </a:r>
          </a:p>
          <a:p>
            <a:pPr indent="-432000" algn="just">
              <a:lnSpc>
                <a:spcPct val="140000"/>
              </a:lnSpc>
              <a:buNone/>
            </a:pPr>
            <a:r>
              <a:rPr lang="en-US" sz="1400" dirty="0" smtClean="0"/>
              <a:t>	</a:t>
            </a:r>
            <a:r>
              <a:rPr lang="en-US" sz="1200" dirty="0" smtClean="0"/>
              <a:t>- This encryption key should be sent to each mesh node in the corresponding time interval either through Kerberos protocol or through a multicast routing protocol.</a:t>
            </a:r>
          </a:p>
          <a:p>
            <a:pPr indent="-432000" algn="just">
              <a:lnSpc>
                <a:spcPct val="140000"/>
              </a:lnSpc>
              <a:buNone/>
            </a:pPr>
            <a:r>
              <a:rPr lang="en-US" sz="1400" dirty="0" smtClean="0"/>
              <a:t>   o  Group keys can be also considered allowing </a:t>
            </a:r>
          </a:p>
          <a:p>
            <a:pPr indent="-432000" algn="just">
              <a:lnSpc>
                <a:spcPct val="140000"/>
              </a:lnSpc>
              <a:buNone/>
            </a:pPr>
            <a:r>
              <a:rPr lang="en-US" sz="1400" dirty="0" smtClean="0"/>
              <a:t>	- To have a shared secret for each group of mesh nodes (Mesh nodes sharing the same group key are nodes sharing  some common characteristics “making a cluster, hierarchal group keys for example</a:t>
            </a:r>
            <a:r>
              <a:rPr lang="en-US" sz="1400" smtClean="0"/>
              <a:t>, ...” ). </a:t>
            </a:r>
            <a:endParaRPr lang="en-US" sz="1400" dirty="0" smtClean="0"/>
          </a:p>
          <a:p>
            <a:pPr indent="-432000" algn="just">
              <a:lnSpc>
                <a:spcPct val="140000"/>
              </a:lnSpc>
              <a:buNone/>
            </a:pPr>
            <a:r>
              <a:rPr lang="en-US" sz="1400" dirty="0" smtClean="0"/>
              <a:t>	- Each mesh node participate to more than one group and hence to have several group  keys.</a:t>
            </a:r>
          </a:p>
          <a:p>
            <a:pPr indent="-432000" algn="just">
              <a:lnSpc>
                <a:spcPct val="140000"/>
              </a:lnSpc>
              <a:buNone/>
            </a:pPr>
            <a:r>
              <a:rPr lang="en-US" sz="1400" dirty="0" smtClean="0"/>
              <a:t>	- If one group key is compromised it could be deleted by the  KDC.  </a:t>
            </a:r>
            <a:endParaRPr lang="fr-FR" sz="1400" dirty="0" smtClean="0"/>
          </a:p>
          <a:p>
            <a:pPr indent="-432000">
              <a:lnSpc>
                <a:spcPct val="140000"/>
              </a:lnSpc>
              <a:buNone/>
            </a:pPr>
            <a:endParaRPr lang="fr-FR" sz="1400" dirty="0"/>
          </a:p>
        </p:txBody>
      </p:sp>
      <p:sp>
        <p:nvSpPr>
          <p:cNvPr id="4" name="Titre 1"/>
          <p:cNvSpPr>
            <a:spLocks noGrp="1"/>
          </p:cNvSpPr>
          <p:nvPr>
            <p:ph type="title"/>
          </p:nvPr>
        </p:nvSpPr>
        <p:spPr>
          <a:xfrm>
            <a:off x="395536" y="44624"/>
            <a:ext cx="8229600" cy="864096"/>
          </a:xfrm>
        </p:spPr>
        <p:txBody>
          <a:bodyPr>
            <a:normAutofit/>
          </a:bodyPr>
          <a:lstStyle/>
          <a:p>
            <a:r>
              <a:rPr lang="fr-FR" sz="3000" dirty="0" err="1" smtClean="0"/>
              <a:t>Kerberos</a:t>
            </a:r>
            <a:r>
              <a:rPr lang="fr-FR" sz="3000" dirty="0" smtClean="0"/>
              <a:t> Extension Solution </a:t>
            </a:r>
            <a:r>
              <a:rPr lang="fr-FR" sz="3000" dirty="0" err="1" smtClean="0"/>
              <a:t>Proposal</a:t>
            </a:r>
            <a:r>
              <a:rPr lang="fr-FR" sz="3000" dirty="0" smtClean="0"/>
              <a:t>   </a:t>
            </a:r>
            <a:r>
              <a:rPr lang="fr-FR" sz="2500" dirty="0" smtClean="0"/>
              <a:t>2/2</a:t>
            </a:r>
            <a:endParaRPr lang="fr-FR" sz="25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18864" y="116632"/>
            <a:ext cx="8229600" cy="1143000"/>
          </a:xfrm>
        </p:spPr>
        <p:txBody>
          <a:bodyPr/>
          <a:lstStyle/>
          <a:p>
            <a:r>
              <a:rPr lang="fr-FR" dirty="0" err="1" smtClean="0"/>
              <a:t>Potential</a:t>
            </a:r>
            <a:r>
              <a:rPr lang="fr-FR" dirty="0" smtClean="0"/>
              <a:t> Use-Cases</a:t>
            </a:r>
            <a:endParaRPr lang="fr-FR" dirty="0"/>
          </a:p>
        </p:txBody>
      </p:sp>
      <p:sp>
        <p:nvSpPr>
          <p:cNvPr id="3" name="Espace réservé du contenu 2"/>
          <p:cNvSpPr>
            <a:spLocks noGrp="1"/>
          </p:cNvSpPr>
          <p:nvPr>
            <p:ph idx="1"/>
          </p:nvPr>
        </p:nvSpPr>
        <p:spPr>
          <a:xfrm>
            <a:off x="457200" y="1412776"/>
            <a:ext cx="8229600" cy="4525963"/>
          </a:xfrm>
        </p:spPr>
        <p:txBody>
          <a:bodyPr>
            <a:normAutofit fontScale="62500" lnSpcReduction="20000"/>
          </a:bodyPr>
          <a:lstStyle/>
          <a:p>
            <a:pPr algn="just">
              <a:buNone/>
            </a:pPr>
            <a:r>
              <a:rPr lang="en-US" sz="2900" dirty="0" smtClean="0"/>
              <a:t> o  Temporary network infrastructure deployment for special events (sport events, music festivals, ..).  </a:t>
            </a:r>
          </a:p>
          <a:p>
            <a:pPr algn="just">
              <a:buNone/>
            </a:pPr>
            <a:r>
              <a:rPr lang="en-US" sz="2900" dirty="0" smtClean="0"/>
              <a:t>	-  Users communicate with the application servers (that could be locally deployed) either directly or through passing by other users.  </a:t>
            </a:r>
          </a:p>
          <a:p>
            <a:pPr algn="just">
              <a:buNone/>
            </a:pPr>
            <a:r>
              <a:rPr lang="en-US" sz="2900" dirty="0" smtClean="0"/>
              <a:t>	- </a:t>
            </a:r>
            <a:r>
              <a:rPr lang="en-US" sz="2900" dirty="0"/>
              <a:t>U</a:t>
            </a:r>
            <a:r>
              <a:rPr lang="en-US" sz="2900" dirty="0" smtClean="0"/>
              <a:t>sers themselves can play the role of application providers contributing to the diffusion of multimedia services (video snapshots on the event, video streams  with inserted comments, video streaming for what was missed in the event, downloading an interactive audio-visual program for the event,. ..).  </a:t>
            </a:r>
          </a:p>
          <a:p>
            <a:pPr algn="just">
              <a:buNone/>
            </a:pPr>
            <a:endParaRPr lang="en-US" dirty="0"/>
          </a:p>
          <a:p>
            <a:pPr algn="just">
              <a:buNone/>
            </a:pPr>
            <a:endParaRPr lang="en-US" dirty="0" smtClean="0"/>
          </a:p>
          <a:p>
            <a:pPr algn="just">
              <a:buNone/>
            </a:pPr>
            <a:r>
              <a:rPr lang="en-US" sz="2900" dirty="0" smtClean="0">
                <a:sym typeface="Wingdings" pitchFamily="2" charset="2"/>
              </a:rPr>
              <a:t>	</a:t>
            </a:r>
            <a:endParaRPr lang="en-US" sz="2900" dirty="0"/>
          </a:p>
          <a:p>
            <a:pPr algn="just">
              <a:buNone/>
            </a:pPr>
            <a:r>
              <a:rPr lang="en-US" sz="2900" dirty="0" smtClean="0"/>
              <a:t>o  Community networks.</a:t>
            </a:r>
          </a:p>
          <a:p>
            <a:pPr algn="just">
              <a:buNone/>
            </a:pPr>
            <a:r>
              <a:rPr lang="en-US" sz="2900" dirty="0" smtClean="0"/>
              <a:t>	- A user owns the home gateway to the Internet and allows other distributed users to have access to the internet through passing by his home gateway.  </a:t>
            </a:r>
          </a:p>
          <a:p>
            <a:pPr algn="just">
              <a:buNone/>
            </a:pPr>
            <a:r>
              <a:rPr lang="en-US" sz="2900" dirty="0" smtClean="0"/>
              <a:t>	- Users may need to pass by other users (in the community network) in order to reach the home gateway.  </a:t>
            </a:r>
          </a:p>
        </p:txBody>
      </p:sp>
      <p:sp>
        <p:nvSpPr>
          <p:cNvPr id="4" name="ZoneTexte 3"/>
          <p:cNvSpPr txBox="1"/>
          <p:nvPr/>
        </p:nvSpPr>
        <p:spPr>
          <a:xfrm>
            <a:off x="1187624" y="3501008"/>
            <a:ext cx="7344816" cy="523220"/>
          </a:xfrm>
          <a:prstGeom prst="rect">
            <a:avLst/>
          </a:prstGeom>
          <a:noFill/>
          <a:ln>
            <a:solidFill>
              <a:schemeClr val="tx1">
                <a:lumMod val="50000"/>
                <a:lumOff val="50000"/>
              </a:schemeClr>
            </a:solidFill>
          </a:ln>
        </p:spPr>
        <p:txBody>
          <a:bodyPr wrap="square" rtlCol="0">
            <a:spAutoFit/>
          </a:bodyPr>
          <a:lstStyle/>
          <a:p>
            <a:pPr algn="just">
              <a:buNone/>
            </a:pPr>
            <a:r>
              <a:rPr lang="en-US" sz="1400" dirty="0" smtClean="0">
                <a:solidFill>
                  <a:srgbClr val="000099"/>
                </a:solidFill>
                <a:sym typeface="Wingdings" pitchFamily="2" charset="2"/>
              </a:rPr>
              <a:t>A </a:t>
            </a:r>
            <a:r>
              <a:rPr lang="en-US" sz="1400" dirty="0" smtClean="0">
                <a:solidFill>
                  <a:srgbClr val="000099"/>
                </a:solidFill>
              </a:rPr>
              <a:t>need for dynamic credentials distribution on the different participating nodes and controlling the access of each user to the authorized service for a duration corresponding  to his subscription.</a:t>
            </a:r>
            <a:endParaRPr lang="fr-FR" sz="1400" dirty="0">
              <a:solidFill>
                <a:srgbClr val="000099"/>
              </a:solidFill>
            </a:endParaRPr>
          </a:p>
        </p:txBody>
      </p:sp>
      <p:sp>
        <p:nvSpPr>
          <p:cNvPr id="5" name="ZoneTexte 4"/>
          <p:cNvSpPr txBox="1"/>
          <p:nvPr/>
        </p:nvSpPr>
        <p:spPr>
          <a:xfrm>
            <a:off x="1187624" y="5570656"/>
            <a:ext cx="7344816" cy="738664"/>
          </a:xfrm>
          <a:prstGeom prst="rect">
            <a:avLst/>
          </a:prstGeom>
          <a:noFill/>
          <a:ln>
            <a:solidFill>
              <a:schemeClr val="tx1">
                <a:lumMod val="50000"/>
                <a:lumOff val="50000"/>
              </a:schemeClr>
            </a:solidFill>
          </a:ln>
        </p:spPr>
        <p:txBody>
          <a:bodyPr wrap="square" rtlCol="0">
            <a:spAutoFit/>
          </a:bodyPr>
          <a:lstStyle/>
          <a:p>
            <a:pPr algn="just">
              <a:buNone/>
            </a:pPr>
            <a:r>
              <a:rPr lang="en-US" sz="1400" dirty="0" smtClean="0">
                <a:solidFill>
                  <a:srgbClr val="000099"/>
                </a:solidFill>
                <a:sym typeface="Wingdings" pitchFamily="2" charset="2"/>
              </a:rPr>
              <a:t>A </a:t>
            </a:r>
            <a:r>
              <a:rPr lang="en-US" sz="1400" dirty="0" smtClean="0">
                <a:solidFill>
                  <a:srgbClr val="000099"/>
                </a:solidFill>
              </a:rPr>
              <a:t>need for credentials distribution in a dynamic manner (adapting to the random configuration </a:t>
            </a:r>
          </a:p>
          <a:p>
            <a:pPr algn="just">
              <a:buNone/>
            </a:pPr>
            <a:r>
              <a:rPr lang="en-US" sz="1400" dirty="0" smtClean="0">
                <a:solidFill>
                  <a:srgbClr val="000099"/>
                </a:solidFill>
              </a:rPr>
              <a:t>of the community network) to allow mutual authentication between each pair of communicating users and between each user and the home gateway providing the Internet  access.</a:t>
            </a:r>
            <a:endParaRPr lang="fr-FR" sz="1400" dirty="0">
              <a:solidFill>
                <a:srgbClr val="000099"/>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Next</a:t>
            </a:r>
            <a:r>
              <a:rPr lang="fr-FR" dirty="0" smtClean="0"/>
              <a:t> </a:t>
            </a:r>
            <a:r>
              <a:rPr lang="fr-FR" dirty="0" err="1" smtClean="0"/>
              <a:t>Step</a:t>
            </a:r>
            <a:endParaRPr lang="fr-FR" dirty="0"/>
          </a:p>
        </p:txBody>
      </p:sp>
      <p:sp>
        <p:nvSpPr>
          <p:cNvPr id="3" name="Espace réservé du contenu 2"/>
          <p:cNvSpPr>
            <a:spLocks noGrp="1"/>
          </p:cNvSpPr>
          <p:nvPr>
            <p:ph idx="1"/>
          </p:nvPr>
        </p:nvSpPr>
        <p:spPr/>
        <p:txBody>
          <a:bodyPr/>
          <a:lstStyle/>
          <a:p>
            <a:r>
              <a:rPr lang="fr-FR" dirty="0" smtClean="0"/>
              <a:t>WG </a:t>
            </a:r>
            <a:r>
              <a:rPr lang="fr-FR" dirty="0" err="1" smtClean="0"/>
              <a:t>Comments</a:t>
            </a:r>
            <a:r>
              <a:rPr lang="fr-FR" dirty="0" smtClean="0"/>
              <a:t>.</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606</Words>
  <Application>Microsoft Office PowerPoint</Application>
  <PresentationFormat>On-screen Show (4:3)</PresentationFormat>
  <Paragraphs>88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Thème Office</vt:lpstr>
      <vt:lpstr>Distributed Authentication in Wireless Mesh Networks Through Kerberos Tickets draft-moustafa-krb-wg-mesh-nw-00.txt</vt:lpstr>
      <vt:lpstr>Draft History</vt:lpstr>
      <vt:lpstr>Problem and motivation</vt:lpstr>
      <vt:lpstr>Requirements</vt:lpstr>
      <vt:lpstr>Kerberos Extension Solution Proposal   1/2</vt:lpstr>
      <vt:lpstr>Kerberos Extension Solution Proposal   2/2</vt:lpstr>
      <vt:lpstr>Potential Use-Cases</vt:lpstr>
      <vt:lpstr>Next Step</vt:lpstr>
    </vt:vector>
  </TitlesOfParts>
  <Company>FRANCE TELECOM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Distributed Authentication in Wireless Mesh Networks Through Kerberos Tickets draft-moustafa-krb-wg-mesh-nw-00.txt</dc:title>
  <dc:creator>Orange Labs</dc:creator>
  <cp:lastModifiedBy>lzhu</cp:lastModifiedBy>
  <cp:revision>33</cp:revision>
  <dcterms:created xsi:type="dcterms:W3CDTF">2010-11-10T15:47:18Z</dcterms:created>
  <dcterms:modified xsi:type="dcterms:W3CDTF">2010-12-14T08:28:08Z</dcterms:modified>
</cp:coreProperties>
</file>