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319" r:id="rId5"/>
    <p:sldId id="306" r:id="rId6"/>
    <p:sldId id="310" r:id="rId7"/>
    <p:sldId id="307" r:id="rId8"/>
    <p:sldId id="311" r:id="rId9"/>
    <p:sldId id="309" r:id="rId10"/>
    <p:sldId id="312" r:id="rId11"/>
    <p:sldId id="313" r:id="rId12"/>
    <p:sldId id="296" r:id="rId13"/>
    <p:sldId id="317" r:id="rId14"/>
    <p:sldId id="318" r:id="rId15"/>
    <p:sldId id="305" r:id="rId16"/>
    <p:sldId id="316" r:id="rId17"/>
  </p:sldIdLst>
  <p:sldSz cx="9144000" cy="6858000" type="screen4x3"/>
  <p:notesSz cx="6794500" cy="99187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53" autoAdjust="0"/>
    <p:restoredTop sz="94728" autoAdjust="0"/>
  </p:normalViewPr>
  <p:slideViewPr>
    <p:cSldViewPr>
      <p:cViewPr varScale="1">
        <p:scale>
          <a:sx n="69" d="100"/>
          <a:sy n="69" d="100"/>
        </p:scale>
        <p:origin x="-102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40" y="-84"/>
      </p:cViewPr>
      <p:guideLst>
        <p:guide orient="horz" pos="3124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3"/>
          </p:nvPr>
        </p:nvSpPr>
        <p:spPr>
          <a:xfrm>
            <a:off x="3848645" y="9421044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2538E-A7E5-4628-B2AB-48A96E16E9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EF489-AE6C-4583-9455-39557F4B3F72}" type="datetime1">
              <a:rPr lang="zh-TW" altLang="en-US" smtClean="0"/>
              <a:pPr/>
              <a:t>2011/12/22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11383"/>
            <a:ext cx="5435600" cy="4463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8645" y="9421044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7D0B5D-F230-4320-B0B2-5FB0D330A56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準確率有待商榷</a:t>
            </a:r>
            <a:endParaRPr lang="zh-TW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Waste times</a:t>
            </a:r>
            <a:endParaRPr lang="zh-TW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影像局部空間結構與對比度來截取影像的紋理特徵，</a:t>
            </a:r>
            <a:endParaRPr lang="zh-TW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b="1" dirty="0" smtClean="0"/>
              <a:t>K-NN </a:t>
            </a:r>
            <a:r>
              <a:rPr lang="zh-TW" altLang="en-US" b="1" dirty="0" smtClean="0"/>
              <a:t>第</a:t>
            </a:r>
            <a:r>
              <a:rPr lang="en-US" altLang="zh-TW" b="1" dirty="0" smtClean="0"/>
              <a:t>k</a:t>
            </a:r>
            <a:r>
              <a:rPr lang="zh-TW" altLang="en-US" b="1" dirty="0" smtClean="0"/>
              <a:t>位最接近的鄰居</a:t>
            </a:r>
            <a:endParaRPr lang="zh-TW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圓角矩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圓角矩形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0" name="副標題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9" name="日期版面配置區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AFCCE-A5E0-4380-90BF-1B896EE80DE6}" type="datetime1">
              <a:rPr lang="zh-TW" altLang="en-US" smtClean="0"/>
              <a:pPr/>
              <a:t>2011/12/22</a:t>
            </a:fld>
            <a:endParaRPr lang="zh-TW" altLang="en-US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3" name="頁尾版面配置區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EA297B-C857-4D16-8CBD-F04A6C0D23C8}" type="datetime1">
              <a:rPr lang="zh-TW" altLang="en-US" smtClean="0"/>
              <a:pPr/>
              <a:t>2011/12/22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C7F7C5-57FD-4CFB-9C03-BE5CE7CAC842}" type="datetime1">
              <a:rPr lang="zh-TW" altLang="en-US" smtClean="0"/>
              <a:pPr/>
              <a:t>2011/12/22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9A2C6B-9AE3-487C-B821-4009CA90A9E2}" type="datetime1">
              <a:rPr lang="zh-TW" altLang="en-US" smtClean="0"/>
              <a:pPr/>
              <a:t>2011/12/22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圓角矩形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圓角矩形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B9C729-EF65-4868-B883-75A59AD2D85B}" type="datetime1">
              <a:rPr lang="zh-TW" altLang="en-US" smtClean="0"/>
              <a:pPr/>
              <a:t>2011/12/22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2FD0D7-1694-4114-952B-C4597AFE7148}" type="datetime1">
              <a:rPr lang="zh-TW" altLang="en-US" smtClean="0"/>
              <a:pPr/>
              <a:t>2011/12/22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5EB23-1E35-465D-9AED-22A41688C659}" type="datetime1">
              <a:rPr lang="zh-TW" altLang="en-US" smtClean="0"/>
              <a:pPr/>
              <a:t>2011/12/22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BD9D9-5BEB-49AB-B7E1-CA138343E289}" type="datetime1">
              <a:rPr lang="zh-TW" altLang="en-US" smtClean="0"/>
              <a:pPr/>
              <a:t>2011/12/22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734AE7-C8A9-4A94-AC1B-4C2E0C75F6A3}" type="datetime1">
              <a:rPr lang="zh-TW" altLang="en-US" smtClean="0"/>
              <a:pPr/>
              <a:t>2011/12/22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0710AD-2C0C-4109-BF06-1D0DA26B0423}" type="datetime1">
              <a:rPr lang="zh-TW" altLang="en-US" smtClean="0"/>
              <a:pPr/>
              <a:t>2011/12/22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圓角矩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圓角化單一角落矩形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ECA37C-F6A3-43A7-B647-9F051733D8EC}" type="datetime1">
              <a:rPr lang="zh-TW" altLang="en-US" smtClean="0"/>
              <a:pPr/>
              <a:t>2011/12/22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圓角矩形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標題版面配置區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53AFCCE-A5E0-4380-90BF-1B896EE80DE6}" type="datetime1">
              <a:rPr lang="zh-TW" altLang="en-US" smtClean="0"/>
              <a:pPr/>
              <a:t>2011/12/22</a:t>
            </a:fld>
            <a:endParaRPr lang="zh-TW" altLang="en-US"/>
          </a:p>
        </p:txBody>
      </p:sp>
      <p:sp>
        <p:nvSpPr>
          <p:cNvPr id="18" name="頁尾版面配置區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661330"/>
            <a:ext cx="8099240" cy="1831566"/>
          </a:xfrm>
        </p:spPr>
        <p:txBody>
          <a:bodyPr>
            <a:normAutofit/>
          </a:bodyPr>
          <a:lstStyle/>
          <a:p>
            <a:pPr algn="ctr"/>
            <a:r>
              <a:rPr lang="en-US" altLang="zh-TW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Local Binary Patterns And It’s Variants For Face Recognition</a:t>
            </a:r>
            <a:endParaRPr lang="zh-TW" alt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22376" y="3378696"/>
            <a:ext cx="7772400" cy="914400"/>
          </a:xfrm>
        </p:spPr>
        <p:txBody>
          <a:bodyPr>
            <a:noAutofit/>
          </a:bodyPr>
          <a:lstStyle/>
          <a:p>
            <a:pPr algn="ctr"/>
            <a:endParaRPr lang="en-US" altLang="zh-TW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zh-TW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K.Meena</a:t>
            </a: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altLang="zh-TW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Dr.A.Suruliandi</a:t>
            </a:r>
            <a:endParaRPr lang="en-US" altLang="zh-TW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altLang="zh-TW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IEEE-International Conference on Recent Trends in Information Technology, ICRTIT 2011 </a:t>
            </a:r>
            <a:r>
              <a:rPr lang="nn-NO" altLang="zh-TW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MIT, Anna University, Chennai. June 3-5, 2011</a:t>
            </a:r>
            <a:endParaRPr lang="zh-TW" alt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5436096" y="5661248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Report Date: 2011/12/23</a:t>
            </a:r>
          </a:p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Reporter: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MING-RU</a:t>
            </a:r>
            <a:r>
              <a:rPr lang="zh-TW" altLang="en-US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ZHAN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詹明儒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73184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Classification principle</a:t>
            </a:r>
            <a:endParaRPr lang="zh-TW" altLang="en-US" sz="3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2920" y="980728"/>
            <a:ext cx="8183880" cy="4187952"/>
          </a:xfrm>
        </p:spPr>
        <p:txBody>
          <a:bodyPr/>
          <a:lstStyle/>
          <a:p>
            <a:pPr marL="514350" indent="-514350">
              <a:buClr>
                <a:schemeClr val="tx1"/>
              </a:buClr>
              <a:buFont typeface="+mj-lt"/>
              <a:buAutoNum type="alphaUcPeriod"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Training</a:t>
            </a:r>
          </a:p>
          <a:p>
            <a:pPr marL="797814" lvl="1" indent="-514350">
              <a:buClr>
                <a:schemeClr val="tx1"/>
              </a:buClr>
              <a:buFont typeface="Arial" pitchFamily="34" charset="0"/>
              <a:buChar char="•"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the training phase, using the proposed feature extraction algorithm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Clr>
                <a:schemeClr val="tx1"/>
              </a:buClr>
              <a:buFont typeface="+mj-lt"/>
              <a:buAutoNum type="alphaUcPeriod"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Texture Similarity</a:t>
            </a:r>
          </a:p>
          <a:p>
            <a:pPr marL="797814" lvl="1" indent="-514350">
              <a:buClr>
                <a:schemeClr val="tx1"/>
              </a:buClr>
              <a:buFont typeface="+mj-lt"/>
              <a:buAutoNum type="alphaUcPeriod"/>
            </a:pP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marL="797814" lvl="1" indent="-514350">
              <a:buClr>
                <a:schemeClr val="tx1"/>
              </a:buClr>
              <a:buFont typeface="Arial" pitchFamily="34" charset="0"/>
              <a:buChar char="•"/>
            </a:pP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Clr>
                <a:schemeClr val="tx1"/>
              </a:buClr>
              <a:buFont typeface="+mj-lt"/>
              <a:buAutoNum type="alphaUcPeriod"/>
            </a:pP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Clr>
                <a:schemeClr val="tx1"/>
              </a:buClr>
              <a:buFont typeface="+mj-lt"/>
              <a:buAutoNum type="alphaUcPeriod"/>
            </a:pP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Clr>
                <a:schemeClr val="tx1"/>
              </a:buClr>
              <a:buFont typeface="+mj-lt"/>
              <a:buAutoNum type="alphaUcPeriod"/>
            </a:pP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Clr>
                <a:schemeClr val="tx1"/>
              </a:buClr>
              <a:buNone/>
            </a:pP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10</a:t>
            </a:fld>
            <a:endParaRPr lang="zh-TW" altLang="en-US"/>
          </a:p>
        </p:txBody>
      </p:sp>
      <p:sp>
        <p:nvSpPr>
          <p:cNvPr id="146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146433" name="Object 1"/>
          <p:cNvGraphicFramePr>
            <a:graphicFrameLocks noChangeAspect="1"/>
          </p:cNvGraphicFramePr>
          <p:nvPr/>
        </p:nvGraphicFramePr>
        <p:xfrm>
          <a:off x="611560" y="4581128"/>
          <a:ext cx="5286375" cy="1447800"/>
        </p:xfrm>
        <a:graphic>
          <a:graphicData uri="http://schemas.openxmlformats.org/presentationml/2006/ole">
            <p:oleObj spid="_x0000_s146433" name="よ祘Α" r:id="rId3" imgW="3797300" imgH="1041400" progId="Equation.3">
              <p:embed/>
            </p:oleObj>
          </a:graphicData>
        </a:graphic>
      </p:graphicFrame>
      <p:sp>
        <p:nvSpPr>
          <p:cNvPr id="146435" name="Rectangle 3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6660232" y="50038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(6)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643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2852936"/>
            <a:ext cx="4752528" cy="1603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矩形 13"/>
          <p:cNvSpPr/>
          <p:nvPr/>
        </p:nvSpPr>
        <p:spPr>
          <a:xfrm>
            <a:off x="6012160" y="3501008"/>
            <a:ext cx="1512168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200" dirty="0" smtClean="0">
                <a:latin typeface="Times New Roman" pitchFamily="18" charset="0"/>
                <a:cs typeface="Times New Roman" pitchFamily="18" charset="0"/>
              </a:rPr>
              <a:t>Figure </a:t>
            </a:r>
            <a:r>
              <a:rPr lang="en-US" altLang="zh-TW" sz="12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altLang="zh-TW" sz="1200" dirty="0" smtClean="0">
                <a:latin typeface="Times New Roman" pitchFamily="18" charset="0"/>
                <a:cs typeface="Times New Roman" pitchFamily="18" charset="0"/>
              </a:rPr>
              <a:t>. Texture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73184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Classification principle</a:t>
            </a:r>
            <a:endParaRPr lang="zh-TW" altLang="en-US" sz="3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2920" y="1401288"/>
            <a:ext cx="8183880" cy="4187952"/>
          </a:xfrm>
        </p:spPr>
        <p:txBody>
          <a:bodyPr/>
          <a:lstStyle/>
          <a:p>
            <a:pPr marL="514350" indent="-514350">
              <a:buClr>
                <a:schemeClr val="tx1"/>
              </a:buClr>
              <a:buFont typeface="+mj-lt"/>
              <a:buAutoNum type="alphaUcPeriod" startAt="3"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Classification</a:t>
            </a:r>
          </a:p>
          <a:p>
            <a:pPr marL="797814" lvl="1" indent="-514350">
              <a:buClr>
                <a:schemeClr val="tx1"/>
              </a:buClr>
              <a:buFont typeface="Arial" pitchFamily="34" charset="0"/>
              <a:buChar char="•"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In the texture classification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phase, author used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K-Nearest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Neighbor(KNN)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classification algorithm</a:t>
            </a:r>
          </a:p>
          <a:p>
            <a:pPr marL="514350" indent="-514350">
              <a:buClr>
                <a:schemeClr val="tx1"/>
              </a:buClr>
              <a:buFont typeface="+mj-lt"/>
              <a:buAutoNum type="alphaUcPeriod" startAt="3"/>
            </a:pP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11</a:t>
            </a:fld>
            <a:endParaRPr lang="zh-TW" altLang="en-US"/>
          </a:p>
        </p:txBody>
      </p:sp>
      <p:sp>
        <p:nvSpPr>
          <p:cNvPr id="146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46435" name="Rectangle 3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14848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2780928"/>
            <a:ext cx="2736304" cy="2484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矩形 11"/>
          <p:cNvSpPr/>
          <p:nvPr/>
        </p:nvSpPr>
        <p:spPr>
          <a:xfrm>
            <a:off x="2699792" y="5301208"/>
            <a:ext cx="338437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200" dirty="0" smtClean="0">
                <a:latin typeface="Times New Roman" pitchFamily="18" charset="0"/>
                <a:cs typeface="Times New Roman" pitchFamily="18" charset="0"/>
              </a:rPr>
              <a:t>Figure </a:t>
            </a:r>
            <a:r>
              <a:rPr lang="en-US" altLang="zh-TW" sz="12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altLang="zh-TW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zh-TW" sz="1200" dirty="0" smtClean="0"/>
              <a:t>Example of </a:t>
            </a:r>
            <a:r>
              <a:rPr lang="en-US" altLang="zh-TW" sz="1200" dirty="0" smtClean="0"/>
              <a:t> </a:t>
            </a:r>
            <a:r>
              <a:rPr lang="en-US" altLang="zh-TW" sz="1200" i="1" dirty="0" smtClean="0"/>
              <a:t>k</a:t>
            </a:r>
            <a:r>
              <a:rPr lang="en-US" altLang="zh-TW" sz="1200" dirty="0" smtClean="0"/>
              <a:t>-NN classification </a:t>
            </a:r>
            <a:endParaRPr lang="en-US" altLang="zh-TW" sz="1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73184"/>
            <a:ext cx="8183880" cy="1051560"/>
          </a:xfrm>
        </p:spPr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Experiments-</a:t>
            </a:r>
            <a:r>
              <a:rPr lang="en-US" altLang="zh-TW" i="1" dirty="0" smtClean="0"/>
              <a:t> </a:t>
            </a:r>
            <a:r>
              <a:rPr lang="en-US" altLang="zh-TW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Experimental Data</a:t>
            </a:r>
            <a:endParaRPr lang="zh-TW" alt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12</a:t>
            </a:fld>
            <a:endParaRPr lang="zh-TW" altLang="en-US"/>
          </a:p>
        </p:txBody>
      </p:sp>
      <p:pic>
        <p:nvPicPr>
          <p:cNvPr id="14438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4857" y="1556792"/>
            <a:ext cx="490537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438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2852936"/>
            <a:ext cx="4896544" cy="124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438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3688" y="4387565"/>
            <a:ext cx="4896544" cy="12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2123728" y="2564904"/>
            <a:ext cx="43204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200" dirty="0" smtClean="0">
                <a:latin typeface="Times New Roman" pitchFamily="18" charset="0"/>
                <a:cs typeface="Times New Roman" pitchFamily="18" charset="0"/>
              </a:rPr>
              <a:t>Figure </a:t>
            </a:r>
            <a:r>
              <a:rPr lang="en-US" altLang="zh-TW" sz="12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altLang="zh-TW" sz="1200" dirty="0" smtClean="0"/>
              <a:t>Sample Images from JAFFE Female database</a:t>
            </a:r>
            <a:endParaRPr lang="en-US" altLang="zh-TW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123728" y="4077072"/>
            <a:ext cx="40324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200" dirty="0" smtClean="0">
                <a:latin typeface="Times New Roman" pitchFamily="18" charset="0"/>
                <a:cs typeface="Times New Roman" pitchFamily="18" charset="0"/>
              </a:rPr>
              <a:t>Figure </a:t>
            </a:r>
            <a:r>
              <a:rPr lang="en-US" altLang="zh-TW" sz="12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en-US" altLang="zh-TW" sz="1200" dirty="0" smtClean="0"/>
              <a:t>Samples from the CMU-PIE face database.</a:t>
            </a:r>
            <a:endParaRPr lang="en-US" altLang="zh-TW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123728" y="5589240"/>
            <a:ext cx="46085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200" dirty="0" smtClean="0">
                <a:latin typeface="Times New Roman" pitchFamily="18" charset="0"/>
                <a:cs typeface="Times New Roman" pitchFamily="18" charset="0"/>
              </a:rPr>
              <a:t>Figure </a:t>
            </a:r>
            <a:r>
              <a:rPr lang="en-US" altLang="zh-TW" sz="1200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en-US" altLang="zh-TW" sz="1200" dirty="0" smtClean="0"/>
              <a:t>Samples from the </a:t>
            </a:r>
            <a:r>
              <a:rPr lang="en-US" altLang="zh-TW" sz="1200" dirty="0" smtClean="0"/>
              <a:t>FRGC Version2 face </a:t>
            </a:r>
            <a:r>
              <a:rPr lang="en-US" altLang="zh-TW" sz="1200" dirty="0" smtClean="0"/>
              <a:t>database.</a:t>
            </a:r>
            <a:endParaRPr lang="en-US" altLang="zh-TW" sz="1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50523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>
                <a:solidFill>
                  <a:schemeClr val="tx1"/>
                </a:solidFill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Experiments-</a:t>
            </a:r>
            <a:r>
              <a:rPr lang="en-US" altLang="zh-TW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Experimental comparisons on JAFFE Female database</a:t>
            </a:r>
            <a:endParaRPr lang="zh-TW" alt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13</a:t>
            </a:fld>
            <a:endParaRPr lang="zh-TW" altLang="en-US"/>
          </a:p>
        </p:txBody>
      </p:sp>
      <p:pic>
        <p:nvPicPr>
          <p:cNvPr id="151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556792"/>
            <a:ext cx="4748875" cy="3862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矩形 11"/>
          <p:cNvSpPr/>
          <p:nvPr/>
        </p:nvSpPr>
        <p:spPr>
          <a:xfrm>
            <a:off x="2339752" y="5528265"/>
            <a:ext cx="46085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200" dirty="0" smtClean="0">
                <a:latin typeface="Times New Roman" pitchFamily="18" charset="0"/>
                <a:cs typeface="Times New Roman" pitchFamily="18" charset="0"/>
              </a:rPr>
              <a:t>Table 1. Recognition  Rate For Different Window Size </a:t>
            </a:r>
            <a:endParaRPr lang="en-US" altLang="zh-TW" sz="1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>
                <a:solidFill>
                  <a:schemeClr val="tx1"/>
                </a:solidFill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Experiments-</a:t>
            </a:r>
            <a:r>
              <a:rPr lang="en-US" altLang="zh-TW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Experimental comparisons on JAFFE Female database</a:t>
            </a:r>
            <a:endParaRPr lang="zh-TW" alt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14</a:t>
            </a:fld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2051720" y="5528265"/>
            <a:ext cx="64087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200" dirty="0" smtClean="0">
                <a:latin typeface="Times New Roman" pitchFamily="18" charset="0"/>
                <a:cs typeface="Times New Roman" pitchFamily="18" charset="0"/>
              </a:rPr>
              <a:t>Table 2. </a:t>
            </a:r>
            <a:r>
              <a:rPr lang="en-US" altLang="zh-TW" sz="1200" dirty="0" smtClean="0">
                <a:latin typeface="Times New Roman" pitchFamily="18" charset="0"/>
                <a:cs typeface="Times New Roman" pitchFamily="18" charset="0"/>
              </a:rPr>
              <a:t>RECOGNITION RATE FOR DIFFERENT NUMBER </a:t>
            </a:r>
            <a:r>
              <a:rPr lang="en-US" altLang="zh-TW" sz="1200" dirty="0" smtClean="0">
                <a:latin typeface="Times New Roman" pitchFamily="18" charset="0"/>
                <a:cs typeface="Times New Roman" pitchFamily="18" charset="0"/>
              </a:rPr>
              <a:t>OF SAMPLES</a:t>
            </a:r>
            <a:endParaRPr lang="en-US" altLang="zh-TW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15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590947"/>
            <a:ext cx="4464496" cy="3822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2576" y="73184"/>
            <a:ext cx="8183880" cy="1051560"/>
          </a:xfrm>
        </p:spPr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Conclusion</a:t>
            </a:r>
            <a:endParaRPr lang="zh-TW" alt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15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502920" y="1185264"/>
            <a:ext cx="8183880" cy="4187952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In this paper LBP and its modified models CS-LBP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MLBP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and LBPV were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analyzed.</a:t>
            </a:r>
          </a:p>
          <a:p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CS-LBP provide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good recognition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rate than other methods and also it consumes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less computational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time.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2576" y="73184"/>
            <a:ext cx="8183880" cy="1051560"/>
          </a:xfrm>
        </p:spPr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Personal Remark</a:t>
            </a:r>
            <a:endParaRPr lang="zh-TW" altLang="en-US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16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502920" y="1185264"/>
            <a:ext cx="8183880" cy="4187952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uthor used one image as a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sample training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image, maybe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cause inaccuracy .</a:t>
            </a:r>
          </a:p>
          <a:p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In this paper, the function define is unclear, just like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parameter not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prior define.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 smtClean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83880" cy="1051560"/>
          </a:xfrm>
        </p:spPr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Outline</a:t>
            </a:r>
            <a:endParaRPr lang="zh-TW" altLang="en-US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412776"/>
            <a:ext cx="8352928" cy="4392488"/>
          </a:xfrm>
        </p:spPr>
        <p:txBody>
          <a:bodyPr/>
          <a:lstStyle/>
          <a:p>
            <a:pPr>
              <a:buFont typeface="Wingdings" pitchFamily="2" charset="2"/>
              <a:buChar char="n"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>
              <a:buFont typeface="Wingdings" pitchFamily="2" charset="2"/>
              <a:buChar char="n"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Texture Models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Local binary pattern(LBP)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Multivariate Local binary pattern(MLBP)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Center Symmetric Local binary pattern(CS-LBP)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Local binary pattern variance(LBPV)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Font typeface="Wingdings" pitchFamily="2" charset="2"/>
              <a:buChar char="n"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Classification Principle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Font typeface="Wingdings" pitchFamily="2" charset="2"/>
              <a:buChar char="n"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Experiments</a:t>
            </a:r>
          </a:p>
          <a:p>
            <a:pPr>
              <a:buFont typeface="Wingdings" pitchFamily="2" charset="2"/>
              <a:buChar char="n"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Conclusion</a:t>
            </a:r>
          </a:p>
          <a:p>
            <a:pPr>
              <a:buNone/>
            </a:pP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73184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zh-TW" sz="4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Introduction(1/2)</a:t>
            </a:r>
            <a:endParaRPr lang="zh-TW" altLang="en-US" sz="480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502920" y="1473296"/>
            <a:ext cx="8183880" cy="4187952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Facial recognition plays a vital rule in human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computer interaction.</a:t>
            </a:r>
          </a:p>
          <a:p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This skill quite robust, despite large changes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visual stimulus due to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viewing conditions.</a:t>
            </a:r>
          </a:p>
          <a:p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The Local Binary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Pattern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aim of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texture classification.</a:t>
            </a:r>
          </a:p>
          <a:p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The Local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Binary Patter method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is computationally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simple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rotation </a:t>
            </a:r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invariant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method.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73184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zh-TW" sz="4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Introduction(2/2)</a:t>
            </a:r>
            <a:endParaRPr lang="zh-TW" altLang="en-US" sz="480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502920" y="1473296"/>
            <a:ext cx="8183880" cy="4187952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sz="2600" dirty="0" smtClean="0">
                <a:latin typeface="Times New Roman" pitchFamily="18" charset="0"/>
                <a:cs typeface="Times New Roman" pitchFamily="18" charset="0"/>
              </a:rPr>
              <a:t>Face image is divided into several regions and </a:t>
            </a:r>
            <a:r>
              <a:rPr lang="en-US" altLang="zh-TW" sz="2600" dirty="0" smtClean="0">
                <a:latin typeface="Times New Roman" pitchFamily="18" charset="0"/>
                <a:cs typeface="Times New Roman" pitchFamily="18" charset="0"/>
              </a:rPr>
              <a:t>LBP is </a:t>
            </a:r>
            <a:r>
              <a:rPr lang="en-US" altLang="zh-TW" sz="2600" dirty="0" smtClean="0">
                <a:latin typeface="Times New Roman" pitchFamily="18" charset="0"/>
                <a:cs typeface="Times New Roman" pitchFamily="18" charset="0"/>
              </a:rPr>
              <a:t>applied and features are extracted over the </a:t>
            </a:r>
            <a:r>
              <a:rPr lang="en-US" altLang="zh-TW" sz="2600" dirty="0" smtClean="0">
                <a:latin typeface="Times New Roman" pitchFamily="18" charset="0"/>
                <a:cs typeface="Times New Roman" pitchFamily="18" charset="0"/>
              </a:rPr>
              <a:t>region.</a:t>
            </a:r>
          </a:p>
          <a:p>
            <a:endParaRPr lang="en-US" altLang="zh-TW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sz="2600" dirty="0" smtClean="0">
                <a:latin typeface="Times New Roman" pitchFamily="18" charset="0"/>
                <a:cs typeface="Times New Roman" pitchFamily="18" charset="0"/>
              </a:rPr>
              <a:t>MLBP </a:t>
            </a:r>
            <a:r>
              <a:rPr lang="en-US" altLang="zh-TW" sz="2600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TW" sz="2600" dirty="0" smtClean="0">
                <a:latin typeface="Times New Roman" pitchFamily="18" charset="0"/>
                <a:cs typeface="Times New Roman" pitchFamily="18" charset="0"/>
              </a:rPr>
              <a:t> widely used for image classification </a:t>
            </a:r>
            <a:r>
              <a:rPr lang="en-US" altLang="zh-TW" sz="2600" dirty="0" smtClean="0">
                <a:latin typeface="Times New Roman" pitchFamily="18" charset="0"/>
                <a:cs typeface="Times New Roman" pitchFamily="18" charset="0"/>
              </a:rPr>
              <a:t>and segmentation.</a:t>
            </a:r>
          </a:p>
          <a:p>
            <a:endParaRPr lang="en-US" altLang="zh-TW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sz="2600" dirty="0" smtClean="0">
                <a:latin typeface="Times New Roman" pitchFamily="18" charset="0"/>
                <a:cs typeface="Times New Roman" pitchFamily="18" charset="0"/>
              </a:rPr>
              <a:t>CS- </a:t>
            </a:r>
            <a:r>
              <a:rPr lang="en-US" altLang="zh-TW" sz="2600" dirty="0" smtClean="0">
                <a:latin typeface="Times New Roman" pitchFamily="18" charset="0"/>
                <a:cs typeface="Times New Roman" pitchFamily="18" charset="0"/>
              </a:rPr>
              <a:t>LBP</a:t>
            </a:r>
            <a:r>
              <a:rPr lang="en-US" altLang="zh-TW" sz="2600" dirty="0" smtClean="0">
                <a:latin typeface="Times New Roman" pitchFamily="18" charset="0"/>
                <a:cs typeface="Times New Roman" pitchFamily="18" charset="0"/>
              </a:rPr>
              <a:t> has several </a:t>
            </a:r>
            <a:r>
              <a:rPr lang="en-US" altLang="zh-TW" sz="2600" dirty="0" smtClean="0">
                <a:latin typeface="Times New Roman" pitchFamily="18" charset="0"/>
                <a:cs typeface="Times New Roman" pitchFamily="18" charset="0"/>
              </a:rPr>
              <a:t>advantages</a:t>
            </a:r>
            <a:r>
              <a:rPr lang="en-US" altLang="zh-TW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600" dirty="0" smtClean="0">
                <a:latin typeface="Times New Roman" pitchFamily="18" charset="0"/>
                <a:cs typeface="Times New Roman" pitchFamily="18" charset="0"/>
              </a:rPr>
              <a:t>such as </a:t>
            </a:r>
            <a:r>
              <a:rPr lang="en-US" altLang="zh-TW" sz="2600" dirty="0" smtClean="0">
                <a:latin typeface="Times New Roman" pitchFamily="18" charset="0"/>
                <a:cs typeface="Times New Roman" pitchFamily="18" charset="0"/>
              </a:rPr>
              <a:t>tolerance to illumination changes, robustness on flat </a:t>
            </a:r>
            <a:r>
              <a:rPr lang="en-US" altLang="zh-TW" sz="2600" dirty="0" smtClean="0">
                <a:latin typeface="Times New Roman" pitchFamily="18" charset="0"/>
                <a:cs typeface="Times New Roman" pitchFamily="18" charset="0"/>
              </a:rPr>
              <a:t>image areas </a:t>
            </a:r>
            <a:r>
              <a:rPr lang="en-US" altLang="zh-TW" sz="2600" dirty="0" smtClean="0">
                <a:latin typeface="Times New Roman" pitchFamily="18" charset="0"/>
                <a:cs typeface="Times New Roman" pitchFamily="18" charset="0"/>
              </a:rPr>
              <a:t>and computational efficiency</a:t>
            </a:r>
            <a:r>
              <a:rPr lang="en-US" altLang="zh-TW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altLang="zh-TW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LBPV is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local contrast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information into one dimensional LBP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histogram.</a:t>
            </a:r>
            <a:endParaRPr lang="zh-TW" alt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1051560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en-US" altLang="zh-TW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Texture Models-</a:t>
            </a:r>
            <a:r>
              <a:rPr lang="en-US" altLang="zh-TW" sz="3200" b="1" dirty="0" smtClean="0">
                <a:latin typeface="Times New Roman" pitchFamily="18" charset="0"/>
                <a:cs typeface="Times New Roman" pitchFamily="18" charset="0"/>
              </a:rPr>
              <a:t>Local binary pattern(LBP)(1/2)</a:t>
            </a:r>
            <a:endParaRPr lang="zh-TW" altLang="en-US" sz="32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2920" y="1689320"/>
            <a:ext cx="8183880" cy="4187952"/>
          </a:xfrm>
        </p:spPr>
        <p:txBody>
          <a:bodyPr>
            <a:norm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LBP of a pixel is formed by threshold the 3X3 neighborhood of each pixel value with the center pixel’s value.</a:t>
            </a:r>
            <a:endParaRPr lang="zh-TW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780928"/>
            <a:ext cx="5963047" cy="2642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/>
          <p:nvPr/>
        </p:nvSpPr>
        <p:spPr>
          <a:xfrm>
            <a:off x="2835010" y="5589240"/>
            <a:ext cx="28736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200" dirty="0" smtClean="0">
                <a:latin typeface="Times New Roman" pitchFamily="18" charset="0"/>
                <a:cs typeface="Times New Roman" pitchFamily="18" charset="0"/>
              </a:rPr>
              <a:t>Figure 1. Illustration of Basic LBP operator</a:t>
            </a:r>
            <a:endParaRPr lang="zh-TW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1051560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en-US" altLang="zh-TW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Texture Models-</a:t>
            </a:r>
            <a:r>
              <a:rPr lang="en-US" altLang="zh-TW" sz="3200" b="1" dirty="0" smtClean="0">
                <a:latin typeface="Times New Roman" pitchFamily="18" charset="0"/>
                <a:cs typeface="Times New Roman" pitchFamily="18" charset="0"/>
              </a:rPr>
              <a:t>Local binary pattern(LBP)(2/2)</a:t>
            </a:r>
            <a:endParaRPr lang="zh-TW" altLang="en-US" sz="32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2212674" y="4293096"/>
            <a:ext cx="40742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200" dirty="0" smtClean="0">
                <a:latin typeface="Times New Roman" pitchFamily="18" charset="0"/>
                <a:cs typeface="Times New Roman" pitchFamily="18" charset="0"/>
              </a:rPr>
              <a:t>Figure 2. The LBP operator of a pixel’s circular neighborhoods</a:t>
            </a:r>
            <a:endParaRPr lang="zh-TW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772816"/>
            <a:ext cx="6768752" cy="23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7764" name="Object 4"/>
          <p:cNvGraphicFramePr>
            <a:graphicFrameLocks noChangeAspect="1"/>
          </p:cNvGraphicFramePr>
          <p:nvPr/>
        </p:nvGraphicFramePr>
        <p:xfrm>
          <a:off x="990600" y="4868863"/>
          <a:ext cx="4484688" cy="733425"/>
        </p:xfrm>
        <a:graphic>
          <a:graphicData uri="http://schemas.openxmlformats.org/presentationml/2006/ole">
            <p:oleObj spid="_x0000_s117764" name="よ祘Α" r:id="rId4" imgW="2793960" imgH="457200" progId="Equation.3">
              <p:embed/>
            </p:oleObj>
          </a:graphicData>
        </a:graphic>
      </p:graphicFrame>
      <p:sp>
        <p:nvSpPr>
          <p:cNvPr id="12" name="文字方塊 11"/>
          <p:cNvSpPr txBox="1"/>
          <p:nvPr/>
        </p:nvSpPr>
        <p:spPr>
          <a:xfrm>
            <a:off x="6012160" y="501317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(1)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32048" y="476672"/>
            <a:ext cx="8748464" cy="1051560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en-US" altLang="zh-TW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Texture Models-</a:t>
            </a:r>
            <a:r>
              <a:rPr lang="en-US" altLang="zh-TW" sz="3200" b="1" dirty="0" smtClean="0">
                <a:latin typeface="Times New Roman" pitchFamily="18" charset="0"/>
                <a:cs typeface="Times New Roman" pitchFamily="18" charset="0"/>
              </a:rPr>
              <a:t>Multivariate Local binary pattern(MLBP)</a:t>
            </a:r>
            <a:endParaRPr lang="zh-TW" altLang="en-US" sz="32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7</a:t>
            </a:fld>
            <a:endParaRPr lang="zh-TW" altLang="en-US"/>
          </a:p>
        </p:txBody>
      </p:sp>
      <p:pic>
        <p:nvPicPr>
          <p:cNvPr id="11878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1700808"/>
            <a:ext cx="4083913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矩形 5"/>
          <p:cNvSpPr/>
          <p:nvPr/>
        </p:nvSpPr>
        <p:spPr>
          <a:xfrm>
            <a:off x="4932040" y="3543399"/>
            <a:ext cx="3960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200" dirty="0" smtClean="0">
                <a:latin typeface="Times New Roman" pitchFamily="18" charset="0"/>
                <a:cs typeface="Times New Roman" pitchFamily="18" charset="0"/>
              </a:rPr>
              <a:t>Figure 3. MLBP texture measure describes </a:t>
            </a:r>
          </a:p>
          <a:p>
            <a:r>
              <a:rPr lang="en-US" altLang="zh-TW" sz="1200" dirty="0" smtClean="0">
                <a:latin typeface="Times New Roman" pitchFamily="18" charset="0"/>
                <a:cs typeface="Times New Roman" pitchFamily="18" charset="0"/>
              </a:rPr>
              <a:t>spatial relations within a band and between bands</a:t>
            </a:r>
            <a:endParaRPr lang="zh-TW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118787" name="Object 3"/>
          <p:cNvGraphicFramePr>
            <a:graphicFrameLocks noChangeAspect="1"/>
          </p:cNvGraphicFramePr>
          <p:nvPr/>
        </p:nvGraphicFramePr>
        <p:xfrm>
          <a:off x="683568" y="4581128"/>
          <a:ext cx="5534535" cy="1296144"/>
        </p:xfrm>
        <a:graphic>
          <a:graphicData uri="http://schemas.openxmlformats.org/presentationml/2006/ole">
            <p:oleObj spid="_x0000_s118787" name="よ祘Α" r:id="rId5" imgW="3962400" imgH="939800" progId="Equation.3">
              <p:embed/>
            </p:oleObj>
          </a:graphicData>
        </a:graphic>
      </p:graphicFrame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6516216" y="507589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(2)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505232"/>
            <a:ext cx="8183880" cy="1051560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en-US" altLang="zh-TW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Texture Models-</a:t>
            </a:r>
            <a:r>
              <a:rPr lang="en-US" altLang="zh-TW" sz="3200" b="1" dirty="0" smtClean="0">
                <a:latin typeface="Times New Roman" pitchFamily="18" charset="0"/>
                <a:cs typeface="Times New Roman" pitchFamily="18" charset="0"/>
              </a:rPr>
              <a:t>Center Symmetric Local </a:t>
            </a:r>
            <a:br>
              <a:rPr lang="en-US" altLang="zh-TW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3200" b="1" dirty="0" smtClean="0">
                <a:latin typeface="Times New Roman" pitchFamily="18" charset="0"/>
                <a:cs typeface="Times New Roman" pitchFamily="18" charset="0"/>
              </a:rPr>
              <a:t>binary pattern(CS-LBP)</a:t>
            </a:r>
            <a:endParaRPr lang="zh-TW" altLang="en-US" sz="32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2920" y="1689320"/>
            <a:ext cx="8183880" cy="4187952"/>
          </a:xfrm>
        </p:spPr>
        <p:txBody>
          <a:bodyPr>
            <a:normAutofit/>
          </a:bodyPr>
          <a:lstStyle/>
          <a:p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It also reduces the computational 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complexity when 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compared with 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LBP.</a:t>
            </a:r>
            <a:endParaRPr lang="zh-TW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204864"/>
            <a:ext cx="474345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矩形 5"/>
          <p:cNvSpPr/>
          <p:nvPr/>
        </p:nvSpPr>
        <p:spPr>
          <a:xfrm>
            <a:off x="1043608" y="4232121"/>
            <a:ext cx="43924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200" dirty="0" smtClean="0">
                <a:latin typeface="Times New Roman" pitchFamily="18" charset="0"/>
                <a:cs typeface="Times New Roman" pitchFamily="18" charset="0"/>
              </a:rPr>
              <a:t>Figure 4. </a:t>
            </a:r>
            <a:r>
              <a:rPr lang="en-US" altLang="zh-TW" sz="1200" dirty="0" smtClean="0"/>
              <a:t>CS-LBP feature for a neighborhood of 8 pixel</a:t>
            </a:r>
            <a:endParaRPr lang="zh-TW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977825" y="4724400"/>
          <a:ext cx="4386263" cy="571500"/>
        </p:xfrm>
        <a:graphic>
          <a:graphicData uri="http://schemas.openxmlformats.org/presentationml/2006/ole">
            <p:oleObj spid="_x0000_s140290" name="よ祘Α" r:id="rId4" imgW="3441600" imgH="457200" progId="Equation.3">
              <p:embed/>
            </p:oleObj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5724128" y="479715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(3)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505232"/>
            <a:ext cx="8183880" cy="1051560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en-US" altLang="zh-TW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Texture Models-</a:t>
            </a:r>
            <a:r>
              <a:rPr lang="en-US" altLang="zh-TW" sz="3200" b="1" dirty="0" smtClean="0">
                <a:latin typeface="Times New Roman" pitchFamily="18" charset="0"/>
                <a:cs typeface="Times New Roman" pitchFamily="18" charset="0"/>
              </a:rPr>
              <a:t>Local binary pattern variance(LBPV)</a:t>
            </a:r>
            <a:endParaRPr lang="zh-TW" altLang="en-US" sz="32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9</a:t>
            </a:fld>
            <a:endParaRPr lang="zh-TW" altLang="en-US"/>
          </a:p>
        </p:txBody>
      </p:sp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145409" name="Object 1"/>
          <p:cNvGraphicFramePr>
            <a:graphicFrameLocks noChangeAspect="1"/>
          </p:cNvGraphicFramePr>
          <p:nvPr/>
        </p:nvGraphicFramePr>
        <p:xfrm>
          <a:off x="1259632" y="2348880"/>
          <a:ext cx="5181600" cy="819150"/>
        </p:xfrm>
        <a:graphic>
          <a:graphicData uri="http://schemas.openxmlformats.org/presentationml/2006/ole">
            <p:oleObj spid="_x0000_s145409" name="よ祘Α" r:id="rId4" imgW="2819400" imgH="444500" progId="Equation.3">
              <p:embed/>
            </p:oleObj>
          </a:graphicData>
        </a:graphic>
      </p:graphicFrame>
      <p:sp>
        <p:nvSpPr>
          <p:cNvPr id="145411" name="Rectangle 3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454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145412" name="Object 4"/>
          <p:cNvGraphicFramePr>
            <a:graphicFrameLocks noChangeAspect="1"/>
          </p:cNvGraphicFramePr>
          <p:nvPr/>
        </p:nvGraphicFramePr>
        <p:xfrm>
          <a:off x="899592" y="3789040"/>
          <a:ext cx="5505450" cy="790575"/>
        </p:xfrm>
        <a:graphic>
          <a:graphicData uri="http://schemas.openxmlformats.org/presentationml/2006/ole">
            <p:oleObj spid="_x0000_s145412" name="よ祘Α" r:id="rId5" imgW="3086100" imgH="457200" progId="Equation.3">
              <p:embed/>
            </p:oleObj>
          </a:graphicData>
        </a:graphic>
      </p:graphicFrame>
      <p:sp>
        <p:nvSpPr>
          <p:cNvPr id="145414" name="Rectangle 6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6876256" y="263691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(4)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6876256" y="407707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(5)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觀點">
  <a:themeElements>
    <a:clrScheme name="觀點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觀點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觀點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3080</TotalTime>
  <Words>533</Words>
  <Application>Microsoft Office PowerPoint</Application>
  <PresentationFormat>如螢幕大小 (4:3)</PresentationFormat>
  <Paragraphs>106</Paragraphs>
  <Slides>16</Slides>
  <Notes>10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16</vt:i4>
      </vt:variant>
    </vt:vector>
  </HeadingPairs>
  <TitlesOfParts>
    <vt:vector size="19" baseType="lpstr">
      <vt:lpstr>觀點</vt:lpstr>
      <vt:lpstr>よ祘Α</vt:lpstr>
      <vt:lpstr>Microsoft よ祘Α絪胯竟 3.0</vt:lpstr>
      <vt:lpstr>Local Binary Patterns And It’s Variants For Face Recognition</vt:lpstr>
      <vt:lpstr>Outline</vt:lpstr>
      <vt:lpstr>Introduction(1/2)</vt:lpstr>
      <vt:lpstr>Introduction(2/2)</vt:lpstr>
      <vt:lpstr>Texture Models-Local binary pattern(LBP)(1/2)</vt:lpstr>
      <vt:lpstr>Texture Models-Local binary pattern(LBP)(2/2)</vt:lpstr>
      <vt:lpstr>Texture Models-Multivariate Local binary pattern(MLBP)</vt:lpstr>
      <vt:lpstr>Texture Models-Center Symmetric Local  binary pattern(CS-LBP)</vt:lpstr>
      <vt:lpstr>Texture Models-Local binary pattern variance(LBPV)</vt:lpstr>
      <vt:lpstr>Classification principle</vt:lpstr>
      <vt:lpstr>Classification principle</vt:lpstr>
      <vt:lpstr>Experiments- Experimental Data</vt:lpstr>
      <vt:lpstr>Experiments- Experimental comparisons on JAFFE Female database</vt:lpstr>
      <vt:lpstr>Experiments- Experimental comparisons on JAFFE Female database</vt:lpstr>
      <vt:lpstr>Conclusion</vt:lpstr>
      <vt:lpstr>Personal Remark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allen</dc:creator>
  <cp:lastModifiedBy>ｃｓｗ ◣版權所有 翻印必究◢</cp:lastModifiedBy>
  <cp:revision>286</cp:revision>
  <dcterms:modified xsi:type="dcterms:W3CDTF">2011-12-22T14:41:03Z</dcterms:modified>
</cp:coreProperties>
</file>