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58" r:id="rId4"/>
    <p:sldId id="260" r:id="rId5"/>
    <p:sldId id="262" r:id="rId6"/>
    <p:sldId id="264" r:id="rId7"/>
    <p:sldId id="265" r:id="rId8"/>
    <p:sldId id="267" r:id="rId9"/>
    <p:sldId id="268" r:id="rId10"/>
    <p:sldId id="270" r:id="rId11"/>
    <p:sldId id="272" r:id="rId12"/>
    <p:sldId id="271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86" autoAdjust="0"/>
    <p:restoredTop sz="94660"/>
  </p:normalViewPr>
  <p:slideViewPr>
    <p:cSldViewPr>
      <p:cViewPr>
        <p:scale>
          <a:sx n="87" d="100"/>
          <a:sy n="87" d="100"/>
        </p:scale>
        <p:origin x="96" y="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EACC2-67B4-4E4D-A393-1F1E17BADF33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203EB-1D88-4B7F-8E64-2D94DC1DE17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67133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64151-A286-45E4-9A17-D9B7D27AB84F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928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D8E82-FD7E-4746-A5CF-2CB03C99C0B8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231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D8E82-FD7E-4746-A5CF-2CB03C99C0B8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47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D8E82-FD7E-4746-A5CF-2CB03C99C0B8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049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D8E82-FD7E-4746-A5CF-2CB03C99C0B8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528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>
          <a:xfrm>
            <a:off x="64770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978FBF-2C95-4E1D-A727-89C56593D3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8796976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EC3A58-FAB7-4594-BA04-10D840800E35}" type="datetimeFigureOut">
              <a:rPr lang="zh-CN" altLang="en-US" smtClean="0"/>
              <a:pPr/>
              <a:t>2013-4-16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65F69A-E86B-4CF3-A67F-1826A36065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09800" y="381000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Ensemble Clustering</a:t>
            </a:r>
            <a:endParaRPr lang="zh-CN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2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5C6245-4712-429A-86C1-B7A45008F05E}" type="slidenum">
              <a:rPr lang="en-US" altLang="zh-CN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457200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Graph based methods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0112"/>
            <a:ext cx="8305800" cy="1690688"/>
          </a:xfrm>
        </p:spPr>
        <p:txBody>
          <a:bodyPr>
            <a:normAutofit/>
          </a:bodyPr>
          <a:lstStyle/>
          <a:p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Basic idea: construct a weighted graph to represent multiple clustering results from the ensemble, then find the optimal partition of data by minimizing the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graph cut (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Fern &amp;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Brodley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, 2004;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Strehl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Ghosh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, 2002; etc)</a:t>
            </a:r>
          </a:p>
        </p:txBody>
      </p:sp>
      <p:graphicFrame>
        <p:nvGraphicFramePr>
          <p:cNvPr id="759294" name="Group 5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4239344607"/>
              </p:ext>
            </p:extLst>
          </p:nvPr>
        </p:nvGraphicFramePr>
        <p:xfrm>
          <a:off x="152400" y="3200400"/>
          <a:ext cx="2895600" cy="3200400"/>
        </p:xfrm>
        <a:graphic>
          <a:graphicData uri="http://schemas.openxmlformats.org/drawingml/2006/table">
            <a:tbl>
              <a:tblPr/>
              <a:tblGrid>
                <a:gridCol w="723900"/>
                <a:gridCol w="723900"/>
                <a:gridCol w="723900"/>
                <a:gridCol w="7239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9106" name="AutoShape 322"/>
          <p:cNvSpPr>
            <a:spLocks noChangeArrowheads="1"/>
          </p:cNvSpPr>
          <p:nvPr/>
        </p:nvSpPr>
        <p:spPr bwMode="auto">
          <a:xfrm>
            <a:off x="3200400" y="4419600"/>
            <a:ext cx="6096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9297" name="Text Box 513"/>
          <p:cNvSpPr txBox="1">
            <a:spLocks noChangeArrowheads="1"/>
          </p:cNvSpPr>
          <p:nvPr/>
        </p:nvSpPr>
        <p:spPr bwMode="auto">
          <a:xfrm>
            <a:off x="7391400" y="3429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9359" name="Group 5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338987"/>
              </p:ext>
            </p:extLst>
          </p:nvPr>
        </p:nvGraphicFramePr>
        <p:xfrm>
          <a:off x="7696200" y="3276600"/>
          <a:ext cx="666750" cy="3200400"/>
        </p:xfrm>
        <a:graphic>
          <a:graphicData uri="http://schemas.openxmlformats.org/drawingml/2006/table">
            <a:tbl>
              <a:tblPr/>
              <a:tblGrid>
                <a:gridCol w="66675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P*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9360" name="AutoShape 576"/>
          <p:cNvSpPr>
            <a:spLocks noChangeArrowheads="1"/>
          </p:cNvSpPr>
          <p:nvPr/>
        </p:nvSpPr>
        <p:spPr bwMode="auto">
          <a:xfrm>
            <a:off x="6781800" y="4419600"/>
            <a:ext cx="6096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6675" y="3280708"/>
            <a:ext cx="2676525" cy="319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515100" y="4020488"/>
            <a:ext cx="1257300" cy="10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Graph </a:t>
            </a:r>
          </a:p>
          <a:p>
            <a:pPr>
              <a:spcBef>
                <a:spcPct val="50000"/>
              </a:spcBef>
            </a:pPr>
            <a:endParaRPr lang="en-US" altLang="zh-CN" sz="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clustering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15244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106" grpId="0" animBg="1"/>
      <p:bldP spid="759360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  <a:latin typeface="Times New Roman" pitchFamily="18" charset="0"/>
              </a:rPr>
              <a:t>ENSEMBLE CLUSTERING IN IMAGE SEGMENTATION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05000"/>
            <a:ext cx="8324850" cy="33337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6172200"/>
            <a:ext cx="769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Ensemble Clustering using </a:t>
            </a:r>
            <a:r>
              <a:rPr lang="en-US" sz="1600" dirty="0" err="1" smtClean="0"/>
              <a:t>Semideﬁnite</a:t>
            </a:r>
            <a:r>
              <a:rPr lang="en-US" sz="1600" dirty="0" smtClean="0"/>
              <a:t> Programming, Singh </a:t>
            </a:r>
            <a:r>
              <a:rPr lang="en-US" sz="1600" dirty="0" smtClean="0"/>
              <a:t>et al</a:t>
            </a:r>
            <a:r>
              <a:rPr lang="en-US" sz="1600" dirty="0" smtClean="0"/>
              <a:t>, NIPS 2007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027294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5C6245-4712-429A-86C1-B7A45008F05E}" type="slidenum">
              <a:rPr lang="en-US" altLang="zh-CN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457200"/>
          </a:xfrm>
        </p:spPr>
        <p:txBody>
          <a:bodyPr>
            <a:no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Other research problems </a:t>
            </a:r>
            <a:endParaRPr lang="en-US" altLang="zh-C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0112"/>
            <a:ext cx="8305800" cy="5957888"/>
          </a:xfrm>
        </p:spPr>
        <p:txBody>
          <a:bodyPr>
            <a:normAutofit/>
          </a:bodyPr>
          <a:lstStyle/>
          <a:p>
            <a:r>
              <a:rPr lang="en-US" altLang="zh-CN" sz="2500" dirty="0" smtClean="0">
                <a:latin typeface="Times New Roman" pitchFamily="18" charset="0"/>
                <a:cs typeface="Times New Roman" pitchFamily="18" charset="0"/>
              </a:rPr>
              <a:t>Ensemble </a:t>
            </a:r>
            <a:r>
              <a:rPr lang="en-US" altLang="zh-CN" sz="2500" dirty="0">
                <a:latin typeface="Times New Roman" pitchFamily="18" charset="0"/>
                <a:cs typeface="Times New Roman" pitchFamily="18" charset="0"/>
              </a:rPr>
              <a:t>Clustering </a:t>
            </a:r>
            <a:r>
              <a:rPr lang="en-US" altLang="zh-CN" sz="2500" dirty="0" smtClean="0">
                <a:latin typeface="Times New Roman" pitchFamily="18" charset="0"/>
                <a:cs typeface="Times New Roman" pitchFamily="18" charset="0"/>
              </a:rPr>
              <a:t>Theory</a:t>
            </a:r>
          </a:p>
          <a:p>
            <a:pPr lvl="1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Ensemble clustering converges to true clustering as the number of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partitions in the ensemble increases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Topchy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, Law, Jain, and Fred, ICDM, 2004)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Bound the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incurred by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approximation (</a:t>
            </a:r>
            <a:r>
              <a:rPr lang="sv-SE" altLang="zh-CN" sz="2200" dirty="0">
                <a:latin typeface="Times New Roman" pitchFamily="18" charset="0"/>
                <a:cs typeface="Times New Roman" pitchFamily="18" charset="0"/>
              </a:rPr>
              <a:t>Gionis, Mannila, and Tsaparas, </a:t>
            </a:r>
            <a:r>
              <a:rPr lang="sv-SE" altLang="zh-CN" sz="2200" dirty="0" smtClean="0">
                <a:latin typeface="Times New Roman" pitchFamily="18" charset="0"/>
                <a:cs typeface="Times New Roman" pitchFamily="18" charset="0"/>
              </a:rPr>
              <a:t>TKDD</a:t>
            </a:r>
            <a:r>
              <a:rPr lang="sv-SE" altLang="zh-CN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v-SE" altLang="zh-CN" sz="2200" dirty="0" smtClean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Bound the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partitions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in the ensemble are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extremely bad (Yi, Yang, Jin, and Jain, ICDM, 2012)</a:t>
            </a:r>
            <a:endParaRPr lang="en-US" altLang="zh-CN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500" dirty="0" smtClean="0"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altLang="zh-CN" sz="2500" dirty="0" smtClean="0">
                <a:latin typeface="Times New Roman" pitchFamily="18" charset="0"/>
                <a:cs typeface="Times New Roman" pitchFamily="18" charset="0"/>
              </a:rPr>
              <a:t>selection</a:t>
            </a:r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Adaptive selection (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Azimi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&amp; Fern, IJCAI, 2009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Diversity analysis (</a:t>
            </a:r>
            <a:r>
              <a:rPr lang="en-US" altLang="zh-CN" sz="2200" dirty="0" err="1">
                <a:latin typeface="Times New Roman" pitchFamily="18" charset="0"/>
                <a:cs typeface="Times New Roman" pitchFamily="18" charset="0"/>
              </a:rPr>
              <a:t>Kuncheva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&amp; Whitaker, Machine Learning, 2003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59297" name="Text Box 513"/>
          <p:cNvSpPr txBox="1">
            <a:spLocks noChangeArrowheads="1"/>
          </p:cNvSpPr>
          <p:nvPr/>
        </p:nvSpPr>
        <p:spPr bwMode="auto">
          <a:xfrm>
            <a:off x="7391400" y="3429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99575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Ensemble Clustering</a:t>
            </a:r>
            <a:endParaRPr lang="en-US" altLang="zh-C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3635" name="AutoShape 3"/>
          <p:cNvSpPr>
            <a:spLocks noChangeArrowheads="1"/>
          </p:cNvSpPr>
          <p:nvPr/>
        </p:nvSpPr>
        <p:spPr bwMode="auto">
          <a:xfrm>
            <a:off x="3276600" y="2514600"/>
            <a:ext cx="1524000" cy="762000"/>
          </a:xfrm>
          <a:prstGeom prst="flowChartOnlineStorag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unlabeled </a:t>
            </a:r>
          </a:p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data</a:t>
            </a:r>
          </a:p>
        </p:txBody>
      </p:sp>
      <p:pic>
        <p:nvPicPr>
          <p:cNvPr id="453636" name="Picture 4" descr="MCj023794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12900"/>
            <a:ext cx="720725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3637" name="Picture 5" descr="MCj023794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720725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53638" name="Picture 6" descr="MCj023794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495800"/>
            <a:ext cx="720725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53639" name="Text Box 7"/>
          <p:cNvSpPr txBox="1">
            <a:spLocks noChangeArrowheads="1"/>
          </p:cNvSpPr>
          <p:nvPr/>
        </p:nvSpPr>
        <p:spPr bwMode="auto">
          <a:xfrm>
            <a:off x="1524000" y="3429000"/>
            <a:ext cx="838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……</a:t>
            </a:r>
          </a:p>
        </p:txBody>
      </p:sp>
      <p:sp>
        <p:nvSpPr>
          <p:cNvPr id="453640" name="Text Box 8"/>
          <p:cNvSpPr txBox="1">
            <a:spLocks noChangeArrowheads="1"/>
          </p:cNvSpPr>
          <p:nvPr/>
        </p:nvSpPr>
        <p:spPr bwMode="auto">
          <a:xfrm>
            <a:off x="7620000" y="2719626"/>
            <a:ext cx="1371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inal 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partition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3641" name="Text Box 9"/>
          <p:cNvSpPr txBox="1">
            <a:spLocks noChangeArrowheads="1"/>
          </p:cNvSpPr>
          <p:nvPr/>
        </p:nvSpPr>
        <p:spPr bwMode="auto">
          <a:xfrm>
            <a:off x="228600" y="1524000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clustering algorithm 1</a:t>
            </a:r>
          </a:p>
        </p:txBody>
      </p:sp>
      <p:cxnSp>
        <p:nvCxnSpPr>
          <p:cNvPr id="453642" name="AutoShape 10"/>
          <p:cNvCxnSpPr>
            <a:cxnSpLocks noChangeShapeType="1"/>
            <a:stCxn id="453636" idx="3"/>
            <a:endCxn id="453635" idx="1"/>
          </p:cNvCxnSpPr>
          <p:nvPr/>
        </p:nvCxnSpPr>
        <p:spPr bwMode="auto">
          <a:xfrm>
            <a:off x="2244725" y="1911350"/>
            <a:ext cx="1031875" cy="984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643" name="AutoShape 11"/>
          <p:cNvCxnSpPr>
            <a:cxnSpLocks noChangeShapeType="1"/>
          </p:cNvCxnSpPr>
          <p:nvPr/>
        </p:nvCxnSpPr>
        <p:spPr bwMode="auto">
          <a:xfrm>
            <a:off x="2320925" y="2819400"/>
            <a:ext cx="879475" cy="69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644" name="AutoShape 12"/>
          <p:cNvCxnSpPr>
            <a:cxnSpLocks noChangeShapeType="1"/>
            <a:stCxn id="453639" idx="3"/>
            <a:endCxn id="453635" idx="1"/>
          </p:cNvCxnSpPr>
          <p:nvPr/>
        </p:nvCxnSpPr>
        <p:spPr bwMode="auto">
          <a:xfrm flipV="1">
            <a:off x="2362200" y="2895600"/>
            <a:ext cx="914400" cy="7334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645" name="AutoShape 13"/>
          <p:cNvCxnSpPr>
            <a:cxnSpLocks noChangeShapeType="1"/>
            <a:stCxn id="453638" idx="3"/>
            <a:endCxn id="453635" idx="1"/>
          </p:cNvCxnSpPr>
          <p:nvPr/>
        </p:nvCxnSpPr>
        <p:spPr bwMode="auto">
          <a:xfrm flipV="1">
            <a:off x="2397125" y="2895600"/>
            <a:ext cx="879475" cy="189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3647" name="Text Box 15"/>
          <p:cNvSpPr txBox="1">
            <a:spLocks noChangeArrowheads="1"/>
          </p:cNvSpPr>
          <p:nvPr/>
        </p:nvSpPr>
        <p:spPr bwMode="auto">
          <a:xfrm>
            <a:off x="7162800" y="2038290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combine</a:t>
            </a:r>
            <a:endParaRPr lang="en-US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3649" name="AutoShape 17"/>
          <p:cNvCxnSpPr>
            <a:cxnSpLocks noChangeShapeType="1"/>
            <a:stCxn id="453635" idx="3"/>
          </p:cNvCxnSpPr>
          <p:nvPr/>
        </p:nvCxnSpPr>
        <p:spPr bwMode="auto">
          <a:xfrm flipV="1">
            <a:off x="4546600" y="1893332"/>
            <a:ext cx="1168400" cy="10022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650" name="AutoShape 18"/>
          <p:cNvCxnSpPr>
            <a:cxnSpLocks noChangeShapeType="1"/>
            <a:stCxn id="453635" idx="3"/>
          </p:cNvCxnSpPr>
          <p:nvPr/>
        </p:nvCxnSpPr>
        <p:spPr bwMode="auto">
          <a:xfrm flipV="1">
            <a:off x="4546600" y="2743200"/>
            <a:ext cx="11684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651" name="AutoShape 19"/>
          <p:cNvCxnSpPr>
            <a:cxnSpLocks noChangeShapeType="1"/>
            <a:stCxn id="453635" idx="3"/>
          </p:cNvCxnSpPr>
          <p:nvPr/>
        </p:nvCxnSpPr>
        <p:spPr bwMode="auto">
          <a:xfrm>
            <a:off x="4546600" y="2895600"/>
            <a:ext cx="10922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652" name="AutoShape 20"/>
          <p:cNvCxnSpPr>
            <a:cxnSpLocks noChangeShapeType="1"/>
          </p:cNvCxnSpPr>
          <p:nvPr/>
        </p:nvCxnSpPr>
        <p:spPr bwMode="auto">
          <a:xfrm>
            <a:off x="4539343" y="2957026"/>
            <a:ext cx="954314" cy="167219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3653" name="Text Box 21"/>
          <p:cNvSpPr txBox="1">
            <a:spLocks noChangeArrowheads="1"/>
          </p:cNvSpPr>
          <p:nvPr/>
        </p:nvSpPr>
        <p:spPr bwMode="auto">
          <a:xfrm>
            <a:off x="228600" y="4419600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clustering algorithm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3654" name="Text Box 22"/>
          <p:cNvSpPr txBox="1">
            <a:spLocks noChangeArrowheads="1"/>
          </p:cNvSpPr>
          <p:nvPr/>
        </p:nvSpPr>
        <p:spPr bwMode="auto">
          <a:xfrm>
            <a:off x="304800" y="3429000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</a:p>
        </p:txBody>
      </p:sp>
      <p:sp>
        <p:nvSpPr>
          <p:cNvPr id="453655" name="Text Box 23"/>
          <p:cNvSpPr txBox="1">
            <a:spLocks noChangeArrowheads="1"/>
          </p:cNvSpPr>
          <p:nvPr/>
        </p:nvSpPr>
        <p:spPr bwMode="auto">
          <a:xfrm>
            <a:off x="228600" y="2559050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clustering algorithm 2</a:t>
            </a:r>
          </a:p>
        </p:txBody>
      </p:sp>
      <p:sp>
        <p:nvSpPr>
          <p:cNvPr id="453656" name="Text Box 24"/>
          <p:cNvSpPr txBox="1">
            <a:spLocks noChangeArrowheads="1"/>
          </p:cNvSpPr>
          <p:nvPr/>
        </p:nvSpPr>
        <p:spPr bwMode="auto">
          <a:xfrm>
            <a:off x="228600" y="5692914"/>
            <a:ext cx="830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 smtClean="0"/>
              <a:t>Combine multiple partitions of </a:t>
            </a:r>
            <a:r>
              <a:rPr lang="en-US" altLang="zh-CN" dirty="0" smtClean="0"/>
              <a:t>given</a:t>
            </a:r>
            <a:r>
              <a:rPr lang="en-US" altLang="zh-CN" dirty="0" smtClean="0"/>
              <a:t> data </a:t>
            </a:r>
            <a:r>
              <a:rPr lang="en-US" altLang="zh-CN" dirty="0" smtClean="0"/>
              <a:t>into a single </a:t>
            </a:r>
            <a:r>
              <a:rPr lang="en-US" altLang="zh-CN" dirty="0" smtClean="0"/>
              <a:t>partition of better quality</a:t>
            </a:r>
            <a:endParaRPr lang="zh-CN" altLang="en-US" dirty="0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5715000" y="1676400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partition 1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715000" y="2602468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partition 2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791200" y="3593068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 …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5715000" y="4419600"/>
            <a:ext cx="167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partition N</a:t>
            </a:r>
            <a:endParaRPr lang="en-US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AutoShape 10"/>
          <p:cNvCxnSpPr>
            <a:cxnSpLocks noChangeShapeType="1"/>
          </p:cNvCxnSpPr>
          <p:nvPr/>
        </p:nvCxnSpPr>
        <p:spPr bwMode="auto">
          <a:xfrm>
            <a:off x="6892925" y="1905000"/>
            <a:ext cx="955675" cy="11763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AutoShape 10"/>
          <p:cNvCxnSpPr>
            <a:cxnSpLocks noChangeShapeType="1"/>
          </p:cNvCxnSpPr>
          <p:nvPr/>
        </p:nvCxnSpPr>
        <p:spPr bwMode="auto">
          <a:xfrm>
            <a:off x="6934200" y="2895600"/>
            <a:ext cx="879475" cy="1857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AutoShape 10"/>
          <p:cNvCxnSpPr>
            <a:cxnSpLocks noChangeShapeType="1"/>
          </p:cNvCxnSpPr>
          <p:nvPr/>
        </p:nvCxnSpPr>
        <p:spPr bwMode="auto">
          <a:xfrm flipV="1">
            <a:off x="6892925" y="3111500"/>
            <a:ext cx="955675" cy="7176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10"/>
          <p:cNvCxnSpPr>
            <a:cxnSpLocks noChangeShapeType="1"/>
          </p:cNvCxnSpPr>
          <p:nvPr/>
        </p:nvCxnSpPr>
        <p:spPr bwMode="auto">
          <a:xfrm flipV="1">
            <a:off x="6934200" y="3111500"/>
            <a:ext cx="914400" cy="15177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1519839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609600"/>
          </a:xfrm>
        </p:spPr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Why Ensemble Clustering?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610600" cy="6248400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clustering algorithms may produce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partitions because they impose different structur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data;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No single clustering algorithm is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optimal 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02348"/>
            <a:ext cx="5943600" cy="502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6336268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 realizations of the same algorithm may generate different partitions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995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609600"/>
          </a:xfrm>
        </p:spPr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Why Ensemble Clustering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28600" y="609600"/>
            <a:ext cx="8534400" cy="6248400"/>
          </a:xfrm>
        </p:spPr>
        <p:txBody>
          <a:bodyPr>
            <a:normAutofit fontScale="92500"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Goal</a:t>
            </a:r>
          </a:p>
          <a:p>
            <a:pPr lvl="1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xploit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complementary nature 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different partitions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Each partition can be viewed as taking a different “look” or “cut” through data</a:t>
            </a:r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marL="2377440" lvl="8" indent="0">
              <a:buNone/>
            </a:pPr>
            <a:endParaRPr lang="en-US" altLang="zh-CN" sz="1200" dirty="0" smtClean="0"/>
          </a:p>
          <a:p>
            <a:pPr marL="2377440" lvl="8" indent="0">
              <a:buNone/>
            </a:pPr>
            <a:endParaRPr lang="en-US" altLang="zh-CN" sz="1800" dirty="0" smtClean="0"/>
          </a:p>
          <a:p>
            <a:pPr marL="2377440" lvl="8" indent="0">
              <a:buNone/>
            </a:pPr>
            <a:endParaRPr lang="en-US" altLang="zh-CN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377440" lvl="8" indent="0">
              <a:buNone/>
            </a:pP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Punch, </a:t>
            </a:r>
            <a:r>
              <a:rPr lang="en-US" altLang="zh-CN" sz="1800" dirty="0" err="1" smtClean="0">
                <a:latin typeface="Times New Roman" pitchFamily="18" charset="0"/>
                <a:cs typeface="Times New Roman" pitchFamily="18" charset="0"/>
              </a:rPr>
              <a:t>Topchy</a:t>
            </a:r>
            <a:r>
              <a:rPr lang="en-US" altLang="zh-CN" sz="18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Jain, PAMI, 2005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382001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610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7848600" cy="9144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Challenge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I: how to 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Generate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clustering ensembles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Produce a clustering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ensemble by either</a:t>
            </a:r>
          </a:p>
          <a:p>
            <a:r>
              <a:rPr lang="en-US" altLang="zh-CN" sz="2000" dirty="0"/>
              <a:t>U</a:t>
            </a:r>
            <a:r>
              <a:rPr lang="en-US" altLang="zh-CN" sz="2000" dirty="0" smtClean="0"/>
              <a:t>sing different </a:t>
            </a:r>
            <a:r>
              <a:rPr lang="en-US" altLang="zh-CN" sz="2000" dirty="0"/>
              <a:t>clustering </a:t>
            </a:r>
            <a:r>
              <a:rPr lang="en-US" altLang="zh-CN" sz="2000" dirty="0" smtClean="0"/>
              <a:t>algorithms</a:t>
            </a:r>
          </a:p>
          <a:p>
            <a:pPr lvl="1"/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. K-means, Hierarchical Clustering, Fuzzy C-means, Spectral Clustering, Gaussian Mixture Model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,….</a:t>
            </a:r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Running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algorithm many times with different parameters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initializations, e.g.,</a:t>
            </a:r>
            <a:endParaRPr lang="en-US" altLang="zh-CN" sz="2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K-means algorithm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times using randomly initialized clusters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centers</a:t>
            </a:r>
          </a:p>
          <a:p>
            <a:pPr lvl="1"/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different dissimilarity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measures</a:t>
            </a:r>
          </a:p>
          <a:p>
            <a:pPr lvl="1"/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different number of clusters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dirty="0" smtClean="0"/>
              <a:t>Using different samples of the data</a:t>
            </a:r>
          </a:p>
          <a:p>
            <a:pPr lvl="1"/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E.g.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many different bootstrap 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1900" dirty="0" err="1" smtClean="0">
                <a:latin typeface="Times New Roman" pitchFamily="18" charset="0"/>
                <a:cs typeface="Times New Roman" pitchFamily="18" charset="0"/>
              </a:rPr>
              <a:t>givendata</a:t>
            </a:r>
            <a:endParaRPr lang="en-US" altLang="zh-CN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Random projections (feature extraction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. project the data onto a random </a:t>
            </a:r>
            <a:r>
              <a:rPr lang="en-US" altLang="zh-CN" sz="1900" dirty="0" smtClean="0">
                <a:latin typeface="Times New Roman" pitchFamily="18" charset="0"/>
                <a:cs typeface="Times New Roman" pitchFamily="18" charset="0"/>
              </a:rPr>
              <a:t>subspace</a:t>
            </a:r>
            <a:endParaRPr lang="en-US" altLang="zh-CN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dirty="0"/>
              <a:t>Feature </a:t>
            </a:r>
            <a:r>
              <a:rPr lang="en-US" altLang="zh-CN" sz="2000" dirty="0" smtClean="0"/>
              <a:t>selection</a:t>
            </a:r>
          </a:p>
          <a:p>
            <a:pPr lvl="1"/>
            <a:r>
              <a:rPr lang="en-US" altLang="zh-CN" sz="1900" dirty="0">
                <a:latin typeface="Times New Roman" pitchFamily="18" charset="0"/>
                <a:cs typeface="Times New Roman" pitchFamily="18" charset="0"/>
              </a:rPr>
              <a:t>E.g. use different subsets of features</a:t>
            </a:r>
            <a:endParaRPr lang="en-US" altLang="zh-CN" sz="1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81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7848600" cy="9144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Challenge II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: how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to combine multiple 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partitions?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915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to (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Vega-Pons &amp; Ruiz-</a:t>
            </a:r>
            <a:r>
              <a:rPr lang="en-US" altLang="zh-CN" dirty="0" err="1">
                <a:latin typeface="Times New Roman" pitchFamily="18" charset="0"/>
                <a:cs typeface="Times New Roman" pitchFamily="18" charset="0"/>
              </a:rPr>
              <a:t>Shulcloper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2011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nsemble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clustering algorithms can be divided into</a:t>
            </a:r>
          </a:p>
          <a:p>
            <a:pPr marL="0" indent="0">
              <a:buNone/>
            </a:pPr>
            <a:endParaRPr lang="en-US" altLang="zh-CN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Median partition based approaches</a:t>
            </a:r>
          </a:p>
          <a:p>
            <a:endParaRPr lang="en-US" altLang="zh-CN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Object 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co-occurrence based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approaches</a:t>
            </a:r>
          </a:p>
          <a:p>
            <a:pPr lvl="1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elabeling/voting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methods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Co-association matrix based methods</a:t>
            </a:r>
          </a:p>
          <a:p>
            <a:pPr lvl="1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raph 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based methods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8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0"/>
            <a:ext cx="7848600" cy="68580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</a:rPr>
              <a:t>Median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partition based approaches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10600" cy="5715000"/>
          </a:xfrm>
        </p:spPr>
        <p:txBody>
          <a:bodyPr>
            <a:normAutofit/>
          </a:bodyPr>
          <a:lstStyle/>
          <a:p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Basic idea: find a partition </a:t>
            </a:r>
            <a:r>
              <a:rPr lang="en-US" altLang="zh-CN" sz="23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maximizes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similarity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altLang="zh-CN" sz="23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 and  all the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N partitions in the ensemble:  </a:t>
            </a:r>
            <a:r>
              <a:rPr lang="en-US" altLang="zh-CN" sz="23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15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300" i="1" dirty="0" smtClean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altLang="zh-CN" sz="15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300" i="1" dirty="0" smtClean="0">
                <a:latin typeface="Times New Roman" pitchFamily="18" charset="0"/>
                <a:cs typeface="Times New Roman" pitchFamily="18" charset="0"/>
              </a:rPr>
              <a:t>, …, P</a:t>
            </a:r>
            <a:r>
              <a:rPr lang="en-US" altLang="zh-CN" sz="15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endParaRPr lang="en-US" altLang="zh-CN" sz="15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5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5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15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Need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define the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similarity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two partitions</a:t>
            </a:r>
            <a:endParaRPr lang="en-US" altLang="zh-CN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Normalized mutual information (</a:t>
            </a:r>
            <a:r>
              <a:rPr lang="en-US" altLang="zh-CN" sz="2000" dirty="0" err="1">
                <a:latin typeface="Times New Roman" pitchFamily="18" charset="0"/>
                <a:cs typeface="Times New Roman" pitchFamily="18" charset="0"/>
              </a:rPr>
              <a:t>Strehl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zh-CN" sz="2000" dirty="0" err="1">
                <a:latin typeface="Times New Roman" pitchFamily="18" charset="0"/>
                <a:cs typeface="Times New Roman" pitchFamily="18" charset="0"/>
              </a:rPr>
              <a:t>Ghosh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, 2002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Utility function (</a:t>
            </a:r>
            <a:r>
              <a:rPr lang="en-US" altLang="zh-CN" sz="2000" dirty="0" err="1">
                <a:latin typeface="Times New Roman" pitchFamily="18" charset="0"/>
                <a:cs typeface="Times New Roman" pitchFamily="18" charset="0"/>
              </a:rPr>
              <a:t>Topchy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, Jain, and Punch, 2005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Fowlkes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-Mallows index (</a:t>
            </a:r>
            <a:r>
              <a:rPr lang="en-US" altLang="zh-CN" sz="2000" dirty="0" err="1">
                <a:latin typeface="Times New Roman" pitchFamily="18" charset="0"/>
                <a:cs typeface="Times New Roman" pitchFamily="18" charset="0"/>
              </a:rPr>
              <a:t>Fowlkes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&amp; Mallows, 1983)</a:t>
            </a:r>
          </a:p>
          <a:p>
            <a:pPr lvl="1"/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Purity and inverse purity (Zhao &amp; </a:t>
            </a:r>
            <a:r>
              <a:rPr lang="en-US" altLang="zh-CN" sz="2000" dirty="0" err="1">
                <a:latin typeface="Times New Roman" pitchFamily="18" charset="0"/>
                <a:cs typeface="Times New Roman" pitchFamily="18" charset="0"/>
              </a:rPr>
              <a:t>Karypis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, 2005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None/>
            </a:pP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CN" sz="6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69024" y="4114800"/>
            <a:ext cx="900752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endParaRPr lang="zh-CN" alt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204648" y="3657600"/>
            <a:ext cx="900752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zh-CN" alt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766248" y="2438400"/>
            <a:ext cx="900752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3595048" y="1981200"/>
            <a:ext cx="900752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1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500048" y="2362200"/>
            <a:ext cx="900752" cy="381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128448" y="2819400"/>
            <a:ext cx="900752" cy="381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zh-CN" alt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直接连接符 16"/>
          <p:cNvCxnSpPr>
            <a:stCxn id="12" idx="6"/>
            <a:endCxn id="15" idx="2"/>
          </p:cNvCxnSpPr>
          <p:nvPr/>
        </p:nvCxnSpPr>
        <p:spPr>
          <a:xfrm>
            <a:off x="2667000" y="2628900"/>
            <a:ext cx="1461448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124200" y="2571690"/>
            <a:ext cx="457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直接连接符 21"/>
          <p:cNvCxnSpPr>
            <a:endCxn id="15" idx="1"/>
          </p:cNvCxnSpPr>
          <p:nvPr/>
        </p:nvCxnSpPr>
        <p:spPr>
          <a:xfrm>
            <a:off x="4045424" y="2362200"/>
            <a:ext cx="214936" cy="512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stCxn id="14" idx="3"/>
            <a:endCxn id="15" idx="6"/>
          </p:cNvCxnSpPr>
          <p:nvPr/>
        </p:nvCxnSpPr>
        <p:spPr>
          <a:xfrm flipH="1">
            <a:off x="5029200" y="2687404"/>
            <a:ext cx="602760" cy="322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15" idx="4"/>
            <a:endCxn id="11" idx="0"/>
          </p:cNvCxnSpPr>
          <p:nvPr/>
        </p:nvCxnSpPr>
        <p:spPr>
          <a:xfrm>
            <a:off x="4578824" y="3200400"/>
            <a:ext cx="76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15" idx="3"/>
            <a:endCxn id="9" idx="7"/>
          </p:cNvCxnSpPr>
          <p:nvPr/>
        </p:nvCxnSpPr>
        <p:spPr>
          <a:xfrm flipH="1">
            <a:off x="3137864" y="3144604"/>
            <a:ext cx="1122496" cy="1025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>
            <a:stCxn id="15" idx="5"/>
          </p:cNvCxnSpPr>
          <p:nvPr/>
        </p:nvCxnSpPr>
        <p:spPr>
          <a:xfrm>
            <a:off x="4897288" y="3144604"/>
            <a:ext cx="1053136" cy="512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3276600" y="3581400"/>
            <a:ext cx="60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N-1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4038600" y="2362200"/>
            <a:ext cx="457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5105400" y="2647890"/>
            <a:ext cx="457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4572000" y="3200400"/>
            <a:ext cx="60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791200" y="3505200"/>
            <a:ext cx="144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 ….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9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5C6245-4712-429A-86C1-B7A45008F05E}" type="slidenum">
              <a:rPr lang="en-US" altLang="zh-CN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457200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Relabeling/voting based methods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0112"/>
            <a:ext cx="8305800" cy="1690688"/>
          </a:xfrm>
        </p:spPr>
        <p:txBody>
          <a:bodyPr>
            <a:normAutofit lnSpcReduction="10000"/>
          </a:bodyPr>
          <a:lstStyle/>
          <a:p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Basic idea: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first find the corresponding cluster labels among multiple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partitions,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then obtain the consensus partition through a voting process. (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Ayad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Kamel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, 2007;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Dimitriadou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 et. al, 2002;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Dudoit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Fridlyand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, 2003; Fischer &amp;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Buhmann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, 2003;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Tumer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altLang="zh-CN" sz="2300" dirty="0" err="1">
                <a:latin typeface="Times New Roman" pitchFamily="18" charset="0"/>
                <a:cs typeface="Times New Roman" pitchFamily="18" charset="0"/>
              </a:rPr>
              <a:t>Agogino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2008; </a:t>
            </a:r>
            <a:r>
              <a:rPr lang="en-US" altLang="zh-CN" sz="23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sz="23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9294" name="Group 5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412148254"/>
              </p:ext>
            </p:extLst>
          </p:nvPr>
        </p:nvGraphicFramePr>
        <p:xfrm>
          <a:off x="152400" y="3200400"/>
          <a:ext cx="2895600" cy="3200400"/>
        </p:xfrm>
        <a:graphic>
          <a:graphicData uri="http://schemas.openxmlformats.org/drawingml/2006/table">
            <a:tbl>
              <a:tblPr/>
              <a:tblGrid>
                <a:gridCol w="723900"/>
                <a:gridCol w="723900"/>
                <a:gridCol w="723900"/>
                <a:gridCol w="7239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9106" name="AutoShape 322"/>
          <p:cNvSpPr>
            <a:spLocks noChangeArrowheads="1"/>
          </p:cNvSpPr>
          <p:nvPr/>
        </p:nvSpPr>
        <p:spPr bwMode="auto">
          <a:xfrm>
            <a:off x="3200400" y="4419600"/>
            <a:ext cx="8382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9295" name="Group 511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xmlns="" val="3661031116"/>
              </p:ext>
            </p:extLst>
          </p:nvPr>
        </p:nvGraphicFramePr>
        <p:xfrm>
          <a:off x="4343400" y="3276600"/>
          <a:ext cx="2667000" cy="3200400"/>
        </p:xfrm>
        <a:graphic>
          <a:graphicData uri="http://schemas.openxmlformats.org/drawingml/2006/table">
            <a:tbl>
              <a:tblPr/>
              <a:tblGrid>
                <a:gridCol w="666750"/>
                <a:gridCol w="666750"/>
                <a:gridCol w="666750"/>
                <a:gridCol w="66675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9296" name="Text Box 512"/>
          <p:cNvSpPr txBox="1">
            <a:spLocks noChangeArrowheads="1"/>
          </p:cNvSpPr>
          <p:nvPr/>
        </p:nvSpPr>
        <p:spPr bwMode="auto">
          <a:xfrm>
            <a:off x="2743200" y="2743200"/>
            <a:ext cx="1907275" cy="5191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Re-labeling</a:t>
            </a:r>
          </a:p>
        </p:txBody>
      </p:sp>
      <p:sp>
        <p:nvSpPr>
          <p:cNvPr id="759297" name="Text Box 513"/>
          <p:cNvSpPr txBox="1">
            <a:spLocks noChangeArrowheads="1"/>
          </p:cNvSpPr>
          <p:nvPr/>
        </p:nvSpPr>
        <p:spPr bwMode="auto">
          <a:xfrm>
            <a:off x="7391400" y="3429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9359" name="Group 5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3335859"/>
              </p:ext>
            </p:extLst>
          </p:nvPr>
        </p:nvGraphicFramePr>
        <p:xfrm>
          <a:off x="7696200" y="3276600"/>
          <a:ext cx="666750" cy="3200400"/>
        </p:xfrm>
        <a:graphic>
          <a:graphicData uri="http://schemas.openxmlformats.org/drawingml/2006/table">
            <a:tbl>
              <a:tblPr/>
              <a:tblGrid>
                <a:gridCol w="66675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P*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9360" name="AutoShape 576"/>
          <p:cNvSpPr>
            <a:spLocks noChangeArrowheads="1"/>
          </p:cNvSpPr>
          <p:nvPr/>
        </p:nvSpPr>
        <p:spPr bwMode="auto">
          <a:xfrm>
            <a:off x="7086600" y="44196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9361" name="Text Box 577"/>
          <p:cNvSpPr txBox="1">
            <a:spLocks noChangeArrowheads="1"/>
          </p:cNvSpPr>
          <p:nvPr/>
        </p:nvSpPr>
        <p:spPr bwMode="auto">
          <a:xfrm>
            <a:off x="6781800" y="2757488"/>
            <a:ext cx="1219200" cy="5232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Voting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971800" y="4020488"/>
            <a:ext cx="1905000" cy="10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Hungarian </a:t>
            </a:r>
          </a:p>
          <a:p>
            <a:pPr>
              <a:spcBef>
                <a:spcPct val="50000"/>
              </a:spcBef>
            </a:pPr>
            <a:endParaRPr lang="en-US" altLang="zh-CN" sz="8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algorithm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9825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106" grpId="0" animBg="1"/>
      <p:bldP spid="759296" grpId="0" animBg="1"/>
      <p:bldP spid="759360" grpId="0" animBg="1"/>
      <p:bldP spid="759361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5C6245-4712-429A-86C1-B7A45008F05E}" type="slidenum">
              <a:rPr lang="en-US" altLang="zh-CN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altLang="zh-C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457200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</a:rPr>
              <a:t>Co-association matrix based methods</a:t>
            </a:r>
            <a:endParaRPr lang="en-US" altLang="zh-C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Basic idea: first compute a co-association matrix based on multiple data partitions, then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apply a 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similarity-based clustering algorithm (e.g., single link and normalized cut) 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zh-CN" sz="2300" dirty="0">
                <a:latin typeface="Times New Roman" pitchFamily="18" charset="0"/>
                <a:cs typeface="Times New Roman" pitchFamily="18" charset="0"/>
              </a:rPr>
              <a:t>the co-association matrix to obtain the final partition of the data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da-DK" altLang="zh-CN" sz="2300" dirty="0" smtClean="0">
                <a:latin typeface="Times New Roman" pitchFamily="18" charset="0"/>
                <a:cs typeface="Times New Roman" pitchFamily="18" charset="0"/>
              </a:rPr>
              <a:t>Fred </a:t>
            </a:r>
            <a:r>
              <a:rPr lang="da-DK" altLang="zh-CN" sz="2300" dirty="0">
                <a:latin typeface="Times New Roman" pitchFamily="18" charset="0"/>
                <a:cs typeface="Times New Roman" pitchFamily="18" charset="0"/>
              </a:rPr>
              <a:t>&amp; Jain, 2005; Iam-On et. al, 2008; Vega-Pons &amp; </a:t>
            </a:r>
            <a:r>
              <a:rPr lang="da-DK" altLang="zh-CN" sz="2300" dirty="0" smtClean="0">
                <a:latin typeface="Times New Roman" pitchFamily="18" charset="0"/>
                <a:cs typeface="Times New Roman" pitchFamily="18" charset="0"/>
              </a:rPr>
              <a:t>Ruiz-Shulcloper</a:t>
            </a:r>
            <a:r>
              <a:rPr lang="da-DK" altLang="zh-CN" sz="2300" dirty="0">
                <a:latin typeface="Times New Roman" pitchFamily="18" charset="0"/>
                <a:cs typeface="Times New Roman" pitchFamily="18" charset="0"/>
              </a:rPr>
              <a:t>, 2009; Wang et. al, 2009; Li et. al, </a:t>
            </a:r>
            <a:r>
              <a:rPr lang="da-DK" altLang="zh-CN" sz="2300" dirty="0" smtClean="0">
                <a:latin typeface="Times New Roman" pitchFamily="18" charset="0"/>
                <a:cs typeface="Times New Roman" pitchFamily="18" charset="0"/>
              </a:rPr>
              <a:t>2007; etc</a:t>
            </a:r>
            <a:r>
              <a:rPr lang="en-US" altLang="zh-CN" sz="23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59297" name="Text Box 513"/>
          <p:cNvSpPr txBox="1">
            <a:spLocks noChangeArrowheads="1"/>
          </p:cNvSpPr>
          <p:nvPr/>
        </p:nvSpPr>
        <p:spPr bwMode="auto">
          <a:xfrm>
            <a:off x="7391400" y="3429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Jinfeng\Desktop\qq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7315200" cy="396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534387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16.7|14.7|1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16.7|14.7|1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16.7|14.7|1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16.7|14.7|15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6|16.7|14.7|15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技巧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1775</TotalTime>
  <Words>784</Words>
  <Application>Microsoft Office PowerPoint</Application>
  <PresentationFormat>On-screen Show (4:3)</PresentationFormat>
  <Paragraphs>231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凸显</vt:lpstr>
      <vt:lpstr>Ensemble Clustering</vt:lpstr>
      <vt:lpstr>Ensemble Clustering</vt:lpstr>
      <vt:lpstr>Why Ensemble Clustering?</vt:lpstr>
      <vt:lpstr>Why Ensemble Clustering? </vt:lpstr>
      <vt:lpstr>Challenge I: how to Generate clustering ensembles?</vt:lpstr>
      <vt:lpstr>Challenge II: how to combine multiple partitions?</vt:lpstr>
      <vt:lpstr>Median partition based approaches</vt:lpstr>
      <vt:lpstr>Relabeling/voting based methods</vt:lpstr>
      <vt:lpstr>Co-association matrix based methods</vt:lpstr>
      <vt:lpstr>Graph based methods</vt:lpstr>
      <vt:lpstr>ENSEMBLE CLUSTERING IN IMAGE SEGMENTATION</vt:lpstr>
      <vt:lpstr>Other research problems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 Clustering</dc:title>
  <dc:creator>Jinfeng</dc:creator>
  <cp:lastModifiedBy> </cp:lastModifiedBy>
  <cp:revision>42</cp:revision>
  <dcterms:created xsi:type="dcterms:W3CDTF">2013-04-13T23:38:22Z</dcterms:created>
  <dcterms:modified xsi:type="dcterms:W3CDTF">2013-04-16T18:19:52Z</dcterms:modified>
</cp:coreProperties>
</file>