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6"/>
  </p:notesMasterIdLst>
  <p:sldIdLst>
    <p:sldId id="256" r:id="rId2"/>
    <p:sldId id="257" r:id="rId3"/>
    <p:sldId id="319" r:id="rId4"/>
    <p:sldId id="279" r:id="rId5"/>
    <p:sldId id="259" r:id="rId6"/>
    <p:sldId id="260" r:id="rId7"/>
    <p:sldId id="316" r:id="rId8"/>
    <p:sldId id="317" r:id="rId9"/>
    <p:sldId id="326" r:id="rId10"/>
    <p:sldId id="263" r:id="rId11"/>
    <p:sldId id="261" r:id="rId12"/>
    <p:sldId id="262" r:id="rId13"/>
    <p:sldId id="264" r:id="rId14"/>
    <p:sldId id="318" r:id="rId15"/>
    <p:sldId id="324" r:id="rId16"/>
    <p:sldId id="268" r:id="rId17"/>
    <p:sldId id="325" r:id="rId18"/>
    <p:sldId id="327" r:id="rId19"/>
    <p:sldId id="328" r:id="rId20"/>
    <p:sldId id="266" r:id="rId21"/>
    <p:sldId id="267" r:id="rId22"/>
    <p:sldId id="330" r:id="rId23"/>
    <p:sldId id="329" r:id="rId24"/>
    <p:sldId id="331" r:id="rId25"/>
    <p:sldId id="373" r:id="rId26"/>
    <p:sldId id="374" r:id="rId27"/>
    <p:sldId id="362" r:id="rId28"/>
    <p:sldId id="363" r:id="rId29"/>
    <p:sldId id="364" r:id="rId30"/>
    <p:sldId id="365" r:id="rId31"/>
    <p:sldId id="366" r:id="rId32"/>
    <p:sldId id="367" r:id="rId33"/>
    <p:sldId id="368" r:id="rId34"/>
    <p:sldId id="369" r:id="rId35"/>
    <p:sldId id="370" r:id="rId36"/>
    <p:sldId id="371" r:id="rId37"/>
    <p:sldId id="372" r:id="rId38"/>
    <p:sldId id="375" r:id="rId39"/>
    <p:sldId id="320" r:id="rId40"/>
    <p:sldId id="321" r:id="rId41"/>
    <p:sldId id="322" r:id="rId42"/>
    <p:sldId id="323" r:id="rId43"/>
    <p:sldId id="334" r:id="rId44"/>
    <p:sldId id="335" r:id="rId45"/>
    <p:sldId id="336" r:id="rId46"/>
    <p:sldId id="337" r:id="rId47"/>
    <p:sldId id="338" r:id="rId48"/>
    <p:sldId id="339" r:id="rId49"/>
    <p:sldId id="340" r:id="rId50"/>
    <p:sldId id="341" r:id="rId51"/>
    <p:sldId id="342" r:id="rId52"/>
    <p:sldId id="343" r:id="rId53"/>
    <p:sldId id="344" r:id="rId54"/>
    <p:sldId id="348"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EAEA"/>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86330" autoAdjust="0"/>
  </p:normalViewPr>
  <p:slideViewPr>
    <p:cSldViewPr>
      <p:cViewPr varScale="1">
        <p:scale>
          <a:sx n="70" d="100"/>
          <a:sy n="70" d="100"/>
        </p:scale>
        <p:origin x="-1374" y="-96"/>
      </p:cViewPr>
      <p:guideLst>
        <p:guide orient="horz" pos="2160"/>
        <p:guide pos="2880"/>
      </p:guideLst>
    </p:cSldViewPr>
  </p:slideViewPr>
  <p:outlineViewPr>
    <p:cViewPr>
      <p:scale>
        <a:sx n="33" d="100"/>
        <a:sy n="33" d="100"/>
      </p:scale>
      <p:origin x="246" y="41268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73FBA5-D51B-4267-AB61-4A79B62A20A6}" type="datetimeFigureOut">
              <a:rPr lang="en-US"/>
              <a:pPr>
                <a:defRPr/>
              </a:pPr>
              <a:t>3/31/2014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AD6D3A2-4282-41F1-B314-97867AEC805A}"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9E89EF-583C-4C06-B1EA-F0B945F61EBE}" type="slidenum">
              <a:rPr lang="en-IN" smtClean="0"/>
              <a:pPr/>
              <a:t>13</a:t>
            </a:fld>
            <a:endParaRPr lang="en-I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830E98-6B6B-4D6B-AC13-3142E5D0B559}" type="slidenum">
              <a:rPr lang="en-IN" smtClean="0"/>
              <a:pPr/>
              <a:t>16</a:t>
            </a:fld>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4FB4C97-5342-4FE3-B089-0255B8368A78}" type="slidenum">
              <a:rPr lang="en-US" smtClean="0"/>
              <a:pPr/>
              <a:t>29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6B37038-F107-45D9-845E-EDBBCACFD861}" type="slidenum">
              <a:rPr lang="en-US" smtClean="0"/>
              <a:pPr/>
              <a:t>32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40AF05E-B9CA-4809-A70A-0362CB8B7953}" type="slidenum">
              <a:rPr lang="en-US" smtClean="0"/>
              <a:pPr/>
              <a:t>33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FAF2BAE-FAAC-4DE7-89EE-C1C2B2FB6ED9}" type="slidenum">
              <a:rPr lang="en-US" smtClean="0"/>
              <a:pPr/>
              <a:t>34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B8A2F670-DC5E-4F8B-9CFF-01DCD23A5474}" type="slidenum">
              <a:rPr lang="en-US" smtClean="0"/>
              <a:pPr/>
              <a:t>35</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71796B8-ED88-423E-AC26-FA426B65F812}" type="slidenum">
              <a:rPr lang="en-US" smtClean="0"/>
              <a:pPr/>
              <a:t>36</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319E20D0-A342-4988-AC6A-DE724EC891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3B5038E-38A4-4176-AC46-8BA50A79D1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4A3114-A1E8-493F-89BB-F9267B35BC2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sldNum" sz="quarter" idx="10"/>
          </p:nvPr>
        </p:nvSpPr>
        <p:spPr/>
        <p:txBody>
          <a:bodyPr/>
          <a:lstStyle>
            <a:lvl1pPr>
              <a:defRPr/>
            </a:lvl1pPr>
          </a:lstStyle>
          <a:p>
            <a:pPr>
              <a:defRPr/>
            </a:pPr>
            <a:fld id="{707D4F63-B1F1-4FAF-B4BA-B85F5C0C35E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SG"/>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9435B81B-567A-48EC-A02D-2AA455285B05}"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B7D656AD-0DEA-4A01-9AA0-D7EAC6FB63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98FEB086-6C74-45BA-842C-AF020E337CA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7EC6E96-68FB-41AA-A58B-5F2220C99C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77C1C8B2-2605-486F-98D4-FB00FB13F1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8D6387E-4159-4C95-8884-1AB7057FFB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7945867-67FE-4ADC-85F2-E6F2BE4D1A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FB4D3BB-DE21-452D-9226-5040D7B985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A439AA7-5411-4D51-A222-79A46CFD4E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3077"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4B26ECB4-933B-46A4-A200-01EED210CD87}"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3" r:id="rId4"/>
    <p:sldLayoutId id="2147483799" r:id="rId5"/>
    <p:sldLayoutId id="2147483794" r:id="rId6"/>
    <p:sldLayoutId id="2147483800" r:id="rId7"/>
    <p:sldLayoutId id="2147483801" r:id="rId8"/>
    <p:sldLayoutId id="2147483802" r:id="rId9"/>
    <p:sldLayoutId id="2147483795" r:id="rId10"/>
    <p:sldLayoutId id="2147483803" r:id="rId11"/>
    <p:sldLayoutId id="2147483804" r:id="rId12"/>
    <p:sldLayoutId id="2147483805" r:id="rId13"/>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Microsoft_Office_Excel_97-2003_Worksheet6.xls"/><Relationship Id="rId3" Type="http://schemas.openxmlformats.org/officeDocument/2006/relationships/oleObject" Target="../embeddings/Microsoft_Office_Excel_97-2003_Worksheet1.xls"/><Relationship Id="rId7" Type="http://schemas.openxmlformats.org/officeDocument/2006/relationships/oleObject" Target="../embeddings/Microsoft_Office_Excel_97-2003_Worksheet5.xls"/><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Microsoft_Office_Excel_97-2003_Worksheet4.xls"/><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Microsoft_Office_Excel_97-2003_Worksheet9.xls"/><Relationship Id="rId4" Type="http://schemas.openxmlformats.org/officeDocument/2006/relationships/oleObject" Target="../embeddings/Microsoft_Office_Excel_97-2003_Worksheet8.xls"/></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Microsoft_Office_Excel_97-2003_Worksheet12.xls"/><Relationship Id="rId4" Type="http://schemas.openxmlformats.org/officeDocument/2006/relationships/oleObject" Target="../embeddings/Microsoft_Office_Excel_97-2003_Worksheet11.xls"/></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people.revoledu.com/kardi/tutorial/Similarity/index.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0" y="2209800"/>
            <a:ext cx="9144000" cy="990600"/>
          </a:xfrm>
        </p:spPr>
        <p:txBody>
          <a:bodyPr>
            <a:normAutofit/>
          </a:bodyPr>
          <a:lstStyle/>
          <a:p>
            <a:pPr algn="ctr" eaLnBrk="1" fontAlgn="auto" hangingPunct="1">
              <a:spcAft>
                <a:spcPts val="0"/>
              </a:spcAft>
              <a:defRPr/>
            </a:pPr>
            <a:r>
              <a:rPr lang="en-US" b="1" dirty="0" smtClean="0">
                <a:solidFill>
                  <a:srgbClr val="C00000"/>
                </a:solidFill>
                <a:latin typeface="Tahoma" pitchFamily="34" charset="0"/>
              </a:rPr>
              <a:t>DATA MINING WITH CLUSTERING</a:t>
            </a:r>
          </a:p>
        </p:txBody>
      </p:sp>
      <p:sp>
        <p:nvSpPr>
          <p:cNvPr id="3" name="Rectangle 2"/>
          <p:cNvSpPr txBox="1">
            <a:spLocks noChangeArrowheads="1"/>
          </p:cNvSpPr>
          <p:nvPr/>
        </p:nvSpPr>
        <p:spPr>
          <a:xfrm>
            <a:off x="-304800" y="4800600"/>
            <a:ext cx="9144000" cy="609600"/>
          </a:xfrm>
          <a:prstGeom prst="rect">
            <a:avLst/>
          </a:prstGeom>
        </p:spPr>
        <p:txBody>
          <a:bodyPr vert="horz" anchor="t">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1" i="1" u="none" strike="noStrike" kern="1200" spc="0" normalizeH="0" baseline="0" noProof="0" dirty="0" smtClean="0">
                <a:ln>
                  <a:noFill/>
                </a:ln>
                <a:solidFill>
                  <a:srgbClr val="0000FF"/>
                </a:solidFill>
                <a:effectLst>
                  <a:reflection blurRad="12700" stA="48000" endA="300" endPos="55000" dir="5400000" sy="-90000" algn="bl" rotWithShape="0"/>
                </a:effectLst>
                <a:uLnTx/>
                <a:uFillTx/>
                <a:latin typeface="Baskerville Old Face" pitchFamily="18" charset="0"/>
                <a:ea typeface="+mj-ea"/>
                <a:cs typeface="+mj-cs"/>
              </a:rPr>
              <a:t>Suresh Merugu, IITR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76200"/>
            <a:ext cx="7772400" cy="838200"/>
          </a:xfrm>
        </p:spPr>
        <p:txBody>
          <a:bodyPr>
            <a:normAutofit/>
          </a:bodyPr>
          <a:lstStyle/>
          <a:p>
            <a:pPr algn="ctr" eaLnBrk="1" fontAlgn="auto" hangingPunct="1">
              <a:spcAft>
                <a:spcPts val="0"/>
              </a:spcAft>
              <a:defRPr/>
            </a:pPr>
            <a:r>
              <a:rPr lang="en-US" sz="3200" b="1" dirty="0" smtClean="0">
                <a:solidFill>
                  <a:srgbClr val="C00000"/>
                </a:solidFill>
                <a:latin typeface="Tahoma" pitchFamily="34" charset="0"/>
              </a:rPr>
              <a:t>Which method should I use?</a:t>
            </a:r>
          </a:p>
        </p:txBody>
      </p:sp>
      <p:sp>
        <p:nvSpPr>
          <p:cNvPr id="21507" name="Rectangle 3"/>
          <p:cNvSpPr>
            <a:spLocks noGrp="1" noChangeArrowheads="1"/>
          </p:cNvSpPr>
          <p:nvPr>
            <p:ph idx="1"/>
          </p:nvPr>
        </p:nvSpPr>
        <p:spPr>
          <a:xfrm>
            <a:off x="838200" y="1417638"/>
            <a:ext cx="8686800" cy="4525962"/>
          </a:xfrm>
        </p:spPr>
        <p:txBody>
          <a:bodyPr/>
          <a:lstStyle/>
          <a:p>
            <a:pPr eaLnBrk="1" hangingPunct="1">
              <a:buClrTx/>
              <a:buFont typeface="Wingdings" pitchFamily="2" charset="2"/>
              <a:buChar char="Ø"/>
            </a:pPr>
            <a:r>
              <a:rPr lang="en-US" sz="2400" b="1" dirty="0" smtClean="0">
                <a:solidFill>
                  <a:schemeClr val="tx1"/>
                </a:solidFill>
                <a:latin typeface="Tahoma" pitchFamily="34" charset="0"/>
              </a:rPr>
              <a:t>Type of attributes in data</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Scalability to larger dataset</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Ability to work with irregular data</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Time cost</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Complexity</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Data order dependency</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Result presentation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
            <a:ext cx="9144000" cy="838200"/>
          </a:xfrm>
        </p:spPr>
        <p:txBody>
          <a:bodyPr>
            <a:normAutofit/>
          </a:bodyPr>
          <a:lstStyle/>
          <a:p>
            <a:pPr algn="ctr" eaLnBrk="1" fontAlgn="auto" hangingPunct="1">
              <a:spcAft>
                <a:spcPts val="0"/>
              </a:spcAft>
              <a:defRPr/>
            </a:pPr>
            <a:r>
              <a:rPr lang="en-US" sz="3200" b="1" dirty="0" smtClean="0">
                <a:solidFill>
                  <a:srgbClr val="C00000"/>
                </a:solidFill>
                <a:latin typeface="Tahoma" pitchFamily="34" charset="0"/>
              </a:rPr>
              <a:t>Major Existing Clustering Methods</a:t>
            </a:r>
          </a:p>
        </p:txBody>
      </p:sp>
      <p:sp>
        <p:nvSpPr>
          <p:cNvPr id="22531" name="Rectangle 3"/>
          <p:cNvSpPr>
            <a:spLocks noGrp="1" noChangeArrowheads="1"/>
          </p:cNvSpPr>
          <p:nvPr>
            <p:ph idx="1"/>
          </p:nvPr>
        </p:nvSpPr>
        <p:spPr>
          <a:xfrm>
            <a:off x="762000" y="1554163"/>
            <a:ext cx="8686800" cy="4525962"/>
          </a:xfrm>
        </p:spPr>
        <p:txBody>
          <a:bodyPr/>
          <a:lstStyle/>
          <a:p>
            <a:pPr eaLnBrk="1" hangingPunct="1">
              <a:buClrTx/>
              <a:buFont typeface="Wingdings" pitchFamily="2" charset="2"/>
              <a:buChar char="Ø"/>
            </a:pPr>
            <a:r>
              <a:rPr lang="en-US" sz="2400" b="1" dirty="0" smtClean="0">
                <a:solidFill>
                  <a:schemeClr val="bg2">
                    <a:lumMod val="25000"/>
                  </a:schemeClr>
                </a:solidFill>
                <a:latin typeface="Tahoma" pitchFamily="34" charset="0"/>
              </a:rPr>
              <a:t>Distance-based</a:t>
            </a:r>
          </a:p>
          <a:p>
            <a:pPr eaLnBrk="1" hangingPunct="1">
              <a:buClrTx/>
              <a:buFont typeface="Wingdings" pitchFamily="2" charset="2"/>
              <a:buChar char="Ø"/>
            </a:pPr>
            <a:endParaRPr lang="en-US" sz="1200" b="1" dirty="0" smtClean="0">
              <a:solidFill>
                <a:schemeClr val="bg2">
                  <a:lumMod val="25000"/>
                </a:schemeClr>
              </a:solidFill>
              <a:latin typeface="Tahoma" pitchFamily="34" charset="0"/>
            </a:endParaRPr>
          </a:p>
          <a:p>
            <a:pPr eaLnBrk="1" hangingPunct="1">
              <a:buClrTx/>
              <a:buFont typeface="Wingdings" pitchFamily="2" charset="2"/>
              <a:buChar char="Ø"/>
            </a:pPr>
            <a:r>
              <a:rPr lang="en-US" sz="2400" b="1" dirty="0" smtClean="0">
                <a:solidFill>
                  <a:schemeClr val="bg2">
                    <a:lumMod val="25000"/>
                  </a:schemeClr>
                </a:solidFill>
                <a:latin typeface="Tahoma" pitchFamily="34" charset="0"/>
              </a:rPr>
              <a:t>Hierarchical</a:t>
            </a:r>
          </a:p>
          <a:p>
            <a:pPr eaLnBrk="1" hangingPunct="1">
              <a:buClrTx/>
              <a:buFont typeface="Wingdings" pitchFamily="2" charset="2"/>
              <a:buChar char="Ø"/>
            </a:pPr>
            <a:endParaRPr lang="en-US" sz="1200" b="1" dirty="0" smtClean="0">
              <a:solidFill>
                <a:schemeClr val="bg2">
                  <a:lumMod val="25000"/>
                </a:schemeClr>
              </a:solidFill>
              <a:latin typeface="Tahoma" pitchFamily="34" charset="0"/>
            </a:endParaRPr>
          </a:p>
          <a:p>
            <a:pPr eaLnBrk="1" hangingPunct="1">
              <a:buClrTx/>
              <a:buFont typeface="Wingdings" pitchFamily="2" charset="2"/>
              <a:buChar char="Ø"/>
            </a:pPr>
            <a:r>
              <a:rPr lang="en-US" sz="2400" b="1" dirty="0" smtClean="0">
                <a:solidFill>
                  <a:schemeClr val="bg2">
                    <a:lumMod val="25000"/>
                  </a:schemeClr>
                </a:solidFill>
                <a:latin typeface="Tahoma" pitchFamily="34" charset="0"/>
              </a:rPr>
              <a:t>Partitioning </a:t>
            </a:r>
          </a:p>
          <a:p>
            <a:pPr eaLnBrk="1" hangingPunct="1">
              <a:buClrTx/>
              <a:buFont typeface="Wingdings" pitchFamily="2" charset="2"/>
              <a:buChar char="Ø"/>
            </a:pPr>
            <a:endParaRPr lang="en-US" sz="1200" b="1" dirty="0" smtClean="0">
              <a:solidFill>
                <a:schemeClr val="bg2">
                  <a:lumMod val="25000"/>
                </a:schemeClr>
              </a:solidFill>
              <a:latin typeface="Tahoma" pitchFamily="34" charset="0"/>
            </a:endParaRPr>
          </a:p>
          <a:p>
            <a:pPr eaLnBrk="1" hangingPunct="1">
              <a:buClrTx/>
              <a:buFont typeface="Wingdings" pitchFamily="2" charset="2"/>
              <a:buChar char="Ø"/>
            </a:pPr>
            <a:r>
              <a:rPr lang="en-US" sz="2400" b="1" dirty="0" smtClean="0">
                <a:solidFill>
                  <a:schemeClr val="bg2">
                    <a:lumMod val="25000"/>
                  </a:schemeClr>
                </a:solidFill>
                <a:latin typeface="Tahoma" pitchFamily="34" charset="0"/>
              </a:rPr>
              <a:t>Probabilistic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38200" y="228600"/>
            <a:ext cx="7772400" cy="533400"/>
          </a:xfrm>
        </p:spPr>
        <p:txBody>
          <a:bodyPr>
            <a:normAutofit fontScale="90000"/>
          </a:bodyPr>
          <a:lstStyle/>
          <a:p>
            <a:pPr algn="ctr" eaLnBrk="1" fontAlgn="auto" hangingPunct="1">
              <a:spcAft>
                <a:spcPts val="0"/>
              </a:spcAft>
              <a:defRPr/>
            </a:pPr>
            <a:r>
              <a:rPr lang="en-US" b="1" dirty="0" smtClean="0">
                <a:solidFill>
                  <a:srgbClr val="C00000"/>
                </a:solidFill>
                <a:latin typeface="Tahoma" pitchFamily="34" charset="0"/>
              </a:rPr>
              <a:t>Distance Based Method</a:t>
            </a:r>
          </a:p>
        </p:txBody>
      </p:sp>
      <p:pic>
        <p:nvPicPr>
          <p:cNvPr id="1028" name="Picture 4" descr="clustering"/>
          <p:cNvPicPr>
            <a:picLocks noChangeAspect="1" noChangeArrowheads="1"/>
          </p:cNvPicPr>
          <p:nvPr/>
        </p:nvPicPr>
        <p:blipFill>
          <a:blip r:embed="rId3"/>
          <a:srcRect/>
          <a:stretch>
            <a:fillRect/>
          </a:stretch>
        </p:blipFill>
        <p:spPr bwMode="auto">
          <a:xfrm>
            <a:off x="1524000" y="1143000"/>
            <a:ext cx="5570538" cy="1752600"/>
          </a:xfrm>
          <a:prstGeom prst="rect">
            <a:avLst/>
          </a:prstGeom>
          <a:noFill/>
          <a:ln w="9525">
            <a:noFill/>
            <a:miter lim="800000"/>
            <a:headEnd/>
            <a:tailEnd/>
          </a:ln>
        </p:spPr>
      </p:pic>
      <p:sp>
        <p:nvSpPr>
          <p:cNvPr id="1029" name="Rectangle 5"/>
          <p:cNvSpPr>
            <a:spLocks noChangeArrowheads="1"/>
          </p:cNvSpPr>
          <p:nvPr/>
        </p:nvSpPr>
        <p:spPr bwMode="auto">
          <a:xfrm>
            <a:off x="0" y="5562600"/>
            <a:ext cx="9144000" cy="1447800"/>
          </a:xfrm>
          <a:prstGeom prst="rect">
            <a:avLst/>
          </a:prstGeom>
          <a:noFill/>
          <a:ln w="9525">
            <a:noFill/>
            <a:miter lim="800000"/>
            <a:headEnd/>
            <a:tailEnd/>
          </a:ln>
        </p:spPr>
        <p:txBody>
          <a:bodyPr/>
          <a:lstStyle/>
          <a:p>
            <a:pPr marL="342900" indent="-342900" algn="just">
              <a:spcBef>
                <a:spcPct val="20000"/>
              </a:spcBef>
              <a:buFontTx/>
              <a:buChar char="•"/>
            </a:pPr>
            <a:r>
              <a:rPr lang="en-US" altLang="zh-TW" sz="1800" b="1" dirty="0">
                <a:latin typeface="Tahoma" pitchFamily="34" charset="0"/>
                <a:ea typeface="PMingLiU" pitchFamily="18" charset="-120"/>
              </a:rPr>
              <a:t>In this case we easily identify the 4 clusters into which the data can be divided; the similarity criterion is </a:t>
            </a:r>
            <a:r>
              <a:rPr lang="en-US" altLang="zh-TW" sz="1800" b="1" i="1" dirty="0">
                <a:latin typeface="Tahoma" pitchFamily="34" charset="0"/>
                <a:ea typeface="PMingLiU" pitchFamily="18" charset="-120"/>
              </a:rPr>
              <a:t>distance</a:t>
            </a:r>
            <a:r>
              <a:rPr lang="en-US" altLang="zh-TW" sz="1800" b="1" dirty="0">
                <a:latin typeface="Tahoma" pitchFamily="34" charset="0"/>
                <a:ea typeface="PMingLiU" pitchFamily="18" charset="-120"/>
              </a:rPr>
              <a:t>: </a:t>
            </a:r>
            <a:endParaRPr lang="en-US" altLang="zh-TW" sz="1800" b="1" dirty="0" smtClean="0">
              <a:latin typeface="Tahoma" pitchFamily="34" charset="0"/>
              <a:ea typeface="PMingLiU" pitchFamily="18" charset="-120"/>
            </a:endParaRPr>
          </a:p>
          <a:p>
            <a:pPr marL="342900" indent="-342900" algn="just">
              <a:spcBef>
                <a:spcPct val="20000"/>
              </a:spcBef>
              <a:buFontTx/>
              <a:buChar char="•"/>
            </a:pPr>
            <a:r>
              <a:rPr lang="en-US" altLang="zh-TW" sz="1800" b="1" dirty="0" smtClean="0">
                <a:latin typeface="Tahoma" pitchFamily="34" charset="0"/>
                <a:ea typeface="PMingLiU" pitchFamily="18" charset="-120"/>
              </a:rPr>
              <a:t>Two </a:t>
            </a:r>
            <a:r>
              <a:rPr lang="en-US" altLang="zh-TW" sz="1800" b="1" dirty="0">
                <a:latin typeface="Tahoma" pitchFamily="34" charset="0"/>
                <a:ea typeface="PMingLiU" pitchFamily="18" charset="-120"/>
              </a:rPr>
              <a:t>or more objects belong to the same cluster if they are “close” according to a given distance. </a:t>
            </a:r>
            <a:r>
              <a:rPr lang="en-US" altLang="zh-TW" sz="1800" b="1" dirty="0" smtClean="0">
                <a:latin typeface="Tahoma" pitchFamily="34" charset="0"/>
                <a:ea typeface="PMingLiU" pitchFamily="18" charset="-120"/>
              </a:rPr>
              <a:t>This </a:t>
            </a:r>
            <a:r>
              <a:rPr lang="en-US" altLang="zh-TW" sz="1800" b="1" dirty="0">
                <a:latin typeface="Tahoma" pitchFamily="34" charset="0"/>
                <a:ea typeface="PMingLiU" pitchFamily="18" charset="-120"/>
              </a:rPr>
              <a:t>is </a:t>
            </a:r>
            <a:r>
              <a:rPr lang="en-US" altLang="zh-TW" sz="1800" b="1" dirty="0" smtClean="0">
                <a:latin typeface="Tahoma" pitchFamily="34" charset="0"/>
                <a:ea typeface="PMingLiU" pitchFamily="18" charset="-120"/>
              </a:rPr>
              <a:t>called distance–based clustering</a:t>
            </a:r>
            <a:r>
              <a:rPr lang="en-US" altLang="zh-TW" sz="1800" b="1" dirty="0">
                <a:latin typeface="Tahoma" pitchFamily="34" charset="0"/>
                <a:ea typeface="PMingLiU" pitchFamily="18" charset="-120"/>
              </a:rPr>
              <a:t>.</a:t>
            </a:r>
            <a:br>
              <a:rPr lang="en-US" altLang="zh-TW" sz="1800" b="1" dirty="0">
                <a:latin typeface="Tahoma" pitchFamily="34" charset="0"/>
                <a:ea typeface="PMingLiU" pitchFamily="18" charset="-120"/>
              </a:rPr>
            </a:br>
            <a:endParaRPr lang="en-US" altLang="zh-TW" sz="1800" b="1" dirty="0">
              <a:latin typeface="Tahoma" pitchFamily="34" charset="0"/>
              <a:ea typeface="PMingLiU" pitchFamily="18" charset="-120"/>
            </a:endParaRPr>
          </a:p>
        </p:txBody>
      </p:sp>
      <p:graphicFrame>
        <p:nvGraphicFramePr>
          <p:cNvPr id="1026" name="Object 6"/>
          <p:cNvGraphicFramePr>
            <a:graphicFrameLocks noChangeAspect="1"/>
          </p:cNvGraphicFramePr>
          <p:nvPr/>
        </p:nvGraphicFramePr>
        <p:xfrm>
          <a:off x="1066800" y="2971800"/>
          <a:ext cx="7096125" cy="2590800"/>
        </p:xfrm>
        <a:graphic>
          <a:graphicData uri="http://schemas.openxmlformats.org/presentationml/2006/ole">
            <p:oleObj spid="_x0000_s1026" name="Image" r:id="rId4" imgW="14146032" imgH="3949206"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609600"/>
          </a:xfrm>
        </p:spPr>
        <p:txBody>
          <a:bodyPr>
            <a:normAutofit fontScale="90000"/>
          </a:bodyPr>
          <a:lstStyle/>
          <a:p>
            <a:pPr algn="ctr" eaLnBrk="1" fontAlgn="auto" hangingPunct="1">
              <a:spcAft>
                <a:spcPts val="0"/>
              </a:spcAft>
              <a:defRPr/>
            </a:pPr>
            <a:r>
              <a:rPr lang="en-US" b="1" dirty="0" smtClean="0">
                <a:solidFill>
                  <a:srgbClr val="C00000"/>
                </a:solidFill>
                <a:latin typeface="Tahoma" pitchFamily="34" charset="0"/>
              </a:rPr>
              <a:t>Hierarchical Clustering</a:t>
            </a:r>
          </a:p>
        </p:txBody>
      </p:sp>
      <p:sp>
        <p:nvSpPr>
          <p:cNvPr id="23555" name="Rectangle 3"/>
          <p:cNvSpPr>
            <a:spLocks noGrp="1" noChangeArrowheads="1"/>
          </p:cNvSpPr>
          <p:nvPr>
            <p:ph sz="half" idx="1"/>
          </p:nvPr>
        </p:nvSpPr>
        <p:spPr>
          <a:xfrm>
            <a:off x="228600" y="1524000"/>
            <a:ext cx="4267200" cy="4572000"/>
          </a:xfrm>
        </p:spPr>
        <p:txBody>
          <a:bodyPr/>
          <a:lstStyle/>
          <a:p>
            <a:pPr marL="533400" indent="-533400" eaLnBrk="1" hangingPunct="1">
              <a:buFontTx/>
              <a:buNone/>
            </a:pPr>
            <a:r>
              <a:rPr lang="en-US" sz="2000" b="1" dirty="0" smtClean="0">
                <a:solidFill>
                  <a:srgbClr val="C00000"/>
                </a:solidFill>
                <a:latin typeface="Tahoma" pitchFamily="34" charset="0"/>
              </a:rPr>
              <a:t>     Agglomerative (bottom up)</a:t>
            </a:r>
          </a:p>
          <a:p>
            <a:pPr marL="533400" indent="-533400" eaLnBrk="1" hangingPunct="1">
              <a:buFontTx/>
              <a:buNone/>
            </a:pPr>
            <a:endParaRPr lang="en-US" sz="2000" b="1" dirty="0" smtClean="0">
              <a:solidFill>
                <a:srgbClr val="FF3300"/>
              </a:solidFill>
              <a:latin typeface="Tahoma" pitchFamily="34" charset="0"/>
            </a:endParaRPr>
          </a:p>
          <a:p>
            <a:pPr marL="533400" indent="-533400" eaLnBrk="1" hangingPunct="1">
              <a:lnSpc>
                <a:spcPct val="150000"/>
              </a:lnSpc>
              <a:buClrTx/>
              <a:buFontTx/>
              <a:buAutoNum type="arabicPeriod"/>
            </a:pPr>
            <a:r>
              <a:rPr lang="en-US" sz="2000" b="1" dirty="0" smtClean="0">
                <a:solidFill>
                  <a:schemeClr val="tx1"/>
                </a:solidFill>
                <a:latin typeface="Tahoma" pitchFamily="34" charset="0"/>
              </a:rPr>
              <a:t>Start with 1 point (singleton)</a:t>
            </a:r>
          </a:p>
          <a:p>
            <a:pPr marL="533400" indent="-533400" eaLnBrk="1" hangingPunct="1">
              <a:lnSpc>
                <a:spcPct val="150000"/>
              </a:lnSpc>
              <a:buClrTx/>
              <a:buFontTx/>
              <a:buAutoNum type="arabicPeriod"/>
            </a:pPr>
            <a:r>
              <a:rPr lang="en-US" sz="2000" b="1" dirty="0" smtClean="0">
                <a:solidFill>
                  <a:schemeClr val="tx1"/>
                </a:solidFill>
                <a:latin typeface="Tahoma" pitchFamily="34" charset="0"/>
              </a:rPr>
              <a:t>Recursively add two or more appropriate clusters</a:t>
            </a:r>
          </a:p>
          <a:p>
            <a:pPr marL="533400" indent="-533400" eaLnBrk="1" hangingPunct="1">
              <a:lnSpc>
                <a:spcPct val="150000"/>
              </a:lnSpc>
              <a:buClrTx/>
              <a:buFontTx/>
              <a:buAutoNum type="arabicPeriod"/>
            </a:pPr>
            <a:r>
              <a:rPr lang="en-US" sz="2000" b="1" dirty="0" smtClean="0">
                <a:solidFill>
                  <a:schemeClr val="tx1"/>
                </a:solidFill>
                <a:latin typeface="Tahoma" pitchFamily="34" charset="0"/>
              </a:rPr>
              <a:t>Stop when k number of clusters is achieved.</a:t>
            </a:r>
          </a:p>
        </p:txBody>
      </p:sp>
      <p:sp>
        <p:nvSpPr>
          <p:cNvPr id="23556" name="Rectangle 4"/>
          <p:cNvSpPr>
            <a:spLocks noGrp="1" noChangeArrowheads="1"/>
          </p:cNvSpPr>
          <p:nvPr>
            <p:ph sz="half" idx="2"/>
          </p:nvPr>
        </p:nvSpPr>
        <p:spPr>
          <a:xfrm>
            <a:off x="4495800" y="1524000"/>
            <a:ext cx="4495800" cy="4572000"/>
          </a:xfrm>
        </p:spPr>
        <p:txBody>
          <a:bodyPr/>
          <a:lstStyle/>
          <a:p>
            <a:pPr marL="533400" indent="-533400" eaLnBrk="1" hangingPunct="1">
              <a:buFontTx/>
              <a:buNone/>
            </a:pPr>
            <a:r>
              <a:rPr lang="en-US" sz="2000" b="1" dirty="0" smtClean="0">
                <a:solidFill>
                  <a:srgbClr val="C00000"/>
                </a:solidFill>
                <a:latin typeface="Tahoma" pitchFamily="34" charset="0"/>
              </a:rPr>
              <a:t>      Divisive (top down)</a:t>
            </a:r>
          </a:p>
          <a:p>
            <a:pPr marL="533400" indent="-533400" eaLnBrk="1" hangingPunct="1">
              <a:buFontTx/>
              <a:buNone/>
            </a:pPr>
            <a:endParaRPr lang="en-US" sz="2000" b="1" dirty="0" smtClean="0">
              <a:solidFill>
                <a:schemeClr val="tx1"/>
              </a:solidFill>
              <a:latin typeface="Tahoma" pitchFamily="34" charset="0"/>
            </a:endParaRPr>
          </a:p>
          <a:p>
            <a:pPr marL="533400" indent="-533400" eaLnBrk="1" hangingPunct="1">
              <a:lnSpc>
                <a:spcPct val="150000"/>
              </a:lnSpc>
              <a:buClrTx/>
              <a:buFontTx/>
              <a:buAutoNum type="arabicPeriod"/>
            </a:pPr>
            <a:r>
              <a:rPr lang="en-US" sz="2000" b="1" dirty="0" smtClean="0">
                <a:solidFill>
                  <a:schemeClr val="tx1"/>
                </a:solidFill>
                <a:latin typeface="Tahoma" pitchFamily="34" charset="0"/>
              </a:rPr>
              <a:t>Start with a big cluster</a:t>
            </a:r>
          </a:p>
          <a:p>
            <a:pPr marL="533400" indent="-533400" eaLnBrk="1" hangingPunct="1">
              <a:lnSpc>
                <a:spcPct val="150000"/>
              </a:lnSpc>
              <a:buClrTx/>
              <a:buFontTx/>
              <a:buAutoNum type="arabicPeriod"/>
            </a:pPr>
            <a:r>
              <a:rPr lang="en-US" sz="2000" b="1" dirty="0" smtClean="0">
                <a:solidFill>
                  <a:schemeClr val="tx1"/>
                </a:solidFill>
                <a:latin typeface="Tahoma" pitchFamily="34" charset="0"/>
              </a:rPr>
              <a:t>Recursively divide into smaller clusters</a:t>
            </a:r>
          </a:p>
          <a:p>
            <a:pPr marL="533400" indent="-533400" eaLnBrk="1" hangingPunct="1">
              <a:lnSpc>
                <a:spcPct val="150000"/>
              </a:lnSpc>
              <a:buClrTx/>
              <a:buFontTx/>
              <a:buAutoNum type="arabicPeriod"/>
            </a:pPr>
            <a:r>
              <a:rPr lang="en-US" sz="2000" b="1" dirty="0" smtClean="0">
                <a:solidFill>
                  <a:schemeClr val="tx1"/>
                </a:solidFill>
                <a:latin typeface="Tahoma" pitchFamily="34" charset="0"/>
              </a:rPr>
              <a:t>Stop when k number of clusters is achieved</a:t>
            </a:r>
            <a:r>
              <a:rPr lang="en-US" sz="2000" b="1" dirty="0" smtClean="0">
                <a:latin typeface="Tahoma" pitchFamily="34" charset="0"/>
              </a:rPr>
              <a:t>.</a:t>
            </a:r>
          </a:p>
        </p:txBody>
      </p:sp>
      <p:sp>
        <p:nvSpPr>
          <p:cNvPr id="23557" name="Line 5"/>
          <p:cNvSpPr>
            <a:spLocks noChangeShapeType="1"/>
          </p:cNvSpPr>
          <p:nvPr/>
        </p:nvSpPr>
        <p:spPr bwMode="auto">
          <a:xfrm>
            <a:off x="4419600" y="1371600"/>
            <a:ext cx="0" cy="5181600"/>
          </a:xfrm>
          <a:prstGeom prst="line">
            <a:avLst/>
          </a:prstGeom>
          <a:noFill/>
          <a:ln w="9525">
            <a:solidFill>
              <a:schemeClr val="tx1"/>
            </a:solidFill>
            <a:round/>
            <a:headEnd/>
            <a:tailEnd/>
          </a:ln>
        </p:spPr>
        <p:txBody>
          <a:bodyPr/>
          <a:lstStyle/>
          <a:p>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6" name="Group 46"/>
          <p:cNvGrpSpPr>
            <a:grpSpLocks/>
          </p:cNvGrpSpPr>
          <p:nvPr/>
        </p:nvGrpSpPr>
        <p:grpSpPr bwMode="auto">
          <a:xfrm>
            <a:off x="533400" y="1258887"/>
            <a:ext cx="8077200" cy="2017713"/>
            <a:chOff x="533400" y="1143000"/>
            <a:chExt cx="8077200" cy="2017713"/>
          </a:xfrm>
        </p:grpSpPr>
        <p:grpSp>
          <p:nvGrpSpPr>
            <p:cNvPr id="2077" name="Group 4"/>
            <p:cNvGrpSpPr>
              <a:grpSpLocks/>
            </p:cNvGrpSpPr>
            <p:nvPr/>
          </p:nvGrpSpPr>
          <p:grpSpPr bwMode="auto">
            <a:xfrm>
              <a:off x="533400" y="1143000"/>
              <a:ext cx="2209800" cy="2017713"/>
              <a:chOff x="384" y="2496"/>
              <a:chExt cx="1392" cy="1271"/>
            </a:xfrm>
          </p:grpSpPr>
          <p:graphicFrame>
            <p:nvGraphicFramePr>
              <p:cNvPr id="2055" name="Object 2"/>
              <p:cNvGraphicFramePr>
                <a:graphicFrameLocks noChangeAspect="1"/>
              </p:cNvGraphicFramePr>
              <p:nvPr/>
            </p:nvGraphicFramePr>
            <p:xfrm>
              <a:off x="384" y="2496"/>
              <a:ext cx="1392" cy="1271"/>
            </p:xfrm>
            <a:graphic>
              <a:graphicData uri="http://schemas.openxmlformats.org/presentationml/2006/ole">
                <p:oleObj spid="_x0000_s2055" name="Worksheet" r:id="rId3" imgW="2598840" imgH="2452680" progId="Excel.Sheet.8">
                  <p:embed/>
                </p:oleObj>
              </a:graphicData>
            </a:graphic>
          </p:graphicFrame>
          <p:sp>
            <p:nvSpPr>
              <p:cNvPr id="2088" name="Oval 6"/>
              <p:cNvSpPr>
                <a:spLocks noChangeArrowheads="1"/>
              </p:cNvSpPr>
              <p:nvPr/>
            </p:nvSpPr>
            <p:spPr bwMode="auto">
              <a:xfrm>
                <a:off x="816" y="2736"/>
                <a:ext cx="288" cy="288"/>
              </a:xfrm>
              <a:prstGeom prst="ellipse">
                <a:avLst/>
              </a:prstGeom>
              <a:noFill/>
              <a:ln w="28575">
                <a:solidFill>
                  <a:schemeClr val="tx1"/>
                </a:solidFill>
                <a:prstDash val="lgDash"/>
                <a:round/>
                <a:headEnd/>
                <a:tailEnd/>
              </a:ln>
            </p:spPr>
            <p:txBody>
              <a:bodyPr wrap="none" anchor="ctr">
                <a:spAutoFit/>
              </a:bodyPr>
              <a:lstStyle/>
              <a:p>
                <a:endParaRPr lang="en-IN"/>
              </a:p>
            </p:txBody>
          </p:sp>
          <p:sp>
            <p:nvSpPr>
              <p:cNvPr id="2089" name="Oval 7"/>
              <p:cNvSpPr>
                <a:spLocks noChangeArrowheads="1"/>
              </p:cNvSpPr>
              <p:nvPr/>
            </p:nvSpPr>
            <p:spPr bwMode="auto">
              <a:xfrm>
                <a:off x="816" y="3024"/>
                <a:ext cx="288" cy="288"/>
              </a:xfrm>
              <a:prstGeom prst="ellipse">
                <a:avLst/>
              </a:prstGeom>
              <a:noFill/>
              <a:ln w="28575">
                <a:solidFill>
                  <a:schemeClr val="tx1"/>
                </a:solidFill>
                <a:prstDash val="lgDash"/>
                <a:round/>
                <a:headEnd/>
                <a:tailEnd/>
              </a:ln>
            </p:spPr>
            <p:txBody>
              <a:bodyPr wrap="none" anchor="ctr">
                <a:spAutoFit/>
              </a:bodyPr>
              <a:lstStyle/>
              <a:p>
                <a:endParaRPr lang="en-IN"/>
              </a:p>
            </p:txBody>
          </p:sp>
          <p:sp>
            <p:nvSpPr>
              <p:cNvPr id="2090" name="Oval 8"/>
              <p:cNvSpPr>
                <a:spLocks noChangeArrowheads="1"/>
              </p:cNvSpPr>
              <p:nvPr/>
            </p:nvSpPr>
            <p:spPr bwMode="auto">
              <a:xfrm>
                <a:off x="1392" y="3024"/>
                <a:ext cx="144" cy="288"/>
              </a:xfrm>
              <a:prstGeom prst="ellipse">
                <a:avLst/>
              </a:prstGeom>
              <a:noFill/>
              <a:ln w="28575">
                <a:solidFill>
                  <a:schemeClr val="tx1"/>
                </a:solidFill>
                <a:prstDash val="lgDash"/>
                <a:round/>
                <a:headEnd/>
                <a:tailEnd/>
              </a:ln>
            </p:spPr>
            <p:txBody>
              <a:bodyPr anchor="ctr">
                <a:spAutoFit/>
              </a:bodyPr>
              <a:lstStyle/>
              <a:p>
                <a:endParaRPr lang="en-IN"/>
              </a:p>
            </p:txBody>
          </p:sp>
        </p:grpSp>
        <p:grpSp>
          <p:nvGrpSpPr>
            <p:cNvPr id="2078" name="Group 9"/>
            <p:cNvGrpSpPr>
              <a:grpSpLocks/>
            </p:cNvGrpSpPr>
            <p:nvPr/>
          </p:nvGrpSpPr>
          <p:grpSpPr bwMode="auto">
            <a:xfrm>
              <a:off x="3505200" y="1143000"/>
              <a:ext cx="2209800" cy="2017713"/>
              <a:chOff x="1968" y="2496"/>
              <a:chExt cx="1392" cy="1271"/>
            </a:xfrm>
          </p:grpSpPr>
          <p:graphicFrame>
            <p:nvGraphicFramePr>
              <p:cNvPr id="2054" name="Object 3"/>
              <p:cNvGraphicFramePr>
                <a:graphicFrameLocks noChangeAspect="1"/>
              </p:cNvGraphicFramePr>
              <p:nvPr/>
            </p:nvGraphicFramePr>
            <p:xfrm>
              <a:off x="1968" y="2496"/>
              <a:ext cx="1392" cy="1271"/>
            </p:xfrm>
            <a:graphic>
              <a:graphicData uri="http://schemas.openxmlformats.org/presentationml/2006/ole">
                <p:oleObj spid="_x0000_s2054" name="Worksheet" r:id="rId4" imgW="2598840" imgH="2452680" progId="Excel.Sheet.8">
                  <p:embed/>
                </p:oleObj>
              </a:graphicData>
            </a:graphic>
          </p:graphicFrame>
          <p:sp>
            <p:nvSpPr>
              <p:cNvPr id="2084" name="Oval 11"/>
              <p:cNvSpPr>
                <a:spLocks noChangeArrowheads="1"/>
              </p:cNvSpPr>
              <p:nvPr/>
            </p:nvSpPr>
            <p:spPr bwMode="auto">
              <a:xfrm>
                <a:off x="2736" y="3312"/>
                <a:ext cx="288" cy="192"/>
              </a:xfrm>
              <a:prstGeom prst="ellipse">
                <a:avLst/>
              </a:prstGeom>
              <a:noFill/>
              <a:ln w="28575">
                <a:solidFill>
                  <a:schemeClr val="tx1"/>
                </a:solidFill>
                <a:prstDash val="lgDash"/>
                <a:round/>
                <a:headEnd/>
                <a:tailEnd/>
              </a:ln>
            </p:spPr>
            <p:txBody>
              <a:bodyPr wrap="none" anchor="ctr">
                <a:spAutoFit/>
              </a:bodyPr>
              <a:lstStyle/>
              <a:p>
                <a:endParaRPr lang="en-IN"/>
              </a:p>
            </p:txBody>
          </p:sp>
          <p:sp>
            <p:nvSpPr>
              <p:cNvPr id="2085" name="Oval 12"/>
              <p:cNvSpPr>
                <a:spLocks noChangeArrowheads="1"/>
              </p:cNvSpPr>
              <p:nvPr/>
            </p:nvSpPr>
            <p:spPr bwMode="auto">
              <a:xfrm>
                <a:off x="2256" y="2688"/>
                <a:ext cx="384" cy="384"/>
              </a:xfrm>
              <a:prstGeom prst="ellipse">
                <a:avLst/>
              </a:prstGeom>
              <a:noFill/>
              <a:ln w="28575">
                <a:solidFill>
                  <a:schemeClr val="tx1"/>
                </a:solidFill>
                <a:prstDash val="lgDash"/>
                <a:round/>
                <a:headEnd/>
                <a:tailEnd/>
              </a:ln>
            </p:spPr>
            <p:txBody>
              <a:bodyPr anchor="ctr">
                <a:spAutoFit/>
              </a:bodyPr>
              <a:lstStyle/>
              <a:p>
                <a:endParaRPr lang="en-IN"/>
              </a:p>
            </p:txBody>
          </p:sp>
          <p:sp>
            <p:nvSpPr>
              <p:cNvPr id="2086" name="Oval 13"/>
              <p:cNvSpPr>
                <a:spLocks noChangeArrowheads="1"/>
              </p:cNvSpPr>
              <p:nvPr/>
            </p:nvSpPr>
            <p:spPr bwMode="auto">
              <a:xfrm>
                <a:off x="2352" y="3024"/>
                <a:ext cx="384" cy="240"/>
              </a:xfrm>
              <a:prstGeom prst="ellipse">
                <a:avLst/>
              </a:prstGeom>
              <a:noFill/>
              <a:ln w="28575">
                <a:solidFill>
                  <a:schemeClr val="tx1"/>
                </a:solidFill>
                <a:prstDash val="lgDash"/>
                <a:round/>
                <a:headEnd/>
                <a:tailEnd/>
              </a:ln>
            </p:spPr>
            <p:txBody>
              <a:bodyPr anchor="ctr">
                <a:spAutoFit/>
              </a:bodyPr>
              <a:lstStyle/>
              <a:p>
                <a:endParaRPr lang="en-IN"/>
              </a:p>
            </p:txBody>
          </p:sp>
          <p:sp>
            <p:nvSpPr>
              <p:cNvPr id="2087" name="Oval 14"/>
              <p:cNvSpPr>
                <a:spLocks noChangeArrowheads="1"/>
              </p:cNvSpPr>
              <p:nvPr/>
            </p:nvSpPr>
            <p:spPr bwMode="auto">
              <a:xfrm>
                <a:off x="2832" y="3024"/>
                <a:ext cx="288" cy="288"/>
              </a:xfrm>
              <a:prstGeom prst="ellipse">
                <a:avLst/>
              </a:prstGeom>
              <a:noFill/>
              <a:ln w="28575">
                <a:solidFill>
                  <a:schemeClr val="tx1"/>
                </a:solidFill>
                <a:prstDash val="lgDash"/>
                <a:round/>
                <a:headEnd/>
                <a:tailEnd/>
              </a:ln>
            </p:spPr>
            <p:txBody>
              <a:bodyPr anchor="ctr">
                <a:spAutoFit/>
              </a:bodyPr>
              <a:lstStyle/>
              <a:p>
                <a:endParaRPr lang="en-IN"/>
              </a:p>
            </p:txBody>
          </p:sp>
        </p:grpSp>
        <p:grpSp>
          <p:nvGrpSpPr>
            <p:cNvPr id="2079" name="Group 15"/>
            <p:cNvGrpSpPr>
              <a:grpSpLocks/>
            </p:cNvGrpSpPr>
            <p:nvPr/>
          </p:nvGrpSpPr>
          <p:grpSpPr bwMode="auto">
            <a:xfrm>
              <a:off x="6400800" y="1143000"/>
              <a:ext cx="2209800" cy="2017713"/>
              <a:chOff x="3552" y="2496"/>
              <a:chExt cx="1392" cy="1271"/>
            </a:xfrm>
          </p:grpSpPr>
          <p:graphicFrame>
            <p:nvGraphicFramePr>
              <p:cNvPr id="2053" name="Object 4"/>
              <p:cNvGraphicFramePr>
                <a:graphicFrameLocks noChangeAspect="1"/>
              </p:cNvGraphicFramePr>
              <p:nvPr/>
            </p:nvGraphicFramePr>
            <p:xfrm>
              <a:off x="3552" y="2496"/>
              <a:ext cx="1392" cy="1271"/>
            </p:xfrm>
            <a:graphic>
              <a:graphicData uri="http://schemas.openxmlformats.org/presentationml/2006/ole">
                <p:oleObj spid="_x0000_s2053" name="Worksheet" r:id="rId5" imgW="2598840" imgH="2452680" progId="Excel.Sheet.8">
                  <p:embed/>
                </p:oleObj>
              </a:graphicData>
            </a:graphic>
          </p:graphicFrame>
          <p:sp>
            <p:nvSpPr>
              <p:cNvPr id="2082" name="Oval 17"/>
              <p:cNvSpPr>
                <a:spLocks noChangeArrowheads="1"/>
              </p:cNvSpPr>
              <p:nvPr/>
            </p:nvSpPr>
            <p:spPr bwMode="auto">
              <a:xfrm>
                <a:off x="3888" y="2688"/>
                <a:ext cx="384" cy="624"/>
              </a:xfrm>
              <a:prstGeom prst="ellipse">
                <a:avLst/>
              </a:prstGeom>
              <a:noFill/>
              <a:ln w="28575">
                <a:solidFill>
                  <a:schemeClr val="tx1"/>
                </a:solidFill>
                <a:prstDash val="lgDash"/>
                <a:round/>
                <a:headEnd/>
                <a:tailEnd/>
              </a:ln>
            </p:spPr>
            <p:txBody>
              <a:bodyPr anchor="ctr">
                <a:spAutoFit/>
              </a:bodyPr>
              <a:lstStyle/>
              <a:p>
                <a:endParaRPr lang="en-IN"/>
              </a:p>
            </p:txBody>
          </p:sp>
          <p:sp>
            <p:nvSpPr>
              <p:cNvPr id="2083" name="Oval 18"/>
              <p:cNvSpPr>
                <a:spLocks noChangeArrowheads="1"/>
              </p:cNvSpPr>
              <p:nvPr/>
            </p:nvSpPr>
            <p:spPr bwMode="auto">
              <a:xfrm>
                <a:off x="4272" y="3024"/>
                <a:ext cx="480" cy="480"/>
              </a:xfrm>
              <a:prstGeom prst="ellipse">
                <a:avLst/>
              </a:prstGeom>
              <a:noFill/>
              <a:ln w="28575">
                <a:solidFill>
                  <a:schemeClr val="tx1"/>
                </a:solidFill>
                <a:prstDash val="lgDash"/>
                <a:round/>
                <a:headEnd/>
                <a:tailEnd/>
              </a:ln>
            </p:spPr>
            <p:txBody>
              <a:bodyPr anchor="ctr">
                <a:spAutoFit/>
              </a:bodyPr>
              <a:lstStyle/>
              <a:p>
                <a:endParaRPr lang="en-IN"/>
              </a:p>
            </p:txBody>
          </p:sp>
        </p:grpSp>
        <p:cxnSp>
          <p:nvCxnSpPr>
            <p:cNvPr id="40" name="Straight Arrow Connector 39"/>
            <p:cNvCxnSpPr/>
            <p:nvPr/>
          </p:nvCxnSpPr>
          <p:spPr>
            <a:xfrm>
              <a:off x="2667000" y="2133600"/>
              <a:ext cx="838200" cy="158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638800" y="2057400"/>
              <a:ext cx="838200" cy="158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2057" name="Group 47"/>
          <p:cNvGrpSpPr>
            <a:grpSpLocks/>
          </p:cNvGrpSpPr>
          <p:nvPr/>
        </p:nvGrpSpPr>
        <p:grpSpPr bwMode="auto">
          <a:xfrm>
            <a:off x="457200" y="4419600"/>
            <a:ext cx="8458200" cy="2133600"/>
            <a:chOff x="533400" y="4495800"/>
            <a:chExt cx="8458200" cy="2133600"/>
          </a:xfrm>
        </p:grpSpPr>
        <p:grpSp>
          <p:nvGrpSpPr>
            <p:cNvPr id="2060" name="Group 4"/>
            <p:cNvGrpSpPr>
              <a:grpSpLocks/>
            </p:cNvGrpSpPr>
            <p:nvPr/>
          </p:nvGrpSpPr>
          <p:grpSpPr bwMode="auto">
            <a:xfrm>
              <a:off x="533400" y="4495800"/>
              <a:ext cx="2590800" cy="2133600"/>
              <a:chOff x="3552" y="2496"/>
              <a:chExt cx="1392" cy="1271"/>
            </a:xfrm>
          </p:grpSpPr>
          <p:graphicFrame>
            <p:nvGraphicFramePr>
              <p:cNvPr id="2052" name="Object 5"/>
              <p:cNvGraphicFramePr>
                <a:graphicFrameLocks noChangeAspect="1"/>
              </p:cNvGraphicFramePr>
              <p:nvPr/>
            </p:nvGraphicFramePr>
            <p:xfrm>
              <a:off x="3552" y="2496"/>
              <a:ext cx="1392" cy="1271"/>
            </p:xfrm>
            <a:graphic>
              <a:graphicData uri="http://schemas.openxmlformats.org/presentationml/2006/ole">
                <p:oleObj spid="_x0000_s2052" name="Worksheet" r:id="rId6" imgW="2598840" imgH="2452680" progId="Excel.Sheet.8">
                  <p:embed/>
                </p:oleObj>
              </a:graphicData>
            </a:graphic>
          </p:graphicFrame>
          <p:sp>
            <p:nvSpPr>
              <p:cNvPr id="2075" name="Oval 6"/>
              <p:cNvSpPr>
                <a:spLocks noChangeArrowheads="1"/>
              </p:cNvSpPr>
              <p:nvPr/>
            </p:nvSpPr>
            <p:spPr bwMode="auto">
              <a:xfrm>
                <a:off x="3888" y="2688"/>
                <a:ext cx="384" cy="624"/>
              </a:xfrm>
              <a:prstGeom prst="ellipse">
                <a:avLst/>
              </a:prstGeom>
              <a:noFill/>
              <a:ln w="28575">
                <a:solidFill>
                  <a:schemeClr val="tx1"/>
                </a:solidFill>
                <a:prstDash val="lgDash"/>
                <a:round/>
                <a:headEnd/>
                <a:tailEnd/>
              </a:ln>
            </p:spPr>
            <p:txBody>
              <a:bodyPr anchor="ctr">
                <a:spAutoFit/>
              </a:bodyPr>
              <a:lstStyle/>
              <a:p>
                <a:endParaRPr lang="en-IN"/>
              </a:p>
            </p:txBody>
          </p:sp>
          <p:sp>
            <p:nvSpPr>
              <p:cNvPr id="2076" name="Oval 7"/>
              <p:cNvSpPr>
                <a:spLocks noChangeArrowheads="1"/>
              </p:cNvSpPr>
              <p:nvPr/>
            </p:nvSpPr>
            <p:spPr bwMode="auto">
              <a:xfrm>
                <a:off x="4272" y="3024"/>
                <a:ext cx="480" cy="480"/>
              </a:xfrm>
              <a:prstGeom prst="ellipse">
                <a:avLst/>
              </a:prstGeom>
              <a:noFill/>
              <a:ln w="28575">
                <a:solidFill>
                  <a:schemeClr val="tx1"/>
                </a:solidFill>
                <a:prstDash val="lgDash"/>
                <a:round/>
                <a:headEnd/>
                <a:tailEnd/>
              </a:ln>
            </p:spPr>
            <p:txBody>
              <a:bodyPr anchor="ctr">
                <a:spAutoFit/>
              </a:bodyPr>
              <a:lstStyle/>
              <a:p>
                <a:endParaRPr lang="en-IN"/>
              </a:p>
            </p:txBody>
          </p:sp>
        </p:grpSp>
        <p:grpSp>
          <p:nvGrpSpPr>
            <p:cNvPr id="2061" name="Group 8"/>
            <p:cNvGrpSpPr>
              <a:grpSpLocks/>
            </p:cNvGrpSpPr>
            <p:nvPr/>
          </p:nvGrpSpPr>
          <p:grpSpPr bwMode="auto">
            <a:xfrm>
              <a:off x="3429000" y="4495800"/>
              <a:ext cx="2590800" cy="2133599"/>
              <a:chOff x="1968" y="2360"/>
              <a:chExt cx="1392" cy="1271"/>
            </a:xfrm>
          </p:grpSpPr>
          <p:graphicFrame>
            <p:nvGraphicFramePr>
              <p:cNvPr id="2051" name="Object 6"/>
              <p:cNvGraphicFramePr>
                <a:graphicFrameLocks noChangeAspect="1"/>
              </p:cNvGraphicFramePr>
              <p:nvPr/>
            </p:nvGraphicFramePr>
            <p:xfrm>
              <a:off x="1968" y="2360"/>
              <a:ext cx="1392" cy="1271"/>
            </p:xfrm>
            <a:graphic>
              <a:graphicData uri="http://schemas.openxmlformats.org/presentationml/2006/ole">
                <p:oleObj spid="_x0000_s2051" name="Worksheet" r:id="rId7" imgW="2598840" imgH="2452680" progId="Excel.Sheet.8">
                  <p:embed/>
                </p:oleObj>
              </a:graphicData>
            </a:graphic>
          </p:graphicFrame>
          <p:sp>
            <p:nvSpPr>
              <p:cNvPr id="2071" name="Oval 10"/>
              <p:cNvSpPr>
                <a:spLocks noChangeArrowheads="1"/>
              </p:cNvSpPr>
              <p:nvPr/>
            </p:nvSpPr>
            <p:spPr bwMode="auto">
              <a:xfrm>
                <a:off x="2736" y="3312"/>
                <a:ext cx="288" cy="192"/>
              </a:xfrm>
              <a:prstGeom prst="ellipse">
                <a:avLst/>
              </a:prstGeom>
              <a:noFill/>
              <a:ln w="28575">
                <a:solidFill>
                  <a:schemeClr val="tx1"/>
                </a:solidFill>
                <a:prstDash val="lgDash"/>
                <a:round/>
                <a:headEnd/>
                <a:tailEnd/>
              </a:ln>
            </p:spPr>
            <p:txBody>
              <a:bodyPr wrap="none" anchor="ctr">
                <a:spAutoFit/>
              </a:bodyPr>
              <a:lstStyle/>
              <a:p>
                <a:endParaRPr lang="en-IN"/>
              </a:p>
            </p:txBody>
          </p:sp>
          <p:sp>
            <p:nvSpPr>
              <p:cNvPr id="2072" name="Oval 11"/>
              <p:cNvSpPr>
                <a:spLocks noChangeArrowheads="1"/>
              </p:cNvSpPr>
              <p:nvPr/>
            </p:nvSpPr>
            <p:spPr bwMode="auto">
              <a:xfrm>
                <a:off x="2256" y="2688"/>
                <a:ext cx="384" cy="384"/>
              </a:xfrm>
              <a:prstGeom prst="ellipse">
                <a:avLst/>
              </a:prstGeom>
              <a:noFill/>
              <a:ln w="28575">
                <a:solidFill>
                  <a:schemeClr val="tx1"/>
                </a:solidFill>
                <a:prstDash val="lgDash"/>
                <a:round/>
                <a:headEnd/>
                <a:tailEnd/>
              </a:ln>
            </p:spPr>
            <p:txBody>
              <a:bodyPr anchor="ctr">
                <a:spAutoFit/>
              </a:bodyPr>
              <a:lstStyle/>
              <a:p>
                <a:endParaRPr lang="en-IN"/>
              </a:p>
            </p:txBody>
          </p:sp>
          <p:sp>
            <p:nvSpPr>
              <p:cNvPr id="2073" name="Oval 12"/>
              <p:cNvSpPr>
                <a:spLocks noChangeArrowheads="1"/>
              </p:cNvSpPr>
              <p:nvPr/>
            </p:nvSpPr>
            <p:spPr bwMode="auto">
              <a:xfrm>
                <a:off x="2352" y="3024"/>
                <a:ext cx="384" cy="240"/>
              </a:xfrm>
              <a:prstGeom prst="ellipse">
                <a:avLst/>
              </a:prstGeom>
              <a:noFill/>
              <a:ln w="28575">
                <a:solidFill>
                  <a:schemeClr val="tx1"/>
                </a:solidFill>
                <a:prstDash val="lgDash"/>
                <a:round/>
                <a:headEnd/>
                <a:tailEnd/>
              </a:ln>
            </p:spPr>
            <p:txBody>
              <a:bodyPr anchor="ctr">
                <a:spAutoFit/>
              </a:bodyPr>
              <a:lstStyle/>
              <a:p>
                <a:endParaRPr lang="en-IN"/>
              </a:p>
            </p:txBody>
          </p:sp>
          <p:sp>
            <p:nvSpPr>
              <p:cNvPr id="2074" name="Oval 13"/>
              <p:cNvSpPr>
                <a:spLocks noChangeArrowheads="1"/>
              </p:cNvSpPr>
              <p:nvPr/>
            </p:nvSpPr>
            <p:spPr bwMode="auto">
              <a:xfrm>
                <a:off x="2832" y="3024"/>
                <a:ext cx="288" cy="288"/>
              </a:xfrm>
              <a:prstGeom prst="ellipse">
                <a:avLst/>
              </a:prstGeom>
              <a:noFill/>
              <a:ln w="28575">
                <a:solidFill>
                  <a:schemeClr val="tx1"/>
                </a:solidFill>
                <a:prstDash val="lgDash"/>
                <a:round/>
                <a:headEnd/>
                <a:tailEnd/>
              </a:ln>
            </p:spPr>
            <p:txBody>
              <a:bodyPr anchor="ctr">
                <a:spAutoFit/>
              </a:bodyPr>
              <a:lstStyle/>
              <a:p>
                <a:endParaRPr lang="en-IN"/>
              </a:p>
            </p:txBody>
          </p:sp>
        </p:grpSp>
        <p:grpSp>
          <p:nvGrpSpPr>
            <p:cNvPr id="2062" name="Group 14"/>
            <p:cNvGrpSpPr>
              <a:grpSpLocks/>
            </p:cNvGrpSpPr>
            <p:nvPr/>
          </p:nvGrpSpPr>
          <p:grpSpPr bwMode="auto">
            <a:xfrm>
              <a:off x="6400800" y="4495800"/>
              <a:ext cx="2590800" cy="2133600"/>
              <a:chOff x="3915" y="2518"/>
              <a:chExt cx="1392" cy="1271"/>
            </a:xfrm>
          </p:grpSpPr>
          <p:graphicFrame>
            <p:nvGraphicFramePr>
              <p:cNvPr id="2050" name="Object 7"/>
              <p:cNvGraphicFramePr>
                <a:graphicFrameLocks noChangeAspect="1"/>
              </p:cNvGraphicFramePr>
              <p:nvPr/>
            </p:nvGraphicFramePr>
            <p:xfrm>
              <a:off x="3915" y="2518"/>
              <a:ext cx="1392" cy="1271"/>
            </p:xfrm>
            <a:graphic>
              <a:graphicData uri="http://schemas.openxmlformats.org/presentationml/2006/ole">
                <p:oleObj spid="_x0000_s2050" name="Worksheet" r:id="rId8" imgW="2598840" imgH="2452680" progId="Excel.Sheet.8">
                  <p:embed/>
                </p:oleObj>
              </a:graphicData>
            </a:graphic>
          </p:graphicFrame>
          <p:sp>
            <p:nvSpPr>
              <p:cNvPr id="2065" name="Oval 16"/>
              <p:cNvSpPr>
                <a:spLocks noChangeArrowheads="1"/>
              </p:cNvSpPr>
              <p:nvPr/>
            </p:nvSpPr>
            <p:spPr bwMode="auto">
              <a:xfrm>
                <a:off x="4224" y="2713"/>
                <a:ext cx="288" cy="288"/>
              </a:xfrm>
              <a:prstGeom prst="ellipse">
                <a:avLst/>
              </a:prstGeom>
              <a:noFill/>
              <a:ln w="28575">
                <a:solidFill>
                  <a:schemeClr val="tx1"/>
                </a:solidFill>
                <a:prstDash val="lgDash"/>
                <a:round/>
                <a:headEnd/>
                <a:tailEnd/>
              </a:ln>
            </p:spPr>
            <p:txBody>
              <a:bodyPr wrap="none" anchor="ctr">
                <a:spAutoFit/>
              </a:bodyPr>
              <a:lstStyle/>
              <a:p>
                <a:endParaRPr lang="en-IN"/>
              </a:p>
            </p:txBody>
          </p:sp>
          <p:sp>
            <p:nvSpPr>
              <p:cNvPr id="2066" name="Oval 17"/>
              <p:cNvSpPr>
                <a:spLocks noChangeArrowheads="1"/>
              </p:cNvSpPr>
              <p:nvPr/>
            </p:nvSpPr>
            <p:spPr bwMode="auto">
              <a:xfrm>
                <a:off x="4224" y="3001"/>
                <a:ext cx="288" cy="288"/>
              </a:xfrm>
              <a:prstGeom prst="ellipse">
                <a:avLst/>
              </a:prstGeom>
              <a:noFill/>
              <a:ln w="28575">
                <a:solidFill>
                  <a:schemeClr val="tx1"/>
                </a:solidFill>
                <a:prstDash val="lgDash"/>
                <a:round/>
                <a:headEnd/>
                <a:tailEnd/>
              </a:ln>
            </p:spPr>
            <p:txBody>
              <a:bodyPr wrap="none" anchor="ctr">
                <a:spAutoFit/>
              </a:bodyPr>
              <a:lstStyle/>
              <a:p>
                <a:endParaRPr lang="en-IN"/>
              </a:p>
            </p:txBody>
          </p:sp>
          <p:sp>
            <p:nvSpPr>
              <p:cNvPr id="2067" name="Oval 18"/>
              <p:cNvSpPr>
                <a:spLocks noChangeArrowheads="1"/>
              </p:cNvSpPr>
              <p:nvPr/>
            </p:nvSpPr>
            <p:spPr bwMode="auto">
              <a:xfrm>
                <a:off x="4800" y="3001"/>
                <a:ext cx="144" cy="288"/>
              </a:xfrm>
              <a:prstGeom prst="ellipse">
                <a:avLst/>
              </a:prstGeom>
              <a:noFill/>
              <a:ln w="28575">
                <a:solidFill>
                  <a:schemeClr val="tx1"/>
                </a:solidFill>
                <a:prstDash val="lgDash"/>
                <a:round/>
                <a:headEnd/>
                <a:tailEnd/>
              </a:ln>
            </p:spPr>
            <p:txBody>
              <a:bodyPr anchor="ctr">
                <a:spAutoFit/>
              </a:bodyPr>
              <a:lstStyle/>
              <a:p>
                <a:endParaRPr lang="en-IN"/>
              </a:p>
            </p:txBody>
          </p:sp>
          <p:sp>
            <p:nvSpPr>
              <p:cNvPr id="2068" name="Oval 19"/>
              <p:cNvSpPr>
                <a:spLocks noChangeArrowheads="1"/>
              </p:cNvSpPr>
              <p:nvPr/>
            </p:nvSpPr>
            <p:spPr bwMode="auto">
              <a:xfrm>
                <a:off x="4128" y="2880"/>
                <a:ext cx="96" cy="192"/>
              </a:xfrm>
              <a:prstGeom prst="ellipse">
                <a:avLst/>
              </a:prstGeom>
              <a:noFill/>
              <a:ln w="28575">
                <a:solidFill>
                  <a:schemeClr val="tx1"/>
                </a:solidFill>
                <a:prstDash val="lgDash"/>
                <a:round/>
                <a:headEnd/>
                <a:tailEnd/>
              </a:ln>
            </p:spPr>
            <p:txBody>
              <a:bodyPr anchor="ctr">
                <a:spAutoFit/>
              </a:bodyPr>
              <a:lstStyle/>
              <a:p>
                <a:endParaRPr lang="en-IN"/>
              </a:p>
            </p:txBody>
          </p:sp>
          <p:sp>
            <p:nvSpPr>
              <p:cNvPr id="2069" name="Oval 20"/>
              <p:cNvSpPr>
                <a:spLocks noChangeArrowheads="1"/>
              </p:cNvSpPr>
              <p:nvPr/>
            </p:nvSpPr>
            <p:spPr bwMode="auto">
              <a:xfrm rot="-5400000">
                <a:off x="4608" y="3216"/>
                <a:ext cx="144" cy="288"/>
              </a:xfrm>
              <a:prstGeom prst="ellipse">
                <a:avLst/>
              </a:prstGeom>
              <a:noFill/>
              <a:ln w="28575">
                <a:solidFill>
                  <a:schemeClr val="tx1"/>
                </a:solidFill>
                <a:prstDash val="lgDash"/>
                <a:round/>
                <a:headEnd/>
                <a:tailEnd/>
              </a:ln>
            </p:spPr>
            <p:txBody>
              <a:bodyPr anchor="ctr">
                <a:spAutoFit/>
              </a:bodyPr>
              <a:lstStyle/>
              <a:p>
                <a:endParaRPr lang="en-IN"/>
              </a:p>
            </p:txBody>
          </p:sp>
          <p:sp>
            <p:nvSpPr>
              <p:cNvPr id="2070" name="Oval 21"/>
              <p:cNvSpPr>
                <a:spLocks noChangeArrowheads="1"/>
              </p:cNvSpPr>
              <p:nvPr/>
            </p:nvSpPr>
            <p:spPr bwMode="auto">
              <a:xfrm rot="-5400000">
                <a:off x="4704" y="3072"/>
                <a:ext cx="96" cy="192"/>
              </a:xfrm>
              <a:prstGeom prst="ellipse">
                <a:avLst/>
              </a:prstGeom>
              <a:noFill/>
              <a:ln w="28575">
                <a:solidFill>
                  <a:schemeClr val="tx1"/>
                </a:solidFill>
                <a:prstDash val="lgDash"/>
                <a:round/>
                <a:headEnd/>
                <a:tailEnd/>
              </a:ln>
            </p:spPr>
            <p:txBody>
              <a:bodyPr anchor="ctr">
                <a:spAutoFit/>
              </a:bodyPr>
              <a:lstStyle/>
              <a:p>
                <a:endParaRPr lang="en-IN"/>
              </a:p>
            </p:txBody>
          </p:sp>
        </p:grpSp>
        <p:cxnSp>
          <p:nvCxnSpPr>
            <p:cNvPr id="43" name="Straight Arrow Connector 42"/>
            <p:cNvCxnSpPr/>
            <p:nvPr/>
          </p:nvCxnSpPr>
          <p:spPr>
            <a:xfrm>
              <a:off x="3048000" y="5486400"/>
              <a:ext cx="457200" cy="158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943600" y="5562600"/>
              <a:ext cx="457200" cy="158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2058" name="Rectangle 3"/>
          <p:cNvSpPr>
            <a:spLocks noGrp="1" noChangeArrowheads="1"/>
          </p:cNvSpPr>
          <p:nvPr>
            <p:ph sz="half" idx="1"/>
          </p:nvPr>
        </p:nvSpPr>
        <p:spPr>
          <a:xfrm>
            <a:off x="304800" y="457200"/>
            <a:ext cx="4648200" cy="381000"/>
          </a:xfrm>
        </p:spPr>
        <p:txBody>
          <a:bodyPr/>
          <a:lstStyle/>
          <a:p>
            <a:pPr marL="533400" indent="-533400" eaLnBrk="1" hangingPunct="1">
              <a:buFontTx/>
              <a:buNone/>
            </a:pPr>
            <a:r>
              <a:rPr lang="en-US" sz="2400" b="1" dirty="0" smtClean="0">
                <a:solidFill>
                  <a:srgbClr val="C00000"/>
                </a:solidFill>
                <a:latin typeface="Tahoma" pitchFamily="34" charset="0"/>
              </a:rPr>
              <a:t>Agglomerative (Bottom Up)</a:t>
            </a:r>
            <a:endParaRPr lang="en-US" sz="2400" b="1" dirty="0" smtClean="0">
              <a:solidFill>
                <a:schemeClr val="tx1"/>
              </a:solidFill>
              <a:latin typeface="Tahoma" pitchFamily="34" charset="0"/>
            </a:endParaRPr>
          </a:p>
        </p:txBody>
      </p:sp>
      <p:sp>
        <p:nvSpPr>
          <p:cNvPr id="2059" name="Rectangle 3"/>
          <p:cNvSpPr>
            <a:spLocks noGrp="1" noChangeArrowheads="1"/>
          </p:cNvSpPr>
          <p:nvPr>
            <p:ph sz="half" idx="1"/>
          </p:nvPr>
        </p:nvSpPr>
        <p:spPr>
          <a:xfrm>
            <a:off x="228600" y="3581400"/>
            <a:ext cx="3581400" cy="381000"/>
          </a:xfrm>
        </p:spPr>
        <p:txBody>
          <a:bodyPr/>
          <a:lstStyle/>
          <a:p>
            <a:pPr marL="533400" indent="-533400" eaLnBrk="1" hangingPunct="1">
              <a:buFontTx/>
              <a:buNone/>
            </a:pPr>
            <a:r>
              <a:rPr lang="en-US" sz="2400" b="1" dirty="0" smtClean="0">
                <a:solidFill>
                  <a:srgbClr val="C00000"/>
                </a:solidFill>
                <a:latin typeface="Tahoma" pitchFamily="34" charset="0"/>
              </a:rPr>
              <a:t>Divisive (Top Down)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txBox="1">
            <a:spLocks noChangeArrowheads="1"/>
          </p:cNvSpPr>
          <p:nvPr/>
        </p:nvSpPr>
        <p:spPr bwMode="auto">
          <a:xfrm>
            <a:off x="228600" y="990600"/>
            <a:ext cx="86868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r>
              <a:rPr kumimoji="0" lang="en-US" sz="2200" b="1" i="0" u="none" strike="noStrike" kern="1200" cap="none" spc="0" normalizeH="0" baseline="0" noProof="0" dirty="0" smtClean="0">
                <a:ln>
                  <a:noFill/>
                </a:ln>
                <a:effectLst/>
                <a:uLnTx/>
                <a:uFillTx/>
                <a:latin typeface="Tahoma" pitchFamily="34" charset="0"/>
                <a:ea typeface="Tahoma" pitchFamily="34" charset="0"/>
                <a:cs typeface="Tahoma" pitchFamily="34" charset="0"/>
              </a:rPr>
              <a:t>Uses a number of points to represent a cluster</a:t>
            </a: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endParaRPr kumimoji="0" lang="en-US" sz="2200" b="1"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endParaRPr kumimoji="0" lang="en-US" sz="2200" b="1"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endParaRPr kumimoji="0" lang="en-US" sz="2200" b="1"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endParaRPr kumimoji="0" lang="en-US" sz="2200" b="1"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r>
              <a:rPr kumimoji="0" lang="en-US" sz="2200" b="1" i="0" u="none" strike="noStrike" kern="1200" cap="none" spc="0" normalizeH="0" baseline="0" noProof="0" dirty="0" smtClean="0">
                <a:ln>
                  <a:noFill/>
                </a:ln>
                <a:effectLst/>
                <a:uLnTx/>
                <a:uFillTx/>
                <a:latin typeface="Tahoma" pitchFamily="34" charset="0"/>
                <a:ea typeface="Tahoma" pitchFamily="34" charset="0"/>
                <a:cs typeface="Tahoma" pitchFamily="34" charset="0"/>
              </a:rPr>
              <a:t>Representative points are found by selecting a constant number of points from a cluster and then “shrinking” them toward the center of the cluster</a:t>
            </a: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endParaRPr kumimoji="0" lang="en-US" sz="800" b="1"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r>
              <a:rPr kumimoji="0" lang="en-US" sz="2200" b="1" i="0" u="none" strike="noStrike" kern="1200" cap="none" spc="0" normalizeH="0" baseline="0" noProof="0" dirty="0" smtClean="0">
                <a:ln>
                  <a:noFill/>
                </a:ln>
                <a:effectLst/>
                <a:uLnTx/>
                <a:uFillTx/>
                <a:latin typeface="Tahoma" pitchFamily="34" charset="0"/>
                <a:ea typeface="Tahoma" pitchFamily="34" charset="0"/>
                <a:cs typeface="Tahoma" pitchFamily="34" charset="0"/>
              </a:rPr>
              <a:t>Cluster similarity is the similarity of the closest pair of representative points from different clusters.</a:t>
            </a: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endParaRPr kumimoji="0" lang="en-US" sz="800" b="1"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r>
              <a:rPr lang="en-US" sz="2200" b="1" dirty="0" smtClean="0">
                <a:latin typeface="Tahoma" pitchFamily="34" charset="0"/>
                <a:ea typeface="Tahoma" pitchFamily="34" charset="0"/>
                <a:cs typeface="Tahoma" pitchFamily="34" charset="0"/>
              </a:rPr>
              <a:t>Shrinking representative points toward the center helps avoid problems with noise and outliers.</a:t>
            </a: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endParaRPr lang="en-US" sz="800" b="1" dirty="0" smtClean="0">
              <a:latin typeface="Tahoma" pitchFamily="34" charset="0"/>
              <a:ea typeface="Tahoma" pitchFamily="34" charset="0"/>
              <a:cs typeface="Tahoma" pitchFamily="34" charset="0"/>
            </a:endParaRPr>
          </a:p>
          <a:p>
            <a:pPr marL="342900" marR="0" lvl="0" indent="-342900" algn="just" defTabSz="914400" rtl="0" eaLnBrk="0" fontAlgn="base" latinLnBrk="0" hangingPunct="0">
              <a:lnSpc>
                <a:spcPct val="100000"/>
              </a:lnSpc>
              <a:spcBef>
                <a:spcPct val="20000"/>
              </a:spcBef>
              <a:spcAft>
                <a:spcPct val="0"/>
              </a:spcAft>
              <a:buClr>
                <a:schemeClr val="accent1"/>
              </a:buClr>
              <a:buSzPct val="70000"/>
              <a:buFont typeface="Wingdings" pitchFamily="2" charset="2"/>
              <a:buChar char="Ø"/>
              <a:tabLst/>
              <a:defRPr/>
            </a:pPr>
            <a:r>
              <a:rPr lang="en-US" sz="2200" b="1" dirty="0" smtClean="0">
                <a:latin typeface="Tahoma" pitchFamily="34" charset="0"/>
                <a:ea typeface="Tahoma" pitchFamily="34" charset="0"/>
                <a:cs typeface="Tahoma" pitchFamily="34" charset="0"/>
              </a:rPr>
              <a:t>CURE is better able to handle clusters of arbitrary shapes and sizes.</a:t>
            </a:r>
            <a:endParaRPr kumimoji="0" lang="en-US" sz="2200" b="1" i="0" u="none" strike="noStrike" kern="1200" cap="none" spc="0" normalizeH="0" baseline="0" noProof="0" dirty="0">
              <a:ln>
                <a:noFill/>
              </a:ln>
              <a:effectLst/>
              <a:uLnTx/>
              <a:uFillTx/>
              <a:latin typeface="Tahoma" pitchFamily="34" charset="0"/>
              <a:ea typeface="Tahoma" pitchFamily="34" charset="0"/>
              <a:cs typeface="Tahoma" pitchFamily="34" charset="0"/>
            </a:endParaRPr>
          </a:p>
        </p:txBody>
      </p:sp>
      <p:grpSp>
        <p:nvGrpSpPr>
          <p:cNvPr id="7" name="Group 6"/>
          <p:cNvGrpSpPr/>
          <p:nvPr/>
        </p:nvGrpSpPr>
        <p:grpSpPr>
          <a:xfrm>
            <a:off x="4724400" y="1524000"/>
            <a:ext cx="1832696" cy="1371600"/>
            <a:chOff x="1600200" y="1828800"/>
            <a:chExt cx="1382713" cy="1828800"/>
          </a:xfrm>
        </p:grpSpPr>
        <p:sp>
          <p:nvSpPr>
            <p:cNvPr id="8" name="Freeform 12" descr="5%"/>
            <p:cNvSpPr>
              <a:spLocks/>
            </p:cNvSpPr>
            <p:nvPr/>
          </p:nvSpPr>
          <p:spPr bwMode="auto">
            <a:xfrm rot="-5400000">
              <a:off x="1377157" y="2051843"/>
              <a:ext cx="1828800" cy="1382713"/>
            </a:xfrm>
            <a:custGeom>
              <a:avLst/>
              <a:gdLst/>
              <a:ahLst/>
              <a:cxnLst>
                <a:cxn ang="0">
                  <a:pos x="433" y="69"/>
                </a:cxn>
                <a:cxn ang="0">
                  <a:pos x="248" y="0"/>
                </a:cxn>
                <a:cxn ang="0">
                  <a:pos x="152" y="34"/>
                </a:cxn>
                <a:cxn ang="0">
                  <a:pos x="125" y="96"/>
                </a:cxn>
                <a:cxn ang="0">
                  <a:pos x="70" y="172"/>
                </a:cxn>
                <a:cxn ang="0">
                  <a:pos x="49" y="178"/>
                </a:cxn>
                <a:cxn ang="0">
                  <a:pos x="29" y="220"/>
                </a:cxn>
                <a:cxn ang="0">
                  <a:pos x="15" y="261"/>
                </a:cxn>
                <a:cxn ang="0">
                  <a:pos x="29" y="384"/>
                </a:cxn>
                <a:cxn ang="0">
                  <a:pos x="97" y="412"/>
                </a:cxn>
                <a:cxn ang="0">
                  <a:pos x="77" y="487"/>
                </a:cxn>
                <a:cxn ang="0">
                  <a:pos x="104" y="617"/>
                </a:cxn>
                <a:cxn ang="0">
                  <a:pos x="166" y="645"/>
                </a:cxn>
                <a:cxn ang="0">
                  <a:pos x="186" y="652"/>
                </a:cxn>
                <a:cxn ang="0">
                  <a:pos x="241" y="604"/>
                </a:cxn>
                <a:cxn ang="0">
                  <a:pos x="351" y="652"/>
                </a:cxn>
                <a:cxn ang="0">
                  <a:pos x="447" y="590"/>
                </a:cxn>
                <a:cxn ang="0">
                  <a:pos x="522" y="542"/>
                </a:cxn>
                <a:cxn ang="0">
                  <a:pos x="570" y="446"/>
                </a:cxn>
                <a:cxn ang="0">
                  <a:pos x="536" y="391"/>
                </a:cxn>
                <a:cxn ang="0">
                  <a:pos x="563" y="350"/>
                </a:cxn>
                <a:cxn ang="0">
                  <a:pos x="598" y="288"/>
                </a:cxn>
                <a:cxn ang="0">
                  <a:pos x="584" y="192"/>
                </a:cxn>
                <a:cxn ang="0">
                  <a:pos x="447" y="96"/>
                </a:cxn>
                <a:cxn ang="0">
                  <a:pos x="433" y="6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p:spPr>
          <p:txBody>
            <a:bodyPr/>
            <a:lstStyle/>
            <a:p>
              <a:endParaRPr lang="en-IN"/>
            </a:p>
          </p:txBody>
        </p:sp>
        <p:sp>
          <p:nvSpPr>
            <p:cNvPr id="9" name="Oval 13"/>
            <p:cNvSpPr>
              <a:spLocks noChangeArrowheads="1"/>
            </p:cNvSpPr>
            <p:nvPr/>
          </p:nvSpPr>
          <p:spPr bwMode="auto">
            <a:xfrm rot="16200000">
              <a:off x="2209800" y="3251201"/>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10" name="Oval 14"/>
            <p:cNvSpPr>
              <a:spLocks noChangeArrowheads="1"/>
            </p:cNvSpPr>
            <p:nvPr/>
          </p:nvSpPr>
          <p:spPr bwMode="auto">
            <a:xfrm rot="16200000">
              <a:off x="2235536" y="2133600"/>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11" name="Oval 15"/>
            <p:cNvSpPr>
              <a:spLocks noChangeArrowheads="1"/>
            </p:cNvSpPr>
            <p:nvPr/>
          </p:nvSpPr>
          <p:spPr bwMode="auto">
            <a:xfrm rot="16200000">
              <a:off x="1811453" y="2590800"/>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12" name="Oval 16"/>
            <p:cNvSpPr>
              <a:spLocks noChangeArrowheads="1"/>
            </p:cNvSpPr>
            <p:nvPr/>
          </p:nvSpPr>
          <p:spPr bwMode="auto">
            <a:xfrm rot="16200000">
              <a:off x="2720180" y="2513013"/>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13" name="Oval 23"/>
            <p:cNvSpPr>
              <a:spLocks noChangeArrowheads="1"/>
            </p:cNvSpPr>
            <p:nvPr/>
          </p:nvSpPr>
          <p:spPr bwMode="auto">
            <a:xfrm rot="5400000" flipV="1">
              <a:off x="2695460" y="3124200"/>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14" name="Line 26"/>
            <p:cNvSpPr>
              <a:spLocks noChangeShapeType="1"/>
            </p:cNvSpPr>
            <p:nvPr/>
          </p:nvSpPr>
          <p:spPr bwMode="auto">
            <a:xfrm flipH="1">
              <a:off x="2286000" y="2235200"/>
              <a:ext cx="0" cy="304800"/>
            </a:xfrm>
            <a:prstGeom prst="line">
              <a:avLst/>
            </a:prstGeom>
            <a:noFill/>
            <a:ln w="12700">
              <a:solidFill>
                <a:schemeClr val="tx1"/>
              </a:solidFill>
              <a:round/>
              <a:headEnd/>
              <a:tailEnd type="triangle" w="med" len="med"/>
            </a:ln>
            <a:effectLst/>
          </p:spPr>
          <p:txBody>
            <a:bodyPr/>
            <a:lstStyle/>
            <a:p>
              <a:endParaRPr lang="en-IN"/>
            </a:p>
          </p:txBody>
        </p:sp>
        <p:sp>
          <p:nvSpPr>
            <p:cNvPr id="15" name="Line 27"/>
            <p:cNvSpPr>
              <a:spLocks noChangeShapeType="1"/>
            </p:cNvSpPr>
            <p:nvPr/>
          </p:nvSpPr>
          <p:spPr bwMode="auto">
            <a:xfrm flipH="1">
              <a:off x="2408007" y="2590800"/>
              <a:ext cx="304800" cy="152400"/>
            </a:xfrm>
            <a:prstGeom prst="line">
              <a:avLst/>
            </a:prstGeom>
            <a:noFill/>
            <a:ln w="12700">
              <a:solidFill>
                <a:schemeClr val="tx1"/>
              </a:solidFill>
              <a:round/>
              <a:headEnd/>
              <a:tailEnd type="triangle" w="med" len="med"/>
            </a:ln>
            <a:effectLst/>
          </p:spPr>
          <p:txBody>
            <a:bodyPr/>
            <a:lstStyle/>
            <a:p>
              <a:endParaRPr lang="en-IN"/>
            </a:p>
          </p:txBody>
        </p:sp>
        <p:sp>
          <p:nvSpPr>
            <p:cNvPr id="16" name="Line 28"/>
            <p:cNvSpPr>
              <a:spLocks noChangeShapeType="1"/>
            </p:cNvSpPr>
            <p:nvPr/>
          </p:nvSpPr>
          <p:spPr bwMode="auto">
            <a:xfrm flipH="1" flipV="1">
              <a:off x="2408007" y="2971800"/>
              <a:ext cx="228600" cy="152400"/>
            </a:xfrm>
            <a:prstGeom prst="line">
              <a:avLst/>
            </a:prstGeom>
            <a:noFill/>
            <a:ln w="12700">
              <a:solidFill>
                <a:schemeClr val="tx1"/>
              </a:solidFill>
              <a:round/>
              <a:headEnd/>
              <a:tailEnd type="triangle" w="med" len="med"/>
            </a:ln>
            <a:effectLst/>
          </p:spPr>
          <p:txBody>
            <a:bodyPr/>
            <a:lstStyle/>
            <a:p>
              <a:endParaRPr lang="en-IN"/>
            </a:p>
          </p:txBody>
        </p:sp>
        <p:sp>
          <p:nvSpPr>
            <p:cNvPr id="17" name="Line 29"/>
            <p:cNvSpPr>
              <a:spLocks noChangeShapeType="1"/>
            </p:cNvSpPr>
            <p:nvPr/>
          </p:nvSpPr>
          <p:spPr bwMode="auto">
            <a:xfrm flipV="1">
              <a:off x="2286000" y="2971800"/>
              <a:ext cx="0" cy="304800"/>
            </a:xfrm>
            <a:prstGeom prst="line">
              <a:avLst/>
            </a:prstGeom>
            <a:noFill/>
            <a:ln w="12700">
              <a:solidFill>
                <a:schemeClr val="tx1"/>
              </a:solidFill>
              <a:round/>
              <a:headEnd/>
              <a:tailEnd type="triangle" w="med" len="med"/>
            </a:ln>
            <a:effectLst/>
          </p:spPr>
          <p:txBody>
            <a:bodyPr/>
            <a:lstStyle/>
            <a:p>
              <a:endParaRPr lang="en-IN"/>
            </a:p>
          </p:txBody>
        </p:sp>
        <p:sp>
          <p:nvSpPr>
            <p:cNvPr id="18" name="Line 30"/>
            <p:cNvSpPr>
              <a:spLocks noChangeShapeType="1"/>
            </p:cNvSpPr>
            <p:nvPr/>
          </p:nvSpPr>
          <p:spPr bwMode="auto">
            <a:xfrm>
              <a:off x="1891955" y="2667000"/>
              <a:ext cx="228600" cy="76200"/>
            </a:xfrm>
            <a:prstGeom prst="line">
              <a:avLst/>
            </a:prstGeom>
            <a:noFill/>
            <a:ln w="12700">
              <a:solidFill>
                <a:schemeClr val="tx1"/>
              </a:solidFill>
              <a:round/>
              <a:headEnd/>
              <a:tailEnd type="triangle" w="med" len="med"/>
            </a:ln>
            <a:effectLst/>
          </p:spPr>
          <p:txBody>
            <a:bodyPr/>
            <a:lstStyle/>
            <a:p>
              <a:endParaRPr lang="en-IN"/>
            </a:p>
          </p:txBody>
        </p:sp>
        <p:sp>
          <p:nvSpPr>
            <p:cNvPr id="19" name="Text Box 25"/>
            <p:cNvSpPr txBox="1">
              <a:spLocks noChangeArrowheads="1"/>
            </p:cNvSpPr>
            <p:nvPr/>
          </p:nvSpPr>
          <p:spPr bwMode="auto">
            <a:xfrm>
              <a:off x="2120555" y="2438400"/>
              <a:ext cx="228599" cy="615553"/>
            </a:xfrm>
            <a:prstGeom prst="rect">
              <a:avLst/>
            </a:prstGeom>
            <a:noFill/>
            <a:ln w="12700">
              <a:noFill/>
              <a:miter lim="800000"/>
              <a:headEnd/>
              <a:tailEnd/>
            </a:ln>
            <a:effectLst/>
          </p:spPr>
          <p:txBody>
            <a:bodyPr wrap="square">
              <a:spAutoFit/>
            </a:bodyPr>
            <a:lstStyle/>
            <a:p>
              <a:pPr>
                <a:spcBef>
                  <a:spcPct val="50000"/>
                </a:spcBef>
              </a:pPr>
              <a:r>
                <a:rPr lang="en-US" dirty="0">
                  <a:solidFill>
                    <a:srgbClr val="FF0000"/>
                  </a:solidFill>
                  <a:sym typeface="Symbol" pitchFamily="18" charset="2"/>
                </a:rPr>
                <a:t></a:t>
              </a:r>
            </a:p>
          </p:txBody>
        </p:sp>
      </p:grpSp>
      <p:grpSp>
        <p:nvGrpSpPr>
          <p:cNvPr id="20" name="Group 19"/>
          <p:cNvGrpSpPr/>
          <p:nvPr/>
        </p:nvGrpSpPr>
        <p:grpSpPr>
          <a:xfrm>
            <a:off x="2057400" y="1524000"/>
            <a:ext cx="1828800" cy="1371600"/>
            <a:chOff x="4953000" y="1828800"/>
            <a:chExt cx="1676400" cy="1828800"/>
          </a:xfrm>
        </p:grpSpPr>
        <p:sp>
          <p:nvSpPr>
            <p:cNvPr id="21" name="Freeform 17" descr="5%"/>
            <p:cNvSpPr>
              <a:spLocks/>
            </p:cNvSpPr>
            <p:nvPr/>
          </p:nvSpPr>
          <p:spPr bwMode="auto">
            <a:xfrm rot="5400000" flipV="1">
              <a:off x="4876800" y="1905000"/>
              <a:ext cx="1828800" cy="1676400"/>
            </a:xfrm>
            <a:custGeom>
              <a:avLst/>
              <a:gdLst/>
              <a:ahLst/>
              <a:cxnLst>
                <a:cxn ang="0">
                  <a:pos x="433" y="69"/>
                </a:cxn>
                <a:cxn ang="0">
                  <a:pos x="248" y="0"/>
                </a:cxn>
                <a:cxn ang="0">
                  <a:pos x="152" y="34"/>
                </a:cxn>
                <a:cxn ang="0">
                  <a:pos x="125" y="96"/>
                </a:cxn>
                <a:cxn ang="0">
                  <a:pos x="70" y="172"/>
                </a:cxn>
                <a:cxn ang="0">
                  <a:pos x="49" y="178"/>
                </a:cxn>
                <a:cxn ang="0">
                  <a:pos x="29" y="220"/>
                </a:cxn>
                <a:cxn ang="0">
                  <a:pos x="15" y="261"/>
                </a:cxn>
                <a:cxn ang="0">
                  <a:pos x="29" y="384"/>
                </a:cxn>
                <a:cxn ang="0">
                  <a:pos x="97" y="412"/>
                </a:cxn>
                <a:cxn ang="0">
                  <a:pos x="77" y="487"/>
                </a:cxn>
                <a:cxn ang="0">
                  <a:pos x="104" y="617"/>
                </a:cxn>
                <a:cxn ang="0">
                  <a:pos x="166" y="645"/>
                </a:cxn>
                <a:cxn ang="0">
                  <a:pos x="186" y="652"/>
                </a:cxn>
                <a:cxn ang="0">
                  <a:pos x="241" y="604"/>
                </a:cxn>
                <a:cxn ang="0">
                  <a:pos x="351" y="652"/>
                </a:cxn>
                <a:cxn ang="0">
                  <a:pos x="447" y="590"/>
                </a:cxn>
                <a:cxn ang="0">
                  <a:pos x="522" y="542"/>
                </a:cxn>
                <a:cxn ang="0">
                  <a:pos x="570" y="446"/>
                </a:cxn>
                <a:cxn ang="0">
                  <a:pos x="536" y="391"/>
                </a:cxn>
                <a:cxn ang="0">
                  <a:pos x="563" y="350"/>
                </a:cxn>
                <a:cxn ang="0">
                  <a:pos x="598" y="288"/>
                </a:cxn>
                <a:cxn ang="0">
                  <a:pos x="584" y="192"/>
                </a:cxn>
                <a:cxn ang="0">
                  <a:pos x="447" y="96"/>
                </a:cxn>
                <a:cxn ang="0">
                  <a:pos x="433" y="6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p:spPr>
          <p:txBody>
            <a:bodyPr/>
            <a:lstStyle/>
            <a:p>
              <a:endParaRPr lang="en-IN"/>
            </a:p>
          </p:txBody>
        </p:sp>
        <p:sp>
          <p:nvSpPr>
            <p:cNvPr id="22" name="Oval 18"/>
            <p:cNvSpPr>
              <a:spLocks noChangeArrowheads="1"/>
            </p:cNvSpPr>
            <p:nvPr/>
          </p:nvSpPr>
          <p:spPr bwMode="auto">
            <a:xfrm rot="5400000" flipV="1">
              <a:off x="6400800" y="2362200"/>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23" name="Oval 19"/>
            <p:cNvSpPr>
              <a:spLocks noChangeArrowheads="1"/>
            </p:cNvSpPr>
            <p:nvPr/>
          </p:nvSpPr>
          <p:spPr bwMode="auto">
            <a:xfrm rot="5400000" flipV="1">
              <a:off x="5181600" y="2286000"/>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24" name="Oval 20"/>
            <p:cNvSpPr>
              <a:spLocks noChangeArrowheads="1"/>
            </p:cNvSpPr>
            <p:nvPr/>
          </p:nvSpPr>
          <p:spPr bwMode="auto">
            <a:xfrm rot="5400000" flipV="1">
              <a:off x="5486400" y="3429000"/>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25" name="Oval 21"/>
            <p:cNvSpPr>
              <a:spLocks noChangeArrowheads="1"/>
            </p:cNvSpPr>
            <p:nvPr/>
          </p:nvSpPr>
          <p:spPr bwMode="auto">
            <a:xfrm rot="5400000" flipV="1">
              <a:off x="5791200" y="1981200"/>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26" name="Oval 22"/>
            <p:cNvSpPr>
              <a:spLocks noChangeArrowheads="1"/>
            </p:cNvSpPr>
            <p:nvPr/>
          </p:nvSpPr>
          <p:spPr bwMode="auto">
            <a:xfrm rot="5400000" flipV="1">
              <a:off x="6248400" y="3200400"/>
              <a:ext cx="76200" cy="76200"/>
            </a:xfrm>
            <a:prstGeom prst="ellipse">
              <a:avLst/>
            </a:prstGeom>
            <a:solidFill>
              <a:schemeClr val="tx1"/>
            </a:solidFill>
            <a:ln w="12700">
              <a:solidFill>
                <a:schemeClr val="tx1"/>
              </a:solidFill>
              <a:round/>
              <a:headEnd/>
              <a:tailEnd/>
            </a:ln>
            <a:effectLst/>
          </p:spPr>
          <p:txBody>
            <a:bodyPr wrap="none" anchor="ctr"/>
            <a:lstStyle/>
            <a:p>
              <a:endParaRPr lang="en-IN"/>
            </a:p>
          </p:txBody>
        </p:sp>
        <p:sp>
          <p:nvSpPr>
            <p:cNvPr id="27" name="Text Box 31"/>
            <p:cNvSpPr txBox="1">
              <a:spLocks noChangeArrowheads="1"/>
            </p:cNvSpPr>
            <p:nvPr/>
          </p:nvSpPr>
          <p:spPr bwMode="auto">
            <a:xfrm>
              <a:off x="5638801" y="2438400"/>
              <a:ext cx="228601" cy="304800"/>
            </a:xfrm>
            <a:prstGeom prst="rect">
              <a:avLst/>
            </a:prstGeom>
            <a:noFill/>
            <a:ln w="12700">
              <a:noFill/>
              <a:miter lim="800000"/>
              <a:headEnd/>
              <a:tailEnd/>
            </a:ln>
            <a:effectLst/>
          </p:spPr>
          <p:txBody>
            <a:bodyPr>
              <a:spAutoFit/>
            </a:bodyPr>
            <a:lstStyle/>
            <a:p>
              <a:pPr>
                <a:spcBef>
                  <a:spcPct val="50000"/>
                </a:spcBef>
              </a:pPr>
              <a:r>
                <a:rPr lang="en-US" dirty="0">
                  <a:solidFill>
                    <a:srgbClr val="FF0000"/>
                  </a:solidFill>
                  <a:sym typeface="Symbol" pitchFamily="18" charset="2"/>
                </a:rPr>
                <a:t></a:t>
              </a:r>
            </a:p>
          </p:txBody>
        </p:sp>
        <p:sp>
          <p:nvSpPr>
            <p:cNvPr id="28" name="Line 32"/>
            <p:cNvSpPr>
              <a:spLocks noChangeShapeType="1"/>
            </p:cNvSpPr>
            <p:nvPr/>
          </p:nvSpPr>
          <p:spPr bwMode="auto">
            <a:xfrm flipH="1">
              <a:off x="5791200" y="2032000"/>
              <a:ext cx="0" cy="304800"/>
            </a:xfrm>
            <a:prstGeom prst="line">
              <a:avLst/>
            </a:prstGeom>
            <a:noFill/>
            <a:ln w="12700">
              <a:solidFill>
                <a:schemeClr val="tx1"/>
              </a:solidFill>
              <a:round/>
              <a:headEnd/>
              <a:tailEnd type="triangle" w="med" len="med"/>
            </a:ln>
            <a:effectLst/>
          </p:spPr>
          <p:txBody>
            <a:bodyPr/>
            <a:lstStyle/>
            <a:p>
              <a:endParaRPr lang="en-IN"/>
            </a:p>
          </p:txBody>
        </p:sp>
        <p:sp>
          <p:nvSpPr>
            <p:cNvPr id="29" name="Line 33"/>
            <p:cNvSpPr>
              <a:spLocks noChangeShapeType="1"/>
            </p:cNvSpPr>
            <p:nvPr/>
          </p:nvSpPr>
          <p:spPr bwMode="auto">
            <a:xfrm>
              <a:off x="5257800" y="2362200"/>
              <a:ext cx="228600" cy="228600"/>
            </a:xfrm>
            <a:prstGeom prst="line">
              <a:avLst/>
            </a:prstGeom>
            <a:noFill/>
            <a:ln w="12700">
              <a:solidFill>
                <a:schemeClr val="tx1"/>
              </a:solidFill>
              <a:round/>
              <a:headEnd/>
              <a:tailEnd type="triangle" w="med" len="med"/>
            </a:ln>
            <a:effectLst/>
          </p:spPr>
          <p:txBody>
            <a:bodyPr/>
            <a:lstStyle/>
            <a:p>
              <a:endParaRPr lang="en-IN"/>
            </a:p>
          </p:txBody>
        </p:sp>
        <p:sp>
          <p:nvSpPr>
            <p:cNvPr id="30" name="Line 34"/>
            <p:cNvSpPr>
              <a:spLocks noChangeShapeType="1"/>
            </p:cNvSpPr>
            <p:nvPr/>
          </p:nvSpPr>
          <p:spPr bwMode="auto">
            <a:xfrm flipH="1">
              <a:off x="6248400" y="2438400"/>
              <a:ext cx="152400" cy="152400"/>
            </a:xfrm>
            <a:prstGeom prst="line">
              <a:avLst/>
            </a:prstGeom>
            <a:noFill/>
            <a:ln w="12700">
              <a:solidFill>
                <a:schemeClr val="tx1"/>
              </a:solidFill>
              <a:round/>
              <a:headEnd/>
              <a:tailEnd type="triangle" w="med" len="med"/>
            </a:ln>
            <a:effectLst/>
          </p:spPr>
          <p:txBody>
            <a:bodyPr/>
            <a:lstStyle/>
            <a:p>
              <a:endParaRPr lang="en-IN"/>
            </a:p>
          </p:txBody>
        </p:sp>
        <p:sp>
          <p:nvSpPr>
            <p:cNvPr id="31" name="Line 35"/>
            <p:cNvSpPr>
              <a:spLocks noChangeShapeType="1"/>
            </p:cNvSpPr>
            <p:nvPr/>
          </p:nvSpPr>
          <p:spPr bwMode="auto">
            <a:xfrm flipH="1" flipV="1">
              <a:off x="5981699" y="2971800"/>
              <a:ext cx="228601" cy="228600"/>
            </a:xfrm>
            <a:prstGeom prst="line">
              <a:avLst/>
            </a:prstGeom>
            <a:noFill/>
            <a:ln w="12700">
              <a:solidFill>
                <a:schemeClr val="tx1"/>
              </a:solidFill>
              <a:round/>
              <a:headEnd/>
              <a:tailEnd type="triangle" w="med" len="med"/>
            </a:ln>
            <a:effectLst/>
          </p:spPr>
          <p:txBody>
            <a:bodyPr/>
            <a:lstStyle/>
            <a:p>
              <a:endParaRPr lang="en-IN"/>
            </a:p>
          </p:txBody>
        </p:sp>
        <p:sp>
          <p:nvSpPr>
            <p:cNvPr id="32" name="Line 36"/>
            <p:cNvSpPr>
              <a:spLocks noChangeShapeType="1"/>
            </p:cNvSpPr>
            <p:nvPr/>
          </p:nvSpPr>
          <p:spPr bwMode="auto">
            <a:xfrm flipV="1">
              <a:off x="5562599" y="3225800"/>
              <a:ext cx="76200" cy="228600"/>
            </a:xfrm>
            <a:prstGeom prst="line">
              <a:avLst/>
            </a:prstGeom>
            <a:noFill/>
            <a:ln w="12700">
              <a:solidFill>
                <a:schemeClr val="tx1"/>
              </a:solidFill>
              <a:round/>
              <a:headEnd/>
              <a:tailEnd type="triangle" w="med" len="med"/>
            </a:ln>
            <a:effectLst/>
          </p:spPr>
          <p:txBody>
            <a:bodyPr/>
            <a:lstStyle/>
            <a:p>
              <a:endParaRPr lang="en-IN"/>
            </a:p>
          </p:txBody>
        </p:sp>
      </p:grpSp>
      <p:sp>
        <p:nvSpPr>
          <p:cNvPr id="33" name="Rectangle 8"/>
          <p:cNvSpPr>
            <a:spLocks noGrp="1" noChangeArrowheads="1"/>
          </p:cNvSpPr>
          <p:nvPr>
            <p:ph type="title"/>
          </p:nvPr>
        </p:nvSpPr>
        <p:spPr>
          <a:xfrm>
            <a:off x="-152400" y="76200"/>
            <a:ext cx="9372600" cy="762000"/>
          </a:xfrm>
        </p:spPr>
        <p:txBody>
          <a:bodyPr>
            <a:normAutofit/>
          </a:bodyPr>
          <a:lstStyle/>
          <a:p>
            <a:pPr algn="ctr"/>
            <a:r>
              <a:rPr lang="en-US" sz="3150" b="1" dirty="0" smtClean="0">
                <a:solidFill>
                  <a:srgbClr val="C00000"/>
                </a:solidFill>
                <a:latin typeface="Tahoma" pitchFamily="34" charset="0"/>
                <a:ea typeface="Tahoma" pitchFamily="34" charset="0"/>
                <a:cs typeface="Tahoma" pitchFamily="34" charset="0"/>
              </a:rPr>
              <a:t>CURE: Another </a:t>
            </a:r>
            <a:r>
              <a:rPr lang="en-US" sz="3150" b="1" dirty="0">
                <a:solidFill>
                  <a:srgbClr val="C00000"/>
                </a:solidFill>
                <a:latin typeface="Tahoma" pitchFamily="34" charset="0"/>
                <a:ea typeface="Tahoma" pitchFamily="34" charset="0"/>
                <a:cs typeface="Tahoma" pitchFamily="34" charset="0"/>
              </a:rPr>
              <a:t>Hierarchical Approach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28600"/>
            <a:ext cx="9144000" cy="609600"/>
          </a:xfrm>
        </p:spPr>
        <p:txBody>
          <a:bodyPr>
            <a:noAutofit/>
          </a:bodyPr>
          <a:lstStyle/>
          <a:p>
            <a:pPr algn="ctr" eaLnBrk="1" fontAlgn="auto" hangingPunct="1">
              <a:spcAft>
                <a:spcPts val="0"/>
              </a:spcAft>
              <a:defRPr/>
            </a:pPr>
            <a:r>
              <a:rPr lang="en-US" sz="3200" b="1" dirty="0" smtClean="0">
                <a:solidFill>
                  <a:srgbClr val="C00000"/>
                </a:solidFill>
                <a:latin typeface="Tahoma" pitchFamily="34" charset="0"/>
              </a:rPr>
              <a:t>General Steps of  Hierarchical Clustering </a:t>
            </a:r>
          </a:p>
        </p:txBody>
      </p:sp>
      <p:sp>
        <p:nvSpPr>
          <p:cNvPr id="24579" name="Rectangle 3"/>
          <p:cNvSpPr>
            <a:spLocks noGrp="1" noChangeArrowheads="1"/>
          </p:cNvSpPr>
          <p:nvPr>
            <p:ph idx="1"/>
          </p:nvPr>
        </p:nvSpPr>
        <p:spPr>
          <a:xfrm>
            <a:off x="76200" y="1143000"/>
            <a:ext cx="8915400" cy="5181600"/>
          </a:xfrm>
        </p:spPr>
        <p:txBody>
          <a:bodyPr/>
          <a:lstStyle/>
          <a:p>
            <a:pPr algn="just" eaLnBrk="1" hangingPunct="1">
              <a:spcBef>
                <a:spcPct val="0"/>
              </a:spcBef>
              <a:buClrTx/>
              <a:buFontTx/>
              <a:buNone/>
            </a:pPr>
            <a:r>
              <a:rPr lang="en-US" sz="2000" b="1" dirty="0" smtClean="0">
                <a:solidFill>
                  <a:schemeClr val="tx1"/>
                </a:solidFill>
                <a:latin typeface="Tahoma" pitchFamily="34" charset="0"/>
              </a:rPr>
              <a:t>Given a set of N items to be clustered, and an N*N</a:t>
            </a:r>
            <a:r>
              <a:rPr lang="en-US" altLang="zh-TW" sz="2000" b="1" dirty="0" smtClean="0">
                <a:solidFill>
                  <a:schemeClr val="tx1"/>
                </a:solidFill>
                <a:latin typeface="Tahoma" pitchFamily="34" charset="0"/>
                <a:ea typeface="PMingLiU" pitchFamily="18" charset="-120"/>
              </a:rPr>
              <a:t> </a:t>
            </a:r>
            <a:r>
              <a:rPr lang="en-US" sz="2000" b="1" dirty="0" smtClean="0">
                <a:solidFill>
                  <a:schemeClr val="tx1"/>
                </a:solidFill>
                <a:latin typeface="Tahoma" pitchFamily="34" charset="0"/>
              </a:rPr>
              <a:t>distance (or similarity) matrix, the basic process of hierarchical clustering (defined by S.C. Johnson in 1967) is this: </a:t>
            </a:r>
          </a:p>
          <a:p>
            <a:pPr algn="just" eaLnBrk="1" hangingPunct="1">
              <a:spcBef>
                <a:spcPct val="0"/>
              </a:spcBef>
              <a:buClrTx/>
              <a:buFont typeface="Wingdings" pitchFamily="2" charset="2"/>
              <a:buChar char="Ø"/>
            </a:pPr>
            <a:endParaRPr lang="en-US" sz="2000" b="1" dirty="0" smtClean="0">
              <a:solidFill>
                <a:schemeClr val="tx1"/>
              </a:solidFill>
              <a:latin typeface="Tahoma" pitchFamily="34" charset="0"/>
            </a:endParaRPr>
          </a:p>
          <a:p>
            <a:pPr algn="just" eaLnBrk="1" hangingPunct="1">
              <a:spcBef>
                <a:spcPct val="0"/>
              </a:spcBef>
              <a:buClrTx/>
              <a:buFont typeface="Wingdings" pitchFamily="2" charset="2"/>
              <a:buChar char="Ø"/>
            </a:pPr>
            <a:r>
              <a:rPr lang="en-US" sz="2000" b="1" dirty="0" smtClean="0">
                <a:solidFill>
                  <a:schemeClr val="tx1"/>
                </a:solidFill>
                <a:latin typeface="Tahoma" pitchFamily="34" charset="0"/>
              </a:rPr>
              <a:t>Start by assigning each item to a cluster, so that if you have N items, you now have N clusters, each containing just one item. </a:t>
            </a:r>
          </a:p>
          <a:p>
            <a:pPr algn="just" eaLnBrk="1" hangingPunct="1">
              <a:spcBef>
                <a:spcPct val="0"/>
              </a:spcBef>
              <a:buClrTx/>
              <a:buFont typeface="Wingdings" pitchFamily="2" charset="2"/>
              <a:buChar char="Ø"/>
            </a:pPr>
            <a:endParaRPr lang="en-US" sz="2000" b="1" dirty="0" smtClean="0">
              <a:solidFill>
                <a:schemeClr val="tx1"/>
              </a:solidFill>
              <a:latin typeface="Tahoma" pitchFamily="34" charset="0"/>
            </a:endParaRPr>
          </a:p>
          <a:p>
            <a:pPr algn="just" eaLnBrk="1" hangingPunct="1">
              <a:spcBef>
                <a:spcPct val="0"/>
              </a:spcBef>
              <a:buClrTx/>
              <a:buFont typeface="Wingdings" pitchFamily="2" charset="2"/>
              <a:buChar char="Ø"/>
            </a:pPr>
            <a:r>
              <a:rPr lang="en-US" sz="2000" b="1" dirty="0" smtClean="0">
                <a:solidFill>
                  <a:schemeClr val="tx1"/>
                </a:solidFill>
                <a:latin typeface="Tahoma" pitchFamily="34" charset="0"/>
              </a:rPr>
              <a:t>Let the distances (similarities) between the clusters the same as the distances (similarities) between the items they contain. </a:t>
            </a:r>
          </a:p>
          <a:p>
            <a:pPr algn="just" eaLnBrk="1" hangingPunct="1">
              <a:spcBef>
                <a:spcPct val="0"/>
              </a:spcBef>
              <a:buClrTx/>
              <a:buFont typeface="Wingdings" pitchFamily="2" charset="2"/>
              <a:buChar char="Ø"/>
            </a:pPr>
            <a:endParaRPr lang="en-US" sz="2000" b="1" dirty="0" smtClean="0">
              <a:solidFill>
                <a:schemeClr val="tx1"/>
              </a:solidFill>
              <a:latin typeface="Tahoma" pitchFamily="34" charset="0"/>
            </a:endParaRPr>
          </a:p>
          <a:p>
            <a:pPr algn="just" eaLnBrk="1" hangingPunct="1">
              <a:spcBef>
                <a:spcPct val="0"/>
              </a:spcBef>
              <a:buClrTx/>
              <a:buFont typeface="Wingdings" pitchFamily="2" charset="2"/>
              <a:buChar char="Ø"/>
            </a:pPr>
            <a:r>
              <a:rPr lang="en-US" sz="2000" b="1" dirty="0" smtClean="0">
                <a:solidFill>
                  <a:schemeClr val="tx1"/>
                </a:solidFill>
                <a:latin typeface="Tahoma" pitchFamily="34" charset="0"/>
              </a:rPr>
              <a:t>Find the closest (most similar) pair of clusters and merge them into a single cluster, so that now you have one cluster less. </a:t>
            </a:r>
          </a:p>
          <a:p>
            <a:pPr algn="just" eaLnBrk="1" hangingPunct="1">
              <a:spcBef>
                <a:spcPct val="0"/>
              </a:spcBef>
              <a:buClrTx/>
              <a:buFont typeface="Wingdings" pitchFamily="2" charset="2"/>
              <a:buChar char="Ø"/>
            </a:pPr>
            <a:endParaRPr lang="en-US" sz="2000" b="1" dirty="0" smtClean="0">
              <a:solidFill>
                <a:schemeClr val="tx1"/>
              </a:solidFill>
              <a:latin typeface="Tahoma" pitchFamily="34" charset="0"/>
            </a:endParaRPr>
          </a:p>
          <a:p>
            <a:pPr algn="just" eaLnBrk="1" hangingPunct="1">
              <a:spcBef>
                <a:spcPct val="0"/>
              </a:spcBef>
              <a:buClrTx/>
              <a:buFont typeface="Wingdings" pitchFamily="2" charset="2"/>
              <a:buChar char="Ø"/>
            </a:pPr>
            <a:r>
              <a:rPr lang="en-US" sz="2000" b="1" dirty="0" smtClean="0">
                <a:solidFill>
                  <a:schemeClr val="tx1"/>
                </a:solidFill>
                <a:latin typeface="Tahoma" pitchFamily="34" charset="0"/>
              </a:rPr>
              <a:t>Compute distances (similarities) between the new cluster and each of the old clusters. </a:t>
            </a:r>
          </a:p>
          <a:p>
            <a:pPr algn="just" eaLnBrk="1" hangingPunct="1">
              <a:spcBef>
                <a:spcPct val="0"/>
              </a:spcBef>
              <a:buClrTx/>
              <a:buFont typeface="Wingdings" pitchFamily="2" charset="2"/>
              <a:buChar char="Ø"/>
            </a:pPr>
            <a:endParaRPr lang="en-US" sz="2000" b="1" dirty="0" smtClean="0">
              <a:solidFill>
                <a:schemeClr val="tx1"/>
              </a:solidFill>
              <a:latin typeface="Tahoma" pitchFamily="34" charset="0"/>
            </a:endParaRPr>
          </a:p>
          <a:p>
            <a:pPr algn="just" eaLnBrk="1" hangingPunct="1">
              <a:spcBef>
                <a:spcPct val="0"/>
              </a:spcBef>
              <a:buClrTx/>
              <a:buFont typeface="Wingdings" pitchFamily="2" charset="2"/>
              <a:buChar char="Ø"/>
            </a:pPr>
            <a:r>
              <a:rPr lang="en-US" sz="2000" b="1" dirty="0" smtClean="0">
                <a:solidFill>
                  <a:schemeClr val="tx1"/>
                </a:solidFill>
                <a:latin typeface="Tahoma" pitchFamily="34" charset="0"/>
              </a:rPr>
              <a:t>Repeat steps 2 and 3 until all items are clustered into K number of clusters</a:t>
            </a:r>
          </a:p>
          <a:p>
            <a:pPr algn="just" eaLnBrk="1" hangingPunct="1">
              <a:buClrTx/>
              <a:buFont typeface="Wingdings" pitchFamily="2" charset="2"/>
              <a:buChar char="Ø"/>
            </a:pPr>
            <a:endParaRPr lang="en-US" sz="2000" b="1" dirty="0" smtClean="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7" descr="C:\Users\suresh\Desktop\Drawing11.tif"/>
          <p:cNvPicPr>
            <a:picLocks noChangeAspect="1" noChangeArrowheads="1"/>
          </p:cNvPicPr>
          <p:nvPr/>
        </p:nvPicPr>
        <p:blipFill>
          <a:blip r:embed="rId2" cstate="print"/>
          <a:srcRect t="33333" b="33333"/>
          <a:stretch>
            <a:fillRect/>
          </a:stretch>
        </p:blipFill>
        <p:spPr bwMode="auto">
          <a:xfrm>
            <a:off x="0" y="1447800"/>
            <a:ext cx="9144000" cy="3505200"/>
          </a:xfrm>
          <a:prstGeom prst="rect">
            <a:avLst/>
          </a:prstGeom>
          <a:noFill/>
        </p:spPr>
      </p:pic>
      <p:sp>
        <p:nvSpPr>
          <p:cNvPr id="12" name="Rectangle 2"/>
          <p:cNvSpPr>
            <a:spLocks noGrp="1" noChangeArrowheads="1"/>
          </p:cNvSpPr>
          <p:nvPr>
            <p:ph type="title"/>
          </p:nvPr>
        </p:nvSpPr>
        <p:spPr>
          <a:xfrm>
            <a:off x="0" y="152400"/>
            <a:ext cx="9144000" cy="609600"/>
          </a:xfrm>
        </p:spPr>
        <p:txBody>
          <a:bodyPr>
            <a:noAutofit/>
          </a:bodyPr>
          <a:lstStyle/>
          <a:p>
            <a:pPr algn="ctr" eaLnBrk="1" fontAlgn="auto" hangingPunct="1">
              <a:spcAft>
                <a:spcPts val="0"/>
              </a:spcAft>
              <a:defRPr/>
            </a:pPr>
            <a:r>
              <a:rPr lang="en-US" sz="3200" b="1" dirty="0" smtClean="0">
                <a:solidFill>
                  <a:srgbClr val="C00000"/>
                </a:solidFill>
                <a:latin typeface="Tahoma" pitchFamily="34" charset="0"/>
              </a:rPr>
              <a:t>Hierarchical Clustering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371600"/>
            <a:ext cx="8763000" cy="5092700"/>
          </a:xfrm>
        </p:spPr>
        <p:txBody>
          <a:bodyPr/>
          <a:lstStyle/>
          <a:p>
            <a:pPr algn="just"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The feature reduction can be achieved either through feature selection and feature extraction through a number of mathematical tools.</a:t>
            </a:r>
          </a:p>
          <a:p>
            <a:pPr eaLnBrk="1" hangingPunct="1">
              <a:buNone/>
            </a:pPr>
            <a:endParaRPr lang="en-US" sz="2200" b="1" dirty="0" smtClean="0">
              <a:solidFill>
                <a:schemeClr val="tx1"/>
              </a:solidFill>
              <a:latin typeface="Tahoma" pitchFamily="34" charset="0"/>
              <a:ea typeface="Tahoma" pitchFamily="34" charset="0"/>
              <a:cs typeface="Tahoma" pitchFamily="34" charset="0"/>
            </a:endParaRPr>
          </a:p>
          <a:p>
            <a:pPr eaLnBrk="1" hangingPunct="1">
              <a:buNone/>
            </a:pPr>
            <a:r>
              <a:rPr lang="en-US" sz="2200" b="1" dirty="0" smtClean="0">
                <a:solidFill>
                  <a:srgbClr val="C00000"/>
                </a:solidFill>
                <a:latin typeface="Tahoma" pitchFamily="34" charset="0"/>
                <a:ea typeface="Tahoma" pitchFamily="34" charset="0"/>
                <a:cs typeface="Tahoma" pitchFamily="34" charset="0"/>
              </a:rPr>
              <a:t>Feature Selection</a:t>
            </a:r>
          </a:p>
          <a:p>
            <a:pPr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Selecting few original bands from the whole datasets  by some mathematical modeling. </a:t>
            </a:r>
          </a:p>
          <a:p>
            <a:pPr eaLnBrk="1" hangingPunct="1">
              <a:buFont typeface="Wingdings" pitchFamily="2" charset="2"/>
              <a:buChar char="Ø"/>
            </a:pPr>
            <a:endParaRPr lang="en-US" sz="2200" b="1" dirty="0" smtClean="0">
              <a:solidFill>
                <a:schemeClr val="tx1"/>
              </a:solidFill>
              <a:latin typeface="Tahoma" pitchFamily="34" charset="0"/>
              <a:ea typeface="Tahoma" pitchFamily="34" charset="0"/>
              <a:cs typeface="Tahoma" pitchFamily="34" charset="0"/>
            </a:endParaRPr>
          </a:p>
          <a:p>
            <a:pPr eaLnBrk="1" hangingPunct="1">
              <a:buNone/>
            </a:pPr>
            <a:r>
              <a:rPr lang="en-US" sz="2200" b="1" dirty="0" smtClean="0">
                <a:solidFill>
                  <a:srgbClr val="0000FF"/>
                </a:solidFill>
                <a:latin typeface="Tahoma" pitchFamily="34" charset="0"/>
                <a:ea typeface="Tahoma" pitchFamily="34" charset="0"/>
                <a:cs typeface="Tahoma" pitchFamily="34" charset="0"/>
              </a:rPr>
              <a:t>Feature extraction</a:t>
            </a:r>
          </a:p>
          <a:p>
            <a:pPr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Projecting the original data set onto adequate sub-spaces.</a:t>
            </a:r>
          </a:p>
        </p:txBody>
      </p:sp>
      <p:sp>
        <p:nvSpPr>
          <p:cNvPr id="5" name="Title 1"/>
          <p:cNvSpPr>
            <a:spLocks noGrp="1"/>
          </p:cNvSpPr>
          <p:nvPr>
            <p:ph type="title"/>
          </p:nvPr>
        </p:nvSpPr>
        <p:spPr>
          <a:xfrm>
            <a:off x="838200" y="228600"/>
            <a:ext cx="7391400" cy="563562"/>
          </a:xfrm>
        </p:spPr>
        <p:txBody>
          <a:bodyPr>
            <a:normAutofit fontScale="90000"/>
          </a:bodyPr>
          <a:lstStyle/>
          <a:p>
            <a:pPr algn="ctr" eaLnBrk="1" hangingPunct="1"/>
            <a:r>
              <a:rPr lang="en-US" b="1" dirty="0" smtClean="0">
                <a:solidFill>
                  <a:srgbClr val="C00000"/>
                </a:solidFill>
                <a:latin typeface="Tahoma" pitchFamily="34" charset="0"/>
                <a:ea typeface="Tahoma" pitchFamily="34" charset="0"/>
                <a:cs typeface="Tahoma" pitchFamily="34" charset="0"/>
              </a:rPr>
              <a:t>Feature Reduction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suresh\Desktop\VSD Files\FR.png"/>
          <p:cNvPicPr>
            <a:picLocks noChangeAspect="1" noChangeArrowheads="1"/>
          </p:cNvPicPr>
          <p:nvPr/>
        </p:nvPicPr>
        <p:blipFill>
          <a:blip r:embed="rId2"/>
          <a:srcRect t="20409" b="22449"/>
          <a:stretch>
            <a:fillRect/>
          </a:stretch>
        </p:blipFill>
        <p:spPr bwMode="auto">
          <a:xfrm>
            <a:off x="76200" y="1143000"/>
            <a:ext cx="8913614" cy="5257800"/>
          </a:xfrm>
          <a:prstGeom prst="rect">
            <a:avLst/>
          </a:prstGeom>
          <a:noFill/>
          <a:ln w="9525">
            <a:noFill/>
            <a:miter lim="800000"/>
            <a:headEnd/>
            <a:tailEnd/>
          </a:ln>
        </p:spPr>
      </p:pic>
      <p:sp>
        <p:nvSpPr>
          <p:cNvPr id="5" name="Title 1"/>
          <p:cNvSpPr>
            <a:spLocks noGrp="1"/>
          </p:cNvSpPr>
          <p:nvPr>
            <p:ph type="title"/>
          </p:nvPr>
        </p:nvSpPr>
        <p:spPr>
          <a:xfrm>
            <a:off x="838200" y="228600"/>
            <a:ext cx="7391400" cy="563562"/>
          </a:xfrm>
        </p:spPr>
        <p:txBody>
          <a:bodyPr>
            <a:normAutofit fontScale="90000"/>
          </a:bodyPr>
          <a:lstStyle/>
          <a:p>
            <a:pPr algn="ctr" eaLnBrk="1" hangingPunct="1"/>
            <a:r>
              <a:rPr lang="en-US" b="1" dirty="0" smtClean="0">
                <a:solidFill>
                  <a:srgbClr val="C00000"/>
                </a:solidFill>
                <a:latin typeface="Tahoma" pitchFamily="34" charset="0"/>
                <a:ea typeface="Tahoma" pitchFamily="34" charset="0"/>
                <a:cs typeface="Tahoma" pitchFamily="34" charset="0"/>
              </a:rPr>
              <a:t>Feature Reduction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686800" cy="838200"/>
          </a:xfrm>
        </p:spPr>
        <p:txBody>
          <a:bodyPr/>
          <a:lstStyle/>
          <a:p>
            <a:pPr algn="ctr" eaLnBrk="1" fontAlgn="auto" hangingPunct="1">
              <a:spcAft>
                <a:spcPts val="0"/>
              </a:spcAft>
              <a:defRPr/>
            </a:pPr>
            <a:r>
              <a:rPr lang="en-US" b="1" dirty="0" smtClean="0">
                <a:solidFill>
                  <a:srgbClr val="C00000"/>
                </a:solidFill>
                <a:latin typeface="Tahoma" pitchFamily="34" charset="0"/>
              </a:rPr>
              <a:t>Overview</a:t>
            </a:r>
          </a:p>
        </p:txBody>
      </p:sp>
      <p:sp>
        <p:nvSpPr>
          <p:cNvPr id="14339" name="Rectangle 3"/>
          <p:cNvSpPr>
            <a:spLocks noGrp="1" noChangeArrowheads="1"/>
          </p:cNvSpPr>
          <p:nvPr>
            <p:ph idx="1"/>
          </p:nvPr>
        </p:nvSpPr>
        <p:spPr>
          <a:xfrm>
            <a:off x="685800" y="1554163"/>
            <a:ext cx="8686800" cy="3322637"/>
          </a:xfrm>
        </p:spPr>
        <p:txBody>
          <a:bodyPr/>
          <a:lstStyle/>
          <a:p>
            <a:pPr eaLnBrk="1" hangingPunct="1">
              <a:buClr>
                <a:schemeClr val="tx1"/>
              </a:buClr>
              <a:buFont typeface="Wingdings" pitchFamily="2" charset="2"/>
              <a:buChar char="Ø"/>
            </a:pPr>
            <a:r>
              <a:rPr lang="en-US" sz="2400" b="1" dirty="0" smtClean="0">
                <a:solidFill>
                  <a:schemeClr val="tx1"/>
                </a:solidFill>
                <a:latin typeface="Tahoma" pitchFamily="34" charset="0"/>
              </a:rPr>
              <a:t>Definition of Clustering</a:t>
            </a:r>
          </a:p>
          <a:p>
            <a:pPr eaLnBrk="1" hangingPunct="1">
              <a:buClr>
                <a:schemeClr val="tx1"/>
              </a:buClr>
              <a:buFont typeface="Wingdings" pitchFamily="2" charset="2"/>
              <a:buChar char="Ø"/>
            </a:pPr>
            <a:endParaRPr lang="en-US" sz="1200" b="1" dirty="0" smtClean="0">
              <a:solidFill>
                <a:schemeClr val="tx1"/>
              </a:solidFill>
              <a:latin typeface="Tahoma" pitchFamily="34" charset="0"/>
            </a:endParaRPr>
          </a:p>
          <a:p>
            <a:pPr eaLnBrk="1" hangingPunct="1">
              <a:buClr>
                <a:schemeClr val="tx1"/>
              </a:buClr>
              <a:buFont typeface="Wingdings" pitchFamily="2" charset="2"/>
              <a:buChar char="Ø"/>
            </a:pPr>
            <a:r>
              <a:rPr lang="en-US" sz="2400" b="1" dirty="0" smtClean="0">
                <a:solidFill>
                  <a:schemeClr val="tx1"/>
                </a:solidFill>
                <a:latin typeface="Tahoma" pitchFamily="34" charset="0"/>
              </a:rPr>
              <a:t>Existing Clustering Methods</a:t>
            </a:r>
          </a:p>
          <a:p>
            <a:pPr eaLnBrk="1" hangingPunct="1">
              <a:buClr>
                <a:schemeClr val="tx1"/>
              </a:buClr>
              <a:buFont typeface="Wingdings" pitchFamily="2" charset="2"/>
              <a:buChar char="Ø"/>
            </a:pPr>
            <a:endParaRPr lang="en-US" sz="1200" b="1" dirty="0" smtClean="0">
              <a:solidFill>
                <a:schemeClr val="tx1"/>
              </a:solidFill>
              <a:latin typeface="Tahoma" pitchFamily="34" charset="0"/>
            </a:endParaRPr>
          </a:p>
          <a:p>
            <a:pPr eaLnBrk="1" hangingPunct="1">
              <a:buClr>
                <a:schemeClr val="tx1"/>
              </a:buClr>
              <a:buFont typeface="Wingdings" pitchFamily="2" charset="2"/>
              <a:buChar char="Ø"/>
            </a:pPr>
            <a:r>
              <a:rPr lang="en-US" sz="2400" b="1" dirty="0" smtClean="0">
                <a:solidFill>
                  <a:schemeClr val="tx1"/>
                </a:solidFill>
                <a:latin typeface="Tahoma" pitchFamily="34" charset="0"/>
              </a:rPr>
              <a:t>Clustering Examples</a:t>
            </a:r>
          </a:p>
          <a:p>
            <a:pPr eaLnBrk="1" hangingPunct="1">
              <a:buClr>
                <a:schemeClr val="tx1"/>
              </a:buClr>
              <a:buFont typeface="Wingdings" pitchFamily="2" charset="2"/>
              <a:buChar char="Ø"/>
            </a:pPr>
            <a:endParaRPr lang="en-US" sz="1200" b="1" dirty="0" smtClean="0">
              <a:solidFill>
                <a:schemeClr val="tx1"/>
              </a:solidFill>
              <a:latin typeface="Tahoma" pitchFamily="34" charset="0"/>
            </a:endParaRPr>
          </a:p>
          <a:p>
            <a:pPr eaLnBrk="1" hangingPunct="1">
              <a:buClr>
                <a:schemeClr val="tx1"/>
              </a:buClr>
              <a:buFont typeface="Wingdings" pitchFamily="2" charset="2"/>
              <a:buChar char="Ø"/>
            </a:pPr>
            <a:r>
              <a:rPr lang="en-US" sz="2400" b="1" dirty="0" smtClean="0">
                <a:solidFill>
                  <a:schemeClr val="tx1"/>
                </a:solidFill>
                <a:latin typeface="Tahoma" pitchFamily="34" charset="0"/>
              </a:rPr>
              <a:t>Classification</a:t>
            </a:r>
          </a:p>
          <a:p>
            <a:pPr eaLnBrk="1" hangingPunct="1">
              <a:buClr>
                <a:schemeClr val="tx1"/>
              </a:buClr>
              <a:buFont typeface="Wingdings" pitchFamily="2" charset="2"/>
              <a:buChar char="Ø"/>
            </a:pPr>
            <a:endParaRPr lang="en-US" sz="1200" b="1" dirty="0" smtClean="0">
              <a:solidFill>
                <a:schemeClr val="tx1"/>
              </a:solidFill>
              <a:latin typeface="Tahoma" pitchFamily="34" charset="0"/>
            </a:endParaRPr>
          </a:p>
          <a:p>
            <a:pPr eaLnBrk="1" hangingPunct="1">
              <a:buClr>
                <a:schemeClr val="tx1"/>
              </a:buClr>
              <a:buFont typeface="Wingdings" pitchFamily="2" charset="2"/>
              <a:buChar char="Ø"/>
            </a:pPr>
            <a:r>
              <a:rPr lang="en-US" sz="2400" b="1" dirty="0" smtClean="0">
                <a:solidFill>
                  <a:schemeClr val="tx1"/>
                </a:solidFill>
                <a:latin typeface="Tahoma" pitchFamily="34" charset="0"/>
              </a:rPr>
              <a:t>Classification Examples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8686800" cy="838200"/>
          </a:xfrm>
        </p:spPr>
        <p:txBody>
          <a:bodyPr>
            <a:normAutofit/>
          </a:bodyPr>
          <a:lstStyle/>
          <a:p>
            <a:pPr algn="ctr" eaLnBrk="1" fontAlgn="auto" hangingPunct="1">
              <a:spcAft>
                <a:spcPts val="0"/>
              </a:spcAft>
              <a:defRPr/>
            </a:pPr>
            <a:r>
              <a:rPr lang="en-US" sz="3200" b="1" dirty="0" smtClean="0">
                <a:solidFill>
                  <a:srgbClr val="C00000"/>
                </a:solidFill>
                <a:latin typeface="Tahoma" pitchFamily="34" charset="0"/>
              </a:rPr>
              <a:t>Partitioning Clustering</a:t>
            </a:r>
          </a:p>
        </p:txBody>
      </p:sp>
      <p:sp>
        <p:nvSpPr>
          <p:cNvPr id="25603" name="Rectangle 3"/>
          <p:cNvSpPr>
            <a:spLocks noGrp="1" noChangeArrowheads="1"/>
          </p:cNvSpPr>
          <p:nvPr>
            <p:ph idx="1"/>
          </p:nvPr>
        </p:nvSpPr>
        <p:spPr>
          <a:xfrm>
            <a:off x="76200" y="1447800"/>
            <a:ext cx="8915400" cy="4114800"/>
          </a:xfrm>
        </p:spPr>
        <p:txBody>
          <a:bodyPr/>
          <a:lstStyle/>
          <a:p>
            <a:pPr marL="609600" indent="-609600" eaLnBrk="1" hangingPunct="1">
              <a:buClrTx/>
              <a:buFont typeface="Wingdings" pitchFamily="2" charset="2"/>
              <a:buChar char="Ø"/>
            </a:pPr>
            <a:r>
              <a:rPr lang="en-US" sz="2200" b="1" dirty="0" smtClean="0">
                <a:solidFill>
                  <a:schemeClr val="tx1"/>
                </a:solidFill>
                <a:latin typeface="Tahoma" pitchFamily="34" charset="0"/>
              </a:rPr>
              <a:t>Divide data into proper subset</a:t>
            </a:r>
          </a:p>
          <a:p>
            <a:pPr marL="609600" indent="-609600" eaLnBrk="1" hangingPunct="1">
              <a:buClrTx/>
              <a:buFont typeface="Wingdings" pitchFamily="2" charset="2"/>
              <a:buChar char="Ø"/>
            </a:pPr>
            <a:endParaRPr lang="en-US" sz="2200" b="1" dirty="0" smtClean="0">
              <a:solidFill>
                <a:schemeClr val="tx1"/>
              </a:solidFill>
              <a:latin typeface="Tahoma" pitchFamily="34" charset="0"/>
            </a:endParaRPr>
          </a:p>
          <a:p>
            <a:pPr marL="609600" indent="-609600" algn="just" eaLnBrk="1" hangingPunct="1">
              <a:buClrTx/>
              <a:buFont typeface="Wingdings" pitchFamily="2" charset="2"/>
              <a:buChar char="Ø"/>
            </a:pPr>
            <a:r>
              <a:rPr lang="en-US" sz="2200" b="1" dirty="0" smtClean="0">
                <a:solidFill>
                  <a:schemeClr val="tx1"/>
                </a:solidFill>
                <a:latin typeface="Tahoma" pitchFamily="34" charset="0"/>
              </a:rPr>
              <a:t>Recursively  go through each subset and relocate points between clusters (opposite to visit-once approach in Hierarchical approach)</a:t>
            </a:r>
          </a:p>
          <a:p>
            <a:pPr marL="609600" indent="-609600" eaLnBrk="1" hangingPunct="1">
              <a:buClrTx/>
              <a:buFont typeface="Wingdings" pitchFamily="2" charset="2"/>
              <a:buChar char="Ø"/>
            </a:pPr>
            <a:endParaRPr lang="en-US" sz="2200" b="1" dirty="0" smtClean="0">
              <a:solidFill>
                <a:schemeClr val="tx1"/>
              </a:solidFill>
              <a:latin typeface="Tahoma" pitchFamily="34" charset="0"/>
            </a:endParaRPr>
          </a:p>
          <a:p>
            <a:pPr marL="1409700" lvl="2" indent="-609600" eaLnBrk="1" hangingPunct="1">
              <a:buClrTx/>
              <a:buFont typeface="Wingdings" pitchFamily="2" charset="2"/>
              <a:buChar char="Ø"/>
            </a:pPr>
            <a:r>
              <a:rPr lang="en-US" sz="2200" b="1" dirty="0" smtClean="0">
                <a:solidFill>
                  <a:srgbClr val="C00000"/>
                </a:solidFill>
                <a:latin typeface="Tahoma" pitchFamily="34" charset="0"/>
              </a:rPr>
              <a:t>This recursive relocation= higher quality cluster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76200"/>
            <a:ext cx="8686800" cy="838200"/>
          </a:xfrm>
        </p:spPr>
        <p:txBody>
          <a:bodyPr>
            <a:normAutofit/>
          </a:bodyPr>
          <a:lstStyle/>
          <a:p>
            <a:pPr algn="ctr" eaLnBrk="1" fontAlgn="auto" hangingPunct="1">
              <a:spcAft>
                <a:spcPts val="0"/>
              </a:spcAft>
              <a:defRPr/>
            </a:pPr>
            <a:r>
              <a:rPr lang="en-US" sz="3200" b="1" dirty="0" smtClean="0">
                <a:solidFill>
                  <a:srgbClr val="C00000"/>
                </a:solidFill>
                <a:latin typeface="Tahoma" pitchFamily="34" charset="0"/>
              </a:rPr>
              <a:t>Probabilistic Clustering</a:t>
            </a:r>
          </a:p>
        </p:txBody>
      </p:sp>
      <p:sp>
        <p:nvSpPr>
          <p:cNvPr id="26627" name="Rectangle 3"/>
          <p:cNvSpPr>
            <a:spLocks noGrp="1" noChangeArrowheads="1"/>
          </p:cNvSpPr>
          <p:nvPr>
            <p:ph idx="1"/>
          </p:nvPr>
        </p:nvSpPr>
        <p:spPr>
          <a:xfrm>
            <a:off x="228600" y="1447800"/>
            <a:ext cx="8839200" cy="3429000"/>
          </a:xfrm>
        </p:spPr>
        <p:txBody>
          <a:bodyPr/>
          <a:lstStyle/>
          <a:p>
            <a:pPr marL="609600" indent="-609600" eaLnBrk="1" hangingPunct="1">
              <a:buClrTx/>
              <a:buFont typeface="Wingdings" pitchFamily="2" charset="2"/>
              <a:buChar char="Ø"/>
            </a:pPr>
            <a:r>
              <a:rPr lang="en-US" sz="2200" b="1" dirty="0" smtClean="0">
                <a:solidFill>
                  <a:schemeClr val="tx1"/>
                </a:solidFill>
                <a:latin typeface="Tahoma" pitchFamily="34" charset="0"/>
              </a:rPr>
              <a:t>Data are picked from mixture of probability distribution.</a:t>
            </a:r>
          </a:p>
          <a:p>
            <a:pPr marL="609600" indent="-609600" eaLnBrk="1" hangingPunct="1">
              <a:buClrTx/>
              <a:buFont typeface="Wingdings" pitchFamily="2" charset="2"/>
              <a:buChar char="Ø"/>
            </a:pPr>
            <a:endParaRPr lang="en-US" sz="2200" b="1" dirty="0" smtClean="0">
              <a:solidFill>
                <a:schemeClr val="tx1"/>
              </a:solidFill>
              <a:latin typeface="Tahoma" pitchFamily="34" charset="0"/>
            </a:endParaRPr>
          </a:p>
          <a:p>
            <a:pPr marL="609600" indent="-609600" eaLnBrk="1" hangingPunct="1">
              <a:buClrTx/>
              <a:buFont typeface="Wingdings" pitchFamily="2" charset="2"/>
              <a:buChar char="Ø"/>
            </a:pPr>
            <a:r>
              <a:rPr lang="en-US" sz="2200" b="1" dirty="0" smtClean="0">
                <a:solidFill>
                  <a:schemeClr val="tx1"/>
                </a:solidFill>
                <a:latin typeface="Tahoma" pitchFamily="34" charset="0"/>
              </a:rPr>
              <a:t>Use the mean, variance of each distribution as parameters for cluster</a:t>
            </a:r>
          </a:p>
          <a:p>
            <a:pPr marL="609600" indent="-609600" eaLnBrk="1" hangingPunct="1">
              <a:buClrTx/>
              <a:buFont typeface="Wingdings" pitchFamily="2" charset="2"/>
              <a:buChar char="Ø"/>
            </a:pPr>
            <a:endParaRPr lang="en-US" sz="2200" b="1" dirty="0" smtClean="0">
              <a:solidFill>
                <a:schemeClr val="tx1"/>
              </a:solidFill>
              <a:latin typeface="Tahoma" pitchFamily="34" charset="0"/>
            </a:endParaRPr>
          </a:p>
          <a:p>
            <a:pPr marL="609600" indent="-609600" eaLnBrk="1" hangingPunct="1">
              <a:buClrTx/>
              <a:buFont typeface="Wingdings" pitchFamily="2" charset="2"/>
              <a:buChar char="Ø"/>
            </a:pPr>
            <a:r>
              <a:rPr lang="en-US" sz="2200" b="1" dirty="0" smtClean="0">
                <a:solidFill>
                  <a:schemeClr val="tx1"/>
                </a:solidFill>
                <a:latin typeface="Tahoma" pitchFamily="34" charset="0"/>
              </a:rPr>
              <a:t>Single cluster membership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643187"/>
            <a:ext cx="8763000" cy="2462213"/>
          </a:xfrm>
          <a:prstGeom prst="rect">
            <a:avLst/>
          </a:prstGeom>
        </p:spPr>
        <p:txBody>
          <a:bodyPr wrap="square">
            <a:spAutoFit/>
          </a:bodyPr>
          <a:lstStyle/>
          <a:p>
            <a:pPr algn="just"/>
            <a:r>
              <a:rPr lang="en-IN" sz="2200" b="1" dirty="0" smtClean="0">
                <a:latin typeface="Tahoma" pitchFamily="34" charset="0"/>
                <a:ea typeface="Tahoma" pitchFamily="34" charset="0"/>
                <a:cs typeface="Tahoma" pitchFamily="34" charset="0"/>
              </a:rPr>
              <a:t>Today several different unsupervised classification algorithms are commonly used in remotely sensed data. </a:t>
            </a:r>
          </a:p>
          <a:p>
            <a:pPr algn="just"/>
            <a:endParaRPr lang="en-IN" sz="2200" b="1" dirty="0" smtClean="0">
              <a:latin typeface="Tahoma" pitchFamily="34" charset="0"/>
              <a:ea typeface="Tahoma" pitchFamily="34" charset="0"/>
              <a:cs typeface="Tahoma" pitchFamily="34" charset="0"/>
            </a:endParaRPr>
          </a:p>
          <a:p>
            <a:pPr algn="just"/>
            <a:r>
              <a:rPr lang="en-IN" sz="2200" b="1" dirty="0" smtClean="0">
                <a:latin typeface="Tahoma" pitchFamily="34" charset="0"/>
                <a:ea typeface="Tahoma" pitchFamily="34" charset="0"/>
                <a:cs typeface="Tahoma" pitchFamily="34" charset="0"/>
              </a:rPr>
              <a:t>The two most frequently used algorithms are the </a:t>
            </a:r>
            <a:r>
              <a:rPr lang="en-IN" sz="2200" b="1" dirty="0" smtClean="0">
                <a:solidFill>
                  <a:srgbClr val="C00000"/>
                </a:solidFill>
                <a:latin typeface="Tahoma" pitchFamily="34" charset="0"/>
                <a:ea typeface="Tahoma" pitchFamily="34" charset="0"/>
                <a:cs typeface="Tahoma" pitchFamily="34" charset="0"/>
              </a:rPr>
              <a:t>K-mean</a:t>
            </a:r>
            <a:r>
              <a:rPr lang="en-IN" sz="2200" b="1" dirty="0" smtClean="0">
                <a:latin typeface="Tahoma" pitchFamily="34" charset="0"/>
                <a:ea typeface="Tahoma" pitchFamily="34" charset="0"/>
                <a:cs typeface="Tahoma" pitchFamily="34" charset="0"/>
              </a:rPr>
              <a:t> and the </a:t>
            </a:r>
            <a:r>
              <a:rPr lang="en-IN" sz="2200" b="1" dirty="0" smtClean="0">
                <a:solidFill>
                  <a:srgbClr val="C00000"/>
                </a:solidFill>
                <a:latin typeface="Tahoma" pitchFamily="34" charset="0"/>
                <a:ea typeface="Tahoma" pitchFamily="34" charset="0"/>
                <a:cs typeface="Tahoma" pitchFamily="34" charset="0"/>
              </a:rPr>
              <a:t>ISODATA</a:t>
            </a:r>
            <a:r>
              <a:rPr lang="en-IN" sz="2200" b="1" dirty="0" smtClean="0">
                <a:latin typeface="Tahoma" pitchFamily="34" charset="0"/>
                <a:ea typeface="Tahoma" pitchFamily="34" charset="0"/>
                <a:cs typeface="Tahoma" pitchFamily="34" charset="0"/>
              </a:rPr>
              <a:t> clustering algorithm. </a:t>
            </a:r>
          </a:p>
          <a:p>
            <a:pPr algn="just"/>
            <a:r>
              <a:rPr lang="en-IN" sz="2200" b="1" dirty="0" smtClean="0">
                <a:latin typeface="Tahoma" pitchFamily="34" charset="0"/>
                <a:ea typeface="Tahoma" pitchFamily="34" charset="0"/>
                <a:cs typeface="Tahoma" pitchFamily="34" charset="0"/>
              </a:rPr>
              <a:t/>
            </a:r>
            <a:br>
              <a:rPr lang="en-IN" sz="2200" b="1" dirty="0" smtClean="0">
                <a:latin typeface="Tahoma" pitchFamily="34" charset="0"/>
                <a:ea typeface="Tahoma" pitchFamily="34" charset="0"/>
                <a:cs typeface="Tahoma" pitchFamily="34" charset="0"/>
              </a:rPr>
            </a:br>
            <a:r>
              <a:rPr lang="en-IN" sz="2200" b="1" dirty="0" smtClean="0">
                <a:latin typeface="Tahoma" pitchFamily="34" charset="0"/>
                <a:ea typeface="Tahoma" pitchFamily="34" charset="0"/>
                <a:cs typeface="Tahoma" pitchFamily="34" charset="0"/>
              </a:rPr>
              <a:t>Both of these algorithms are iterative procedures. </a:t>
            </a:r>
            <a:endParaRPr lang="en-IN" sz="2200" b="1" dirty="0">
              <a:latin typeface="Tahoma" pitchFamily="34" charset="0"/>
              <a:ea typeface="Tahoma" pitchFamily="34" charset="0"/>
              <a:cs typeface="Tahoma" pitchFamily="34" charset="0"/>
            </a:endParaRPr>
          </a:p>
        </p:txBody>
      </p:sp>
      <p:sp>
        <p:nvSpPr>
          <p:cNvPr id="6" name="Rectangle 2"/>
          <p:cNvSpPr>
            <a:spLocks noGrp="1" noChangeArrowheads="1"/>
          </p:cNvSpPr>
          <p:nvPr>
            <p:ph type="title"/>
          </p:nvPr>
        </p:nvSpPr>
        <p:spPr>
          <a:xfrm>
            <a:off x="228600" y="0"/>
            <a:ext cx="8686800" cy="838200"/>
          </a:xfrm>
        </p:spPr>
        <p:txBody>
          <a:bodyPr>
            <a:normAutofit/>
          </a:bodyPr>
          <a:lstStyle/>
          <a:p>
            <a:pPr algn="ctr" eaLnBrk="1" fontAlgn="auto" hangingPunct="1">
              <a:spcAft>
                <a:spcPts val="0"/>
              </a:spcAft>
              <a:defRPr/>
            </a:pPr>
            <a:r>
              <a:rPr lang="en-US" sz="3200" b="1" dirty="0" smtClean="0">
                <a:solidFill>
                  <a:srgbClr val="C00000"/>
                </a:solidFill>
                <a:latin typeface="Tahoma" pitchFamily="34" charset="0"/>
              </a:rPr>
              <a:t> Clustering ALGORITHMS</a:t>
            </a:r>
          </a:p>
        </p:txBody>
      </p:sp>
      <p:sp>
        <p:nvSpPr>
          <p:cNvPr id="8" name="Rectangle 7"/>
          <p:cNvSpPr/>
          <p:nvPr/>
        </p:nvSpPr>
        <p:spPr>
          <a:xfrm>
            <a:off x="76200" y="1295400"/>
            <a:ext cx="9144000" cy="954107"/>
          </a:xfrm>
          <a:prstGeom prst="rect">
            <a:avLst/>
          </a:prstGeom>
        </p:spPr>
        <p:txBody>
          <a:bodyPr wrap="square">
            <a:spAutoFit/>
          </a:bodyPr>
          <a:lstStyle/>
          <a:p>
            <a:pPr algn="ctr"/>
            <a:r>
              <a:rPr lang="en-IN" sz="2800" b="1" dirty="0" smtClean="0">
                <a:solidFill>
                  <a:srgbClr val="C00000"/>
                </a:solidFill>
                <a:latin typeface="Tahoma" pitchFamily="34" charset="0"/>
                <a:ea typeface="Tahoma" pitchFamily="34" charset="0"/>
                <a:cs typeface="Tahoma" pitchFamily="34" charset="0"/>
              </a:rPr>
              <a:t>K-means</a:t>
            </a:r>
            <a:r>
              <a:rPr lang="en-IN" sz="2800" b="1" dirty="0" smtClean="0">
                <a:solidFill>
                  <a:srgbClr val="7030A0"/>
                </a:solidFill>
                <a:latin typeface="Tahoma" pitchFamily="34" charset="0"/>
                <a:ea typeface="Tahoma" pitchFamily="34" charset="0"/>
                <a:cs typeface="Tahoma" pitchFamily="34" charset="0"/>
              </a:rPr>
              <a:t> and the </a:t>
            </a:r>
            <a:r>
              <a:rPr lang="en-IN" sz="2800" b="1" dirty="0" smtClean="0">
                <a:solidFill>
                  <a:srgbClr val="C00000"/>
                </a:solidFill>
                <a:latin typeface="Tahoma" pitchFamily="34" charset="0"/>
                <a:ea typeface="Tahoma" pitchFamily="34" charset="0"/>
                <a:cs typeface="Tahoma" pitchFamily="34" charset="0"/>
              </a:rPr>
              <a:t>Self Organising Maps </a:t>
            </a:r>
          </a:p>
          <a:p>
            <a:pPr algn="ctr"/>
            <a:r>
              <a:rPr lang="en-IN" sz="2800" b="1" dirty="0" smtClean="0">
                <a:solidFill>
                  <a:srgbClr val="7030A0"/>
                </a:solidFill>
                <a:latin typeface="Tahoma" pitchFamily="34" charset="0"/>
                <a:ea typeface="Tahoma" pitchFamily="34" charset="0"/>
                <a:cs typeface="Tahoma" pitchFamily="34" charset="0"/>
              </a:rPr>
              <a:t>Clustering Algorithm </a:t>
            </a:r>
            <a:endParaRPr lang="en-IN" sz="2800"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77754"/>
            <a:ext cx="8991600" cy="5170646"/>
          </a:xfrm>
          <a:prstGeom prst="rect">
            <a:avLst/>
          </a:prstGeom>
        </p:spPr>
        <p:txBody>
          <a:bodyPr wrap="square">
            <a:spAutoFit/>
          </a:bodyPr>
          <a:lstStyle/>
          <a:p>
            <a:pPr algn="just"/>
            <a:r>
              <a:rPr lang="en-IN" sz="2200" b="1" dirty="0" smtClean="0">
                <a:latin typeface="Tahoma" pitchFamily="34" charset="0"/>
                <a:ea typeface="Tahoma" pitchFamily="34" charset="0"/>
                <a:cs typeface="Tahoma" pitchFamily="34" charset="0"/>
              </a:rPr>
              <a:t>In general, both of them assign </a:t>
            </a:r>
            <a:r>
              <a:rPr lang="en-IN" sz="2200" b="1" dirty="0" smtClean="0">
                <a:solidFill>
                  <a:srgbClr val="0070C0"/>
                </a:solidFill>
                <a:latin typeface="Tahoma" pitchFamily="34" charset="0"/>
                <a:ea typeface="Tahoma" pitchFamily="34" charset="0"/>
                <a:cs typeface="Tahoma" pitchFamily="34" charset="0"/>
              </a:rPr>
              <a:t>first</a:t>
            </a:r>
            <a:r>
              <a:rPr lang="en-IN" sz="2200" b="1" dirty="0" smtClean="0">
                <a:latin typeface="Tahoma" pitchFamily="34" charset="0"/>
                <a:ea typeface="Tahoma" pitchFamily="34" charset="0"/>
                <a:cs typeface="Tahoma" pitchFamily="34" charset="0"/>
              </a:rPr>
              <a:t> an arbitrary initial cluster vector. </a:t>
            </a:r>
          </a:p>
          <a:p>
            <a:pPr algn="just"/>
            <a:endParaRPr lang="en-IN" sz="2200" b="1" dirty="0" smtClean="0">
              <a:latin typeface="Tahoma" pitchFamily="34" charset="0"/>
              <a:ea typeface="Tahoma" pitchFamily="34" charset="0"/>
              <a:cs typeface="Tahoma" pitchFamily="34" charset="0"/>
            </a:endParaRPr>
          </a:p>
          <a:p>
            <a:pPr algn="just"/>
            <a:r>
              <a:rPr lang="en-IN" sz="2200" b="1" dirty="0" smtClean="0">
                <a:latin typeface="Tahoma" pitchFamily="34" charset="0"/>
                <a:ea typeface="Tahoma" pitchFamily="34" charset="0"/>
                <a:cs typeface="Tahoma" pitchFamily="34" charset="0"/>
              </a:rPr>
              <a:t>The </a:t>
            </a:r>
            <a:r>
              <a:rPr lang="en-IN" sz="2200" b="1" dirty="0" smtClean="0">
                <a:solidFill>
                  <a:srgbClr val="0070C0"/>
                </a:solidFill>
                <a:latin typeface="Tahoma" pitchFamily="34" charset="0"/>
                <a:ea typeface="Tahoma" pitchFamily="34" charset="0"/>
                <a:cs typeface="Tahoma" pitchFamily="34" charset="0"/>
              </a:rPr>
              <a:t>second</a:t>
            </a:r>
            <a:r>
              <a:rPr lang="en-IN" sz="2200" b="1" dirty="0" smtClean="0">
                <a:latin typeface="Tahoma" pitchFamily="34" charset="0"/>
                <a:ea typeface="Tahoma" pitchFamily="34" charset="0"/>
                <a:cs typeface="Tahoma" pitchFamily="34" charset="0"/>
              </a:rPr>
              <a:t> step classifies each pixel to the closest cluster. </a:t>
            </a:r>
          </a:p>
          <a:p>
            <a:pPr algn="just"/>
            <a:endParaRPr lang="en-IN" sz="2200" b="1" dirty="0" smtClean="0">
              <a:latin typeface="Tahoma" pitchFamily="34" charset="0"/>
              <a:ea typeface="Tahoma" pitchFamily="34" charset="0"/>
              <a:cs typeface="Tahoma" pitchFamily="34" charset="0"/>
            </a:endParaRPr>
          </a:p>
          <a:p>
            <a:pPr algn="just"/>
            <a:r>
              <a:rPr lang="en-IN" sz="2200" b="1" dirty="0" smtClean="0">
                <a:latin typeface="Tahoma" pitchFamily="34" charset="0"/>
                <a:ea typeface="Tahoma" pitchFamily="34" charset="0"/>
                <a:cs typeface="Tahoma" pitchFamily="34" charset="0"/>
              </a:rPr>
              <a:t>In the </a:t>
            </a:r>
            <a:r>
              <a:rPr lang="en-IN" sz="2200" b="1" dirty="0" smtClean="0">
                <a:solidFill>
                  <a:srgbClr val="0070C0"/>
                </a:solidFill>
                <a:latin typeface="Tahoma" pitchFamily="34" charset="0"/>
                <a:ea typeface="Tahoma" pitchFamily="34" charset="0"/>
                <a:cs typeface="Tahoma" pitchFamily="34" charset="0"/>
              </a:rPr>
              <a:t>third</a:t>
            </a:r>
            <a:r>
              <a:rPr lang="en-IN" sz="2200" b="1" dirty="0" smtClean="0">
                <a:latin typeface="Tahoma" pitchFamily="34" charset="0"/>
                <a:ea typeface="Tahoma" pitchFamily="34" charset="0"/>
                <a:cs typeface="Tahoma" pitchFamily="34" charset="0"/>
              </a:rPr>
              <a:t> step the new cluster mean vectors are calculated based on all the pixels in one cluster. </a:t>
            </a:r>
          </a:p>
          <a:p>
            <a:pPr algn="just"/>
            <a:endParaRPr lang="en-IN" sz="2200" b="1" dirty="0" smtClean="0">
              <a:latin typeface="Tahoma" pitchFamily="34" charset="0"/>
              <a:ea typeface="Tahoma" pitchFamily="34" charset="0"/>
              <a:cs typeface="Tahoma" pitchFamily="34" charset="0"/>
            </a:endParaRPr>
          </a:p>
          <a:p>
            <a:pPr algn="just"/>
            <a:r>
              <a:rPr lang="en-IN" sz="2200" b="1" dirty="0" smtClean="0">
                <a:latin typeface="Tahoma" pitchFamily="34" charset="0"/>
                <a:ea typeface="Tahoma" pitchFamily="34" charset="0"/>
                <a:cs typeface="Tahoma" pitchFamily="34" charset="0"/>
              </a:rPr>
              <a:t>The </a:t>
            </a:r>
            <a:r>
              <a:rPr lang="en-IN" sz="2200" b="1" dirty="0" smtClean="0">
                <a:solidFill>
                  <a:srgbClr val="0070C0"/>
                </a:solidFill>
                <a:latin typeface="Tahoma" pitchFamily="34" charset="0"/>
                <a:ea typeface="Tahoma" pitchFamily="34" charset="0"/>
                <a:cs typeface="Tahoma" pitchFamily="34" charset="0"/>
              </a:rPr>
              <a:t>second</a:t>
            </a:r>
            <a:r>
              <a:rPr lang="en-IN" sz="2200" b="1" dirty="0" smtClean="0">
                <a:latin typeface="Tahoma" pitchFamily="34" charset="0"/>
                <a:ea typeface="Tahoma" pitchFamily="34" charset="0"/>
                <a:cs typeface="Tahoma" pitchFamily="34" charset="0"/>
              </a:rPr>
              <a:t> and </a:t>
            </a:r>
            <a:r>
              <a:rPr lang="en-IN" sz="2200" b="1" dirty="0" smtClean="0">
                <a:solidFill>
                  <a:srgbClr val="0070C0"/>
                </a:solidFill>
                <a:latin typeface="Tahoma" pitchFamily="34" charset="0"/>
                <a:ea typeface="Tahoma" pitchFamily="34" charset="0"/>
                <a:cs typeface="Tahoma" pitchFamily="34" charset="0"/>
              </a:rPr>
              <a:t>third</a:t>
            </a:r>
            <a:r>
              <a:rPr lang="en-IN" sz="2200" b="1" dirty="0" smtClean="0">
                <a:latin typeface="Tahoma" pitchFamily="34" charset="0"/>
                <a:ea typeface="Tahoma" pitchFamily="34" charset="0"/>
                <a:cs typeface="Tahoma" pitchFamily="34" charset="0"/>
              </a:rPr>
              <a:t> steps are repeated until the "</a:t>
            </a:r>
            <a:r>
              <a:rPr lang="en-IN" sz="2200" b="1" dirty="0" smtClean="0">
                <a:solidFill>
                  <a:srgbClr val="0000FF"/>
                </a:solidFill>
                <a:latin typeface="Tahoma" pitchFamily="34" charset="0"/>
                <a:ea typeface="Tahoma" pitchFamily="34" charset="0"/>
                <a:cs typeface="Tahoma" pitchFamily="34" charset="0"/>
              </a:rPr>
              <a:t>change</a:t>
            </a:r>
            <a:r>
              <a:rPr lang="en-IN" sz="2200" b="1" dirty="0" smtClean="0">
                <a:latin typeface="Tahoma" pitchFamily="34" charset="0"/>
                <a:ea typeface="Tahoma" pitchFamily="34" charset="0"/>
                <a:cs typeface="Tahoma" pitchFamily="34" charset="0"/>
              </a:rPr>
              <a:t>" between the iteration is small. </a:t>
            </a:r>
          </a:p>
          <a:p>
            <a:pPr algn="just"/>
            <a:endParaRPr lang="en-IN" sz="2200" b="1" dirty="0" smtClean="0">
              <a:latin typeface="Tahoma" pitchFamily="34" charset="0"/>
              <a:ea typeface="Tahoma" pitchFamily="34" charset="0"/>
              <a:cs typeface="Tahoma" pitchFamily="34" charset="0"/>
            </a:endParaRPr>
          </a:p>
          <a:p>
            <a:pPr algn="just"/>
            <a:r>
              <a:rPr lang="en-IN" sz="2200" b="1" dirty="0" smtClean="0">
                <a:latin typeface="Tahoma" pitchFamily="34" charset="0"/>
                <a:ea typeface="Tahoma" pitchFamily="34" charset="0"/>
                <a:cs typeface="Tahoma" pitchFamily="34" charset="0"/>
              </a:rPr>
              <a:t>The </a:t>
            </a:r>
            <a:r>
              <a:rPr lang="en-IN" sz="2200" b="1" dirty="0" smtClean="0">
                <a:solidFill>
                  <a:srgbClr val="0000FF"/>
                </a:solidFill>
                <a:latin typeface="Tahoma" pitchFamily="34" charset="0"/>
                <a:ea typeface="Tahoma" pitchFamily="34" charset="0"/>
                <a:cs typeface="Tahoma" pitchFamily="34" charset="0"/>
              </a:rPr>
              <a:t>"change" </a:t>
            </a:r>
            <a:r>
              <a:rPr lang="en-IN" sz="2200" b="1" dirty="0" smtClean="0">
                <a:latin typeface="Tahoma" pitchFamily="34" charset="0"/>
                <a:ea typeface="Tahoma" pitchFamily="34" charset="0"/>
                <a:cs typeface="Tahoma" pitchFamily="34" charset="0"/>
              </a:rPr>
              <a:t>can be defined in several different ways, either by measuring the distances the mean cluster vector have changed from one iteration to another or by the percentage of pixels that have changed between iterations. </a:t>
            </a:r>
            <a:endParaRPr lang="en-IN" sz="2200" b="1" dirty="0">
              <a:latin typeface="Tahoma" pitchFamily="34" charset="0"/>
              <a:ea typeface="Tahoma" pitchFamily="34" charset="0"/>
              <a:cs typeface="Tahoma" pitchFamily="34" charset="0"/>
            </a:endParaRPr>
          </a:p>
        </p:txBody>
      </p:sp>
      <p:sp>
        <p:nvSpPr>
          <p:cNvPr id="3" name="Rectangle 2"/>
          <p:cNvSpPr txBox="1">
            <a:spLocks noChangeArrowheads="1"/>
          </p:cNvSpPr>
          <p:nvPr/>
        </p:nvSpPr>
        <p:spPr>
          <a:xfrm>
            <a:off x="-76200" y="1524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06354"/>
            <a:ext cx="8915400" cy="4493538"/>
          </a:xfrm>
          <a:prstGeom prst="rect">
            <a:avLst/>
          </a:prstGeom>
        </p:spPr>
        <p:txBody>
          <a:bodyPr wrap="square">
            <a:spAutoFit/>
          </a:bodyPr>
          <a:lstStyle/>
          <a:p>
            <a:pPr algn="just"/>
            <a:r>
              <a:rPr lang="en-IN" sz="2200" b="1" dirty="0" smtClean="0">
                <a:latin typeface="Tahoma" pitchFamily="34" charset="0"/>
                <a:ea typeface="Tahoma" pitchFamily="34" charset="0"/>
                <a:cs typeface="Tahoma" pitchFamily="34" charset="0"/>
              </a:rPr>
              <a:t>The </a:t>
            </a:r>
            <a:r>
              <a:rPr lang="en-IN" sz="2200" b="1" dirty="0" smtClean="0">
                <a:solidFill>
                  <a:srgbClr val="C00000"/>
                </a:solidFill>
                <a:latin typeface="Tahoma" pitchFamily="34" charset="0"/>
                <a:ea typeface="Tahoma" pitchFamily="34" charset="0"/>
                <a:cs typeface="Tahoma" pitchFamily="34" charset="0"/>
              </a:rPr>
              <a:t>ISODATA algorithm </a:t>
            </a:r>
            <a:r>
              <a:rPr lang="en-IN" sz="2200" b="1" dirty="0" smtClean="0">
                <a:latin typeface="Tahoma" pitchFamily="34" charset="0"/>
                <a:ea typeface="Tahoma" pitchFamily="34" charset="0"/>
                <a:cs typeface="Tahoma" pitchFamily="34" charset="0"/>
              </a:rPr>
              <a:t>has some further refinements by splitting and merging of clusters (JENSEN, 1996). </a:t>
            </a:r>
          </a:p>
          <a:p>
            <a:pPr algn="just"/>
            <a:endParaRPr lang="en-IN" sz="2200" b="1" dirty="0" smtClean="0">
              <a:latin typeface="Tahoma" pitchFamily="34" charset="0"/>
              <a:ea typeface="Tahoma" pitchFamily="34" charset="0"/>
              <a:cs typeface="Tahoma" pitchFamily="34" charset="0"/>
            </a:endParaRPr>
          </a:p>
          <a:p>
            <a:pPr algn="just"/>
            <a:endParaRPr lang="en-IN" sz="2200" b="1" dirty="0" smtClean="0">
              <a:latin typeface="Tahoma" pitchFamily="34" charset="0"/>
              <a:ea typeface="Tahoma" pitchFamily="34" charset="0"/>
              <a:cs typeface="Tahoma" pitchFamily="34" charset="0"/>
            </a:endParaRPr>
          </a:p>
          <a:p>
            <a:pPr algn="just"/>
            <a:r>
              <a:rPr lang="en-IN" sz="2200" b="1" dirty="0" smtClean="0">
                <a:solidFill>
                  <a:srgbClr val="0000FF"/>
                </a:solidFill>
                <a:latin typeface="Tahoma" pitchFamily="34" charset="0"/>
                <a:ea typeface="Tahoma" pitchFamily="34" charset="0"/>
                <a:cs typeface="Tahoma" pitchFamily="34" charset="0"/>
              </a:rPr>
              <a:t>The ISODATA algorithm is similar to the k-means algorithm with the distinct difference that the ISODATA algorithm allows for different number of clusters while the k-means assumes that the number of clusters is known a priori</a:t>
            </a:r>
            <a:r>
              <a:rPr lang="en-IN" sz="2200" b="1" dirty="0" smtClean="0">
                <a:solidFill>
                  <a:srgbClr val="0000FF"/>
                </a:solidFill>
                <a:latin typeface="Tahoma" pitchFamily="34" charset="0"/>
                <a:ea typeface="Tahoma" pitchFamily="34" charset="0"/>
                <a:cs typeface="Tahoma" pitchFamily="34" charset="0"/>
              </a:rPr>
              <a:t>.</a:t>
            </a:r>
          </a:p>
          <a:p>
            <a:pPr algn="just"/>
            <a:r>
              <a:rPr lang="en-IN" sz="2200" b="1" dirty="0" smtClean="0">
                <a:solidFill>
                  <a:srgbClr val="0000FF"/>
                </a:solidFill>
                <a:latin typeface="Tahoma" pitchFamily="34" charset="0"/>
                <a:ea typeface="Tahoma" pitchFamily="34" charset="0"/>
                <a:cs typeface="Tahoma" pitchFamily="34" charset="0"/>
              </a:rPr>
              <a:t> </a:t>
            </a:r>
            <a:endParaRPr lang="en-IN" sz="2200" b="1" dirty="0" smtClean="0">
              <a:solidFill>
                <a:srgbClr val="0000FF"/>
              </a:solidFill>
              <a:latin typeface="Tahoma" pitchFamily="34" charset="0"/>
              <a:ea typeface="Tahoma" pitchFamily="34" charset="0"/>
              <a:cs typeface="Tahoma" pitchFamily="34" charset="0"/>
            </a:endParaRPr>
          </a:p>
          <a:p>
            <a:pPr algn="just"/>
            <a:endParaRPr lang="en-IN" sz="2200" b="1" dirty="0" smtClean="0">
              <a:latin typeface="Tahoma" pitchFamily="34" charset="0"/>
              <a:ea typeface="Tahoma" pitchFamily="34" charset="0"/>
              <a:cs typeface="Tahoma" pitchFamily="34" charset="0"/>
            </a:endParaRPr>
          </a:p>
          <a:p>
            <a:pPr algn="just"/>
            <a:r>
              <a:rPr lang="en-IN" sz="2200" b="1" dirty="0" smtClean="0">
                <a:solidFill>
                  <a:srgbClr val="C00000"/>
                </a:solidFill>
                <a:latin typeface="Tahoma" pitchFamily="34" charset="0"/>
                <a:ea typeface="Tahoma" pitchFamily="34" charset="0"/>
                <a:cs typeface="Tahoma" pitchFamily="34" charset="0"/>
              </a:rPr>
              <a:t>K-means</a:t>
            </a:r>
            <a:r>
              <a:rPr lang="en-IN" sz="2200" b="1" dirty="0" smtClean="0">
                <a:latin typeface="Tahoma" pitchFamily="34" charset="0"/>
                <a:ea typeface="Tahoma" pitchFamily="34" charset="0"/>
                <a:cs typeface="Tahoma" pitchFamily="34" charset="0"/>
              </a:rPr>
              <a:t> (just as the ISODATA algorithm) is very sensitive to initial starting values.</a:t>
            </a:r>
          </a:p>
          <a:p>
            <a:pPr algn="just"/>
            <a:endParaRPr lang="en-IN" sz="2200" b="1" dirty="0">
              <a:latin typeface="Tahoma" pitchFamily="34" charset="0"/>
              <a:ea typeface="Tahoma" pitchFamily="34" charset="0"/>
              <a:cs typeface="Tahoma" pitchFamily="34" charset="0"/>
            </a:endParaRPr>
          </a:p>
        </p:txBody>
      </p:sp>
      <p:sp>
        <p:nvSpPr>
          <p:cNvPr id="3" name="Rectangle 2"/>
          <p:cNvSpPr txBox="1">
            <a:spLocks noChangeArrowheads="1"/>
          </p:cNvSpPr>
          <p:nvPr/>
        </p:nvSpPr>
        <p:spPr>
          <a:xfrm>
            <a:off x="0" y="1524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66800"/>
            <a:ext cx="8763000" cy="4832092"/>
          </a:xfrm>
          <a:prstGeom prst="rect">
            <a:avLst/>
          </a:prstGeom>
        </p:spPr>
        <p:txBody>
          <a:bodyPr wrap="square">
            <a:spAutoFit/>
          </a:bodyPr>
          <a:lstStyle/>
          <a:p>
            <a:pPr marL="457200" indent="-457200" algn="just">
              <a:buAutoNum type="arabicParenR"/>
            </a:pPr>
            <a:r>
              <a:rPr lang="en-IN" sz="2200" b="1" dirty="0" smtClean="0">
                <a:latin typeface="Tahoma" pitchFamily="34" charset="0"/>
                <a:ea typeface="Tahoma" pitchFamily="34" charset="0"/>
                <a:cs typeface="Tahoma" pitchFamily="34" charset="0"/>
              </a:rPr>
              <a:t>Cluster centers are randomly placed and pixels are assigned based on the shortest distance to center method</a:t>
            </a:r>
          </a:p>
          <a:p>
            <a:pPr marL="457200" indent="-457200" algn="just"/>
            <a:endParaRPr lang="en-IN" sz="2200" b="1" dirty="0" smtClean="0">
              <a:latin typeface="Tahoma" pitchFamily="34" charset="0"/>
              <a:ea typeface="Tahoma" pitchFamily="34" charset="0"/>
              <a:cs typeface="Tahoma" pitchFamily="34" charset="0"/>
            </a:endParaRPr>
          </a:p>
          <a:p>
            <a:pPr algn="just"/>
            <a:r>
              <a:rPr lang="en-IN" sz="2200" b="1" dirty="0" smtClean="0">
                <a:latin typeface="Tahoma" pitchFamily="34" charset="0"/>
                <a:ea typeface="Tahoma" pitchFamily="34" charset="0"/>
                <a:cs typeface="Tahoma" pitchFamily="34" charset="0"/>
              </a:rPr>
              <a:t>2)  The standard deviation within each cluster, and the  </a:t>
            </a:r>
          </a:p>
          <a:p>
            <a:pPr algn="just"/>
            <a:r>
              <a:rPr lang="en-IN" sz="2200" b="1" dirty="0" smtClean="0">
                <a:latin typeface="Tahoma" pitchFamily="34" charset="0"/>
                <a:ea typeface="Tahoma" pitchFamily="34" charset="0"/>
                <a:cs typeface="Tahoma" pitchFamily="34" charset="0"/>
              </a:rPr>
              <a:t>      distance between cluster centers is calculated </a:t>
            </a:r>
          </a:p>
          <a:p>
            <a:pPr algn="just"/>
            <a:endParaRPr lang="en-IN" sz="2200" b="1" dirty="0" smtClean="0">
              <a:latin typeface="Tahoma" pitchFamily="34" charset="0"/>
              <a:ea typeface="Tahoma" pitchFamily="34" charset="0"/>
              <a:cs typeface="Tahoma" pitchFamily="34" charset="0"/>
            </a:endParaRPr>
          </a:p>
          <a:p>
            <a:pPr lvl="2" algn="just">
              <a:buFont typeface="Wingdings" pitchFamily="2" charset="2"/>
              <a:buChar char="Ø"/>
            </a:pPr>
            <a:r>
              <a:rPr lang="en-IN" sz="2200" b="1" dirty="0" smtClean="0">
                <a:latin typeface="Tahoma" pitchFamily="34" charset="0"/>
                <a:ea typeface="Tahoma" pitchFamily="34" charset="0"/>
                <a:cs typeface="Tahoma" pitchFamily="34" charset="0"/>
              </a:rPr>
              <a:t>  Clusters are split if one or more standard deviation  </a:t>
            </a:r>
          </a:p>
          <a:p>
            <a:pPr lvl="2" algn="just"/>
            <a:r>
              <a:rPr lang="en-IN" sz="2200" b="1" dirty="0" smtClean="0">
                <a:latin typeface="Tahoma" pitchFamily="34" charset="0"/>
                <a:ea typeface="Tahoma" pitchFamily="34" charset="0"/>
                <a:cs typeface="Tahoma" pitchFamily="34" charset="0"/>
              </a:rPr>
              <a:t>     is greater than the user-defined threshold </a:t>
            </a:r>
          </a:p>
          <a:p>
            <a:pPr lvl="2" algn="just"/>
            <a:endParaRPr lang="en-IN" sz="2200" b="1" dirty="0" smtClean="0">
              <a:latin typeface="Tahoma" pitchFamily="34" charset="0"/>
              <a:ea typeface="Tahoma" pitchFamily="34" charset="0"/>
              <a:cs typeface="Tahoma" pitchFamily="34" charset="0"/>
            </a:endParaRPr>
          </a:p>
          <a:p>
            <a:pPr lvl="2" algn="just">
              <a:buFont typeface="Wingdings" pitchFamily="2" charset="2"/>
              <a:buChar char="Ø"/>
            </a:pPr>
            <a:r>
              <a:rPr lang="en-IN" sz="2200" b="1" dirty="0" smtClean="0">
                <a:latin typeface="Tahoma" pitchFamily="34" charset="0"/>
                <a:ea typeface="Tahoma" pitchFamily="34" charset="0"/>
                <a:cs typeface="Tahoma" pitchFamily="34" charset="0"/>
              </a:rPr>
              <a:t>  Clusters are merged if the distance between them  </a:t>
            </a:r>
          </a:p>
          <a:p>
            <a:pPr lvl="2" algn="just"/>
            <a:r>
              <a:rPr lang="en-IN" sz="2200" b="1" dirty="0" smtClean="0">
                <a:latin typeface="Tahoma" pitchFamily="34" charset="0"/>
                <a:ea typeface="Tahoma" pitchFamily="34" charset="0"/>
                <a:cs typeface="Tahoma" pitchFamily="34" charset="0"/>
              </a:rPr>
              <a:t>     is less than the user-defined threshold</a:t>
            </a:r>
          </a:p>
          <a:p>
            <a:pPr lvl="2" algn="just"/>
            <a:endParaRPr lang="en-IN" sz="2200" b="1" dirty="0" smtClean="0">
              <a:latin typeface="Tahoma" pitchFamily="34" charset="0"/>
              <a:ea typeface="Tahoma" pitchFamily="34" charset="0"/>
              <a:cs typeface="Tahoma" pitchFamily="34" charset="0"/>
            </a:endParaRPr>
          </a:p>
          <a:p>
            <a:pPr lvl="2" algn="just"/>
            <a:endParaRPr lang="en-IN" sz="2200" b="1" dirty="0">
              <a:latin typeface="Tahoma" pitchFamily="34" charset="0"/>
              <a:ea typeface="Tahoma" pitchFamily="34" charset="0"/>
              <a:cs typeface="Tahoma" pitchFamily="34" charset="0"/>
            </a:endParaRPr>
          </a:p>
        </p:txBody>
      </p:sp>
      <p:sp>
        <p:nvSpPr>
          <p:cNvPr id="5" name="Rectangle 2"/>
          <p:cNvSpPr txBox="1">
            <a:spLocks noChangeArrowheads="1"/>
          </p:cNvSpPr>
          <p:nvPr/>
        </p:nvSpPr>
        <p:spPr>
          <a:xfrm>
            <a:off x="533400" y="228600"/>
            <a:ext cx="7772400" cy="609600"/>
          </a:xfrm>
          <a:prstGeom prst="rect">
            <a:avLst/>
          </a:prstGeom>
        </p:spPr>
        <p:txBody>
          <a:bodyPr>
            <a:normAutofit fontScale="97500"/>
          </a:bodyPr>
          <a:lstStyle/>
          <a:p>
            <a:pPr algn="ctr"/>
            <a:r>
              <a:rPr lang="en-IN" sz="3200" b="1" dirty="0" smtClean="0">
                <a:solidFill>
                  <a:srgbClr val="C00000"/>
                </a:solidFill>
                <a:latin typeface="Tahoma" pitchFamily="34" charset="0"/>
                <a:ea typeface="Tahoma" pitchFamily="34" charset="0"/>
                <a:cs typeface="Tahoma" pitchFamily="34" charset="0"/>
              </a:rPr>
              <a:t>How ISODATA works</a:t>
            </a:r>
            <a:endParaRPr lang="en-IN" sz="3200" b="1" dirty="0">
              <a:latin typeface="Tahoma" pitchFamily="34" charset="0"/>
              <a:ea typeface="Tahoma" pitchFamily="34" charset="0"/>
              <a:cs typeface="Tahoma" pitchFamily="34" charset="0"/>
            </a:endParaRPr>
          </a:p>
        </p:txBody>
      </p:sp>
      <p:sp>
        <p:nvSpPr>
          <p:cNvPr id="6" name="Rectangle 5"/>
          <p:cNvSpPr/>
          <p:nvPr/>
        </p:nvSpPr>
        <p:spPr>
          <a:xfrm>
            <a:off x="228600" y="5288340"/>
            <a:ext cx="8915400" cy="769441"/>
          </a:xfrm>
          <a:prstGeom prst="rect">
            <a:avLst/>
          </a:prstGeom>
        </p:spPr>
        <p:txBody>
          <a:bodyPr wrap="square">
            <a:spAutoFit/>
          </a:bodyPr>
          <a:lstStyle/>
          <a:p>
            <a:pPr marL="457200" indent="-457200" algn="just">
              <a:buAutoNum type="arabicParenR" startAt="3"/>
            </a:pPr>
            <a:r>
              <a:rPr lang="en-IN" sz="2200" b="1" dirty="0" smtClean="0">
                <a:latin typeface="Tahoma" pitchFamily="34" charset="0"/>
                <a:ea typeface="Tahoma" pitchFamily="34" charset="0"/>
                <a:cs typeface="Tahoma" pitchFamily="34" charset="0"/>
              </a:rPr>
              <a:t>A second iteration is performed with the new cluster  </a:t>
            </a:r>
          </a:p>
          <a:p>
            <a:pPr marL="457200" indent="-457200" algn="just"/>
            <a:r>
              <a:rPr lang="en-IN" sz="2200" b="1" dirty="0" smtClean="0">
                <a:latin typeface="Tahoma" pitchFamily="34" charset="0"/>
                <a:ea typeface="Tahoma" pitchFamily="34" charset="0"/>
                <a:cs typeface="Tahoma" pitchFamily="34" charset="0"/>
              </a:rPr>
              <a:t>      centers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92021"/>
            <a:ext cx="8763000" cy="2508379"/>
          </a:xfrm>
          <a:prstGeom prst="rect">
            <a:avLst/>
          </a:prstGeom>
        </p:spPr>
        <p:txBody>
          <a:bodyPr wrap="square">
            <a:spAutoFit/>
          </a:bodyPr>
          <a:lstStyle/>
          <a:p>
            <a:r>
              <a:rPr lang="en-IN" sz="2200" b="1" dirty="0" smtClean="0">
                <a:latin typeface="Tahoma" pitchFamily="34" charset="0"/>
                <a:ea typeface="Tahoma" pitchFamily="34" charset="0"/>
                <a:cs typeface="Tahoma" pitchFamily="34" charset="0"/>
              </a:rPr>
              <a:t>4)  Further iterations are performed until:</a:t>
            </a:r>
          </a:p>
          <a:p>
            <a:pPr lvl="2"/>
            <a:endParaRPr lang="en-IN" sz="900" b="1" dirty="0" smtClean="0">
              <a:latin typeface="Tahoma" pitchFamily="34" charset="0"/>
              <a:ea typeface="Tahoma" pitchFamily="34" charset="0"/>
              <a:cs typeface="Tahoma" pitchFamily="34" charset="0"/>
            </a:endParaRPr>
          </a:p>
          <a:p>
            <a:pPr lvl="2"/>
            <a:r>
              <a:rPr lang="en-IN" sz="2200" b="1" dirty="0" smtClean="0">
                <a:latin typeface="Tahoma" pitchFamily="34" charset="0"/>
                <a:ea typeface="Tahoma" pitchFamily="34" charset="0"/>
                <a:cs typeface="Tahoma" pitchFamily="34" charset="0"/>
              </a:rPr>
              <a:t> </a:t>
            </a:r>
            <a:r>
              <a:rPr lang="en-IN" sz="2200" b="1" dirty="0" err="1" smtClean="0">
                <a:latin typeface="Tahoma" pitchFamily="34" charset="0"/>
                <a:ea typeface="Tahoma" pitchFamily="34" charset="0"/>
                <a:cs typeface="Tahoma" pitchFamily="34" charset="0"/>
              </a:rPr>
              <a:t>i</a:t>
            </a:r>
            <a:r>
              <a:rPr lang="en-IN" sz="2200" b="1" dirty="0" smtClean="0">
                <a:latin typeface="Tahoma" pitchFamily="34" charset="0"/>
                <a:ea typeface="Tahoma" pitchFamily="34" charset="0"/>
                <a:cs typeface="Tahoma" pitchFamily="34" charset="0"/>
              </a:rPr>
              <a:t>)  The average inter-center distance falls below the  </a:t>
            </a:r>
          </a:p>
          <a:p>
            <a:pPr lvl="2"/>
            <a:r>
              <a:rPr lang="en-IN" sz="2200" b="1" dirty="0" smtClean="0">
                <a:latin typeface="Tahoma" pitchFamily="34" charset="0"/>
                <a:ea typeface="Tahoma" pitchFamily="34" charset="0"/>
                <a:cs typeface="Tahoma" pitchFamily="34" charset="0"/>
              </a:rPr>
              <a:t>      user-defined threshold,</a:t>
            </a:r>
          </a:p>
          <a:p>
            <a:pPr lvl="2"/>
            <a:endParaRPr lang="en-IN" sz="800" b="1" dirty="0" smtClean="0">
              <a:latin typeface="Tahoma" pitchFamily="34" charset="0"/>
              <a:ea typeface="Tahoma" pitchFamily="34" charset="0"/>
              <a:cs typeface="Tahoma" pitchFamily="34" charset="0"/>
            </a:endParaRPr>
          </a:p>
          <a:p>
            <a:pPr lvl="2"/>
            <a:r>
              <a:rPr lang="en-IN" sz="2200" b="1" dirty="0" smtClean="0">
                <a:latin typeface="Tahoma" pitchFamily="34" charset="0"/>
                <a:ea typeface="Tahoma" pitchFamily="34" charset="0"/>
                <a:cs typeface="Tahoma" pitchFamily="34" charset="0"/>
              </a:rPr>
              <a:t> ii) The average change in the inter-center distance </a:t>
            </a:r>
          </a:p>
          <a:p>
            <a:pPr lvl="2"/>
            <a:r>
              <a:rPr lang="en-IN" sz="2200" b="1" dirty="0" smtClean="0">
                <a:latin typeface="Tahoma" pitchFamily="34" charset="0"/>
                <a:ea typeface="Tahoma" pitchFamily="34" charset="0"/>
                <a:cs typeface="Tahoma" pitchFamily="34" charset="0"/>
              </a:rPr>
              <a:t>      between iterations is less than a threshold, or</a:t>
            </a:r>
          </a:p>
          <a:p>
            <a:pPr lvl="2"/>
            <a:endParaRPr lang="en-IN" sz="800" b="1" dirty="0" smtClean="0">
              <a:latin typeface="Tahoma" pitchFamily="34" charset="0"/>
              <a:ea typeface="Tahoma" pitchFamily="34" charset="0"/>
              <a:cs typeface="Tahoma" pitchFamily="34" charset="0"/>
            </a:endParaRPr>
          </a:p>
          <a:p>
            <a:pPr lvl="2"/>
            <a:r>
              <a:rPr lang="en-IN" sz="2200" b="1" dirty="0" smtClean="0">
                <a:latin typeface="Tahoma" pitchFamily="34" charset="0"/>
                <a:ea typeface="Tahoma" pitchFamily="34" charset="0"/>
                <a:cs typeface="Tahoma" pitchFamily="34" charset="0"/>
              </a:rPr>
              <a:t>iii) The maximum number of iterations is reached</a:t>
            </a:r>
            <a:endParaRPr lang="en-IN" sz="2200" b="1" dirty="0">
              <a:latin typeface="Tahoma" pitchFamily="34" charset="0"/>
              <a:ea typeface="Tahoma" pitchFamily="34" charset="0"/>
              <a:cs typeface="Tahoma" pitchFamily="34" charset="0"/>
            </a:endParaRPr>
          </a:p>
        </p:txBody>
      </p:sp>
      <p:pic>
        <p:nvPicPr>
          <p:cNvPr id="30722" name="Picture 2"/>
          <p:cNvPicPr>
            <a:picLocks noChangeAspect="1" noChangeArrowheads="1"/>
          </p:cNvPicPr>
          <p:nvPr/>
        </p:nvPicPr>
        <p:blipFill>
          <a:blip r:embed="rId2">
            <a:lum bright="-30000" contrast="40000"/>
          </a:blip>
          <a:srcRect l="29868" t="14583" r="26208" b="14583"/>
          <a:stretch>
            <a:fillRect/>
          </a:stretch>
        </p:blipFill>
        <p:spPr bwMode="auto">
          <a:xfrm>
            <a:off x="2362200" y="3124200"/>
            <a:ext cx="4746811" cy="3664025"/>
          </a:xfrm>
          <a:prstGeom prst="rect">
            <a:avLst/>
          </a:prstGeom>
          <a:noFill/>
          <a:ln w="9525">
            <a:noFill/>
            <a:miter lim="800000"/>
            <a:headEnd/>
            <a:tailEnd/>
          </a:ln>
          <a:effectLst/>
        </p:spPr>
      </p:pic>
      <p:sp>
        <p:nvSpPr>
          <p:cNvPr id="4" name="Rectangle 2"/>
          <p:cNvSpPr txBox="1">
            <a:spLocks noChangeArrowheads="1"/>
          </p:cNvSpPr>
          <p:nvPr/>
        </p:nvSpPr>
        <p:spPr>
          <a:xfrm>
            <a:off x="0" y="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76200"/>
            <a:ext cx="9144000" cy="838200"/>
          </a:xfrm>
        </p:spPr>
        <p:txBody>
          <a:bodyPr>
            <a:normAutofit/>
          </a:bodyPr>
          <a:lstStyle/>
          <a:p>
            <a:pPr algn="ctr" eaLnBrk="1" fontAlgn="auto" hangingPunct="1">
              <a:spcAft>
                <a:spcPts val="0"/>
              </a:spcAft>
              <a:defRPr/>
            </a:pPr>
            <a:r>
              <a:rPr lang="en-GB" sz="3200" b="1" dirty="0" smtClean="0">
                <a:solidFill>
                  <a:srgbClr val="C00000"/>
                </a:solidFill>
                <a:latin typeface="Tahoma" pitchFamily="34" charset="0"/>
                <a:ea typeface="Tahoma" pitchFamily="34" charset="0"/>
                <a:cs typeface="Tahoma" pitchFamily="34" charset="0"/>
              </a:rPr>
              <a:t>K-means (unsupervised)</a:t>
            </a:r>
          </a:p>
        </p:txBody>
      </p:sp>
      <p:sp>
        <p:nvSpPr>
          <p:cNvPr id="32771" name="Rectangle 3"/>
          <p:cNvSpPr>
            <a:spLocks noGrp="1" noChangeArrowheads="1"/>
          </p:cNvSpPr>
          <p:nvPr>
            <p:ph idx="1"/>
          </p:nvPr>
        </p:nvSpPr>
        <p:spPr>
          <a:xfrm>
            <a:off x="152400" y="1447800"/>
            <a:ext cx="8915400" cy="4191000"/>
          </a:xfrm>
        </p:spPr>
        <p:txBody>
          <a:bodyPr/>
          <a:lstStyle/>
          <a:p>
            <a:pPr marL="533400" indent="-533400" algn="just" eaLnBrk="1" hangingPunct="1">
              <a:lnSpc>
                <a:spcPct val="90000"/>
              </a:lnSpc>
              <a:buFont typeface="Wingdings" pitchFamily="2" charset="2"/>
              <a:buAutoNum type="arabicPeriod"/>
            </a:pPr>
            <a:r>
              <a:rPr lang="en-GB" sz="2400" b="1" dirty="0" smtClean="0">
                <a:solidFill>
                  <a:schemeClr val="tx2">
                    <a:lumMod val="50000"/>
                  </a:schemeClr>
                </a:solidFill>
                <a:latin typeface="Tahoma" pitchFamily="34" charset="0"/>
                <a:ea typeface="Tahoma" pitchFamily="34" charset="0"/>
                <a:cs typeface="Tahoma" pitchFamily="34" charset="0"/>
              </a:rPr>
              <a:t>A set number of cluster centers are positioned randomly through the spectral space.</a:t>
            </a:r>
          </a:p>
          <a:p>
            <a:pPr marL="533400" indent="-533400" algn="just" eaLnBrk="1" hangingPunct="1">
              <a:lnSpc>
                <a:spcPct val="90000"/>
              </a:lnSpc>
              <a:buFont typeface="+mj-lt"/>
              <a:buAutoNum type="arabicPeriod"/>
            </a:pPr>
            <a:endParaRPr lang="en-GB" sz="2400" b="1" dirty="0" smtClean="0">
              <a:solidFill>
                <a:schemeClr val="tx2">
                  <a:lumMod val="50000"/>
                </a:schemeClr>
              </a:solidFill>
              <a:latin typeface="Tahoma" pitchFamily="34" charset="0"/>
              <a:ea typeface="Tahoma" pitchFamily="34" charset="0"/>
              <a:cs typeface="Tahoma" pitchFamily="34" charset="0"/>
            </a:endParaRPr>
          </a:p>
          <a:p>
            <a:pPr marL="533400" indent="-533400" algn="just" eaLnBrk="1" hangingPunct="1">
              <a:lnSpc>
                <a:spcPct val="90000"/>
              </a:lnSpc>
              <a:buFont typeface="Wingdings" pitchFamily="2" charset="2"/>
              <a:buAutoNum type="arabicPeriod"/>
            </a:pPr>
            <a:r>
              <a:rPr lang="en-GB" sz="2400" b="1" dirty="0" smtClean="0">
                <a:solidFill>
                  <a:schemeClr val="tx2">
                    <a:lumMod val="50000"/>
                  </a:schemeClr>
                </a:solidFill>
                <a:latin typeface="Tahoma" pitchFamily="34" charset="0"/>
                <a:ea typeface="Tahoma" pitchFamily="34" charset="0"/>
                <a:cs typeface="Tahoma" pitchFamily="34" charset="0"/>
              </a:rPr>
              <a:t>Pixels are assigned to their nearest cluster.</a:t>
            </a:r>
          </a:p>
          <a:p>
            <a:pPr marL="533400" indent="-533400" algn="just" eaLnBrk="1" hangingPunct="1">
              <a:lnSpc>
                <a:spcPct val="90000"/>
              </a:lnSpc>
              <a:buFont typeface="+mj-lt"/>
              <a:buAutoNum type="arabicPeriod"/>
            </a:pPr>
            <a:endParaRPr lang="en-GB" sz="2400" b="1" dirty="0" smtClean="0">
              <a:solidFill>
                <a:schemeClr val="tx2">
                  <a:lumMod val="50000"/>
                </a:schemeClr>
              </a:solidFill>
              <a:latin typeface="Tahoma" pitchFamily="34" charset="0"/>
              <a:ea typeface="Tahoma" pitchFamily="34" charset="0"/>
              <a:cs typeface="Tahoma" pitchFamily="34" charset="0"/>
            </a:endParaRPr>
          </a:p>
          <a:p>
            <a:pPr marL="533400" indent="-533400" algn="just" eaLnBrk="1" hangingPunct="1">
              <a:lnSpc>
                <a:spcPct val="90000"/>
              </a:lnSpc>
              <a:buFont typeface="Wingdings" pitchFamily="2" charset="2"/>
              <a:buAutoNum type="arabicPeriod"/>
            </a:pPr>
            <a:r>
              <a:rPr lang="en-GB" sz="2400" b="1" dirty="0" smtClean="0">
                <a:solidFill>
                  <a:schemeClr val="tx2">
                    <a:lumMod val="50000"/>
                  </a:schemeClr>
                </a:solidFill>
                <a:latin typeface="Tahoma" pitchFamily="34" charset="0"/>
                <a:ea typeface="Tahoma" pitchFamily="34" charset="0"/>
                <a:cs typeface="Tahoma" pitchFamily="34" charset="0"/>
              </a:rPr>
              <a:t>The mean location is re-calculated for each cluster.</a:t>
            </a:r>
          </a:p>
          <a:p>
            <a:pPr marL="533400" indent="-533400" algn="just" eaLnBrk="1" hangingPunct="1">
              <a:lnSpc>
                <a:spcPct val="90000"/>
              </a:lnSpc>
              <a:buFont typeface="+mj-lt"/>
              <a:buAutoNum type="arabicPeriod"/>
            </a:pPr>
            <a:endParaRPr lang="en-GB" sz="2400" b="1" dirty="0" smtClean="0">
              <a:solidFill>
                <a:schemeClr val="tx2">
                  <a:lumMod val="50000"/>
                </a:schemeClr>
              </a:solidFill>
              <a:latin typeface="Tahoma" pitchFamily="34" charset="0"/>
              <a:ea typeface="Tahoma" pitchFamily="34" charset="0"/>
              <a:cs typeface="Tahoma" pitchFamily="34" charset="0"/>
            </a:endParaRPr>
          </a:p>
          <a:p>
            <a:pPr marL="533400" indent="-533400" algn="just" eaLnBrk="1" hangingPunct="1">
              <a:lnSpc>
                <a:spcPct val="90000"/>
              </a:lnSpc>
              <a:buFont typeface="Wingdings" pitchFamily="2" charset="2"/>
              <a:buAutoNum type="arabicPeriod"/>
            </a:pPr>
            <a:r>
              <a:rPr lang="en-GB" sz="2400" b="1" dirty="0" smtClean="0">
                <a:solidFill>
                  <a:schemeClr val="tx2">
                    <a:lumMod val="50000"/>
                  </a:schemeClr>
                </a:solidFill>
                <a:latin typeface="Tahoma" pitchFamily="34" charset="0"/>
                <a:ea typeface="Tahoma" pitchFamily="34" charset="0"/>
                <a:cs typeface="Tahoma" pitchFamily="34" charset="0"/>
              </a:rPr>
              <a:t>Repeat 2 and 3 until movement of cluster centres is below threshold.</a:t>
            </a:r>
          </a:p>
          <a:p>
            <a:pPr marL="533400" indent="-533400" algn="just" eaLnBrk="1" hangingPunct="1">
              <a:lnSpc>
                <a:spcPct val="90000"/>
              </a:lnSpc>
              <a:buFont typeface="+mj-lt"/>
              <a:buAutoNum type="arabicPeriod"/>
            </a:pPr>
            <a:endParaRPr lang="en-GB" sz="2400" b="1" dirty="0" smtClean="0">
              <a:solidFill>
                <a:schemeClr val="tx2">
                  <a:lumMod val="50000"/>
                </a:schemeClr>
              </a:solidFill>
              <a:latin typeface="Tahoma" pitchFamily="34" charset="0"/>
              <a:ea typeface="Tahoma" pitchFamily="34" charset="0"/>
              <a:cs typeface="Tahoma" pitchFamily="34" charset="0"/>
            </a:endParaRPr>
          </a:p>
          <a:p>
            <a:pPr marL="533400" indent="-533400" algn="just" eaLnBrk="1" hangingPunct="1">
              <a:lnSpc>
                <a:spcPct val="90000"/>
              </a:lnSpc>
              <a:buFont typeface="Wingdings" pitchFamily="2" charset="2"/>
              <a:buAutoNum type="arabicPeriod"/>
            </a:pPr>
            <a:r>
              <a:rPr lang="en-GB" sz="2400" b="1" dirty="0" smtClean="0">
                <a:solidFill>
                  <a:schemeClr val="tx2">
                    <a:lumMod val="50000"/>
                  </a:schemeClr>
                </a:solidFill>
                <a:latin typeface="Tahoma" pitchFamily="34" charset="0"/>
                <a:ea typeface="Tahoma" pitchFamily="34" charset="0"/>
                <a:cs typeface="Tahoma" pitchFamily="34" charset="0"/>
              </a:rPr>
              <a:t>Assign class types to spectral clusters.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0" y="0"/>
            <a:ext cx="9144000" cy="841248"/>
          </a:xfrm>
        </p:spPr>
        <p:txBody>
          <a:bodyPr>
            <a:normAutofit/>
          </a:bodyPr>
          <a:lstStyle/>
          <a:p>
            <a:pPr algn="ctr" eaLnBrk="1" fontAlgn="auto" hangingPunct="1">
              <a:spcAft>
                <a:spcPts val="0"/>
              </a:spcAft>
              <a:defRPr/>
            </a:pPr>
            <a:r>
              <a:rPr lang="en-GB" sz="3200" b="1" dirty="0" smtClean="0">
                <a:solidFill>
                  <a:srgbClr val="C00000"/>
                </a:solidFill>
                <a:latin typeface="Tahoma" pitchFamily="34" charset="0"/>
                <a:ea typeface="Tahoma" pitchFamily="34" charset="0"/>
                <a:cs typeface="Tahoma" pitchFamily="34" charset="0"/>
              </a:rPr>
              <a:t>Example OF k-means</a:t>
            </a:r>
          </a:p>
        </p:txBody>
      </p:sp>
      <p:grpSp>
        <p:nvGrpSpPr>
          <p:cNvPr id="2" name="Group 3"/>
          <p:cNvGrpSpPr>
            <a:grpSpLocks/>
          </p:cNvGrpSpPr>
          <p:nvPr/>
        </p:nvGrpSpPr>
        <p:grpSpPr bwMode="auto">
          <a:xfrm>
            <a:off x="533400" y="1600200"/>
            <a:ext cx="2438400" cy="2128838"/>
            <a:chOff x="480" y="1440"/>
            <a:chExt cx="1536" cy="1341"/>
          </a:xfrm>
        </p:grpSpPr>
        <p:graphicFrame>
          <p:nvGraphicFramePr>
            <p:cNvPr id="2052" name="Object 4"/>
            <p:cNvGraphicFramePr>
              <a:graphicFrameLocks noChangeAspect="1"/>
            </p:cNvGraphicFramePr>
            <p:nvPr/>
          </p:nvGraphicFramePr>
          <p:xfrm>
            <a:off x="480" y="1440"/>
            <a:ext cx="1536" cy="1341"/>
          </p:xfrm>
          <a:graphic>
            <a:graphicData uri="http://schemas.openxmlformats.org/presentationml/2006/ole">
              <p:oleObj spid="_x0000_s60420" name="Chart" r:id="rId3" imgW="3152775" imgH="2752547" progId="Excel.Sheet.8">
                <p:embed/>
              </p:oleObj>
            </a:graphicData>
          </a:graphic>
        </p:graphicFrame>
        <p:sp>
          <p:nvSpPr>
            <p:cNvPr id="2082" name="AutoShape 5"/>
            <p:cNvSpPr>
              <a:spLocks noChangeArrowheads="1"/>
            </p:cNvSpPr>
            <p:nvPr/>
          </p:nvSpPr>
          <p:spPr bwMode="auto">
            <a:xfrm>
              <a:off x="1740" y="2406"/>
              <a:ext cx="77" cy="76"/>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p>
          </p:txBody>
        </p:sp>
        <p:sp>
          <p:nvSpPr>
            <p:cNvPr id="2083" name="AutoShape 6"/>
            <p:cNvSpPr>
              <a:spLocks noChangeArrowheads="1"/>
            </p:cNvSpPr>
            <p:nvPr/>
          </p:nvSpPr>
          <p:spPr bwMode="auto">
            <a:xfrm>
              <a:off x="1248" y="1872"/>
              <a:ext cx="77" cy="7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2084" name="AutoShape 7"/>
            <p:cNvSpPr>
              <a:spLocks noChangeArrowheads="1"/>
            </p:cNvSpPr>
            <p:nvPr/>
          </p:nvSpPr>
          <p:spPr bwMode="auto">
            <a:xfrm>
              <a:off x="816" y="2208"/>
              <a:ext cx="77" cy="76"/>
            </a:xfrm>
            <a:prstGeom prst="triangle">
              <a:avLst>
                <a:gd name="adj" fmla="val 50000"/>
              </a:avLst>
            </a:prstGeom>
            <a:solidFill>
              <a:srgbClr val="00FFFF"/>
            </a:solidFill>
            <a:ln w="9525">
              <a:solidFill>
                <a:schemeClr val="tx1"/>
              </a:solidFill>
              <a:miter lim="800000"/>
              <a:headEnd/>
              <a:tailEnd/>
            </a:ln>
          </p:spPr>
          <p:txBody>
            <a:bodyPr wrap="none" anchor="ctr"/>
            <a:lstStyle/>
            <a:p>
              <a:endParaRPr lang="en-US"/>
            </a:p>
          </p:txBody>
        </p:sp>
        <p:sp>
          <p:nvSpPr>
            <p:cNvPr id="2085" name="AutoShape 8"/>
            <p:cNvSpPr>
              <a:spLocks noChangeArrowheads="1"/>
            </p:cNvSpPr>
            <p:nvPr/>
          </p:nvSpPr>
          <p:spPr bwMode="auto">
            <a:xfrm>
              <a:off x="1680" y="1968"/>
              <a:ext cx="77" cy="76"/>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en-US"/>
            </a:p>
          </p:txBody>
        </p:sp>
        <p:sp>
          <p:nvSpPr>
            <p:cNvPr id="2086" name="AutoShape 9"/>
            <p:cNvSpPr>
              <a:spLocks noChangeArrowheads="1"/>
            </p:cNvSpPr>
            <p:nvPr/>
          </p:nvSpPr>
          <p:spPr bwMode="auto">
            <a:xfrm>
              <a:off x="1392" y="2208"/>
              <a:ext cx="77" cy="76"/>
            </a:xfrm>
            <a:prstGeom prst="triangle">
              <a:avLst>
                <a:gd name="adj" fmla="val 50000"/>
              </a:avLst>
            </a:prstGeom>
            <a:solidFill>
              <a:srgbClr val="FF00FF"/>
            </a:solidFill>
            <a:ln w="9525">
              <a:solidFill>
                <a:schemeClr val="tx1"/>
              </a:solidFill>
              <a:miter lim="800000"/>
              <a:headEnd/>
              <a:tailEnd/>
            </a:ln>
          </p:spPr>
          <p:txBody>
            <a:bodyPr wrap="none" anchor="ctr"/>
            <a:lstStyle/>
            <a:p>
              <a:endParaRPr lang="en-US"/>
            </a:p>
          </p:txBody>
        </p:sp>
        <p:sp>
          <p:nvSpPr>
            <p:cNvPr id="2087" name="Oval 10"/>
            <p:cNvSpPr>
              <a:spLocks noChangeArrowheads="1"/>
            </p:cNvSpPr>
            <p:nvPr/>
          </p:nvSpPr>
          <p:spPr bwMode="auto">
            <a:xfrm>
              <a:off x="1632" y="2304"/>
              <a:ext cx="309" cy="303"/>
            </a:xfrm>
            <a:prstGeom prst="ellipse">
              <a:avLst/>
            </a:prstGeom>
            <a:noFill/>
            <a:ln w="28575">
              <a:solidFill>
                <a:srgbClr val="00CC00"/>
              </a:solidFill>
              <a:round/>
              <a:headEnd/>
              <a:tailEnd/>
            </a:ln>
          </p:spPr>
          <p:txBody>
            <a:bodyPr wrap="none" anchor="ctr"/>
            <a:lstStyle/>
            <a:p>
              <a:endParaRPr lang="en-US"/>
            </a:p>
          </p:txBody>
        </p:sp>
        <p:sp>
          <p:nvSpPr>
            <p:cNvPr id="2088" name="Oval 11"/>
            <p:cNvSpPr>
              <a:spLocks noChangeArrowheads="1"/>
            </p:cNvSpPr>
            <p:nvPr/>
          </p:nvSpPr>
          <p:spPr bwMode="auto">
            <a:xfrm>
              <a:off x="1040" y="1680"/>
              <a:ext cx="496" cy="482"/>
            </a:xfrm>
            <a:prstGeom prst="ellipse">
              <a:avLst/>
            </a:prstGeom>
            <a:noFill/>
            <a:ln w="28575">
              <a:solidFill>
                <a:srgbClr val="FFCC66"/>
              </a:solidFill>
              <a:round/>
              <a:headEnd/>
              <a:tailEnd/>
            </a:ln>
          </p:spPr>
          <p:txBody>
            <a:bodyPr wrap="none" anchor="ctr"/>
            <a:lstStyle/>
            <a:p>
              <a:endParaRPr lang="en-US"/>
            </a:p>
          </p:txBody>
        </p:sp>
        <p:sp>
          <p:nvSpPr>
            <p:cNvPr id="2089" name="Oval 12"/>
            <p:cNvSpPr>
              <a:spLocks noChangeArrowheads="1"/>
            </p:cNvSpPr>
            <p:nvPr/>
          </p:nvSpPr>
          <p:spPr bwMode="auto">
            <a:xfrm>
              <a:off x="1196" y="2030"/>
              <a:ext cx="484" cy="466"/>
            </a:xfrm>
            <a:prstGeom prst="ellipse">
              <a:avLst/>
            </a:prstGeom>
            <a:noFill/>
            <a:ln w="28575">
              <a:solidFill>
                <a:srgbClr val="FF00FF"/>
              </a:solidFill>
              <a:round/>
              <a:headEnd/>
              <a:tailEnd/>
            </a:ln>
          </p:spPr>
          <p:txBody>
            <a:bodyPr wrap="none" anchor="ctr"/>
            <a:lstStyle/>
            <a:p>
              <a:endParaRPr lang="en-US"/>
            </a:p>
          </p:txBody>
        </p:sp>
        <p:sp>
          <p:nvSpPr>
            <p:cNvPr id="2090" name="Oval 13"/>
            <p:cNvSpPr>
              <a:spLocks noChangeArrowheads="1"/>
            </p:cNvSpPr>
            <p:nvPr/>
          </p:nvSpPr>
          <p:spPr bwMode="auto">
            <a:xfrm>
              <a:off x="1484" y="1776"/>
              <a:ext cx="484" cy="494"/>
            </a:xfrm>
            <a:prstGeom prst="ellipse">
              <a:avLst/>
            </a:prstGeom>
            <a:noFill/>
            <a:ln w="28575">
              <a:solidFill>
                <a:srgbClr val="0066FF"/>
              </a:solidFill>
              <a:round/>
              <a:headEnd/>
              <a:tailEnd/>
            </a:ln>
          </p:spPr>
          <p:txBody>
            <a:bodyPr wrap="none" anchor="ctr"/>
            <a:lstStyle/>
            <a:p>
              <a:endParaRPr lang="en-US"/>
            </a:p>
          </p:txBody>
        </p:sp>
        <p:sp>
          <p:nvSpPr>
            <p:cNvPr id="2091" name="Oval 14"/>
            <p:cNvSpPr>
              <a:spLocks noChangeArrowheads="1"/>
            </p:cNvSpPr>
            <p:nvPr/>
          </p:nvSpPr>
          <p:spPr bwMode="auto">
            <a:xfrm>
              <a:off x="632" y="2018"/>
              <a:ext cx="472" cy="478"/>
            </a:xfrm>
            <a:prstGeom prst="ellipse">
              <a:avLst/>
            </a:prstGeom>
            <a:noFill/>
            <a:ln w="28575">
              <a:solidFill>
                <a:srgbClr val="00FFFF"/>
              </a:solidFill>
              <a:round/>
              <a:headEnd/>
              <a:tailEnd/>
            </a:ln>
          </p:spPr>
          <p:txBody>
            <a:bodyPr wrap="none" anchor="ctr"/>
            <a:lstStyle/>
            <a:p>
              <a:endParaRPr lang="en-US"/>
            </a:p>
          </p:txBody>
        </p:sp>
      </p:grpSp>
      <p:grpSp>
        <p:nvGrpSpPr>
          <p:cNvPr id="3" name="Group 15"/>
          <p:cNvGrpSpPr>
            <a:grpSpLocks/>
          </p:cNvGrpSpPr>
          <p:nvPr/>
        </p:nvGrpSpPr>
        <p:grpSpPr bwMode="auto">
          <a:xfrm>
            <a:off x="3124200" y="1600200"/>
            <a:ext cx="2438400" cy="2128838"/>
            <a:chOff x="2352" y="1872"/>
            <a:chExt cx="1536" cy="1341"/>
          </a:xfrm>
        </p:grpSpPr>
        <p:graphicFrame>
          <p:nvGraphicFramePr>
            <p:cNvPr id="2051" name="Object 16"/>
            <p:cNvGraphicFramePr>
              <a:graphicFrameLocks noChangeAspect="1"/>
            </p:cNvGraphicFramePr>
            <p:nvPr/>
          </p:nvGraphicFramePr>
          <p:xfrm>
            <a:off x="2352" y="1872"/>
            <a:ext cx="1536" cy="1341"/>
          </p:xfrm>
          <a:graphic>
            <a:graphicData uri="http://schemas.openxmlformats.org/presentationml/2006/ole">
              <p:oleObj spid="_x0000_s60419" name="Chart" r:id="rId4" imgW="3152775" imgH="2752547" progId="Excel.Sheet.8">
                <p:embed/>
              </p:oleObj>
            </a:graphicData>
          </a:graphic>
        </p:graphicFrame>
        <p:sp>
          <p:nvSpPr>
            <p:cNvPr id="2072" name="AutoShape 17"/>
            <p:cNvSpPr>
              <a:spLocks noChangeArrowheads="1"/>
            </p:cNvSpPr>
            <p:nvPr/>
          </p:nvSpPr>
          <p:spPr bwMode="auto">
            <a:xfrm>
              <a:off x="3600" y="2208"/>
              <a:ext cx="77" cy="76"/>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en-US"/>
            </a:p>
          </p:txBody>
        </p:sp>
        <p:sp>
          <p:nvSpPr>
            <p:cNvPr id="2073" name="Oval 18"/>
            <p:cNvSpPr>
              <a:spLocks noChangeArrowheads="1"/>
            </p:cNvSpPr>
            <p:nvPr/>
          </p:nvSpPr>
          <p:spPr bwMode="auto">
            <a:xfrm>
              <a:off x="3404" y="2016"/>
              <a:ext cx="484" cy="494"/>
            </a:xfrm>
            <a:prstGeom prst="ellipse">
              <a:avLst/>
            </a:prstGeom>
            <a:noFill/>
            <a:ln w="28575">
              <a:solidFill>
                <a:srgbClr val="0066FF"/>
              </a:solidFill>
              <a:round/>
              <a:headEnd/>
              <a:tailEnd/>
            </a:ln>
          </p:spPr>
          <p:txBody>
            <a:bodyPr wrap="none" anchor="ctr"/>
            <a:lstStyle/>
            <a:p>
              <a:endParaRPr lang="en-US"/>
            </a:p>
          </p:txBody>
        </p:sp>
        <p:sp>
          <p:nvSpPr>
            <p:cNvPr id="2074" name="AutoShape 19"/>
            <p:cNvSpPr>
              <a:spLocks noChangeArrowheads="1"/>
            </p:cNvSpPr>
            <p:nvPr/>
          </p:nvSpPr>
          <p:spPr bwMode="auto">
            <a:xfrm>
              <a:off x="3072" y="2352"/>
              <a:ext cx="77" cy="7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2075" name="Oval 20"/>
            <p:cNvSpPr>
              <a:spLocks noChangeArrowheads="1"/>
            </p:cNvSpPr>
            <p:nvPr/>
          </p:nvSpPr>
          <p:spPr bwMode="auto">
            <a:xfrm>
              <a:off x="2864" y="2160"/>
              <a:ext cx="496" cy="482"/>
            </a:xfrm>
            <a:prstGeom prst="ellipse">
              <a:avLst/>
            </a:prstGeom>
            <a:noFill/>
            <a:ln w="28575">
              <a:solidFill>
                <a:srgbClr val="FFCC66"/>
              </a:solidFill>
              <a:round/>
              <a:headEnd/>
              <a:tailEnd/>
            </a:ln>
          </p:spPr>
          <p:txBody>
            <a:bodyPr wrap="none" anchor="ctr"/>
            <a:lstStyle/>
            <a:p>
              <a:endParaRPr lang="en-US"/>
            </a:p>
          </p:txBody>
        </p:sp>
        <p:sp>
          <p:nvSpPr>
            <p:cNvPr id="2076" name="AutoShape 21"/>
            <p:cNvSpPr>
              <a:spLocks noChangeArrowheads="1"/>
            </p:cNvSpPr>
            <p:nvPr/>
          </p:nvSpPr>
          <p:spPr bwMode="auto">
            <a:xfrm>
              <a:off x="2736" y="2832"/>
              <a:ext cx="77" cy="76"/>
            </a:xfrm>
            <a:prstGeom prst="triangle">
              <a:avLst>
                <a:gd name="adj" fmla="val 50000"/>
              </a:avLst>
            </a:prstGeom>
            <a:solidFill>
              <a:srgbClr val="00FFFF"/>
            </a:solidFill>
            <a:ln w="9525">
              <a:solidFill>
                <a:schemeClr val="tx1"/>
              </a:solidFill>
              <a:miter lim="800000"/>
              <a:headEnd/>
              <a:tailEnd/>
            </a:ln>
          </p:spPr>
          <p:txBody>
            <a:bodyPr wrap="none" anchor="ctr"/>
            <a:lstStyle/>
            <a:p>
              <a:endParaRPr lang="en-US"/>
            </a:p>
          </p:txBody>
        </p:sp>
        <p:sp>
          <p:nvSpPr>
            <p:cNvPr id="2077" name="Oval 22"/>
            <p:cNvSpPr>
              <a:spLocks noChangeArrowheads="1"/>
            </p:cNvSpPr>
            <p:nvPr/>
          </p:nvSpPr>
          <p:spPr bwMode="auto">
            <a:xfrm>
              <a:off x="2552" y="2642"/>
              <a:ext cx="472" cy="478"/>
            </a:xfrm>
            <a:prstGeom prst="ellipse">
              <a:avLst/>
            </a:prstGeom>
            <a:noFill/>
            <a:ln w="28575">
              <a:solidFill>
                <a:srgbClr val="00FFFF"/>
              </a:solidFill>
              <a:round/>
              <a:headEnd/>
              <a:tailEnd/>
            </a:ln>
          </p:spPr>
          <p:txBody>
            <a:bodyPr wrap="none" anchor="ctr"/>
            <a:lstStyle/>
            <a:p>
              <a:endParaRPr lang="en-US"/>
            </a:p>
          </p:txBody>
        </p:sp>
        <p:sp>
          <p:nvSpPr>
            <p:cNvPr id="2078" name="AutoShape 23"/>
            <p:cNvSpPr>
              <a:spLocks noChangeArrowheads="1"/>
            </p:cNvSpPr>
            <p:nvPr/>
          </p:nvSpPr>
          <p:spPr bwMode="auto">
            <a:xfrm>
              <a:off x="3120" y="2736"/>
              <a:ext cx="77" cy="76"/>
            </a:xfrm>
            <a:prstGeom prst="triangle">
              <a:avLst>
                <a:gd name="adj" fmla="val 50000"/>
              </a:avLst>
            </a:prstGeom>
            <a:solidFill>
              <a:srgbClr val="FF00FF"/>
            </a:solidFill>
            <a:ln w="9525">
              <a:solidFill>
                <a:schemeClr val="tx1"/>
              </a:solidFill>
              <a:miter lim="800000"/>
              <a:headEnd/>
              <a:tailEnd/>
            </a:ln>
          </p:spPr>
          <p:txBody>
            <a:bodyPr wrap="none" anchor="ctr"/>
            <a:lstStyle/>
            <a:p>
              <a:endParaRPr lang="en-US"/>
            </a:p>
          </p:txBody>
        </p:sp>
        <p:sp>
          <p:nvSpPr>
            <p:cNvPr id="2079" name="Oval 24"/>
            <p:cNvSpPr>
              <a:spLocks noChangeArrowheads="1"/>
            </p:cNvSpPr>
            <p:nvPr/>
          </p:nvSpPr>
          <p:spPr bwMode="auto">
            <a:xfrm>
              <a:off x="2924" y="2558"/>
              <a:ext cx="484" cy="466"/>
            </a:xfrm>
            <a:prstGeom prst="ellipse">
              <a:avLst/>
            </a:prstGeom>
            <a:noFill/>
            <a:ln w="28575">
              <a:solidFill>
                <a:srgbClr val="FF00FF"/>
              </a:solidFill>
              <a:round/>
              <a:headEnd/>
              <a:tailEnd/>
            </a:ln>
          </p:spPr>
          <p:txBody>
            <a:bodyPr wrap="none" anchor="ctr"/>
            <a:lstStyle/>
            <a:p>
              <a:endParaRPr lang="en-US"/>
            </a:p>
          </p:txBody>
        </p:sp>
        <p:sp>
          <p:nvSpPr>
            <p:cNvPr id="2080" name="AutoShape 25"/>
            <p:cNvSpPr>
              <a:spLocks noChangeArrowheads="1"/>
            </p:cNvSpPr>
            <p:nvPr/>
          </p:nvSpPr>
          <p:spPr bwMode="auto">
            <a:xfrm>
              <a:off x="3576" y="2862"/>
              <a:ext cx="77" cy="76"/>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p>
          </p:txBody>
        </p:sp>
        <p:sp>
          <p:nvSpPr>
            <p:cNvPr id="2081" name="Oval 26"/>
            <p:cNvSpPr>
              <a:spLocks noChangeArrowheads="1"/>
            </p:cNvSpPr>
            <p:nvPr/>
          </p:nvSpPr>
          <p:spPr bwMode="auto">
            <a:xfrm>
              <a:off x="3468" y="2760"/>
              <a:ext cx="309" cy="303"/>
            </a:xfrm>
            <a:prstGeom prst="ellipse">
              <a:avLst/>
            </a:prstGeom>
            <a:noFill/>
            <a:ln w="28575">
              <a:solidFill>
                <a:srgbClr val="00CC00"/>
              </a:solidFill>
              <a:round/>
              <a:headEnd/>
              <a:tailEnd/>
            </a:ln>
          </p:spPr>
          <p:txBody>
            <a:bodyPr wrap="none" anchor="ctr"/>
            <a:lstStyle/>
            <a:p>
              <a:endParaRPr lang="en-US"/>
            </a:p>
          </p:txBody>
        </p:sp>
      </p:grpSp>
      <p:grpSp>
        <p:nvGrpSpPr>
          <p:cNvPr id="4" name="Group 27"/>
          <p:cNvGrpSpPr>
            <a:grpSpLocks/>
          </p:cNvGrpSpPr>
          <p:nvPr/>
        </p:nvGrpSpPr>
        <p:grpSpPr bwMode="auto">
          <a:xfrm>
            <a:off x="6324600" y="1600200"/>
            <a:ext cx="2438400" cy="2128838"/>
            <a:chOff x="4176" y="2880"/>
            <a:chExt cx="1536" cy="1341"/>
          </a:xfrm>
        </p:grpSpPr>
        <p:graphicFrame>
          <p:nvGraphicFramePr>
            <p:cNvPr id="2050" name="Object 28"/>
            <p:cNvGraphicFramePr>
              <a:graphicFrameLocks noChangeAspect="1"/>
            </p:cNvGraphicFramePr>
            <p:nvPr/>
          </p:nvGraphicFramePr>
          <p:xfrm>
            <a:off x="4176" y="2880"/>
            <a:ext cx="1536" cy="1341"/>
          </p:xfrm>
          <a:graphic>
            <a:graphicData uri="http://schemas.openxmlformats.org/presentationml/2006/ole">
              <p:oleObj spid="_x0000_s60418" name="Chart" r:id="rId5" imgW="3152775" imgH="2752547" progId="Excel.Sheet.8">
                <p:embed/>
              </p:oleObj>
            </a:graphicData>
          </a:graphic>
        </p:graphicFrame>
        <p:sp>
          <p:nvSpPr>
            <p:cNvPr id="2062" name="AutoShape 29"/>
            <p:cNvSpPr>
              <a:spLocks noChangeArrowheads="1"/>
            </p:cNvSpPr>
            <p:nvPr/>
          </p:nvSpPr>
          <p:spPr bwMode="auto">
            <a:xfrm>
              <a:off x="5280" y="3168"/>
              <a:ext cx="77" cy="76"/>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en-US"/>
            </a:p>
          </p:txBody>
        </p:sp>
        <p:sp>
          <p:nvSpPr>
            <p:cNvPr id="2063" name="Oval 30"/>
            <p:cNvSpPr>
              <a:spLocks noChangeArrowheads="1"/>
            </p:cNvSpPr>
            <p:nvPr/>
          </p:nvSpPr>
          <p:spPr bwMode="auto">
            <a:xfrm>
              <a:off x="5084" y="3120"/>
              <a:ext cx="484" cy="288"/>
            </a:xfrm>
            <a:prstGeom prst="ellipse">
              <a:avLst/>
            </a:prstGeom>
            <a:noFill/>
            <a:ln w="28575">
              <a:solidFill>
                <a:srgbClr val="0066FF"/>
              </a:solidFill>
              <a:round/>
              <a:headEnd/>
              <a:tailEnd/>
            </a:ln>
          </p:spPr>
          <p:txBody>
            <a:bodyPr wrap="none" anchor="ctr"/>
            <a:lstStyle/>
            <a:p>
              <a:endParaRPr lang="en-US"/>
            </a:p>
          </p:txBody>
        </p:sp>
        <p:sp>
          <p:nvSpPr>
            <p:cNvPr id="2064" name="AutoShape 31"/>
            <p:cNvSpPr>
              <a:spLocks noChangeArrowheads="1"/>
            </p:cNvSpPr>
            <p:nvPr/>
          </p:nvSpPr>
          <p:spPr bwMode="auto">
            <a:xfrm>
              <a:off x="4896" y="3504"/>
              <a:ext cx="77" cy="7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2065" name="Oval 32"/>
            <p:cNvSpPr>
              <a:spLocks noChangeArrowheads="1"/>
            </p:cNvSpPr>
            <p:nvPr/>
          </p:nvSpPr>
          <p:spPr bwMode="auto">
            <a:xfrm>
              <a:off x="4800" y="3408"/>
              <a:ext cx="272" cy="290"/>
            </a:xfrm>
            <a:prstGeom prst="ellipse">
              <a:avLst/>
            </a:prstGeom>
            <a:noFill/>
            <a:ln w="28575">
              <a:solidFill>
                <a:srgbClr val="FFCC66"/>
              </a:solidFill>
              <a:round/>
              <a:headEnd/>
              <a:tailEnd/>
            </a:ln>
          </p:spPr>
          <p:txBody>
            <a:bodyPr wrap="none" anchor="ctr"/>
            <a:lstStyle/>
            <a:p>
              <a:endParaRPr lang="en-US"/>
            </a:p>
          </p:txBody>
        </p:sp>
        <p:sp>
          <p:nvSpPr>
            <p:cNvPr id="2066" name="AutoShape 33"/>
            <p:cNvSpPr>
              <a:spLocks noChangeArrowheads="1"/>
            </p:cNvSpPr>
            <p:nvPr/>
          </p:nvSpPr>
          <p:spPr bwMode="auto">
            <a:xfrm>
              <a:off x="5400" y="3870"/>
              <a:ext cx="77" cy="76"/>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p>
          </p:txBody>
        </p:sp>
        <p:sp>
          <p:nvSpPr>
            <p:cNvPr id="2067" name="Oval 34"/>
            <p:cNvSpPr>
              <a:spLocks noChangeArrowheads="1"/>
            </p:cNvSpPr>
            <p:nvPr/>
          </p:nvSpPr>
          <p:spPr bwMode="auto">
            <a:xfrm>
              <a:off x="5292" y="3768"/>
              <a:ext cx="309" cy="303"/>
            </a:xfrm>
            <a:prstGeom prst="ellipse">
              <a:avLst/>
            </a:prstGeom>
            <a:noFill/>
            <a:ln w="28575">
              <a:solidFill>
                <a:srgbClr val="00CC00"/>
              </a:solidFill>
              <a:round/>
              <a:headEnd/>
              <a:tailEnd/>
            </a:ln>
          </p:spPr>
          <p:txBody>
            <a:bodyPr wrap="none" anchor="ctr"/>
            <a:lstStyle/>
            <a:p>
              <a:endParaRPr lang="en-US"/>
            </a:p>
          </p:txBody>
        </p:sp>
        <p:sp>
          <p:nvSpPr>
            <p:cNvPr id="2068" name="AutoShape 35"/>
            <p:cNvSpPr>
              <a:spLocks noChangeArrowheads="1"/>
            </p:cNvSpPr>
            <p:nvPr/>
          </p:nvSpPr>
          <p:spPr bwMode="auto">
            <a:xfrm>
              <a:off x="4768" y="3868"/>
              <a:ext cx="77" cy="76"/>
            </a:xfrm>
            <a:prstGeom prst="triangle">
              <a:avLst>
                <a:gd name="adj" fmla="val 50000"/>
              </a:avLst>
            </a:prstGeom>
            <a:solidFill>
              <a:srgbClr val="FF00FF"/>
            </a:solidFill>
            <a:ln w="9525">
              <a:solidFill>
                <a:schemeClr val="tx1"/>
              </a:solidFill>
              <a:miter lim="800000"/>
              <a:headEnd/>
              <a:tailEnd/>
            </a:ln>
          </p:spPr>
          <p:txBody>
            <a:bodyPr wrap="none" anchor="ctr"/>
            <a:lstStyle/>
            <a:p>
              <a:endParaRPr lang="en-US"/>
            </a:p>
          </p:txBody>
        </p:sp>
        <p:sp>
          <p:nvSpPr>
            <p:cNvPr id="2069" name="Oval 36"/>
            <p:cNvSpPr>
              <a:spLocks noChangeArrowheads="1"/>
            </p:cNvSpPr>
            <p:nvPr/>
          </p:nvSpPr>
          <p:spPr bwMode="auto">
            <a:xfrm>
              <a:off x="4636" y="3744"/>
              <a:ext cx="356" cy="358"/>
            </a:xfrm>
            <a:prstGeom prst="ellipse">
              <a:avLst/>
            </a:prstGeom>
            <a:noFill/>
            <a:ln w="28575">
              <a:solidFill>
                <a:srgbClr val="FF00FF"/>
              </a:solidFill>
              <a:round/>
              <a:headEnd/>
              <a:tailEnd/>
            </a:ln>
          </p:spPr>
          <p:txBody>
            <a:bodyPr wrap="none" anchor="ctr"/>
            <a:lstStyle/>
            <a:p>
              <a:endParaRPr lang="en-US"/>
            </a:p>
          </p:txBody>
        </p:sp>
        <p:sp>
          <p:nvSpPr>
            <p:cNvPr id="2070" name="AutoShape 37"/>
            <p:cNvSpPr>
              <a:spLocks noChangeArrowheads="1"/>
            </p:cNvSpPr>
            <p:nvPr/>
          </p:nvSpPr>
          <p:spPr bwMode="auto">
            <a:xfrm>
              <a:off x="4368" y="3936"/>
              <a:ext cx="77" cy="76"/>
            </a:xfrm>
            <a:prstGeom prst="triangle">
              <a:avLst>
                <a:gd name="adj" fmla="val 50000"/>
              </a:avLst>
            </a:prstGeom>
            <a:solidFill>
              <a:srgbClr val="00FFFF"/>
            </a:solidFill>
            <a:ln w="9525">
              <a:solidFill>
                <a:schemeClr val="tx1"/>
              </a:solidFill>
              <a:miter lim="800000"/>
              <a:headEnd/>
              <a:tailEnd/>
            </a:ln>
          </p:spPr>
          <p:txBody>
            <a:bodyPr wrap="none" anchor="ctr"/>
            <a:lstStyle/>
            <a:p>
              <a:endParaRPr lang="en-US"/>
            </a:p>
          </p:txBody>
        </p:sp>
        <p:sp>
          <p:nvSpPr>
            <p:cNvPr id="2071" name="Oval 38"/>
            <p:cNvSpPr>
              <a:spLocks noChangeArrowheads="1"/>
            </p:cNvSpPr>
            <p:nvPr/>
          </p:nvSpPr>
          <p:spPr bwMode="auto">
            <a:xfrm>
              <a:off x="4328" y="3888"/>
              <a:ext cx="184" cy="194"/>
            </a:xfrm>
            <a:prstGeom prst="ellipse">
              <a:avLst/>
            </a:prstGeom>
            <a:noFill/>
            <a:ln w="28575">
              <a:solidFill>
                <a:srgbClr val="00FFFF"/>
              </a:solidFill>
              <a:round/>
              <a:headEnd/>
              <a:tailEnd/>
            </a:ln>
          </p:spPr>
          <p:txBody>
            <a:bodyPr wrap="none" anchor="ctr"/>
            <a:lstStyle/>
            <a:p>
              <a:endParaRPr lang="en-US"/>
            </a:p>
          </p:txBody>
        </p:sp>
      </p:grpSp>
      <p:sp>
        <p:nvSpPr>
          <p:cNvPr id="2058" name="Text Box 40"/>
          <p:cNvSpPr txBox="1">
            <a:spLocks noChangeArrowheads="1"/>
          </p:cNvSpPr>
          <p:nvPr/>
        </p:nvSpPr>
        <p:spPr bwMode="auto">
          <a:xfrm>
            <a:off x="212725" y="3810000"/>
            <a:ext cx="2835275" cy="1938992"/>
          </a:xfrm>
          <a:prstGeom prst="rect">
            <a:avLst/>
          </a:prstGeom>
          <a:noFill/>
          <a:ln w="9525">
            <a:noFill/>
            <a:miter lim="800000"/>
            <a:headEnd/>
            <a:tailEnd/>
          </a:ln>
        </p:spPr>
        <p:txBody>
          <a:bodyPr wrap="square">
            <a:spAutoFit/>
          </a:bodyPr>
          <a:lstStyle/>
          <a:p>
            <a:pPr algn="just"/>
            <a:r>
              <a:rPr lang="en-GB" sz="2000" b="1" dirty="0">
                <a:solidFill>
                  <a:schemeClr val="tx2">
                    <a:lumMod val="50000"/>
                  </a:schemeClr>
                </a:solidFill>
                <a:latin typeface="Tahoma" pitchFamily="34" charset="0"/>
                <a:ea typeface="Tahoma" pitchFamily="34" charset="0"/>
                <a:cs typeface="Tahoma" pitchFamily="34" charset="0"/>
              </a:rPr>
              <a:t>1. First iteration. The cluster centers are set at random. Pixels will be assigned to the nearest center.</a:t>
            </a:r>
          </a:p>
        </p:txBody>
      </p:sp>
      <p:sp>
        <p:nvSpPr>
          <p:cNvPr id="2059" name="Text Box 41"/>
          <p:cNvSpPr txBox="1">
            <a:spLocks noChangeArrowheads="1"/>
          </p:cNvSpPr>
          <p:nvPr/>
        </p:nvSpPr>
        <p:spPr bwMode="auto">
          <a:xfrm>
            <a:off x="3200400" y="3849687"/>
            <a:ext cx="2819400" cy="1631216"/>
          </a:xfrm>
          <a:prstGeom prst="rect">
            <a:avLst/>
          </a:prstGeom>
          <a:noFill/>
          <a:ln w="9525">
            <a:noFill/>
            <a:miter lim="800000"/>
            <a:headEnd/>
            <a:tailEnd/>
          </a:ln>
        </p:spPr>
        <p:txBody>
          <a:bodyPr wrap="square">
            <a:spAutoFit/>
          </a:bodyPr>
          <a:lstStyle/>
          <a:p>
            <a:pPr algn="just"/>
            <a:r>
              <a:rPr lang="en-GB" sz="2000" b="1" dirty="0">
                <a:solidFill>
                  <a:schemeClr val="tx2">
                    <a:lumMod val="50000"/>
                  </a:schemeClr>
                </a:solidFill>
                <a:latin typeface="Tahoma" pitchFamily="34" charset="0"/>
                <a:ea typeface="Tahoma" pitchFamily="34" charset="0"/>
                <a:cs typeface="Tahoma" pitchFamily="34" charset="0"/>
              </a:rPr>
              <a:t>2. Second iteration. The centers move to the mean-center of all pixels in this cluster.</a:t>
            </a:r>
          </a:p>
        </p:txBody>
      </p:sp>
      <p:sp>
        <p:nvSpPr>
          <p:cNvPr id="2060" name="Text Box 42"/>
          <p:cNvSpPr txBox="1">
            <a:spLocks noChangeArrowheads="1"/>
          </p:cNvSpPr>
          <p:nvPr/>
        </p:nvSpPr>
        <p:spPr bwMode="auto">
          <a:xfrm>
            <a:off x="6156325" y="3849686"/>
            <a:ext cx="2759075" cy="1015663"/>
          </a:xfrm>
          <a:prstGeom prst="rect">
            <a:avLst/>
          </a:prstGeom>
          <a:noFill/>
          <a:ln w="9525">
            <a:noFill/>
            <a:miter lim="800000"/>
            <a:headEnd/>
            <a:tailEnd/>
          </a:ln>
        </p:spPr>
        <p:txBody>
          <a:bodyPr wrap="square">
            <a:spAutoFit/>
          </a:bodyPr>
          <a:lstStyle/>
          <a:p>
            <a:pPr algn="just"/>
            <a:r>
              <a:rPr lang="en-GB" sz="2000" b="1" dirty="0">
                <a:solidFill>
                  <a:schemeClr val="tx2">
                    <a:lumMod val="50000"/>
                  </a:schemeClr>
                </a:solidFill>
                <a:latin typeface="Tahoma" pitchFamily="34" charset="0"/>
                <a:ea typeface="Tahoma" pitchFamily="34" charset="0"/>
                <a:cs typeface="Tahoma" pitchFamily="34" charset="0"/>
              </a:rPr>
              <a:t>3. </a:t>
            </a:r>
            <a:r>
              <a:rPr lang="en-GB" sz="2000" b="1" dirty="0" smtClean="0">
                <a:solidFill>
                  <a:schemeClr val="tx2">
                    <a:lumMod val="50000"/>
                  </a:schemeClr>
                </a:solidFill>
                <a:latin typeface="Tahoma" pitchFamily="34" charset="0"/>
                <a:ea typeface="Tahoma" pitchFamily="34" charset="0"/>
                <a:cs typeface="Tahoma" pitchFamily="34" charset="0"/>
              </a:rPr>
              <a:t>N</a:t>
            </a:r>
            <a:r>
              <a:rPr lang="en-GB" sz="2000" b="1" baseline="30000" dirty="0" smtClean="0">
                <a:solidFill>
                  <a:schemeClr val="tx2">
                    <a:lumMod val="50000"/>
                  </a:schemeClr>
                </a:solidFill>
                <a:latin typeface="Tahoma" pitchFamily="34" charset="0"/>
                <a:ea typeface="Tahoma" pitchFamily="34" charset="0"/>
                <a:cs typeface="Tahoma" pitchFamily="34" charset="0"/>
              </a:rPr>
              <a:t>th</a:t>
            </a:r>
            <a:r>
              <a:rPr lang="en-GB" sz="2000" b="1" dirty="0" smtClean="0">
                <a:solidFill>
                  <a:schemeClr val="tx2">
                    <a:lumMod val="50000"/>
                  </a:schemeClr>
                </a:solidFill>
                <a:latin typeface="Tahoma" pitchFamily="34" charset="0"/>
                <a:ea typeface="Tahoma" pitchFamily="34" charset="0"/>
                <a:cs typeface="Tahoma" pitchFamily="34" charset="0"/>
              </a:rPr>
              <a:t>  </a:t>
            </a:r>
            <a:r>
              <a:rPr lang="en-GB" sz="2000" b="1" dirty="0">
                <a:solidFill>
                  <a:schemeClr val="tx2">
                    <a:lumMod val="50000"/>
                  </a:schemeClr>
                </a:solidFill>
                <a:latin typeface="Tahoma" pitchFamily="34" charset="0"/>
                <a:ea typeface="Tahoma" pitchFamily="34" charset="0"/>
                <a:cs typeface="Tahoma" pitchFamily="34" charset="0"/>
              </a:rPr>
              <a:t>iteration. </a:t>
            </a:r>
            <a:endParaRPr lang="en-GB" sz="2000" b="1" dirty="0" smtClean="0">
              <a:solidFill>
                <a:schemeClr val="tx2">
                  <a:lumMod val="50000"/>
                </a:schemeClr>
              </a:solidFill>
              <a:latin typeface="Tahoma" pitchFamily="34" charset="0"/>
              <a:ea typeface="Tahoma" pitchFamily="34" charset="0"/>
              <a:cs typeface="Tahoma" pitchFamily="34" charset="0"/>
            </a:endParaRPr>
          </a:p>
          <a:p>
            <a:pPr algn="just"/>
            <a:r>
              <a:rPr lang="en-GB" sz="2000" b="1" dirty="0" smtClean="0">
                <a:solidFill>
                  <a:schemeClr val="tx2">
                    <a:lumMod val="50000"/>
                  </a:schemeClr>
                </a:solidFill>
                <a:latin typeface="Tahoma" pitchFamily="34" charset="0"/>
                <a:ea typeface="Tahoma" pitchFamily="34" charset="0"/>
                <a:cs typeface="Tahoma" pitchFamily="34" charset="0"/>
              </a:rPr>
              <a:t>The </a:t>
            </a:r>
            <a:r>
              <a:rPr lang="en-GB" sz="2000" b="1" dirty="0">
                <a:solidFill>
                  <a:schemeClr val="tx2">
                    <a:lumMod val="50000"/>
                  </a:schemeClr>
                </a:solidFill>
                <a:latin typeface="Tahoma" pitchFamily="34" charset="0"/>
                <a:ea typeface="Tahoma" pitchFamily="34" charset="0"/>
                <a:cs typeface="Tahoma" pitchFamily="34" charset="0"/>
              </a:rPr>
              <a:t>centers have stabilized.</a:t>
            </a:r>
          </a:p>
        </p:txBody>
      </p:sp>
      <p:sp>
        <p:nvSpPr>
          <p:cNvPr id="2061" name="Line 43"/>
          <p:cNvSpPr>
            <a:spLocks noChangeShapeType="1"/>
          </p:cNvSpPr>
          <p:nvPr/>
        </p:nvSpPr>
        <p:spPr bwMode="auto">
          <a:xfrm>
            <a:off x="5638800" y="2667000"/>
            <a:ext cx="609600" cy="0"/>
          </a:xfrm>
          <a:prstGeom prst="line">
            <a:avLst/>
          </a:prstGeom>
          <a:noFill/>
          <a:ln w="38100">
            <a:solidFill>
              <a:srgbClr val="FF0000"/>
            </a:solidFill>
            <a:prstDash val="dash"/>
            <a:round/>
            <a:headEnd/>
            <a:tailEnd type="triangle" w="med" len="med"/>
          </a:ln>
        </p:spPr>
        <p:txBody>
          <a:bodyPr/>
          <a:lstStyle/>
          <a:p>
            <a:endParaRPr lang="en-IN"/>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3"/>
          <a:srcRect/>
          <a:stretch>
            <a:fillRect/>
          </a:stretch>
        </p:blipFill>
        <p:spPr bwMode="auto">
          <a:xfrm>
            <a:off x="1066800" y="76199"/>
            <a:ext cx="6858000" cy="6705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1295400"/>
            <a:ext cx="9144000" cy="5715000"/>
          </a:xfrm>
          <a:prstGeom prst="rect">
            <a:avLst/>
          </a:prstGeom>
          <a:noFill/>
          <a:ln w="9525">
            <a:noFill/>
            <a:miter lim="800000"/>
            <a:headEnd/>
            <a:tailEnd/>
          </a:ln>
        </p:spPr>
        <p:txBody>
          <a:bodyPr lIns="92075" tIns="46038" rIns="92075" bIns="46038"/>
          <a:lstStyle/>
          <a:p>
            <a:pPr marL="342900" indent="-342900" eaLnBrk="0" hangingPunct="0">
              <a:lnSpc>
                <a:spcPct val="110000"/>
              </a:lnSpc>
              <a:spcBef>
                <a:spcPct val="20000"/>
              </a:spcBef>
              <a:buSzPct val="70000"/>
              <a:buFont typeface="Wingdings" pitchFamily="2" charset="2"/>
              <a:buChar char="Ø"/>
            </a:pPr>
            <a:r>
              <a:rPr lang="en-US" b="1" dirty="0">
                <a:solidFill>
                  <a:srgbClr val="C00000"/>
                </a:solidFill>
                <a:latin typeface="Tahoma" pitchFamily="34" charset="0"/>
                <a:cs typeface="Tahoma" pitchFamily="34" charset="0"/>
              </a:rPr>
              <a:t>Cluster</a:t>
            </a:r>
            <a:r>
              <a:rPr lang="en-US" b="1" dirty="0">
                <a:latin typeface="Tahoma" pitchFamily="34" charset="0"/>
                <a:cs typeface="Tahoma" pitchFamily="34" charset="0"/>
              </a:rPr>
              <a:t>: A collection of data objects</a:t>
            </a:r>
          </a:p>
          <a:p>
            <a:pPr marL="742950" lvl="1" indent="-285750" eaLnBrk="0" hangingPunct="0">
              <a:lnSpc>
                <a:spcPct val="110000"/>
              </a:lnSpc>
              <a:spcBef>
                <a:spcPct val="20000"/>
              </a:spcBef>
              <a:buSzPct val="70000"/>
              <a:buFont typeface="Arial" charset="0"/>
              <a:buChar char="•"/>
            </a:pPr>
            <a:r>
              <a:rPr lang="en-US" b="1" dirty="0">
                <a:latin typeface="Tahoma" pitchFamily="34" charset="0"/>
                <a:cs typeface="Tahoma" pitchFamily="34" charset="0"/>
              </a:rPr>
              <a:t>Similar to one another within the same cluster</a:t>
            </a:r>
          </a:p>
          <a:p>
            <a:pPr marL="742950" lvl="1" indent="-285750" eaLnBrk="0" hangingPunct="0">
              <a:lnSpc>
                <a:spcPct val="110000"/>
              </a:lnSpc>
              <a:spcBef>
                <a:spcPct val="20000"/>
              </a:spcBef>
              <a:buSzPct val="70000"/>
              <a:buFont typeface="Arial" charset="0"/>
              <a:buChar char="•"/>
            </a:pPr>
            <a:r>
              <a:rPr lang="en-US" b="1" dirty="0">
                <a:latin typeface="Tahoma" pitchFamily="34" charset="0"/>
                <a:cs typeface="Tahoma" pitchFamily="34" charset="0"/>
              </a:rPr>
              <a:t>Dissimilar to the objects in other clusters</a:t>
            </a:r>
          </a:p>
          <a:p>
            <a:pPr marL="342900" indent="-342900" eaLnBrk="0" hangingPunct="0">
              <a:lnSpc>
                <a:spcPct val="110000"/>
              </a:lnSpc>
              <a:spcBef>
                <a:spcPct val="20000"/>
              </a:spcBef>
              <a:buSzPct val="70000"/>
              <a:buFont typeface="Wingdings" pitchFamily="2" charset="2"/>
              <a:buChar char="Ø"/>
            </a:pPr>
            <a:r>
              <a:rPr lang="en-US" b="1" dirty="0">
                <a:solidFill>
                  <a:srgbClr val="C00000"/>
                </a:solidFill>
                <a:latin typeface="Tahoma" pitchFamily="34" charset="0"/>
                <a:cs typeface="Tahoma" pitchFamily="34" charset="0"/>
              </a:rPr>
              <a:t>Cluster Analysis</a:t>
            </a:r>
          </a:p>
          <a:p>
            <a:pPr marL="742950" lvl="1" indent="-285750" algn="just" eaLnBrk="0" hangingPunct="0">
              <a:lnSpc>
                <a:spcPct val="110000"/>
              </a:lnSpc>
              <a:spcBef>
                <a:spcPct val="20000"/>
              </a:spcBef>
              <a:buSzPct val="70000"/>
              <a:buFont typeface="Arial" charset="0"/>
              <a:buChar char="•"/>
            </a:pPr>
            <a:r>
              <a:rPr lang="en-US" b="1" dirty="0">
                <a:latin typeface="Tahoma" pitchFamily="34" charset="0"/>
                <a:cs typeface="Tahoma" pitchFamily="34" charset="0"/>
              </a:rPr>
              <a:t>Finding similarities between data according to the characteristics found in the data and grouping similar data objects into clusters</a:t>
            </a:r>
          </a:p>
          <a:p>
            <a:pPr marL="342900" indent="-342900" eaLnBrk="0" hangingPunct="0">
              <a:lnSpc>
                <a:spcPct val="110000"/>
              </a:lnSpc>
              <a:spcBef>
                <a:spcPct val="20000"/>
              </a:spcBef>
              <a:buSzPct val="70000"/>
              <a:buFont typeface="Wingdings" pitchFamily="2" charset="2"/>
              <a:buChar char="Ø"/>
            </a:pPr>
            <a:r>
              <a:rPr lang="en-US" b="1" dirty="0">
                <a:solidFill>
                  <a:srgbClr val="7030A0"/>
                </a:solidFill>
                <a:latin typeface="Tahoma" pitchFamily="34" charset="0"/>
                <a:cs typeface="Tahoma" pitchFamily="34" charset="0"/>
              </a:rPr>
              <a:t>Unsupervised learning</a:t>
            </a:r>
            <a:r>
              <a:rPr lang="en-US" b="1" dirty="0">
                <a:latin typeface="Tahoma" pitchFamily="34" charset="0"/>
                <a:cs typeface="Tahoma" pitchFamily="34" charset="0"/>
              </a:rPr>
              <a:t>: No predefined classes</a:t>
            </a:r>
          </a:p>
          <a:p>
            <a:pPr marL="342900" indent="-342900" eaLnBrk="0" hangingPunct="0">
              <a:lnSpc>
                <a:spcPct val="110000"/>
              </a:lnSpc>
              <a:spcBef>
                <a:spcPct val="20000"/>
              </a:spcBef>
              <a:buSzPct val="70000"/>
              <a:buFont typeface="Wingdings" pitchFamily="2" charset="2"/>
              <a:buChar char="Ø"/>
            </a:pPr>
            <a:r>
              <a:rPr lang="en-US" b="1" dirty="0">
                <a:latin typeface="Tahoma" pitchFamily="34" charset="0"/>
                <a:cs typeface="Tahoma" pitchFamily="34" charset="0"/>
              </a:rPr>
              <a:t>Typical Applications</a:t>
            </a:r>
          </a:p>
          <a:p>
            <a:pPr marL="742950" lvl="1" indent="-285750" eaLnBrk="0" hangingPunct="0">
              <a:lnSpc>
                <a:spcPct val="110000"/>
              </a:lnSpc>
              <a:spcBef>
                <a:spcPct val="20000"/>
              </a:spcBef>
              <a:buSzPct val="70000"/>
              <a:buFont typeface="Arial" charset="0"/>
              <a:buChar char="•"/>
            </a:pPr>
            <a:r>
              <a:rPr lang="en-US" b="1" dirty="0">
                <a:latin typeface="Tahoma" pitchFamily="34" charset="0"/>
                <a:cs typeface="Tahoma" pitchFamily="34" charset="0"/>
              </a:rPr>
              <a:t>As a </a:t>
            </a:r>
            <a:r>
              <a:rPr lang="en-US" b="1" dirty="0">
                <a:solidFill>
                  <a:srgbClr val="7030A0"/>
                </a:solidFill>
                <a:latin typeface="Tahoma" pitchFamily="34" charset="0"/>
                <a:cs typeface="Tahoma" pitchFamily="34" charset="0"/>
              </a:rPr>
              <a:t>stand-alone tool </a:t>
            </a:r>
            <a:r>
              <a:rPr lang="en-US" b="1" dirty="0">
                <a:latin typeface="Tahoma" pitchFamily="34" charset="0"/>
                <a:cs typeface="Tahoma" pitchFamily="34" charset="0"/>
              </a:rPr>
              <a:t>to get insight into data distribution </a:t>
            </a:r>
          </a:p>
          <a:p>
            <a:pPr marL="742950" lvl="1" indent="-285750" eaLnBrk="0" hangingPunct="0">
              <a:lnSpc>
                <a:spcPct val="110000"/>
              </a:lnSpc>
              <a:spcBef>
                <a:spcPct val="20000"/>
              </a:spcBef>
              <a:buSzPct val="70000"/>
              <a:buFont typeface="Arial" charset="0"/>
              <a:buChar char="•"/>
            </a:pPr>
            <a:r>
              <a:rPr lang="en-US" b="1" dirty="0">
                <a:latin typeface="Tahoma" pitchFamily="34" charset="0"/>
                <a:cs typeface="Tahoma" pitchFamily="34" charset="0"/>
              </a:rPr>
              <a:t>As a </a:t>
            </a:r>
            <a:r>
              <a:rPr lang="en-US" b="1" dirty="0">
                <a:solidFill>
                  <a:srgbClr val="7030A0"/>
                </a:solidFill>
                <a:latin typeface="Tahoma" pitchFamily="34" charset="0"/>
                <a:cs typeface="Tahoma" pitchFamily="34" charset="0"/>
              </a:rPr>
              <a:t>Preprocessing step </a:t>
            </a:r>
            <a:r>
              <a:rPr lang="en-US" b="1" dirty="0">
                <a:latin typeface="Tahoma" pitchFamily="34" charset="0"/>
                <a:cs typeface="Tahoma" pitchFamily="34" charset="0"/>
              </a:rPr>
              <a:t>for other algorithms</a:t>
            </a:r>
          </a:p>
        </p:txBody>
      </p:sp>
      <p:sp>
        <p:nvSpPr>
          <p:cNvPr id="5" name="Rectangle 2"/>
          <p:cNvSpPr txBox="1">
            <a:spLocks noChangeArrowheads="1"/>
          </p:cNvSpPr>
          <p:nvPr/>
        </p:nvSpPr>
        <p:spPr>
          <a:xfrm>
            <a:off x="228600" y="152400"/>
            <a:ext cx="8686800" cy="838200"/>
          </a:xfrm>
          <a:prstGeom prst="rect">
            <a:avLst/>
          </a:prstGeom>
        </p:spPr>
        <p:txBody>
          <a:bodyPr/>
          <a:lstStyle/>
          <a:p>
            <a:pPr algn="ctr" fontAlgn="auto">
              <a:spcAft>
                <a:spcPts val="0"/>
              </a:spcAft>
              <a:defRPr/>
            </a:pPr>
            <a:r>
              <a:rPr lang="en-US" sz="3600" b="1" cap="all" dirty="0">
                <a:solidFill>
                  <a:srgbClr val="C00000"/>
                </a:solidFill>
                <a:effectLst>
                  <a:reflection blurRad="12700" stA="48000" endA="300" endPos="55000" dir="5400000" sy="-90000" algn="bl" rotWithShape="0"/>
                </a:effectLst>
                <a:latin typeface="Tahoma" pitchFamily="34" charset="0"/>
                <a:ea typeface="+mj-ea"/>
                <a:cs typeface="+mj-cs"/>
              </a:rPr>
              <a:t>Definition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idx="4294967295"/>
          </p:nvPr>
        </p:nvSpPr>
        <p:spPr>
          <a:xfrm>
            <a:off x="0" y="152400"/>
            <a:ext cx="9144000" cy="838200"/>
          </a:xfrm>
        </p:spPr>
        <p:txBody>
          <a:bodyPr>
            <a:normAutofit/>
          </a:bodyPr>
          <a:lstStyle/>
          <a:p>
            <a:pPr algn="ctr" eaLnBrk="1" fontAlgn="auto" hangingPunct="1">
              <a:spcAft>
                <a:spcPts val="0"/>
              </a:spcAft>
              <a:defRPr/>
            </a:pPr>
            <a:r>
              <a:rPr lang="en-GB" sz="3200" b="1" dirty="0" smtClean="0">
                <a:solidFill>
                  <a:srgbClr val="C00000"/>
                </a:solidFill>
                <a:latin typeface="Tahoma" pitchFamily="34" charset="0"/>
                <a:ea typeface="Tahoma" pitchFamily="34" charset="0"/>
                <a:cs typeface="Tahoma" pitchFamily="34" charset="0"/>
              </a:rPr>
              <a:t>Example OF ISODATA</a:t>
            </a:r>
          </a:p>
        </p:txBody>
      </p:sp>
      <p:grpSp>
        <p:nvGrpSpPr>
          <p:cNvPr id="2" name="Group 3"/>
          <p:cNvGrpSpPr>
            <a:grpSpLocks/>
          </p:cNvGrpSpPr>
          <p:nvPr/>
        </p:nvGrpSpPr>
        <p:grpSpPr bwMode="auto">
          <a:xfrm>
            <a:off x="533400" y="1600200"/>
            <a:ext cx="2438400" cy="2128838"/>
            <a:chOff x="480" y="1536"/>
            <a:chExt cx="1536" cy="1341"/>
          </a:xfrm>
        </p:grpSpPr>
        <p:graphicFrame>
          <p:nvGraphicFramePr>
            <p:cNvPr id="3076" name="Object 4"/>
            <p:cNvGraphicFramePr>
              <a:graphicFrameLocks noChangeAspect="1"/>
            </p:cNvGraphicFramePr>
            <p:nvPr/>
          </p:nvGraphicFramePr>
          <p:xfrm>
            <a:off x="480" y="1536"/>
            <a:ext cx="1536" cy="1341"/>
          </p:xfrm>
          <a:graphic>
            <a:graphicData uri="http://schemas.openxmlformats.org/presentationml/2006/ole">
              <p:oleObj spid="_x0000_s61444" name="Chart" r:id="rId3" imgW="3152775" imgH="2752547" progId="Excel.Sheet.8">
                <p:embed/>
              </p:oleObj>
            </a:graphicData>
          </a:graphic>
        </p:graphicFrame>
        <p:sp>
          <p:nvSpPr>
            <p:cNvPr id="3110" name="AutoShape 5"/>
            <p:cNvSpPr>
              <a:spLocks noChangeArrowheads="1"/>
            </p:cNvSpPr>
            <p:nvPr/>
          </p:nvSpPr>
          <p:spPr bwMode="auto">
            <a:xfrm>
              <a:off x="1584" y="1824"/>
              <a:ext cx="77" cy="76"/>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en-US"/>
            </a:p>
          </p:txBody>
        </p:sp>
        <p:sp>
          <p:nvSpPr>
            <p:cNvPr id="3111" name="Oval 6"/>
            <p:cNvSpPr>
              <a:spLocks noChangeArrowheads="1"/>
            </p:cNvSpPr>
            <p:nvPr/>
          </p:nvSpPr>
          <p:spPr bwMode="auto">
            <a:xfrm>
              <a:off x="1248" y="1776"/>
              <a:ext cx="672" cy="288"/>
            </a:xfrm>
            <a:prstGeom prst="ellipse">
              <a:avLst/>
            </a:prstGeom>
            <a:noFill/>
            <a:ln w="28575">
              <a:solidFill>
                <a:srgbClr val="0066FF"/>
              </a:solidFill>
              <a:round/>
              <a:headEnd/>
              <a:tailEnd/>
            </a:ln>
          </p:spPr>
          <p:txBody>
            <a:bodyPr wrap="none" anchor="ctr"/>
            <a:lstStyle/>
            <a:p>
              <a:endParaRPr lang="en-US"/>
            </a:p>
          </p:txBody>
        </p:sp>
        <p:sp>
          <p:nvSpPr>
            <p:cNvPr id="3112" name="AutoShape 7"/>
            <p:cNvSpPr>
              <a:spLocks noChangeArrowheads="1"/>
            </p:cNvSpPr>
            <p:nvPr/>
          </p:nvSpPr>
          <p:spPr bwMode="auto">
            <a:xfrm>
              <a:off x="1200" y="2160"/>
              <a:ext cx="77" cy="7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3113" name="Oval 8"/>
            <p:cNvSpPr>
              <a:spLocks noChangeArrowheads="1"/>
            </p:cNvSpPr>
            <p:nvPr/>
          </p:nvSpPr>
          <p:spPr bwMode="auto">
            <a:xfrm>
              <a:off x="1104" y="2064"/>
              <a:ext cx="272" cy="290"/>
            </a:xfrm>
            <a:prstGeom prst="ellipse">
              <a:avLst/>
            </a:prstGeom>
            <a:noFill/>
            <a:ln w="28575">
              <a:solidFill>
                <a:srgbClr val="FFCC66"/>
              </a:solidFill>
              <a:round/>
              <a:headEnd/>
              <a:tailEnd/>
            </a:ln>
          </p:spPr>
          <p:txBody>
            <a:bodyPr wrap="none" anchor="ctr"/>
            <a:lstStyle/>
            <a:p>
              <a:endParaRPr lang="en-US"/>
            </a:p>
          </p:txBody>
        </p:sp>
        <p:sp>
          <p:nvSpPr>
            <p:cNvPr id="3114" name="AutoShape 9"/>
            <p:cNvSpPr>
              <a:spLocks noChangeArrowheads="1"/>
            </p:cNvSpPr>
            <p:nvPr/>
          </p:nvSpPr>
          <p:spPr bwMode="auto">
            <a:xfrm>
              <a:off x="1704" y="2526"/>
              <a:ext cx="77" cy="76"/>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p>
          </p:txBody>
        </p:sp>
        <p:sp>
          <p:nvSpPr>
            <p:cNvPr id="3115" name="Oval 10"/>
            <p:cNvSpPr>
              <a:spLocks noChangeArrowheads="1"/>
            </p:cNvSpPr>
            <p:nvPr/>
          </p:nvSpPr>
          <p:spPr bwMode="auto">
            <a:xfrm>
              <a:off x="1596" y="2424"/>
              <a:ext cx="309" cy="303"/>
            </a:xfrm>
            <a:prstGeom prst="ellipse">
              <a:avLst/>
            </a:prstGeom>
            <a:noFill/>
            <a:ln w="28575">
              <a:solidFill>
                <a:srgbClr val="00CC00"/>
              </a:solidFill>
              <a:round/>
              <a:headEnd/>
              <a:tailEnd/>
            </a:ln>
          </p:spPr>
          <p:txBody>
            <a:bodyPr wrap="none" anchor="ctr"/>
            <a:lstStyle/>
            <a:p>
              <a:endParaRPr lang="en-US"/>
            </a:p>
          </p:txBody>
        </p:sp>
        <p:sp>
          <p:nvSpPr>
            <p:cNvPr id="3116" name="AutoShape 11"/>
            <p:cNvSpPr>
              <a:spLocks noChangeArrowheads="1"/>
            </p:cNvSpPr>
            <p:nvPr/>
          </p:nvSpPr>
          <p:spPr bwMode="auto">
            <a:xfrm>
              <a:off x="1072" y="2524"/>
              <a:ext cx="77" cy="76"/>
            </a:xfrm>
            <a:prstGeom prst="triangle">
              <a:avLst>
                <a:gd name="adj" fmla="val 50000"/>
              </a:avLst>
            </a:prstGeom>
            <a:solidFill>
              <a:srgbClr val="FF00FF"/>
            </a:solidFill>
            <a:ln w="9525">
              <a:solidFill>
                <a:schemeClr val="tx1"/>
              </a:solidFill>
              <a:miter lim="800000"/>
              <a:headEnd/>
              <a:tailEnd/>
            </a:ln>
          </p:spPr>
          <p:txBody>
            <a:bodyPr wrap="none" anchor="ctr"/>
            <a:lstStyle/>
            <a:p>
              <a:endParaRPr lang="en-US"/>
            </a:p>
          </p:txBody>
        </p:sp>
        <p:sp>
          <p:nvSpPr>
            <p:cNvPr id="3117" name="Oval 12"/>
            <p:cNvSpPr>
              <a:spLocks noChangeArrowheads="1"/>
            </p:cNvSpPr>
            <p:nvPr/>
          </p:nvSpPr>
          <p:spPr bwMode="auto">
            <a:xfrm>
              <a:off x="940" y="2400"/>
              <a:ext cx="356" cy="358"/>
            </a:xfrm>
            <a:prstGeom prst="ellipse">
              <a:avLst/>
            </a:prstGeom>
            <a:noFill/>
            <a:ln w="28575">
              <a:solidFill>
                <a:srgbClr val="FF00FF"/>
              </a:solidFill>
              <a:round/>
              <a:headEnd/>
              <a:tailEnd/>
            </a:ln>
          </p:spPr>
          <p:txBody>
            <a:bodyPr wrap="none" anchor="ctr"/>
            <a:lstStyle/>
            <a:p>
              <a:endParaRPr lang="en-US"/>
            </a:p>
          </p:txBody>
        </p:sp>
        <p:sp>
          <p:nvSpPr>
            <p:cNvPr id="3118" name="AutoShape 13"/>
            <p:cNvSpPr>
              <a:spLocks noChangeArrowheads="1"/>
            </p:cNvSpPr>
            <p:nvPr/>
          </p:nvSpPr>
          <p:spPr bwMode="auto">
            <a:xfrm>
              <a:off x="672" y="2592"/>
              <a:ext cx="77" cy="76"/>
            </a:xfrm>
            <a:prstGeom prst="triangle">
              <a:avLst>
                <a:gd name="adj" fmla="val 50000"/>
              </a:avLst>
            </a:prstGeom>
            <a:solidFill>
              <a:srgbClr val="00FFFF"/>
            </a:solidFill>
            <a:ln w="9525">
              <a:solidFill>
                <a:schemeClr val="tx1"/>
              </a:solidFill>
              <a:miter lim="800000"/>
              <a:headEnd/>
              <a:tailEnd/>
            </a:ln>
          </p:spPr>
          <p:txBody>
            <a:bodyPr wrap="none" anchor="ctr"/>
            <a:lstStyle/>
            <a:p>
              <a:endParaRPr lang="en-US"/>
            </a:p>
          </p:txBody>
        </p:sp>
        <p:sp>
          <p:nvSpPr>
            <p:cNvPr id="3119" name="Oval 14"/>
            <p:cNvSpPr>
              <a:spLocks noChangeArrowheads="1"/>
            </p:cNvSpPr>
            <p:nvPr/>
          </p:nvSpPr>
          <p:spPr bwMode="auto">
            <a:xfrm>
              <a:off x="632" y="2544"/>
              <a:ext cx="184" cy="194"/>
            </a:xfrm>
            <a:prstGeom prst="ellipse">
              <a:avLst/>
            </a:prstGeom>
            <a:noFill/>
            <a:ln w="28575">
              <a:solidFill>
                <a:srgbClr val="00FFFF"/>
              </a:solidFill>
              <a:round/>
              <a:headEnd/>
              <a:tailEnd/>
            </a:ln>
          </p:spPr>
          <p:txBody>
            <a:bodyPr wrap="none" anchor="ctr"/>
            <a:lstStyle/>
            <a:p>
              <a:endParaRPr lang="en-US"/>
            </a:p>
          </p:txBody>
        </p:sp>
      </p:grpSp>
      <p:sp>
        <p:nvSpPr>
          <p:cNvPr id="3079" name="Text Box 15"/>
          <p:cNvSpPr txBox="1">
            <a:spLocks noChangeArrowheads="1"/>
          </p:cNvSpPr>
          <p:nvPr/>
        </p:nvSpPr>
        <p:spPr bwMode="auto">
          <a:xfrm>
            <a:off x="228600" y="3934361"/>
            <a:ext cx="2743200" cy="1323439"/>
          </a:xfrm>
          <a:prstGeom prst="rect">
            <a:avLst/>
          </a:prstGeom>
          <a:noFill/>
          <a:ln w="9525">
            <a:noFill/>
            <a:miter lim="800000"/>
            <a:headEnd/>
            <a:tailEnd/>
          </a:ln>
        </p:spPr>
        <p:txBody>
          <a:bodyPr wrap="square">
            <a:spAutoFit/>
          </a:bodyPr>
          <a:lstStyle/>
          <a:p>
            <a:r>
              <a:rPr lang="en-GB" sz="2000" b="1" dirty="0">
                <a:latin typeface="Tahoma" pitchFamily="34" charset="0"/>
                <a:ea typeface="Tahoma" pitchFamily="34" charset="0"/>
                <a:cs typeface="Tahoma" pitchFamily="34" charset="0"/>
              </a:rPr>
              <a:t>1. Data is </a:t>
            </a:r>
            <a:r>
              <a:rPr lang="en-GB" sz="2000" b="1" dirty="0" smtClean="0">
                <a:latin typeface="Tahoma" pitchFamily="34" charset="0"/>
                <a:ea typeface="Tahoma" pitchFamily="34" charset="0"/>
                <a:cs typeface="Tahoma" pitchFamily="34" charset="0"/>
              </a:rPr>
              <a:t>Clustered </a:t>
            </a:r>
            <a:r>
              <a:rPr lang="en-GB" sz="2000" b="1" dirty="0">
                <a:latin typeface="Tahoma" pitchFamily="34" charset="0"/>
                <a:ea typeface="Tahoma" pitchFamily="34" charset="0"/>
                <a:cs typeface="Tahoma" pitchFamily="34" charset="0"/>
              </a:rPr>
              <a:t>but </a:t>
            </a:r>
            <a:r>
              <a:rPr lang="en-GB" sz="2000" b="1" dirty="0">
                <a:solidFill>
                  <a:srgbClr val="0066FF"/>
                </a:solidFill>
                <a:latin typeface="Tahoma" pitchFamily="34" charset="0"/>
                <a:ea typeface="Tahoma" pitchFamily="34" charset="0"/>
                <a:cs typeface="Tahoma" pitchFamily="34" charset="0"/>
              </a:rPr>
              <a:t>blue</a:t>
            </a:r>
            <a:r>
              <a:rPr lang="en-GB" sz="2000" b="1" dirty="0">
                <a:latin typeface="Tahoma" pitchFamily="34" charset="0"/>
                <a:ea typeface="Tahoma" pitchFamily="34" charset="0"/>
                <a:cs typeface="Tahoma" pitchFamily="34" charset="0"/>
              </a:rPr>
              <a:t> cluster is very stretched in band 1.</a:t>
            </a:r>
          </a:p>
        </p:txBody>
      </p:sp>
      <p:sp>
        <p:nvSpPr>
          <p:cNvPr id="3080" name="Text Box 16"/>
          <p:cNvSpPr txBox="1">
            <a:spLocks noChangeArrowheads="1"/>
          </p:cNvSpPr>
          <p:nvPr/>
        </p:nvSpPr>
        <p:spPr bwMode="auto">
          <a:xfrm>
            <a:off x="3048000" y="3886200"/>
            <a:ext cx="2971800" cy="1323439"/>
          </a:xfrm>
          <a:prstGeom prst="rect">
            <a:avLst/>
          </a:prstGeom>
          <a:noFill/>
          <a:ln w="9525">
            <a:noFill/>
            <a:miter lim="800000"/>
            <a:headEnd/>
            <a:tailEnd/>
          </a:ln>
        </p:spPr>
        <p:txBody>
          <a:bodyPr wrap="square">
            <a:spAutoFit/>
          </a:bodyPr>
          <a:lstStyle/>
          <a:p>
            <a:r>
              <a:rPr lang="en-GB" sz="2000" b="1" dirty="0">
                <a:latin typeface="Tahoma" pitchFamily="34" charset="0"/>
                <a:ea typeface="Tahoma" pitchFamily="34" charset="0"/>
                <a:cs typeface="Tahoma" pitchFamily="34" charset="0"/>
              </a:rPr>
              <a:t>2.</a:t>
            </a:r>
            <a:r>
              <a:rPr lang="en-GB" sz="2000" b="1" dirty="0">
                <a:solidFill>
                  <a:srgbClr val="00FFFF"/>
                </a:solidFill>
                <a:latin typeface="Tahoma" pitchFamily="34" charset="0"/>
                <a:ea typeface="Tahoma" pitchFamily="34" charset="0"/>
                <a:cs typeface="Tahoma" pitchFamily="34" charset="0"/>
              </a:rPr>
              <a:t>Cyan</a:t>
            </a:r>
            <a:r>
              <a:rPr lang="en-GB" sz="2000" b="1" dirty="0">
                <a:latin typeface="Tahoma" pitchFamily="34" charset="0"/>
                <a:ea typeface="Tahoma" pitchFamily="34" charset="0"/>
                <a:cs typeface="Tahoma" pitchFamily="34" charset="0"/>
              </a:rPr>
              <a:t> and </a:t>
            </a:r>
            <a:r>
              <a:rPr lang="en-GB" sz="2000" b="1" dirty="0">
                <a:solidFill>
                  <a:srgbClr val="00CC00"/>
                </a:solidFill>
                <a:latin typeface="Tahoma" pitchFamily="34" charset="0"/>
                <a:ea typeface="Tahoma" pitchFamily="34" charset="0"/>
                <a:cs typeface="Tahoma" pitchFamily="34" charset="0"/>
              </a:rPr>
              <a:t>green</a:t>
            </a:r>
            <a:r>
              <a:rPr lang="en-GB" sz="2000" b="1" dirty="0">
                <a:latin typeface="Tahoma" pitchFamily="34" charset="0"/>
                <a:ea typeface="Tahoma" pitchFamily="34" charset="0"/>
                <a:cs typeface="Tahoma" pitchFamily="34" charset="0"/>
              </a:rPr>
              <a:t> clusters only have 2 or less pixels. So they will be </a:t>
            </a:r>
            <a:r>
              <a:rPr lang="en-GB" sz="2000" b="1" dirty="0" smtClean="0">
                <a:latin typeface="Tahoma" pitchFamily="34" charset="0"/>
                <a:ea typeface="Tahoma" pitchFamily="34" charset="0"/>
                <a:cs typeface="Tahoma" pitchFamily="34" charset="0"/>
              </a:rPr>
              <a:t>Removed</a:t>
            </a:r>
            <a:r>
              <a:rPr lang="en-GB" sz="2000" b="1" dirty="0">
                <a:latin typeface="Tahoma" pitchFamily="34" charset="0"/>
                <a:ea typeface="Tahoma" pitchFamily="34" charset="0"/>
                <a:cs typeface="Tahoma" pitchFamily="34" charset="0"/>
              </a:rPr>
              <a:t>.</a:t>
            </a:r>
          </a:p>
        </p:txBody>
      </p:sp>
      <p:grpSp>
        <p:nvGrpSpPr>
          <p:cNvPr id="3" name="Group 17"/>
          <p:cNvGrpSpPr>
            <a:grpSpLocks/>
          </p:cNvGrpSpPr>
          <p:nvPr/>
        </p:nvGrpSpPr>
        <p:grpSpPr bwMode="auto">
          <a:xfrm>
            <a:off x="3400425" y="1600200"/>
            <a:ext cx="2438400" cy="2128838"/>
            <a:chOff x="2256" y="1536"/>
            <a:chExt cx="1536" cy="1341"/>
          </a:xfrm>
        </p:grpSpPr>
        <p:graphicFrame>
          <p:nvGraphicFramePr>
            <p:cNvPr id="3075" name="Object 18"/>
            <p:cNvGraphicFramePr>
              <a:graphicFrameLocks noChangeAspect="1"/>
            </p:cNvGraphicFramePr>
            <p:nvPr/>
          </p:nvGraphicFramePr>
          <p:xfrm>
            <a:off x="2256" y="1536"/>
            <a:ext cx="1536" cy="1341"/>
          </p:xfrm>
          <a:graphic>
            <a:graphicData uri="http://schemas.openxmlformats.org/presentationml/2006/ole">
              <p:oleObj spid="_x0000_s61443" name="Chart" r:id="rId4" imgW="3152775" imgH="2752547" progId="Excel.Sheet.8">
                <p:embed/>
              </p:oleObj>
            </a:graphicData>
          </a:graphic>
        </p:graphicFrame>
        <p:sp>
          <p:nvSpPr>
            <p:cNvPr id="3098" name="AutoShape 19"/>
            <p:cNvSpPr>
              <a:spLocks noChangeArrowheads="1"/>
            </p:cNvSpPr>
            <p:nvPr/>
          </p:nvSpPr>
          <p:spPr bwMode="auto">
            <a:xfrm>
              <a:off x="3504" y="1868"/>
              <a:ext cx="77" cy="76"/>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en-US"/>
            </a:p>
          </p:txBody>
        </p:sp>
        <p:sp>
          <p:nvSpPr>
            <p:cNvPr id="3099" name="Oval 20"/>
            <p:cNvSpPr>
              <a:spLocks noChangeArrowheads="1"/>
            </p:cNvSpPr>
            <p:nvPr/>
          </p:nvSpPr>
          <p:spPr bwMode="auto">
            <a:xfrm>
              <a:off x="3390" y="1764"/>
              <a:ext cx="288" cy="336"/>
            </a:xfrm>
            <a:prstGeom prst="ellipse">
              <a:avLst/>
            </a:prstGeom>
            <a:noFill/>
            <a:ln w="28575">
              <a:solidFill>
                <a:srgbClr val="0066FF"/>
              </a:solidFill>
              <a:round/>
              <a:headEnd/>
              <a:tailEnd/>
            </a:ln>
          </p:spPr>
          <p:txBody>
            <a:bodyPr wrap="none" anchor="ctr"/>
            <a:lstStyle/>
            <a:p>
              <a:endParaRPr lang="en-US"/>
            </a:p>
          </p:txBody>
        </p:sp>
        <p:sp>
          <p:nvSpPr>
            <p:cNvPr id="3100" name="AutoShape 21"/>
            <p:cNvSpPr>
              <a:spLocks noChangeArrowheads="1"/>
            </p:cNvSpPr>
            <p:nvPr/>
          </p:nvSpPr>
          <p:spPr bwMode="auto">
            <a:xfrm>
              <a:off x="2976" y="2160"/>
              <a:ext cx="77" cy="7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3101" name="Oval 22"/>
            <p:cNvSpPr>
              <a:spLocks noChangeArrowheads="1"/>
            </p:cNvSpPr>
            <p:nvPr/>
          </p:nvSpPr>
          <p:spPr bwMode="auto">
            <a:xfrm>
              <a:off x="2880" y="2064"/>
              <a:ext cx="272" cy="290"/>
            </a:xfrm>
            <a:prstGeom prst="ellipse">
              <a:avLst/>
            </a:prstGeom>
            <a:noFill/>
            <a:ln w="28575">
              <a:solidFill>
                <a:srgbClr val="FFCC66"/>
              </a:solidFill>
              <a:round/>
              <a:headEnd/>
              <a:tailEnd/>
            </a:ln>
          </p:spPr>
          <p:txBody>
            <a:bodyPr wrap="none" anchor="ctr"/>
            <a:lstStyle/>
            <a:p>
              <a:endParaRPr lang="en-US"/>
            </a:p>
          </p:txBody>
        </p:sp>
        <p:sp>
          <p:nvSpPr>
            <p:cNvPr id="3102" name="AutoShape 23"/>
            <p:cNvSpPr>
              <a:spLocks noChangeArrowheads="1"/>
            </p:cNvSpPr>
            <p:nvPr/>
          </p:nvSpPr>
          <p:spPr bwMode="auto">
            <a:xfrm>
              <a:off x="3480" y="2526"/>
              <a:ext cx="77" cy="76"/>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p>
          </p:txBody>
        </p:sp>
        <p:sp>
          <p:nvSpPr>
            <p:cNvPr id="3103" name="Oval 24"/>
            <p:cNvSpPr>
              <a:spLocks noChangeArrowheads="1"/>
            </p:cNvSpPr>
            <p:nvPr/>
          </p:nvSpPr>
          <p:spPr bwMode="auto">
            <a:xfrm>
              <a:off x="3372" y="2424"/>
              <a:ext cx="309" cy="303"/>
            </a:xfrm>
            <a:prstGeom prst="ellipse">
              <a:avLst/>
            </a:prstGeom>
            <a:noFill/>
            <a:ln w="28575">
              <a:solidFill>
                <a:srgbClr val="00CC00"/>
              </a:solidFill>
              <a:round/>
              <a:headEnd/>
              <a:tailEnd/>
            </a:ln>
          </p:spPr>
          <p:txBody>
            <a:bodyPr wrap="none" anchor="ctr"/>
            <a:lstStyle/>
            <a:p>
              <a:endParaRPr lang="en-US"/>
            </a:p>
          </p:txBody>
        </p:sp>
        <p:sp>
          <p:nvSpPr>
            <p:cNvPr id="3104" name="AutoShape 25"/>
            <p:cNvSpPr>
              <a:spLocks noChangeArrowheads="1"/>
            </p:cNvSpPr>
            <p:nvPr/>
          </p:nvSpPr>
          <p:spPr bwMode="auto">
            <a:xfrm>
              <a:off x="2848" y="2524"/>
              <a:ext cx="77" cy="76"/>
            </a:xfrm>
            <a:prstGeom prst="triangle">
              <a:avLst>
                <a:gd name="adj" fmla="val 50000"/>
              </a:avLst>
            </a:prstGeom>
            <a:solidFill>
              <a:srgbClr val="FF00FF"/>
            </a:solidFill>
            <a:ln w="9525">
              <a:solidFill>
                <a:schemeClr val="tx1"/>
              </a:solidFill>
              <a:miter lim="800000"/>
              <a:headEnd/>
              <a:tailEnd/>
            </a:ln>
          </p:spPr>
          <p:txBody>
            <a:bodyPr wrap="none" anchor="ctr"/>
            <a:lstStyle/>
            <a:p>
              <a:endParaRPr lang="en-US"/>
            </a:p>
          </p:txBody>
        </p:sp>
        <p:sp>
          <p:nvSpPr>
            <p:cNvPr id="3105" name="Oval 26"/>
            <p:cNvSpPr>
              <a:spLocks noChangeArrowheads="1"/>
            </p:cNvSpPr>
            <p:nvPr/>
          </p:nvSpPr>
          <p:spPr bwMode="auto">
            <a:xfrm>
              <a:off x="2716" y="2400"/>
              <a:ext cx="356" cy="358"/>
            </a:xfrm>
            <a:prstGeom prst="ellipse">
              <a:avLst/>
            </a:prstGeom>
            <a:noFill/>
            <a:ln w="28575">
              <a:solidFill>
                <a:srgbClr val="FF00FF"/>
              </a:solidFill>
              <a:round/>
              <a:headEnd/>
              <a:tailEnd/>
            </a:ln>
          </p:spPr>
          <p:txBody>
            <a:bodyPr wrap="none" anchor="ctr"/>
            <a:lstStyle/>
            <a:p>
              <a:endParaRPr lang="en-US"/>
            </a:p>
          </p:txBody>
        </p:sp>
        <p:sp>
          <p:nvSpPr>
            <p:cNvPr id="3106" name="AutoShape 27"/>
            <p:cNvSpPr>
              <a:spLocks noChangeArrowheads="1"/>
            </p:cNvSpPr>
            <p:nvPr/>
          </p:nvSpPr>
          <p:spPr bwMode="auto">
            <a:xfrm>
              <a:off x="2448" y="2592"/>
              <a:ext cx="77" cy="76"/>
            </a:xfrm>
            <a:prstGeom prst="triangle">
              <a:avLst>
                <a:gd name="adj" fmla="val 50000"/>
              </a:avLst>
            </a:prstGeom>
            <a:solidFill>
              <a:srgbClr val="00FFFF"/>
            </a:solidFill>
            <a:ln w="9525">
              <a:solidFill>
                <a:schemeClr val="tx1"/>
              </a:solidFill>
              <a:miter lim="800000"/>
              <a:headEnd/>
              <a:tailEnd/>
            </a:ln>
          </p:spPr>
          <p:txBody>
            <a:bodyPr wrap="none" anchor="ctr"/>
            <a:lstStyle/>
            <a:p>
              <a:endParaRPr lang="en-US"/>
            </a:p>
          </p:txBody>
        </p:sp>
        <p:sp>
          <p:nvSpPr>
            <p:cNvPr id="3107" name="Oval 28"/>
            <p:cNvSpPr>
              <a:spLocks noChangeArrowheads="1"/>
            </p:cNvSpPr>
            <p:nvPr/>
          </p:nvSpPr>
          <p:spPr bwMode="auto">
            <a:xfrm>
              <a:off x="2408" y="2544"/>
              <a:ext cx="184" cy="194"/>
            </a:xfrm>
            <a:prstGeom prst="ellipse">
              <a:avLst/>
            </a:prstGeom>
            <a:noFill/>
            <a:ln w="28575">
              <a:solidFill>
                <a:srgbClr val="00FFFF"/>
              </a:solidFill>
              <a:round/>
              <a:headEnd/>
              <a:tailEnd/>
            </a:ln>
          </p:spPr>
          <p:txBody>
            <a:bodyPr wrap="none" anchor="ctr"/>
            <a:lstStyle/>
            <a:p>
              <a:endParaRPr lang="en-US"/>
            </a:p>
          </p:txBody>
        </p:sp>
        <p:sp>
          <p:nvSpPr>
            <p:cNvPr id="3108" name="AutoShape 29"/>
            <p:cNvSpPr>
              <a:spLocks noChangeArrowheads="1"/>
            </p:cNvSpPr>
            <p:nvPr/>
          </p:nvSpPr>
          <p:spPr bwMode="auto">
            <a:xfrm>
              <a:off x="3180" y="1854"/>
              <a:ext cx="77" cy="76"/>
            </a:xfrm>
            <a:prstGeom prst="triangle">
              <a:avLst>
                <a:gd name="adj" fmla="val 50000"/>
              </a:avLst>
            </a:prstGeom>
            <a:solidFill>
              <a:srgbClr val="336600"/>
            </a:solidFill>
            <a:ln w="9525">
              <a:solidFill>
                <a:srgbClr val="336600"/>
              </a:solidFill>
              <a:miter lim="800000"/>
              <a:headEnd/>
              <a:tailEnd/>
            </a:ln>
          </p:spPr>
          <p:txBody>
            <a:bodyPr wrap="none" anchor="ctr"/>
            <a:lstStyle/>
            <a:p>
              <a:endParaRPr lang="en-US"/>
            </a:p>
          </p:txBody>
        </p:sp>
        <p:sp>
          <p:nvSpPr>
            <p:cNvPr id="3109" name="Oval 30"/>
            <p:cNvSpPr>
              <a:spLocks noChangeArrowheads="1"/>
            </p:cNvSpPr>
            <p:nvPr/>
          </p:nvSpPr>
          <p:spPr bwMode="auto">
            <a:xfrm>
              <a:off x="3066" y="1750"/>
              <a:ext cx="288" cy="336"/>
            </a:xfrm>
            <a:prstGeom prst="ellipse">
              <a:avLst/>
            </a:prstGeom>
            <a:noFill/>
            <a:ln w="28575">
              <a:solidFill>
                <a:srgbClr val="336600"/>
              </a:solidFill>
              <a:round/>
              <a:headEnd/>
              <a:tailEnd/>
            </a:ln>
          </p:spPr>
          <p:txBody>
            <a:bodyPr wrap="none" anchor="ctr"/>
            <a:lstStyle/>
            <a:p>
              <a:endParaRPr lang="en-US"/>
            </a:p>
          </p:txBody>
        </p:sp>
      </p:grpSp>
      <p:sp>
        <p:nvSpPr>
          <p:cNvPr id="3082" name="Line 31"/>
          <p:cNvSpPr>
            <a:spLocks noChangeShapeType="1"/>
          </p:cNvSpPr>
          <p:nvPr/>
        </p:nvSpPr>
        <p:spPr bwMode="auto">
          <a:xfrm flipV="1">
            <a:off x="1295400" y="2514600"/>
            <a:ext cx="1066800" cy="1828800"/>
          </a:xfrm>
          <a:prstGeom prst="line">
            <a:avLst/>
          </a:prstGeom>
          <a:noFill/>
          <a:ln w="28575">
            <a:solidFill>
              <a:srgbClr val="FF0000"/>
            </a:solidFill>
            <a:round/>
            <a:headEnd/>
            <a:tailEnd type="triangle" w="med" len="med"/>
          </a:ln>
        </p:spPr>
        <p:txBody>
          <a:bodyPr/>
          <a:lstStyle/>
          <a:p>
            <a:endParaRPr lang="en-IN"/>
          </a:p>
        </p:txBody>
      </p:sp>
      <p:sp>
        <p:nvSpPr>
          <p:cNvPr id="3083" name="Line 32"/>
          <p:cNvSpPr>
            <a:spLocks noChangeShapeType="1"/>
          </p:cNvSpPr>
          <p:nvPr/>
        </p:nvSpPr>
        <p:spPr bwMode="auto">
          <a:xfrm flipV="1">
            <a:off x="5000625" y="3581400"/>
            <a:ext cx="381000" cy="381000"/>
          </a:xfrm>
          <a:prstGeom prst="line">
            <a:avLst/>
          </a:prstGeom>
          <a:noFill/>
          <a:ln w="28575">
            <a:solidFill>
              <a:srgbClr val="FF0000"/>
            </a:solidFill>
            <a:round/>
            <a:headEnd/>
            <a:tailEnd type="triangle" w="med" len="med"/>
          </a:ln>
        </p:spPr>
        <p:txBody>
          <a:bodyPr/>
          <a:lstStyle/>
          <a:p>
            <a:endParaRPr lang="en-IN"/>
          </a:p>
        </p:txBody>
      </p:sp>
      <p:sp>
        <p:nvSpPr>
          <p:cNvPr id="3084" name="Line 33"/>
          <p:cNvSpPr>
            <a:spLocks noChangeShapeType="1"/>
          </p:cNvSpPr>
          <p:nvPr/>
        </p:nvSpPr>
        <p:spPr bwMode="auto">
          <a:xfrm flipH="1" flipV="1">
            <a:off x="3781425" y="3581400"/>
            <a:ext cx="152400" cy="381000"/>
          </a:xfrm>
          <a:prstGeom prst="line">
            <a:avLst/>
          </a:prstGeom>
          <a:noFill/>
          <a:ln w="28575">
            <a:solidFill>
              <a:srgbClr val="FF0000"/>
            </a:solidFill>
            <a:round/>
            <a:headEnd/>
            <a:tailEnd type="triangle" w="med" len="med"/>
          </a:ln>
        </p:spPr>
        <p:txBody>
          <a:bodyPr/>
          <a:lstStyle/>
          <a:p>
            <a:endParaRPr lang="en-IN"/>
          </a:p>
        </p:txBody>
      </p:sp>
      <p:grpSp>
        <p:nvGrpSpPr>
          <p:cNvPr id="4" name="Group 34"/>
          <p:cNvGrpSpPr>
            <a:grpSpLocks/>
          </p:cNvGrpSpPr>
          <p:nvPr/>
        </p:nvGrpSpPr>
        <p:grpSpPr bwMode="auto">
          <a:xfrm>
            <a:off x="6248400" y="1600200"/>
            <a:ext cx="2438400" cy="2128838"/>
            <a:chOff x="4080" y="1536"/>
            <a:chExt cx="1536" cy="1341"/>
          </a:xfrm>
        </p:grpSpPr>
        <p:graphicFrame>
          <p:nvGraphicFramePr>
            <p:cNvPr id="3074" name="Object 35"/>
            <p:cNvGraphicFramePr>
              <a:graphicFrameLocks noChangeAspect="1"/>
            </p:cNvGraphicFramePr>
            <p:nvPr/>
          </p:nvGraphicFramePr>
          <p:xfrm>
            <a:off x="4080" y="1536"/>
            <a:ext cx="1536" cy="1341"/>
          </p:xfrm>
          <a:graphic>
            <a:graphicData uri="http://schemas.openxmlformats.org/presentationml/2006/ole">
              <p:oleObj spid="_x0000_s61442" name="Chart" r:id="rId5" imgW="3152775" imgH="2752547" progId="Excel.Sheet.8">
                <p:embed/>
              </p:oleObj>
            </a:graphicData>
          </a:graphic>
        </p:graphicFrame>
        <p:sp>
          <p:nvSpPr>
            <p:cNvPr id="3090" name="AutoShape 36"/>
            <p:cNvSpPr>
              <a:spLocks noChangeArrowheads="1"/>
            </p:cNvSpPr>
            <p:nvPr/>
          </p:nvSpPr>
          <p:spPr bwMode="auto">
            <a:xfrm>
              <a:off x="5328" y="1868"/>
              <a:ext cx="77" cy="76"/>
            </a:xfrm>
            <a:prstGeom prst="triangle">
              <a:avLst>
                <a:gd name="adj" fmla="val 50000"/>
              </a:avLst>
            </a:prstGeom>
            <a:solidFill>
              <a:srgbClr val="3366FF"/>
            </a:solidFill>
            <a:ln w="9525">
              <a:solidFill>
                <a:schemeClr val="tx1"/>
              </a:solidFill>
              <a:miter lim="800000"/>
              <a:headEnd/>
              <a:tailEnd/>
            </a:ln>
          </p:spPr>
          <p:txBody>
            <a:bodyPr wrap="none" anchor="ctr"/>
            <a:lstStyle/>
            <a:p>
              <a:endParaRPr lang="en-US"/>
            </a:p>
          </p:txBody>
        </p:sp>
        <p:sp>
          <p:nvSpPr>
            <p:cNvPr id="3091" name="Oval 37"/>
            <p:cNvSpPr>
              <a:spLocks noChangeArrowheads="1"/>
            </p:cNvSpPr>
            <p:nvPr/>
          </p:nvSpPr>
          <p:spPr bwMode="auto">
            <a:xfrm>
              <a:off x="5214" y="1764"/>
              <a:ext cx="288" cy="336"/>
            </a:xfrm>
            <a:prstGeom prst="ellipse">
              <a:avLst/>
            </a:prstGeom>
            <a:noFill/>
            <a:ln w="28575">
              <a:solidFill>
                <a:srgbClr val="0066FF"/>
              </a:solidFill>
              <a:round/>
              <a:headEnd/>
              <a:tailEnd/>
            </a:ln>
          </p:spPr>
          <p:txBody>
            <a:bodyPr wrap="none" anchor="ctr"/>
            <a:lstStyle/>
            <a:p>
              <a:endParaRPr lang="en-US"/>
            </a:p>
          </p:txBody>
        </p:sp>
        <p:sp>
          <p:nvSpPr>
            <p:cNvPr id="3092" name="AutoShape 38"/>
            <p:cNvSpPr>
              <a:spLocks noChangeArrowheads="1"/>
            </p:cNvSpPr>
            <p:nvPr/>
          </p:nvSpPr>
          <p:spPr bwMode="auto">
            <a:xfrm>
              <a:off x="4800" y="2160"/>
              <a:ext cx="77" cy="76"/>
            </a:xfrm>
            <a:prstGeom prst="triangle">
              <a:avLst>
                <a:gd name="adj" fmla="val 50000"/>
              </a:avLst>
            </a:prstGeom>
            <a:solidFill>
              <a:srgbClr val="FFCC00"/>
            </a:solidFill>
            <a:ln w="9525">
              <a:solidFill>
                <a:schemeClr val="tx1"/>
              </a:solidFill>
              <a:miter lim="800000"/>
              <a:headEnd/>
              <a:tailEnd/>
            </a:ln>
          </p:spPr>
          <p:txBody>
            <a:bodyPr wrap="none" anchor="ctr"/>
            <a:lstStyle/>
            <a:p>
              <a:endParaRPr lang="en-US"/>
            </a:p>
          </p:txBody>
        </p:sp>
        <p:sp>
          <p:nvSpPr>
            <p:cNvPr id="3093" name="Oval 39"/>
            <p:cNvSpPr>
              <a:spLocks noChangeArrowheads="1"/>
            </p:cNvSpPr>
            <p:nvPr/>
          </p:nvSpPr>
          <p:spPr bwMode="auto">
            <a:xfrm>
              <a:off x="4704" y="2064"/>
              <a:ext cx="272" cy="290"/>
            </a:xfrm>
            <a:prstGeom prst="ellipse">
              <a:avLst/>
            </a:prstGeom>
            <a:noFill/>
            <a:ln w="28575">
              <a:solidFill>
                <a:srgbClr val="FFCC66"/>
              </a:solidFill>
              <a:round/>
              <a:headEnd/>
              <a:tailEnd/>
            </a:ln>
          </p:spPr>
          <p:txBody>
            <a:bodyPr wrap="none" anchor="ctr"/>
            <a:lstStyle/>
            <a:p>
              <a:endParaRPr lang="en-US"/>
            </a:p>
          </p:txBody>
        </p:sp>
        <p:sp>
          <p:nvSpPr>
            <p:cNvPr id="3094" name="AutoShape 40"/>
            <p:cNvSpPr>
              <a:spLocks noChangeArrowheads="1"/>
            </p:cNvSpPr>
            <p:nvPr/>
          </p:nvSpPr>
          <p:spPr bwMode="auto">
            <a:xfrm>
              <a:off x="4672" y="2524"/>
              <a:ext cx="77" cy="76"/>
            </a:xfrm>
            <a:prstGeom prst="triangle">
              <a:avLst>
                <a:gd name="adj" fmla="val 50000"/>
              </a:avLst>
            </a:prstGeom>
            <a:solidFill>
              <a:srgbClr val="FF00FF"/>
            </a:solidFill>
            <a:ln w="9525">
              <a:solidFill>
                <a:schemeClr val="tx1"/>
              </a:solidFill>
              <a:miter lim="800000"/>
              <a:headEnd/>
              <a:tailEnd/>
            </a:ln>
          </p:spPr>
          <p:txBody>
            <a:bodyPr wrap="none" anchor="ctr"/>
            <a:lstStyle/>
            <a:p>
              <a:endParaRPr lang="en-US"/>
            </a:p>
          </p:txBody>
        </p:sp>
        <p:sp>
          <p:nvSpPr>
            <p:cNvPr id="3095" name="Oval 41"/>
            <p:cNvSpPr>
              <a:spLocks noChangeArrowheads="1"/>
            </p:cNvSpPr>
            <p:nvPr/>
          </p:nvSpPr>
          <p:spPr bwMode="auto">
            <a:xfrm>
              <a:off x="4540" y="2400"/>
              <a:ext cx="356" cy="358"/>
            </a:xfrm>
            <a:prstGeom prst="ellipse">
              <a:avLst/>
            </a:prstGeom>
            <a:noFill/>
            <a:ln w="28575">
              <a:solidFill>
                <a:srgbClr val="FF00FF"/>
              </a:solidFill>
              <a:round/>
              <a:headEnd/>
              <a:tailEnd/>
            </a:ln>
          </p:spPr>
          <p:txBody>
            <a:bodyPr wrap="none" anchor="ctr"/>
            <a:lstStyle/>
            <a:p>
              <a:endParaRPr lang="en-US"/>
            </a:p>
          </p:txBody>
        </p:sp>
        <p:sp>
          <p:nvSpPr>
            <p:cNvPr id="3096" name="AutoShape 42"/>
            <p:cNvSpPr>
              <a:spLocks noChangeArrowheads="1"/>
            </p:cNvSpPr>
            <p:nvPr/>
          </p:nvSpPr>
          <p:spPr bwMode="auto">
            <a:xfrm>
              <a:off x="5004" y="1854"/>
              <a:ext cx="77" cy="76"/>
            </a:xfrm>
            <a:prstGeom prst="triangle">
              <a:avLst>
                <a:gd name="adj" fmla="val 50000"/>
              </a:avLst>
            </a:prstGeom>
            <a:solidFill>
              <a:srgbClr val="336600"/>
            </a:solidFill>
            <a:ln w="9525">
              <a:solidFill>
                <a:srgbClr val="336600"/>
              </a:solidFill>
              <a:miter lim="800000"/>
              <a:headEnd/>
              <a:tailEnd/>
            </a:ln>
          </p:spPr>
          <p:txBody>
            <a:bodyPr wrap="none" anchor="ctr"/>
            <a:lstStyle/>
            <a:p>
              <a:endParaRPr lang="en-US"/>
            </a:p>
          </p:txBody>
        </p:sp>
        <p:sp>
          <p:nvSpPr>
            <p:cNvPr id="3097" name="Oval 43"/>
            <p:cNvSpPr>
              <a:spLocks noChangeArrowheads="1"/>
            </p:cNvSpPr>
            <p:nvPr/>
          </p:nvSpPr>
          <p:spPr bwMode="auto">
            <a:xfrm>
              <a:off x="4890" y="1750"/>
              <a:ext cx="288" cy="336"/>
            </a:xfrm>
            <a:prstGeom prst="ellipse">
              <a:avLst/>
            </a:prstGeom>
            <a:noFill/>
            <a:ln w="28575">
              <a:solidFill>
                <a:srgbClr val="336600"/>
              </a:solidFill>
              <a:round/>
              <a:headEnd/>
              <a:tailEnd/>
            </a:ln>
          </p:spPr>
          <p:txBody>
            <a:bodyPr wrap="none" anchor="ctr"/>
            <a:lstStyle/>
            <a:p>
              <a:endParaRPr lang="en-US"/>
            </a:p>
          </p:txBody>
        </p:sp>
      </p:grpSp>
      <p:sp>
        <p:nvSpPr>
          <p:cNvPr id="3086" name="Text Box 44"/>
          <p:cNvSpPr txBox="1">
            <a:spLocks noChangeArrowheads="1"/>
          </p:cNvSpPr>
          <p:nvPr/>
        </p:nvSpPr>
        <p:spPr bwMode="auto">
          <a:xfrm>
            <a:off x="6172200" y="3886200"/>
            <a:ext cx="2895600" cy="1323439"/>
          </a:xfrm>
          <a:prstGeom prst="rect">
            <a:avLst/>
          </a:prstGeom>
          <a:noFill/>
          <a:ln w="9525">
            <a:noFill/>
            <a:miter lim="800000"/>
            <a:headEnd/>
            <a:tailEnd/>
          </a:ln>
        </p:spPr>
        <p:txBody>
          <a:bodyPr wrap="square">
            <a:spAutoFit/>
          </a:bodyPr>
          <a:lstStyle/>
          <a:p>
            <a:r>
              <a:rPr lang="en-GB" sz="2000" b="1" dirty="0">
                <a:latin typeface="Tahoma" pitchFamily="34" charset="0"/>
                <a:ea typeface="Tahoma" pitchFamily="34" charset="0"/>
                <a:cs typeface="Tahoma" pitchFamily="34" charset="0"/>
              </a:rPr>
              <a:t>3. Either assign outliers to nearest cluster, or mark as unclassified.</a:t>
            </a:r>
          </a:p>
        </p:txBody>
      </p:sp>
      <p:sp>
        <p:nvSpPr>
          <p:cNvPr id="3087" name="Line 45"/>
          <p:cNvSpPr>
            <a:spLocks noChangeShapeType="1"/>
          </p:cNvSpPr>
          <p:nvPr/>
        </p:nvSpPr>
        <p:spPr bwMode="auto">
          <a:xfrm flipV="1">
            <a:off x="6705600" y="3276600"/>
            <a:ext cx="228600" cy="76200"/>
          </a:xfrm>
          <a:prstGeom prst="line">
            <a:avLst/>
          </a:prstGeom>
          <a:noFill/>
          <a:ln w="6350">
            <a:solidFill>
              <a:schemeClr val="tx1"/>
            </a:solidFill>
            <a:round/>
            <a:headEnd/>
            <a:tailEnd type="triangle" w="med" len="med"/>
          </a:ln>
        </p:spPr>
        <p:txBody>
          <a:bodyPr/>
          <a:lstStyle/>
          <a:p>
            <a:endParaRPr lang="en-IN"/>
          </a:p>
        </p:txBody>
      </p:sp>
      <p:sp>
        <p:nvSpPr>
          <p:cNvPr id="3088" name="Line 46"/>
          <p:cNvSpPr>
            <a:spLocks noChangeShapeType="1"/>
          </p:cNvSpPr>
          <p:nvPr/>
        </p:nvSpPr>
        <p:spPr bwMode="auto">
          <a:xfrm flipH="1" flipV="1">
            <a:off x="7696200" y="2819400"/>
            <a:ext cx="381000" cy="304800"/>
          </a:xfrm>
          <a:prstGeom prst="line">
            <a:avLst/>
          </a:prstGeom>
          <a:noFill/>
          <a:ln w="6350">
            <a:solidFill>
              <a:schemeClr val="tx1"/>
            </a:solidFill>
            <a:round/>
            <a:headEnd/>
            <a:tailEnd type="triangle" w="med" len="med"/>
          </a:ln>
        </p:spPr>
        <p:txBody>
          <a:bodyPr/>
          <a:lstStyle/>
          <a:p>
            <a:endParaRPr lang="en-IN"/>
          </a:p>
        </p:txBody>
      </p:sp>
      <p:sp>
        <p:nvSpPr>
          <p:cNvPr id="3089" name="Line 47"/>
          <p:cNvSpPr>
            <a:spLocks noChangeShapeType="1"/>
          </p:cNvSpPr>
          <p:nvPr/>
        </p:nvSpPr>
        <p:spPr bwMode="auto">
          <a:xfrm flipH="1" flipV="1">
            <a:off x="8305800" y="2514600"/>
            <a:ext cx="152400" cy="838200"/>
          </a:xfrm>
          <a:prstGeom prst="line">
            <a:avLst/>
          </a:prstGeom>
          <a:noFill/>
          <a:ln w="6350">
            <a:solidFill>
              <a:schemeClr val="tx1"/>
            </a:solidFill>
            <a:round/>
            <a:headEnd/>
            <a:tailEnd type="triangle" w="med" len="med"/>
          </a:ln>
        </p:spPr>
        <p:txBody>
          <a:bodyPr/>
          <a:lstStyle/>
          <a:p>
            <a:endParaRPr lang="en-I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ppt_x</p:attrName>
                                        </p:attrNameLst>
                                      </p:cBhvr>
                                      <p:tavLst>
                                        <p:tav tm="0">
                                          <p:val>
                                            <p:strVal val="#ppt_x-.2"/>
                                          </p:val>
                                        </p:tav>
                                        <p:tav tm="100000">
                                          <p:val>
                                            <p:strVal val="#ppt_x"/>
                                          </p:val>
                                        </p:tav>
                                      </p:tavLst>
                                    </p:anim>
                                    <p:anim calcmode="lin" valueType="num">
                                      <p:cBhvr>
                                        <p:cTn id="8" dur="1000" fill="hold"/>
                                        <p:tgtEl>
                                          <p:spTgt spid="410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sodata_iterationsjpg"/>
          <p:cNvPicPr>
            <a:picLocks noChangeAspect="1" noChangeArrowheads="1"/>
          </p:cNvPicPr>
          <p:nvPr/>
        </p:nvPicPr>
        <p:blipFill>
          <a:blip r:embed="rId2"/>
          <a:srcRect/>
          <a:stretch>
            <a:fillRect/>
          </a:stretch>
        </p:blipFill>
        <p:spPr>
          <a:xfrm>
            <a:off x="762000" y="76200"/>
            <a:ext cx="7620000" cy="6629400"/>
          </a:xfrm>
          <a:prstGeom prst="rect">
            <a:avLst/>
          </a:prstGeom>
          <a:effectLst>
            <a:outerShdw dist="107763" dir="2700000" algn="ctr" rotWithShape="0">
              <a:srgbClr val="000000"/>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76200"/>
            <a:ext cx="9144000" cy="838200"/>
          </a:xfrm>
        </p:spPr>
        <p:txBody>
          <a:bodyPr>
            <a:normAutofit fontScale="90000"/>
          </a:bodyPr>
          <a:lstStyle/>
          <a:p>
            <a:pPr algn="ctr" eaLnBrk="1" fontAlgn="auto" hangingPunct="1">
              <a:spcAft>
                <a:spcPts val="0"/>
              </a:spcAft>
              <a:defRPr/>
            </a:pPr>
            <a:r>
              <a:rPr lang="en-US" b="1" dirty="0" smtClean="0">
                <a:solidFill>
                  <a:srgbClr val="C00000"/>
                </a:solidFill>
                <a:latin typeface="Tahoma" pitchFamily="34" charset="0"/>
                <a:ea typeface="Tahoma" pitchFamily="34" charset="0"/>
                <a:cs typeface="Tahoma" pitchFamily="34" charset="0"/>
              </a:rPr>
              <a:t>ISODATA: Initial Cluster Values (properties)</a:t>
            </a:r>
          </a:p>
        </p:txBody>
      </p:sp>
      <p:sp>
        <p:nvSpPr>
          <p:cNvPr id="35843" name="Rectangle 3"/>
          <p:cNvSpPr>
            <a:spLocks noGrp="1" noChangeArrowheads="1"/>
          </p:cNvSpPr>
          <p:nvPr>
            <p:ph idx="1"/>
          </p:nvPr>
        </p:nvSpPr>
        <p:spPr>
          <a:xfrm>
            <a:off x="228600" y="1295400"/>
            <a:ext cx="8763000" cy="4724400"/>
          </a:xfrm>
        </p:spPr>
        <p:txBody>
          <a:bodyPr/>
          <a:lstStyle/>
          <a:p>
            <a:pPr algn="just" eaLnBrk="1" hangingPunct="1">
              <a:lnSpc>
                <a:spcPct val="80000"/>
              </a:lnSpc>
              <a:buFont typeface="Wingdings" pitchFamily="2" charset="2"/>
              <a:buChar char="Ø"/>
            </a:pPr>
            <a:r>
              <a:rPr lang="en-US" sz="2200" b="1" dirty="0" smtClean="0">
                <a:solidFill>
                  <a:srgbClr val="7030A0"/>
                </a:solidFill>
                <a:latin typeface="Tahoma" pitchFamily="34" charset="0"/>
                <a:ea typeface="Tahoma" pitchFamily="34" charset="0"/>
                <a:cs typeface="Tahoma" pitchFamily="34" charset="0"/>
              </a:rPr>
              <a:t>Number of Classes </a:t>
            </a:r>
          </a:p>
          <a:p>
            <a:pPr algn="just" eaLnBrk="1" hangingPunct="1">
              <a:lnSpc>
                <a:spcPct val="80000"/>
              </a:lnSpc>
              <a:buFont typeface="Wingdings" pitchFamily="2" charset="2"/>
              <a:buChar char="Ø"/>
            </a:pPr>
            <a:endParaRPr lang="en-US" sz="2200" b="1" dirty="0" smtClean="0">
              <a:solidFill>
                <a:schemeClr val="tx1"/>
              </a:solidFill>
              <a:latin typeface="Tahoma" pitchFamily="34" charset="0"/>
              <a:ea typeface="Tahoma" pitchFamily="34" charset="0"/>
              <a:cs typeface="Tahoma" pitchFamily="34" charset="0"/>
            </a:endParaRPr>
          </a:p>
          <a:p>
            <a:pPr algn="just" eaLnBrk="1" hangingPunct="1">
              <a:lnSpc>
                <a:spcPct val="80000"/>
              </a:lnSpc>
              <a:buFont typeface="Wingdings" pitchFamily="2" charset="2"/>
              <a:buChar char="Ø"/>
            </a:pPr>
            <a:r>
              <a:rPr lang="en-US" sz="2200" b="1" dirty="0" smtClean="0">
                <a:solidFill>
                  <a:srgbClr val="7030A0"/>
                </a:solidFill>
                <a:latin typeface="Tahoma" pitchFamily="34" charset="0"/>
                <a:ea typeface="Tahoma" pitchFamily="34" charset="0"/>
                <a:cs typeface="Tahoma" pitchFamily="34" charset="0"/>
              </a:rPr>
              <a:t>Maximum Iterations</a:t>
            </a:r>
          </a:p>
          <a:p>
            <a:pPr algn="just" eaLnBrk="1" hangingPunct="1">
              <a:lnSpc>
                <a:spcPct val="80000"/>
              </a:lnSpc>
              <a:buFont typeface="Wingdings" pitchFamily="2" charset="2"/>
              <a:buChar char="Ø"/>
            </a:pPr>
            <a:endParaRPr lang="en-US" sz="2200" b="1" dirty="0" smtClean="0">
              <a:solidFill>
                <a:schemeClr val="tx1"/>
              </a:solidFill>
              <a:latin typeface="Tahoma" pitchFamily="34" charset="0"/>
              <a:ea typeface="Tahoma" pitchFamily="34" charset="0"/>
              <a:cs typeface="Tahoma" pitchFamily="34" charset="0"/>
            </a:endParaRPr>
          </a:p>
          <a:p>
            <a:pPr algn="just" eaLnBrk="1" hangingPunct="1">
              <a:lnSpc>
                <a:spcPct val="80000"/>
              </a:lnSpc>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Pixel change threshold (0 - 100%) (The change threshold is used to end the iterative process when the number of pixels in each class changes by less than the threshold. The classification will end when either this threshold is met or the maximum number of iterations has been reached)</a:t>
            </a:r>
          </a:p>
          <a:p>
            <a:pPr algn="just" eaLnBrk="1" hangingPunct="1">
              <a:lnSpc>
                <a:spcPct val="80000"/>
              </a:lnSpc>
              <a:buFont typeface="Wingdings" pitchFamily="2" charset="2"/>
              <a:buChar char="Ø"/>
            </a:pPr>
            <a:endParaRPr lang="en-US" sz="2200" b="1" dirty="0" smtClean="0">
              <a:solidFill>
                <a:schemeClr val="tx1"/>
              </a:solidFill>
              <a:latin typeface="Tahoma" pitchFamily="34" charset="0"/>
              <a:ea typeface="Tahoma" pitchFamily="34" charset="0"/>
              <a:cs typeface="Tahoma" pitchFamily="34" charset="0"/>
            </a:endParaRPr>
          </a:p>
          <a:p>
            <a:pPr algn="just" eaLnBrk="1" hangingPunct="1">
              <a:lnSpc>
                <a:spcPct val="80000"/>
              </a:lnSpc>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Initializing from statistics (Erdas) or from input (ENVI) (the initial values to put in for ENVI are minimum no. of pixel in class, maximum class stdv, minimum class distance, maximum no.  merge pairs)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a:srcRect/>
          <a:stretch>
            <a:fillRect/>
          </a:stretch>
        </p:blipFill>
        <p:spPr bwMode="auto">
          <a:xfrm>
            <a:off x="0" y="0"/>
            <a:ext cx="9067800" cy="4724400"/>
          </a:xfrm>
          <a:prstGeom prst="rect">
            <a:avLst/>
          </a:prstGeom>
          <a:noFill/>
          <a:ln w="9525">
            <a:noFill/>
            <a:miter lim="800000"/>
            <a:headEnd/>
            <a:tailEnd/>
          </a:ln>
        </p:spPr>
      </p:pic>
      <p:sp>
        <p:nvSpPr>
          <p:cNvPr id="36869" name="Text Box 5"/>
          <p:cNvSpPr txBox="1">
            <a:spLocks noChangeArrowheads="1"/>
          </p:cNvSpPr>
          <p:nvPr/>
        </p:nvSpPr>
        <p:spPr bwMode="auto">
          <a:xfrm>
            <a:off x="0" y="4767262"/>
            <a:ext cx="9144000" cy="2062103"/>
          </a:xfrm>
          <a:prstGeom prst="rect">
            <a:avLst/>
          </a:prstGeom>
          <a:solidFill>
            <a:srgbClr val="B0ABAA"/>
          </a:solidFill>
          <a:ln w="9525">
            <a:noFill/>
            <a:miter lim="800000"/>
            <a:headEnd/>
            <a:tailEnd/>
          </a:ln>
        </p:spPr>
        <p:txBody>
          <a:bodyPr>
            <a:spAutoFit/>
          </a:bodyPr>
          <a:lstStyle/>
          <a:p>
            <a:pPr algn="just"/>
            <a:r>
              <a:rPr lang="en-US" sz="1600" b="1" dirty="0">
                <a:solidFill>
                  <a:srgbClr val="0000FF"/>
                </a:solidFill>
                <a:latin typeface="Tahoma" pitchFamily="34" charset="0"/>
                <a:ea typeface="Tahoma" pitchFamily="34" charset="0"/>
                <a:cs typeface="Tahoma" pitchFamily="34" charset="0"/>
              </a:rPr>
              <a:t>Maximum Class Stdv (in pixel value). If the stdv of a class is larger than this threshold then the class is split into two classes.</a:t>
            </a:r>
          </a:p>
          <a:p>
            <a:pPr algn="just"/>
            <a:r>
              <a:rPr lang="en-US" sz="1600" b="1" dirty="0">
                <a:solidFill>
                  <a:srgbClr val="0000FF"/>
                </a:solidFill>
                <a:latin typeface="Tahoma" pitchFamily="34" charset="0"/>
                <a:ea typeface="Tahoma" pitchFamily="34" charset="0"/>
                <a:cs typeface="Tahoma" pitchFamily="34" charset="0"/>
              </a:rPr>
              <a:t>Minimum class distance (in pixel value) between class means. If the distance between two class means is less than the minimum value entered, then ENVI merges the classes.</a:t>
            </a:r>
          </a:p>
          <a:p>
            <a:pPr algn="just"/>
            <a:endParaRPr lang="en-US" sz="1600" b="1" dirty="0">
              <a:solidFill>
                <a:srgbClr val="0000FF"/>
              </a:solidFill>
              <a:latin typeface="Tahoma" pitchFamily="34" charset="0"/>
              <a:ea typeface="Tahoma" pitchFamily="34" charset="0"/>
              <a:cs typeface="Tahoma" pitchFamily="34" charset="0"/>
            </a:endParaRPr>
          </a:p>
          <a:p>
            <a:pPr algn="just"/>
            <a:r>
              <a:rPr lang="en-US" sz="1600" b="1" dirty="0">
                <a:solidFill>
                  <a:srgbClr val="0000FF"/>
                </a:solidFill>
                <a:latin typeface="Tahoma" pitchFamily="34" charset="0"/>
                <a:ea typeface="Tahoma" pitchFamily="34" charset="0"/>
                <a:cs typeface="Tahoma" pitchFamily="34" charset="0"/>
              </a:rPr>
              <a:t>Optional Maximum </a:t>
            </a:r>
            <a:r>
              <a:rPr lang="en-US" sz="1600" b="1" dirty="0" smtClean="0">
                <a:solidFill>
                  <a:srgbClr val="0000FF"/>
                </a:solidFill>
                <a:latin typeface="Tahoma" pitchFamily="34" charset="0"/>
                <a:ea typeface="Tahoma" pitchFamily="34" charset="0"/>
                <a:cs typeface="Tahoma" pitchFamily="34" charset="0"/>
              </a:rPr>
              <a:t>stdv </a:t>
            </a:r>
            <a:r>
              <a:rPr lang="en-US" sz="1600" b="1" dirty="0">
                <a:solidFill>
                  <a:srgbClr val="0000FF"/>
                </a:solidFill>
                <a:latin typeface="Tahoma" pitchFamily="34" charset="0"/>
                <a:ea typeface="Tahoma" pitchFamily="34" charset="0"/>
                <a:cs typeface="Tahoma" pitchFamily="34" charset="0"/>
              </a:rPr>
              <a:t>from mean (1 to 3</a:t>
            </a:r>
            <a:r>
              <a:rPr lang="el-GR" sz="1600" b="1" dirty="0">
                <a:solidFill>
                  <a:srgbClr val="0000FF"/>
                </a:solidFill>
                <a:latin typeface="Tahoma" pitchFamily="34" charset="0"/>
                <a:ea typeface="Tahoma" pitchFamily="34" charset="0"/>
                <a:cs typeface="Tahoma" pitchFamily="34" charset="0"/>
              </a:rPr>
              <a:t>σ</a:t>
            </a:r>
            <a:r>
              <a:rPr lang="en-US" sz="1600" b="1" dirty="0">
                <a:solidFill>
                  <a:srgbClr val="0000FF"/>
                </a:solidFill>
                <a:latin typeface="Tahoma" pitchFamily="34" charset="0"/>
                <a:ea typeface="Tahoma" pitchFamily="34" charset="0"/>
                <a:cs typeface="Tahoma" pitchFamily="34" charset="0"/>
              </a:rPr>
              <a:t>) and maximum distance error (in pixel value). If any of these two setup, </a:t>
            </a:r>
            <a:r>
              <a:rPr lang="en-US" sz="1600" b="1" dirty="0" smtClean="0">
                <a:solidFill>
                  <a:srgbClr val="0000FF"/>
                </a:solidFill>
                <a:latin typeface="Tahoma" pitchFamily="34" charset="0"/>
                <a:ea typeface="Tahoma" pitchFamily="34" charset="0"/>
                <a:cs typeface="Tahoma" pitchFamily="34" charset="0"/>
              </a:rPr>
              <a:t>some </a:t>
            </a:r>
            <a:r>
              <a:rPr lang="en-US" sz="1600" b="1" dirty="0">
                <a:solidFill>
                  <a:srgbClr val="0000FF"/>
                </a:solidFill>
                <a:latin typeface="Tahoma" pitchFamily="34" charset="0"/>
                <a:ea typeface="Tahoma" pitchFamily="34" charset="0"/>
                <a:cs typeface="Tahoma" pitchFamily="34" charset="0"/>
              </a:rPr>
              <a:t>pixels might not be classified.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3"/>
          <a:srcRect l="19922" t="9033" r="28444" b="45547"/>
          <a:stretch>
            <a:fillRect/>
          </a:stretch>
        </p:blipFill>
        <p:spPr>
          <a:xfrm>
            <a:off x="228600" y="152400"/>
            <a:ext cx="8686800" cy="5867400"/>
          </a:xfrm>
          <a:noFill/>
        </p:spPr>
      </p:pic>
      <p:sp>
        <p:nvSpPr>
          <p:cNvPr id="37892" name="Text Box 4"/>
          <p:cNvSpPr txBox="1">
            <a:spLocks noChangeArrowheads="1"/>
          </p:cNvSpPr>
          <p:nvPr/>
        </p:nvSpPr>
        <p:spPr bwMode="auto">
          <a:xfrm>
            <a:off x="114708" y="6062246"/>
            <a:ext cx="8953092" cy="338554"/>
          </a:xfrm>
          <a:prstGeom prst="rect">
            <a:avLst/>
          </a:prstGeom>
          <a:noFill/>
          <a:ln w="9525">
            <a:noFill/>
            <a:miter lim="800000"/>
            <a:headEnd/>
            <a:tailEnd/>
          </a:ln>
        </p:spPr>
        <p:txBody>
          <a:bodyPr wrap="none">
            <a:spAutoFit/>
          </a:bodyPr>
          <a:lstStyle/>
          <a:p>
            <a:pPr eaLnBrk="1" hangingPunct="1"/>
            <a:r>
              <a:rPr lang="en-US" sz="1600" b="1" dirty="0">
                <a:latin typeface="Tahoma" pitchFamily="34" charset="0"/>
                <a:ea typeface="Tahoma" pitchFamily="34" charset="0"/>
                <a:cs typeface="Tahoma" pitchFamily="34" charset="0"/>
              </a:rPr>
              <a:t>5-10 classes, 8 iterations, 5 for change threshold, (</a:t>
            </a:r>
            <a:r>
              <a:rPr lang="en-US" sz="1600" b="1" dirty="0" err="1">
                <a:latin typeface="Tahoma" pitchFamily="34" charset="0"/>
                <a:ea typeface="Tahoma" pitchFamily="34" charset="0"/>
                <a:cs typeface="Tahoma" pitchFamily="34" charset="0"/>
              </a:rPr>
              <a:t>MinP</a:t>
            </a:r>
            <a:r>
              <a:rPr lang="en-US" sz="1600" b="1" dirty="0">
                <a:latin typeface="Tahoma" pitchFamily="34" charset="0"/>
                <a:ea typeface="Tahoma" pitchFamily="34" charset="0"/>
                <a:cs typeface="Tahoma" pitchFamily="34" charset="0"/>
              </a:rPr>
              <a:t> 5, </a:t>
            </a:r>
            <a:r>
              <a:rPr lang="en-US" sz="1600" b="1" dirty="0" err="1">
                <a:latin typeface="Tahoma" pitchFamily="34" charset="0"/>
                <a:ea typeface="Tahoma" pitchFamily="34" charset="0"/>
                <a:cs typeface="Tahoma" pitchFamily="34" charset="0"/>
              </a:rPr>
              <a:t>MaxSD</a:t>
            </a:r>
            <a:r>
              <a:rPr lang="en-US" sz="1600" b="1" dirty="0">
                <a:latin typeface="Tahoma" pitchFamily="34" charset="0"/>
                <a:ea typeface="Tahoma" pitchFamily="34" charset="0"/>
                <a:cs typeface="Tahoma" pitchFamily="34" charset="0"/>
              </a:rPr>
              <a:t> 1, </a:t>
            </a:r>
            <a:r>
              <a:rPr lang="en-US" sz="1600" b="1" dirty="0" err="1">
                <a:latin typeface="Tahoma" pitchFamily="34" charset="0"/>
                <a:ea typeface="Tahoma" pitchFamily="34" charset="0"/>
                <a:cs typeface="Tahoma" pitchFamily="34" charset="0"/>
              </a:rPr>
              <a:t>MinD</a:t>
            </a:r>
            <a:r>
              <a:rPr lang="en-US" sz="1600" b="1" dirty="0">
                <a:latin typeface="Tahoma" pitchFamily="34" charset="0"/>
                <a:ea typeface="Tahoma" pitchFamily="34" charset="0"/>
                <a:cs typeface="Tahoma" pitchFamily="34" charset="0"/>
              </a:rPr>
              <a:t> 5, MMP 2)</a:t>
            </a:r>
          </a:p>
        </p:txBody>
      </p:sp>
      <p:sp>
        <p:nvSpPr>
          <p:cNvPr id="4" name="TextBox 3"/>
          <p:cNvSpPr txBox="1"/>
          <p:nvPr/>
        </p:nvSpPr>
        <p:spPr>
          <a:xfrm>
            <a:off x="6096000" y="6324600"/>
            <a:ext cx="2819400" cy="323165"/>
          </a:xfrm>
          <a:prstGeom prst="rect">
            <a:avLst/>
          </a:prstGeom>
          <a:noFill/>
        </p:spPr>
        <p:txBody>
          <a:bodyPr wrap="square" rtlCol="0">
            <a:spAutoFit/>
          </a:bodyPr>
          <a:lstStyle/>
          <a:p>
            <a:pPr algn="r"/>
            <a:r>
              <a:rPr lang="en-IN" sz="1500" b="1" i="1" dirty="0" smtClean="0">
                <a:latin typeface="Tahoma" pitchFamily="34" charset="0"/>
                <a:ea typeface="Tahoma" pitchFamily="34" charset="0"/>
                <a:cs typeface="Tahoma" pitchFamily="34" charset="0"/>
              </a:rPr>
              <a:t>(Suresh Merugu, 2012)</a:t>
            </a:r>
            <a:endParaRPr lang="en-IN" sz="1500" b="1" i="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Grp="1" noChangeAspect="1" noChangeArrowheads="1"/>
          </p:cNvPicPr>
          <p:nvPr>
            <p:ph idx="1"/>
          </p:nvPr>
        </p:nvPicPr>
        <p:blipFill>
          <a:blip r:embed="rId3"/>
          <a:srcRect l="12218" t="5913" r="35384" b="48680"/>
          <a:stretch>
            <a:fillRect/>
          </a:stretch>
        </p:blipFill>
        <p:spPr>
          <a:xfrm>
            <a:off x="228600" y="304800"/>
            <a:ext cx="8686800" cy="6019800"/>
          </a:xfrm>
          <a:noFill/>
        </p:spPr>
      </p:pic>
      <p:sp>
        <p:nvSpPr>
          <p:cNvPr id="38916" name="Text Box 4"/>
          <p:cNvSpPr txBox="1">
            <a:spLocks noChangeArrowheads="1"/>
          </p:cNvSpPr>
          <p:nvPr/>
        </p:nvSpPr>
        <p:spPr bwMode="auto">
          <a:xfrm>
            <a:off x="114708" y="6324600"/>
            <a:ext cx="8953092" cy="338554"/>
          </a:xfrm>
          <a:prstGeom prst="rect">
            <a:avLst/>
          </a:prstGeom>
          <a:noFill/>
          <a:ln w="9525">
            <a:noFill/>
            <a:miter lim="800000"/>
            <a:headEnd/>
            <a:tailEnd/>
          </a:ln>
        </p:spPr>
        <p:txBody>
          <a:bodyPr wrap="none">
            <a:spAutoFit/>
          </a:bodyPr>
          <a:lstStyle/>
          <a:p>
            <a:pPr eaLnBrk="1" hangingPunct="1"/>
            <a:r>
              <a:rPr lang="en-US" sz="1600" b="1" dirty="0">
                <a:latin typeface="Tahoma" pitchFamily="34" charset="0"/>
                <a:ea typeface="Tahoma" pitchFamily="34" charset="0"/>
                <a:cs typeface="Tahoma" pitchFamily="34" charset="0"/>
              </a:rPr>
              <a:t>1-5 classes, 11 iterations, 5 for change threshold, (</a:t>
            </a:r>
            <a:r>
              <a:rPr lang="en-US" sz="1600" b="1" dirty="0" err="1">
                <a:latin typeface="Tahoma" pitchFamily="34" charset="0"/>
                <a:ea typeface="Tahoma" pitchFamily="34" charset="0"/>
                <a:cs typeface="Tahoma" pitchFamily="34" charset="0"/>
              </a:rPr>
              <a:t>MinP</a:t>
            </a:r>
            <a:r>
              <a:rPr lang="en-US" sz="1600" b="1" dirty="0">
                <a:latin typeface="Tahoma" pitchFamily="34" charset="0"/>
                <a:ea typeface="Tahoma" pitchFamily="34" charset="0"/>
                <a:cs typeface="Tahoma" pitchFamily="34" charset="0"/>
              </a:rPr>
              <a:t> 5, </a:t>
            </a:r>
            <a:r>
              <a:rPr lang="en-US" sz="1600" b="1" dirty="0" err="1">
                <a:latin typeface="Tahoma" pitchFamily="34" charset="0"/>
                <a:ea typeface="Tahoma" pitchFamily="34" charset="0"/>
                <a:cs typeface="Tahoma" pitchFamily="34" charset="0"/>
              </a:rPr>
              <a:t>MaxSD</a:t>
            </a:r>
            <a:r>
              <a:rPr lang="en-US" sz="1600" b="1" dirty="0">
                <a:latin typeface="Tahoma" pitchFamily="34" charset="0"/>
                <a:ea typeface="Tahoma" pitchFamily="34" charset="0"/>
                <a:cs typeface="Tahoma" pitchFamily="34" charset="0"/>
              </a:rPr>
              <a:t> 1, </a:t>
            </a:r>
            <a:r>
              <a:rPr lang="en-US" sz="1600" b="1" dirty="0" err="1">
                <a:latin typeface="Tahoma" pitchFamily="34" charset="0"/>
                <a:ea typeface="Tahoma" pitchFamily="34" charset="0"/>
                <a:cs typeface="Tahoma" pitchFamily="34" charset="0"/>
              </a:rPr>
              <a:t>MinD</a:t>
            </a:r>
            <a:r>
              <a:rPr lang="en-US" sz="1600" b="1" dirty="0">
                <a:latin typeface="Tahoma" pitchFamily="34" charset="0"/>
                <a:ea typeface="Tahoma" pitchFamily="34" charset="0"/>
                <a:cs typeface="Tahoma" pitchFamily="34" charset="0"/>
              </a:rPr>
              <a:t> 5, MMP 2)</a:t>
            </a:r>
          </a:p>
        </p:txBody>
      </p:sp>
      <p:sp>
        <p:nvSpPr>
          <p:cNvPr id="4" name="TextBox 3"/>
          <p:cNvSpPr txBox="1"/>
          <p:nvPr/>
        </p:nvSpPr>
        <p:spPr>
          <a:xfrm>
            <a:off x="6096000" y="6553200"/>
            <a:ext cx="2819400" cy="323165"/>
          </a:xfrm>
          <a:prstGeom prst="rect">
            <a:avLst/>
          </a:prstGeom>
          <a:noFill/>
        </p:spPr>
        <p:txBody>
          <a:bodyPr wrap="square" rtlCol="0">
            <a:spAutoFit/>
          </a:bodyPr>
          <a:lstStyle/>
          <a:p>
            <a:pPr algn="r"/>
            <a:r>
              <a:rPr lang="en-IN" sz="1500" b="1" i="1" dirty="0" smtClean="0">
                <a:latin typeface="Tahoma" pitchFamily="34" charset="0"/>
                <a:ea typeface="Tahoma" pitchFamily="34" charset="0"/>
                <a:cs typeface="Tahoma" pitchFamily="34" charset="0"/>
              </a:rPr>
              <a:t>(Suresh Merugu, 2012)</a:t>
            </a:r>
            <a:endParaRPr lang="en-IN" sz="1500" b="1" i="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5"/>
          <p:cNvPicPr>
            <a:picLocks noGrp="1" noChangeAspect="1" noChangeArrowheads="1"/>
          </p:cNvPicPr>
          <p:nvPr>
            <p:ph sz="half" idx="1"/>
          </p:nvPr>
        </p:nvPicPr>
        <p:blipFill>
          <a:blip r:embed="rId3"/>
          <a:srcRect l="12218" t="5913" r="35384" b="48680"/>
          <a:stretch>
            <a:fillRect/>
          </a:stretch>
        </p:blipFill>
        <p:spPr>
          <a:xfrm>
            <a:off x="152400" y="533400"/>
            <a:ext cx="4343400" cy="4724400"/>
          </a:xfrm>
          <a:noFill/>
        </p:spPr>
      </p:pic>
      <p:pic>
        <p:nvPicPr>
          <p:cNvPr id="39940" name="Picture 4"/>
          <p:cNvPicPr>
            <a:picLocks noGrp="1" noChangeAspect="1" noChangeArrowheads="1"/>
          </p:cNvPicPr>
          <p:nvPr>
            <p:ph sz="half" idx="2"/>
          </p:nvPr>
        </p:nvPicPr>
        <p:blipFill>
          <a:blip r:embed="rId4"/>
          <a:srcRect l="19922" t="9033" r="28444" b="45547"/>
          <a:stretch>
            <a:fillRect/>
          </a:stretch>
        </p:blipFill>
        <p:spPr>
          <a:xfrm>
            <a:off x="4648200" y="533400"/>
            <a:ext cx="4343400" cy="4691062"/>
          </a:xfrm>
          <a:noFill/>
        </p:spPr>
      </p:pic>
      <p:sp>
        <p:nvSpPr>
          <p:cNvPr id="39941" name="Text Box 3"/>
          <p:cNvSpPr txBox="1">
            <a:spLocks noChangeArrowheads="1"/>
          </p:cNvSpPr>
          <p:nvPr/>
        </p:nvSpPr>
        <p:spPr bwMode="auto">
          <a:xfrm>
            <a:off x="1676400" y="5257800"/>
            <a:ext cx="1335622" cy="400110"/>
          </a:xfrm>
          <a:prstGeom prst="rect">
            <a:avLst/>
          </a:prstGeom>
          <a:noFill/>
          <a:ln w="9525">
            <a:noFill/>
            <a:miter lim="800000"/>
            <a:headEnd/>
            <a:tailEnd/>
          </a:ln>
        </p:spPr>
        <p:txBody>
          <a:bodyPr wrap="none">
            <a:spAutoFit/>
          </a:bodyPr>
          <a:lstStyle/>
          <a:p>
            <a:pPr eaLnBrk="1" hangingPunct="1"/>
            <a:r>
              <a:rPr lang="en-US" sz="2000" b="1" dirty="0">
                <a:latin typeface="Tahoma" pitchFamily="34" charset="0"/>
                <a:ea typeface="Tahoma" pitchFamily="34" charset="0"/>
                <a:cs typeface="Tahoma" pitchFamily="34" charset="0"/>
              </a:rPr>
              <a:t>5 classes</a:t>
            </a:r>
          </a:p>
        </p:txBody>
      </p:sp>
      <p:sp>
        <p:nvSpPr>
          <p:cNvPr id="39942" name="Text Box 6"/>
          <p:cNvSpPr txBox="1">
            <a:spLocks noChangeArrowheads="1"/>
          </p:cNvSpPr>
          <p:nvPr/>
        </p:nvSpPr>
        <p:spPr bwMode="auto">
          <a:xfrm>
            <a:off x="5334000" y="5257800"/>
            <a:ext cx="1499128" cy="400110"/>
          </a:xfrm>
          <a:prstGeom prst="rect">
            <a:avLst/>
          </a:prstGeom>
          <a:noFill/>
          <a:ln w="9525">
            <a:noFill/>
            <a:miter lim="800000"/>
            <a:headEnd/>
            <a:tailEnd/>
          </a:ln>
        </p:spPr>
        <p:txBody>
          <a:bodyPr wrap="none">
            <a:spAutoFit/>
          </a:bodyPr>
          <a:lstStyle/>
          <a:p>
            <a:pPr eaLnBrk="1" hangingPunct="1"/>
            <a:r>
              <a:rPr lang="en-US" sz="2000" b="1" dirty="0">
                <a:latin typeface="Tahoma" pitchFamily="34" charset="0"/>
                <a:ea typeface="Tahoma" pitchFamily="34" charset="0"/>
                <a:cs typeface="Tahoma" pitchFamily="34" charset="0"/>
              </a:rPr>
              <a:t>10 classes</a:t>
            </a:r>
          </a:p>
        </p:txBody>
      </p:sp>
      <p:sp>
        <p:nvSpPr>
          <p:cNvPr id="6" name="TextBox 5"/>
          <p:cNvSpPr txBox="1"/>
          <p:nvPr/>
        </p:nvSpPr>
        <p:spPr>
          <a:xfrm>
            <a:off x="6324600" y="5334000"/>
            <a:ext cx="2819400" cy="323165"/>
          </a:xfrm>
          <a:prstGeom prst="rect">
            <a:avLst/>
          </a:prstGeom>
          <a:noFill/>
        </p:spPr>
        <p:txBody>
          <a:bodyPr wrap="square" rtlCol="0">
            <a:spAutoFit/>
          </a:bodyPr>
          <a:lstStyle/>
          <a:p>
            <a:pPr algn="r"/>
            <a:r>
              <a:rPr lang="en-IN" sz="1500" b="1" i="1" dirty="0" smtClean="0">
                <a:latin typeface="Tahoma" pitchFamily="34" charset="0"/>
                <a:ea typeface="Tahoma" pitchFamily="34" charset="0"/>
                <a:cs typeface="Tahoma" pitchFamily="34" charset="0"/>
              </a:rPr>
              <a:t>(Suresh Merugu, 2012)</a:t>
            </a:r>
            <a:endParaRPr lang="en-IN" sz="1500" b="1" i="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76200" y="1143000"/>
            <a:ext cx="8991600" cy="5562600"/>
          </a:xfrm>
        </p:spPr>
        <p:txBody>
          <a:bodyPr/>
          <a:lstStyle/>
          <a:p>
            <a:pPr algn="just" eaLnBrk="1" hangingPunct="1">
              <a:lnSpc>
                <a:spcPct val="90000"/>
              </a:lnSpc>
              <a:buNone/>
            </a:pPr>
            <a:r>
              <a:rPr lang="en-US" sz="2200" b="1" dirty="0" smtClean="0">
                <a:solidFill>
                  <a:srgbClr val="C00000"/>
                </a:solidFill>
                <a:latin typeface="Tahoma" pitchFamily="34" charset="0"/>
                <a:ea typeface="Tahoma" pitchFamily="34" charset="0"/>
                <a:cs typeface="Tahoma" pitchFamily="34" charset="0"/>
              </a:rPr>
              <a:t>     Advantages</a:t>
            </a:r>
          </a:p>
          <a:p>
            <a:pPr lvl="1" algn="just"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Requires no prior knowledge of the region</a:t>
            </a:r>
          </a:p>
          <a:p>
            <a:pPr lvl="1" algn="just"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Human error is minimized</a:t>
            </a:r>
          </a:p>
          <a:p>
            <a:pPr lvl="1" algn="just"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Unique classes are recognized as distinct units</a:t>
            </a:r>
          </a:p>
          <a:p>
            <a:pPr lvl="1" algn="just" eaLnBrk="1" hangingPunct="1">
              <a:lnSpc>
                <a:spcPct val="90000"/>
              </a:lnSpc>
              <a:buFont typeface="Wingdings" pitchFamily="2" charset="2"/>
              <a:buChar char="Ø"/>
            </a:pPr>
            <a:endParaRPr lang="en-US" sz="2200" b="1" dirty="0" smtClean="0">
              <a:solidFill>
                <a:schemeClr val="tx1"/>
              </a:solidFill>
              <a:latin typeface="Tahoma" pitchFamily="34" charset="0"/>
              <a:ea typeface="Tahoma" pitchFamily="34" charset="0"/>
              <a:cs typeface="Tahoma" pitchFamily="34" charset="0"/>
            </a:endParaRPr>
          </a:p>
          <a:p>
            <a:pPr lvl="1" algn="just" eaLnBrk="1" hangingPunct="1">
              <a:lnSpc>
                <a:spcPct val="90000"/>
              </a:lnSpc>
              <a:buNone/>
            </a:pPr>
            <a:r>
              <a:rPr lang="en-US" sz="2200" b="1" dirty="0" smtClean="0">
                <a:solidFill>
                  <a:srgbClr val="C00000"/>
                </a:solidFill>
                <a:latin typeface="Tahoma" pitchFamily="34" charset="0"/>
                <a:ea typeface="Tahoma" pitchFamily="34" charset="0"/>
                <a:cs typeface="Tahoma" pitchFamily="34" charset="0"/>
              </a:rPr>
              <a:t>Disadvantages</a:t>
            </a:r>
          </a:p>
          <a:p>
            <a:pPr lvl="1" algn="just"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Classes do not necessarily match informational categories of interest</a:t>
            </a:r>
          </a:p>
          <a:p>
            <a:pPr lvl="1" algn="just"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Limited control of classes and identities</a:t>
            </a:r>
          </a:p>
          <a:p>
            <a:pPr lvl="1" algn="just"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Spectral properties of classes can change with time.</a:t>
            </a:r>
          </a:p>
          <a:p>
            <a:pPr lvl="1" algn="just"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Distance Measures are used to group or cluster brightness values together.</a:t>
            </a:r>
          </a:p>
          <a:p>
            <a:pPr lvl="1" algn="just" eaLnBrk="1" hangingPunct="1">
              <a:buFont typeface="Wingdings" pitchFamily="2" charset="2"/>
              <a:buChar char="Ø"/>
            </a:pPr>
            <a:r>
              <a:rPr lang="en-US" sz="2200" b="1" dirty="0" smtClean="0">
                <a:solidFill>
                  <a:schemeClr val="tx1"/>
                </a:solidFill>
                <a:latin typeface="Tahoma" pitchFamily="34" charset="0"/>
                <a:ea typeface="Tahoma" pitchFamily="34" charset="0"/>
                <a:cs typeface="Tahoma" pitchFamily="34" charset="0"/>
              </a:rPr>
              <a:t>Euclidean distance between points in space is a common way to calculate closeness.</a:t>
            </a:r>
          </a:p>
          <a:p>
            <a:pPr lvl="1" algn="just" eaLnBrk="1" hangingPunct="1">
              <a:lnSpc>
                <a:spcPct val="90000"/>
              </a:lnSpc>
              <a:buFont typeface="Wingdings" pitchFamily="2" charset="2"/>
              <a:buChar char="Ø"/>
            </a:pPr>
            <a:endParaRPr lang="en-US" sz="2200" b="1" dirty="0" smtClean="0">
              <a:solidFill>
                <a:schemeClr val="tx1"/>
              </a:solidFill>
              <a:latin typeface="Tahoma" pitchFamily="34" charset="0"/>
              <a:ea typeface="Tahoma" pitchFamily="34" charset="0"/>
              <a:cs typeface="Tahoma" pitchFamily="34" charset="0"/>
            </a:endParaRPr>
          </a:p>
        </p:txBody>
      </p:sp>
      <p:sp>
        <p:nvSpPr>
          <p:cNvPr id="6" name="Rectangle 2"/>
          <p:cNvSpPr>
            <a:spLocks noGrp="1" noChangeArrowheads="1"/>
          </p:cNvSpPr>
          <p:nvPr>
            <p:ph type="title"/>
          </p:nvPr>
        </p:nvSpPr>
        <p:spPr>
          <a:xfrm>
            <a:off x="0" y="76200"/>
            <a:ext cx="9144000" cy="639762"/>
          </a:xfrm>
        </p:spPr>
        <p:txBody>
          <a:bodyPr>
            <a:noAutofit/>
          </a:bodyPr>
          <a:lstStyle/>
          <a:p>
            <a:pPr algn="ctr" eaLnBrk="1" fontAlgn="auto" hangingPunct="1">
              <a:spcAft>
                <a:spcPts val="0"/>
              </a:spcAft>
              <a:defRPr/>
            </a:pPr>
            <a:r>
              <a:rPr lang="en-GB" sz="3200" b="1" dirty="0" smtClean="0">
                <a:solidFill>
                  <a:srgbClr val="C00000"/>
                </a:solidFill>
                <a:latin typeface="Tahoma" pitchFamily="34" charset="0"/>
                <a:ea typeface="Tahoma" pitchFamily="34" charset="0"/>
                <a:cs typeface="Tahoma" pitchFamily="34" charset="0"/>
              </a:rPr>
              <a:t>ADVANTAGES &amp; DISADVANTAGES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duotone>
              <a:prstClr val="black"/>
              <a:schemeClr val="accent1">
                <a:tint val="45000"/>
                <a:satMod val="400000"/>
              </a:schemeClr>
            </a:duotone>
          </a:blip>
          <a:srcRect l="25769" t="11458" r="12152" b="10417"/>
          <a:stretch>
            <a:fillRect/>
          </a:stretch>
        </p:blipFill>
        <p:spPr bwMode="auto">
          <a:xfrm>
            <a:off x="0" y="863911"/>
            <a:ext cx="9144000" cy="5994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2"/>
          <p:cNvSpPr>
            <a:spLocks noGrp="1" noChangeArrowheads="1"/>
          </p:cNvSpPr>
          <p:nvPr>
            <p:ph type="title"/>
          </p:nvPr>
        </p:nvSpPr>
        <p:spPr>
          <a:xfrm>
            <a:off x="0" y="0"/>
            <a:ext cx="9144000" cy="838200"/>
          </a:xfrm>
        </p:spPr>
        <p:txBody>
          <a:bodyPr>
            <a:normAutofit/>
          </a:bodyPr>
          <a:lstStyle/>
          <a:p>
            <a:pPr algn="ctr"/>
            <a:r>
              <a:rPr lang="en-IN" sz="3200" b="1" dirty="0" smtClean="0">
                <a:solidFill>
                  <a:srgbClr val="C00000"/>
                </a:solidFill>
                <a:latin typeface="Tahoma" pitchFamily="34" charset="0"/>
                <a:ea typeface="Tahoma" pitchFamily="34" charset="0"/>
                <a:cs typeface="Tahoma" pitchFamily="34" charset="0"/>
              </a:rPr>
              <a:t>Overview of clustering methods</a:t>
            </a:r>
            <a:endParaRPr lang="en-IN" sz="3200" b="1" dirty="0">
              <a:solidFill>
                <a:srgbClr val="C0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0" y="228600"/>
            <a:ext cx="7772400" cy="609600"/>
          </a:xfrm>
        </p:spPr>
        <p:txBody>
          <a:bodyPr>
            <a:normAutofit fontScale="90000"/>
          </a:bodyPr>
          <a:lstStyle/>
          <a:p>
            <a:pPr algn="ctr" eaLnBrk="1" fontAlgn="auto" hangingPunct="1">
              <a:spcAft>
                <a:spcPts val="0"/>
              </a:spcAft>
              <a:defRPr/>
            </a:pPr>
            <a:r>
              <a:rPr lang="en-US" b="1" dirty="0" smtClean="0">
                <a:solidFill>
                  <a:srgbClr val="C00000"/>
                </a:solidFill>
                <a:latin typeface="Tahoma" pitchFamily="34" charset="0"/>
              </a:rPr>
              <a:t>K-mean algorithm</a:t>
            </a:r>
          </a:p>
        </p:txBody>
      </p:sp>
      <p:sp>
        <p:nvSpPr>
          <p:cNvPr id="37891" name="Rectangle 3"/>
          <p:cNvSpPr>
            <a:spLocks noGrp="1" noChangeArrowheads="1"/>
          </p:cNvSpPr>
          <p:nvPr>
            <p:ph idx="1"/>
          </p:nvPr>
        </p:nvSpPr>
        <p:spPr>
          <a:xfrm>
            <a:off x="152400" y="1295400"/>
            <a:ext cx="8839200" cy="5257800"/>
          </a:xfrm>
        </p:spPr>
        <p:txBody>
          <a:bodyPr/>
          <a:lstStyle/>
          <a:p>
            <a:pPr marL="609600" indent="-609600" algn="just" eaLnBrk="1" hangingPunct="1">
              <a:buClrTx/>
              <a:buFontTx/>
              <a:buAutoNum type="arabicPeriod"/>
            </a:pPr>
            <a:r>
              <a:rPr lang="en-US" sz="2400" dirty="0" smtClean="0">
                <a:solidFill>
                  <a:schemeClr val="tx1"/>
                </a:solidFill>
                <a:latin typeface="Tahoma" pitchFamily="34" charset="0"/>
                <a:cs typeface="Tahoma" pitchFamily="34" charset="0"/>
              </a:rPr>
              <a:t>It accepts the </a:t>
            </a:r>
            <a:r>
              <a:rPr lang="en-US" sz="2400" b="1" dirty="0" smtClean="0">
                <a:solidFill>
                  <a:schemeClr val="tx1"/>
                </a:solidFill>
                <a:latin typeface="Tahoma" pitchFamily="34" charset="0"/>
                <a:cs typeface="Tahoma" pitchFamily="34" charset="0"/>
              </a:rPr>
              <a:t>number of clusters</a:t>
            </a:r>
            <a:r>
              <a:rPr lang="en-US" sz="2400" dirty="0" smtClean="0">
                <a:solidFill>
                  <a:schemeClr val="tx1"/>
                </a:solidFill>
                <a:latin typeface="Tahoma" pitchFamily="34" charset="0"/>
                <a:cs typeface="Tahoma" pitchFamily="34" charset="0"/>
              </a:rPr>
              <a:t> to group data into, and the </a:t>
            </a:r>
            <a:r>
              <a:rPr lang="en-US" sz="2400" b="1" dirty="0" smtClean="0">
                <a:solidFill>
                  <a:schemeClr val="tx1"/>
                </a:solidFill>
                <a:latin typeface="Tahoma" pitchFamily="34" charset="0"/>
                <a:cs typeface="Tahoma" pitchFamily="34" charset="0"/>
              </a:rPr>
              <a:t>dataset</a:t>
            </a:r>
            <a:r>
              <a:rPr lang="en-US" sz="2400" dirty="0" smtClean="0">
                <a:solidFill>
                  <a:schemeClr val="tx1"/>
                </a:solidFill>
                <a:latin typeface="Tahoma" pitchFamily="34" charset="0"/>
                <a:cs typeface="Tahoma" pitchFamily="34" charset="0"/>
              </a:rPr>
              <a:t> to cluster as input values. </a:t>
            </a:r>
          </a:p>
          <a:p>
            <a:pPr marL="609600" indent="-609600" algn="just" eaLnBrk="1" hangingPunct="1">
              <a:buClrTx/>
              <a:buFont typeface="Wingdings 2" pitchFamily="18" charset="2"/>
              <a:buNone/>
            </a:pPr>
            <a:endParaRPr lang="en-US" sz="2400" dirty="0" smtClean="0">
              <a:solidFill>
                <a:schemeClr val="tx1"/>
              </a:solidFill>
              <a:latin typeface="Tahoma" pitchFamily="34" charset="0"/>
            </a:endParaRPr>
          </a:p>
          <a:p>
            <a:pPr marL="609600" indent="-609600" algn="just" eaLnBrk="1" hangingPunct="1">
              <a:buClrTx/>
              <a:buFont typeface="Wingdings 2" pitchFamily="18" charset="2"/>
              <a:buNone/>
            </a:pPr>
            <a:r>
              <a:rPr lang="en-US" sz="2400" dirty="0" smtClean="0">
                <a:solidFill>
                  <a:schemeClr val="tx1"/>
                </a:solidFill>
                <a:latin typeface="Tahoma" pitchFamily="34" charset="0"/>
                <a:cs typeface="Tahoma" pitchFamily="34" charset="0"/>
              </a:rPr>
              <a:t>2.   It then creates the first </a:t>
            </a:r>
            <a:r>
              <a:rPr lang="en-US" sz="2400" b="1" dirty="0" smtClean="0">
                <a:solidFill>
                  <a:schemeClr val="tx1"/>
                </a:solidFill>
                <a:latin typeface="Tahoma" pitchFamily="34" charset="0"/>
                <a:cs typeface="Tahoma" pitchFamily="34" charset="0"/>
              </a:rPr>
              <a:t>K initial clusters</a:t>
            </a:r>
            <a:r>
              <a:rPr lang="en-US" sz="2400" dirty="0" smtClean="0">
                <a:solidFill>
                  <a:schemeClr val="tx1"/>
                </a:solidFill>
                <a:latin typeface="Tahoma" pitchFamily="34" charset="0"/>
                <a:cs typeface="Tahoma" pitchFamily="34" charset="0"/>
              </a:rPr>
              <a:t> (K= number of clusters needed) from the dataset by choosing K rows of data randomly from the dataset. </a:t>
            </a:r>
          </a:p>
          <a:p>
            <a:pPr marL="609600" indent="-609600" algn="just" eaLnBrk="1" hangingPunct="1">
              <a:buClrTx/>
              <a:buFontTx/>
              <a:buNone/>
            </a:pPr>
            <a:endParaRPr lang="en-US" sz="2400" b="1" i="1" dirty="0" smtClean="0">
              <a:solidFill>
                <a:schemeClr val="tx1"/>
              </a:solidFill>
              <a:latin typeface="Tahoma" pitchFamily="34" charset="0"/>
              <a:cs typeface="Tahoma" pitchFamily="34" charset="0"/>
            </a:endParaRPr>
          </a:p>
          <a:p>
            <a:pPr marL="609600" indent="-609600" algn="just" eaLnBrk="1" hangingPunct="1">
              <a:buClrTx/>
              <a:buFontTx/>
              <a:buNone/>
            </a:pPr>
            <a:r>
              <a:rPr lang="en-US" sz="2400" b="1" i="1" dirty="0" smtClean="0">
                <a:solidFill>
                  <a:schemeClr val="tx1"/>
                </a:solidFill>
                <a:latin typeface="Tahoma" pitchFamily="34" charset="0"/>
                <a:cs typeface="Tahoma" pitchFamily="34" charset="0"/>
              </a:rPr>
              <a:t>	For Example</a:t>
            </a:r>
            <a:r>
              <a:rPr lang="en-US" sz="2400" dirty="0" smtClean="0">
                <a:solidFill>
                  <a:schemeClr val="tx1"/>
                </a:solidFill>
                <a:latin typeface="Tahoma" pitchFamily="34" charset="0"/>
                <a:cs typeface="Tahoma" pitchFamily="34" charset="0"/>
              </a:rPr>
              <a:t>, if there are 10,000 rows of data in the dataset and 3 clusters need to be formed, then the first </a:t>
            </a:r>
            <a:r>
              <a:rPr lang="en-US" sz="2400" b="1" dirty="0" smtClean="0">
                <a:solidFill>
                  <a:schemeClr val="tx1"/>
                </a:solidFill>
                <a:latin typeface="Tahoma" pitchFamily="34" charset="0"/>
                <a:cs typeface="Tahoma" pitchFamily="34" charset="0"/>
              </a:rPr>
              <a:t>K=3 initial clusters</a:t>
            </a:r>
            <a:r>
              <a:rPr lang="en-US" sz="2400" dirty="0" smtClean="0">
                <a:solidFill>
                  <a:schemeClr val="tx1"/>
                </a:solidFill>
                <a:latin typeface="Tahoma" pitchFamily="34" charset="0"/>
                <a:cs typeface="Tahoma" pitchFamily="34" charset="0"/>
              </a:rPr>
              <a:t> will be created by selecting 3 records randomly from the dataset as the initial clusters. Each of the 3 initial clusters formed will have just one row of data. </a:t>
            </a:r>
            <a:endParaRPr lang="en-US" sz="2400" dirty="0" smtClean="0">
              <a:solidFill>
                <a:schemeClr val="tx1"/>
              </a:solidFill>
              <a:latin typeface="Tahoma" pitchFamily="34" charset="0"/>
            </a:endParaRPr>
          </a:p>
          <a:p>
            <a:pPr marL="609600" indent="-609600" algn="just" eaLnBrk="1" hangingPunct="1">
              <a:buClrTx/>
            </a:pPr>
            <a:endParaRPr lang="en-US" sz="2400" dirty="0" smtClean="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rcRect/>
          <a:stretch>
            <a:fillRect/>
          </a:stretch>
        </p:blipFill>
        <p:spPr bwMode="auto">
          <a:xfrm>
            <a:off x="1600200" y="2819400"/>
            <a:ext cx="6019800" cy="904875"/>
          </a:xfrm>
          <a:prstGeom prst="rect">
            <a:avLst/>
          </a:prstGeom>
          <a:noFill/>
          <a:ln w="9525">
            <a:noFill/>
            <a:miter lim="800000"/>
            <a:headEnd/>
            <a:tailEnd/>
          </a:ln>
        </p:spPr>
      </p:pic>
      <p:pic>
        <p:nvPicPr>
          <p:cNvPr id="16387" name="Picture 5"/>
          <p:cNvPicPr>
            <a:picLocks noChangeAspect="1" noChangeArrowheads="1"/>
          </p:cNvPicPr>
          <p:nvPr/>
        </p:nvPicPr>
        <p:blipFill>
          <a:blip r:embed="rId3"/>
          <a:srcRect/>
          <a:stretch>
            <a:fillRect/>
          </a:stretch>
        </p:blipFill>
        <p:spPr bwMode="auto">
          <a:xfrm>
            <a:off x="762000" y="4572000"/>
            <a:ext cx="7754938" cy="990600"/>
          </a:xfrm>
          <a:prstGeom prst="rect">
            <a:avLst/>
          </a:prstGeom>
          <a:noFill/>
          <a:ln w="9525">
            <a:noFill/>
            <a:miter lim="800000"/>
            <a:headEnd/>
            <a:tailEnd/>
          </a:ln>
        </p:spPr>
      </p:pic>
      <p:cxnSp>
        <p:nvCxnSpPr>
          <p:cNvPr id="7" name="Straight Arrow Connector 6"/>
          <p:cNvCxnSpPr/>
          <p:nvPr/>
        </p:nvCxnSpPr>
        <p:spPr>
          <a:xfrm rot="16200000" flipH="1">
            <a:off x="4162425" y="4143375"/>
            <a:ext cx="847725" cy="285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389" name="Group 18"/>
          <p:cNvGrpSpPr>
            <a:grpSpLocks/>
          </p:cNvGrpSpPr>
          <p:nvPr/>
        </p:nvGrpSpPr>
        <p:grpSpPr bwMode="auto">
          <a:xfrm>
            <a:off x="990600" y="685800"/>
            <a:ext cx="7010400" cy="1371600"/>
            <a:chOff x="990600" y="914400"/>
            <a:chExt cx="7010400" cy="1371600"/>
          </a:xfrm>
        </p:grpSpPr>
        <p:sp>
          <p:nvSpPr>
            <p:cNvPr id="13" name="Rounded Rectangle 12"/>
            <p:cNvSpPr/>
            <p:nvPr/>
          </p:nvSpPr>
          <p:spPr>
            <a:xfrm>
              <a:off x="990600" y="914400"/>
              <a:ext cx="1828800" cy="1371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dirty="0">
                  <a:solidFill>
                    <a:srgbClr val="C00000"/>
                  </a:solidFill>
                </a:rPr>
                <a:t>Raw Data</a:t>
              </a:r>
            </a:p>
          </p:txBody>
        </p:sp>
        <p:sp>
          <p:nvSpPr>
            <p:cNvPr id="14" name="Rounded Rectangle 13"/>
            <p:cNvSpPr/>
            <p:nvPr/>
          </p:nvSpPr>
          <p:spPr>
            <a:xfrm>
              <a:off x="3581400" y="914400"/>
              <a:ext cx="1828800" cy="1371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dirty="0">
                  <a:solidFill>
                    <a:srgbClr val="C00000"/>
                  </a:solidFill>
                </a:rPr>
                <a:t>Clustering Algorithm</a:t>
              </a:r>
            </a:p>
          </p:txBody>
        </p:sp>
        <p:sp>
          <p:nvSpPr>
            <p:cNvPr id="15" name="Rounded Rectangle 14"/>
            <p:cNvSpPr/>
            <p:nvPr/>
          </p:nvSpPr>
          <p:spPr>
            <a:xfrm>
              <a:off x="6172200" y="914400"/>
              <a:ext cx="1828800" cy="13716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dirty="0">
                  <a:solidFill>
                    <a:srgbClr val="C00000"/>
                  </a:solidFill>
                </a:rPr>
                <a:t>Clusters of Data</a:t>
              </a:r>
            </a:p>
          </p:txBody>
        </p:sp>
        <p:cxnSp>
          <p:nvCxnSpPr>
            <p:cNvPr id="17" name="Straight Arrow Connector 16"/>
            <p:cNvCxnSpPr>
              <a:stCxn id="13" idx="3"/>
              <a:endCxn id="14" idx="1"/>
            </p:cNvCxnSpPr>
            <p:nvPr/>
          </p:nvCxnSpPr>
          <p:spPr>
            <a:xfrm>
              <a:off x="2819400" y="16002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10200" y="1600200"/>
              <a:ext cx="762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04800" y="375583"/>
            <a:ext cx="9220200" cy="6863417"/>
          </a:xfrm>
          <a:prstGeom prst="rect">
            <a:avLst/>
          </a:prstGeom>
          <a:noFill/>
          <a:ln w="9525">
            <a:noFill/>
            <a:miter lim="800000"/>
            <a:headEnd/>
            <a:tailEnd/>
          </a:ln>
        </p:spPr>
        <p:txBody>
          <a:bodyPr wrap="square">
            <a:spAutoFit/>
          </a:bodyPr>
          <a:lstStyle/>
          <a:p>
            <a:pPr algn="just"/>
            <a:endParaRPr lang="en-US" sz="2200" dirty="0">
              <a:latin typeface="Tahoma" pitchFamily="34" charset="0"/>
              <a:ea typeface="Tahoma" pitchFamily="34" charset="0"/>
              <a:cs typeface="Tahoma" pitchFamily="34" charset="0"/>
            </a:endParaRPr>
          </a:p>
          <a:p>
            <a:pPr marL="914400" lvl="1" indent="-457200" algn="just" eaLnBrk="0" hangingPunct="0">
              <a:buFontTx/>
              <a:buAutoNum type="arabicPeriod" startAt="3"/>
            </a:pPr>
            <a:r>
              <a:rPr lang="en-US" sz="2200" dirty="0">
                <a:latin typeface="Tahoma" pitchFamily="34" charset="0"/>
                <a:ea typeface="Tahoma" pitchFamily="34" charset="0"/>
                <a:cs typeface="Tahoma" pitchFamily="34" charset="0"/>
              </a:rPr>
              <a:t>The K-Means algorithm calculates the </a:t>
            </a:r>
            <a:r>
              <a:rPr lang="en-US" sz="2200" b="1" dirty="0">
                <a:latin typeface="Tahoma" pitchFamily="34" charset="0"/>
                <a:ea typeface="Tahoma" pitchFamily="34" charset="0"/>
                <a:cs typeface="Tahoma" pitchFamily="34" charset="0"/>
              </a:rPr>
              <a:t>Arithmetic Mean</a:t>
            </a:r>
            <a:r>
              <a:rPr lang="en-US" sz="2200" dirty="0">
                <a:latin typeface="Tahoma" pitchFamily="34" charset="0"/>
                <a:ea typeface="Tahoma" pitchFamily="34" charset="0"/>
                <a:cs typeface="Tahoma" pitchFamily="34" charset="0"/>
              </a:rPr>
              <a:t> of each cluster formed in the dataset. The Arithmetic Mean of a cluster is the mean of all the individual records in the cluster. In each of the first K initial clusters, </a:t>
            </a:r>
            <a:r>
              <a:rPr lang="en-US" sz="2200" dirty="0" smtClean="0">
                <a:latin typeface="Tahoma" pitchFamily="34" charset="0"/>
                <a:ea typeface="Tahoma" pitchFamily="34" charset="0"/>
                <a:cs typeface="Tahoma" pitchFamily="34" charset="0"/>
              </a:rPr>
              <a:t>there </a:t>
            </a:r>
            <a:r>
              <a:rPr lang="en-US" sz="2200" dirty="0">
                <a:latin typeface="Tahoma" pitchFamily="34" charset="0"/>
                <a:ea typeface="Tahoma" pitchFamily="34" charset="0"/>
                <a:cs typeface="Tahoma" pitchFamily="34" charset="0"/>
              </a:rPr>
              <a:t>is only one record. The Arithmetic Mean of a cluster with one record is the set of values that make up that record. </a:t>
            </a:r>
          </a:p>
          <a:p>
            <a:pPr marL="914400" lvl="1" indent="-457200" algn="just" eaLnBrk="0" hangingPunct="0"/>
            <a:endParaRPr lang="en-US" sz="2200" dirty="0">
              <a:latin typeface="Tahoma" pitchFamily="34" charset="0"/>
              <a:ea typeface="Tahoma" pitchFamily="34" charset="0"/>
              <a:cs typeface="Tahoma" pitchFamily="34" charset="0"/>
            </a:endParaRPr>
          </a:p>
          <a:p>
            <a:pPr marL="914400" lvl="1" indent="-457200" algn="just" eaLnBrk="0" hangingPunct="0"/>
            <a:r>
              <a:rPr lang="en-US" sz="2200" b="1" i="1" dirty="0">
                <a:latin typeface="Tahoma" pitchFamily="34" charset="0"/>
                <a:ea typeface="Tahoma" pitchFamily="34" charset="0"/>
                <a:cs typeface="Tahoma" pitchFamily="34" charset="0"/>
              </a:rPr>
              <a:t>	For Example</a:t>
            </a:r>
            <a:r>
              <a:rPr lang="en-US" sz="2200" dirty="0">
                <a:latin typeface="Tahoma" pitchFamily="34" charset="0"/>
                <a:ea typeface="Tahoma" pitchFamily="34" charset="0"/>
                <a:cs typeface="Tahoma" pitchFamily="34" charset="0"/>
              </a:rPr>
              <a:t> if the dataset we are discussing is a set of Height, Weight and Age measurements for students in a University, where a record </a:t>
            </a:r>
            <a:r>
              <a:rPr lang="en-US" sz="2200" b="1" dirty="0">
                <a:latin typeface="Tahoma" pitchFamily="34" charset="0"/>
                <a:ea typeface="Tahoma" pitchFamily="34" charset="0"/>
                <a:cs typeface="Tahoma" pitchFamily="34" charset="0"/>
              </a:rPr>
              <a:t>P</a:t>
            </a:r>
            <a:r>
              <a:rPr lang="en-US" sz="2200" dirty="0">
                <a:latin typeface="Tahoma" pitchFamily="34" charset="0"/>
                <a:ea typeface="Tahoma" pitchFamily="34" charset="0"/>
                <a:cs typeface="Tahoma" pitchFamily="34" charset="0"/>
              </a:rPr>
              <a:t> in the dataset </a:t>
            </a:r>
            <a:r>
              <a:rPr lang="en-US" sz="2200" b="1" dirty="0">
                <a:latin typeface="Tahoma" pitchFamily="34" charset="0"/>
                <a:ea typeface="Tahoma" pitchFamily="34" charset="0"/>
                <a:cs typeface="Tahoma" pitchFamily="34" charset="0"/>
              </a:rPr>
              <a:t>S</a:t>
            </a:r>
            <a:r>
              <a:rPr lang="en-US" sz="2200" dirty="0">
                <a:latin typeface="Tahoma" pitchFamily="34" charset="0"/>
                <a:ea typeface="Tahoma" pitchFamily="34" charset="0"/>
                <a:cs typeface="Tahoma" pitchFamily="34" charset="0"/>
              </a:rPr>
              <a:t> is represented by a Height, Weight and Age measurement, then P = {Age, Height, Weight). </a:t>
            </a:r>
          </a:p>
          <a:p>
            <a:pPr marL="914400" lvl="1" indent="-457200" algn="just" eaLnBrk="0" hangingPunct="0"/>
            <a:endParaRPr lang="en-US" sz="2200" dirty="0">
              <a:latin typeface="Tahoma" pitchFamily="34" charset="0"/>
              <a:ea typeface="Tahoma" pitchFamily="34" charset="0"/>
              <a:cs typeface="Tahoma" pitchFamily="34" charset="0"/>
            </a:endParaRPr>
          </a:p>
          <a:p>
            <a:pPr marL="914400" lvl="1" indent="-457200" algn="just" eaLnBrk="0" hangingPunct="0"/>
            <a:r>
              <a:rPr lang="en-US" sz="2200" dirty="0">
                <a:latin typeface="Tahoma" pitchFamily="34" charset="0"/>
                <a:ea typeface="Tahoma" pitchFamily="34" charset="0"/>
                <a:cs typeface="Tahoma" pitchFamily="34" charset="0"/>
              </a:rPr>
              <a:t>	Then a record containing the measurements of a student John, would be represented as John = {20, 170, 80} where John's Age = 20 years, Height = 1.70 metres and Weight = 80 Pounds. Since there is only one record in each initial cluster then the Arithmetic Mean of a cluster with only the record for John as a member = {20, 170, 80}. </a:t>
            </a:r>
          </a:p>
          <a:p>
            <a:pPr algn="just" eaLnBrk="0" hangingPunct="0"/>
            <a:endParaRPr lang="en-US" sz="2200" dirty="0">
              <a:latin typeface="Tahoma" pitchFamily="34" charset="0"/>
              <a:ea typeface="Tahoma" pitchFamily="34" charset="0"/>
              <a:cs typeface="Tahoma" pitchFamily="34" charset="0"/>
            </a:endParaRPr>
          </a:p>
        </p:txBody>
      </p:sp>
      <p:sp>
        <p:nvSpPr>
          <p:cNvPr id="3" name="Rectangle 2"/>
          <p:cNvSpPr txBox="1">
            <a:spLocks noChangeArrowheads="1"/>
          </p:cNvSpPr>
          <p:nvPr/>
        </p:nvSpPr>
        <p:spPr>
          <a:xfrm>
            <a:off x="-76200" y="-762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316260"/>
            <a:ext cx="9144000" cy="6694140"/>
          </a:xfrm>
          <a:prstGeom prst="rect">
            <a:avLst/>
          </a:prstGeom>
          <a:noFill/>
          <a:ln w="9525">
            <a:noFill/>
            <a:miter lim="800000"/>
            <a:headEnd/>
            <a:tailEnd/>
          </a:ln>
        </p:spPr>
        <p:txBody>
          <a:bodyPr wrap="square">
            <a:spAutoFit/>
          </a:bodyPr>
          <a:lstStyle/>
          <a:p>
            <a:pPr marL="457200" indent="-457200" algn="just">
              <a:spcBef>
                <a:spcPct val="50000"/>
              </a:spcBef>
              <a:buFontTx/>
              <a:buAutoNum type="arabicPeriod" startAt="4"/>
            </a:pPr>
            <a:r>
              <a:rPr lang="en-US" sz="2200" dirty="0">
                <a:latin typeface="Tahoma" pitchFamily="34" charset="0"/>
                <a:cs typeface="Tahoma" pitchFamily="34" charset="0"/>
              </a:rPr>
              <a:t>Next, K-Means assigns each record in the dataset to </a:t>
            </a:r>
            <a:r>
              <a:rPr lang="en-US" sz="2200" b="1" u="sng" dirty="0">
                <a:latin typeface="Tahoma" pitchFamily="34" charset="0"/>
                <a:cs typeface="Tahoma" pitchFamily="34" charset="0"/>
              </a:rPr>
              <a:t>only one</a:t>
            </a:r>
            <a:r>
              <a:rPr lang="en-US" sz="2200" dirty="0">
                <a:latin typeface="Tahoma" pitchFamily="34" charset="0"/>
                <a:cs typeface="Tahoma" pitchFamily="34" charset="0"/>
              </a:rPr>
              <a:t> of the initial clusters. Each record is assigned to the </a:t>
            </a:r>
            <a:r>
              <a:rPr lang="en-US" sz="2200" b="1" dirty="0">
                <a:latin typeface="Tahoma" pitchFamily="34" charset="0"/>
                <a:cs typeface="Tahoma" pitchFamily="34" charset="0"/>
              </a:rPr>
              <a:t>nearest cluster</a:t>
            </a:r>
            <a:r>
              <a:rPr lang="en-US" sz="2200" dirty="0">
                <a:latin typeface="Tahoma" pitchFamily="34" charset="0"/>
                <a:cs typeface="Tahoma" pitchFamily="34" charset="0"/>
              </a:rPr>
              <a:t> (the cluster which it is most similar to) using a measure of distance or similarity like the </a:t>
            </a:r>
            <a:r>
              <a:rPr lang="en-US" sz="2200" b="1" dirty="0">
                <a:latin typeface="Tahoma" pitchFamily="34" charset="0"/>
                <a:cs typeface="Tahoma" pitchFamily="34" charset="0"/>
              </a:rPr>
              <a:t>Euclidean Distance Measure</a:t>
            </a:r>
            <a:r>
              <a:rPr lang="en-US" sz="2200" dirty="0">
                <a:latin typeface="Tahoma" pitchFamily="34" charset="0"/>
                <a:cs typeface="Tahoma" pitchFamily="34" charset="0"/>
              </a:rPr>
              <a:t> or </a:t>
            </a:r>
            <a:r>
              <a:rPr lang="en-US" sz="2200" b="1" dirty="0">
                <a:latin typeface="Tahoma" pitchFamily="34" charset="0"/>
                <a:cs typeface="Tahoma" pitchFamily="34" charset="0"/>
              </a:rPr>
              <a:t>Manhattan/City-Block Distance Measure</a:t>
            </a:r>
            <a:r>
              <a:rPr lang="en-US" sz="2200" dirty="0">
                <a:latin typeface="Tahoma" pitchFamily="34" charset="0"/>
                <a:cs typeface="Tahoma" pitchFamily="34" charset="0"/>
              </a:rPr>
              <a:t>.</a:t>
            </a:r>
          </a:p>
          <a:p>
            <a:pPr marL="457200" indent="-457200" algn="just">
              <a:spcBef>
                <a:spcPct val="50000"/>
              </a:spcBef>
            </a:pPr>
            <a:r>
              <a:rPr lang="en-US" sz="2200" dirty="0">
                <a:latin typeface="Tahoma" pitchFamily="34" charset="0"/>
                <a:cs typeface="Tahoma" pitchFamily="34" charset="0"/>
              </a:rPr>
              <a:t> </a:t>
            </a:r>
            <a:r>
              <a:rPr lang="en-US" sz="2200" dirty="0" smtClean="0">
                <a:latin typeface="Tahoma" pitchFamily="34" charset="0"/>
                <a:cs typeface="Tahoma" pitchFamily="34" charset="0"/>
              </a:rPr>
              <a:t>5</a:t>
            </a:r>
            <a:r>
              <a:rPr lang="en-US" sz="2200" dirty="0">
                <a:latin typeface="Tahoma" pitchFamily="34" charset="0"/>
                <a:cs typeface="Tahoma" pitchFamily="34" charset="0"/>
              </a:rPr>
              <a:t>. 	K-Means re-assigns each record in the dataset to the most similar cluster and re-calculates the arithmetic mean of all the clusters in the dataset. The arithmetic mean of a cluster is the arithmetic mean of all the records in that cluster. </a:t>
            </a:r>
          </a:p>
          <a:p>
            <a:pPr marL="457200" indent="-457200" algn="just">
              <a:spcBef>
                <a:spcPct val="50000"/>
              </a:spcBef>
            </a:pPr>
            <a:r>
              <a:rPr lang="en-US" sz="2200" b="1" i="1" dirty="0">
                <a:latin typeface="Tahoma" pitchFamily="34" charset="0"/>
                <a:cs typeface="Tahoma" pitchFamily="34" charset="0"/>
              </a:rPr>
              <a:t>	For Example</a:t>
            </a:r>
            <a:r>
              <a:rPr lang="en-US" sz="2200" dirty="0">
                <a:latin typeface="Tahoma" pitchFamily="34" charset="0"/>
                <a:cs typeface="Tahoma" pitchFamily="34" charset="0"/>
              </a:rPr>
              <a:t>, if a cluster contains two records where the record of the set of measurements for John = {20, 170, 80} and Henry = {30, 160, 120}, then the arithmetic mean </a:t>
            </a:r>
            <a:r>
              <a:rPr lang="en-US" sz="2200" b="1" dirty="0" err="1">
                <a:latin typeface="Tahoma" pitchFamily="34" charset="0"/>
                <a:cs typeface="Tahoma" pitchFamily="34" charset="0"/>
              </a:rPr>
              <a:t>P</a:t>
            </a:r>
            <a:r>
              <a:rPr lang="en-US" sz="2200" b="1" baseline="-30000" dirty="0" err="1">
                <a:latin typeface="Tahoma" pitchFamily="34" charset="0"/>
                <a:cs typeface="Tahoma" pitchFamily="34" charset="0"/>
              </a:rPr>
              <a:t>mean</a:t>
            </a:r>
            <a:r>
              <a:rPr lang="en-US" sz="2200" b="1" baseline="-30000" dirty="0">
                <a:latin typeface="Tahoma" pitchFamily="34" charset="0"/>
                <a:cs typeface="Tahoma" pitchFamily="34" charset="0"/>
              </a:rPr>
              <a:t> </a:t>
            </a:r>
            <a:r>
              <a:rPr lang="en-US" sz="2200" dirty="0">
                <a:latin typeface="Tahoma" pitchFamily="34" charset="0"/>
                <a:cs typeface="Tahoma" pitchFamily="34" charset="0"/>
              </a:rPr>
              <a:t>is represented as </a:t>
            </a:r>
            <a:r>
              <a:rPr lang="en-US" sz="2200" b="1" dirty="0" err="1">
                <a:latin typeface="Tahoma" pitchFamily="34" charset="0"/>
                <a:cs typeface="Tahoma" pitchFamily="34" charset="0"/>
              </a:rPr>
              <a:t>P</a:t>
            </a:r>
            <a:r>
              <a:rPr lang="en-US" sz="2200" b="1" baseline="-30000" dirty="0" err="1">
                <a:latin typeface="Tahoma" pitchFamily="34" charset="0"/>
                <a:cs typeface="Tahoma" pitchFamily="34" charset="0"/>
              </a:rPr>
              <a:t>mean</a:t>
            </a:r>
            <a:r>
              <a:rPr lang="en-US" sz="2200" dirty="0">
                <a:latin typeface="Tahoma" pitchFamily="34" charset="0"/>
                <a:cs typeface="Tahoma" pitchFamily="34" charset="0"/>
              </a:rPr>
              <a:t>= {</a:t>
            </a:r>
            <a:r>
              <a:rPr lang="en-US" sz="2200" b="1" dirty="0" err="1">
                <a:latin typeface="Tahoma" pitchFamily="34" charset="0"/>
                <a:cs typeface="Tahoma" pitchFamily="34" charset="0"/>
              </a:rPr>
              <a:t>Age</a:t>
            </a:r>
            <a:r>
              <a:rPr lang="en-US" sz="2200" b="1" baseline="-30000" dirty="0" err="1">
                <a:latin typeface="Tahoma" pitchFamily="34" charset="0"/>
                <a:cs typeface="Tahoma" pitchFamily="34" charset="0"/>
              </a:rPr>
              <a:t>mean</a:t>
            </a:r>
            <a:r>
              <a:rPr lang="en-US" sz="2200" dirty="0">
                <a:latin typeface="Tahoma" pitchFamily="34" charset="0"/>
                <a:cs typeface="Tahoma" pitchFamily="34" charset="0"/>
              </a:rPr>
              <a:t>, </a:t>
            </a:r>
            <a:r>
              <a:rPr lang="en-US" sz="2200" b="1" dirty="0" err="1">
                <a:latin typeface="Tahoma" pitchFamily="34" charset="0"/>
                <a:cs typeface="Tahoma" pitchFamily="34" charset="0"/>
              </a:rPr>
              <a:t>Height</a:t>
            </a:r>
            <a:r>
              <a:rPr lang="en-US" sz="2200" b="1" baseline="-30000" dirty="0" err="1">
                <a:latin typeface="Tahoma" pitchFamily="34" charset="0"/>
                <a:cs typeface="Tahoma" pitchFamily="34" charset="0"/>
              </a:rPr>
              <a:t>mean</a:t>
            </a:r>
            <a:r>
              <a:rPr lang="en-US" sz="2200" dirty="0">
                <a:latin typeface="Tahoma" pitchFamily="34" charset="0"/>
                <a:cs typeface="Tahoma" pitchFamily="34" charset="0"/>
              </a:rPr>
              <a:t>, </a:t>
            </a:r>
            <a:r>
              <a:rPr lang="en-US" sz="2200" b="1" dirty="0" err="1">
                <a:latin typeface="Tahoma" pitchFamily="34" charset="0"/>
                <a:cs typeface="Tahoma" pitchFamily="34" charset="0"/>
              </a:rPr>
              <a:t>Weight</a:t>
            </a:r>
            <a:r>
              <a:rPr lang="en-US" sz="2200" b="1" baseline="-30000" dirty="0" err="1">
                <a:latin typeface="Tahoma" pitchFamily="34" charset="0"/>
                <a:cs typeface="Tahoma" pitchFamily="34" charset="0"/>
              </a:rPr>
              <a:t>mean</a:t>
            </a:r>
            <a:r>
              <a:rPr lang="en-US" sz="2200" dirty="0">
                <a:latin typeface="Tahoma" pitchFamily="34" charset="0"/>
                <a:cs typeface="Tahoma" pitchFamily="34" charset="0"/>
              </a:rPr>
              <a:t>).  </a:t>
            </a:r>
            <a:r>
              <a:rPr lang="en-US" sz="2200" b="1" dirty="0" err="1">
                <a:latin typeface="Tahoma" pitchFamily="34" charset="0"/>
                <a:cs typeface="Tahoma" pitchFamily="34" charset="0"/>
              </a:rPr>
              <a:t>Age</a:t>
            </a:r>
            <a:r>
              <a:rPr lang="en-US" sz="2200" b="1" baseline="-30000" dirty="0" err="1">
                <a:latin typeface="Tahoma" pitchFamily="34" charset="0"/>
                <a:cs typeface="Tahoma" pitchFamily="34" charset="0"/>
              </a:rPr>
              <a:t>mean</a:t>
            </a:r>
            <a:r>
              <a:rPr lang="en-US" sz="2200" dirty="0">
                <a:latin typeface="Tahoma" pitchFamily="34" charset="0"/>
                <a:cs typeface="Tahoma" pitchFamily="34" charset="0"/>
              </a:rPr>
              <a:t>= (20 + 30)/2, </a:t>
            </a:r>
            <a:r>
              <a:rPr lang="en-US" sz="2200" b="1" dirty="0" err="1">
                <a:latin typeface="Tahoma" pitchFamily="34" charset="0"/>
                <a:cs typeface="Tahoma" pitchFamily="34" charset="0"/>
              </a:rPr>
              <a:t>Height</a:t>
            </a:r>
            <a:r>
              <a:rPr lang="en-US" sz="2200" b="1" baseline="-30000" dirty="0" err="1">
                <a:latin typeface="Tahoma" pitchFamily="34" charset="0"/>
                <a:cs typeface="Tahoma" pitchFamily="34" charset="0"/>
              </a:rPr>
              <a:t>mean</a:t>
            </a:r>
            <a:r>
              <a:rPr lang="en-US" sz="2200" dirty="0">
                <a:latin typeface="Tahoma" pitchFamily="34" charset="0"/>
                <a:cs typeface="Tahoma" pitchFamily="34" charset="0"/>
              </a:rPr>
              <a:t>= (170 + 160)/2 and </a:t>
            </a:r>
            <a:r>
              <a:rPr lang="en-US" sz="2200" b="1" dirty="0" err="1">
                <a:latin typeface="Tahoma" pitchFamily="34" charset="0"/>
                <a:cs typeface="Tahoma" pitchFamily="34" charset="0"/>
              </a:rPr>
              <a:t>Weight</a:t>
            </a:r>
            <a:r>
              <a:rPr lang="en-US" sz="2200" b="1" baseline="-30000" dirty="0" err="1">
                <a:latin typeface="Tahoma" pitchFamily="34" charset="0"/>
                <a:cs typeface="Tahoma" pitchFamily="34" charset="0"/>
              </a:rPr>
              <a:t>mean</a:t>
            </a:r>
            <a:r>
              <a:rPr lang="en-US" sz="2200" dirty="0">
                <a:latin typeface="Tahoma" pitchFamily="34" charset="0"/>
                <a:cs typeface="Tahoma" pitchFamily="34" charset="0"/>
              </a:rPr>
              <a:t>= (80 + 120)/2.</a:t>
            </a:r>
          </a:p>
          <a:p>
            <a:pPr marL="457200" indent="-457200" algn="just">
              <a:spcBef>
                <a:spcPct val="50000"/>
              </a:spcBef>
            </a:pPr>
            <a:r>
              <a:rPr lang="en-US" sz="2200" dirty="0">
                <a:latin typeface="Tahoma" pitchFamily="34" charset="0"/>
                <a:cs typeface="Tahoma" pitchFamily="34" charset="0"/>
              </a:rPr>
              <a:t>	 </a:t>
            </a:r>
            <a:r>
              <a:rPr lang="en-US" sz="2200" b="1" u="sng" dirty="0">
                <a:latin typeface="Tahoma" pitchFamily="34" charset="0"/>
                <a:cs typeface="Tahoma" pitchFamily="34" charset="0"/>
              </a:rPr>
              <a:t>The arithmetic mean of this cluster = {25, 165, 100}</a:t>
            </a:r>
            <a:r>
              <a:rPr lang="en-US" sz="2200" dirty="0">
                <a:latin typeface="Tahoma" pitchFamily="34" charset="0"/>
                <a:cs typeface="Tahoma" pitchFamily="34" charset="0"/>
              </a:rPr>
              <a:t>. This new arithmetic mean becomes the </a:t>
            </a:r>
            <a:r>
              <a:rPr lang="en-US" sz="2200" u="sng" dirty="0">
                <a:latin typeface="Tahoma" pitchFamily="34" charset="0"/>
                <a:cs typeface="Tahoma" pitchFamily="34" charset="0"/>
              </a:rPr>
              <a:t>center of this new cluster</a:t>
            </a:r>
            <a:r>
              <a:rPr lang="en-US" sz="2200" dirty="0">
                <a:latin typeface="Tahoma" pitchFamily="34" charset="0"/>
                <a:cs typeface="Tahoma" pitchFamily="34" charset="0"/>
              </a:rPr>
              <a:t>. Following the same procedure, new </a:t>
            </a:r>
            <a:r>
              <a:rPr lang="en-US" sz="2200" b="1" dirty="0">
                <a:latin typeface="Tahoma" pitchFamily="34" charset="0"/>
                <a:cs typeface="Tahoma" pitchFamily="34" charset="0"/>
              </a:rPr>
              <a:t>cluster centers</a:t>
            </a:r>
            <a:r>
              <a:rPr lang="en-US" sz="2200" dirty="0">
                <a:latin typeface="Tahoma" pitchFamily="34" charset="0"/>
                <a:cs typeface="Tahoma" pitchFamily="34" charset="0"/>
              </a:rPr>
              <a:t> are formed for all the existing clusters.</a:t>
            </a:r>
            <a:endParaRPr lang="en-US" sz="2200" dirty="0"/>
          </a:p>
        </p:txBody>
      </p:sp>
      <p:sp>
        <p:nvSpPr>
          <p:cNvPr id="3" name="Rectangle 2"/>
          <p:cNvSpPr txBox="1">
            <a:spLocks noChangeArrowheads="1"/>
          </p:cNvSpPr>
          <p:nvPr/>
        </p:nvSpPr>
        <p:spPr>
          <a:xfrm>
            <a:off x="-152400" y="-1524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52400" y="685800"/>
            <a:ext cx="8839200" cy="6524863"/>
          </a:xfrm>
          <a:prstGeom prst="rect">
            <a:avLst/>
          </a:prstGeom>
          <a:noFill/>
          <a:ln w="9525">
            <a:noFill/>
            <a:miter lim="800000"/>
            <a:headEnd/>
            <a:tailEnd/>
          </a:ln>
        </p:spPr>
        <p:txBody>
          <a:bodyPr wrap="square">
            <a:spAutoFit/>
          </a:bodyPr>
          <a:lstStyle/>
          <a:p>
            <a:pPr marL="457200" indent="-457200" algn="just">
              <a:spcBef>
                <a:spcPct val="50000"/>
              </a:spcBef>
              <a:buFontTx/>
              <a:buAutoNum type="arabicPeriod" startAt="6"/>
            </a:pPr>
            <a:r>
              <a:rPr lang="en-US" sz="2200" dirty="0">
                <a:latin typeface="Tahoma" pitchFamily="34" charset="0"/>
                <a:ea typeface="Tahoma" pitchFamily="34" charset="0"/>
                <a:cs typeface="Tahoma" pitchFamily="34" charset="0"/>
              </a:rPr>
              <a:t>K-Means re-assigns each record in the dataset to </a:t>
            </a:r>
            <a:r>
              <a:rPr lang="en-US" sz="2200" b="1" u="sng" dirty="0">
                <a:latin typeface="Tahoma" pitchFamily="34" charset="0"/>
                <a:ea typeface="Tahoma" pitchFamily="34" charset="0"/>
                <a:cs typeface="Tahoma" pitchFamily="34" charset="0"/>
              </a:rPr>
              <a:t>only one</a:t>
            </a:r>
            <a:r>
              <a:rPr lang="en-US" sz="2200" dirty="0">
                <a:latin typeface="Tahoma" pitchFamily="34" charset="0"/>
                <a:ea typeface="Tahoma" pitchFamily="34" charset="0"/>
                <a:cs typeface="Tahoma" pitchFamily="34" charset="0"/>
              </a:rPr>
              <a:t> of the new clusters formed. A record or data point is assigned to the </a:t>
            </a:r>
            <a:r>
              <a:rPr lang="en-US" sz="2200" b="1" dirty="0">
                <a:latin typeface="Tahoma" pitchFamily="34" charset="0"/>
                <a:ea typeface="Tahoma" pitchFamily="34" charset="0"/>
                <a:cs typeface="Tahoma" pitchFamily="34" charset="0"/>
              </a:rPr>
              <a:t>nearest cluster</a:t>
            </a:r>
            <a:r>
              <a:rPr lang="en-US" sz="2200" dirty="0">
                <a:latin typeface="Tahoma" pitchFamily="34" charset="0"/>
                <a:ea typeface="Tahoma" pitchFamily="34" charset="0"/>
                <a:cs typeface="Tahoma" pitchFamily="34" charset="0"/>
              </a:rPr>
              <a:t> (the cluster which it is most similar to) using a measure of distance or similarity.</a:t>
            </a:r>
          </a:p>
          <a:p>
            <a:pPr marL="457200" indent="-457200" algn="just">
              <a:spcBef>
                <a:spcPct val="50000"/>
              </a:spcBef>
              <a:buFontTx/>
              <a:buAutoNum type="arabicPeriod" startAt="6"/>
            </a:pPr>
            <a:r>
              <a:rPr lang="en-US" sz="2200" dirty="0">
                <a:latin typeface="Tahoma" pitchFamily="34" charset="0"/>
                <a:ea typeface="Tahoma" pitchFamily="34" charset="0"/>
                <a:cs typeface="Tahoma" pitchFamily="34" charset="0"/>
              </a:rPr>
              <a:t>The preceding steps are repeated until </a:t>
            </a:r>
            <a:r>
              <a:rPr lang="en-US" sz="2200" b="1" dirty="0">
                <a:latin typeface="Tahoma" pitchFamily="34" charset="0"/>
                <a:ea typeface="Tahoma" pitchFamily="34" charset="0"/>
                <a:cs typeface="Tahoma" pitchFamily="34" charset="0"/>
              </a:rPr>
              <a:t>stable clusters</a:t>
            </a:r>
            <a:r>
              <a:rPr lang="en-US" sz="2200" dirty="0">
                <a:latin typeface="Tahoma" pitchFamily="34" charset="0"/>
                <a:ea typeface="Tahoma" pitchFamily="34" charset="0"/>
                <a:cs typeface="Tahoma" pitchFamily="34" charset="0"/>
              </a:rPr>
              <a:t> are formed and the K-Means clustering procedure is completed. </a:t>
            </a:r>
          </a:p>
          <a:p>
            <a:pPr marL="457200" indent="-457200" algn="just">
              <a:spcBef>
                <a:spcPct val="50000"/>
              </a:spcBef>
            </a:pPr>
            <a:endParaRPr lang="en-US" sz="2200" dirty="0">
              <a:latin typeface="Tahoma" pitchFamily="34" charset="0"/>
              <a:ea typeface="Tahoma" pitchFamily="34" charset="0"/>
              <a:cs typeface="Tahoma" pitchFamily="34" charset="0"/>
            </a:endParaRPr>
          </a:p>
          <a:p>
            <a:pPr marL="457200" indent="-457200" algn="just">
              <a:spcBef>
                <a:spcPct val="50000"/>
              </a:spcBef>
            </a:pPr>
            <a:r>
              <a:rPr lang="en-US" sz="2200" dirty="0">
                <a:latin typeface="Tahoma" pitchFamily="34" charset="0"/>
                <a:ea typeface="Tahoma" pitchFamily="34" charset="0"/>
                <a:cs typeface="Tahoma" pitchFamily="34" charset="0"/>
              </a:rPr>
              <a:t>	Stable clusters are formed when new iterations or repetitions of the K-Means clustering algorithm does not create new clusters as the cluster center or Arithmetic Mean of each cluster formed is the same as the old cluster center. </a:t>
            </a:r>
          </a:p>
          <a:p>
            <a:pPr marL="457200" indent="-457200" algn="just">
              <a:spcBef>
                <a:spcPct val="50000"/>
              </a:spcBef>
            </a:pPr>
            <a:endParaRPr lang="en-US" sz="2200" dirty="0">
              <a:latin typeface="Tahoma" pitchFamily="34" charset="0"/>
              <a:ea typeface="Tahoma" pitchFamily="34" charset="0"/>
              <a:cs typeface="Tahoma" pitchFamily="34" charset="0"/>
            </a:endParaRPr>
          </a:p>
          <a:p>
            <a:pPr marL="457200" indent="-457200" algn="just">
              <a:spcBef>
                <a:spcPct val="50000"/>
              </a:spcBef>
            </a:pPr>
            <a:r>
              <a:rPr lang="en-US" sz="2200" dirty="0">
                <a:latin typeface="Tahoma" pitchFamily="34" charset="0"/>
                <a:ea typeface="Tahoma" pitchFamily="34" charset="0"/>
                <a:cs typeface="Tahoma" pitchFamily="34" charset="0"/>
              </a:rPr>
              <a:t>	There are different techniques for determining when a stable cluster is formed or when the k-means clustering algorithm procedure is completed.</a:t>
            </a:r>
          </a:p>
          <a:p>
            <a:pPr marL="457200" indent="-457200" algn="just">
              <a:spcBef>
                <a:spcPct val="50000"/>
              </a:spcBef>
            </a:pPr>
            <a:endParaRPr lang="en-US" sz="2200" dirty="0">
              <a:latin typeface="Tahoma" pitchFamily="34" charset="0"/>
              <a:ea typeface="Tahoma" pitchFamily="34" charset="0"/>
              <a:cs typeface="Tahoma" pitchFamily="34" charset="0"/>
            </a:endParaRPr>
          </a:p>
        </p:txBody>
      </p:sp>
      <p:sp>
        <p:nvSpPr>
          <p:cNvPr id="3" name="Rectangle 2"/>
          <p:cNvSpPr txBox="1">
            <a:spLocks noChangeArrowheads="1"/>
          </p:cNvSpPr>
          <p:nvPr/>
        </p:nvSpPr>
        <p:spPr>
          <a:xfrm>
            <a:off x="-76200" y="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38200"/>
          </a:xfrm>
        </p:spPr>
        <p:txBody>
          <a:bodyPr>
            <a:normAutofit/>
          </a:bodyPr>
          <a:lstStyle/>
          <a:p>
            <a:pPr algn="ctr" eaLnBrk="1" hangingPunct="1"/>
            <a:r>
              <a:rPr lang="en-US" sz="3100" b="1" dirty="0" smtClean="0">
                <a:solidFill>
                  <a:srgbClr val="C00000"/>
                </a:solidFill>
              </a:rPr>
              <a:t>How “K-Mean” Clustering algorithm works?</a:t>
            </a:r>
          </a:p>
        </p:txBody>
      </p:sp>
      <p:pic>
        <p:nvPicPr>
          <p:cNvPr id="12291" name="Picture 5" descr="K means clustering algorithm"/>
          <p:cNvPicPr>
            <a:picLocks noGrp="1" noChangeAspect="1" noChangeArrowheads="1"/>
          </p:cNvPicPr>
          <p:nvPr>
            <p:ph idx="1"/>
          </p:nvPr>
        </p:nvPicPr>
        <p:blipFill>
          <a:blip r:embed="rId2"/>
          <a:srcRect b="3882"/>
          <a:stretch>
            <a:fillRect/>
          </a:stretch>
        </p:blipFill>
        <p:spPr>
          <a:xfrm>
            <a:off x="2362200" y="1046018"/>
            <a:ext cx="5943600" cy="5885966"/>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152400" y="3438525"/>
            <a:ext cx="8991600" cy="457200"/>
          </a:xfrm>
          <a:prstGeom prst="rect">
            <a:avLst/>
          </a:prstGeom>
          <a:noFill/>
          <a:ln w="9525">
            <a:noFill/>
            <a:miter lim="800000"/>
            <a:headEnd/>
            <a:tailEnd/>
          </a:ln>
        </p:spPr>
        <p:txBody>
          <a:bodyPr anchor="ctr">
            <a:spAutoFit/>
          </a:bodyPr>
          <a:lstStyle/>
          <a:p>
            <a:pPr marL="342900" indent="-342900" algn="just"/>
            <a:endParaRPr lang="en-US" sz="2400"/>
          </a:p>
        </p:txBody>
      </p:sp>
      <p:sp>
        <p:nvSpPr>
          <p:cNvPr id="13316" name="Rectangle 10"/>
          <p:cNvSpPr>
            <a:spLocks noGrp="1" noChangeArrowheads="1"/>
          </p:cNvSpPr>
          <p:nvPr>
            <p:ph type="body" idx="1"/>
          </p:nvPr>
        </p:nvSpPr>
        <p:spPr>
          <a:xfrm>
            <a:off x="152400" y="1219200"/>
            <a:ext cx="8915400" cy="5410200"/>
          </a:xfrm>
        </p:spPr>
        <p:txBody>
          <a:bodyPr/>
          <a:lstStyle/>
          <a:p>
            <a:pPr algn="just" eaLnBrk="1" hangingPunct="1">
              <a:lnSpc>
                <a:spcPct val="80000"/>
              </a:lnSpc>
              <a:buNone/>
            </a:pPr>
            <a:r>
              <a:rPr lang="en-US" sz="2200" b="1" u="sng" dirty="0" smtClean="0">
                <a:solidFill>
                  <a:srgbClr val="C00000"/>
                </a:solidFill>
                <a:latin typeface="Tahoma" pitchFamily="34" charset="0"/>
                <a:ea typeface="Tahoma" pitchFamily="34" charset="0"/>
                <a:cs typeface="Tahoma" pitchFamily="34" charset="0"/>
              </a:rPr>
              <a:t>Step 1:</a:t>
            </a:r>
            <a:r>
              <a:rPr lang="en-US" sz="2200" b="1" dirty="0" smtClean="0">
                <a:solidFill>
                  <a:srgbClr val="C00000"/>
                </a:solidFill>
                <a:latin typeface="Tahoma" pitchFamily="34" charset="0"/>
                <a:ea typeface="Tahoma" pitchFamily="34" charset="0"/>
                <a:cs typeface="Tahoma" pitchFamily="34" charset="0"/>
              </a:rPr>
              <a:t> </a:t>
            </a:r>
            <a:r>
              <a:rPr lang="en-US" sz="2200" b="1" dirty="0" smtClean="0">
                <a:solidFill>
                  <a:schemeClr val="tx1"/>
                </a:solidFill>
                <a:latin typeface="Tahoma" pitchFamily="34" charset="0"/>
                <a:ea typeface="Tahoma" pitchFamily="34" charset="0"/>
                <a:cs typeface="Tahoma" pitchFamily="34" charset="0"/>
              </a:rPr>
              <a:t>Begin with a decision on the value of k = number  </a:t>
            </a:r>
          </a:p>
          <a:p>
            <a:pPr algn="just" eaLnBrk="1" hangingPunct="1">
              <a:lnSpc>
                <a:spcPct val="80000"/>
              </a:lnSpc>
              <a:buNone/>
            </a:pPr>
            <a:r>
              <a:rPr lang="en-US" sz="2200" b="1" dirty="0" smtClean="0">
                <a:solidFill>
                  <a:schemeClr val="tx1"/>
                </a:solidFill>
                <a:latin typeface="Tahoma" pitchFamily="34" charset="0"/>
                <a:ea typeface="Tahoma" pitchFamily="34" charset="0"/>
                <a:cs typeface="Tahoma" pitchFamily="34" charset="0"/>
              </a:rPr>
              <a:t>             of clusters .</a:t>
            </a:r>
          </a:p>
          <a:p>
            <a:pPr algn="just" eaLnBrk="1" hangingPunct="1">
              <a:lnSpc>
                <a:spcPct val="80000"/>
              </a:lnSpc>
              <a:buNone/>
            </a:pPr>
            <a:endParaRPr lang="en-US" sz="2200" b="1" dirty="0" smtClean="0">
              <a:solidFill>
                <a:schemeClr val="tx1"/>
              </a:solidFill>
              <a:latin typeface="Tahoma" pitchFamily="34" charset="0"/>
              <a:ea typeface="Tahoma" pitchFamily="34" charset="0"/>
              <a:cs typeface="Tahoma" pitchFamily="34" charset="0"/>
            </a:endParaRPr>
          </a:p>
          <a:p>
            <a:pPr algn="just" eaLnBrk="1" hangingPunct="1">
              <a:lnSpc>
                <a:spcPct val="80000"/>
              </a:lnSpc>
              <a:buNone/>
            </a:pPr>
            <a:r>
              <a:rPr lang="en-US" sz="2200" b="1" u="sng" dirty="0" smtClean="0">
                <a:solidFill>
                  <a:srgbClr val="C00000"/>
                </a:solidFill>
                <a:latin typeface="Tahoma" pitchFamily="34" charset="0"/>
                <a:ea typeface="Tahoma" pitchFamily="34" charset="0"/>
                <a:cs typeface="Tahoma" pitchFamily="34" charset="0"/>
              </a:rPr>
              <a:t>Step 2</a:t>
            </a:r>
            <a:r>
              <a:rPr lang="en-US" sz="2200" b="1" dirty="0" smtClean="0">
                <a:solidFill>
                  <a:srgbClr val="C00000"/>
                </a:solidFill>
                <a:latin typeface="Tahoma" pitchFamily="34" charset="0"/>
                <a:ea typeface="Tahoma" pitchFamily="34" charset="0"/>
                <a:cs typeface="Tahoma" pitchFamily="34" charset="0"/>
              </a:rPr>
              <a:t>: </a:t>
            </a:r>
            <a:r>
              <a:rPr lang="en-US" sz="2200" b="1" dirty="0" smtClean="0">
                <a:solidFill>
                  <a:schemeClr val="tx1"/>
                </a:solidFill>
                <a:latin typeface="Tahoma" pitchFamily="34" charset="0"/>
                <a:ea typeface="Tahoma" pitchFamily="34" charset="0"/>
                <a:cs typeface="Tahoma" pitchFamily="34" charset="0"/>
              </a:rPr>
              <a:t>Put any initial partition that classifies the data into </a:t>
            </a:r>
          </a:p>
          <a:p>
            <a:pPr algn="just" eaLnBrk="1" hangingPunct="1">
              <a:lnSpc>
                <a:spcPct val="80000"/>
              </a:lnSpc>
              <a:buNone/>
            </a:pPr>
            <a:r>
              <a:rPr lang="en-US" sz="2200" b="1" dirty="0" smtClean="0">
                <a:solidFill>
                  <a:schemeClr val="tx1"/>
                </a:solidFill>
                <a:latin typeface="Tahoma" pitchFamily="34" charset="0"/>
                <a:ea typeface="Tahoma" pitchFamily="34" charset="0"/>
                <a:cs typeface="Tahoma" pitchFamily="34" charset="0"/>
              </a:rPr>
              <a:t>             k  clusters. You may  assign the training samples  </a:t>
            </a:r>
          </a:p>
          <a:p>
            <a:pPr algn="just" eaLnBrk="1" hangingPunct="1">
              <a:lnSpc>
                <a:spcPct val="80000"/>
              </a:lnSpc>
              <a:buNone/>
            </a:pPr>
            <a:r>
              <a:rPr lang="en-US" sz="2200" b="1" dirty="0" smtClean="0">
                <a:solidFill>
                  <a:schemeClr val="tx1"/>
                </a:solidFill>
                <a:latin typeface="Tahoma" pitchFamily="34" charset="0"/>
                <a:ea typeface="Tahoma" pitchFamily="34" charset="0"/>
                <a:cs typeface="Tahoma" pitchFamily="34" charset="0"/>
              </a:rPr>
              <a:t>             randomly, or systematically as the following: </a:t>
            </a:r>
          </a:p>
          <a:p>
            <a:pPr algn="just" eaLnBrk="1" hangingPunct="1">
              <a:lnSpc>
                <a:spcPct val="80000"/>
              </a:lnSpc>
              <a:buNone/>
            </a:pPr>
            <a:endParaRPr lang="en-US" sz="2200" b="1" dirty="0" smtClean="0">
              <a:solidFill>
                <a:schemeClr val="tx1"/>
              </a:solidFill>
              <a:latin typeface="Tahoma" pitchFamily="34" charset="0"/>
              <a:ea typeface="Tahoma" pitchFamily="34" charset="0"/>
              <a:cs typeface="Tahoma" pitchFamily="34" charset="0"/>
            </a:endParaRPr>
          </a:p>
          <a:p>
            <a:pPr lvl="2" algn="just" eaLnBrk="1" hangingPunct="1">
              <a:lnSpc>
                <a:spcPct val="80000"/>
              </a:lnSpc>
              <a:buNone/>
            </a:pPr>
            <a:r>
              <a:rPr lang="en-US" sz="2200" b="1" dirty="0" smtClean="0">
                <a:solidFill>
                  <a:schemeClr val="tx1"/>
                </a:solidFill>
                <a:latin typeface="Tahoma" pitchFamily="34" charset="0"/>
                <a:ea typeface="Tahoma" pitchFamily="34" charset="0"/>
                <a:cs typeface="Tahoma" pitchFamily="34" charset="0"/>
              </a:rPr>
              <a:t>1. Take the first k training sample as single-element   </a:t>
            </a:r>
          </a:p>
          <a:p>
            <a:pPr lvl="2" algn="just" eaLnBrk="1" hangingPunct="1">
              <a:lnSpc>
                <a:spcPct val="80000"/>
              </a:lnSpc>
              <a:buNone/>
            </a:pPr>
            <a:r>
              <a:rPr lang="en-US" sz="2200" b="1" dirty="0" smtClean="0">
                <a:solidFill>
                  <a:schemeClr val="tx1"/>
                </a:solidFill>
                <a:latin typeface="Tahoma" pitchFamily="34" charset="0"/>
                <a:ea typeface="Tahoma" pitchFamily="34" charset="0"/>
                <a:cs typeface="Tahoma" pitchFamily="34" charset="0"/>
              </a:rPr>
              <a:t>     clusters      </a:t>
            </a:r>
          </a:p>
          <a:p>
            <a:pPr lvl="2" algn="just" eaLnBrk="1" hangingPunct="1">
              <a:lnSpc>
                <a:spcPct val="80000"/>
              </a:lnSpc>
              <a:buNone/>
            </a:pPr>
            <a:endParaRPr lang="en-US" sz="2200" b="1" dirty="0" smtClean="0">
              <a:solidFill>
                <a:schemeClr val="tx1"/>
              </a:solidFill>
              <a:latin typeface="Tahoma" pitchFamily="34" charset="0"/>
              <a:ea typeface="Tahoma" pitchFamily="34" charset="0"/>
              <a:cs typeface="Tahoma" pitchFamily="34" charset="0"/>
            </a:endParaRPr>
          </a:p>
          <a:p>
            <a:pPr lvl="2" algn="just" eaLnBrk="1" hangingPunct="1">
              <a:lnSpc>
                <a:spcPct val="80000"/>
              </a:lnSpc>
              <a:buNone/>
            </a:pPr>
            <a:r>
              <a:rPr lang="en-US" sz="2200" b="1" dirty="0" smtClean="0">
                <a:solidFill>
                  <a:schemeClr val="tx1"/>
                </a:solidFill>
                <a:latin typeface="Tahoma" pitchFamily="34" charset="0"/>
                <a:ea typeface="Tahoma" pitchFamily="34" charset="0"/>
                <a:cs typeface="Tahoma" pitchFamily="34" charset="0"/>
              </a:rPr>
              <a:t>2. Assign each of the remaining (N-k) training sample </a:t>
            </a:r>
          </a:p>
          <a:p>
            <a:pPr lvl="2" algn="just" eaLnBrk="1" hangingPunct="1">
              <a:lnSpc>
                <a:spcPct val="80000"/>
              </a:lnSpc>
              <a:buNone/>
            </a:pPr>
            <a:r>
              <a:rPr lang="en-US" sz="2200" b="1" dirty="0" smtClean="0">
                <a:solidFill>
                  <a:schemeClr val="tx1"/>
                </a:solidFill>
                <a:latin typeface="Tahoma" pitchFamily="34" charset="0"/>
                <a:ea typeface="Tahoma" pitchFamily="34" charset="0"/>
                <a:cs typeface="Tahoma" pitchFamily="34" charset="0"/>
              </a:rPr>
              <a:t>    to the cluster with the nearest centroid. After each  </a:t>
            </a:r>
          </a:p>
          <a:p>
            <a:pPr lvl="2" algn="just" eaLnBrk="1" hangingPunct="1">
              <a:lnSpc>
                <a:spcPct val="80000"/>
              </a:lnSpc>
              <a:buNone/>
            </a:pPr>
            <a:r>
              <a:rPr lang="en-US" sz="2200" b="1" dirty="0" smtClean="0">
                <a:solidFill>
                  <a:schemeClr val="tx1"/>
                </a:solidFill>
                <a:latin typeface="Tahoma" pitchFamily="34" charset="0"/>
                <a:ea typeface="Tahoma" pitchFamily="34" charset="0"/>
                <a:cs typeface="Tahoma" pitchFamily="34" charset="0"/>
              </a:rPr>
              <a:t>    assignment, recompute the centroid of the gaining   </a:t>
            </a:r>
          </a:p>
          <a:p>
            <a:pPr lvl="2" algn="just" eaLnBrk="1" hangingPunct="1">
              <a:lnSpc>
                <a:spcPct val="80000"/>
              </a:lnSpc>
              <a:buNone/>
            </a:pPr>
            <a:r>
              <a:rPr lang="en-US" sz="2200" b="1" dirty="0" smtClean="0">
                <a:solidFill>
                  <a:schemeClr val="tx1"/>
                </a:solidFill>
                <a:latin typeface="Tahoma" pitchFamily="34" charset="0"/>
                <a:ea typeface="Tahoma" pitchFamily="34" charset="0"/>
                <a:cs typeface="Tahoma" pitchFamily="34" charset="0"/>
              </a:rPr>
              <a:t>    cluster. </a:t>
            </a:r>
          </a:p>
          <a:p>
            <a:pPr algn="just" eaLnBrk="1" hangingPunct="1">
              <a:lnSpc>
                <a:spcPct val="80000"/>
              </a:lnSpc>
              <a:buFont typeface="Wingdings" pitchFamily="2" charset="2"/>
              <a:buChar char="Ø"/>
            </a:pPr>
            <a:endParaRPr lang="en-US" sz="2200" b="1" dirty="0" smtClean="0">
              <a:solidFill>
                <a:schemeClr val="tx1"/>
              </a:solidFill>
              <a:latin typeface="Tahoma" pitchFamily="34" charset="0"/>
              <a:ea typeface="Tahoma" pitchFamily="34" charset="0"/>
              <a:cs typeface="Tahoma" pitchFamily="34" charset="0"/>
            </a:endParaRPr>
          </a:p>
        </p:txBody>
      </p:sp>
      <p:sp>
        <p:nvSpPr>
          <p:cNvPr id="4" name="Rectangle 2"/>
          <p:cNvSpPr txBox="1">
            <a:spLocks noChangeArrowheads="1"/>
          </p:cNvSpPr>
          <p:nvPr/>
        </p:nvSpPr>
        <p:spPr>
          <a:xfrm>
            <a:off x="-76200" y="762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28600" y="1295400"/>
            <a:ext cx="8915400" cy="4835525"/>
          </a:xfrm>
        </p:spPr>
        <p:txBody>
          <a:bodyPr/>
          <a:lstStyle/>
          <a:p>
            <a:pPr algn="just" eaLnBrk="1" hangingPunct="1">
              <a:buNone/>
            </a:pPr>
            <a:r>
              <a:rPr lang="en-US" sz="2200" b="1" u="sng" dirty="0" smtClean="0">
                <a:solidFill>
                  <a:srgbClr val="C00000"/>
                </a:solidFill>
                <a:latin typeface="Tahoma" pitchFamily="34" charset="0"/>
                <a:ea typeface="Tahoma" pitchFamily="34" charset="0"/>
                <a:cs typeface="Tahoma" pitchFamily="34" charset="0"/>
              </a:rPr>
              <a:t>Step 3:</a:t>
            </a:r>
            <a:r>
              <a:rPr lang="en-US" sz="2200" b="1" dirty="0" smtClean="0">
                <a:solidFill>
                  <a:schemeClr val="tx1"/>
                </a:solidFill>
                <a:latin typeface="Tahoma" pitchFamily="34" charset="0"/>
                <a:ea typeface="Tahoma" pitchFamily="34" charset="0"/>
                <a:cs typeface="Tahoma" pitchFamily="34" charset="0"/>
              </a:rPr>
              <a:t> Take each sample in sequence and compute its     </a:t>
            </a:r>
          </a:p>
          <a:p>
            <a:pPr algn="just" eaLnBrk="1" hangingPunct="1">
              <a:buNone/>
            </a:pPr>
            <a:r>
              <a:rPr lang="en-US" sz="2200" b="1" dirty="0" smtClean="0">
                <a:solidFill>
                  <a:schemeClr val="bg1"/>
                </a:solidFill>
                <a:latin typeface="Tahoma" pitchFamily="34" charset="0"/>
                <a:ea typeface="Tahoma" pitchFamily="34" charset="0"/>
                <a:cs typeface="Tahoma" pitchFamily="34" charset="0"/>
              </a:rPr>
              <a:t>             </a:t>
            </a:r>
            <a:r>
              <a:rPr lang="en-US" sz="2200" b="1" dirty="0" smtClean="0">
                <a:solidFill>
                  <a:schemeClr val="tx1"/>
                </a:solidFill>
                <a:latin typeface="Tahoma" pitchFamily="34" charset="0"/>
                <a:ea typeface="Tahoma" pitchFamily="34" charset="0"/>
                <a:cs typeface="Tahoma" pitchFamily="34" charset="0"/>
                <a:hlinkClick r:id="rId2"/>
              </a:rPr>
              <a:t>distance</a:t>
            </a:r>
            <a:r>
              <a:rPr lang="en-US" sz="2200" b="1" dirty="0" smtClean="0">
                <a:solidFill>
                  <a:schemeClr val="tx1"/>
                </a:solidFill>
                <a:latin typeface="Tahoma" pitchFamily="34" charset="0"/>
                <a:ea typeface="Tahoma" pitchFamily="34" charset="0"/>
                <a:cs typeface="Tahoma" pitchFamily="34" charset="0"/>
              </a:rPr>
              <a:t> from the centroid of each of the clusters. </a:t>
            </a:r>
          </a:p>
          <a:p>
            <a:pPr algn="just" eaLnBrk="1" hangingPunct="1">
              <a:buNone/>
            </a:pPr>
            <a:r>
              <a:rPr lang="en-US" sz="2200" b="1" dirty="0" smtClean="0">
                <a:solidFill>
                  <a:schemeClr val="tx1"/>
                </a:solidFill>
                <a:latin typeface="Tahoma" pitchFamily="34" charset="0"/>
                <a:ea typeface="Tahoma" pitchFamily="34" charset="0"/>
                <a:cs typeface="Tahoma" pitchFamily="34" charset="0"/>
              </a:rPr>
              <a:t>             If a sample is not currently in the cluster with the        </a:t>
            </a:r>
          </a:p>
          <a:p>
            <a:pPr algn="just" eaLnBrk="1" hangingPunct="1">
              <a:buNone/>
            </a:pPr>
            <a:r>
              <a:rPr lang="en-US" sz="2200" b="1" dirty="0" smtClean="0">
                <a:solidFill>
                  <a:schemeClr val="tx1"/>
                </a:solidFill>
                <a:latin typeface="Tahoma" pitchFamily="34" charset="0"/>
                <a:ea typeface="Tahoma" pitchFamily="34" charset="0"/>
                <a:cs typeface="Tahoma" pitchFamily="34" charset="0"/>
              </a:rPr>
              <a:t>             closest centroid, switch this sample to that cluster  </a:t>
            </a:r>
          </a:p>
          <a:p>
            <a:pPr algn="just" eaLnBrk="1" hangingPunct="1">
              <a:buNone/>
            </a:pPr>
            <a:r>
              <a:rPr lang="en-US" sz="2200" b="1" dirty="0" smtClean="0">
                <a:solidFill>
                  <a:schemeClr val="tx1"/>
                </a:solidFill>
                <a:latin typeface="Tahoma" pitchFamily="34" charset="0"/>
                <a:ea typeface="Tahoma" pitchFamily="34" charset="0"/>
                <a:cs typeface="Tahoma" pitchFamily="34" charset="0"/>
              </a:rPr>
              <a:t>             and update the centroid of the cluster gaining the          </a:t>
            </a:r>
          </a:p>
          <a:p>
            <a:pPr algn="just" eaLnBrk="1" hangingPunct="1">
              <a:buNone/>
            </a:pPr>
            <a:r>
              <a:rPr lang="en-US" sz="2200" b="1" dirty="0" smtClean="0">
                <a:solidFill>
                  <a:schemeClr val="tx1"/>
                </a:solidFill>
                <a:latin typeface="Tahoma" pitchFamily="34" charset="0"/>
                <a:ea typeface="Tahoma" pitchFamily="34" charset="0"/>
                <a:cs typeface="Tahoma" pitchFamily="34" charset="0"/>
              </a:rPr>
              <a:t>             new sample and the cluster losing the sample. </a:t>
            </a:r>
          </a:p>
          <a:p>
            <a:pPr algn="just" eaLnBrk="1" hangingPunct="1">
              <a:buNone/>
            </a:pPr>
            <a:endParaRPr lang="en-US" sz="2200" b="1" dirty="0" smtClean="0">
              <a:solidFill>
                <a:schemeClr val="tx1"/>
              </a:solidFill>
              <a:latin typeface="Tahoma" pitchFamily="34" charset="0"/>
              <a:ea typeface="Tahoma" pitchFamily="34" charset="0"/>
              <a:cs typeface="Tahoma" pitchFamily="34" charset="0"/>
            </a:endParaRPr>
          </a:p>
          <a:p>
            <a:pPr algn="just" eaLnBrk="1" hangingPunct="1">
              <a:buNone/>
            </a:pPr>
            <a:r>
              <a:rPr lang="en-US" sz="2200" b="1" u="sng" dirty="0" smtClean="0">
                <a:solidFill>
                  <a:srgbClr val="C00000"/>
                </a:solidFill>
                <a:latin typeface="Tahoma" pitchFamily="34" charset="0"/>
                <a:ea typeface="Tahoma" pitchFamily="34" charset="0"/>
                <a:cs typeface="Tahoma" pitchFamily="34" charset="0"/>
              </a:rPr>
              <a:t>Step 4:</a:t>
            </a:r>
            <a:r>
              <a:rPr lang="en-US" sz="2200" b="1" dirty="0" smtClean="0">
                <a:solidFill>
                  <a:schemeClr val="tx1"/>
                </a:solidFill>
                <a:latin typeface="Tahoma" pitchFamily="34" charset="0"/>
                <a:ea typeface="Tahoma" pitchFamily="34" charset="0"/>
                <a:cs typeface="Tahoma" pitchFamily="34" charset="0"/>
              </a:rPr>
              <a:t> Repeat step 3 until convergence is achieved, that is </a:t>
            </a:r>
          </a:p>
          <a:p>
            <a:pPr algn="just" eaLnBrk="1" hangingPunct="1">
              <a:buNone/>
            </a:pPr>
            <a:r>
              <a:rPr lang="en-US" sz="2200" b="1" dirty="0" smtClean="0">
                <a:solidFill>
                  <a:schemeClr val="tx1"/>
                </a:solidFill>
                <a:latin typeface="Tahoma" pitchFamily="34" charset="0"/>
                <a:ea typeface="Tahoma" pitchFamily="34" charset="0"/>
                <a:cs typeface="Tahoma" pitchFamily="34" charset="0"/>
              </a:rPr>
              <a:t>             until a pass through the training sample causes no </a:t>
            </a:r>
          </a:p>
          <a:p>
            <a:pPr algn="just" eaLnBrk="1" hangingPunct="1">
              <a:buNone/>
            </a:pPr>
            <a:r>
              <a:rPr lang="en-US" sz="2200" b="1" dirty="0" smtClean="0">
                <a:solidFill>
                  <a:schemeClr val="tx1"/>
                </a:solidFill>
                <a:latin typeface="Tahoma" pitchFamily="34" charset="0"/>
                <a:ea typeface="Tahoma" pitchFamily="34" charset="0"/>
                <a:cs typeface="Tahoma" pitchFamily="34" charset="0"/>
              </a:rPr>
              <a:t>             new assignments. </a:t>
            </a:r>
          </a:p>
          <a:p>
            <a:pPr algn="just" eaLnBrk="1" hangingPunct="1"/>
            <a:endParaRPr lang="en-US" sz="2200" b="1" dirty="0" smtClean="0">
              <a:solidFill>
                <a:schemeClr val="tx1"/>
              </a:solidFill>
              <a:latin typeface="Tahoma" pitchFamily="34" charset="0"/>
              <a:ea typeface="Tahoma" pitchFamily="34" charset="0"/>
              <a:cs typeface="Tahoma" pitchFamily="34" charset="0"/>
            </a:endParaRPr>
          </a:p>
          <a:p>
            <a:pPr algn="just" eaLnBrk="1" hangingPunct="1">
              <a:buFont typeface="Wingdings" pitchFamily="2" charset="2"/>
              <a:buNone/>
            </a:pPr>
            <a:endParaRPr lang="en-US" sz="2200" b="1" dirty="0" smtClean="0">
              <a:solidFill>
                <a:schemeClr val="tx1"/>
              </a:solidFill>
              <a:latin typeface="Tahoma" pitchFamily="34" charset="0"/>
              <a:ea typeface="Tahoma" pitchFamily="34" charset="0"/>
              <a:cs typeface="Tahoma" pitchFamily="34" charset="0"/>
            </a:endParaRPr>
          </a:p>
        </p:txBody>
      </p:sp>
      <p:sp>
        <p:nvSpPr>
          <p:cNvPr id="3" name="Rectangle 2"/>
          <p:cNvSpPr txBox="1">
            <a:spLocks noChangeArrowheads="1"/>
          </p:cNvSpPr>
          <p:nvPr/>
        </p:nvSpPr>
        <p:spPr>
          <a:xfrm>
            <a:off x="-76200" y="762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 y="-106362"/>
            <a:ext cx="8991600" cy="1173162"/>
          </a:xfrm>
        </p:spPr>
        <p:txBody>
          <a:bodyPr>
            <a:normAutofit fontScale="90000"/>
          </a:bodyPr>
          <a:lstStyle/>
          <a:p>
            <a:pPr algn="ctr" eaLnBrk="1" hangingPunct="1"/>
            <a:r>
              <a:rPr lang="en-US" sz="3500" b="1" dirty="0" smtClean="0">
                <a:solidFill>
                  <a:srgbClr val="C00000"/>
                </a:solidFill>
                <a:latin typeface="Tahoma" pitchFamily="34" charset="0"/>
                <a:ea typeface="Tahoma" pitchFamily="34" charset="0"/>
                <a:cs typeface="Tahoma" pitchFamily="34" charset="0"/>
              </a:rPr>
              <a:t/>
            </a:r>
            <a:br>
              <a:rPr lang="en-US" sz="3500" b="1" dirty="0" smtClean="0">
                <a:solidFill>
                  <a:srgbClr val="C00000"/>
                </a:solidFill>
                <a:latin typeface="Tahoma" pitchFamily="34" charset="0"/>
                <a:ea typeface="Tahoma" pitchFamily="34" charset="0"/>
                <a:cs typeface="Tahoma" pitchFamily="34" charset="0"/>
              </a:rPr>
            </a:br>
            <a:r>
              <a:rPr lang="en-US" sz="3500" b="1" dirty="0" smtClean="0">
                <a:solidFill>
                  <a:srgbClr val="C00000"/>
                </a:solidFill>
                <a:latin typeface="Tahoma" pitchFamily="34" charset="0"/>
                <a:ea typeface="Tahoma" pitchFamily="34" charset="0"/>
                <a:cs typeface="Tahoma" pitchFamily="34" charset="0"/>
              </a:rPr>
              <a:t>A Simple example showing the implementation of k-means algorithm  (using K=2)</a:t>
            </a:r>
          </a:p>
        </p:txBody>
      </p:sp>
      <p:sp>
        <p:nvSpPr>
          <p:cNvPr id="1536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SG"/>
          </a:p>
        </p:txBody>
      </p:sp>
      <p:pic>
        <p:nvPicPr>
          <p:cNvPr id="15365" name="Picture 5"/>
          <p:cNvPicPr>
            <a:picLocks noChangeAspect="1" noChangeArrowheads="1"/>
          </p:cNvPicPr>
          <p:nvPr/>
        </p:nvPicPr>
        <p:blipFill>
          <a:blip r:embed="rId2">
            <a:lum bright="-30000" contrast="30000"/>
          </a:blip>
          <a:srcRect/>
          <a:stretch>
            <a:fillRect/>
          </a:stretch>
        </p:blipFill>
        <p:spPr bwMode="auto">
          <a:xfrm>
            <a:off x="457200" y="1752600"/>
            <a:ext cx="822960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ChangeArrowheads="1"/>
          </p:cNvSpPr>
          <p:nvPr/>
        </p:nvSpPr>
        <p:spPr bwMode="auto">
          <a:xfrm>
            <a:off x="228600" y="729496"/>
            <a:ext cx="8763000" cy="1785104"/>
          </a:xfrm>
          <a:prstGeom prst="rect">
            <a:avLst/>
          </a:prstGeom>
          <a:noFill/>
          <a:ln w="9525">
            <a:noFill/>
            <a:miter lim="800000"/>
            <a:headEnd/>
            <a:tailEnd/>
          </a:ln>
        </p:spPr>
        <p:txBody>
          <a:bodyPr wrap="square" anchor="ctr">
            <a:spAutoFit/>
          </a:bodyPr>
          <a:lstStyle/>
          <a:p>
            <a:r>
              <a:rPr lang="en-US" sz="2200" b="1" u="sng" dirty="0" smtClean="0">
                <a:solidFill>
                  <a:srgbClr val="C00000"/>
                </a:solidFill>
                <a:latin typeface="Tahoma" pitchFamily="34" charset="0"/>
                <a:ea typeface="Tahoma" pitchFamily="34" charset="0"/>
                <a:cs typeface="Tahoma" pitchFamily="34" charset="0"/>
              </a:rPr>
              <a:t>Step </a:t>
            </a:r>
            <a:r>
              <a:rPr lang="en-US" sz="2200" b="1" u="sng" dirty="0">
                <a:solidFill>
                  <a:srgbClr val="C00000"/>
                </a:solidFill>
                <a:latin typeface="Tahoma" pitchFamily="34" charset="0"/>
                <a:ea typeface="Tahoma" pitchFamily="34" charset="0"/>
                <a:cs typeface="Tahoma" pitchFamily="34" charset="0"/>
              </a:rPr>
              <a:t>1</a:t>
            </a:r>
            <a:r>
              <a:rPr lang="en-US" sz="2200" b="1" u="sng" dirty="0" smtClean="0">
                <a:solidFill>
                  <a:srgbClr val="C00000"/>
                </a:solidFill>
                <a:latin typeface="Tahoma" pitchFamily="34" charset="0"/>
                <a:ea typeface="Tahoma" pitchFamily="34" charset="0"/>
                <a:cs typeface="Tahoma" pitchFamily="34" charset="0"/>
              </a:rPr>
              <a:t>:</a:t>
            </a:r>
          </a:p>
          <a:p>
            <a:r>
              <a:rPr lang="en-US" sz="2200" b="1" u="sng" dirty="0" smtClean="0">
                <a:solidFill>
                  <a:srgbClr val="0000FF"/>
                </a:solidFill>
                <a:latin typeface="Tahoma" pitchFamily="34" charset="0"/>
                <a:ea typeface="Tahoma" pitchFamily="34" charset="0"/>
                <a:cs typeface="Tahoma" pitchFamily="34" charset="0"/>
              </a:rPr>
              <a:t>Initialization</a:t>
            </a:r>
            <a:r>
              <a:rPr lang="en-US" sz="2200" b="1" dirty="0">
                <a:solidFill>
                  <a:srgbClr val="0000FF"/>
                </a:solidFill>
                <a:latin typeface="Tahoma" pitchFamily="34" charset="0"/>
                <a:ea typeface="Tahoma" pitchFamily="34" charset="0"/>
                <a:cs typeface="Tahoma" pitchFamily="34" charset="0"/>
              </a:rPr>
              <a:t>:</a:t>
            </a:r>
            <a:r>
              <a:rPr lang="en-US" sz="2200" b="1" dirty="0">
                <a:latin typeface="Tahoma" pitchFamily="34" charset="0"/>
                <a:ea typeface="Tahoma" pitchFamily="34" charset="0"/>
                <a:cs typeface="Tahoma" pitchFamily="34" charset="0"/>
              </a:rPr>
              <a:t> Randomly we choose following two centroids </a:t>
            </a:r>
            <a:r>
              <a:rPr lang="en-US" sz="2200" b="1" dirty="0" smtClean="0">
                <a:latin typeface="Tahoma" pitchFamily="34" charset="0"/>
                <a:ea typeface="Tahoma" pitchFamily="34" charset="0"/>
                <a:cs typeface="Tahoma" pitchFamily="34" charset="0"/>
              </a:rPr>
              <a:t> </a:t>
            </a:r>
          </a:p>
          <a:p>
            <a:r>
              <a:rPr lang="en-US" sz="2200" b="1" dirty="0" smtClean="0">
                <a:latin typeface="Tahoma" pitchFamily="34" charset="0"/>
                <a:ea typeface="Tahoma" pitchFamily="34" charset="0"/>
                <a:cs typeface="Tahoma" pitchFamily="34" charset="0"/>
              </a:rPr>
              <a:t>                        (</a:t>
            </a:r>
            <a:r>
              <a:rPr lang="en-US" sz="2200" b="1" dirty="0">
                <a:latin typeface="Tahoma" pitchFamily="34" charset="0"/>
                <a:ea typeface="Tahoma" pitchFamily="34" charset="0"/>
                <a:cs typeface="Tahoma" pitchFamily="34" charset="0"/>
              </a:rPr>
              <a:t>k=2) for two clusters.</a:t>
            </a:r>
          </a:p>
          <a:p>
            <a:r>
              <a:rPr lang="en-US" sz="2200" b="1" dirty="0" smtClean="0">
                <a:latin typeface="Tahoma" pitchFamily="34" charset="0"/>
                <a:ea typeface="Tahoma" pitchFamily="34" charset="0"/>
                <a:cs typeface="Tahoma" pitchFamily="34" charset="0"/>
              </a:rPr>
              <a:t>                        In </a:t>
            </a:r>
            <a:r>
              <a:rPr lang="en-US" sz="2200" b="1" dirty="0">
                <a:latin typeface="Tahoma" pitchFamily="34" charset="0"/>
                <a:ea typeface="Tahoma" pitchFamily="34" charset="0"/>
                <a:cs typeface="Tahoma" pitchFamily="34" charset="0"/>
              </a:rPr>
              <a:t>this case the 2 centroid are: m1=(1.0,1.0) </a:t>
            </a:r>
            <a:endParaRPr lang="en-US" sz="2200" b="1" dirty="0" smtClean="0">
              <a:latin typeface="Tahoma" pitchFamily="34" charset="0"/>
              <a:ea typeface="Tahoma" pitchFamily="34" charset="0"/>
              <a:cs typeface="Tahoma" pitchFamily="34" charset="0"/>
            </a:endParaRPr>
          </a:p>
          <a:p>
            <a:r>
              <a:rPr lang="en-US" sz="2200" b="1" dirty="0" smtClean="0">
                <a:latin typeface="Tahoma" pitchFamily="34" charset="0"/>
                <a:ea typeface="Tahoma" pitchFamily="34" charset="0"/>
                <a:cs typeface="Tahoma" pitchFamily="34" charset="0"/>
              </a:rPr>
              <a:t>                        and </a:t>
            </a:r>
            <a:r>
              <a:rPr lang="en-US" sz="2200" b="1" dirty="0">
                <a:latin typeface="Tahoma" pitchFamily="34" charset="0"/>
                <a:ea typeface="Tahoma" pitchFamily="34" charset="0"/>
                <a:cs typeface="Tahoma" pitchFamily="34" charset="0"/>
              </a:rPr>
              <a:t>m2=(5.0,7.0).</a:t>
            </a:r>
          </a:p>
        </p:txBody>
      </p:sp>
      <p:pic>
        <p:nvPicPr>
          <p:cNvPr id="16387" name="Picture 7"/>
          <p:cNvPicPr>
            <a:picLocks noChangeAspect="1" noChangeArrowheads="1"/>
          </p:cNvPicPr>
          <p:nvPr/>
        </p:nvPicPr>
        <p:blipFill>
          <a:blip r:embed="rId2">
            <a:lum bright="-30000" contrast="30000"/>
          </a:blip>
          <a:srcRect/>
          <a:stretch>
            <a:fillRect/>
          </a:stretch>
        </p:blipFill>
        <p:spPr bwMode="auto">
          <a:xfrm>
            <a:off x="1905000" y="2438400"/>
            <a:ext cx="5418117" cy="2817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8" name="Picture 8"/>
          <p:cNvPicPr>
            <a:picLocks noChangeAspect="1" noChangeArrowheads="1"/>
          </p:cNvPicPr>
          <p:nvPr/>
        </p:nvPicPr>
        <p:blipFill>
          <a:blip r:embed="rId3">
            <a:lum bright="-30000" contrast="30000"/>
          </a:blip>
          <a:srcRect l="1370" r="1370"/>
          <a:stretch>
            <a:fillRect/>
          </a:stretch>
        </p:blipFill>
        <p:spPr bwMode="auto">
          <a:xfrm>
            <a:off x="1905000" y="5257800"/>
            <a:ext cx="5410200" cy="1589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2"/>
          <p:cNvSpPr txBox="1">
            <a:spLocks noChangeArrowheads="1"/>
          </p:cNvSpPr>
          <p:nvPr/>
        </p:nvSpPr>
        <p:spPr>
          <a:xfrm>
            <a:off x="-152400" y="762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body" sz="half" idx="1"/>
          </p:nvPr>
        </p:nvSpPr>
        <p:spPr>
          <a:xfrm>
            <a:off x="0" y="609600"/>
            <a:ext cx="9144000" cy="5292725"/>
          </a:xfrm>
        </p:spPr>
        <p:txBody>
          <a:bodyPr/>
          <a:lstStyle/>
          <a:p>
            <a:pPr eaLnBrk="1" hangingPunct="1">
              <a:buFont typeface="Wingdings" pitchFamily="2" charset="2"/>
              <a:buNone/>
            </a:pPr>
            <a:endParaRPr lang="en-US" sz="2200" b="1" u="sng" dirty="0" smtClean="0">
              <a:solidFill>
                <a:srgbClr val="C00000"/>
              </a:solidFill>
              <a:latin typeface="Tahoma" pitchFamily="34" charset="0"/>
              <a:ea typeface="Tahoma" pitchFamily="34" charset="0"/>
              <a:cs typeface="Tahoma" pitchFamily="34" charset="0"/>
            </a:endParaRPr>
          </a:p>
          <a:p>
            <a:pPr eaLnBrk="1" hangingPunct="1">
              <a:buFont typeface="Wingdings" pitchFamily="2" charset="2"/>
              <a:buNone/>
            </a:pPr>
            <a:r>
              <a:rPr lang="en-US" sz="2200" b="1" u="sng" dirty="0" smtClean="0">
                <a:solidFill>
                  <a:srgbClr val="C00000"/>
                </a:solidFill>
                <a:latin typeface="Tahoma" pitchFamily="34" charset="0"/>
                <a:ea typeface="Tahoma" pitchFamily="34" charset="0"/>
                <a:cs typeface="Tahoma" pitchFamily="34" charset="0"/>
              </a:rPr>
              <a:t>Step 2:</a:t>
            </a:r>
          </a:p>
          <a:p>
            <a:pPr eaLnBrk="1" hangingPunct="1">
              <a:buNone/>
            </a:pPr>
            <a:r>
              <a:rPr lang="en-US" sz="2200" b="1" dirty="0" smtClean="0">
                <a:solidFill>
                  <a:schemeClr val="tx1"/>
                </a:solidFill>
                <a:latin typeface="Tahoma" pitchFamily="34" charset="0"/>
                <a:ea typeface="Tahoma" pitchFamily="34" charset="0"/>
                <a:cs typeface="Tahoma" pitchFamily="34" charset="0"/>
              </a:rPr>
              <a:t>Thus, we obtain two clusters Containing:{1,2,3}and{4,5,6,7}.</a:t>
            </a:r>
          </a:p>
          <a:p>
            <a:pPr eaLnBrk="1" hangingPunct="1">
              <a:buNone/>
            </a:pPr>
            <a:r>
              <a:rPr lang="en-US" sz="2200" b="1" dirty="0" smtClean="0">
                <a:solidFill>
                  <a:schemeClr val="tx1"/>
                </a:solidFill>
                <a:latin typeface="Tahoma" pitchFamily="34" charset="0"/>
                <a:ea typeface="Tahoma" pitchFamily="34" charset="0"/>
                <a:cs typeface="Tahoma" pitchFamily="34" charset="0"/>
              </a:rPr>
              <a:t>Their new centroids are:</a:t>
            </a:r>
          </a:p>
          <a:p>
            <a:pPr eaLnBrk="1" hangingPunct="1">
              <a:buFont typeface="Wingdings" pitchFamily="2" charset="2"/>
              <a:buNone/>
            </a:pPr>
            <a:r>
              <a:rPr lang="en-US" sz="2200" b="1" dirty="0" smtClean="0">
                <a:solidFill>
                  <a:schemeClr val="tx1"/>
                </a:solidFill>
                <a:latin typeface="Tahoma" pitchFamily="34" charset="0"/>
                <a:ea typeface="Tahoma" pitchFamily="34" charset="0"/>
                <a:cs typeface="Tahoma" pitchFamily="34" charset="0"/>
              </a:rPr>
              <a:t>                                                         </a:t>
            </a:r>
          </a:p>
        </p:txBody>
      </p:sp>
      <p:pic>
        <p:nvPicPr>
          <p:cNvPr id="17411" name="Picture 11"/>
          <p:cNvPicPr>
            <a:picLocks noGrp="1" noChangeAspect="1" noChangeArrowheads="1"/>
          </p:cNvPicPr>
          <p:nvPr>
            <p:ph sz="quarter" idx="2"/>
          </p:nvPr>
        </p:nvPicPr>
        <p:blipFill>
          <a:blip r:embed="rId2">
            <a:lum bright="-40000" contrast="40000"/>
          </a:blip>
          <a:srcRect l="3571" t="3390" b="3390"/>
          <a:stretch>
            <a:fillRect/>
          </a:stretch>
        </p:blipFill>
        <p:spPr>
          <a:xfrm>
            <a:off x="5029200" y="2133600"/>
            <a:ext cx="41148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2" name="Picture 12"/>
          <p:cNvPicPr>
            <a:picLocks noGrp="1" noChangeAspect="1" noChangeArrowheads="1"/>
          </p:cNvPicPr>
          <p:nvPr>
            <p:ph sz="quarter" idx="3"/>
          </p:nvPr>
        </p:nvPicPr>
        <p:blipFill>
          <a:blip r:embed="rId3">
            <a:lum bright="-40000" contrast="40000"/>
          </a:blip>
          <a:srcRect/>
          <a:stretch>
            <a:fillRect/>
          </a:stretch>
        </p:blipFill>
        <p:spPr>
          <a:xfrm>
            <a:off x="228600" y="5257800"/>
            <a:ext cx="43434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3" name="Picture 13"/>
          <p:cNvPicPr>
            <a:picLocks noChangeAspect="1" noChangeArrowheads="1"/>
          </p:cNvPicPr>
          <p:nvPr/>
        </p:nvPicPr>
        <p:blipFill>
          <a:blip r:embed="rId4">
            <a:lum bright="-40000" contrast="40000"/>
          </a:blip>
          <a:srcRect/>
          <a:stretch>
            <a:fillRect/>
          </a:stretch>
        </p:blipFill>
        <p:spPr bwMode="auto">
          <a:xfrm>
            <a:off x="0" y="2667000"/>
            <a:ext cx="50292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4" name="Picture 14"/>
          <p:cNvPicPr>
            <a:picLocks noChangeAspect="1" noChangeArrowheads="1"/>
          </p:cNvPicPr>
          <p:nvPr/>
        </p:nvPicPr>
        <p:blipFill>
          <a:blip r:embed="rId5">
            <a:lum bright="-40000" contrast="40000"/>
          </a:blip>
          <a:srcRect/>
          <a:stretch>
            <a:fillRect/>
          </a:stretch>
        </p:blipFill>
        <p:spPr bwMode="auto">
          <a:xfrm>
            <a:off x="0" y="3505200"/>
            <a:ext cx="5029200" cy="742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5" name="Picture 15"/>
          <p:cNvPicPr>
            <a:picLocks noChangeAspect="1" noChangeArrowheads="1"/>
          </p:cNvPicPr>
          <p:nvPr/>
        </p:nvPicPr>
        <p:blipFill>
          <a:blip r:embed="rId6">
            <a:lum bright="-40000" contrast="40000"/>
          </a:blip>
          <a:srcRect/>
          <a:stretch>
            <a:fillRect/>
          </a:stretch>
        </p:blipFill>
        <p:spPr bwMode="auto">
          <a:xfrm>
            <a:off x="228600" y="4333875"/>
            <a:ext cx="1371600" cy="542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2"/>
          <p:cNvSpPr txBox="1">
            <a:spLocks noChangeArrowheads="1"/>
          </p:cNvSpPr>
          <p:nvPr/>
        </p:nvSpPr>
        <p:spPr>
          <a:xfrm>
            <a:off x="-152400" y="2286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body" sz="half" idx="1"/>
          </p:nvPr>
        </p:nvSpPr>
        <p:spPr>
          <a:xfrm>
            <a:off x="152400" y="1219200"/>
            <a:ext cx="4495800" cy="5064125"/>
          </a:xfrm>
        </p:spPr>
        <p:txBody>
          <a:bodyPr/>
          <a:lstStyle/>
          <a:p>
            <a:pPr eaLnBrk="1" hangingPunct="1">
              <a:lnSpc>
                <a:spcPct val="90000"/>
              </a:lnSpc>
              <a:buFont typeface="Wingdings" pitchFamily="2" charset="2"/>
              <a:buNone/>
            </a:pPr>
            <a:r>
              <a:rPr lang="en-US" sz="2200" b="1" u="sng" dirty="0" smtClean="0">
                <a:solidFill>
                  <a:srgbClr val="C00000"/>
                </a:solidFill>
                <a:latin typeface="Tahoma" pitchFamily="34" charset="0"/>
                <a:ea typeface="Tahoma" pitchFamily="34" charset="0"/>
                <a:cs typeface="Tahoma" pitchFamily="34" charset="0"/>
              </a:rPr>
              <a:t>Step 3:</a:t>
            </a:r>
          </a:p>
          <a:p>
            <a:pPr eaLnBrk="1" hangingPunct="1">
              <a:lnSpc>
                <a:spcPct val="90000"/>
              </a:lnSpc>
              <a:buFont typeface="Wingdings" pitchFamily="2" charset="2"/>
              <a:buNone/>
            </a:pPr>
            <a:endParaRPr lang="en-US" sz="2200" b="1" u="sng" dirty="0" smtClean="0">
              <a:solidFill>
                <a:srgbClr val="C00000"/>
              </a:solidFill>
              <a:latin typeface="Tahoma" pitchFamily="34" charset="0"/>
              <a:ea typeface="Tahoma" pitchFamily="34" charset="0"/>
              <a:cs typeface="Tahoma" pitchFamily="34" charset="0"/>
            </a:endParaRPr>
          </a:p>
          <a:p>
            <a:pPr eaLnBrk="1" hangingPunct="1">
              <a:lnSpc>
                <a:spcPct val="90000"/>
              </a:lnSpc>
              <a:buNone/>
            </a:pPr>
            <a:r>
              <a:rPr lang="en-US" sz="2200" b="1" dirty="0" smtClean="0">
                <a:solidFill>
                  <a:schemeClr val="tx1"/>
                </a:solidFill>
                <a:latin typeface="Tahoma" pitchFamily="34" charset="0"/>
                <a:ea typeface="Tahoma" pitchFamily="34" charset="0"/>
                <a:cs typeface="Tahoma" pitchFamily="34" charset="0"/>
              </a:rPr>
              <a:t>Now using these centroids we compute the Euclidean distance of each object, as shown in table.</a:t>
            </a:r>
          </a:p>
          <a:p>
            <a:pPr eaLnBrk="1" hangingPunct="1">
              <a:lnSpc>
                <a:spcPct val="90000"/>
              </a:lnSpc>
            </a:pPr>
            <a:endParaRPr lang="en-US" sz="2200" b="1" dirty="0" smtClean="0">
              <a:solidFill>
                <a:schemeClr val="tx1"/>
              </a:solidFill>
              <a:latin typeface="Tahoma" pitchFamily="34" charset="0"/>
              <a:ea typeface="Tahoma" pitchFamily="34" charset="0"/>
              <a:cs typeface="Tahoma" pitchFamily="34" charset="0"/>
            </a:endParaRPr>
          </a:p>
          <a:p>
            <a:pPr eaLnBrk="1" hangingPunct="1">
              <a:lnSpc>
                <a:spcPct val="90000"/>
              </a:lnSpc>
              <a:buNone/>
            </a:pPr>
            <a:r>
              <a:rPr lang="en-US" sz="2200" b="1" dirty="0" smtClean="0">
                <a:solidFill>
                  <a:schemeClr val="tx1"/>
                </a:solidFill>
                <a:latin typeface="Tahoma" pitchFamily="34" charset="0"/>
                <a:ea typeface="Tahoma" pitchFamily="34" charset="0"/>
                <a:cs typeface="Tahoma" pitchFamily="34" charset="0"/>
              </a:rPr>
              <a:t>Therefore, the new clusters are: {1,2} and {3,4,5,6,7} </a:t>
            </a:r>
          </a:p>
          <a:p>
            <a:pPr eaLnBrk="1" hangingPunct="1">
              <a:lnSpc>
                <a:spcPct val="90000"/>
              </a:lnSpc>
            </a:pPr>
            <a:endParaRPr lang="en-US" sz="2200" b="1" dirty="0" smtClean="0">
              <a:solidFill>
                <a:schemeClr val="tx1"/>
              </a:solidFill>
              <a:latin typeface="Tahoma" pitchFamily="34" charset="0"/>
              <a:ea typeface="Tahoma" pitchFamily="34" charset="0"/>
              <a:cs typeface="Tahoma" pitchFamily="34" charset="0"/>
            </a:endParaRPr>
          </a:p>
          <a:p>
            <a:pPr eaLnBrk="1" hangingPunct="1">
              <a:lnSpc>
                <a:spcPct val="90000"/>
              </a:lnSpc>
              <a:buNone/>
            </a:pPr>
            <a:r>
              <a:rPr lang="en-US" sz="2200" b="1" dirty="0" smtClean="0">
                <a:solidFill>
                  <a:schemeClr val="tx1"/>
                </a:solidFill>
                <a:latin typeface="Tahoma" pitchFamily="34" charset="0"/>
                <a:ea typeface="Tahoma" pitchFamily="34" charset="0"/>
                <a:cs typeface="Tahoma" pitchFamily="34" charset="0"/>
              </a:rPr>
              <a:t>Next centroids are: m1=(1.25,1.5) and </a:t>
            </a:r>
          </a:p>
          <a:p>
            <a:pPr eaLnBrk="1" hangingPunct="1">
              <a:lnSpc>
                <a:spcPct val="90000"/>
              </a:lnSpc>
              <a:buNone/>
            </a:pPr>
            <a:r>
              <a:rPr lang="en-US" sz="2200" b="1" dirty="0" smtClean="0">
                <a:solidFill>
                  <a:schemeClr val="tx1"/>
                </a:solidFill>
                <a:latin typeface="Tahoma" pitchFamily="34" charset="0"/>
                <a:ea typeface="Tahoma" pitchFamily="34" charset="0"/>
                <a:cs typeface="Tahoma" pitchFamily="34" charset="0"/>
              </a:rPr>
              <a:t>    m2 = (3.9,5.1)</a:t>
            </a:r>
          </a:p>
        </p:txBody>
      </p:sp>
      <p:graphicFrame>
        <p:nvGraphicFramePr>
          <p:cNvPr id="1026" name="Object 6"/>
          <p:cNvGraphicFramePr>
            <a:graphicFrameLocks noChangeAspect="1"/>
          </p:cNvGraphicFramePr>
          <p:nvPr>
            <p:ph sz="half" idx="2"/>
          </p:nvPr>
        </p:nvGraphicFramePr>
        <p:xfrm>
          <a:off x="4648200" y="1719263"/>
          <a:ext cx="4038600" cy="4410075"/>
        </p:xfrm>
        <a:graphic>
          <a:graphicData uri="http://schemas.openxmlformats.org/presentationml/2006/ole">
            <p:oleObj spid="_x0000_s31746" name="Chart" r:id="rId3" imgW="4038431" imgH="4409911" progId="MSGraph.Chart.8">
              <p:embed followColorScheme="full"/>
            </p:oleObj>
          </a:graphicData>
        </a:graphic>
      </p:graphicFrame>
      <p:pic>
        <p:nvPicPr>
          <p:cNvPr id="1028" name="Picture 7"/>
          <p:cNvPicPr>
            <a:picLocks noChangeAspect="1" noChangeArrowheads="1"/>
          </p:cNvPicPr>
          <p:nvPr/>
        </p:nvPicPr>
        <p:blipFill>
          <a:blip r:embed="rId4">
            <a:lum bright="-30000" contrast="30000"/>
          </a:blip>
          <a:srcRect l="1667" t="6557" r="3333" b="3661"/>
          <a:stretch>
            <a:fillRect/>
          </a:stretch>
        </p:blipFill>
        <p:spPr bwMode="auto">
          <a:xfrm>
            <a:off x="4648200" y="1371599"/>
            <a:ext cx="4343400" cy="4724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2"/>
          <p:cNvSpPr txBox="1">
            <a:spLocks noChangeArrowheads="1"/>
          </p:cNvSpPr>
          <p:nvPr/>
        </p:nvSpPr>
        <p:spPr>
          <a:xfrm>
            <a:off x="-76200" y="762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76200"/>
            <a:ext cx="8686800" cy="838200"/>
          </a:xfrm>
        </p:spPr>
        <p:txBody>
          <a:bodyPr>
            <a:normAutofit/>
          </a:bodyPr>
          <a:lstStyle/>
          <a:p>
            <a:pPr algn="ctr" eaLnBrk="1" fontAlgn="auto" hangingPunct="1">
              <a:spcAft>
                <a:spcPts val="0"/>
              </a:spcAft>
              <a:defRPr/>
            </a:pPr>
            <a:r>
              <a:rPr lang="en-US" sz="3200" b="1" dirty="0" smtClean="0">
                <a:solidFill>
                  <a:srgbClr val="C00000"/>
                </a:solidFill>
                <a:latin typeface="Tahoma" pitchFamily="34" charset="0"/>
              </a:rPr>
              <a:t>Why clustering?</a:t>
            </a:r>
          </a:p>
        </p:txBody>
      </p:sp>
      <p:sp>
        <p:nvSpPr>
          <p:cNvPr id="17411" name="Rectangle 3"/>
          <p:cNvSpPr>
            <a:spLocks noGrp="1" noChangeArrowheads="1"/>
          </p:cNvSpPr>
          <p:nvPr>
            <p:ph idx="1"/>
          </p:nvPr>
        </p:nvSpPr>
        <p:spPr>
          <a:xfrm>
            <a:off x="457200" y="1371600"/>
            <a:ext cx="8382000" cy="4191000"/>
          </a:xfrm>
        </p:spPr>
        <p:txBody>
          <a:bodyPr/>
          <a:lstStyle/>
          <a:p>
            <a:pPr eaLnBrk="1" hangingPunct="1">
              <a:buClrTx/>
              <a:buFont typeface="Wingdings" pitchFamily="2" charset="2"/>
              <a:buChar char="Ø"/>
            </a:pPr>
            <a:r>
              <a:rPr lang="en-US" sz="2400" b="1" dirty="0" smtClean="0">
                <a:solidFill>
                  <a:schemeClr val="tx1"/>
                </a:solidFill>
                <a:latin typeface="Tahoma" pitchFamily="34" charset="0"/>
              </a:rPr>
              <a:t>A few good reasons ...</a:t>
            </a:r>
          </a:p>
          <a:p>
            <a:pPr eaLnBrk="1" hangingPunct="1">
              <a:buClrTx/>
              <a:buFont typeface="Wingdings" pitchFamily="2" charset="2"/>
              <a:buChar char="Ø"/>
            </a:pPr>
            <a:endParaRPr lang="en-US" sz="2400" b="1" dirty="0" smtClean="0">
              <a:solidFill>
                <a:schemeClr val="tx1"/>
              </a:solidFill>
              <a:latin typeface="Tahoma" pitchFamily="34" charset="0"/>
            </a:endParaRPr>
          </a:p>
          <a:p>
            <a:pPr lvl="2" eaLnBrk="1" hangingPunct="1">
              <a:buClrTx/>
              <a:buFont typeface="Wingdings" pitchFamily="2" charset="2"/>
              <a:buChar char="Ø"/>
            </a:pPr>
            <a:r>
              <a:rPr lang="en-US" b="1" dirty="0" smtClean="0">
                <a:solidFill>
                  <a:schemeClr val="tx1"/>
                </a:solidFill>
                <a:latin typeface="Tahoma" pitchFamily="34" charset="0"/>
              </a:rPr>
              <a:t> Simplifications</a:t>
            </a:r>
          </a:p>
          <a:p>
            <a:pPr lvl="2" eaLnBrk="1" hangingPunct="1">
              <a:buClrTx/>
              <a:buFont typeface="Wingdings" pitchFamily="2" charset="2"/>
              <a:buChar char="Ø"/>
            </a:pPr>
            <a:endParaRPr lang="en-US" sz="1200" b="1" dirty="0" smtClean="0">
              <a:solidFill>
                <a:schemeClr val="tx1"/>
              </a:solidFill>
              <a:latin typeface="Tahoma" pitchFamily="34" charset="0"/>
            </a:endParaRPr>
          </a:p>
          <a:p>
            <a:pPr lvl="2" eaLnBrk="1" hangingPunct="1">
              <a:buClrTx/>
              <a:buFont typeface="Wingdings" pitchFamily="2" charset="2"/>
              <a:buChar char="Ø"/>
            </a:pPr>
            <a:r>
              <a:rPr lang="en-US" b="1" dirty="0" smtClean="0">
                <a:solidFill>
                  <a:schemeClr val="tx1"/>
                </a:solidFill>
                <a:latin typeface="Tahoma" pitchFamily="34" charset="0"/>
              </a:rPr>
              <a:t> Pattern detection</a:t>
            </a:r>
          </a:p>
          <a:p>
            <a:pPr lvl="2" eaLnBrk="1" hangingPunct="1">
              <a:buClrTx/>
              <a:buFont typeface="Wingdings" pitchFamily="2" charset="2"/>
              <a:buChar char="Ø"/>
            </a:pPr>
            <a:endParaRPr lang="en-US" sz="1200" b="1" dirty="0" smtClean="0">
              <a:solidFill>
                <a:schemeClr val="tx1"/>
              </a:solidFill>
              <a:latin typeface="Tahoma" pitchFamily="34" charset="0"/>
            </a:endParaRPr>
          </a:p>
          <a:p>
            <a:pPr lvl="2" eaLnBrk="1" hangingPunct="1">
              <a:buClrTx/>
              <a:buFont typeface="Wingdings" pitchFamily="2" charset="2"/>
              <a:buChar char="Ø"/>
            </a:pPr>
            <a:r>
              <a:rPr lang="en-US" b="1" dirty="0" smtClean="0">
                <a:solidFill>
                  <a:schemeClr val="tx1"/>
                </a:solidFill>
                <a:latin typeface="Tahoma" pitchFamily="34" charset="0"/>
              </a:rPr>
              <a:t> Useful in data concept construction</a:t>
            </a:r>
          </a:p>
          <a:p>
            <a:pPr lvl="2" eaLnBrk="1" hangingPunct="1">
              <a:buClrTx/>
              <a:buFont typeface="Wingdings" pitchFamily="2" charset="2"/>
              <a:buChar char="Ø"/>
            </a:pPr>
            <a:endParaRPr lang="en-US" sz="1200" b="1" dirty="0" smtClean="0">
              <a:solidFill>
                <a:schemeClr val="tx1"/>
              </a:solidFill>
              <a:latin typeface="Tahoma" pitchFamily="34" charset="0"/>
            </a:endParaRPr>
          </a:p>
          <a:p>
            <a:pPr lvl="2" eaLnBrk="1" hangingPunct="1">
              <a:buClrTx/>
              <a:buFont typeface="Wingdings" pitchFamily="2" charset="2"/>
              <a:buChar char="Ø"/>
            </a:pPr>
            <a:r>
              <a:rPr lang="en-US" b="1" dirty="0" smtClean="0">
                <a:solidFill>
                  <a:schemeClr val="tx1"/>
                </a:solidFill>
                <a:latin typeface="Tahoma" pitchFamily="34" charset="0"/>
              </a:rPr>
              <a:t> Unsupervised learning process</a:t>
            </a:r>
          </a:p>
          <a:p>
            <a:pPr eaLnBrk="1" hangingPunct="1">
              <a:buClrTx/>
              <a:buFont typeface="Wingdings" pitchFamily="2" charset="2"/>
              <a:buChar char="Ø"/>
            </a:pPr>
            <a:endParaRPr lang="en-US" sz="2400" b="1" dirty="0" smtClean="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body" sz="half" idx="1"/>
          </p:nvPr>
        </p:nvSpPr>
        <p:spPr>
          <a:xfrm>
            <a:off x="76200" y="1150937"/>
            <a:ext cx="4495800" cy="5859463"/>
          </a:xfrm>
        </p:spPr>
        <p:txBody>
          <a:bodyPr/>
          <a:lstStyle/>
          <a:p>
            <a:pPr eaLnBrk="1" hangingPunct="1">
              <a:buNone/>
            </a:pPr>
            <a:r>
              <a:rPr lang="en-US" sz="2200" b="1" u="sng" dirty="0" smtClean="0">
                <a:solidFill>
                  <a:srgbClr val="C00000"/>
                </a:solidFill>
                <a:latin typeface="Tahoma" pitchFamily="34" charset="0"/>
                <a:ea typeface="Tahoma" pitchFamily="34" charset="0"/>
                <a:cs typeface="Tahoma" pitchFamily="34" charset="0"/>
              </a:rPr>
              <a:t>Step 4 </a:t>
            </a:r>
            <a:r>
              <a:rPr lang="en-US" sz="2200" b="1" dirty="0" smtClean="0">
                <a:solidFill>
                  <a:srgbClr val="C00000"/>
                </a:solidFill>
                <a:latin typeface="Tahoma" pitchFamily="34" charset="0"/>
                <a:ea typeface="Tahoma" pitchFamily="34" charset="0"/>
                <a:cs typeface="Tahoma" pitchFamily="34" charset="0"/>
              </a:rPr>
              <a:t>:</a:t>
            </a:r>
          </a:p>
          <a:p>
            <a:pPr eaLnBrk="1" hangingPunct="1">
              <a:buNone/>
            </a:pPr>
            <a:endParaRPr lang="en-US" sz="2200" b="1" dirty="0" smtClean="0">
              <a:solidFill>
                <a:srgbClr val="C00000"/>
              </a:solidFill>
              <a:latin typeface="Tahoma" pitchFamily="34" charset="0"/>
              <a:ea typeface="Tahoma" pitchFamily="34" charset="0"/>
              <a:cs typeface="Tahoma" pitchFamily="34" charset="0"/>
            </a:endParaRPr>
          </a:p>
          <a:p>
            <a:pPr eaLnBrk="1" hangingPunct="1">
              <a:buFont typeface="Wingdings" pitchFamily="2" charset="2"/>
              <a:buNone/>
            </a:pPr>
            <a:r>
              <a:rPr lang="en-US" sz="2200" b="1" dirty="0" smtClean="0">
                <a:solidFill>
                  <a:schemeClr val="tx1"/>
                </a:solidFill>
                <a:latin typeface="Tahoma" pitchFamily="34" charset="0"/>
                <a:ea typeface="Tahoma" pitchFamily="34" charset="0"/>
                <a:cs typeface="Tahoma" pitchFamily="34" charset="0"/>
              </a:rPr>
              <a:t>The clusters obtained are:</a:t>
            </a:r>
          </a:p>
          <a:p>
            <a:pPr eaLnBrk="1" hangingPunct="1">
              <a:buFont typeface="Wingdings" pitchFamily="2" charset="2"/>
              <a:buNone/>
            </a:pPr>
            <a:r>
              <a:rPr lang="en-US" sz="2200" b="1" dirty="0" smtClean="0">
                <a:solidFill>
                  <a:schemeClr val="tx1"/>
                </a:solidFill>
                <a:latin typeface="Tahoma" pitchFamily="34" charset="0"/>
                <a:ea typeface="Tahoma" pitchFamily="34" charset="0"/>
                <a:cs typeface="Tahoma" pitchFamily="34" charset="0"/>
              </a:rPr>
              <a:t>	{1,2} and {3,4,5,6,7}</a:t>
            </a:r>
          </a:p>
          <a:p>
            <a:pPr eaLnBrk="1" hangingPunct="1">
              <a:buFont typeface="Wingdings" pitchFamily="2" charset="2"/>
              <a:buNone/>
            </a:pPr>
            <a:endParaRPr lang="en-US" sz="2200" b="1" dirty="0" smtClean="0">
              <a:solidFill>
                <a:schemeClr val="tx1"/>
              </a:solidFill>
              <a:latin typeface="Tahoma" pitchFamily="34" charset="0"/>
              <a:ea typeface="Tahoma" pitchFamily="34" charset="0"/>
              <a:cs typeface="Tahoma" pitchFamily="34" charset="0"/>
            </a:endParaRPr>
          </a:p>
          <a:p>
            <a:pPr eaLnBrk="1" hangingPunct="1">
              <a:buNone/>
            </a:pPr>
            <a:r>
              <a:rPr lang="en-US" sz="2200" b="1" dirty="0" smtClean="0">
                <a:solidFill>
                  <a:schemeClr val="tx1"/>
                </a:solidFill>
                <a:latin typeface="Tahoma" pitchFamily="34" charset="0"/>
                <a:ea typeface="Tahoma" pitchFamily="34" charset="0"/>
                <a:cs typeface="Tahoma" pitchFamily="34" charset="0"/>
              </a:rPr>
              <a:t>Therefore, there is no change in the cluster. </a:t>
            </a:r>
          </a:p>
          <a:p>
            <a:pPr eaLnBrk="1" hangingPunct="1">
              <a:buNone/>
            </a:pPr>
            <a:endParaRPr lang="en-US" sz="2200" b="1" dirty="0" smtClean="0">
              <a:solidFill>
                <a:schemeClr val="tx1"/>
              </a:solidFill>
              <a:latin typeface="Tahoma" pitchFamily="34" charset="0"/>
              <a:ea typeface="Tahoma" pitchFamily="34" charset="0"/>
              <a:cs typeface="Tahoma" pitchFamily="34" charset="0"/>
            </a:endParaRPr>
          </a:p>
          <a:p>
            <a:pPr eaLnBrk="1" hangingPunct="1">
              <a:buNone/>
            </a:pPr>
            <a:r>
              <a:rPr lang="en-US" sz="2200" b="1" dirty="0" smtClean="0">
                <a:solidFill>
                  <a:schemeClr val="tx1"/>
                </a:solidFill>
                <a:latin typeface="Tahoma" pitchFamily="34" charset="0"/>
                <a:ea typeface="Tahoma" pitchFamily="34" charset="0"/>
                <a:cs typeface="Tahoma" pitchFamily="34" charset="0"/>
              </a:rPr>
              <a:t>Thus, the algorithm comes to a halt here and final result consist of 2 clusters {1,2} and {3,4,5,6,7}. </a:t>
            </a:r>
          </a:p>
        </p:txBody>
      </p:sp>
      <p:pic>
        <p:nvPicPr>
          <p:cNvPr id="18435" name="Picture 7"/>
          <p:cNvPicPr>
            <a:picLocks noGrp="1" noChangeAspect="1" noChangeArrowheads="1"/>
          </p:cNvPicPr>
          <p:nvPr>
            <p:ph sz="half" idx="2"/>
          </p:nvPr>
        </p:nvPicPr>
        <p:blipFill>
          <a:blip r:embed="rId2">
            <a:lum bright="-30000" contrast="30000"/>
          </a:blip>
          <a:srcRect l="5357" t="4225" r="3572" b="8450"/>
          <a:stretch>
            <a:fillRect/>
          </a:stretch>
        </p:blipFill>
        <p:spPr>
          <a:xfrm>
            <a:off x="4495800" y="1163918"/>
            <a:ext cx="4495800" cy="5465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2"/>
          <p:cNvSpPr txBox="1">
            <a:spLocks noChangeArrowheads="1"/>
          </p:cNvSpPr>
          <p:nvPr/>
        </p:nvSpPr>
        <p:spPr>
          <a:xfrm>
            <a:off x="-76200" y="762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228600" y="0"/>
            <a:ext cx="8686800" cy="838200"/>
          </a:xfrm>
        </p:spPr>
        <p:txBody>
          <a:bodyPr>
            <a:normAutofit/>
          </a:bodyPr>
          <a:lstStyle/>
          <a:p>
            <a:pPr eaLnBrk="1" hangingPunct="1"/>
            <a:r>
              <a:rPr lang="en-US" sz="3200" b="1" dirty="0" smtClean="0">
                <a:solidFill>
                  <a:srgbClr val="C00000"/>
                </a:solidFill>
                <a:latin typeface="Tahoma" pitchFamily="34" charset="0"/>
                <a:ea typeface="Tahoma" pitchFamily="34" charset="0"/>
                <a:cs typeface="Tahoma" pitchFamily="34" charset="0"/>
              </a:rPr>
              <a:t>PLOT</a:t>
            </a:r>
          </a:p>
        </p:txBody>
      </p:sp>
      <p:pic>
        <p:nvPicPr>
          <p:cNvPr id="19459" name="Picture 6"/>
          <p:cNvPicPr>
            <a:picLocks noChangeAspect="1" noChangeArrowheads="1"/>
          </p:cNvPicPr>
          <p:nvPr/>
        </p:nvPicPr>
        <p:blipFill>
          <a:blip r:embed="rId2">
            <a:lum bright="-30000" contrast="30000"/>
          </a:blip>
          <a:srcRect l="4672" t="1755" r="20561" b="5263"/>
          <a:stretch>
            <a:fillRect/>
          </a:stretch>
        </p:blipFill>
        <p:spPr bwMode="auto">
          <a:xfrm>
            <a:off x="831011" y="1295400"/>
            <a:ext cx="7246189"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914400"/>
            <a:ext cx="9144000" cy="685800"/>
          </a:xfrm>
        </p:spPr>
        <p:txBody>
          <a:bodyPr>
            <a:normAutofit/>
          </a:bodyPr>
          <a:lstStyle/>
          <a:p>
            <a:pPr algn="ctr" eaLnBrk="1" hangingPunct="1"/>
            <a:r>
              <a:rPr lang="en-US" sz="2000" b="1" dirty="0" smtClean="0">
                <a:solidFill>
                  <a:srgbClr val="C00000"/>
                </a:solidFill>
                <a:latin typeface="Tahoma" pitchFamily="34" charset="0"/>
                <a:ea typeface="Tahoma" pitchFamily="34" charset="0"/>
                <a:cs typeface="Tahoma" pitchFamily="34" charset="0"/>
              </a:rPr>
              <a:t>(with K=3)</a:t>
            </a:r>
          </a:p>
        </p:txBody>
      </p:sp>
      <p:pic>
        <p:nvPicPr>
          <p:cNvPr id="20483" name="Picture 6"/>
          <p:cNvPicPr>
            <a:picLocks noGrp="1" noChangeAspect="1" noChangeArrowheads="1"/>
          </p:cNvPicPr>
          <p:nvPr>
            <p:ph sz="half" idx="1"/>
          </p:nvPr>
        </p:nvPicPr>
        <p:blipFill>
          <a:blip r:embed="rId2">
            <a:lum bright="-30000" contrast="30000"/>
          </a:blip>
          <a:srcRect l="5084" t="6061" r="1695" b="3030"/>
          <a:stretch>
            <a:fillRect/>
          </a:stretch>
        </p:blipFill>
        <p:spPr>
          <a:xfrm>
            <a:off x="76200" y="1523999"/>
            <a:ext cx="4495800" cy="4904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4" name="Picture 7"/>
          <p:cNvPicPr>
            <a:picLocks noGrp="1" noChangeAspect="1" noChangeArrowheads="1"/>
          </p:cNvPicPr>
          <p:nvPr>
            <p:ph sz="half" idx="2"/>
          </p:nvPr>
        </p:nvPicPr>
        <p:blipFill>
          <a:blip r:embed="rId3">
            <a:lum bright="-30000" contrast="30000"/>
          </a:blip>
          <a:srcRect l="1785" t="5455" r="1785" b="3636"/>
          <a:stretch>
            <a:fillRect/>
          </a:stretch>
        </p:blipFill>
        <p:spPr>
          <a:xfrm>
            <a:off x="4629912" y="1676400"/>
            <a:ext cx="4361688"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5" name="Text Box 8"/>
          <p:cNvSpPr txBox="1">
            <a:spLocks noChangeArrowheads="1"/>
          </p:cNvSpPr>
          <p:nvPr/>
        </p:nvSpPr>
        <p:spPr bwMode="auto">
          <a:xfrm>
            <a:off x="457200" y="6324600"/>
            <a:ext cx="3276600" cy="457200"/>
          </a:xfrm>
          <a:prstGeom prst="rect">
            <a:avLst/>
          </a:prstGeom>
          <a:noFill/>
          <a:ln w="9525">
            <a:noFill/>
            <a:miter lim="800000"/>
            <a:headEnd/>
            <a:tailEnd/>
          </a:ln>
        </p:spPr>
        <p:txBody>
          <a:bodyPr>
            <a:spAutoFit/>
          </a:bodyPr>
          <a:lstStyle/>
          <a:p>
            <a:pPr>
              <a:spcBef>
                <a:spcPct val="50000"/>
              </a:spcBef>
            </a:pPr>
            <a:r>
              <a:rPr lang="en-US" dirty="0"/>
              <a:t>               </a:t>
            </a:r>
            <a:r>
              <a:rPr lang="en-US" sz="2400" b="1" u="sng" dirty="0"/>
              <a:t>Step 1</a:t>
            </a:r>
          </a:p>
        </p:txBody>
      </p:sp>
      <p:sp>
        <p:nvSpPr>
          <p:cNvPr id="20486" name="Text Box 9"/>
          <p:cNvSpPr txBox="1">
            <a:spLocks noChangeArrowheads="1"/>
          </p:cNvSpPr>
          <p:nvPr/>
        </p:nvSpPr>
        <p:spPr bwMode="auto">
          <a:xfrm>
            <a:off x="5562600" y="6248400"/>
            <a:ext cx="2209800" cy="457200"/>
          </a:xfrm>
          <a:prstGeom prst="rect">
            <a:avLst/>
          </a:prstGeom>
          <a:noFill/>
          <a:ln w="9525">
            <a:noFill/>
            <a:miter lim="800000"/>
            <a:headEnd/>
            <a:tailEnd/>
          </a:ln>
        </p:spPr>
        <p:txBody>
          <a:bodyPr>
            <a:spAutoFit/>
          </a:bodyPr>
          <a:lstStyle/>
          <a:p>
            <a:pPr>
              <a:spcBef>
                <a:spcPct val="50000"/>
              </a:spcBef>
            </a:pPr>
            <a:r>
              <a:rPr lang="en-US" dirty="0"/>
              <a:t>         </a:t>
            </a:r>
            <a:r>
              <a:rPr lang="en-US" sz="2400" b="1" u="sng" dirty="0"/>
              <a:t>Step 2</a:t>
            </a:r>
          </a:p>
        </p:txBody>
      </p:sp>
      <p:sp>
        <p:nvSpPr>
          <p:cNvPr id="7" name="Rectangle 2"/>
          <p:cNvSpPr txBox="1">
            <a:spLocks noChangeArrowheads="1"/>
          </p:cNvSpPr>
          <p:nvPr/>
        </p:nvSpPr>
        <p:spPr>
          <a:xfrm>
            <a:off x="0" y="76200"/>
            <a:ext cx="8686800" cy="838200"/>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spc="0" normalizeH="0" baseline="0" noProof="0" dirty="0" smtClean="0">
                <a:ln>
                  <a:noFill/>
                </a:ln>
                <a:solidFill>
                  <a:srgbClr val="C00000"/>
                </a:solidFill>
                <a:effectLst>
                  <a:reflection blurRad="12700" stA="48000" endA="300" endPos="55000" dir="5400000" sy="-90000" algn="bl" rotWithShape="0"/>
                </a:effectLst>
                <a:uLnTx/>
                <a:uFillTx/>
                <a:latin typeface="Tahoma" pitchFamily="34" charset="0"/>
                <a:ea typeface="+mj-ea"/>
                <a:cs typeface="+mj-cs"/>
              </a:rPr>
              <a:t> Cont…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04800" y="0"/>
            <a:ext cx="8686800" cy="838200"/>
          </a:xfrm>
        </p:spPr>
        <p:txBody>
          <a:bodyPr>
            <a:normAutofit/>
          </a:bodyPr>
          <a:lstStyle/>
          <a:p>
            <a:pPr eaLnBrk="1" hangingPunct="1"/>
            <a:r>
              <a:rPr lang="en-US" sz="3200" b="1" dirty="0" smtClean="0">
                <a:solidFill>
                  <a:srgbClr val="C00000"/>
                </a:solidFill>
                <a:latin typeface="Tahoma" pitchFamily="34" charset="0"/>
                <a:ea typeface="Tahoma" pitchFamily="34" charset="0"/>
                <a:cs typeface="Tahoma" pitchFamily="34" charset="0"/>
              </a:rPr>
              <a:t>PLOT</a:t>
            </a:r>
          </a:p>
        </p:txBody>
      </p:sp>
      <p:pic>
        <p:nvPicPr>
          <p:cNvPr id="21507" name="Picture 6"/>
          <p:cNvPicPr>
            <a:picLocks noGrp="1" noChangeAspect="1" noChangeArrowheads="1"/>
          </p:cNvPicPr>
          <p:nvPr>
            <p:ph idx="1"/>
          </p:nvPr>
        </p:nvPicPr>
        <p:blipFill>
          <a:blip r:embed="rId2">
            <a:lum bright="-30000" contrast="40000"/>
          </a:blip>
          <a:srcRect l="4878" t="5661" r="3659" b="3773"/>
          <a:stretch>
            <a:fillRect/>
          </a:stretch>
        </p:blipFill>
        <p:spPr>
          <a:xfrm>
            <a:off x="762000" y="1219200"/>
            <a:ext cx="7620001" cy="4876800"/>
          </a:xfr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4800" y="4800600"/>
            <a:ext cx="9144000" cy="609600"/>
          </a:xfrm>
          <a:prstGeom prst="rect">
            <a:avLst/>
          </a:prstGeom>
        </p:spPr>
        <p:txBody>
          <a:bodyPr vert="horz" anchor="t">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b="1" i="1" u="none" strike="noStrike" kern="1200" spc="0" normalizeH="0" baseline="0" noProof="0" dirty="0" smtClean="0">
                <a:ln>
                  <a:noFill/>
                </a:ln>
                <a:solidFill>
                  <a:srgbClr val="0000FF"/>
                </a:solidFill>
                <a:effectLst>
                  <a:reflection blurRad="12700" stA="48000" endA="300" endPos="55000" dir="5400000" sy="-90000" algn="bl" rotWithShape="0"/>
                </a:effectLst>
                <a:uLnTx/>
                <a:uFillTx/>
                <a:latin typeface="Baskerville Old Face" pitchFamily="18" charset="0"/>
                <a:ea typeface="+mj-ea"/>
                <a:cs typeface="+mj-cs"/>
              </a:rPr>
              <a:t>Suresh Merugu, IITR</a:t>
            </a:r>
          </a:p>
        </p:txBody>
      </p:sp>
      <p:sp>
        <p:nvSpPr>
          <p:cNvPr id="5" name="WordArt 4"/>
          <p:cNvSpPr>
            <a:spLocks noChangeArrowheads="1" noChangeShapeType="1" noTextEdit="1"/>
          </p:cNvSpPr>
          <p:nvPr/>
        </p:nvSpPr>
        <p:spPr bwMode="auto">
          <a:xfrm>
            <a:off x="1600200" y="1676400"/>
            <a:ext cx="5715000" cy="2179638"/>
          </a:xfrm>
          <a:prstGeom prst="rect">
            <a:avLst/>
          </a:prstGeom>
        </p:spPr>
        <p:txBody>
          <a:bodyPr wrap="none" fromWordArt="1">
            <a:prstTxWarp prst="textPlain">
              <a:avLst>
                <a:gd name="adj" fmla="val 50000"/>
              </a:avLst>
            </a:prstTxWarp>
          </a:bodyPr>
          <a:lstStyle/>
          <a:p>
            <a:pPr algn="ctr"/>
            <a:r>
              <a:rPr lang="en-IN" sz="3600" kern="10" dirty="0">
                <a:ln w="12700">
                  <a:solidFill>
                    <a:srgbClr val="3333CC"/>
                  </a:solidFill>
                  <a:round/>
                  <a:headEnd/>
                  <a:tailEnd/>
                </a:ln>
                <a:solidFill>
                  <a:srgbClr val="7030A0"/>
                </a:solidFill>
                <a:effectLst>
                  <a:outerShdw dist="45791" dir="2021404" algn="ctr" rotWithShape="0">
                    <a:srgbClr val="9999FF"/>
                  </a:outerShdw>
                </a:effectLst>
                <a:latin typeface="Monotype Corsiva"/>
              </a:rPr>
              <a:t>Thank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152400"/>
            <a:ext cx="8686800" cy="838200"/>
          </a:xfrm>
        </p:spPr>
        <p:txBody>
          <a:bodyPr/>
          <a:lstStyle/>
          <a:p>
            <a:pPr algn="ctr" eaLnBrk="1" fontAlgn="auto" hangingPunct="1">
              <a:spcAft>
                <a:spcPts val="0"/>
              </a:spcAft>
              <a:defRPr/>
            </a:pPr>
            <a:r>
              <a:rPr lang="en-US" b="1" dirty="0" smtClean="0">
                <a:solidFill>
                  <a:srgbClr val="C00000"/>
                </a:solidFill>
                <a:latin typeface="Tahoma" pitchFamily="34" charset="0"/>
              </a:rPr>
              <a:t>Where to use Clustering?</a:t>
            </a:r>
          </a:p>
        </p:txBody>
      </p:sp>
      <p:sp>
        <p:nvSpPr>
          <p:cNvPr id="18435" name="Rectangle 3"/>
          <p:cNvSpPr>
            <a:spLocks noGrp="1" noChangeArrowheads="1"/>
          </p:cNvSpPr>
          <p:nvPr>
            <p:ph idx="1"/>
          </p:nvPr>
        </p:nvSpPr>
        <p:spPr>
          <a:xfrm>
            <a:off x="914400" y="1554163"/>
            <a:ext cx="8686800" cy="4525962"/>
          </a:xfrm>
        </p:spPr>
        <p:txBody>
          <a:bodyPr/>
          <a:lstStyle/>
          <a:p>
            <a:pPr eaLnBrk="1" hangingPunct="1">
              <a:buClrTx/>
              <a:buFont typeface="Wingdings" pitchFamily="2" charset="2"/>
              <a:buChar char="Ø"/>
            </a:pPr>
            <a:r>
              <a:rPr lang="en-US" sz="2400" b="1" dirty="0" smtClean="0">
                <a:solidFill>
                  <a:schemeClr val="tx1"/>
                </a:solidFill>
                <a:latin typeface="Tahoma" pitchFamily="34" charset="0"/>
              </a:rPr>
              <a:t>Data Mining</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Information Retrieval</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Text Mining</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Web Analysis</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Marketing</a:t>
            </a:r>
          </a:p>
          <a:p>
            <a:pPr eaLnBrk="1" hangingPunct="1">
              <a:buClrTx/>
              <a:buFont typeface="Wingdings" pitchFamily="2" charset="2"/>
              <a:buChar char="Ø"/>
            </a:pPr>
            <a:endParaRPr lang="en-US" sz="1200" b="1" dirty="0" smtClean="0">
              <a:solidFill>
                <a:schemeClr val="tx1"/>
              </a:solidFill>
              <a:latin typeface="Tahoma" pitchFamily="34" charset="0"/>
            </a:endParaRPr>
          </a:p>
          <a:p>
            <a:pPr eaLnBrk="1" hangingPunct="1">
              <a:buClrTx/>
              <a:buFont typeface="Wingdings" pitchFamily="2" charset="2"/>
              <a:buChar char="Ø"/>
            </a:pPr>
            <a:r>
              <a:rPr lang="en-US" sz="2400" b="1" dirty="0" smtClean="0">
                <a:solidFill>
                  <a:schemeClr val="tx1"/>
                </a:solidFill>
                <a:latin typeface="Tahoma" pitchFamily="34" charset="0"/>
              </a:rPr>
              <a:t>Medical Diagnostic</a:t>
            </a:r>
          </a:p>
          <a:p>
            <a:pPr eaLnBrk="1" hangingPunct="1">
              <a:buClrTx/>
              <a:buFont typeface="Wingdings" pitchFamily="2" charset="2"/>
              <a:buChar char="Ø"/>
            </a:pPr>
            <a:endParaRPr lang="en-US" sz="2400" b="1" dirty="0" smtClean="0">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6200"/>
            <a:ext cx="9144000" cy="838200"/>
          </a:xfrm>
        </p:spPr>
        <p:txBody>
          <a:bodyPr lIns="92075" tIns="46038" rIns="92075" bIns="46038">
            <a:normAutofit fontScale="90000"/>
          </a:bodyPr>
          <a:lstStyle/>
          <a:p>
            <a:pPr algn="ctr" eaLnBrk="1" hangingPunct="1">
              <a:defRPr/>
            </a:pPr>
            <a:r>
              <a:rPr lang="en-US" b="1" dirty="0" smtClean="0">
                <a:solidFill>
                  <a:srgbClr val="C00000"/>
                </a:solidFill>
                <a:latin typeface="Tahoma" pitchFamily="34" charset="0"/>
                <a:ea typeface="Tahoma" pitchFamily="34" charset="0"/>
                <a:cs typeface="Tahoma" pitchFamily="34" charset="0"/>
              </a:rPr>
              <a:t>Examples of Clustering Applications</a:t>
            </a:r>
          </a:p>
        </p:txBody>
      </p:sp>
      <p:sp>
        <p:nvSpPr>
          <p:cNvPr id="19459" name="Rectangle 3"/>
          <p:cNvSpPr txBox="1">
            <a:spLocks noChangeArrowheads="1"/>
          </p:cNvSpPr>
          <p:nvPr/>
        </p:nvSpPr>
        <p:spPr bwMode="auto">
          <a:xfrm>
            <a:off x="76201" y="1392238"/>
            <a:ext cx="8915399" cy="5160962"/>
          </a:xfrm>
          <a:prstGeom prst="rect">
            <a:avLst/>
          </a:prstGeom>
          <a:noFill/>
          <a:ln w="9525">
            <a:noFill/>
            <a:miter lim="800000"/>
            <a:headEnd/>
            <a:tailEnd/>
          </a:ln>
        </p:spPr>
        <p:txBody>
          <a:bodyPr lIns="92075" tIns="46038" rIns="92075" bIns="46038"/>
          <a:lstStyle/>
          <a:p>
            <a:pPr marL="342900" indent="-342900" algn="just">
              <a:buSzPct val="70000"/>
              <a:buFont typeface="Wingdings" pitchFamily="2" charset="2"/>
              <a:buChar char="Ø"/>
            </a:pPr>
            <a:r>
              <a:rPr lang="en-US" sz="2200" b="1" u="sng" dirty="0">
                <a:solidFill>
                  <a:srgbClr val="0070C0"/>
                </a:solidFill>
                <a:latin typeface="Tahoma" pitchFamily="34" charset="0"/>
                <a:cs typeface="Tahoma" pitchFamily="34" charset="0"/>
              </a:rPr>
              <a:t>Marketing:</a:t>
            </a:r>
            <a:r>
              <a:rPr lang="en-US" sz="2200" b="1" dirty="0">
                <a:solidFill>
                  <a:srgbClr val="0070C0"/>
                </a:solidFill>
                <a:latin typeface="Tahoma" pitchFamily="34" charset="0"/>
                <a:cs typeface="Tahoma" pitchFamily="34" charset="0"/>
              </a:rPr>
              <a:t> </a:t>
            </a:r>
            <a:r>
              <a:rPr lang="en-US" sz="2200" b="1" dirty="0">
                <a:latin typeface="Tahoma" pitchFamily="34" charset="0"/>
                <a:cs typeface="Tahoma" pitchFamily="34" charset="0"/>
              </a:rPr>
              <a:t>Help marketers discover distinct groups in their customer bases, and then use this knowledge to develop targeted marketing programs</a:t>
            </a:r>
          </a:p>
          <a:p>
            <a:pPr marL="342900" indent="-342900" algn="just">
              <a:buSzPct val="70000"/>
            </a:pPr>
            <a:endParaRPr lang="en-US" sz="2200" b="1" dirty="0">
              <a:latin typeface="Tahoma" pitchFamily="34" charset="0"/>
              <a:cs typeface="Tahoma" pitchFamily="34" charset="0"/>
            </a:endParaRPr>
          </a:p>
          <a:p>
            <a:pPr marL="342900" indent="-342900" algn="just">
              <a:buSzPct val="70000"/>
              <a:buFont typeface="Wingdings" pitchFamily="2" charset="2"/>
              <a:buChar char="Ø"/>
            </a:pPr>
            <a:r>
              <a:rPr lang="en-US" sz="2200" b="1" u="sng" dirty="0">
                <a:solidFill>
                  <a:srgbClr val="002060"/>
                </a:solidFill>
                <a:latin typeface="Tahoma" pitchFamily="34" charset="0"/>
                <a:cs typeface="Tahoma" pitchFamily="34" charset="0"/>
              </a:rPr>
              <a:t>Land Use:</a:t>
            </a:r>
            <a:r>
              <a:rPr lang="en-US" sz="2200" b="1" dirty="0">
                <a:solidFill>
                  <a:srgbClr val="002060"/>
                </a:solidFill>
                <a:latin typeface="Tahoma" pitchFamily="34" charset="0"/>
                <a:cs typeface="Tahoma" pitchFamily="34" charset="0"/>
              </a:rPr>
              <a:t> </a:t>
            </a:r>
            <a:r>
              <a:rPr lang="en-US" sz="2200" b="1" dirty="0">
                <a:latin typeface="Tahoma" pitchFamily="34" charset="0"/>
                <a:cs typeface="Tahoma" pitchFamily="34" charset="0"/>
              </a:rPr>
              <a:t>Identification of areas of similar land use in an earth observation database</a:t>
            </a:r>
          </a:p>
          <a:p>
            <a:pPr marL="342900" indent="-342900" algn="just">
              <a:buSzPct val="70000"/>
            </a:pPr>
            <a:endParaRPr lang="en-US" sz="2200" b="1" dirty="0">
              <a:latin typeface="Tahoma" pitchFamily="34" charset="0"/>
              <a:cs typeface="Tahoma" pitchFamily="34" charset="0"/>
            </a:endParaRPr>
          </a:p>
          <a:p>
            <a:pPr marL="342900" indent="-342900" algn="just">
              <a:buSzPct val="70000"/>
              <a:buFont typeface="Wingdings" pitchFamily="2" charset="2"/>
              <a:buChar char="Ø"/>
            </a:pPr>
            <a:r>
              <a:rPr lang="en-US" sz="2200" b="1" u="sng" dirty="0" smtClean="0">
                <a:solidFill>
                  <a:srgbClr val="7030A0"/>
                </a:solidFill>
                <a:latin typeface="Tahoma" pitchFamily="34" charset="0"/>
                <a:cs typeface="Tahoma" pitchFamily="34" charset="0"/>
              </a:rPr>
              <a:t>City-Planning</a:t>
            </a:r>
            <a:r>
              <a:rPr lang="en-US" sz="2200" b="1" u="sng" dirty="0">
                <a:solidFill>
                  <a:srgbClr val="7030A0"/>
                </a:solidFill>
                <a:latin typeface="Tahoma" pitchFamily="34" charset="0"/>
                <a:cs typeface="Tahoma" pitchFamily="34" charset="0"/>
              </a:rPr>
              <a:t>:</a:t>
            </a:r>
            <a:r>
              <a:rPr lang="en-US" sz="2200" b="1" dirty="0">
                <a:latin typeface="Tahoma" pitchFamily="34" charset="0"/>
                <a:cs typeface="Tahoma" pitchFamily="34" charset="0"/>
              </a:rPr>
              <a:t> Identifying groups of houses according to their house type, value, and geographical location</a:t>
            </a:r>
          </a:p>
          <a:p>
            <a:pPr marL="342900" indent="-342900" algn="just">
              <a:buSzPct val="70000"/>
            </a:pPr>
            <a:endParaRPr lang="en-US" sz="2200" b="1" dirty="0">
              <a:latin typeface="Tahoma" pitchFamily="34" charset="0"/>
              <a:cs typeface="Tahoma" pitchFamily="34" charset="0"/>
            </a:endParaRPr>
          </a:p>
          <a:p>
            <a:pPr marL="342900" indent="-342900" algn="just">
              <a:buSzPct val="70000"/>
              <a:buFont typeface="Wingdings" pitchFamily="2" charset="2"/>
              <a:buChar char="Ø"/>
            </a:pPr>
            <a:r>
              <a:rPr lang="en-US" sz="2200" b="1" u="sng" dirty="0">
                <a:solidFill>
                  <a:srgbClr val="C00000"/>
                </a:solidFill>
                <a:latin typeface="Tahoma" pitchFamily="34" charset="0"/>
                <a:cs typeface="Tahoma" pitchFamily="34" charset="0"/>
              </a:rPr>
              <a:t>Earth-Quake Studies:</a:t>
            </a:r>
            <a:r>
              <a:rPr lang="en-US" sz="2200" b="1" dirty="0">
                <a:solidFill>
                  <a:srgbClr val="C00000"/>
                </a:solidFill>
                <a:latin typeface="Tahoma" pitchFamily="34" charset="0"/>
                <a:cs typeface="Tahoma" pitchFamily="34" charset="0"/>
              </a:rPr>
              <a:t> </a:t>
            </a:r>
            <a:r>
              <a:rPr lang="en-US" sz="2200" b="1" dirty="0">
                <a:latin typeface="Tahoma" pitchFamily="34" charset="0"/>
                <a:cs typeface="Tahoma" pitchFamily="34" charset="0"/>
              </a:rPr>
              <a:t>Observed earth quake epicenters should be clustered along continent </a:t>
            </a:r>
            <a:r>
              <a:rPr lang="en-US" sz="2200" b="1" dirty="0" smtClean="0">
                <a:latin typeface="Tahoma" pitchFamily="34" charset="0"/>
                <a:cs typeface="Tahoma" pitchFamily="34" charset="0"/>
              </a:rPr>
              <a:t>faults</a:t>
            </a:r>
          </a:p>
          <a:p>
            <a:pPr marL="342900" indent="-342900" algn="just">
              <a:buSzPct val="70000"/>
              <a:buFont typeface="Wingdings" pitchFamily="2" charset="2"/>
              <a:buChar char="Ø"/>
            </a:pPr>
            <a:endParaRPr lang="en-US" sz="2200" b="1" dirty="0" smtClean="0">
              <a:latin typeface="Tahoma" pitchFamily="34" charset="0"/>
              <a:cs typeface="Tahoma" pitchFamily="34" charset="0"/>
            </a:endParaRPr>
          </a:p>
          <a:p>
            <a:pPr marL="342900" indent="-342900" algn="just">
              <a:buSzPct val="70000"/>
              <a:buFont typeface="Wingdings" pitchFamily="2" charset="2"/>
              <a:buChar char="Ø"/>
            </a:pPr>
            <a:r>
              <a:rPr lang="en-US" altLang="zh-CN" sz="2200" b="1" u="sng" dirty="0" smtClean="0">
                <a:solidFill>
                  <a:srgbClr val="00B050"/>
                </a:solidFill>
                <a:latin typeface="Tahoma" pitchFamily="34" charset="0"/>
                <a:ea typeface="Tahoma" pitchFamily="34" charset="0"/>
                <a:cs typeface="Tahoma" pitchFamily="34" charset="0"/>
              </a:rPr>
              <a:t>Climate:</a:t>
            </a:r>
            <a:r>
              <a:rPr lang="en-US" altLang="zh-CN" sz="2200" b="1" dirty="0" smtClean="0">
                <a:latin typeface="Tahoma" pitchFamily="34" charset="0"/>
                <a:ea typeface="Tahoma" pitchFamily="34" charset="0"/>
                <a:cs typeface="Tahoma" pitchFamily="34" charset="0"/>
              </a:rPr>
              <a:t> understanding earth climate, find patterns of atmospheric and ocean</a:t>
            </a:r>
          </a:p>
          <a:p>
            <a:pPr marL="342900" indent="-342900" algn="just">
              <a:buSzPct val="70000"/>
              <a:buFont typeface="Wingdings" pitchFamily="2" charset="2"/>
              <a:buChar char="Ø"/>
            </a:pPr>
            <a:endParaRPr lang="en-US" sz="2200" b="1"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 y="228600"/>
            <a:ext cx="8839200" cy="533400"/>
          </a:xfrm>
        </p:spPr>
        <p:txBody>
          <a:bodyPr lIns="92075" tIns="46038" rIns="92075" bIns="46038">
            <a:normAutofit fontScale="90000"/>
          </a:bodyPr>
          <a:lstStyle/>
          <a:p>
            <a:pPr algn="ctr" eaLnBrk="1" hangingPunct="1">
              <a:defRPr/>
            </a:pPr>
            <a:r>
              <a:rPr lang="en-US" b="1" dirty="0" smtClean="0">
                <a:solidFill>
                  <a:srgbClr val="C00000"/>
                </a:solidFill>
                <a:latin typeface="Tahoma" pitchFamily="34" charset="0"/>
                <a:ea typeface="Tahoma" pitchFamily="34" charset="0"/>
                <a:cs typeface="Tahoma" pitchFamily="34" charset="0"/>
              </a:rPr>
              <a:t>Quality: What Is Good Clustering?</a:t>
            </a:r>
          </a:p>
        </p:txBody>
      </p:sp>
      <p:sp>
        <p:nvSpPr>
          <p:cNvPr id="20483" name="Rectangle 3"/>
          <p:cNvSpPr txBox="1">
            <a:spLocks noChangeArrowheads="1"/>
          </p:cNvSpPr>
          <p:nvPr/>
        </p:nvSpPr>
        <p:spPr bwMode="auto">
          <a:xfrm>
            <a:off x="228600" y="1447800"/>
            <a:ext cx="8763000" cy="4876800"/>
          </a:xfrm>
          <a:prstGeom prst="rect">
            <a:avLst/>
          </a:prstGeom>
          <a:noFill/>
          <a:ln w="9525">
            <a:noFill/>
            <a:miter lim="800000"/>
            <a:headEnd/>
            <a:tailEnd/>
          </a:ln>
        </p:spPr>
        <p:txBody>
          <a:bodyPr lIns="92075" tIns="46038" rIns="92075" bIns="46038"/>
          <a:lstStyle/>
          <a:p>
            <a:pPr marL="342900" indent="-342900">
              <a:lnSpc>
                <a:spcPct val="130000"/>
              </a:lnSpc>
              <a:spcBef>
                <a:spcPct val="20000"/>
              </a:spcBef>
              <a:buSzPct val="70000"/>
              <a:buFont typeface="Wingdings" pitchFamily="2" charset="2"/>
              <a:buChar char="Ø"/>
            </a:pPr>
            <a:r>
              <a:rPr lang="en-US" sz="2200" b="1" dirty="0">
                <a:latin typeface="Tahoma" pitchFamily="34" charset="0"/>
                <a:cs typeface="Tahoma" pitchFamily="34" charset="0"/>
              </a:rPr>
              <a:t>A </a:t>
            </a:r>
            <a:r>
              <a:rPr lang="en-US" sz="2200" b="1" u="sng" dirty="0">
                <a:solidFill>
                  <a:srgbClr val="7030A0"/>
                </a:solidFill>
                <a:latin typeface="Tahoma" pitchFamily="34" charset="0"/>
                <a:cs typeface="Tahoma" pitchFamily="34" charset="0"/>
              </a:rPr>
              <a:t>good clustering</a:t>
            </a:r>
            <a:r>
              <a:rPr lang="en-US" sz="2200" b="1" dirty="0">
                <a:solidFill>
                  <a:srgbClr val="7030A0"/>
                </a:solidFill>
                <a:latin typeface="Tahoma" pitchFamily="34" charset="0"/>
                <a:cs typeface="Tahoma" pitchFamily="34" charset="0"/>
              </a:rPr>
              <a:t> </a:t>
            </a:r>
            <a:r>
              <a:rPr lang="en-US" sz="2200" b="1" dirty="0">
                <a:latin typeface="Tahoma" pitchFamily="34" charset="0"/>
                <a:cs typeface="Tahoma" pitchFamily="34" charset="0"/>
              </a:rPr>
              <a:t>method will produce high quality clusters with</a:t>
            </a:r>
          </a:p>
          <a:p>
            <a:pPr marL="742950" lvl="1" indent="-285750">
              <a:lnSpc>
                <a:spcPct val="130000"/>
              </a:lnSpc>
              <a:spcBef>
                <a:spcPct val="20000"/>
              </a:spcBef>
              <a:buSzPct val="70000"/>
              <a:buFont typeface="Wingdings" pitchFamily="2" charset="2"/>
              <a:buChar char="Ø"/>
            </a:pPr>
            <a:r>
              <a:rPr lang="en-US" sz="2200" b="1" dirty="0">
                <a:latin typeface="Tahoma" pitchFamily="34" charset="0"/>
                <a:cs typeface="Tahoma" pitchFamily="34" charset="0"/>
              </a:rPr>
              <a:t>high </a:t>
            </a:r>
            <a:r>
              <a:rPr lang="en-US" sz="2200" b="1" u="sng" dirty="0">
                <a:solidFill>
                  <a:srgbClr val="0070C0"/>
                </a:solidFill>
                <a:latin typeface="Tahoma" pitchFamily="34" charset="0"/>
                <a:cs typeface="Tahoma" pitchFamily="34" charset="0"/>
              </a:rPr>
              <a:t>intra-class</a:t>
            </a:r>
            <a:r>
              <a:rPr lang="en-US" sz="2200" b="1" dirty="0">
                <a:latin typeface="Tahoma" pitchFamily="34" charset="0"/>
                <a:cs typeface="Tahoma" pitchFamily="34" charset="0"/>
              </a:rPr>
              <a:t> similarity</a:t>
            </a:r>
          </a:p>
          <a:p>
            <a:pPr marL="742950" lvl="1" indent="-285750">
              <a:lnSpc>
                <a:spcPct val="130000"/>
              </a:lnSpc>
              <a:spcBef>
                <a:spcPct val="20000"/>
              </a:spcBef>
              <a:buSzPct val="70000"/>
              <a:buFont typeface="Wingdings" pitchFamily="2" charset="2"/>
              <a:buChar char="Ø"/>
            </a:pPr>
            <a:r>
              <a:rPr lang="en-US" sz="2200" b="1" dirty="0">
                <a:latin typeface="Tahoma" pitchFamily="34" charset="0"/>
                <a:cs typeface="Tahoma" pitchFamily="34" charset="0"/>
              </a:rPr>
              <a:t>low </a:t>
            </a:r>
            <a:r>
              <a:rPr lang="en-US" sz="2200" b="1" u="sng" dirty="0">
                <a:solidFill>
                  <a:srgbClr val="0070C0"/>
                </a:solidFill>
                <a:latin typeface="Tahoma" pitchFamily="34" charset="0"/>
                <a:cs typeface="Tahoma" pitchFamily="34" charset="0"/>
              </a:rPr>
              <a:t>inter-class</a:t>
            </a:r>
            <a:r>
              <a:rPr lang="en-US" sz="2200" b="1" dirty="0">
                <a:latin typeface="Tahoma" pitchFamily="34" charset="0"/>
                <a:cs typeface="Tahoma" pitchFamily="34" charset="0"/>
              </a:rPr>
              <a:t> similarity </a:t>
            </a:r>
          </a:p>
          <a:p>
            <a:pPr marL="342900" indent="-342900" algn="just">
              <a:lnSpc>
                <a:spcPct val="130000"/>
              </a:lnSpc>
              <a:spcBef>
                <a:spcPct val="20000"/>
              </a:spcBef>
              <a:buSzPct val="70000"/>
              <a:buFont typeface="Wingdings" pitchFamily="2" charset="2"/>
              <a:buChar char="Ø"/>
            </a:pPr>
            <a:r>
              <a:rPr lang="en-US" sz="2200" b="1" dirty="0">
                <a:latin typeface="Tahoma" pitchFamily="34" charset="0"/>
                <a:cs typeface="Tahoma" pitchFamily="34" charset="0"/>
              </a:rPr>
              <a:t>The </a:t>
            </a:r>
            <a:r>
              <a:rPr lang="en-US" sz="2200" b="1" u="sng" dirty="0">
                <a:solidFill>
                  <a:srgbClr val="7030A0"/>
                </a:solidFill>
                <a:latin typeface="Tahoma" pitchFamily="34" charset="0"/>
                <a:cs typeface="Tahoma" pitchFamily="34" charset="0"/>
              </a:rPr>
              <a:t>quality</a:t>
            </a:r>
            <a:r>
              <a:rPr lang="en-US" sz="2200" b="1" dirty="0">
                <a:latin typeface="Tahoma" pitchFamily="34" charset="0"/>
                <a:cs typeface="Tahoma" pitchFamily="34" charset="0"/>
              </a:rPr>
              <a:t> of a clustering result depends on both the similarity measure used by the method and its implementation</a:t>
            </a:r>
          </a:p>
          <a:p>
            <a:pPr marL="342900" indent="-342900" algn="just">
              <a:lnSpc>
                <a:spcPct val="130000"/>
              </a:lnSpc>
              <a:spcBef>
                <a:spcPct val="20000"/>
              </a:spcBef>
              <a:buSzPct val="70000"/>
              <a:buFont typeface="Wingdings" pitchFamily="2" charset="2"/>
              <a:buChar char="Ø"/>
            </a:pPr>
            <a:r>
              <a:rPr lang="en-US" sz="2200" b="1" dirty="0">
                <a:latin typeface="Tahoma" pitchFamily="34" charset="0"/>
                <a:cs typeface="Tahoma" pitchFamily="34" charset="0"/>
              </a:rPr>
              <a:t>The </a:t>
            </a:r>
            <a:r>
              <a:rPr lang="en-US" sz="2200" b="1" u="sng" dirty="0">
                <a:solidFill>
                  <a:srgbClr val="7030A0"/>
                </a:solidFill>
                <a:latin typeface="Tahoma" pitchFamily="34" charset="0"/>
                <a:cs typeface="Tahoma" pitchFamily="34" charset="0"/>
              </a:rPr>
              <a:t>quality</a:t>
            </a:r>
            <a:r>
              <a:rPr lang="en-US" sz="2200" b="1" dirty="0">
                <a:latin typeface="Tahoma" pitchFamily="34" charset="0"/>
                <a:cs typeface="Tahoma" pitchFamily="34" charset="0"/>
              </a:rPr>
              <a:t> of a clustering method is also measured by its ability to discover some or all of the </a:t>
            </a:r>
            <a:r>
              <a:rPr lang="en-US" sz="2200" b="1" u="sng" dirty="0">
                <a:solidFill>
                  <a:srgbClr val="FF0000"/>
                </a:solidFill>
                <a:latin typeface="Tahoma" pitchFamily="34" charset="0"/>
                <a:cs typeface="Tahoma" pitchFamily="34" charset="0"/>
              </a:rPr>
              <a:t>hidden</a:t>
            </a:r>
            <a:r>
              <a:rPr lang="en-US" sz="2200" b="1" dirty="0">
                <a:latin typeface="Tahoma" pitchFamily="34" charset="0"/>
                <a:cs typeface="Tahoma" pitchFamily="34" charset="0"/>
              </a:rPr>
              <a:t> patterns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1219200"/>
            <a:ext cx="8458200" cy="5105400"/>
          </a:xfrm>
        </p:spPr>
        <p:txBody>
          <a:bodyPr/>
          <a:lstStyle/>
          <a:p>
            <a:pPr>
              <a:spcBef>
                <a:spcPts val="300"/>
              </a:spcBef>
              <a:spcAft>
                <a:spcPts val="300"/>
              </a:spcAft>
              <a:buFont typeface="Wingdings" pitchFamily="2" charset="2"/>
              <a:buChar char="Ø"/>
            </a:pPr>
            <a:r>
              <a:rPr lang="en-US" altLang="en-US" sz="2200" b="1" dirty="0" smtClean="0">
                <a:solidFill>
                  <a:srgbClr val="7030A0"/>
                </a:solidFill>
                <a:latin typeface="Tahoma" pitchFamily="34" charset="0"/>
                <a:ea typeface="Tahoma" pitchFamily="34" charset="0"/>
                <a:cs typeface="Tahoma" pitchFamily="34" charset="0"/>
              </a:rPr>
              <a:t>Feature selection</a:t>
            </a:r>
          </a:p>
          <a:p>
            <a:pPr lvl="1">
              <a:spcBef>
                <a:spcPts val="300"/>
              </a:spcBef>
              <a:spcAft>
                <a:spcPts val="300"/>
              </a:spcAft>
              <a:buFont typeface="Wingdings" pitchFamily="2" charset="2"/>
              <a:buChar char="Ø"/>
            </a:pPr>
            <a:r>
              <a:rPr lang="en-US" altLang="en-US" sz="2200" b="1" dirty="0" smtClean="0">
                <a:solidFill>
                  <a:schemeClr val="tx1"/>
                </a:solidFill>
                <a:latin typeface="Tahoma" pitchFamily="34" charset="0"/>
                <a:ea typeface="Tahoma" pitchFamily="34" charset="0"/>
                <a:cs typeface="Tahoma" pitchFamily="34" charset="0"/>
              </a:rPr>
              <a:t>Select info concerning the task of interest</a:t>
            </a:r>
          </a:p>
          <a:p>
            <a:pPr lvl="1">
              <a:spcBef>
                <a:spcPts val="300"/>
              </a:spcBef>
              <a:spcAft>
                <a:spcPts val="300"/>
              </a:spcAft>
              <a:buFont typeface="Wingdings" pitchFamily="2" charset="2"/>
              <a:buChar char="Ø"/>
            </a:pPr>
            <a:r>
              <a:rPr lang="en-US" altLang="en-US" sz="2200" b="1" dirty="0" smtClean="0">
                <a:solidFill>
                  <a:schemeClr val="tx1"/>
                </a:solidFill>
                <a:latin typeface="Tahoma" pitchFamily="34" charset="0"/>
                <a:ea typeface="Tahoma" pitchFamily="34" charset="0"/>
                <a:cs typeface="Tahoma" pitchFamily="34" charset="0"/>
              </a:rPr>
              <a:t>Minimal information redundancy</a:t>
            </a:r>
          </a:p>
          <a:p>
            <a:pPr>
              <a:spcBef>
                <a:spcPts val="300"/>
              </a:spcBef>
              <a:spcAft>
                <a:spcPts val="300"/>
              </a:spcAft>
              <a:buFont typeface="Wingdings" pitchFamily="2" charset="2"/>
              <a:buChar char="Ø"/>
            </a:pPr>
            <a:r>
              <a:rPr lang="en-US" altLang="en-US" sz="2200" b="1" dirty="0" smtClean="0">
                <a:solidFill>
                  <a:schemeClr val="accent6">
                    <a:lumMod val="75000"/>
                  </a:schemeClr>
                </a:solidFill>
                <a:latin typeface="Tahoma" pitchFamily="34" charset="0"/>
                <a:ea typeface="Tahoma" pitchFamily="34" charset="0"/>
                <a:cs typeface="Tahoma" pitchFamily="34" charset="0"/>
              </a:rPr>
              <a:t>Proximity measure</a:t>
            </a:r>
          </a:p>
          <a:p>
            <a:pPr lvl="1">
              <a:spcBef>
                <a:spcPts val="300"/>
              </a:spcBef>
              <a:spcAft>
                <a:spcPts val="300"/>
              </a:spcAft>
              <a:buFont typeface="Wingdings" pitchFamily="2" charset="2"/>
              <a:buChar char="Ø"/>
            </a:pPr>
            <a:r>
              <a:rPr lang="en-US" altLang="en-US" sz="2200" b="1" dirty="0" smtClean="0">
                <a:solidFill>
                  <a:schemeClr val="tx1"/>
                </a:solidFill>
                <a:latin typeface="Tahoma" pitchFamily="34" charset="0"/>
                <a:ea typeface="Tahoma" pitchFamily="34" charset="0"/>
                <a:cs typeface="Tahoma" pitchFamily="34" charset="0"/>
              </a:rPr>
              <a:t>Similarity of two feature vectors</a:t>
            </a:r>
          </a:p>
          <a:p>
            <a:pPr>
              <a:spcBef>
                <a:spcPts val="300"/>
              </a:spcBef>
              <a:spcAft>
                <a:spcPts val="300"/>
              </a:spcAft>
              <a:buFont typeface="Wingdings" pitchFamily="2" charset="2"/>
              <a:buChar char="Ø"/>
            </a:pPr>
            <a:r>
              <a:rPr lang="en-US" altLang="en-US" sz="2200" b="1" dirty="0" smtClean="0">
                <a:solidFill>
                  <a:srgbClr val="00B050"/>
                </a:solidFill>
                <a:latin typeface="Tahoma" pitchFamily="34" charset="0"/>
                <a:ea typeface="Tahoma" pitchFamily="34" charset="0"/>
                <a:cs typeface="Tahoma" pitchFamily="34" charset="0"/>
              </a:rPr>
              <a:t>Clustering criterion</a:t>
            </a:r>
          </a:p>
          <a:p>
            <a:pPr lvl="1">
              <a:spcBef>
                <a:spcPts val="300"/>
              </a:spcBef>
              <a:spcAft>
                <a:spcPts val="300"/>
              </a:spcAft>
              <a:buFont typeface="Wingdings" pitchFamily="2" charset="2"/>
              <a:buChar char="Ø"/>
            </a:pPr>
            <a:r>
              <a:rPr lang="en-US" altLang="en-US" sz="2200" b="1" dirty="0" smtClean="0">
                <a:solidFill>
                  <a:schemeClr val="tx1"/>
                </a:solidFill>
                <a:latin typeface="Tahoma" pitchFamily="34" charset="0"/>
                <a:ea typeface="Tahoma" pitchFamily="34" charset="0"/>
                <a:cs typeface="Tahoma" pitchFamily="34" charset="0"/>
              </a:rPr>
              <a:t>Expressed via a cost function or some rules</a:t>
            </a:r>
          </a:p>
          <a:p>
            <a:pPr>
              <a:spcBef>
                <a:spcPts val="300"/>
              </a:spcBef>
              <a:spcAft>
                <a:spcPts val="300"/>
              </a:spcAft>
              <a:buFont typeface="Wingdings" pitchFamily="2" charset="2"/>
              <a:buChar char="Ø"/>
            </a:pPr>
            <a:r>
              <a:rPr lang="en-US" altLang="en-US" sz="2200" b="1" dirty="0" smtClean="0">
                <a:solidFill>
                  <a:srgbClr val="C00000"/>
                </a:solidFill>
                <a:latin typeface="Tahoma" pitchFamily="34" charset="0"/>
                <a:ea typeface="Tahoma" pitchFamily="34" charset="0"/>
                <a:cs typeface="Tahoma" pitchFamily="34" charset="0"/>
              </a:rPr>
              <a:t>Clustering algorithms</a:t>
            </a:r>
          </a:p>
          <a:p>
            <a:pPr lvl="1">
              <a:spcBef>
                <a:spcPts val="300"/>
              </a:spcBef>
              <a:spcAft>
                <a:spcPts val="300"/>
              </a:spcAft>
              <a:buFont typeface="Wingdings" pitchFamily="2" charset="2"/>
              <a:buChar char="Ø"/>
            </a:pPr>
            <a:r>
              <a:rPr lang="en-US" altLang="en-US" sz="2200" b="1" dirty="0" smtClean="0">
                <a:solidFill>
                  <a:schemeClr val="tx1"/>
                </a:solidFill>
                <a:latin typeface="Tahoma" pitchFamily="34" charset="0"/>
                <a:ea typeface="Tahoma" pitchFamily="34" charset="0"/>
                <a:cs typeface="Tahoma" pitchFamily="34" charset="0"/>
              </a:rPr>
              <a:t>Choice of algorithms</a:t>
            </a:r>
          </a:p>
          <a:p>
            <a:pPr>
              <a:spcBef>
                <a:spcPts val="300"/>
              </a:spcBef>
              <a:spcAft>
                <a:spcPts val="300"/>
              </a:spcAft>
              <a:buFont typeface="Wingdings" pitchFamily="2" charset="2"/>
              <a:buChar char="Ø"/>
            </a:pPr>
            <a:r>
              <a:rPr lang="en-US" altLang="en-US" sz="2200" b="1" dirty="0" smtClean="0">
                <a:solidFill>
                  <a:srgbClr val="00B0F0"/>
                </a:solidFill>
                <a:latin typeface="Tahoma" pitchFamily="34" charset="0"/>
                <a:ea typeface="Tahoma" pitchFamily="34" charset="0"/>
                <a:cs typeface="Tahoma" pitchFamily="34" charset="0"/>
              </a:rPr>
              <a:t>Validation of the results</a:t>
            </a:r>
          </a:p>
          <a:p>
            <a:pPr lvl="1">
              <a:spcBef>
                <a:spcPts val="300"/>
              </a:spcBef>
              <a:spcAft>
                <a:spcPts val="300"/>
              </a:spcAft>
              <a:buFont typeface="Wingdings" pitchFamily="2" charset="2"/>
              <a:buChar char="Ø"/>
            </a:pPr>
            <a:r>
              <a:rPr lang="en-US" altLang="en-US" sz="2200" b="1" dirty="0" smtClean="0">
                <a:solidFill>
                  <a:schemeClr val="tx1"/>
                </a:solidFill>
                <a:latin typeface="Tahoma" pitchFamily="34" charset="0"/>
                <a:ea typeface="Tahoma" pitchFamily="34" charset="0"/>
                <a:cs typeface="Tahoma" pitchFamily="34" charset="0"/>
              </a:rPr>
              <a:t>Validation test (also, </a:t>
            </a:r>
            <a:r>
              <a:rPr lang="en-US" altLang="en-US" sz="2200" b="1" i="1" dirty="0" smtClean="0">
                <a:solidFill>
                  <a:schemeClr val="tx1"/>
                </a:solidFill>
                <a:latin typeface="Tahoma" pitchFamily="34" charset="0"/>
                <a:ea typeface="Tahoma" pitchFamily="34" charset="0"/>
                <a:cs typeface="Tahoma" pitchFamily="34" charset="0"/>
              </a:rPr>
              <a:t>clustering tendency </a:t>
            </a:r>
            <a:r>
              <a:rPr lang="en-US" altLang="en-US" sz="2200" b="1" dirty="0" smtClean="0">
                <a:solidFill>
                  <a:schemeClr val="tx1"/>
                </a:solidFill>
                <a:latin typeface="Tahoma" pitchFamily="34" charset="0"/>
                <a:ea typeface="Tahoma" pitchFamily="34" charset="0"/>
                <a:cs typeface="Tahoma" pitchFamily="34" charset="0"/>
              </a:rPr>
              <a:t>test)</a:t>
            </a:r>
          </a:p>
          <a:p>
            <a:pPr>
              <a:spcBef>
                <a:spcPts val="300"/>
              </a:spcBef>
              <a:spcAft>
                <a:spcPts val="300"/>
              </a:spcAft>
              <a:buFont typeface="Wingdings" pitchFamily="2" charset="2"/>
              <a:buChar char="Ø"/>
            </a:pPr>
            <a:r>
              <a:rPr lang="en-US" altLang="en-US" sz="2200" b="1" dirty="0" smtClean="0">
                <a:solidFill>
                  <a:srgbClr val="0000FF"/>
                </a:solidFill>
                <a:latin typeface="Tahoma" pitchFamily="34" charset="0"/>
                <a:ea typeface="Tahoma" pitchFamily="34" charset="0"/>
                <a:cs typeface="Tahoma" pitchFamily="34" charset="0"/>
              </a:rPr>
              <a:t>Interpretation of the results</a:t>
            </a:r>
          </a:p>
          <a:p>
            <a:pPr lvl="1">
              <a:spcBef>
                <a:spcPts val="300"/>
              </a:spcBef>
              <a:spcAft>
                <a:spcPts val="300"/>
              </a:spcAft>
              <a:buFont typeface="Wingdings" pitchFamily="2" charset="2"/>
              <a:buChar char="Ø"/>
            </a:pPr>
            <a:r>
              <a:rPr lang="en-US" altLang="en-US" sz="2200" b="1" dirty="0" smtClean="0">
                <a:solidFill>
                  <a:schemeClr val="tx1"/>
                </a:solidFill>
                <a:latin typeface="Tahoma" pitchFamily="34" charset="0"/>
                <a:ea typeface="Tahoma" pitchFamily="34" charset="0"/>
                <a:cs typeface="Tahoma" pitchFamily="34" charset="0"/>
              </a:rPr>
              <a:t>Integration with applications</a:t>
            </a:r>
          </a:p>
        </p:txBody>
      </p:sp>
      <p:sp>
        <p:nvSpPr>
          <p:cNvPr id="5" name="Title 1"/>
          <p:cNvSpPr>
            <a:spLocks noGrp="1"/>
          </p:cNvSpPr>
          <p:nvPr>
            <p:ph type="title"/>
          </p:nvPr>
        </p:nvSpPr>
        <p:spPr>
          <a:xfrm>
            <a:off x="0" y="152400"/>
            <a:ext cx="9144000" cy="609600"/>
          </a:xfrm>
        </p:spPr>
        <p:txBody>
          <a:bodyPr>
            <a:normAutofit fontScale="90000"/>
          </a:bodyPr>
          <a:lstStyle/>
          <a:p>
            <a:pPr algn="ctr"/>
            <a:r>
              <a:rPr lang="en-US" altLang="en-US" sz="3200" b="1" dirty="0" smtClean="0">
                <a:solidFill>
                  <a:srgbClr val="C00000"/>
                </a:solidFill>
                <a:latin typeface="Tahoma" pitchFamily="34" charset="0"/>
                <a:ea typeface="Tahoma" pitchFamily="34" charset="0"/>
                <a:cs typeface="Tahoma" pitchFamily="34" charset="0"/>
              </a:rPr>
              <a:t>Basic Steps to Develop a Clustering Task</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1607</TotalTime>
  <Words>2157</Words>
  <Application>Microsoft PowerPoint</Application>
  <PresentationFormat>On-screen Show (4:3)</PresentationFormat>
  <Paragraphs>362</Paragraphs>
  <Slides>54</Slides>
  <Notes>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58" baseType="lpstr">
      <vt:lpstr>Trek</vt:lpstr>
      <vt:lpstr>Image</vt:lpstr>
      <vt:lpstr>Worksheet</vt:lpstr>
      <vt:lpstr>Chart</vt:lpstr>
      <vt:lpstr>DATA MINING WITH CLUSTERING</vt:lpstr>
      <vt:lpstr>Overview</vt:lpstr>
      <vt:lpstr>Slide 3</vt:lpstr>
      <vt:lpstr>Slide 4</vt:lpstr>
      <vt:lpstr>Why clustering?</vt:lpstr>
      <vt:lpstr>Where to use Clustering?</vt:lpstr>
      <vt:lpstr>Examples of Clustering Applications</vt:lpstr>
      <vt:lpstr>Quality: What Is Good Clustering?</vt:lpstr>
      <vt:lpstr>Basic Steps to Develop a Clustering Task</vt:lpstr>
      <vt:lpstr>Which method should I use?</vt:lpstr>
      <vt:lpstr>Major Existing Clustering Methods</vt:lpstr>
      <vt:lpstr>Distance Based Method</vt:lpstr>
      <vt:lpstr>Hierarchical Clustering</vt:lpstr>
      <vt:lpstr>Slide 14</vt:lpstr>
      <vt:lpstr>CURE: Another Hierarchical Approach</vt:lpstr>
      <vt:lpstr>General Steps of  Hierarchical Clustering </vt:lpstr>
      <vt:lpstr>Hierarchical Clustering </vt:lpstr>
      <vt:lpstr>Feature Reduction</vt:lpstr>
      <vt:lpstr>Feature Reduction</vt:lpstr>
      <vt:lpstr>Partitioning Clustering</vt:lpstr>
      <vt:lpstr>Probabilistic Clustering</vt:lpstr>
      <vt:lpstr> Clustering ALGORITHMS</vt:lpstr>
      <vt:lpstr>Slide 23</vt:lpstr>
      <vt:lpstr>Slide 24</vt:lpstr>
      <vt:lpstr>Slide 25</vt:lpstr>
      <vt:lpstr>Slide 26</vt:lpstr>
      <vt:lpstr>K-means (unsupervised)</vt:lpstr>
      <vt:lpstr>Example OF k-means</vt:lpstr>
      <vt:lpstr>Slide 29</vt:lpstr>
      <vt:lpstr>Example OF ISODATA</vt:lpstr>
      <vt:lpstr>Slide 31</vt:lpstr>
      <vt:lpstr>ISODATA: Initial Cluster Values (properties)</vt:lpstr>
      <vt:lpstr>Slide 33</vt:lpstr>
      <vt:lpstr>Slide 34</vt:lpstr>
      <vt:lpstr>Slide 35</vt:lpstr>
      <vt:lpstr>Slide 36</vt:lpstr>
      <vt:lpstr>ADVANTAGES &amp; DISADVANTAGES</vt:lpstr>
      <vt:lpstr>Overview of clustering methods</vt:lpstr>
      <vt:lpstr>K-mean algorithm</vt:lpstr>
      <vt:lpstr>Slide 40</vt:lpstr>
      <vt:lpstr>Slide 41</vt:lpstr>
      <vt:lpstr>Slide 42</vt:lpstr>
      <vt:lpstr>How “K-Mean” Clustering algorithm works?</vt:lpstr>
      <vt:lpstr>Slide 44</vt:lpstr>
      <vt:lpstr>Slide 45</vt:lpstr>
      <vt:lpstr> A Simple example showing the implementation of k-means algorithm  (using K=2)</vt:lpstr>
      <vt:lpstr>Slide 47</vt:lpstr>
      <vt:lpstr>Slide 48</vt:lpstr>
      <vt:lpstr>Slide 49</vt:lpstr>
      <vt:lpstr>Slide 50</vt:lpstr>
      <vt:lpstr>PLOT</vt:lpstr>
      <vt:lpstr>(with K=3)</vt:lpstr>
      <vt:lpstr>PLOT</vt:lpstr>
      <vt:lpstr>Slide 54</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AND CLUSTERING</dc:title>
  <dc:creator>BL</dc:creator>
  <cp:lastModifiedBy>suresh</cp:lastModifiedBy>
  <cp:revision>194</cp:revision>
  <dcterms:created xsi:type="dcterms:W3CDTF">2007-04-09T16:34:43Z</dcterms:created>
  <dcterms:modified xsi:type="dcterms:W3CDTF">2014-03-31T10:21:15Z</dcterms:modified>
</cp:coreProperties>
</file>