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B478-4B14-A271-4C570269F271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782BFC-1362-4212-B215-AB0369B9D6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B478-4B14-A271-4C570269F271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2BFC-1362-4212-B215-AB0369B9D6E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0782BFC-1362-4212-B215-AB0369B9D6E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B478-4B14-A271-4C570269F271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B478-4B14-A271-4C570269F271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0782BFC-1362-4212-B215-AB0369B9D6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B478-4B14-A271-4C570269F271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782BFC-1362-4212-B215-AB0369B9D6E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894BEF3-B478-4B14-A271-4C570269F271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82BFC-1362-4212-B215-AB0369B9D6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B478-4B14-A271-4C570269F271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0782BFC-1362-4212-B215-AB0369B9D6E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B478-4B14-A271-4C570269F271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0782BFC-1362-4212-B215-AB0369B9D6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B478-4B14-A271-4C570269F271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782BFC-1362-4212-B215-AB0369B9D6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782BFC-1362-4212-B215-AB0369B9D6E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BEF3-B478-4B14-A271-4C570269F271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0782BFC-1362-4212-B215-AB0369B9D6E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894BEF3-B478-4B14-A271-4C570269F271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894BEF3-B478-4B14-A271-4C570269F271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782BFC-1362-4212-B215-AB0369B9D6E3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Elimination and Graphing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Systems of Nonlinear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00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Nonlinear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371600"/>
            <a:ext cx="8503920" cy="5105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Last unit we focused on solving systems of linear equations, now it is time to switch gears.</a:t>
            </a:r>
          </a:p>
          <a:p>
            <a:r>
              <a:rPr lang="en-US" dirty="0" smtClean="0"/>
              <a:t>We are now going to look at systems of nonlinear equations.</a:t>
            </a:r>
          </a:p>
          <a:p>
            <a:r>
              <a:rPr lang="en-US" dirty="0" smtClean="0"/>
              <a:t>We will have parabolas and lines, parabolas and circles, and parabolas and </a:t>
            </a:r>
            <a:r>
              <a:rPr lang="en-US" dirty="0" smtClean="0"/>
              <a:t>parabolas.</a:t>
            </a:r>
            <a:endParaRPr lang="en-US" dirty="0" smtClean="0"/>
          </a:p>
          <a:p>
            <a:r>
              <a:rPr lang="en-US" dirty="0" smtClean="0"/>
              <a:t>We could have no solutions, one solution, or many solutions.</a:t>
            </a:r>
          </a:p>
          <a:p>
            <a:r>
              <a:rPr lang="en-US" dirty="0" smtClean="0"/>
              <a:t>Just like linear systems, there are 3 ways to solve these:</a:t>
            </a:r>
          </a:p>
          <a:p>
            <a:pPr lvl="1"/>
            <a:r>
              <a:rPr lang="en-US" dirty="0" smtClean="0"/>
              <a:t>Elimination</a:t>
            </a:r>
          </a:p>
          <a:p>
            <a:pPr lvl="1"/>
            <a:r>
              <a:rPr lang="en-US" dirty="0" smtClean="0"/>
              <a:t>Substitution</a:t>
            </a:r>
          </a:p>
          <a:p>
            <a:pPr lvl="1"/>
            <a:r>
              <a:rPr lang="en-US" dirty="0" smtClean="0"/>
              <a:t>Graphing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124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0235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Remember in elimination you are adding the 2 equations together to get rid of a variable.</a:t>
            </a:r>
          </a:p>
          <a:p>
            <a:pPr lvl="1"/>
            <a:r>
              <a:rPr lang="en-US" dirty="0" smtClean="0"/>
              <a:t>2x – y = 3</a:t>
            </a:r>
          </a:p>
          <a:p>
            <a:pPr lvl="1"/>
            <a:r>
              <a:rPr lang="en-US" dirty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y = 2</a:t>
            </a:r>
          </a:p>
          <a:p>
            <a:pPr lvl="2"/>
            <a:r>
              <a:rPr lang="en-US" dirty="0" smtClean="0"/>
              <a:t>-2x + y = -3</a:t>
            </a:r>
          </a:p>
          <a:p>
            <a:pPr lvl="2"/>
            <a:r>
              <a:rPr lang="en-US" u="sng" dirty="0" smtClean="0"/>
              <a:t>   x</a:t>
            </a:r>
            <a:r>
              <a:rPr lang="en-US" u="sng" baseline="30000" dirty="0" smtClean="0"/>
              <a:t>2</a:t>
            </a:r>
            <a:r>
              <a:rPr lang="en-US" u="sng" dirty="0" smtClean="0"/>
              <a:t> – y = 2</a:t>
            </a:r>
          </a:p>
          <a:p>
            <a:pPr lvl="2"/>
            <a:r>
              <a:rPr lang="en-US" dirty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2x = -1</a:t>
            </a:r>
          </a:p>
          <a:p>
            <a:pPr lvl="2"/>
            <a:r>
              <a:rPr lang="en-US" dirty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2x + 1 = 0</a:t>
            </a:r>
          </a:p>
          <a:p>
            <a:pPr lvl="2"/>
            <a:r>
              <a:rPr lang="en-US" dirty="0" smtClean="0"/>
              <a:t>(x – 1)(x – 1) = 0</a:t>
            </a:r>
          </a:p>
          <a:p>
            <a:pPr lvl="3"/>
            <a:r>
              <a:rPr lang="en-US" dirty="0" smtClean="0"/>
              <a:t>x = 1</a:t>
            </a:r>
          </a:p>
          <a:p>
            <a:pPr lvl="3"/>
            <a:r>
              <a:rPr lang="en-US" dirty="0" smtClean="0"/>
              <a:t>2(1) – y = 3</a:t>
            </a:r>
          </a:p>
          <a:p>
            <a:pPr lvl="3"/>
            <a:r>
              <a:rPr lang="en-US" dirty="0" smtClean="0"/>
              <a:t>-y = 1</a:t>
            </a:r>
          </a:p>
          <a:p>
            <a:pPr lvl="3"/>
            <a:r>
              <a:rPr lang="en-US" dirty="0"/>
              <a:t>y</a:t>
            </a:r>
            <a:r>
              <a:rPr lang="en-US" dirty="0" smtClean="0"/>
              <a:t> = -1</a:t>
            </a:r>
          </a:p>
          <a:p>
            <a:pPr lvl="3"/>
            <a:r>
              <a:rPr lang="en-US" dirty="0" smtClean="0"/>
              <a:t>(1, -1)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2514600"/>
            <a:ext cx="533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What variable should we get rid of?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There is only one!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Which equation is easier to multiply?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	</a:t>
            </a:r>
            <a:r>
              <a:rPr lang="en-US" sz="2000" dirty="0" smtClean="0">
                <a:solidFill>
                  <a:schemeClr val="accent1"/>
                </a:solidFill>
              </a:rPr>
              <a:t>I don’t want a negative “x</a:t>
            </a:r>
            <a:r>
              <a:rPr lang="en-US" sz="2000" baseline="30000" dirty="0" smtClean="0">
                <a:solidFill>
                  <a:schemeClr val="accent1"/>
                </a:solidFill>
              </a:rPr>
              <a:t>2</a:t>
            </a:r>
            <a:r>
              <a:rPr lang="en-US" sz="2000" dirty="0" smtClean="0">
                <a:solidFill>
                  <a:schemeClr val="accent1"/>
                </a:solidFill>
              </a:rPr>
              <a:t>”.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Add the two equations.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Move everything to one side so you can factor.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Factor.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Solve.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This has only one solution, so the two equations only intersect once.</a:t>
            </a:r>
          </a:p>
          <a:p>
            <a:r>
              <a:rPr lang="en-US" sz="2000" dirty="0" smtClean="0">
                <a:solidFill>
                  <a:schemeClr val="accent2"/>
                </a:solidFill>
              </a:rPr>
              <a:t>Find “y”.</a:t>
            </a:r>
            <a:endParaRPr 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30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 know that seems hard, so lets try another one.</a:t>
            </a:r>
          </a:p>
          <a:p>
            <a:pPr lvl="1"/>
            <a:r>
              <a:rPr lang="en-US" dirty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y</a:t>
            </a:r>
            <a:r>
              <a:rPr lang="en-US" baseline="30000" dirty="0" smtClean="0"/>
              <a:t>2</a:t>
            </a:r>
            <a:r>
              <a:rPr lang="en-US" dirty="0" smtClean="0"/>
              <a:t> = 1</a:t>
            </a:r>
          </a:p>
          <a:p>
            <a:pPr lvl="1"/>
            <a:r>
              <a:rPr lang="en-US" dirty="0" smtClean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y = -1</a:t>
            </a:r>
          </a:p>
          <a:p>
            <a:pPr lvl="2"/>
            <a:r>
              <a:rPr lang="en-US" dirty="0" smtClean="0"/>
              <a:t> x</a:t>
            </a:r>
            <a:r>
              <a:rPr lang="en-US" baseline="30000" dirty="0" smtClean="0"/>
              <a:t>2</a:t>
            </a:r>
            <a:r>
              <a:rPr lang="en-US" dirty="0" smtClean="0"/>
              <a:t> + y</a:t>
            </a:r>
            <a:r>
              <a:rPr lang="en-US" baseline="30000" dirty="0" smtClean="0"/>
              <a:t>2</a:t>
            </a:r>
            <a:r>
              <a:rPr lang="en-US" dirty="0" smtClean="0"/>
              <a:t> = 1</a:t>
            </a:r>
          </a:p>
          <a:p>
            <a:pPr lvl="2"/>
            <a:r>
              <a:rPr lang="en-US" u="sng" dirty="0" smtClean="0"/>
              <a:t>-x</a:t>
            </a:r>
            <a:r>
              <a:rPr lang="en-US" u="sng" baseline="30000" dirty="0" smtClean="0"/>
              <a:t>2</a:t>
            </a:r>
            <a:r>
              <a:rPr lang="en-US" u="sng" dirty="0" smtClean="0"/>
              <a:t> – y =  1</a:t>
            </a:r>
          </a:p>
          <a:p>
            <a:pPr lvl="2"/>
            <a:r>
              <a:rPr lang="en-US" dirty="0"/>
              <a:t>y</a:t>
            </a:r>
            <a:r>
              <a:rPr lang="en-US" baseline="30000" dirty="0" smtClean="0"/>
              <a:t>2</a:t>
            </a:r>
            <a:r>
              <a:rPr lang="en-US" dirty="0" smtClean="0"/>
              <a:t> – y = 2</a:t>
            </a:r>
          </a:p>
          <a:p>
            <a:pPr lvl="2"/>
            <a:r>
              <a:rPr lang="en-US" dirty="0"/>
              <a:t>y</a:t>
            </a:r>
            <a:r>
              <a:rPr lang="en-US" baseline="30000" dirty="0" smtClean="0"/>
              <a:t>2</a:t>
            </a:r>
            <a:r>
              <a:rPr lang="en-US" dirty="0" smtClean="0"/>
              <a:t> – y – 2 = 0</a:t>
            </a:r>
          </a:p>
          <a:p>
            <a:pPr lvl="2"/>
            <a:r>
              <a:rPr lang="en-US" dirty="0" smtClean="0"/>
              <a:t>(y – 2)(y + 1) = 0</a:t>
            </a:r>
          </a:p>
          <a:p>
            <a:pPr lvl="2"/>
            <a:r>
              <a:rPr lang="en-US" dirty="0"/>
              <a:t>y</a:t>
            </a:r>
            <a:r>
              <a:rPr lang="en-US" dirty="0" smtClean="0"/>
              <a:t> = 2  </a:t>
            </a:r>
            <a:r>
              <a:rPr lang="en-US" dirty="0" smtClean="0"/>
              <a:t>		y </a:t>
            </a:r>
            <a:r>
              <a:rPr lang="en-US" dirty="0" smtClean="0"/>
              <a:t>= -1</a:t>
            </a:r>
          </a:p>
          <a:p>
            <a:pPr lvl="2"/>
            <a:r>
              <a:rPr lang="en-US" dirty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+ 2 = -1	x</a:t>
            </a:r>
            <a:r>
              <a:rPr lang="en-US" baseline="30000" dirty="0" smtClean="0"/>
              <a:t>2</a:t>
            </a:r>
            <a:r>
              <a:rPr lang="en-US" dirty="0" smtClean="0"/>
              <a:t> – 1 = -1</a:t>
            </a:r>
          </a:p>
          <a:p>
            <a:pPr lvl="2"/>
            <a:r>
              <a:rPr lang="en-US" dirty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= - 3		x</a:t>
            </a:r>
            <a:r>
              <a:rPr lang="en-US" baseline="30000" dirty="0" smtClean="0"/>
              <a:t>2</a:t>
            </a:r>
            <a:r>
              <a:rPr lang="en-US" dirty="0" smtClean="0"/>
              <a:t> = 0</a:t>
            </a:r>
          </a:p>
          <a:p>
            <a:pPr lvl="2"/>
            <a:r>
              <a:rPr lang="en-US" dirty="0" smtClean="0"/>
              <a:t>Not real		x = 0</a:t>
            </a:r>
          </a:p>
          <a:p>
            <a:pPr lvl="2"/>
            <a:r>
              <a:rPr lang="en-US" dirty="0"/>
              <a:t> </a:t>
            </a:r>
            <a:r>
              <a:rPr lang="en-US" dirty="0" smtClean="0"/>
              <a:t>                              (0, - 1)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29200" y="2356513"/>
            <a:ext cx="3810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Start just like before.</a:t>
            </a:r>
          </a:p>
          <a:p>
            <a:r>
              <a:rPr lang="en-US" sz="2000" dirty="0" smtClean="0">
                <a:solidFill>
                  <a:schemeClr val="accent1"/>
                </a:solidFill>
              </a:rPr>
              <a:t>Solve.</a:t>
            </a:r>
          </a:p>
          <a:p>
            <a:endParaRPr lang="en-US" sz="2000" dirty="0">
              <a:solidFill>
                <a:schemeClr val="accent1"/>
              </a:solidFill>
            </a:endParaRPr>
          </a:p>
          <a:p>
            <a:endParaRPr lang="en-US" sz="2000" dirty="0" smtClean="0">
              <a:solidFill>
                <a:schemeClr val="accent1"/>
              </a:solidFill>
            </a:endParaRPr>
          </a:p>
          <a:p>
            <a:endParaRPr lang="en-US" sz="2000" dirty="0">
              <a:solidFill>
                <a:schemeClr val="accent1"/>
              </a:solidFill>
            </a:endParaRPr>
          </a:p>
          <a:p>
            <a:endParaRPr lang="en-US" sz="2000" dirty="0" smtClean="0">
              <a:solidFill>
                <a:schemeClr val="accent1"/>
              </a:solidFill>
            </a:endParaRPr>
          </a:p>
          <a:p>
            <a:r>
              <a:rPr lang="en-US" sz="2000" dirty="0" smtClean="0">
                <a:solidFill>
                  <a:schemeClr val="accent1"/>
                </a:solidFill>
              </a:rPr>
              <a:t>Plug the “y” values back in.</a:t>
            </a:r>
          </a:p>
          <a:p>
            <a:r>
              <a:rPr lang="en-US" sz="2000" dirty="0" smtClean="0">
                <a:solidFill>
                  <a:schemeClr val="accent1"/>
                </a:solidFill>
              </a:rPr>
              <a:t>You can’t take the square root of a negative number, so there is only one solution.</a:t>
            </a:r>
            <a:endParaRPr lang="en-US" sz="2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79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Sometimes, the equations will cross in 2 or 4 places.</a:t>
            </a:r>
          </a:p>
          <a:p>
            <a:pPr lvl="1"/>
            <a:r>
              <a:rPr lang="en-US" dirty="0" smtClean="0"/>
              <a:t>-x + y = 3</a:t>
            </a:r>
          </a:p>
          <a:p>
            <a:pPr lvl="1"/>
            <a:r>
              <a:rPr lang="en-US" u="sng" dirty="0" smtClean="0"/>
              <a:t>x</a:t>
            </a:r>
            <a:r>
              <a:rPr lang="en-US" u="sng" baseline="30000" dirty="0" smtClean="0"/>
              <a:t>2</a:t>
            </a:r>
            <a:r>
              <a:rPr lang="en-US" u="sng" dirty="0" smtClean="0"/>
              <a:t> – y = -1</a:t>
            </a:r>
          </a:p>
          <a:p>
            <a:pPr lvl="1"/>
            <a:r>
              <a:rPr lang="en-US" dirty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x = 2</a:t>
            </a:r>
          </a:p>
          <a:p>
            <a:pPr lvl="1"/>
            <a:r>
              <a:rPr lang="en-US" dirty="0"/>
              <a:t>x</a:t>
            </a:r>
            <a:r>
              <a:rPr lang="en-US" baseline="30000" dirty="0" smtClean="0"/>
              <a:t>2</a:t>
            </a:r>
            <a:r>
              <a:rPr lang="en-US" dirty="0" smtClean="0"/>
              <a:t> – x – 2 = 0</a:t>
            </a:r>
          </a:p>
          <a:p>
            <a:pPr lvl="1"/>
            <a:r>
              <a:rPr lang="en-US" dirty="0" smtClean="0"/>
              <a:t>(x – 2)(x + 1) = 0</a:t>
            </a:r>
          </a:p>
          <a:p>
            <a:pPr lvl="1"/>
            <a:r>
              <a:rPr lang="en-US" dirty="0"/>
              <a:t>x</a:t>
            </a:r>
            <a:r>
              <a:rPr lang="en-US" dirty="0" smtClean="0"/>
              <a:t> = 2                   x = -1</a:t>
            </a:r>
          </a:p>
          <a:p>
            <a:pPr lvl="1"/>
            <a:r>
              <a:rPr lang="en-US" dirty="0" smtClean="0"/>
              <a:t>-(2) + y = 3       -(-1) + y = 3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y = 5		y = 2</a:t>
            </a:r>
          </a:p>
          <a:p>
            <a:pPr lvl="1"/>
            <a:r>
              <a:rPr lang="en-US" dirty="0" smtClean="0"/>
              <a:t>(2, 5)		(-1, 2)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48200" y="2133600"/>
            <a:ext cx="38100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This is an equation of a line and a parabola.</a:t>
            </a:r>
          </a:p>
          <a:p>
            <a:r>
              <a:rPr lang="en-US" sz="2000" dirty="0" smtClean="0">
                <a:solidFill>
                  <a:schemeClr val="accent1"/>
                </a:solidFill>
              </a:rPr>
              <a:t>They might look like this if you graphed them:</a:t>
            </a:r>
          </a:p>
          <a:p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5240740" y="3427004"/>
            <a:ext cx="982639" cy="981408"/>
          </a:xfrm>
          <a:custGeom>
            <a:avLst/>
            <a:gdLst>
              <a:gd name="connsiteX0" fmla="*/ 0 w 982639"/>
              <a:gd name="connsiteY0" fmla="*/ 12232 h 981408"/>
              <a:gd name="connsiteX1" fmla="*/ 532263 w 982639"/>
              <a:gd name="connsiteY1" fmla="*/ 981223 h 981408"/>
              <a:gd name="connsiteX2" fmla="*/ 914400 w 982639"/>
              <a:gd name="connsiteY2" fmla="*/ 94118 h 981408"/>
              <a:gd name="connsiteX3" fmla="*/ 928048 w 982639"/>
              <a:gd name="connsiteY3" fmla="*/ 25880 h 981408"/>
              <a:gd name="connsiteX4" fmla="*/ 928048 w 982639"/>
              <a:gd name="connsiteY4" fmla="*/ 25880 h 981408"/>
              <a:gd name="connsiteX5" fmla="*/ 982639 w 982639"/>
              <a:gd name="connsiteY5" fmla="*/ 25880 h 981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639" h="981408">
                <a:moveTo>
                  <a:pt x="0" y="12232"/>
                </a:moveTo>
                <a:cubicBezTo>
                  <a:pt x="189931" y="489903"/>
                  <a:pt x="379863" y="967575"/>
                  <a:pt x="532263" y="981223"/>
                </a:cubicBezTo>
                <a:cubicBezTo>
                  <a:pt x="684663" y="994871"/>
                  <a:pt x="848436" y="253342"/>
                  <a:pt x="914400" y="94118"/>
                </a:cubicBezTo>
                <a:cubicBezTo>
                  <a:pt x="980364" y="-65106"/>
                  <a:pt x="928048" y="25880"/>
                  <a:pt x="928048" y="25880"/>
                </a:cubicBezTo>
                <a:lnTo>
                  <a:pt x="928048" y="25880"/>
                </a:lnTo>
                <a:lnTo>
                  <a:pt x="982639" y="2588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5240740" y="3427004"/>
            <a:ext cx="1160060" cy="840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724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949952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Try this one:</a:t>
                </a:r>
              </a:p>
              <a:p>
                <a:pPr lvl="1"/>
                <a:r>
                  <a:rPr lang="en-US" dirty="0" smtClean="0"/>
                  <a:t>-x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y = -7</a:t>
                </a:r>
              </a:p>
              <a:p>
                <a:pPr lvl="1"/>
                <a:r>
                  <a:rPr lang="en-US" u="sng" dirty="0" smtClean="0"/>
                  <a:t>  x</a:t>
                </a:r>
                <a:r>
                  <a:rPr lang="en-US" u="sng" baseline="30000" dirty="0" smtClean="0"/>
                  <a:t>2</a:t>
                </a:r>
                <a:r>
                  <a:rPr lang="en-US" u="sng" dirty="0" smtClean="0"/>
                  <a:t> + y</a:t>
                </a:r>
                <a:r>
                  <a:rPr lang="en-US" u="sng" baseline="30000" dirty="0" smtClean="0"/>
                  <a:t>2</a:t>
                </a:r>
                <a:r>
                  <a:rPr lang="en-US" u="sng" dirty="0" smtClean="0"/>
                  <a:t> = 9</a:t>
                </a:r>
              </a:p>
              <a:p>
                <a:pPr lvl="1"/>
                <a:r>
                  <a:rPr lang="en-US" dirty="0" smtClean="0"/>
                  <a:t>y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y = 2</a:t>
                </a:r>
              </a:p>
              <a:p>
                <a:pPr lvl="1"/>
                <a:r>
                  <a:rPr lang="en-US" dirty="0"/>
                  <a:t>y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y – 2 = 0</a:t>
                </a:r>
              </a:p>
              <a:p>
                <a:pPr lvl="1"/>
                <a:r>
                  <a:rPr lang="en-US" dirty="0" smtClean="0"/>
                  <a:t>(y + 2)(y – 1) = 0</a:t>
                </a:r>
              </a:p>
              <a:p>
                <a:pPr lvl="1"/>
                <a:r>
                  <a:rPr lang="en-US" dirty="0"/>
                  <a:t>y</a:t>
                </a:r>
                <a:r>
                  <a:rPr lang="en-US" dirty="0" smtClean="0"/>
                  <a:t> = -2		y = 1</a:t>
                </a:r>
              </a:p>
              <a:p>
                <a:pPr lvl="1"/>
                <a:r>
                  <a:rPr lang="en-US" dirty="0" smtClean="0"/>
                  <a:t>-x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(-2) = -7	-x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+  1 = -7</a:t>
                </a:r>
              </a:p>
              <a:p>
                <a:pPr lvl="1"/>
                <a:r>
                  <a:rPr lang="en-US" dirty="0" smtClean="0"/>
                  <a:t>-x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= -5		-x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= -8</a:t>
                </a:r>
              </a:p>
              <a:p>
                <a:pPr lvl="1"/>
                <a:r>
                  <a:rPr lang="en-US" dirty="0" smtClean="0"/>
                  <a:t>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= 5		x</a:t>
                </a:r>
                <a:r>
                  <a:rPr lang="en-US" baseline="30000" dirty="0" smtClean="0"/>
                  <a:t>2</a:t>
                </a:r>
                <a:r>
                  <a:rPr lang="en-US" dirty="0" smtClean="0"/>
                  <a:t> = 8</a:t>
                </a:r>
              </a:p>
              <a:p>
                <a:pPr lvl="1"/>
                <a:r>
                  <a:rPr lang="en-US" dirty="0"/>
                  <a:t>x</a:t>
                </a:r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dirty="0" smtClean="0"/>
                  <a:t>		x =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±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, −2) (−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, −2) (2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, 1) (−2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e>
                    </m:rad>
                    <m:r>
                      <a:rPr lang="en-US" b="0" i="1" smtClean="0">
                        <a:latin typeface="Cambria Math"/>
                      </a:rPr>
                      <m:t>, 1)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01752" y="1527048"/>
                <a:ext cx="8503920" cy="4949952"/>
              </a:xfrm>
              <a:blipFill rotWithShape="1">
                <a:blip r:embed="rId2"/>
                <a:stretch>
                  <a:fillRect l="-789" t="-1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105400" y="1600200"/>
            <a:ext cx="358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are these equations for?</a:t>
            </a:r>
          </a:p>
          <a:p>
            <a:r>
              <a:rPr lang="en-US" dirty="0"/>
              <a:t>	</a:t>
            </a:r>
            <a:r>
              <a:rPr lang="en-US" dirty="0" smtClean="0"/>
              <a:t>Parabola</a:t>
            </a:r>
          </a:p>
          <a:p>
            <a:r>
              <a:rPr lang="en-US" dirty="0"/>
              <a:t>	</a:t>
            </a:r>
            <a:r>
              <a:rPr lang="en-US" dirty="0" smtClean="0"/>
              <a:t>Circle</a:t>
            </a:r>
          </a:p>
          <a:p>
            <a:r>
              <a:rPr lang="en-US" dirty="0" smtClean="0"/>
              <a:t>Remember, when you take the square root of a number there are 2 answers.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5786651" y="3507475"/>
            <a:ext cx="914400" cy="1146474"/>
          </a:xfrm>
          <a:custGeom>
            <a:avLst/>
            <a:gdLst>
              <a:gd name="connsiteX0" fmla="*/ 0 w 914400"/>
              <a:gd name="connsiteY0" fmla="*/ 0 h 1146474"/>
              <a:gd name="connsiteX1" fmla="*/ 532262 w 914400"/>
              <a:gd name="connsiteY1" fmla="*/ 1146412 h 1146474"/>
              <a:gd name="connsiteX2" fmla="*/ 914400 w 914400"/>
              <a:gd name="connsiteY2" fmla="*/ 40943 h 1146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14400" h="1146474">
                <a:moveTo>
                  <a:pt x="0" y="0"/>
                </a:moveTo>
                <a:cubicBezTo>
                  <a:pt x="189931" y="569794"/>
                  <a:pt x="379862" y="1139588"/>
                  <a:pt x="532262" y="1146412"/>
                </a:cubicBezTo>
                <a:cubicBezTo>
                  <a:pt x="684662" y="1153236"/>
                  <a:pt x="799531" y="597089"/>
                  <a:pt x="914400" y="4094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815651" y="3696837"/>
            <a:ext cx="885400" cy="767749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5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Let’s switch gears and try a different method.</a:t>
            </a:r>
          </a:p>
          <a:p>
            <a:r>
              <a:rPr lang="en-US" dirty="0" smtClean="0"/>
              <a:t>Solving by graphing is very similar to what we did with linear equations.</a:t>
            </a:r>
          </a:p>
          <a:p>
            <a:r>
              <a:rPr lang="en-US" dirty="0" smtClean="0"/>
              <a:t>You need to transfer the graphs to paper and you have to follow the “intersection” steps every time the graphs intersect.</a:t>
            </a:r>
          </a:p>
          <a:p>
            <a:pPr lvl="1"/>
            <a:r>
              <a:rPr lang="en-US" dirty="0" smtClean="0"/>
              <a:t>y = -x</a:t>
            </a:r>
            <a:r>
              <a:rPr lang="en-US" baseline="30000" dirty="0" smtClean="0"/>
              <a:t>2</a:t>
            </a:r>
            <a:r>
              <a:rPr lang="en-US" dirty="0" smtClean="0"/>
              <a:t> – 3 and y = x – 5</a:t>
            </a:r>
          </a:p>
          <a:p>
            <a:pPr lvl="2"/>
            <a:r>
              <a:rPr lang="en-US" dirty="0" smtClean="0"/>
              <a:t>(-2, 7) and (1, -4)</a:t>
            </a:r>
          </a:p>
        </p:txBody>
      </p:sp>
    </p:spTree>
    <p:extLst>
      <p:ext uri="{BB962C8B-B14F-4D97-AF65-F5344CB8AC3E}">
        <p14:creationId xmlns:p14="http://schemas.microsoft.com/office/powerpoint/2010/main" val="393914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401</TotalTime>
  <Words>494</Words>
  <Application>Microsoft Office PowerPoint</Application>
  <PresentationFormat>On-screen Show (4:3)</PresentationFormat>
  <Paragraphs>93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Systems of Nonlinear Equations</vt:lpstr>
      <vt:lpstr>Nonlinear Systems</vt:lpstr>
      <vt:lpstr>Elimination</vt:lpstr>
      <vt:lpstr>Elimination</vt:lpstr>
      <vt:lpstr>Elimination</vt:lpstr>
      <vt:lpstr>Elimination</vt:lpstr>
      <vt:lpstr>Graphing</vt:lpstr>
    </vt:vector>
  </TitlesOfParts>
  <Company>Grapevine-Coleyville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of Nonlinear Equations</dc:title>
  <dc:creator>Danica Carman</dc:creator>
  <cp:lastModifiedBy>Danica Carman</cp:lastModifiedBy>
  <cp:revision>11</cp:revision>
  <dcterms:created xsi:type="dcterms:W3CDTF">2012-03-29T17:22:43Z</dcterms:created>
  <dcterms:modified xsi:type="dcterms:W3CDTF">2012-03-30T16:08:44Z</dcterms:modified>
</cp:coreProperties>
</file>