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5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280" autoAdjust="0"/>
    <p:restoredTop sz="94660"/>
  </p:normalViewPr>
  <p:slideViewPr>
    <p:cSldViewPr snapToGrid="0">
      <p:cViewPr>
        <p:scale>
          <a:sx n="90" d="100"/>
          <a:sy n="90" d="100"/>
        </p:scale>
        <p:origin x="-93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5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0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4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587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430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53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3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60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BCDEE0-2BC4-4753-90B0-152F9195A19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84197E5-C61C-410F-8B24-78427B0E80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27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222" y="317500"/>
            <a:ext cx="10318418" cy="4394988"/>
          </a:xfrm>
        </p:spPr>
        <p:txBody>
          <a:bodyPr/>
          <a:lstStyle/>
          <a:p>
            <a:r>
              <a:rPr lang="en-US" sz="8800" dirty="0" smtClean="0"/>
              <a:t>Graphing Linear and Nonlinear Systems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4241800"/>
            <a:ext cx="11264899" cy="4270375"/>
          </a:xfrm>
        </p:spPr>
        <p:txBody>
          <a:bodyPr>
            <a:normAutofit/>
          </a:bodyPr>
          <a:lstStyle/>
          <a:p>
            <a:r>
              <a:rPr lang="en-US" sz="1200" dirty="0"/>
              <a:t>A-CED.2 Create equations in two or more variables to represent relationships between quantities; graph equations on coordinate axes with labels and scales. </a:t>
            </a:r>
          </a:p>
          <a:p>
            <a:endParaRPr lang="en-US" sz="1200" dirty="0" smtClean="0"/>
          </a:p>
          <a:p>
            <a:r>
              <a:rPr lang="en-US" sz="1200" dirty="0" smtClean="0"/>
              <a:t>A-REI.11 </a:t>
            </a:r>
            <a:r>
              <a:rPr lang="en-US" sz="1200" dirty="0"/>
              <a:t>Explain why the </a:t>
            </a:r>
            <a:r>
              <a:rPr lang="en-US" sz="1200" i="1" dirty="0"/>
              <a:t>x</a:t>
            </a:r>
            <a:r>
              <a:rPr lang="en-US" sz="1200" dirty="0"/>
              <a:t>-coordinates of the points where the graphs of the equations </a:t>
            </a:r>
            <a:r>
              <a:rPr lang="en-US" sz="1200" i="1" dirty="0"/>
              <a:t>y</a:t>
            </a:r>
            <a:r>
              <a:rPr lang="en-US" sz="1200" dirty="0"/>
              <a:t> = </a:t>
            </a:r>
            <a:r>
              <a:rPr lang="en-US" sz="1200" i="1" dirty="0"/>
              <a:t>f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and </a:t>
            </a:r>
          </a:p>
          <a:p>
            <a:r>
              <a:rPr lang="en-US" sz="1200" i="1" dirty="0"/>
              <a:t>y</a:t>
            </a:r>
            <a:r>
              <a:rPr lang="en-US" sz="1200" dirty="0"/>
              <a:t> = </a:t>
            </a:r>
            <a:r>
              <a:rPr lang="en-US" sz="1200" i="1" dirty="0"/>
              <a:t>g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intersect are the solutions of the equation </a:t>
            </a:r>
            <a:r>
              <a:rPr lang="en-US" sz="1200" i="1" dirty="0"/>
              <a:t>f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= </a:t>
            </a:r>
            <a:r>
              <a:rPr lang="en-US" sz="1200" i="1" dirty="0"/>
              <a:t>g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); find the solutions approximately, e.g., using technology to graph the functions, make tables of values, or find successive approximations. Include cases where </a:t>
            </a:r>
            <a:r>
              <a:rPr lang="en-US" sz="1200" i="1" dirty="0"/>
              <a:t>f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and/or </a:t>
            </a:r>
            <a:r>
              <a:rPr lang="en-US" sz="1200" i="1" dirty="0"/>
              <a:t>g</a:t>
            </a:r>
            <a:r>
              <a:rPr lang="en-US" sz="1200" dirty="0"/>
              <a:t>(</a:t>
            </a:r>
            <a:r>
              <a:rPr lang="en-US" sz="1200" i="1" dirty="0"/>
              <a:t>x</a:t>
            </a:r>
            <a:r>
              <a:rPr lang="en-US" sz="1200" dirty="0"/>
              <a:t>) are linear, polynomial, rational, absolute value, exponential, and logarithmic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Finding Intersection in Calculator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Type one equation into </a:t>
            </a:r>
            <a:r>
              <a:rPr lang="en-US" sz="3200" i="1" dirty="0" smtClean="0"/>
              <a:t>y1 </a:t>
            </a:r>
            <a:r>
              <a:rPr lang="en-US" sz="3200" dirty="0" smtClean="0"/>
              <a:t>and the other equation into </a:t>
            </a:r>
            <a:r>
              <a:rPr lang="en-US" sz="3200" i="1" dirty="0" smtClean="0"/>
              <a:t>y2</a:t>
            </a:r>
          </a:p>
          <a:p>
            <a:r>
              <a:rPr lang="en-US" sz="3200" dirty="0" smtClean="0"/>
              <a:t>GRAPH</a:t>
            </a:r>
          </a:p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TRACE #5</a:t>
            </a:r>
          </a:p>
          <a:p>
            <a:r>
              <a:rPr lang="en-US" sz="3200" dirty="0" smtClean="0"/>
              <a:t>Move the blinking cursor to the intersection using left and right arrow keys</a:t>
            </a:r>
          </a:p>
          <a:p>
            <a:r>
              <a:rPr lang="en-US" sz="3200" dirty="0" smtClean="0"/>
              <a:t>Press ENTER 3 times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11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Examples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435101"/>
                <a:ext cx="10178322" cy="44444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 smtClean="0"/>
                  <a:t>5.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 sz="3200" b="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m:rPr>
                                <m:nor/>
                              </m:rPr>
                              <a:rPr lang="en-US" sz="3200" dirty="0"/>
                              <m:t> 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smtClean="0"/>
                  <a:t>			</a:t>
                </a:r>
                <a:r>
                  <a:rPr lang="en-US" sz="3200" b="1" dirty="0" smtClean="0"/>
                  <a:t>7.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b="1" dirty="0" smtClean="0"/>
                  <a:t>6.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=−3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smtClean="0"/>
                  <a:t>		</a:t>
                </a:r>
                <a:r>
                  <a:rPr lang="en-US" sz="3200" b="1" dirty="0" smtClean="0"/>
                  <a:t>8.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435101"/>
                <a:ext cx="10178322" cy="4444492"/>
              </a:xfrm>
              <a:blipFill rotWithShape="0">
                <a:blip r:embed="rId2"/>
                <a:stretch>
                  <a:fillRect l="-1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4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Types of equations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57300" y="1638300"/>
                <a:ext cx="4800600" cy="4521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200" b="1" dirty="0" smtClean="0"/>
                  <a:t>Linear</a:t>
                </a:r>
              </a:p>
              <a:p>
                <a:pPr lvl="1"/>
                <a:r>
                  <a:rPr lang="en-US" sz="2800" dirty="0" smtClean="0"/>
                  <a:t>If the equation is not in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form, solve for </a:t>
                </a:r>
                <a:r>
                  <a:rPr lang="en-US" sz="2800" i="1" dirty="0" smtClean="0"/>
                  <a:t>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=#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h𝑜𝑟𝑖𝑧𝑜𝑛𝑡𝑎𝑙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=#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𝑣𝑒𝑟𝑡𝑖𝑐𝑎𝑙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3000" b="1" dirty="0" smtClean="0"/>
                  <a:t>EX: </a:t>
                </a:r>
                <a:r>
                  <a:rPr lang="en-US" sz="30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3000" b="1" dirty="0" smtClean="0"/>
              </a:p>
              <a:p>
                <a:pPr marL="0" indent="0">
                  <a:buNone/>
                </a:pPr>
                <a:endParaRPr lang="en-US" sz="3000" b="1" dirty="0"/>
              </a:p>
              <a:p>
                <a:pPr marL="0" indent="0">
                  <a:buNone/>
                </a:pPr>
                <a:r>
                  <a:rPr lang="en-US" sz="3000" b="1" dirty="0" smtClean="0"/>
                  <a:t>EX: </a:t>
                </a:r>
                <a:r>
                  <a:rPr lang="en-US" sz="30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=−30</m:t>
                    </m:r>
                  </m:oMath>
                </a14:m>
                <a:endParaRPr lang="en-US" sz="30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57300" y="1638300"/>
                <a:ext cx="4800600" cy="4521200"/>
              </a:xfrm>
              <a:blipFill rotWithShape="0">
                <a:blip r:embed="rId2"/>
                <a:stretch>
                  <a:fillRect l="-2538" t="-1484" b="-2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1638300"/>
            <a:ext cx="4800600" cy="47498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Nonlinear</a:t>
            </a:r>
            <a:endParaRPr lang="en-US" b="1" dirty="0" smtClean="0"/>
          </a:p>
          <a:p>
            <a:pPr lvl="1"/>
            <a:r>
              <a:rPr lang="en-US" sz="2800" dirty="0" smtClean="0"/>
              <a:t>Absolute Value</a:t>
            </a:r>
          </a:p>
          <a:p>
            <a:pPr lvl="1"/>
            <a:r>
              <a:rPr lang="en-US" sz="2800" dirty="0" smtClean="0"/>
              <a:t>Square Root</a:t>
            </a:r>
          </a:p>
          <a:p>
            <a:pPr lvl="1"/>
            <a:r>
              <a:rPr lang="en-US" sz="2800" dirty="0" smtClean="0"/>
              <a:t>Quadratic</a:t>
            </a:r>
          </a:p>
          <a:p>
            <a:pPr lvl="1"/>
            <a:r>
              <a:rPr lang="en-US" sz="2800" dirty="0" smtClean="0"/>
              <a:t>Circle</a:t>
            </a:r>
          </a:p>
          <a:p>
            <a:pPr lvl="1"/>
            <a:r>
              <a:rPr lang="en-US" sz="2800" dirty="0" smtClean="0"/>
              <a:t>Logarithmic</a:t>
            </a:r>
          </a:p>
          <a:p>
            <a:pPr lvl="1"/>
            <a:r>
              <a:rPr lang="en-US" sz="2800" dirty="0" smtClean="0"/>
              <a:t>Exponential</a:t>
            </a:r>
          </a:p>
          <a:p>
            <a:pPr lvl="1"/>
            <a:r>
              <a:rPr lang="en-US" sz="2800" dirty="0" smtClean="0"/>
              <a:t>Polynomial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Steps for Calculator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Type equation into </a:t>
            </a:r>
            <a:r>
              <a:rPr lang="en-US" sz="3600" i="1" dirty="0" smtClean="0"/>
              <a:t>y =</a:t>
            </a:r>
          </a:p>
          <a:p>
            <a:r>
              <a:rPr lang="en-US" sz="3600" dirty="0" smtClean="0"/>
              <a:t>Press GRAPH to view the graph</a:t>
            </a:r>
          </a:p>
          <a:p>
            <a:r>
              <a:rPr lang="en-US" sz="3600" dirty="0" smtClean="0"/>
              <a:t>Press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GRAPH to view the table of points</a:t>
            </a:r>
          </a:p>
          <a:p>
            <a:r>
              <a:rPr lang="en-US" sz="3600" dirty="0" smtClean="0"/>
              <a:t>Plot points on a 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97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Absolute Value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57300" y="1494019"/>
                <a:ext cx="4800600" cy="44114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sz="3200" b="1" dirty="0" smtClean="0"/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V-shape</a:t>
                </a:r>
              </a:p>
              <a:p>
                <a:r>
                  <a:rPr lang="en-US" sz="3200" dirty="0" smtClean="0"/>
                  <a:t>In calculator: Use</a:t>
                </a:r>
              </a:p>
              <a:p>
                <a:pPr marL="0" indent="0">
                  <a:buNone/>
                </a:pPr>
                <a:r>
                  <a:rPr lang="en-US" sz="3200" dirty="0" smtClean="0"/>
                  <a:t>MATH – NUM – #1</a:t>
                </a:r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b="1" dirty="0" smtClean="0"/>
                  <a:t>EX: </a:t>
                </a:r>
                <a:r>
                  <a:rPr lang="en-US" sz="32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=−|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+5|</m:t>
                    </m:r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57300" y="1494019"/>
                <a:ext cx="4800600" cy="4411481"/>
              </a:xfrm>
              <a:blipFill rotWithShape="0">
                <a:blip r:embed="rId2"/>
                <a:stretch>
                  <a:fillRect l="-3173" b="-3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img.sparknotes.com/figures/1/15debaf09555bfc7c688d9ee8ae574bc/abs_graph1.gif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539" y="1494019"/>
            <a:ext cx="5203461" cy="52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7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Square root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57300" y="1765300"/>
                <a:ext cx="4800600" cy="4140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ra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r>
                  <a:rPr lang="en-US" sz="3200" dirty="0" smtClean="0"/>
                  <a:t>In calculator: Use 2</a:t>
                </a:r>
                <a:r>
                  <a:rPr lang="en-US" sz="3200" baseline="30000" dirty="0" smtClean="0"/>
                  <a:t>ND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 smtClean="0"/>
                  <a:t>EX:</a:t>
                </a:r>
                <a:r>
                  <a:rPr lang="en-US" sz="3200" dirty="0" smtClean="0"/>
                  <a:t> Graph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sz="3200" b="1" dirty="0" smtClean="0"/>
              </a:p>
              <a:p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57300" y="1765300"/>
                <a:ext cx="4800600" cy="4140200"/>
              </a:xfrm>
              <a:blipFill rotWithShape="0">
                <a:blip r:embed="rId2"/>
                <a:stretch>
                  <a:fillRect l="-3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dr282zn36sxxg.cloudfront.net/datastreams/f-d%3Ae9c59e75c5710a1299b81b2f1070028ec47a80746e048065e319c73a%2BIMAGE%2BIMAGE.1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4" y="1556121"/>
            <a:ext cx="4721225" cy="470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2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Quadratic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57300" y="1384300"/>
                <a:ext cx="5143500" cy="4521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r>
                  <a:rPr lang="en-US" sz="3200" dirty="0" smtClean="0"/>
                  <a:t>U-shape</a:t>
                </a:r>
              </a:p>
              <a:p>
                <a:r>
                  <a:rPr lang="en-US" sz="3200" dirty="0" smtClean="0"/>
                  <a:t>In calculator: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or ^ 2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 smtClean="0"/>
                  <a:t>EX: </a:t>
                </a:r>
                <a:r>
                  <a:rPr lang="en-US" sz="32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57300" y="1384300"/>
                <a:ext cx="5143500" cy="4521200"/>
              </a:xfrm>
              <a:blipFill rotWithShape="0">
                <a:blip r:embed="rId2"/>
                <a:stretch>
                  <a:fillRect l="-2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aventalearning.com/courses/ALG2x-CR-K09/a/unit01/resources/images/A2_1.6_Content_13b.bmp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1612900"/>
            <a:ext cx="4737100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9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Circle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57300" y="1485900"/>
                <a:ext cx="4800600" cy="4419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 smtClean="0"/>
                  <a:t>CANNOT be graphed in the calculator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 smtClean="0"/>
                  <a:t>EX: </a:t>
                </a:r>
                <a:r>
                  <a:rPr lang="en-US" sz="3200" dirty="0" smtClean="0"/>
                  <a:t>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57300" y="1485900"/>
                <a:ext cx="4800600" cy="4419600"/>
              </a:xfrm>
              <a:blipFill rotWithShape="0">
                <a:blip r:embed="rId2"/>
                <a:stretch>
                  <a:fillRect l="-3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s://dr282zn36sxxg.cloudfront.net/datastreams/f-d%3A5e352c80d0152984a2906a6d52392fadd03761377a311ed79d4ff72c%2BIMAGE%2BIMAGE.1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1485901"/>
            <a:ext cx="4454943" cy="458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7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Graphing Systems of equations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7801"/>
            <a:ext cx="10178322" cy="44317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Solution to a system is the point where the two equations </a:t>
            </a:r>
            <a:r>
              <a:rPr lang="en-US" sz="3200" b="1" dirty="0" smtClean="0"/>
              <a:t>intersect</a:t>
            </a:r>
          </a:p>
          <a:p>
            <a:r>
              <a:rPr lang="en-US" sz="3200" dirty="0" smtClean="0"/>
              <a:t>If the equations do NOT intersect, there is </a:t>
            </a:r>
            <a:r>
              <a:rPr lang="en-US" sz="3200" b="1" dirty="0" smtClean="0"/>
              <a:t>no solution</a:t>
            </a:r>
            <a:endParaRPr lang="en-US" sz="3200" b="1" dirty="0"/>
          </a:p>
        </p:txBody>
      </p:sp>
      <p:pic>
        <p:nvPicPr>
          <p:cNvPr id="1026" name="Picture 2" descr="http://figures.boundless.com/16189/full/hod-20with-20two-20answer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162246"/>
            <a:ext cx="3451225" cy="35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ilimath.com/algebra/advanced/sysnon/image/ex1_graph.gi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244" y="3484628"/>
            <a:ext cx="3030496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gentsprep.org/regents/math/algebra/ae3/graphtest1.gi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3162246"/>
            <a:ext cx="3566532" cy="350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4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Examples</a:t>
            </a:r>
            <a:endParaRPr lang="en-US" sz="4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46201"/>
                <a:ext cx="10178322" cy="453339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200" b="1" dirty="0" smtClean="0"/>
                  <a:t>Graph each of the following and find the solution to the system of equations.</a:t>
                </a:r>
              </a:p>
              <a:p>
                <a:pPr marL="0" indent="0">
                  <a:buNone/>
                </a:pPr>
                <a:r>
                  <a:rPr lang="en-US" sz="3200" b="1" dirty="0" smtClean="0"/>
                  <a:t>1.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dirty="0" smtClean="0"/>
                  <a:t>			</a:t>
                </a:r>
                <a:r>
                  <a:rPr lang="en-US" sz="3200" b="1" dirty="0" smtClean="0"/>
                  <a:t>3.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=2</m:t>
                            </m:r>
                            <m:rad>
                              <m:radPr>
                                <m:degHide m:val="on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=−16</m:t>
                            </m:r>
                          </m:e>
                        </m:eqArr>
                      </m:e>
                    </m:d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>
                  <a:buNone/>
                </a:pPr>
                <a:r>
                  <a:rPr lang="en-US" sz="3200" b="1" dirty="0" smtClean="0"/>
                  <a:t>2.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3200" b="1" dirty="0" smtClean="0"/>
                  <a:t>		4.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46201"/>
                <a:ext cx="10178322" cy="4533392"/>
              </a:xfrm>
              <a:blipFill rotWithShape="0">
                <a:blip r:embed="rId2"/>
                <a:stretch>
                  <a:fillRect l="-1377" t="-1747" r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8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886</TotalTime>
  <Words>287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Badge</vt:lpstr>
      <vt:lpstr>Graphing Linear and Nonlinear Systems</vt:lpstr>
      <vt:lpstr>Types of equations</vt:lpstr>
      <vt:lpstr>Steps for Calculator</vt:lpstr>
      <vt:lpstr>Absolute Value</vt:lpstr>
      <vt:lpstr>Square root</vt:lpstr>
      <vt:lpstr>Quadratic</vt:lpstr>
      <vt:lpstr>Circle</vt:lpstr>
      <vt:lpstr>Graphing Systems of equations</vt:lpstr>
      <vt:lpstr>Examples</vt:lpstr>
      <vt:lpstr>Finding Intersection in Calculator</vt:lpstr>
      <vt:lpstr>Examples</vt:lpstr>
    </vt:vector>
  </TitlesOfParts>
  <Company>Beaufort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and Nonlinear Systems</dc:title>
  <dc:creator>Miranda Whitley</dc:creator>
  <cp:lastModifiedBy>Miranda Whitley</cp:lastModifiedBy>
  <cp:revision>22</cp:revision>
  <dcterms:created xsi:type="dcterms:W3CDTF">2016-02-05T14:19:26Z</dcterms:created>
  <dcterms:modified xsi:type="dcterms:W3CDTF">2016-02-09T18:38:59Z</dcterms:modified>
</cp:coreProperties>
</file>