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58" r:id="rId3"/>
    <p:sldId id="257" r:id="rId4"/>
    <p:sldId id="269" r:id="rId5"/>
    <p:sldId id="270" r:id="rId6"/>
    <p:sldId id="272" r:id="rId7"/>
    <p:sldId id="260" r:id="rId8"/>
    <p:sldId id="284" r:id="rId9"/>
    <p:sldId id="261" r:id="rId10"/>
    <p:sldId id="262" r:id="rId11"/>
    <p:sldId id="263" r:id="rId12"/>
    <p:sldId id="264" r:id="rId13"/>
    <p:sldId id="265" r:id="rId14"/>
    <p:sldId id="266" r:id="rId15"/>
    <p:sldId id="267" r:id="rId16"/>
    <p:sldId id="268" r:id="rId17"/>
    <p:sldId id="285" r:id="rId18"/>
    <p:sldId id="286" r:id="rId19"/>
    <p:sldId id="287" r:id="rId20"/>
    <p:sldId id="288" r:id="rId21"/>
    <p:sldId id="289" r:id="rId22"/>
    <p:sldId id="273" r:id="rId23"/>
    <p:sldId id="274" r:id="rId24"/>
    <p:sldId id="278" r:id="rId25"/>
    <p:sldId id="279" r:id="rId26"/>
    <p:sldId id="275" r:id="rId27"/>
    <p:sldId id="276" r:id="rId28"/>
    <p:sldId id="277" r:id="rId29"/>
    <p:sldId id="283" r:id="rId30"/>
    <p:sldId id="282" r:id="rId31"/>
    <p:sldId id="280"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767" autoAdjust="0"/>
  </p:normalViewPr>
  <p:slideViewPr>
    <p:cSldViewPr>
      <p:cViewPr>
        <p:scale>
          <a:sx n="69" d="100"/>
          <a:sy n="69" d="100"/>
        </p:scale>
        <p:origin x="-1404" y="-78"/>
      </p:cViewPr>
      <p:guideLst>
        <p:guide orient="horz" pos="2160"/>
        <p:guide pos="2880"/>
      </p:guideLst>
    </p:cSldViewPr>
  </p:slideViewPr>
  <p:outlineViewPr>
    <p:cViewPr>
      <p:scale>
        <a:sx n="33" d="100"/>
        <a:sy n="33" d="100"/>
      </p:scale>
      <p:origin x="0" y="19614"/>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7A6BD-3AEA-4C5B-B0EF-92A9242C3CD5}" type="datetimeFigureOut">
              <a:rPr lang="en-US" smtClean="0"/>
              <a:pPr/>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FB3FD-E65F-4342-8D6F-82CD97B727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Redundant communication paths are sometimes needed to better handle potential network </a:t>
            </a:r>
          </a:p>
          <a:p>
            <a:r>
              <a:rPr lang="en-US" dirty="0" smtClean="0"/>
              <a:t>failures and excessive data traffic. In some cases, higher speed networks must be provided to </a:t>
            </a:r>
          </a:p>
          <a:p>
            <a:r>
              <a:rPr lang="en-US" dirty="0" smtClean="0"/>
              <a:t>meet the demands of jobs transferring larger amounts of data. </a:t>
            </a:r>
          </a:p>
          <a:p>
            <a:r>
              <a:rPr lang="en-US" dirty="0" smtClean="0"/>
              <a:t>-----------------------------------------------------------------------------------</a:t>
            </a:r>
          </a:p>
          <a:p>
            <a:r>
              <a:rPr lang="en-US" dirty="0" smtClean="0"/>
              <a:t>The grid may have software installed that may be too expensive to install on every grid </a:t>
            </a:r>
          </a:p>
          <a:p>
            <a:r>
              <a:rPr lang="en-US" dirty="0" smtClean="0"/>
              <a:t>machine. Using a grid, the jobs requiring this software are sent to the particular machines on </a:t>
            </a:r>
          </a:p>
          <a:p>
            <a:r>
              <a:rPr lang="en-US" dirty="0" smtClean="0"/>
              <a:t>which this software happens to be installed. When the licensing fees are significant, this </a:t>
            </a:r>
          </a:p>
          <a:p>
            <a:r>
              <a:rPr lang="en-US" dirty="0" smtClean="0"/>
              <a:t>approach can save significant expenses for an organization.</a:t>
            </a:r>
          </a:p>
          <a:p>
            <a:r>
              <a:rPr lang="en-US" dirty="0" smtClean="0"/>
              <a:t>----------------------------------------------------------------</a:t>
            </a:r>
          </a:p>
          <a:p>
            <a:r>
              <a:rPr lang="en-US" dirty="0" smtClean="0"/>
              <a:t>Platforms on the grid will often have different architectures, operating systems, devices, </a:t>
            </a:r>
          </a:p>
          <a:p>
            <a:r>
              <a:rPr lang="en-US" dirty="0" smtClean="0"/>
              <a:t>capacities, and equipment. Each of these items represents a different kind of resource that </a:t>
            </a:r>
          </a:p>
          <a:p>
            <a:r>
              <a:rPr lang="en-US" dirty="0" smtClean="0"/>
              <a:t>the grid can use as criteria for assigning jobs to machines. While some software may be </a:t>
            </a:r>
          </a:p>
          <a:p>
            <a:r>
              <a:rPr lang="en-US" dirty="0" smtClean="0"/>
              <a:t>available on several architectures, for example, PowerPC and x86, such software is often </a:t>
            </a:r>
          </a:p>
          <a:p>
            <a:r>
              <a:rPr lang="en-US" dirty="0" smtClean="0"/>
              <a:t>designed to run only on a particular type of hardware and operating system. Such attributes </a:t>
            </a:r>
          </a:p>
          <a:p>
            <a:r>
              <a:rPr lang="en-US" dirty="0" smtClean="0"/>
              <a:t>must be considered when assigning jobs to resources in the grid.</a:t>
            </a:r>
          </a:p>
          <a:p>
            <a:endParaRPr lang="en-US" dirty="0" smtClean="0"/>
          </a:p>
          <a:p>
            <a:r>
              <a:rPr lang="en-US" dirty="0" smtClean="0"/>
              <a:t>some machines may be designated to only be used for medical research. These </a:t>
            </a:r>
          </a:p>
          <a:p>
            <a:r>
              <a:rPr lang="en-US" dirty="0" smtClean="0"/>
              <a:t>would be identified as having a medical research attribute and the scheduler could be </a:t>
            </a:r>
          </a:p>
          <a:p>
            <a:r>
              <a:rPr lang="en-US" dirty="0" smtClean="0"/>
              <a:t>configured to only assign jobs that require machines of the medical research “resource.”</a:t>
            </a:r>
          </a:p>
          <a:p>
            <a:r>
              <a:rPr lang="en-US" dirty="0" smtClean="0"/>
              <a:t>-------------------------------------------------------------------</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simplest grid consists of just a few machines, all of the same </a:t>
            </a:r>
          </a:p>
          <a:p>
            <a:r>
              <a:rPr lang="en-US" dirty="0" smtClean="0"/>
              <a:t>hardware architecture and same operating system, connected on a local network. This kind of </a:t>
            </a:r>
          </a:p>
          <a:p>
            <a:r>
              <a:rPr lang="en-US" dirty="0" smtClean="0"/>
              <a:t>grid uses homogeneous systems so there are fewer considerations and may be used just for </a:t>
            </a:r>
          </a:p>
          <a:p>
            <a:r>
              <a:rPr lang="en-US" dirty="0" smtClean="0"/>
              <a:t>experimenting with grid software. The machines are usually in one department of an </a:t>
            </a:r>
          </a:p>
          <a:p>
            <a:r>
              <a:rPr lang="en-US" dirty="0" smtClean="0"/>
              <a:t>organization, and their use as a grid may not require any special policies or security </a:t>
            </a:r>
          </a:p>
          <a:p>
            <a:r>
              <a:rPr lang="en-US" dirty="0" smtClean="0"/>
              <a:t>concerns. Because the machines have the same architecture and operating system, </a:t>
            </a:r>
          </a:p>
          <a:p>
            <a:r>
              <a:rPr lang="en-US" dirty="0" smtClean="0"/>
              <a:t>choosing application software for these machines is usually simple. Some people would call </a:t>
            </a:r>
          </a:p>
          <a:p>
            <a:r>
              <a:rPr lang="en-US" dirty="0" smtClean="0"/>
              <a:t>this a “cluster” implementation rather than a “grid.”</a:t>
            </a:r>
          </a:p>
          <a:p>
            <a:endParaRPr lang="en-US" dirty="0" smtClean="0"/>
          </a:p>
          <a:p>
            <a:r>
              <a:rPr lang="en-US" dirty="0" smtClean="0"/>
              <a:t>---------------------------------------------------------------------------</a:t>
            </a:r>
          </a:p>
          <a:p>
            <a:r>
              <a:rPr lang="en-US" dirty="0" smtClean="0"/>
              <a:t>The next progression would be to include heterogeneous machines. In this configuration, </a:t>
            </a:r>
          </a:p>
          <a:p>
            <a:r>
              <a:rPr lang="en-US" dirty="0" smtClean="0"/>
              <a:t>more types of resources are available. The grid system is likely to include some scheduling </a:t>
            </a:r>
          </a:p>
          <a:p>
            <a:r>
              <a:rPr lang="en-US" dirty="0" smtClean="0"/>
              <a:t>components. File sharing may still be accomplished using networked file systems. Machines </a:t>
            </a:r>
          </a:p>
          <a:p>
            <a:r>
              <a:rPr lang="en-US" dirty="0" smtClean="0"/>
              <a:t>participating in the grid may include ones from multiple departments but within the same </a:t>
            </a:r>
          </a:p>
          <a:p>
            <a:r>
              <a:rPr lang="en-US" dirty="0" smtClean="0"/>
              <a:t>organization. Such a grid is also referred to as an “</a:t>
            </a:r>
            <a:r>
              <a:rPr lang="en-US" dirty="0" err="1" smtClean="0"/>
              <a:t>Intragrid</a:t>
            </a:r>
            <a:r>
              <a:rPr lang="en-US" dirty="0" smtClean="0"/>
              <a:t>.”</a:t>
            </a:r>
          </a:p>
          <a:p>
            <a:r>
              <a:rPr lang="en-US" dirty="0" smtClean="0"/>
              <a:t>--------------------------------------------------------------------------------</a:t>
            </a:r>
          </a:p>
          <a:p>
            <a:r>
              <a:rPr lang="en-US" dirty="0" smtClean="0"/>
              <a:t>The grid may grow geographically in an organization that has facilities in different cities. </a:t>
            </a:r>
          </a:p>
          <a:p>
            <a:r>
              <a:rPr lang="en-US" dirty="0" smtClean="0"/>
              <a:t>Dedicated communications’ connections may be used among these facilities and the grid. In </a:t>
            </a:r>
          </a:p>
          <a:p>
            <a:r>
              <a:rPr lang="en-US" dirty="0" smtClean="0"/>
              <a:t>some cases, VPN tunneling or other technologies may be used over the Internet to connect </a:t>
            </a:r>
          </a:p>
          <a:p>
            <a:r>
              <a:rPr lang="en-US" dirty="0" smtClean="0"/>
              <a:t>the different parts of the organization. Security increases in importance once the bounds of </a:t>
            </a:r>
          </a:p>
          <a:p>
            <a:r>
              <a:rPr lang="en-US" dirty="0" smtClean="0"/>
              <a:t>any given facility are traversed. The grid may grow to be hierarchically organized to reduce </a:t>
            </a:r>
          </a:p>
          <a:p>
            <a:r>
              <a:rPr lang="en-US" dirty="0" smtClean="0"/>
              <a:t>the contention implied by central control, increasing scalability.</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latter case, a user ID mapping system may </a:t>
            </a:r>
          </a:p>
          <a:p>
            <a:r>
              <a:rPr lang="en-US" dirty="0" smtClean="0"/>
              <a:t>be needed to match the user’s rights properly on different machines. This typically is manually </a:t>
            </a:r>
          </a:p>
          <a:p>
            <a:r>
              <a:rPr lang="en-US" dirty="0" smtClean="0"/>
              <a:t>maintained by a grid administrator. He determines which user ID a given user may possess </a:t>
            </a:r>
          </a:p>
          <a:p>
            <a:r>
              <a:rPr lang="en-US" dirty="0" smtClean="0"/>
              <a:t>on each grid machine and enters these IDs in a protected data base or registry. In this way, </a:t>
            </a:r>
          </a:p>
          <a:p>
            <a:r>
              <a:rPr lang="en-US" dirty="0" smtClean="0"/>
              <a:t>when grid jobs are submitted to different machines for a user, the proper local machine user </a:t>
            </a:r>
          </a:p>
          <a:p>
            <a:r>
              <a:rPr lang="en-US" dirty="0" smtClean="0"/>
              <a:t>ID is used for determining the users rights.</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b="1" i="0" kern="1200" dirty="0" smtClean="0">
                <a:solidFill>
                  <a:schemeClr val="tx1"/>
                </a:solidFill>
                <a:latin typeface="+mn-lt"/>
                <a:ea typeface="+mn-ea"/>
                <a:cs typeface="+mn-cs"/>
              </a:rPr>
              <a:t>Computational/experimental scientists and engineers</a:t>
            </a:r>
          </a:p>
          <a:p>
            <a:r>
              <a:rPr lang="sv-SE" sz="1200" b="0" i="0" kern="1200" dirty="0" smtClean="0">
                <a:solidFill>
                  <a:schemeClr val="tx1"/>
                </a:solidFill>
                <a:latin typeface="+mn-lt"/>
                <a:ea typeface="+mn-ea"/>
                <a:cs typeface="+mn-cs"/>
              </a:rPr>
              <a:t> Control remote instruments</a:t>
            </a:r>
          </a:p>
          <a:p>
            <a:r>
              <a:rPr lang="sv-SE" sz="1200" b="0" i="0" kern="1200" dirty="0" smtClean="0">
                <a:solidFill>
                  <a:schemeClr val="tx1"/>
                </a:solidFill>
                <a:latin typeface="+mn-lt"/>
                <a:ea typeface="+mn-ea"/>
                <a:cs typeface="+mn-cs"/>
              </a:rPr>
              <a:t> Access to data repositories and (super)computers</a:t>
            </a:r>
          </a:p>
          <a:p>
            <a:r>
              <a:rPr lang="sv-SE" sz="1200" b="0" i="0" kern="1200" dirty="0" smtClean="0">
                <a:solidFill>
                  <a:schemeClr val="tx1"/>
                </a:solidFill>
                <a:latin typeface="+mn-lt"/>
                <a:ea typeface="+mn-ea"/>
                <a:cs typeface="+mn-cs"/>
              </a:rPr>
              <a:t> Visualization and data analysis</a:t>
            </a:r>
          </a:p>
          <a:p>
            <a:r>
              <a:rPr lang="sv-SE" sz="1200" b="0" i="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Data intensive applications</a:t>
            </a:r>
          </a:p>
          <a:p>
            <a:pPr>
              <a:buFont typeface="Wingdings" pitchFamily="2" charset="2"/>
              <a:buChar char="ü"/>
            </a:pPr>
            <a:r>
              <a:rPr lang="en-US" sz="1200" kern="1200" dirty="0" smtClean="0">
                <a:solidFill>
                  <a:schemeClr val="tx1"/>
                </a:solidFill>
                <a:latin typeface="+mn-lt"/>
                <a:ea typeface="+mn-ea"/>
                <a:cs typeface="+mn-cs"/>
              </a:rPr>
              <a:t> 	Collider experiments in particle physics produce </a:t>
            </a:r>
            <a:r>
              <a:rPr lang="en-US" sz="1200" kern="1200" dirty="0" err="1" smtClean="0">
                <a:solidFill>
                  <a:schemeClr val="tx1"/>
                </a:solidFill>
                <a:latin typeface="+mn-lt"/>
                <a:ea typeface="+mn-ea"/>
                <a:cs typeface="+mn-cs"/>
              </a:rPr>
              <a:t>petabytes</a:t>
            </a:r>
            <a:r>
              <a:rPr lang="en-US" sz="1200" kern="1200" dirty="0" smtClean="0">
                <a:solidFill>
                  <a:schemeClr val="tx1"/>
                </a:solidFill>
                <a:latin typeface="+mn-lt"/>
                <a:ea typeface="+mn-ea"/>
                <a:cs typeface="+mn-cs"/>
              </a:rPr>
              <a:t> per year</a:t>
            </a:r>
          </a:p>
          <a:p>
            <a:pPr>
              <a:buFont typeface="Wingdings" pitchFamily="2" charset="2"/>
              <a:buChar char="ü"/>
            </a:pPr>
            <a:r>
              <a:rPr lang="en-US" sz="1200" kern="1200" dirty="0" smtClean="0">
                <a:solidFill>
                  <a:schemeClr val="tx1"/>
                </a:solidFill>
                <a:latin typeface="+mn-lt"/>
                <a:ea typeface="+mn-ea"/>
                <a:cs typeface="+mn-cs"/>
              </a:rPr>
              <a:t>	Astronomy digital sky surveys, e.g. the virtual observatory project</a:t>
            </a:r>
          </a:p>
          <a:p>
            <a:pPr>
              <a:buFont typeface="Wingdings" pitchFamily="2" charset="2"/>
              <a:buChar char="ü"/>
            </a:pPr>
            <a:r>
              <a:rPr lang="en-US" sz="1200" kern="1200" dirty="0" smtClean="0">
                <a:solidFill>
                  <a:schemeClr val="tx1"/>
                </a:solidFill>
                <a:latin typeface="+mn-lt"/>
                <a:ea typeface="+mn-ea"/>
                <a:cs typeface="+mn-cs"/>
              </a:rPr>
              <a:t>	Example data grids: NSF </a:t>
            </a:r>
            <a:r>
              <a:rPr lang="en-US" sz="1200" kern="1200" dirty="0" err="1" smtClean="0">
                <a:solidFill>
                  <a:schemeClr val="tx1"/>
                </a:solidFill>
                <a:latin typeface="+mn-lt"/>
                <a:ea typeface="+mn-ea"/>
                <a:cs typeface="+mn-cs"/>
              </a:rPr>
              <a:t>GriPhyN</a:t>
            </a:r>
            <a:r>
              <a:rPr lang="en-US" sz="1200" kern="1200" dirty="0" smtClean="0">
                <a:solidFill>
                  <a:schemeClr val="tx1"/>
                </a:solidFill>
                <a:latin typeface="+mn-lt"/>
                <a:ea typeface="+mn-ea"/>
                <a:cs typeface="+mn-cs"/>
              </a:rPr>
              <a:t>, DOE PPDG, EU </a:t>
            </a:r>
            <a:r>
              <a:rPr lang="en-US" sz="1200" kern="1200" dirty="0" err="1" smtClean="0">
                <a:solidFill>
                  <a:schemeClr val="tx1"/>
                </a:solidFill>
                <a:latin typeface="+mn-lt"/>
                <a:ea typeface="+mn-ea"/>
                <a:cs typeface="+mn-cs"/>
              </a:rPr>
              <a:t>DataGrid</a:t>
            </a:r>
            <a:endParaRPr lang="en-US" sz="1200" kern="1200" dirty="0" smtClean="0">
              <a:solidFill>
                <a:schemeClr val="tx1"/>
              </a:solidFill>
              <a:latin typeface="+mn-lt"/>
              <a:ea typeface="+mn-ea"/>
              <a:cs typeface="+mn-cs"/>
            </a:endParaRPr>
          </a:p>
          <a:p>
            <a:endParaRPr lang="sv-SE" sz="1200" b="0" i="0" kern="1200" dirty="0" smtClean="0">
              <a:solidFill>
                <a:schemeClr val="tx1"/>
              </a:solidFill>
              <a:latin typeface="+mn-lt"/>
              <a:ea typeface="+mn-ea"/>
              <a:cs typeface="+mn-cs"/>
            </a:endParaRPr>
          </a:p>
          <a:p>
            <a:r>
              <a:rPr lang="sv-SE" sz="1200" b="1" i="0" kern="1200" dirty="0" smtClean="0">
                <a:solidFill>
                  <a:schemeClr val="tx1"/>
                </a:solidFill>
                <a:latin typeface="+mn-lt"/>
                <a:ea typeface="+mn-ea"/>
                <a:cs typeface="+mn-cs"/>
              </a:rPr>
              <a:t>Industry</a:t>
            </a:r>
          </a:p>
          <a:p>
            <a:r>
              <a:rPr lang="sv-SE" sz="1200" b="0" i="0" kern="1200" dirty="0" smtClean="0">
                <a:solidFill>
                  <a:schemeClr val="tx1"/>
                </a:solidFill>
                <a:latin typeface="+mn-lt"/>
                <a:ea typeface="+mn-ea"/>
                <a:cs typeface="+mn-cs"/>
              </a:rPr>
              <a:t> Link people (video conferencing &amp; remote collaboration systems)</a:t>
            </a:r>
          </a:p>
          <a:p>
            <a:r>
              <a:rPr lang="sv-SE" sz="1200" b="0" i="0" kern="1200" dirty="0" smtClean="0">
                <a:solidFill>
                  <a:schemeClr val="tx1"/>
                </a:solidFill>
                <a:latin typeface="+mn-lt"/>
                <a:ea typeface="+mn-ea"/>
                <a:cs typeface="+mn-cs"/>
              </a:rPr>
              <a:t> Share resources</a:t>
            </a:r>
          </a:p>
          <a:p>
            <a:r>
              <a:rPr lang="sv-SE" sz="1200" b="0" i="0" kern="1200" dirty="0" smtClean="0">
                <a:solidFill>
                  <a:schemeClr val="tx1"/>
                </a:solidFill>
                <a:latin typeface="+mn-lt"/>
                <a:ea typeface="+mn-ea"/>
                <a:cs typeface="+mn-cs"/>
              </a:rPr>
              <a:t> Problem solving</a:t>
            </a:r>
          </a:p>
          <a:p>
            <a:r>
              <a:rPr lang="sv-SE" sz="1200" b="1" i="0" kern="1200" dirty="0" smtClean="0">
                <a:solidFill>
                  <a:schemeClr val="tx1"/>
                </a:solidFill>
                <a:latin typeface="+mn-lt"/>
                <a:ea typeface="+mn-ea"/>
                <a:cs typeface="+mn-cs"/>
              </a:rPr>
              <a:t>Government</a:t>
            </a:r>
          </a:p>
          <a:p>
            <a:r>
              <a:rPr lang="sv-SE" sz="1200" b="0" i="0" kern="1200" dirty="0" smtClean="0">
                <a:solidFill>
                  <a:schemeClr val="tx1"/>
                </a:solidFill>
                <a:latin typeface="+mn-lt"/>
                <a:ea typeface="+mn-ea"/>
                <a:cs typeface="+mn-cs"/>
              </a:rPr>
              <a:t> Public policy making based on collaborative information sharing</a:t>
            </a:r>
          </a:p>
          <a:p>
            <a:r>
              <a:rPr lang="sv-SE" sz="1200" b="0" i="0" kern="1200" dirty="0" smtClean="0">
                <a:solidFill>
                  <a:schemeClr val="tx1"/>
                </a:solidFill>
                <a:latin typeface="+mn-lt"/>
                <a:ea typeface="+mn-ea"/>
                <a:cs typeface="+mn-cs"/>
              </a:rPr>
              <a:t> Disaster response using information gathering and decision making</a:t>
            </a:r>
          </a:p>
          <a:p>
            <a:r>
              <a:rPr lang="sv-SE" sz="1200" b="1" i="0" kern="1200" dirty="0" smtClean="0">
                <a:solidFill>
                  <a:schemeClr val="tx1"/>
                </a:solidFill>
                <a:latin typeface="+mn-lt"/>
                <a:ea typeface="+mn-ea"/>
                <a:cs typeface="+mn-cs"/>
              </a:rPr>
              <a:t>Education</a:t>
            </a:r>
          </a:p>
          <a:p>
            <a:r>
              <a:rPr lang="sv-SE" sz="1200" b="0" i="0" kern="1200" dirty="0" smtClean="0">
                <a:solidFill>
                  <a:schemeClr val="tx1"/>
                </a:solidFill>
                <a:latin typeface="+mn-lt"/>
                <a:ea typeface="+mn-ea"/>
                <a:cs typeface="+mn-cs"/>
              </a:rPr>
              <a:t> Virtual classrooms (one-way video conferencing)</a:t>
            </a:r>
          </a:p>
          <a:p>
            <a:r>
              <a:rPr lang="sv-SE" sz="1200" b="0" i="0" kern="1200" dirty="0" smtClean="0">
                <a:solidFill>
                  <a:schemeClr val="tx1"/>
                </a:solidFill>
                <a:latin typeface="+mn-lt"/>
                <a:ea typeface="+mn-ea"/>
                <a:cs typeface="+mn-cs"/>
              </a:rPr>
              <a:t> Remote demonstrations and remote access to collections</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Exploiting underutilization : Most desktop machines are busy less than 5% of the time. In some organizations, even the server</a:t>
            </a:r>
          </a:p>
          <a:p>
            <a:r>
              <a:rPr lang="en-US" sz="1200" kern="1200" baseline="0" dirty="0" smtClean="0">
                <a:solidFill>
                  <a:schemeClr val="tx1"/>
                </a:solidFill>
                <a:latin typeface="+mn-lt"/>
                <a:ea typeface="+mn-ea"/>
                <a:cs typeface="+mn-cs"/>
              </a:rPr>
              <a:t>machines can often be relatively idle.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example, a batch job that spends a significant amount of time processing a set of input</a:t>
            </a:r>
          </a:p>
          <a:p>
            <a:r>
              <a:rPr lang="en-US" sz="1200" kern="1200" baseline="0" dirty="0" smtClean="0">
                <a:solidFill>
                  <a:schemeClr val="tx1"/>
                </a:solidFill>
                <a:latin typeface="+mn-lt"/>
                <a:ea typeface="+mn-ea"/>
                <a:cs typeface="+mn-cs"/>
              </a:rPr>
              <a:t>data to produce an output set is perhaps the most ideal and simple use for a grid. If the</a:t>
            </a:r>
          </a:p>
          <a:p>
            <a:r>
              <a:rPr lang="en-US" sz="1200" kern="1200" baseline="0" dirty="0" smtClean="0">
                <a:solidFill>
                  <a:schemeClr val="tx1"/>
                </a:solidFill>
                <a:latin typeface="+mn-lt"/>
                <a:ea typeface="+mn-ea"/>
                <a:cs typeface="+mn-cs"/>
              </a:rPr>
              <a:t>quantities of input and output are large, more thought and planning might be required to</a:t>
            </a:r>
          </a:p>
          <a:p>
            <a:r>
              <a:rPr lang="en-US" sz="1200" kern="1200" baseline="0" dirty="0" smtClean="0">
                <a:solidFill>
                  <a:schemeClr val="tx1"/>
                </a:solidFill>
                <a:latin typeface="+mn-lt"/>
                <a:ea typeface="+mn-ea"/>
                <a:cs typeface="+mn-cs"/>
              </a:rPr>
              <a:t>efficiently use the grid for such a job. It would usually not make sense to use a word</a:t>
            </a:r>
          </a:p>
          <a:p>
            <a:r>
              <a:rPr lang="en-US" sz="1200" kern="1200" baseline="0" dirty="0" smtClean="0">
                <a:solidFill>
                  <a:schemeClr val="tx1"/>
                </a:solidFill>
                <a:latin typeface="+mn-lt"/>
                <a:ea typeface="+mn-ea"/>
                <a:cs typeface="+mn-cs"/>
              </a:rPr>
              <a:t>processor remotely on a grid because there would probably be greater delays and more</a:t>
            </a:r>
          </a:p>
          <a:p>
            <a:r>
              <a:rPr lang="en-US" sz="1200" kern="1200" baseline="0" dirty="0" smtClean="0">
                <a:solidFill>
                  <a:schemeClr val="tx1"/>
                </a:solidFill>
                <a:latin typeface="+mn-lt"/>
                <a:ea typeface="+mn-ea"/>
                <a:cs typeface="+mn-cs"/>
              </a:rPr>
              <a:t>potential points of failure</a:t>
            </a:r>
            <a:r>
              <a:rPr lang="en-US" sz="1200" kern="1200" baseline="0" dirty="0" smtClean="0">
                <a:solidFill>
                  <a:schemeClr val="tx1"/>
                </a:solidFill>
                <a:latin typeface="+mn-lt"/>
                <a:ea typeface="+mn-ea"/>
                <a:cs typeface="+mn-cs"/>
              </a:rPr>
              <a:t>.</a:t>
            </a:r>
          </a:p>
          <a:p>
            <a:endParaRPr lang="en-US" sz="1200" kern="1200" baseline="0" dirty="0" smtClean="0">
              <a:solidFill>
                <a:schemeClr val="tx1"/>
              </a:solidFill>
              <a:latin typeface="+mn-lt"/>
              <a:ea typeface="+mn-ea"/>
              <a:cs typeface="+mn-cs"/>
            </a:endParaRPr>
          </a:p>
          <a:p>
            <a:r>
              <a:rPr lang="en-US" dirty="0" smtClean="0"/>
              <a:t>If a batch job needs to read a large amount of data, this data could be automatically replicated </a:t>
            </a:r>
          </a:p>
          <a:p>
            <a:r>
              <a:rPr lang="en-US" dirty="0" smtClean="0"/>
              <a:t>at various strategic points in the grid. Thus, if the job must be executed on a remote machine </a:t>
            </a:r>
          </a:p>
          <a:p>
            <a:r>
              <a:rPr lang="en-US" dirty="0" smtClean="0"/>
              <a:t>in the grid, the data is already there and does not need to be moved to that remote point. This </a:t>
            </a:r>
          </a:p>
          <a:p>
            <a:r>
              <a:rPr lang="en-US" dirty="0" smtClean="0"/>
              <a:t>offers clear performance benefits. Also, such copies of data can be used as backups when </a:t>
            </a:r>
          </a:p>
          <a:p>
            <a:r>
              <a:rPr lang="en-US" dirty="0" smtClean="0"/>
              <a:t>the primary copies are damaged or unavailable.</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common attribute among such uses is that the applications have been written to use </a:t>
            </a:r>
          </a:p>
          <a:p>
            <a:r>
              <a:rPr lang="en-US" dirty="0" smtClean="0"/>
              <a:t>algorithms that can be partitioned into independently running parts. A CPU intensive grid </a:t>
            </a:r>
          </a:p>
          <a:p>
            <a:r>
              <a:rPr lang="en-US" dirty="0" smtClean="0"/>
              <a:t>application can be thought of as many smaller “</a:t>
            </a:r>
            <a:r>
              <a:rPr lang="en-US" dirty="0" err="1" smtClean="0"/>
              <a:t>subjobs</a:t>
            </a:r>
            <a:r>
              <a:rPr lang="en-US" dirty="0" smtClean="0"/>
              <a:t>,” each executing on a different </a:t>
            </a:r>
          </a:p>
          <a:p>
            <a:r>
              <a:rPr lang="en-US" dirty="0" smtClean="0"/>
              <a:t>machine in the grid. To the extent that these </a:t>
            </a:r>
            <a:r>
              <a:rPr lang="en-US" dirty="0" err="1" smtClean="0"/>
              <a:t>subjobs</a:t>
            </a:r>
            <a:r>
              <a:rPr lang="en-US" dirty="0" smtClean="0"/>
              <a:t> do not need to communicate with each </a:t>
            </a:r>
          </a:p>
          <a:p>
            <a:r>
              <a:rPr lang="en-US" dirty="0" smtClean="0"/>
              <a:t>other, the more “scalable” the application becomes. A perfectly scalable application will, for </a:t>
            </a:r>
          </a:p>
          <a:p>
            <a:r>
              <a:rPr lang="en-US" dirty="0" smtClean="0"/>
              <a:t>example, finish 10 times faster if it uses 10 times the number of processors</a:t>
            </a:r>
          </a:p>
          <a:p>
            <a:endParaRPr lang="en-US" dirty="0" smtClean="0"/>
          </a:p>
          <a:p>
            <a:r>
              <a:rPr lang="en-US" dirty="0" smtClean="0"/>
              <a:t>Barriers often exist to perfect scalability. The first barrier depends on the algorithms used for </a:t>
            </a:r>
          </a:p>
          <a:p>
            <a:r>
              <a:rPr lang="en-US" dirty="0" smtClean="0"/>
              <a:t>splitting the application among many CPUs. If the algorithm can only be split into a limited </a:t>
            </a:r>
          </a:p>
          <a:p>
            <a:r>
              <a:rPr lang="en-US" dirty="0" smtClean="0"/>
              <a:t>number of independently running parts, then that forms a scalability barrier. The second </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users of the grid can be organized dynamically into a </a:t>
            </a:r>
          </a:p>
          <a:p>
            <a:r>
              <a:rPr lang="en-US" dirty="0" smtClean="0"/>
              <a:t>number of virtual organizations, each with different policy requirements. These virtual </a:t>
            </a:r>
          </a:p>
          <a:p>
            <a:r>
              <a:rPr lang="en-US" dirty="0" smtClean="0"/>
              <a:t>organizations can share their resources collectively as a larger grid.</a:t>
            </a:r>
          </a:p>
          <a:p>
            <a:endParaRPr lang="en-US" dirty="0" smtClean="0"/>
          </a:p>
          <a:p>
            <a:r>
              <a:rPr lang="en-US" dirty="0" smtClean="0"/>
              <a:t>Sharing starts with data in the form of files or databases. A “data grid” can expand data </a:t>
            </a:r>
          </a:p>
          <a:p>
            <a:r>
              <a:rPr lang="en-US" dirty="0" smtClean="0"/>
              <a:t>capabilities in several ways. First, files or databases can seamlessly span many systems and </a:t>
            </a:r>
          </a:p>
          <a:p>
            <a:r>
              <a:rPr lang="en-US" dirty="0" smtClean="0"/>
              <a:t>thus have larger capacities than on any single system. Such spanning can improve data </a:t>
            </a:r>
          </a:p>
          <a:p>
            <a:r>
              <a:rPr lang="en-US" dirty="0" smtClean="0"/>
              <a:t>transfer rates through the use of striping techniques. Data can be duplicated throughout the </a:t>
            </a:r>
          </a:p>
          <a:p>
            <a:r>
              <a:rPr lang="en-US" dirty="0" smtClean="0"/>
              <a:t>grid to serve as a backup and can be hosted on or near the machines most likely to need the </a:t>
            </a:r>
          </a:p>
          <a:p>
            <a:r>
              <a:rPr lang="en-US" dirty="0" smtClean="0"/>
              <a:t>data, in conjunction with advanced scheduling techniques.</a:t>
            </a:r>
          </a:p>
          <a:p>
            <a:endParaRPr lang="en-US" dirty="0" smtClean="0"/>
          </a:p>
          <a:p>
            <a:r>
              <a:rPr lang="en-US" dirty="0" smtClean="0"/>
              <a:t>Sharing is not limited to files, but also includes many other resources, such as equipment, </a:t>
            </a:r>
          </a:p>
          <a:p>
            <a:r>
              <a:rPr lang="en-US" dirty="0" smtClean="0"/>
              <a:t>software, services, licenses, and others. These resources are “virtualized” to give them a </a:t>
            </a:r>
          </a:p>
          <a:p>
            <a:r>
              <a:rPr lang="en-US" dirty="0" smtClean="0"/>
              <a:t>more uniform interoperability among heterogeneous grid participants.</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CPU and storage resources, a grid can provide access to increased quantities </a:t>
            </a:r>
          </a:p>
          <a:p>
            <a:r>
              <a:rPr lang="en-US" dirty="0" smtClean="0"/>
              <a:t>of other resources and to special equipment, software, licenses, and other services. The </a:t>
            </a:r>
          </a:p>
          <a:p>
            <a:r>
              <a:rPr lang="en-US" dirty="0" smtClean="0"/>
              <a:t>additional resources can be provided in additional numbers and/or capacity</a:t>
            </a:r>
          </a:p>
          <a:p>
            <a:endParaRPr lang="en-US" dirty="0" smtClean="0"/>
          </a:p>
          <a:p>
            <a:r>
              <a:rPr lang="en-US" dirty="0" smtClean="0"/>
              <a:t>For example, if a user needs to increase his total bandwidth to the Internet to implement a </a:t>
            </a:r>
          </a:p>
          <a:p>
            <a:r>
              <a:rPr lang="en-US" dirty="0" smtClean="0"/>
              <a:t>data mining search engine, the work can be split among grid machines that have independent </a:t>
            </a:r>
          </a:p>
          <a:p>
            <a:r>
              <a:rPr lang="en-US" dirty="0" smtClean="0"/>
              <a:t>connections to the Internet. In this way, the total searching capability is multiplied, since each </a:t>
            </a:r>
          </a:p>
          <a:p>
            <a:r>
              <a:rPr lang="en-US" dirty="0" smtClean="0"/>
              <a:t>machine has a separate connection to the Internet. If the machines had shared the </a:t>
            </a:r>
          </a:p>
          <a:p>
            <a:r>
              <a:rPr lang="en-US" dirty="0" smtClean="0"/>
              <a:t>connection to the Internet, there would not have been an effective increase in bandwidth.</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High-end conventional computing systems use expensive hardware to increase reliability. </a:t>
            </a:r>
          </a:p>
          <a:p>
            <a:r>
              <a:rPr lang="en-US" dirty="0" smtClean="0"/>
              <a:t>They are built using chips with redundant circuits that vote on results, and contain much logic </a:t>
            </a:r>
          </a:p>
          <a:p>
            <a:r>
              <a:rPr lang="en-US" dirty="0" smtClean="0"/>
              <a:t>to achieve graceful recovery from an assortment of hardware failures. The machines also use </a:t>
            </a:r>
          </a:p>
          <a:p>
            <a:r>
              <a:rPr lang="en-US" dirty="0" smtClean="0"/>
              <a:t>duplicate processors with hot </a:t>
            </a:r>
            <a:r>
              <a:rPr lang="en-US" dirty="0" err="1" smtClean="0"/>
              <a:t>pluggability</a:t>
            </a:r>
            <a:r>
              <a:rPr lang="en-US" dirty="0" smtClean="0"/>
              <a:t> so that when they fail, one can be replaced without </a:t>
            </a:r>
          </a:p>
          <a:p>
            <a:r>
              <a:rPr lang="en-US" dirty="0" smtClean="0"/>
              <a:t>turning the other off. Power supplies and cooling systems are duplicated. The systems are </a:t>
            </a:r>
          </a:p>
          <a:p>
            <a:r>
              <a:rPr lang="en-US" dirty="0" smtClean="0"/>
              <a:t>operated on special power sources that can start generators if utility power is interrupted. All </a:t>
            </a:r>
          </a:p>
          <a:p>
            <a:r>
              <a:rPr lang="en-US" dirty="0" smtClean="0"/>
              <a:t>of this builds a reliable system, but at a great cost, due to the duplication of high-reliability </a:t>
            </a:r>
          </a:p>
          <a:p>
            <a:r>
              <a:rPr lang="en-US" dirty="0" smtClean="0"/>
              <a:t>components.</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 most common resource is computing cycles provided by the processors of the machines </a:t>
            </a:r>
          </a:p>
          <a:p>
            <a:r>
              <a:rPr lang="en-US" dirty="0" smtClean="0"/>
              <a:t>on the grid. The processors can vary in speed, architecture, software platform, and other </a:t>
            </a:r>
          </a:p>
          <a:p>
            <a:r>
              <a:rPr lang="en-US" dirty="0" smtClean="0"/>
              <a:t>associated factors, such as memory, storage, and connectivity. There are three primary ways </a:t>
            </a:r>
          </a:p>
          <a:p>
            <a:r>
              <a:rPr lang="en-US" dirty="0" smtClean="0"/>
              <a:t>to exploit the computation resources of a grid. The first and simplest is to use it to run an </a:t>
            </a:r>
          </a:p>
          <a:p>
            <a:r>
              <a:rPr lang="en-US" dirty="0" smtClean="0"/>
              <a:t>existing application on an available machine on the grid rather than locally. The second is to </a:t>
            </a:r>
          </a:p>
          <a:p>
            <a:r>
              <a:rPr lang="en-US" dirty="0" smtClean="0"/>
              <a:t>use an application designed to split its work in such a way that the separate parts can execute </a:t>
            </a:r>
          </a:p>
          <a:p>
            <a:r>
              <a:rPr lang="en-US" dirty="0" smtClean="0"/>
              <a:t>in parallel on different processors. The third is to run an application that needs to be executed </a:t>
            </a:r>
          </a:p>
          <a:p>
            <a:r>
              <a:rPr lang="en-US" dirty="0" smtClean="0"/>
              <a:t>many times on many different machines in the grid. “Scalability” is a measure of how </a:t>
            </a:r>
          </a:p>
          <a:p>
            <a:r>
              <a:rPr lang="en-US" dirty="0" smtClean="0"/>
              <a:t>efficiently the multiple processors on a grid are used.</a:t>
            </a:r>
          </a:p>
          <a:p>
            <a:r>
              <a:rPr lang="en-US" dirty="0" smtClean="0"/>
              <a:t>-----------------------------------------------------------------------------</a:t>
            </a:r>
          </a:p>
          <a:p>
            <a:r>
              <a:rPr lang="en-US" dirty="0" smtClean="0"/>
              <a:t>The second most common resource used in a grid is data storage. A grid providing an </a:t>
            </a:r>
          </a:p>
          <a:p>
            <a:r>
              <a:rPr lang="en-US" dirty="0" smtClean="0"/>
              <a:t>integrated view of data storage is sometimes called a “data grid.” Each machine on the grid </a:t>
            </a:r>
          </a:p>
          <a:p>
            <a:r>
              <a:rPr lang="en-US" dirty="0" smtClean="0"/>
              <a:t>usually provides some quantity of storage for grid use, even if temporary. Storage can be </a:t>
            </a:r>
          </a:p>
          <a:p>
            <a:r>
              <a:rPr lang="en-US" dirty="0" smtClean="0"/>
              <a:t>memory attached to the processor or it can be “secondary storage” using hard disk drives or </a:t>
            </a:r>
          </a:p>
          <a:p>
            <a:r>
              <a:rPr lang="en-US" dirty="0" smtClean="0"/>
              <a:t>other permanent storage media.</a:t>
            </a:r>
          </a:p>
          <a:p>
            <a:endParaRPr lang="en-US" dirty="0" smtClean="0"/>
          </a:p>
          <a:p>
            <a:r>
              <a:rPr lang="en-US" dirty="0" smtClean="0"/>
              <a:t>More advanced file systems on a grid can automatically duplicate sets of data, to provide </a:t>
            </a:r>
          </a:p>
          <a:p>
            <a:r>
              <a:rPr lang="en-US" dirty="0" smtClean="0"/>
              <a:t>redundancy for increased reliability and increased performance. An intelligent grid scheduler </a:t>
            </a:r>
          </a:p>
          <a:p>
            <a:r>
              <a:rPr lang="en-US" dirty="0" smtClean="0"/>
              <a:t>can help select the appropriate storage devices to hold data, based on usage patterns. Jobs </a:t>
            </a:r>
          </a:p>
          <a:p>
            <a:r>
              <a:rPr lang="en-US" dirty="0" smtClean="0"/>
              <a:t>can then be scheduled closer to the data, preferably on the machines directly connected to </a:t>
            </a:r>
          </a:p>
          <a:p>
            <a:r>
              <a:rPr lang="en-US" dirty="0" smtClean="0"/>
              <a:t>the storage devices holding the required data.</a:t>
            </a:r>
            <a:endParaRPr lang="en-US" dirty="0"/>
          </a:p>
        </p:txBody>
      </p:sp>
      <p:sp>
        <p:nvSpPr>
          <p:cNvPr id="4" name="Slide Number Placeholder 3"/>
          <p:cNvSpPr>
            <a:spLocks noGrp="1"/>
          </p:cNvSpPr>
          <p:nvPr>
            <p:ph type="sldNum" sz="quarter" idx="10"/>
          </p:nvPr>
        </p:nvSpPr>
        <p:spPr/>
        <p:txBody>
          <a:bodyPr/>
          <a:lstStyle/>
          <a:p>
            <a:fld id="{01AFB3FD-E65F-4342-8D6F-82CD97B727F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C5F555E-F3D2-48E9-8453-02DB915E8D69}" type="datetimeFigureOut">
              <a:rPr lang="en-US" smtClean="0"/>
              <a:pPr/>
              <a:t>9/17/2013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66C9E08-7F48-4B0D-A63D-836915D05E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F555E-F3D2-48E9-8453-02DB915E8D69}"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C9E08-7F48-4B0D-A63D-836915D05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C5F555E-F3D2-48E9-8453-02DB915E8D69}" type="datetimeFigureOut">
              <a:rPr lang="en-US" smtClean="0"/>
              <a:pPr/>
              <a:t>9/17/2013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66C9E08-7F48-4B0D-A63D-836915D05E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5F555E-F3D2-48E9-8453-02DB915E8D69}"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66C9E08-7F48-4B0D-A63D-836915D05E2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C5F555E-F3D2-48E9-8453-02DB915E8D69}" type="datetimeFigureOut">
              <a:rPr lang="en-US" smtClean="0"/>
              <a:pPr/>
              <a:t>9/17/2013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66C9E08-7F48-4B0D-A63D-836915D05E2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C5F555E-F3D2-48E9-8453-02DB915E8D69}" type="datetimeFigureOut">
              <a:rPr lang="en-US" smtClean="0"/>
              <a:pPr/>
              <a:t>9/17/2013</a:t>
            </a:fld>
            <a:endParaRPr lang="en-US"/>
          </a:p>
        </p:txBody>
      </p:sp>
      <p:sp>
        <p:nvSpPr>
          <p:cNvPr id="10" name="Slide Number Placeholder 9"/>
          <p:cNvSpPr>
            <a:spLocks noGrp="1"/>
          </p:cNvSpPr>
          <p:nvPr>
            <p:ph type="sldNum" sz="quarter" idx="16"/>
          </p:nvPr>
        </p:nvSpPr>
        <p:spPr/>
        <p:txBody>
          <a:bodyPr rtlCol="0"/>
          <a:lstStyle/>
          <a:p>
            <a:fld id="{E66C9E08-7F48-4B0D-A63D-836915D05E2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C5F555E-F3D2-48E9-8453-02DB915E8D69}" type="datetimeFigureOut">
              <a:rPr lang="en-US" smtClean="0"/>
              <a:pPr/>
              <a:t>9/17/2013</a:t>
            </a:fld>
            <a:endParaRPr lang="en-US"/>
          </a:p>
        </p:txBody>
      </p:sp>
      <p:sp>
        <p:nvSpPr>
          <p:cNvPr id="12" name="Slide Number Placeholder 11"/>
          <p:cNvSpPr>
            <a:spLocks noGrp="1"/>
          </p:cNvSpPr>
          <p:nvPr>
            <p:ph type="sldNum" sz="quarter" idx="16"/>
          </p:nvPr>
        </p:nvSpPr>
        <p:spPr/>
        <p:txBody>
          <a:bodyPr rtlCol="0"/>
          <a:lstStyle/>
          <a:p>
            <a:fld id="{E66C9E08-7F48-4B0D-A63D-836915D05E2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5F555E-F3D2-48E9-8453-02DB915E8D69}" type="datetimeFigureOut">
              <a:rPr lang="en-US" smtClean="0"/>
              <a:pPr/>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66C9E08-7F48-4B0D-A63D-836915D05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F555E-F3D2-48E9-8453-02DB915E8D69}" type="datetimeFigureOut">
              <a:rPr lang="en-US" smtClean="0"/>
              <a:pPr/>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66C9E08-7F48-4B0D-A63D-836915D05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5F555E-F3D2-48E9-8453-02DB915E8D69}"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66C9E08-7F48-4B0D-A63D-836915D05E2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C5F555E-F3D2-48E9-8453-02DB915E8D69}" type="datetimeFigureOut">
              <a:rPr lang="en-US" smtClean="0"/>
              <a:pPr/>
              <a:t>9/17/2013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66C9E08-7F48-4B0D-A63D-836915D05E2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C5F555E-F3D2-48E9-8453-02DB915E8D69}" type="datetimeFigureOut">
              <a:rPr lang="en-US" smtClean="0"/>
              <a:pPr/>
              <a:t>9/17/2013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66C9E08-7F48-4B0D-A63D-836915D05E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oasis-open.org/" TargetMode="External"/><Relationship Id="rId2" Type="http://schemas.openxmlformats.org/officeDocument/2006/relationships/hyperlink" Target="http://www.ggf.org/" TargetMode="External"/><Relationship Id="rId1" Type="http://schemas.openxmlformats.org/officeDocument/2006/relationships/slideLayout" Target="../slideLayouts/slideLayout2.xml"/><Relationship Id="rId6" Type="http://schemas.openxmlformats.org/officeDocument/2006/relationships/hyperlink" Target="http://www.ws-i.org/" TargetMode="External"/><Relationship Id="rId5" Type="http://schemas.openxmlformats.org/officeDocument/2006/relationships/hyperlink" Target="http://www.dmtf.org/" TargetMode="External"/><Relationship Id="rId4" Type="http://schemas.openxmlformats.org/officeDocument/2006/relationships/hyperlink" Target="http://www.w3.org/"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www.globu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globus.org/alliance/publications/papers/anatom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143000"/>
            <a:ext cx="6400800" cy="1295400"/>
          </a:xfrm>
        </p:spPr>
        <p:txBody>
          <a:bodyPr>
            <a:noAutofit/>
          </a:bodyPr>
          <a:lstStyle/>
          <a:p>
            <a:pPr algn="ctr"/>
            <a:r>
              <a:rPr lang="en-US" sz="6000" dirty="0" smtClean="0"/>
              <a:t>Grid Computing </a:t>
            </a:r>
            <a:endParaRPr lang="en-US" sz="6000" dirty="0"/>
          </a:p>
        </p:txBody>
      </p:sp>
      <p:sp>
        <p:nvSpPr>
          <p:cNvPr id="3" name="Subtitle 2"/>
          <p:cNvSpPr>
            <a:spLocks noGrp="1"/>
          </p:cNvSpPr>
          <p:nvPr>
            <p:ph type="subTitle" idx="1"/>
          </p:nvPr>
        </p:nvSpPr>
        <p:spPr>
          <a:xfrm>
            <a:off x="2438400" y="2819400"/>
            <a:ext cx="4267200" cy="2133600"/>
          </a:xfrm>
        </p:spPr>
        <p:txBody>
          <a:bodyPr>
            <a:normAutofit/>
          </a:bodyPr>
          <a:lstStyle/>
          <a:p>
            <a:pPr algn="ctr"/>
            <a:endParaRPr lang="en-US" sz="2800" b="1" dirty="0" smtClean="0"/>
          </a:p>
          <a:p>
            <a:pPr algn="ctr"/>
            <a:r>
              <a:rPr lang="en-US" sz="2800" b="1" dirty="0" smtClean="0"/>
              <a:t>Net-535 Fall 2013</a:t>
            </a:r>
          </a:p>
          <a:p>
            <a:pPr algn="ctr"/>
            <a:endParaRPr lang="en-US" sz="28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b="1" dirty="0"/>
              <a:t>What grid computing can </a:t>
            </a:r>
            <a:r>
              <a:rPr lang="en-US" sz="4000" b="1" dirty="0" smtClean="0"/>
              <a:t>do</a:t>
            </a:r>
            <a:endParaRPr lang="en-US" sz="4000" b="1" dirty="0"/>
          </a:p>
        </p:txBody>
      </p:sp>
      <p:sp>
        <p:nvSpPr>
          <p:cNvPr id="27651" name="Rectangle 3"/>
          <p:cNvSpPr>
            <a:spLocks noGrp="1" noChangeArrowheads="1"/>
          </p:cNvSpPr>
          <p:nvPr>
            <p:ph sz="quarter" idx="1"/>
          </p:nvPr>
        </p:nvSpPr>
        <p:spPr>
          <a:xfrm>
            <a:off x="152400" y="1752600"/>
            <a:ext cx="8229600" cy="4495800"/>
          </a:xfrm>
        </p:spPr>
        <p:txBody>
          <a:bodyPr>
            <a:normAutofit/>
          </a:bodyPr>
          <a:lstStyle/>
          <a:p>
            <a:r>
              <a:rPr lang="en-US" b="1" dirty="0"/>
              <a:t>Virtual resources and virtual organizations for collaboration</a:t>
            </a:r>
          </a:p>
          <a:p>
            <a:pPr lvl="1"/>
            <a:r>
              <a:rPr lang="en-US" dirty="0" smtClean="0"/>
              <a:t>Another important grid computing contribution is to enable and simplify collaboration among a </a:t>
            </a:r>
            <a:r>
              <a:rPr lang="en-US" dirty="0" smtClean="0"/>
              <a:t>wider </a:t>
            </a:r>
            <a:r>
              <a:rPr lang="en-US" dirty="0" smtClean="0"/>
              <a:t>audience</a:t>
            </a:r>
            <a:r>
              <a:rPr lang="en-US" dirty="0" smtClean="0"/>
              <a:t>.</a:t>
            </a:r>
          </a:p>
          <a:p>
            <a:pPr lvl="1">
              <a:buNone/>
            </a:pPr>
            <a:r>
              <a:rPr lang="en-US" dirty="0" smtClean="0"/>
              <a:t> </a:t>
            </a:r>
            <a:r>
              <a:rPr lang="en-US" dirty="0" smtClean="0"/>
              <a:t>Grid computing takes these capabilities to an even wider audience, while </a:t>
            </a:r>
            <a:r>
              <a:rPr lang="en-US" dirty="0" smtClean="0"/>
              <a:t>offering </a:t>
            </a:r>
            <a:r>
              <a:rPr lang="en-US" dirty="0" smtClean="0"/>
              <a:t>important standards that enable very heterogeneous systems to work together to </a:t>
            </a:r>
            <a:r>
              <a:rPr lang="en-US" dirty="0" smtClean="0"/>
              <a:t>form </a:t>
            </a:r>
            <a:r>
              <a:rPr lang="en-US" dirty="0" smtClean="0"/>
              <a:t>the image of a large virtual computing system offering a variety of virtual resources, as </a:t>
            </a:r>
            <a:r>
              <a:rPr lang="en-US" dirty="0" smtClean="0"/>
              <a:t>illustrated</a:t>
            </a:r>
            <a:endParaRPr lang="en-US" dirty="0"/>
          </a:p>
        </p:txBody>
      </p:sp>
      <p:pic>
        <p:nvPicPr>
          <p:cNvPr id="27652" name="Picture 4"/>
          <p:cNvPicPr>
            <a:picLocks noChangeAspect="1" noChangeArrowheads="1"/>
          </p:cNvPicPr>
          <p:nvPr/>
        </p:nvPicPr>
        <p:blipFill>
          <a:blip r:embed="rId3" cstate="print"/>
          <a:srcRect/>
          <a:stretch>
            <a:fillRect/>
          </a:stretch>
        </p:blipFill>
        <p:spPr bwMode="auto">
          <a:xfrm>
            <a:off x="6400800" y="5715000"/>
            <a:ext cx="2508692"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dirty="0"/>
              <a:t>What grid computing can </a:t>
            </a:r>
            <a:r>
              <a:rPr lang="en-US" sz="4000" b="1" dirty="0" smtClean="0"/>
              <a:t>do</a:t>
            </a:r>
            <a:endParaRPr lang="en-US" sz="4000" b="1" dirty="0"/>
          </a:p>
        </p:txBody>
      </p:sp>
      <p:sp>
        <p:nvSpPr>
          <p:cNvPr id="7171" name="Rectangle 3"/>
          <p:cNvSpPr>
            <a:spLocks noGrp="1" noChangeArrowheads="1"/>
          </p:cNvSpPr>
          <p:nvPr>
            <p:ph sz="quarter" idx="1"/>
          </p:nvPr>
        </p:nvSpPr>
        <p:spPr/>
        <p:txBody>
          <a:bodyPr>
            <a:normAutofit fontScale="92500" lnSpcReduction="10000"/>
          </a:bodyPr>
          <a:lstStyle/>
          <a:p>
            <a:r>
              <a:rPr lang="en-US" b="1" dirty="0"/>
              <a:t>Access to additional resources</a:t>
            </a:r>
          </a:p>
          <a:p>
            <a:pPr lvl="1"/>
            <a:r>
              <a:rPr lang="en-US" dirty="0"/>
              <a:t>special equipment, software, licenses, and other </a:t>
            </a:r>
            <a:r>
              <a:rPr lang="en-US" dirty="0" smtClean="0"/>
              <a:t>services</a:t>
            </a:r>
          </a:p>
          <a:p>
            <a:pPr lvl="1"/>
            <a:r>
              <a:rPr lang="en-US" dirty="0" smtClean="0"/>
              <a:t>Some machines on the grid may have special devices</a:t>
            </a:r>
            <a:endParaRPr lang="en-US" dirty="0"/>
          </a:p>
          <a:p>
            <a:r>
              <a:rPr lang="en-US" b="1" dirty="0"/>
              <a:t>Resource </a:t>
            </a:r>
            <a:r>
              <a:rPr lang="en-US" b="1" dirty="0" smtClean="0"/>
              <a:t>balancing</a:t>
            </a:r>
          </a:p>
          <a:p>
            <a:pPr lvl="1"/>
            <a:r>
              <a:rPr lang="en-US" dirty="0" smtClean="0"/>
              <a:t> An unexpected peak can be routed to relatively idle machines in the grid.  </a:t>
            </a:r>
          </a:p>
          <a:p>
            <a:endParaRPr lang="en-US" sz="2800" b="1" dirty="0" smtClean="0"/>
          </a:p>
          <a:p>
            <a:pPr lvl="1"/>
            <a:r>
              <a:rPr lang="en-US" dirty="0" smtClean="0"/>
              <a:t>If the grid is already fully utilized, the lowest priority work being performed on the grid can </a:t>
            </a:r>
            <a:r>
              <a:rPr lang="en-US" dirty="0" smtClean="0"/>
              <a:t>be </a:t>
            </a:r>
            <a:r>
              <a:rPr lang="en-US" dirty="0" smtClean="0"/>
              <a:t>temporarily suspended or even cancelled and performed again later to make room for </a:t>
            </a:r>
            <a:r>
              <a:rPr lang="en-US" dirty="0" smtClean="0"/>
              <a:t> the </a:t>
            </a:r>
            <a:r>
              <a:rPr lang="en-US" dirty="0" smtClean="0"/>
              <a:t>higher priority work.</a:t>
            </a:r>
            <a:endParaRPr lang="en-US" dirty="0"/>
          </a:p>
          <a:p>
            <a:pPr lvl="1"/>
            <a:endParaRPr lang="en-US" dirty="0"/>
          </a:p>
          <a:p>
            <a:endParaRPr lang="en-US" dirty="0"/>
          </a:p>
          <a:p>
            <a:pPr lvl="1"/>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b="1" dirty="0"/>
              <a:t>What grid computing can </a:t>
            </a:r>
            <a:r>
              <a:rPr lang="en-US" sz="4000" b="1" dirty="0" smtClean="0"/>
              <a:t>do</a:t>
            </a:r>
            <a:endParaRPr lang="en-US" sz="4000" b="1" dirty="0"/>
          </a:p>
        </p:txBody>
      </p:sp>
      <p:sp>
        <p:nvSpPr>
          <p:cNvPr id="8195" name="Rectangle 3"/>
          <p:cNvSpPr>
            <a:spLocks noGrp="1" noChangeArrowheads="1"/>
          </p:cNvSpPr>
          <p:nvPr>
            <p:ph sz="quarter" idx="1"/>
          </p:nvPr>
        </p:nvSpPr>
        <p:spPr>
          <a:xfrm>
            <a:off x="457200" y="1600200"/>
            <a:ext cx="5029200" cy="2043113"/>
          </a:xfrm>
        </p:spPr>
        <p:txBody>
          <a:bodyPr/>
          <a:lstStyle/>
          <a:p>
            <a:r>
              <a:rPr lang="en-US" sz="2800" b="1"/>
              <a:t>Reliability</a:t>
            </a:r>
          </a:p>
          <a:p>
            <a:pPr lvl="1"/>
            <a:r>
              <a:rPr lang="en-US" sz="2400"/>
              <a:t>Now: redundancy in hardware</a:t>
            </a:r>
            <a:endParaRPr lang="en-US" sz="2400">
              <a:cs typeface="Arial" pitchFamily="34" charset="0"/>
            </a:endParaRPr>
          </a:p>
          <a:p>
            <a:pPr lvl="1"/>
            <a:r>
              <a:rPr lang="en-US" sz="2400"/>
              <a:t>Future: Software</a:t>
            </a:r>
          </a:p>
          <a:p>
            <a:pPr lvl="1"/>
            <a:r>
              <a:rPr lang="en-US" sz="2400"/>
              <a:t>Utilize “autonomic computing”</a:t>
            </a:r>
          </a:p>
          <a:p>
            <a:endParaRPr lang="en-US" sz="2800"/>
          </a:p>
        </p:txBody>
      </p:sp>
      <p:pic>
        <p:nvPicPr>
          <p:cNvPr id="8196" name="Picture 4"/>
          <p:cNvPicPr>
            <a:picLocks noChangeAspect="1" noChangeArrowheads="1"/>
          </p:cNvPicPr>
          <p:nvPr/>
        </p:nvPicPr>
        <p:blipFill>
          <a:blip r:embed="rId3" cstate="print"/>
          <a:srcRect/>
          <a:stretch>
            <a:fillRect/>
          </a:stretch>
        </p:blipFill>
        <p:spPr bwMode="auto">
          <a:xfrm>
            <a:off x="5715000" y="1143000"/>
            <a:ext cx="3016250" cy="2132013"/>
          </a:xfrm>
          <a:prstGeom prst="rect">
            <a:avLst/>
          </a:prstGeom>
          <a:noFill/>
          <a:ln w="3175">
            <a:solidFill>
              <a:schemeClr val="tx1"/>
            </a:solidFill>
            <a:miter lim="800000"/>
            <a:headEnd/>
            <a:tailEnd/>
          </a:ln>
          <a:effectLst/>
        </p:spPr>
      </p:pic>
      <p:sp>
        <p:nvSpPr>
          <p:cNvPr id="8197" name="Rectangle 5"/>
          <p:cNvSpPr>
            <a:spLocks noChangeArrowheads="1"/>
          </p:cNvSpPr>
          <p:nvPr/>
        </p:nvSpPr>
        <p:spPr bwMode="auto">
          <a:xfrm>
            <a:off x="381000" y="3810000"/>
            <a:ext cx="5257800" cy="2514600"/>
          </a:xfrm>
          <a:prstGeom prst="rect">
            <a:avLst/>
          </a:prstGeom>
          <a:noFill/>
          <a:ln w="9525">
            <a:noFill/>
            <a:miter lim="800000"/>
            <a:headEnd/>
            <a:tailEnd/>
          </a:ln>
          <a:effectLst/>
        </p:spPr>
        <p:txBody>
          <a:bodyPr/>
          <a:lstStyle/>
          <a:p>
            <a:pPr marL="342900" indent="-342900" eaLnBrk="1" hangingPunct="1">
              <a:spcBef>
                <a:spcPct val="20000"/>
              </a:spcBef>
              <a:buClr>
                <a:schemeClr val="tx2"/>
              </a:buClr>
              <a:buFontTx/>
              <a:buChar char="•"/>
            </a:pPr>
            <a:r>
              <a:rPr lang="en-US" sz="3200" b="1" dirty="0"/>
              <a:t>Management</a:t>
            </a:r>
          </a:p>
          <a:p>
            <a:pPr marL="742950" lvl="1" indent="-285750" eaLnBrk="1" hangingPunct="1">
              <a:spcBef>
                <a:spcPct val="20000"/>
              </a:spcBef>
              <a:buFontTx/>
              <a:buChar char="–"/>
            </a:pPr>
            <a:r>
              <a:rPr lang="en-US" sz="2800" dirty="0"/>
              <a:t>More disperse IT infrastructure</a:t>
            </a:r>
          </a:p>
          <a:p>
            <a:pPr marL="742950" lvl="1" indent="-285750" eaLnBrk="1" hangingPunct="1">
              <a:spcBef>
                <a:spcPct val="20000"/>
              </a:spcBef>
              <a:buFontTx/>
              <a:buChar char="–"/>
            </a:pPr>
            <a:r>
              <a:rPr lang="en-US" sz="2800" dirty="0"/>
              <a:t>Priority among projects</a:t>
            </a:r>
          </a:p>
          <a:p>
            <a:pPr marL="742950" lvl="1" indent="-285750" eaLnBrk="1" hangingPunct="1">
              <a:spcBef>
                <a:spcPct val="20000"/>
              </a:spcBef>
              <a:buFontTx/>
              <a:buChar char="–"/>
            </a:pPr>
            <a:endParaRPr lang="en-US" sz="2800" dirty="0"/>
          </a:p>
        </p:txBody>
      </p:sp>
      <p:pic>
        <p:nvPicPr>
          <p:cNvPr id="8198" name="Picture 6"/>
          <p:cNvPicPr>
            <a:picLocks noChangeAspect="1" noChangeArrowheads="1"/>
          </p:cNvPicPr>
          <p:nvPr/>
        </p:nvPicPr>
        <p:blipFill>
          <a:blip r:embed="rId4" cstate="print"/>
          <a:srcRect/>
          <a:stretch>
            <a:fillRect/>
          </a:stretch>
        </p:blipFill>
        <p:spPr bwMode="auto">
          <a:xfrm>
            <a:off x="5715000" y="4114800"/>
            <a:ext cx="3048000" cy="1919288"/>
          </a:xfrm>
          <a:prstGeom prst="rect">
            <a:avLst/>
          </a:prstGeom>
          <a:noFill/>
          <a:ln w="1270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3200" b="1" dirty="0"/>
              <a:t>Grid concepts and </a:t>
            </a:r>
            <a:r>
              <a:rPr lang="en-US" sz="3200" b="1" dirty="0" smtClean="0"/>
              <a:t>components</a:t>
            </a:r>
            <a:r>
              <a:rPr lang="en-US" sz="3200" b="1" dirty="0"/>
              <a:t/>
            </a:r>
            <a:br>
              <a:rPr lang="en-US" sz="3200" b="1" dirty="0"/>
            </a:br>
            <a:r>
              <a:rPr lang="en-US" sz="3200" b="1" dirty="0"/>
              <a:t>Types of resources</a:t>
            </a:r>
            <a:endParaRPr lang="en-US" sz="3200" dirty="0"/>
          </a:p>
        </p:txBody>
      </p:sp>
      <p:sp>
        <p:nvSpPr>
          <p:cNvPr id="9219" name="Rectangle 3"/>
          <p:cNvSpPr>
            <a:spLocks noGrp="1" noChangeArrowheads="1"/>
          </p:cNvSpPr>
          <p:nvPr>
            <p:ph sz="quarter" idx="1"/>
          </p:nvPr>
        </p:nvSpPr>
        <p:spPr>
          <a:xfrm>
            <a:off x="152400" y="1600200"/>
            <a:ext cx="7543800" cy="4876800"/>
          </a:xfrm>
        </p:spPr>
        <p:txBody>
          <a:bodyPr/>
          <a:lstStyle/>
          <a:p>
            <a:pPr lvl="1"/>
            <a:r>
              <a:rPr lang="en-US" b="1" dirty="0"/>
              <a:t>Computation</a:t>
            </a:r>
          </a:p>
          <a:p>
            <a:pPr lvl="1"/>
            <a:r>
              <a:rPr lang="en-US" b="1" dirty="0"/>
              <a:t>Storage</a:t>
            </a:r>
          </a:p>
          <a:p>
            <a:pPr lvl="2"/>
            <a:r>
              <a:rPr lang="en-US" b="1" dirty="0"/>
              <a:t>Primary/secondary storage</a:t>
            </a:r>
          </a:p>
          <a:p>
            <a:pPr lvl="2"/>
            <a:r>
              <a:rPr lang="en-US" b="1" dirty="0"/>
              <a:t>Mountable networked filed system</a:t>
            </a:r>
          </a:p>
          <a:p>
            <a:pPr lvl="3"/>
            <a:r>
              <a:rPr lang="en-US" b="1" dirty="0"/>
              <a:t>AFS, NFS, DFS, GPFS</a:t>
            </a:r>
          </a:p>
          <a:p>
            <a:pPr lvl="2"/>
            <a:r>
              <a:rPr lang="en-US" b="1" dirty="0"/>
              <a:t>Capacity </a:t>
            </a:r>
            <a:r>
              <a:rPr lang="en-US" b="1" dirty="0" smtClean="0"/>
              <a:t>increase (multiple machine )</a:t>
            </a:r>
            <a:endParaRPr lang="en-US" b="1" dirty="0"/>
          </a:p>
          <a:p>
            <a:pPr lvl="2"/>
            <a:r>
              <a:rPr lang="en-US" b="1" dirty="0"/>
              <a:t>Uniform name space</a:t>
            </a:r>
          </a:p>
          <a:p>
            <a:pPr lvl="2"/>
            <a:r>
              <a:rPr lang="en-US" b="1" dirty="0"/>
              <a:t>Data Stripping</a:t>
            </a:r>
            <a:endParaRPr lang="en-US" dirty="0"/>
          </a:p>
          <a:p>
            <a:pPr lvl="1"/>
            <a:endParaRPr lang="en-US" dirty="0"/>
          </a:p>
        </p:txBody>
      </p:sp>
      <p:pic>
        <p:nvPicPr>
          <p:cNvPr id="9221" name="Picture 5"/>
          <p:cNvPicPr>
            <a:picLocks noChangeAspect="1" noChangeArrowheads="1"/>
          </p:cNvPicPr>
          <p:nvPr/>
        </p:nvPicPr>
        <p:blipFill>
          <a:blip r:embed="rId3" cstate="print"/>
          <a:srcRect/>
          <a:stretch>
            <a:fillRect/>
          </a:stretch>
        </p:blipFill>
        <p:spPr bwMode="auto">
          <a:xfrm>
            <a:off x="4648200" y="3657600"/>
            <a:ext cx="43434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3200" b="1"/>
              <a:t>Grid concepts and components(2)</a:t>
            </a:r>
            <a:br>
              <a:rPr lang="en-US" sz="3200" b="1"/>
            </a:br>
            <a:r>
              <a:rPr lang="en-US" sz="3200" b="1"/>
              <a:t>Types of resources (cont)</a:t>
            </a:r>
          </a:p>
        </p:txBody>
      </p:sp>
      <p:sp>
        <p:nvSpPr>
          <p:cNvPr id="10245" name="Rectangle 5"/>
          <p:cNvSpPr>
            <a:spLocks noGrp="1" noChangeArrowheads="1"/>
          </p:cNvSpPr>
          <p:nvPr>
            <p:ph sz="quarter" idx="1"/>
          </p:nvPr>
        </p:nvSpPr>
        <p:spPr>
          <a:xfrm>
            <a:off x="457200" y="1600200"/>
            <a:ext cx="8077200" cy="3657600"/>
          </a:xfrm>
        </p:spPr>
        <p:txBody>
          <a:bodyPr/>
          <a:lstStyle/>
          <a:p>
            <a:pPr>
              <a:lnSpc>
                <a:spcPct val="80000"/>
              </a:lnSpc>
            </a:pPr>
            <a:r>
              <a:rPr lang="en-US" sz="2400" b="1" dirty="0"/>
              <a:t>Communications</a:t>
            </a:r>
            <a:endParaRPr lang="en-US" sz="2400" dirty="0"/>
          </a:p>
          <a:p>
            <a:pPr lvl="1">
              <a:lnSpc>
                <a:spcPct val="80000"/>
              </a:lnSpc>
            </a:pPr>
            <a:r>
              <a:rPr lang="en-US" sz="2000" dirty="0"/>
              <a:t>Redundant communication paths</a:t>
            </a:r>
          </a:p>
          <a:p>
            <a:pPr>
              <a:lnSpc>
                <a:spcPct val="80000"/>
              </a:lnSpc>
            </a:pPr>
            <a:r>
              <a:rPr lang="en-US" sz="2400" b="1" dirty="0"/>
              <a:t>Software and licenses</a:t>
            </a:r>
          </a:p>
          <a:p>
            <a:pPr lvl="1">
              <a:lnSpc>
                <a:spcPct val="80000"/>
              </a:lnSpc>
            </a:pPr>
            <a:r>
              <a:rPr lang="en-US" sz="2000" dirty="0"/>
              <a:t>License management software</a:t>
            </a:r>
          </a:p>
          <a:p>
            <a:pPr>
              <a:lnSpc>
                <a:spcPct val="80000"/>
              </a:lnSpc>
            </a:pPr>
            <a:r>
              <a:rPr lang="en-US" sz="2400" b="1" dirty="0"/>
              <a:t>Special equipment, capacities, architectures, and policies</a:t>
            </a:r>
          </a:p>
          <a:p>
            <a:pPr lvl="1">
              <a:lnSpc>
                <a:spcPct val="80000"/>
              </a:lnSpc>
            </a:pPr>
            <a:r>
              <a:rPr lang="en-US" sz="2000" dirty="0"/>
              <a:t>different architectures, operating systems, devices, capacities, and equipment.</a:t>
            </a:r>
          </a:p>
          <a:p>
            <a:pPr>
              <a:lnSpc>
                <a:spcPct val="80000"/>
              </a:lnSpc>
            </a:pPr>
            <a:r>
              <a:rPr lang="en-US" sz="2400" b="1" dirty="0"/>
              <a:t>Jobs and applications</a:t>
            </a:r>
          </a:p>
          <a:p>
            <a:pPr lvl="1">
              <a:lnSpc>
                <a:spcPct val="80000"/>
              </a:lnSpc>
            </a:pPr>
            <a:r>
              <a:rPr lang="en-US" sz="2000" dirty="0"/>
              <a:t>Application is a collection of jobs</a:t>
            </a:r>
          </a:p>
          <a:p>
            <a:pPr lvl="1">
              <a:lnSpc>
                <a:spcPct val="80000"/>
              </a:lnSpc>
            </a:pPr>
            <a:r>
              <a:rPr lang="en-US" sz="2000" dirty="0"/>
              <a:t>Specific dependencies</a:t>
            </a:r>
          </a:p>
        </p:txBody>
      </p:sp>
      <p:pic>
        <p:nvPicPr>
          <p:cNvPr id="10247" name="Picture 7"/>
          <p:cNvPicPr>
            <a:picLocks noChangeAspect="1" noChangeArrowheads="1"/>
          </p:cNvPicPr>
          <p:nvPr/>
        </p:nvPicPr>
        <p:blipFill>
          <a:blip r:embed="rId3" cstate="print"/>
          <a:srcRect/>
          <a:stretch>
            <a:fillRect/>
          </a:stretch>
        </p:blipFill>
        <p:spPr bwMode="auto">
          <a:xfrm>
            <a:off x="5029200" y="4038600"/>
            <a:ext cx="3886200" cy="2651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sz="3200" b="1"/>
              <a:t>Grid concepts and components(3)</a:t>
            </a:r>
            <a:br>
              <a:rPr lang="en-US" sz="3200" b="1"/>
            </a:br>
            <a:r>
              <a:rPr lang="en-US" sz="3200" b="1"/>
              <a:t>Types of resources (cont)</a:t>
            </a:r>
          </a:p>
        </p:txBody>
      </p:sp>
      <p:sp>
        <p:nvSpPr>
          <p:cNvPr id="11271" name="Rectangle 7"/>
          <p:cNvSpPr>
            <a:spLocks noGrp="1" noChangeArrowheads="1"/>
          </p:cNvSpPr>
          <p:nvPr>
            <p:ph sz="quarter" idx="1"/>
          </p:nvPr>
        </p:nvSpPr>
        <p:spPr/>
        <p:txBody>
          <a:bodyPr/>
          <a:lstStyle/>
          <a:p>
            <a:r>
              <a:rPr lang="en-US" sz="2800" b="1" dirty="0"/>
              <a:t>Scheduling, reservation, and scavenging</a:t>
            </a:r>
            <a:endParaRPr lang="en-US" sz="2800" dirty="0"/>
          </a:p>
          <a:p>
            <a:pPr lvl="1"/>
            <a:r>
              <a:rPr lang="en-US" sz="2400" dirty="0"/>
              <a:t>scheduler</a:t>
            </a:r>
          </a:p>
          <a:p>
            <a:pPr lvl="2"/>
            <a:r>
              <a:rPr lang="en-US" sz="2000" dirty="0"/>
              <a:t>automatically finds the most appropriate machine on which to run any given job</a:t>
            </a:r>
          </a:p>
          <a:p>
            <a:pPr lvl="1"/>
            <a:r>
              <a:rPr lang="en-US" sz="2400" dirty="0"/>
              <a:t>scavenging</a:t>
            </a:r>
          </a:p>
          <a:p>
            <a:pPr lvl="2"/>
            <a:r>
              <a:rPr lang="en-US" sz="2000" dirty="0"/>
              <a:t>report its idle status to the grid management node</a:t>
            </a:r>
            <a:r>
              <a:rPr lang="en-US" sz="2000" dirty="0" smtClean="0"/>
              <a:t>. This management node would assign to this idle </a:t>
            </a:r>
            <a:r>
              <a:rPr lang="en-US" sz="2000" dirty="0" smtClean="0"/>
              <a:t> machine </a:t>
            </a:r>
            <a:r>
              <a:rPr lang="en-US" sz="2000" dirty="0" smtClean="0"/>
              <a:t>the next job that is satisfied by the machine’s resources.</a:t>
            </a:r>
            <a:endParaRPr lang="en-US" sz="2000" dirty="0"/>
          </a:p>
          <a:p>
            <a:pPr lvl="1"/>
            <a:r>
              <a:rPr lang="en-US" sz="2400" dirty="0" smtClean="0"/>
              <a:t>Reserved</a:t>
            </a:r>
            <a:endParaRPr lang="en-US" sz="2400" dirty="0"/>
          </a:p>
          <a:p>
            <a:pPr lvl="2"/>
            <a:r>
              <a:rPr lang="en-US" sz="2000" dirty="0" smtClean="0"/>
              <a:t>Reserve </a:t>
            </a:r>
            <a:r>
              <a:rPr lang="en-US" sz="2000" dirty="0" smtClean="0"/>
              <a:t>of </a:t>
            </a:r>
            <a:r>
              <a:rPr lang="en-US" sz="2000" dirty="0" smtClean="0"/>
              <a:t>resources in advance to improve the quality of service</a:t>
            </a:r>
            <a:endParaRPr lang="en-US" sz="2000" dirty="0"/>
          </a:p>
          <a:p>
            <a:endParaRPr lang="en-US" sz="2800" dirty="0"/>
          </a:p>
          <a:p>
            <a:pPr lvl="1"/>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1143000"/>
          </a:xfrm>
        </p:spPr>
        <p:txBody>
          <a:bodyPr/>
          <a:lstStyle/>
          <a:p>
            <a:r>
              <a:rPr lang="en-US" sz="3600" b="1" dirty="0"/>
              <a:t>Grid concepts and components(4)</a:t>
            </a:r>
          </a:p>
        </p:txBody>
      </p:sp>
      <p:sp>
        <p:nvSpPr>
          <p:cNvPr id="12291" name="Rectangle 3"/>
          <p:cNvSpPr>
            <a:spLocks noGrp="1" noChangeArrowheads="1"/>
          </p:cNvSpPr>
          <p:nvPr>
            <p:ph sz="quarter" idx="1"/>
          </p:nvPr>
        </p:nvSpPr>
        <p:spPr>
          <a:xfrm>
            <a:off x="228600" y="1524000"/>
            <a:ext cx="4572000" cy="4953000"/>
          </a:xfrm>
        </p:spPr>
        <p:txBody>
          <a:bodyPr/>
          <a:lstStyle/>
          <a:p>
            <a:pPr>
              <a:lnSpc>
                <a:spcPct val="90000"/>
              </a:lnSpc>
            </a:pPr>
            <a:r>
              <a:rPr lang="en-US" sz="2800" b="1"/>
              <a:t>Intragrid to Intergrid</a:t>
            </a:r>
          </a:p>
          <a:p>
            <a:pPr lvl="1">
              <a:lnSpc>
                <a:spcPct val="90000"/>
              </a:lnSpc>
            </a:pPr>
            <a:r>
              <a:rPr lang="en-US" sz="2400" b="1"/>
              <a:t>cluster</a:t>
            </a:r>
          </a:p>
          <a:p>
            <a:pPr lvl="2">
              <a:lnSpc>
                <a:spcPct val="90000"/>
              </a:lnSpc>
            </a:pPr>
            <a:r>
              <a:rPr lang="en-US" sz="2000" b="1"/>
              <a:t>same hardware/software </a:t>
            </a:r>
          </a:p>
          <a:p>
            <a:pPr lvl="1">
              <a:lnSpc>
                <a:spcPct val="90000"/>
              </a:lnSpc>
            </a:pPr>
            <a:r>
              <a:rPr lang="en-US" sz="2400" b="1"/>
              <a:t>Intragrid</a:t>
            </a:r>
          </a:p>
          <a:p>
            <a:pPr lvl="2">
              <a:lnSpc>
                <a:spcPct val="90000"/>
              </a:lnSpc>
            </a:pPr>
            <a:r>
              <a:rPr lang="en-US" sz="2000" b="1"/>
              <a:t>heterogeneous machines/software</a:t>
            </a:r>
          </a:p>
          <a:p>
            <a:pPr lvl="2">
              <a:lnSpc>
                <a:spcPct val="90000"/>
              </a:lnSpc>
            </a:pPr>
            <a:r>
              <a:rPr lang="en-US" sz="2000" b="1"/>
              <a:t>multiple department/same organization</a:t>
            </a:r>
          </a:p>
          <a:p>
            <a:pPr lvl="1">
              <a:lnSpc>
                <a:spcPct val="90000"/>
              </a:lnSpc>
            </a:pPr>
            <a:r>
              <a:rPr lang="en-US" sz="2400" b="1"/>
              <a:t>Intergrid</a:t>
            </a:r>
          </a:p>
          <a:p>
            <a:pPr lvl="2">
              <a:lnSpc>
                <a:spcPct val="90000"/>
              </a:lnSpc>
            </a:pPr>
            <a:r>
              <a:rPr lang="en-US" sz="2000" b="1"/>
              <a:t>heterogeneous machines/software</a:t>
            </a:r>
          </a:p>
          <a:p>
            <a:pPr lvl="2">
              <a:lnSpc>
                <a:spcPct val="90000"/>
              </a:lnSpc>
            </a:pPr>
            <a:r>
              <a:rPr lang="en-US" sz="2000" b="1"/>
              <a:t>multiple department/multiple organization</a:t>
            </a:r>
          </a:p>
          <a:p>
            <a:pPr lvl="2">
              <a:lnSpc>
                <a:spcPct val="90000"/>
              </a:lnSpc>
            </a:pPr>
            <a:endParaRPr lang="en-US" sz="2000"/>
          </a:p>
          <a:p>
            <a:pPr>
              <a:lnSpc>
                <a:spcPct val="90000"/>
              </a:lnSpc>
            </a:pPr>
            <a:endParaRPr lang="en-US" sz="2800"/>
          </a:p>
        </p:txBody>
      </p:sp>
      <p:pic>
        <p:nvPicPr>
          <p:cNvPr id="12292" name="Picture 4"/>
          <p:cNvPicPr>
            <a:picLocks noChangeAspect="1" noChangeArrowheads="1"/>
          </p:cNvPicPr>
          <p:nvPr/>
        </p:nvPicPr>
        <p:blipFill>
          <a:blip r:embed="rId3" cstate="print"/>
          <a:srcRect/>
          <a:stretch>
            <a:fillRect/>
          </a:stretch>
        </p:blipFill>
        <p:spPr bwMode="auto">
          <a:xfrm>
            <a:off x="4876800" y="1143000"/>
            <a:ext cx="3835400" cy="3095625"/>
          </a:xfrm>
          <a:prstGeom prst="rect">
            <a:avLst/>
          </a:prstGeom>
          <a:noFill/>
          <a:ln w="3175">
            <a:solidFill>
              <a:schemeClr val="tx1"/>
            </a:solidFill>
            <a:miter lim="800000"/>
            <a:headEnd/>
            <a:tailEnd/>
          </a:ln>
          <a:effectLst/>
        </p:spPr>
      </p:pic>
      <p:pic>
        <p:nvPicPr>
          <p:cNvPr id="12293" name="Picture 5"/>
          <p:cNvPicPr>
            <a:picLocks noChangeAspect="1" noChangeArrowheads="1"/>
          </p:cNvPicPr>
          <p:nvPr/>
        </p:nvPicPr>
        <p:blipFill>
          <a:blip r:embed="rId4" cstate="print"/>
          <a:srcRect/>
          <a:stretch>
            <a:fillRect/>
          </a:stretch>
        </p:blipFill>
        <p:spPr bwMode="auto">
          <a:xfrm>
            <a:off x="4876800" y="4038600"/>
            <a:ext cx="3810000" cy="2670175"/>
          </a:xfrm>
          <a:prstGeom prst="rect">
            <a:avLst/>
          </a:prstGeom>
          <a:noFill/>
          <a:ln w="317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a:t>
            </a:r>
            <a:r>
              <a:rPr lang="en-US" sz="4800" dirty="0" smtClean="0"/>
              <a:t>components</a:t>
            </a:r>
            <a:endParaRPr lang="en-US" dirty="0"/>
          </a:p>
        </p:txBody>
      </p:sp>
      <p:sp>
        <p:nvSpPr>
          <p:cNvPr id="3" name="Content Placeholder 2"/>
          <p:cNvSpPr>
            <a:spLocks noGrp="1"/>
          </p:cNvSpPr>
          <p:nvPr>
            <p:ph sz="quarter" idx="1"/>
          </p:nvPr>
        </p:nvSpPr>
        <p:spPr/>
        <p:txBody>
          <a:bodyPr>
            <a:normAutofit/>
          </a:bodyPr>
          <a:lstStyle/>
          <a:p>
            <a:r>
              <a:rPr lang="en-US" dirty="0" smtClean="0"/>
              <a:t>Management </a:t>
            </a:r>
            <a:r>
              <a:rPr lang="en-US" dirty="0" smtClean="0"/>
              <a:t>components</a:t>
            </a:r>
          </a:p>
          <a:p>
            <a:pPr lvl="1"/>
            <a:r>
              <a:rPr lang="en-US" dirty="0" smtClean="0"/>
              <a:t>First, there is a component that keeps </a:t>
            </a:r>
            <a:r>
              <a:rPr lang="en-US" dirty="0" smtClean="0"/>
              <a:t> track </a:t>
            </a:r>
            <a:r>
              <a:rPr lang="en-US" dirty="0" smtClean="0"/>
              <a:t>of the resources available to the grid and which users are members of the grid</a:t>
            </a:r>
            <a:r>
              <a:rPr lang="en-US" dirty="0" smtClean="0"/>
              <a:t>.</a:t>
            </a:r>
          </a:p>
          <a:p>
            <a:pPr lvl="1"/>
            <a:r>
              <a:rPr lang="en-US" dirty="0" smtClean="0"/>
              <a:t>Second, there are measurement components that determine both the capacities of the nodes </a:t>
            </a:r>
            <a:r>
              <a:rPr lang="en-US" dirty="0" smtClean="0"/>
              <a:t> on </a:t>
            </a:r>
            <a:r>
              <a:rPr lang="en-US" dirty="0" smtClean="0"/>
              <a:t>the grid and their current utilization rate at any given time</a:t>
            </a:r>
            <a:r>
              <a:rPr lang="en-US" dirty="0" smtClean="0"/>
              <a:t>.</a:t>
            </a:r>
          </a:p>
          <a:p>
            <a:pPr lvl="1"/>
            <a:r>
              <a:rPr lang="en-US" dirty="0" smtClean="0"/>
              <a:t>Third, advanced grid management software can automatically manage many aspects of the </a:t>
            </a:r>
            <a:r>
              <a:rPr lang="en-US" dirty="0" smtClean="0"/>
              <a:t> grid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a:t>
            </a:r>
            <a:r>
              <a:rPr lang="en-US" sz="4400" dirty="0" smtClean="0"/>
              <a:t>components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Donor </a:t>
            </a:r>
            <a:r>
              <a:rPr lang="en-US" dirty="0" smtClean="0"/>
              <a:t>software</a:t>
            </a:r>
          </a:p>
          <a:p>
            <a:pPr lvl="1"/>
            <a:r>
              <a:rPr lang="en-US" dirty="0" smtClean="0"/>
              <a:t>Each machine contributing resources typically needs to enroll as a member of the grid and </a:t>
            </a:r>
            <a:r>
              <a:rPr lang="en-US" dirty="0" smtClean="0"/>
              <a:t> install </a:t>
            </a:r>
            <a:r>
              <a:rPr lang="en-US" dirty="0" smtClean="0"/>
              <a:t>some software that manages the grid’s use of its resources. Usually, some sort </a:t>
            </a:r>
            <a:r>
              <a:rPr lang="en-US" dirty="0" smtClean="0"/>
              <a:t>of identification and authentication procedure must be performed before a machine can join the grid</a:t>
            </a:r>
          </a:p>
          <a:p>
            <a:pPr lvl="1"/>
            <a:r>
              <a:rPr lang="en-US" dirty="0" smtClean="0"/>
              <a:t>The donor machine will usually have some sort of monitor that determines or </a:t>
            </a:r>
            <a:r>
              <a:rPr lang="en-US" dirty="0" smtClean="0"/>
              <a:t> measures </a:t>
            </a:r>
            <a:r>
              <a:rPr lang="en-US" dirty="0" smtClean="0"/>
              <a:t>how busy the machine is and the rate or amount of resources utilized. This </a:t>
            </a:r>
            <a:r>
              <a:rPr lang="en-US" dirty="0" smtClean="0"/>
              <a:t> information </a:t>
            </a:r>
            <a:r>
              <a:rPr lang="en-US" dirty="0" smtClean="0"/>
              <a:t>is “bubbled up” to the management software of the grid and used to schedule use </a:t>
            </a:r>
            <a:r>
              <a:rPr lang="en-US" dirty="0" smtClean="0"/>
              <a:t> of </a:t>
            </a:r>
            <a:r>
              <a:rPr lang="en-US" dirty="0" smtClean="0"/>
              <a:t>those resources accordingly.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a:t>
            </a:r>
            <a:r>
              <a:rPr lang="en-US" sz="4400" dirty="0" smtClean="0"/>
              <a:t>components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Submission </a:t>
            </a:r>
            <a:r>
              <a:rPr lang="en-US" dirty="0" smtClean="0"/>
              <a:t>software</a:t>
            </a:r>
          </a:p>
          <a:p>
            <a:r>
              <a:rPr lang="en-US" dirty="0" smtClean="0"/>
              <a:t>Software  to submit the job </a:t>
            </a:r>
          </a:p>
          <a:p>
            <a:r>
              <a:rPr lang="en-US" dirty="0" smtClean="0"/>
              <a:t>Schedulers</a:t>
            </a:r>
          </a:p>
          <a:p>
            <a:pPr lvl="1"/>
            <a:r>
              <a:rPr lang="en-US" dirty="0" smtClean="0"/>
              <a:t>Most grid systems include some sort of job scheduling software. This software locates a </a:t>
            </a:r>
          </a:p>
          <a:p>
            <a:pPr lvl="1">
              <a:buNone/>
            </a:pPr>
            <a:r>
              <a:rPr lang="en-US" dirty="0" smtClean="0"/>
              <a:t>machine on which to run a grid job that has been submitted by a user. In the simplest cases, </a:t>
            </a:r>
          </a:p>
          <a:p>
            <a:pPr lvl="1">
              <a:buNone/>
            </a:pPr>
            <a:r>
              <a:rPr lang="en-US" dirty="0" smtClean="0"/>
              <a:t>it may just blindly assign jobs in a round-robin fashion to the next machine matching the </a:t>
            </a:r>
          </a:p>
          <a:p>
            <a:pPr lvl="1">
              <a:buNone/>
            </a:pPr>
            <a:r>
              <a:rPr lang="en-US" dirty="0" smtClean="0"/>
              <a:t>resource requirements. However, there are advantages to using a more advanced scheduler. </a:t>
            </a:r>
          </a:p>
          <a:p>
            <a:pPr lvl="1">
              <a:buNone/>
            </a:pPr>
            <a:r>
              <a:rPr lang="en-US" dirty="0" smtClean="0"/>
              <a:t>Some schedulers implement a job priority system. This is sometimes done by using several </a:t>
            </a:r>
          </a:p>
          <a:p>
            <a:pPr lvl="1">
              <a:buNone/>
            </a:pPr>
            <a:r>
              <a:rPr lang="en-US" dirty="0" smtClean="0"/>
              <a:t>job queues, each with a different priority. As grid machines become available to execute jobs, </a:t>
            </a:r>
          </a:p>
          <a:p>
            <a:pPr lvl="1">
              <a:buNone/>
            </a:pPr>
            <a:r>
              <a:rPr lang="en-US" dirty="0" smtClean="0"/>
              <a:t>the jobs are taken from the highest priority queues first. Policies of various kinds are also </a:t>
            </a:r>
          </a:p>
          <a:p>
            <a:pPr lvl="1">
              <a:buNone/>
            </a:pPr>
            <a:r>
              <a:rPr lang="en-US" dirty="0" smtClean="0"/>
              <a:t>implemented using schedulers. Policies can include various kinds of constrains on jobs, </a:t>
            </a:r>
          </a:p>
          <a:p>
            <a:pPr lvl="1">
              <a:buNone/>
            </a:pPr>
            <a:r>
              <a:rPr lang="en-US" dirty="0" smtClean="0"/>
              <a:t>users, and resources. For example, there may be a policy that restricts grid jobs from </a:t>
            </a:r>
          </a:p>
          <a:p>
            <a:pPr lvl="1">
              <a:buNone/>
            </a:pPr>
            <a:r>
              <a:rPr lang="en-US" dirty="0" smtClean="0"/>
              <a:t>executing at certain times of the day.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Computing </a:t>
            </a:r>
            <a:r>
              <a:rPr lang="en-US" dirty="0" smtClean="0"/>
              <a:t>Definitions </a:t>
            </a:r>
            <a:endParaRPr lang="en-US" dirty="0"/>
          </a:p>
        </p:txBody>
      </p:sp>
      <p:sp>
        <p:nvSpPr>
          <p:cNvPr id="3" name="Content Placeholder 2"/>
          <p:cNvSpPr>
            <a:spLocks noGrp="1"/>
          </p:cNvSpPr>
          <p:nvPr>
            <p:ph sz="quarter" idx="1"/>
          </p:nvPr>
        </p:nvSpPr>
        <p:spPr/>
        <p:txBody>
          <a:bodyPr/>
          <a:lstStyle/>
          <a:p>
            <a:pPr>
              <a:lnSpc>
                <a:spcPct val="80000"/>
              </a:lnSpc>
            </a:pPr>
            <a:r>
              <a:rPr lang="en-US" sz="2400" dirty="0" smtClean="0"/>
              <a:t>The term </a:t>
            </a:r>
            <a:r>
              <a:rPr lang="en-US" sz="2400" i="1" dirty="0" smtClean="0"/>
              <a:t>Grid computing</a:t>
            </a:r>
            <a:r>
              <a:rPr lang="en-US" sz="2400" dirty="0" smtClean="0"/>
              <a:t> originated in the early 1990s as a metaphor for making computer power as easy to access as an electric power grid. </a:t>
            </a:r>
          </a:p>
          <a:p>
            <a:pPr lvl="1">
              <a:lnSpc>
                <a:spcPct val="80000"/>
              </a:lnSpc>
            </a:pPr>
            <a:r>
              <a:rPr lang="en-US" sz="2000" dirty="0" smtClean="0"/>
              <a:t>The definitive definition of a Grid is provided </a:t>
            </a:r>
            <a:r>
              <a:rPr lang="en-US" sz="2000" dirty="0" smtClean="0">
                <a:solidFill>
                  <a:srgbClr val="FF0000"/>
                </a:solidFill>
              </a:rPr>
              <a:t>by Ian Foster </a:t>
            </a:r>
            <a:r>
              <a:rPr lang="en-US" sz="2000" dirty="0" smtClean="0"/>
              <a:t>in his article "What is the Grid? </a:t>
            </a:r>
          </a:p>
          <a:p>
            <a:pPr lvl="2">
              <a:lnSpc>
                <a:spcPct val="80000"/>
              </a:lnSpc>
            </a:pPr>
            <a:r>
              <a:rPr lang="en-US" sz="1800" dirty="0" smtClean="0"/>
              <a:t>Computing resources are not administered centrally. </a:t>
            </a:r>
          </a:p>
          <a:p>
            <a:pPr lvl="2">
              <a:lnSpc>
                <a:spcPct val="80000"/>
              </a:lnSpc>
            </a:pPr>
            <a:r>
              <a:rPr lang="en-US" sz="1800" dirty="0" smtClean="0"/>
              <a:t>Open standards are used. </a:t>
            </a:r>
          </a:p>
          <a:p>
            <a:pPr lvl="2">
              <a:lnSpc>
                <a:spcPct val="80000"/>
              </a:lnSpc>
            </a:pPr>
            <a:r>
              <a:rPr lang="en-US" sz="1800" dirty="0" smtClean="0"/>
              <a:t>Non-trivial quality of service is achieved. </a:t>
            </a:r>
          </a:p>
          <a:p>
            <a:pPr lvl="1">
              <a:lnSpc>
                <a:spcPct val="80000"/>
              </a:lnSpc>
            </a:pPr>
            <a:r>
              <a:rPr lang="en-US" sz="2000" dirty="0" smtClean="0">
                <a:solidFill>
                  <a:srgbClr val="FF0000"/>
                </a:solidFill>
              </a:rPr>
              <a:t>IBM</a:t>
            </a:r>
            <a:r>
              <a:rPr lang="en-US" sz="2000" dirty="0" smtClean="0"/>
              <a:t> </a:t>
            </a:r>
            <a:r>
              <a:rPr lang="en-US" sz="2000" dirty="0" smtClean="0"/>
              <a:t>: "A Grid is a type of parallel and distributed system that enables the sharing, selection, and aggregation of resources distributed across multiple administrative domains based on the resources availability, capacity, performance, cost and users' quality-of-service requirements"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a:t>
            </a:r>
            <a:r>
              <a:rPr lang="en-US" sz="4400" dirty="0" smtClean="0"/>
              <a:t>components</a:t>
            </a:r>
            <a:endParaRPr lang="en-US" dirty="0"/>
          </a:p>
        </p:txBody>
      </p:sp>
      <p:sp>
        <p:nvSpPr>
          <p:cNvPr id="3" name="Content Placeholder 2"/>
          <p:cNvSpPr>
            <a:spLocks noGrp="1"/>
          </p:cNvSpPr>
          <p:nvPr>
            <p:ph sz="quarter" idx="1"/>
          </p:nvPr>
        </p:nvSpPr>
        <p:spPr/>
        <p:txBody>
          <a:bodyPr>
            <a:normAutofit/>
          </a:bodyPr>
          <a:lstStyle/>
          <a:p>
            <a:r>
              <a:rPr lang="en-US" dirty="0" smtClean="0"/>
              <a:t>Communications</a:t>
            </a:r>
          </a:p>
          <a:p>
            <a:pPr lvl="1">
              <a:buFont typeface="Wingdings"/>
              <a:buNone/>
            </a:pPr>
            <a:r>
              <a:rPr lang="en-US" sz="2100" dirty="0" smtClean="0"/>
              <a:t>A grid system may include software to help jobs communicate with each other. </a:t>
            </a:r>
            <a:r>
              <a:rPr lang="en-US" sz="2100" dirty="0" smtClean="0"/>
              <a:t> For </a:t>
            </a:r>
            <a:r>
              <a:rPr lang="en-US" sz="2100" dirty="0" smtClean="0"/>
              <a:t>example,  an application may split itself into a large number of </a:t>
            </a:r>
            <a:r>
              <a:rPr lang="en-US" sz="2100" dirty="0" err="1" smtClean="0"/>
              <a:t>subjobs</a:t>
            </a:r>
            <a:r>
              <a:rPr lang="en-US" sz="2100" dirty="0" smtClean="0"/>
              <a:t>. </a:t>
            </a:r>
            <a:r>
              <a:rPr lang="en-US" sz="2100" dirty="0" smtClean="0"/>
              <a:t>Each </a:t>
            </a:r>
            <a:r>
              <a:rPr lang="en-US" sz="2100" dirty="0" smtClean="0"/>
              <a:t>of these </a:t>
            </a:r>
            <a:r>
              <a:rPr lang="en-US" sz="2100" dirty="0" err="1" smtClean="0"/>
              <a:t>subjobs</a:t>
            </a:r>
            <a:r>
              <a:rPr lang="en-US" sz="2100" dirty="0" smtClean="0"/>
              <a:t> is a  separate job in the grid</a:t>
            </a:r>
            <a:r>
              <a:rPr lang="en-US" sz="2100" dirty="0" smtClean="0"/>
              <a:t>. </a:t>
            </a:r>
            <a:r>
              <a:rPr lang="en-US" sz="2100" dirty="0" smtClean="0"/>
              <a:t>However, the application may implement an algorithm that requires  that the </a:t>
            </a:r>
            <a:r>
              <a:rPr lang="en-US" sz="2100" dirty="0" err="1" smtClean="0"/>
              <a:t>subjobs</a:t>
            </a:r>
            <a:r>
              <a:rPr lang="en-US" sz="2100" dirty="0" smtClean="0"/>
              <a:t> communicate some information among them. </a:t>
            </a:r>
            <a:r>
              <a:rPr lang="en-US" sz="2100" dirty="0" smtClean="0"/>
              <a:t>The </a:t>
            </a:r>
            <a:r>
              <a:rPr lang="en-US" sz="2100" dirty="0" err="1" smtClean="0"/>
              <a:t>subjobs</a:t>
            </a:r>
            <a:r>
              <a:rPr lang="en-US" sz="2100" dirty="0" smtClean="0"/>
              <a:t> need to be able to  locate other specific </a:t>
            </a:r>
            <a:r>
              <a:rPr lang="en-US" sz="2100" dirty="0" err="1" smtClean="0"/>
              <a:t>subjobs,establish</a:t>
            </a:r>
            <a:r>
              <a:rPr lang="en-US" sz="2100" dirty="0" smtClean="0"/>
              <a:t> a communications connection with them, and send  the appropriate data. </a:t>
            </a:r>
            <a:r>
              <a:rPr lang="en-US" sz="2100" dirty="0" smtClean="0"/>
              <a:t>The </a:t>
            </a:r>
            <a:r>
              <a:rPr lang="en-US" sz="2100" dirty="0" smtClean="0"/>
              <a:t>open standard Message </a:t>
            </a:r>
            <a:r>
              <a:rPr lang="en-US" sz="2100" dirty="0" err="1" smtClean="0"/>
              <a:t>Passin</a:t>
            </a:r>
            <a:r>
              <a:rPr lang="en-US" sz="2100" dirty="0" smtClean="0"/>
              <a:t> Interface (MPI) and any of several </a:t>
            </a:r>
            <a:r>
              <a:rPr lang="en-US" sz="2100" dirty="0" smtClean="0"/>
              <a:t>variations </a:t>
            </a:r>
            <a:r>
              <a:rPr lang="en-US" sz="2100" dirty="0" smtClean="0"/>
              <a:t>is often included as part of the grid system for just this kind of communication.</a:t>
            </a:r>
            <a:endParaRPr lang="en-US" sz="21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a:t>
            </a:r>
            <a:r>
              <a:rPr lang="en-US" sz="4400" dirty="0" smtClean="0"/>
              <a:t>components</a:t>
            </a:r>
            <a:endParaRPr lang="en-US" dirty="0"/>
          </a:p>
        </p:txBody>
      </p:sp>
      <p:sp>
        <p:nvSpPr>
          <p:cNvPr id="3" name="Content Placeholder 2"/>
          <p:cNvSpPr>
            <a:spLocks noGrp="1"/>
          </p:cNvSpPr>
          <p:nvPr>
            <p:ph sz="quarter" idx="1"/>
          </p:nvPr>
        </p:nvSpPr>
        <p:spPr/>
        <p:txBody>
          <a:bodyPr>
            <a:normAutofit/>
          </a:bodyPr>
          <a:lstStyle/>
          <a:p>
            <a:r>
              <a:rPr lang="en-US" dirty="0" smtClean="0"/>
              <a:t>Observation, management, and measurement</a:t>
            </a:r>
          </a:p>
          <a:p>
            <a:pPr lvl="1">
              <a:buNone/>
            </a:pPr>
            <a:r>
              <a:rPr lang="en-US" sz="2300" dirty="0" smtClean="0"/>
              <a:t>We mentioned above the schedulers react to current loads on the grid. </a:t>
            </a:r>
            <a:r>
              <a:rPr lang="en-US" sz="2300" dirty="0" smtClean="0"/>
              <a:t>Usually, the donor </a:t>
            </a:r>
            <a:r>
              <a:rPr lang="en-US" sz="2300" dirty="0" smtClean="0"/>
              <a:t>software </a:t>
            </a:r>
            <a:r>
              <a:rPr lang="en-US" sz="2300" dirty="0" smtClean="0"/>
              <a:t>will include some tools that measure the current load and activity on a given </a:t>
            </a:r>
            <a:r>
              <a:rPr lang="en-US" sz="2300" dirty="0" smtClean="0"/>
              <a:t>machine </a:t>
            </a:r>
            <a:r>
              <a:rPr lang="en-US" sz="2300" dirty="0" smtClean="0"/>
              <a:t>using either operating system facilities or by direct measurement. This software is </a:t>
            </a:r>
            <a:r>
              <a:rPr lang="en-US" sz="2300" dirty="0" smtClean="0"/>
              <a:t>sometimes </a:t>
            </a:r>
            <a:r>
              <a:rPr lang="en-US" sz="2300" dirty="0" smtClean="0"/>
              <a:t>referred to as a “load sensor.” Some grid systems provide the means for </a:t>
            </a:r>
            <a:r>
              <a:rPr lang="en-US" sz="2300" dirty="0" smtClean="0"/>
              <a:t>implementing </a:t>
            </a:r>
            <a:r>
              <a:rPr lang="en-US" sz="2300" dirty="0" smtClean="0"/>
              <a:t>custom load sensors for other than CPU </a:t>
            </a:r>
            <a:r>
              <a:rPr lang="en-US" sz="2300" dirty="0" smtClean="0"/>
              <a:t>or storage </a:t>
            </a:r>
            <a:r>
              <a:rPr lang="en-US" sz="2300" dirty="0" smtClean="0"/>
              <a:t>resources.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algn="l"/>
            <a:r>
              <a:rPr lang="en-US" altLang="zh-CN" sz="4000" b="1">
                <a:ea typeface="宋体" pitchFamily="2" charset="-122"/>
              </a:rPr>
              <a:t>Grid User Roles</a:t>
            </a:r>
            <a:r>
              <a:rPr lang="en-US" altLang="zh-CN" sz="4000">
                <a:ea typeface="宋体" pitchFamily="2" charset="-122"/>
              </a:rPr>
              <a:t/>
            </a:r>
            <a:br>
              <a:rPr lang="en-US" altLang="zh-CN" sz="4000">
                <a:ea typeface="宋体" pitchFamily="2" charset="-122"/>
              </a:rPr>
            </a:br>
            <a:r>
              <a:rPr lang="en-US" altLang="zh-CN" sz="4000">
                <a:ea typeface="宋体" pitchFamily="2" charset="-122"/>
              </a:rPr>
              <a:t>      </a:t>
            </a:r>
            <a:r>
              <a:rPr lang="en-US" altLang="zh-CN" sz="3600">
                <a:ea typeface="宋体" pitchFamily="2" charset="-122"/>
              </a:rPr>
              <a:t>---A User’s Perspective</a:t>
            </a:r>
          </a:p>
        </p:txBody>
      </p:sp>
      <p:sp>
        <p:nvSpPr>
          <p:cNvPr id="6" name="Slide Number Placeholder 5"/>
          <p:cNvSpPr>
            <a:spLocks noGrp="1"/>
          </p:cNvSpPr>
          <p:nvPr>
            <p:ph type="sldNum" sz="quarter" idx="12"/>
          </p:nvPr>
        </p:nvSpPr>
        <p:spPr/>
        <p:txBody>
          <a:bodyPr>
            <a:normAutofit fontScale="85000" lnSpcReduction="20000"/>
          </a:bodyPr>
          <a:lstStyle/>
          <a:p>
            <a:fld id="{A09D95C0-6452-453C-9F91-BA8C5E53182C}" type="slidenum">
              <a:rPr lang="zh-CN" altLang="en-US"/>
              <a:pPr/>
              <a:t>22</a:t>
            </a:fld>
            <a:endParaRPr lang="zh-CN" altLang="en-US"/>
          </a:p>
        </p:txBody>
      </p:sp>
      <p:sp>
        <p:nvSpPr>
          <p:cNvPr id="37891" name="Rectangle 3"/>
          <p:cNvSpPr>
            <a:spLocks noGrp="1" noChangeArrowheads="1"/>
          </p:cNvSpPr>
          <p:nvPr>
            <p:ph sz="quarter" idx="1"/>
          </p:nvPr>
        </p:nvSpPr>
        <p:spPr>
          <a:xfrm>
            <a:off x="609600" y="1828800"/>
            <a:ext cx="8229600" cy="4456113"/>
          </a:xfrm>
        </p:spPr>
        <p:txBody>
          <a:bodyPr/>
          <a:lstStyle/>
          <a:p>
            <a:r>
              <a:rPr lang="en-US" altLang="zh-CN">
                <a:ea typeface="宋体" pitchFamily="2" charset="-122"/>
              </a:rPr>
              <a:t>Enrolling and installing grid software</a:t>
            </a:r>
          </a:p>
          <a:p>
            <a:r>
              <a:rPr lang="en-US" altLang="zh-CN">
                <a:ea typeface="宋体" pitchFamily="2" charset="-122"/>
              </a:rPr>
              <a:t>Logging onto the grid</a:t>
            </a:r>
          </a:p>
          <a:p>
            <a:r>
              <a:rPr lang="en-US" altLang="zh-CN">
                <a:ea typeface="宋体" pitchFamily="2" charset="-122"/>
              </a:rPr>
              <a:t>Queries and submitting jobs</a:t>
            </a:r>
          </a:p>
          <a:p>
            <a:r>
              <a:rPr lang="en-US" altLang="zh-CN">
                <a:ea typeface="宋体" pitchFamily="2" charset="-122"/>
              </a:rPr>
              <a:t>Data configuration</a:t>
            </a:r>
          </a:p>
          <a:p>
            <a:r>
              <a:rPr lang="en-US" altLang="zh-CN">
                <a:ea typeface="宋体" pitchFamily="2" charset="-122"/>
              </a:rPr>
              <a:t>Monitoring progress and recovery</a:t>
            </a:r>
          </a:p>
          <a:p>
            <a:r>
              <a:rPr lang="en-US" altLang="zh-CN">
                <a:ea typeface="宋体" pitchFamily="2" charset="-122"/>
              </a:rPr>
              <a:t>Reserving resources</a:t>
            </a:r>
          </a:p>
          <a:p>
            <a:endParaRPr lang="en-US" altLang="zh-CN">
              <a:ea typeface="宋体" pitchFamily="2" charset="-122"/>
            </a:endParaRPr>
          </a:p>
          <a:p>
            <a:pPr>
              <a:buFontTx/>
              <a:buNone/>
            </a:pPr>
            <a:endParaRPr lang="en-US" altLang="zh-CN">
              <a:latin typeface="Helvetica-Bold" charset="0"/>
              <a:ea typeface="宋体" pitchFamily="2" charset="-122"/>
            </a:endParaRPr>
          </a:p>
          <a:p>
            <a:endParaRPr lang="zh-CN" altLang="en-US">
              <a:ea typeface="宋体"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algn="l"/>
            <a:r>
              <a:rPr lang="en-US" altLang="zh-CN" sz="4000" b="1">
                <a:ea typeface="宋体" pitchFamily="2" charset="-122"/>
              </a:rPr>
              <a:t>Grid User Roles</a:t>
            </a:r>
            <a:r>
              <a:rPr lang="en-US" altLang="zh-CN" sz="4000">
                <a:ea typeface="宋体" pitchFamily="2" charset="-122"/>
              </a:rPr>
              <a:t/>
            </a:r>
            <a:br>
              <a:rPr lang="en-US" altLang="zh-CN" sz="4000">
                <a:ea typeface="宋体" pitchFamily="2" charset="-122"/>
              </a:rPr>
            </a:br>
            <a:r>
              <a:rPr lang="en-US" altLang="zh-CN" sz="3600">
                <a:ea typeface="宋体" pitchFamily="2" charset="-122"/>
              </a:rPr>
              <a:t>---An Administrator’s Perspective</a:t>
            </a:r>
            <a:endParaRPr lang="zh-CN" altLang="en-US" sz="3600">
              <a:ea typeface="宋体" pitchFamily="2" charset="-122"/>
            </a:endParaRPr>
          </a:p>
        </p:txBody>
      </p:sp>
      <p:sp>
        <p:nvSpPr>
          <p:cNvPr id="6" name="Slide Number Placeholder 5"/>
          <p:cNvSpPr>
            <a:spLocks noGrp="1"/>
          </p:cNvSpPr>
          <p:nvPr>
            <p:ph type="sldNum" sz="quarter" idx="12"/>
          </p:nvPr>
        </p:nvSpPr>
        <p:spPr/>
        <p:txBody>
          <a:bodyPr>
            <a:normAutofit fontScale="85000" lnSpcReduction="20000"/>
          </a:bodyPr>
          <a:lstStyle/>
          <a:p>
            <a:fld id="{4563DDB6-FDAD-4FB9-9CAE-582C62E9BF5F}" type="slidenum">
              <a:rPr lang="zh-CN" altLang="en-US"/>
              <a:pPr/>
              <a:t>23</a:t>
            </a:fld>
            <a:endParaRPr lang="zh-CN" altLang="en-US"/>
          </a:p>
        </p:txBody>
      </p:sp>
      <p:sp>
        <p:nvSpPr>
          <p:cNvPr id="38915" name="Rectangle 3"/>
          <p:cNvSpPr>
            <a:spLocks noGrp="1" noChangeArrowheads="1"/>
          </p:cNvSpPr>
          <p:nvPr>
            <p:ph sz="quarter" idx="1"/>
          </p:nvPr>
        </p:nvSpPr>
        <p:spPr/>
        <p:txBody>
          <a:bodyPr/>
          <a:lstStyle/>
          <a:p>
            <a:r>
              <a:rPr lang="en-US" altLang="zh-CN" dirty="0">
                <a:ea typeface="宋体" pitchFamily="2" charset="-122"/>
              </a:rPr>
              <a:t>Planning</a:t>
            </a:r>
          </a:p>
          <a:p>
            <a:r>
              <a:rPr lang="en-US" altLang="zh-CN" dirty="0">
                <a:ea typeface="宋体" pitchFamily="2" charset="-122"/>
              </a:rPr>
              <a:t>Installation</a:t>
            </a:r>
          </a:p>
          <a:p>
            <a:r>
              <a:rPr lang="en-US" altLang="zh-CN" dirty="0">
                <a:ea typeface="宋体" pitchFamily="2" charset="-122"/>
              </a:rPr>
              <a:t>Managing enrollment of donors and users</a:t>
            </a:r>
          </a:p>
          <a:p>
            <a:r>
              <a:rPr lang="en-US" altLang="zh-CN" dirty="0">
                <a:ea typeface="宋体" pitchFamily="2" charset="-122"/>
              </a:rPr>
              <a:t>Certificate authority</a:t>
            </a:r>
          </a:p>
          <a:p>
            <a:r>
              <a:rPr lang="en-US" altLang="zh-CN" dirty="0">
                <a:ea typeface="宋体" pitchFamily="2" charset="-122"/>
              </a:rPr>
              <a:t>Resource management</a:t>
            </a:r>
          </a:p>
          <a:p>
            <a:r>
              <a:rPr lang="en-US" altLang="zh-CN" dirty="0">
                <a:ea typeface="宋体" pitchFamily="2" charset="-122"/>
              </a:rPr>
              <a:t>Data sharing</a:t>
            </a:r>
          </a:p>
          <a:p>
            <a:endParaRPr lang="en-US" altLang="zh-CN" dirty="0">
              <a:ea typeface="宋体" pitchFamily="2" charset="-122"/>
            </a:endParaRPr>
          </a:p>
          <a:p>
            <a:endParaRPr lang="zh-CN" altLang="en-US" dirty="0">
              <a:ea typeface="宋体"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z="4000" b="1"/>
              <a:t>Using a grid: An application developer’s perspective(1)</a:t>
            </a:r>
            <a:endParaRPr lang="en-US" sz="4000"/>
          </a:p>
        </p:txBody>
      </p:sp>
      <p:sp>
        <p:nvSpPr>
          <p:cNvPr id="20483" name="Rectangle 3"/>
          <p:cNvSpPr>
            <a:spLocks noGrp="1" noChangeArrowheads="1"/>
          </p:cNvSpPr>
          <p:nvPr>
            <p:ph sz="quarter" idx="1"/>
          </p:nvPr>
        </p:nvSpPr>
        <p:spPr/>
        <p:txBody>
          <a:bodyPr/>
          <a:lstStyle/>
          <a:p>
            <a:r>
              <a:rPr lang="en-US" sz="2800"/>
              <a:t> Applications that are not enabled for using multiple processors but can be executed on different machines.</a:t>
            </a:r>
          </a:p>
          <a:p>
            <a:r>
              <a:rPr lang="en-US" sz="2800"/>
              <a:t> Applications that are already designed to use the multiple processors of a grid setting.</a:t>
            </a:r>
          </a:p>
          <a:p>
            <a:r>
              <a:rPr lang="en-US" sz="2800"/>
              <a:t> Applications that need to be modified or rewritten to better exploit a grid</a:t>
            </a:r>
          </a:p>
          <a:p>
            <a:pPr lvl="1"/>
            <a:r>
              <a:rPr lang="en-US" sz="2400"/>
              <a:t>Tools for debugging and measuring the behavior of grid applications</a:t>
            </a:r>
          </a:p>
          <a:p>
            <a:pPr lvl="1"/>
            <a:endParaRPr lang="en-US" sz="2400"/>
          </a:p>
          <a:p>
            <a:pPr lvl="1"/>
            <a:endParaRPr lang="en-US" sz="2400"/>
          </a:p>
          <a:p>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z="4000" b="1"/>
              <a:t>Using a grid: An application developer’s perspective(2)</a:t>
            </a:r>
          </a:p>
        </p:txBody>
      </p:sp>
      <p:sp>
        <p:nvSpPr>
          <p:cNvPr id="21507" name="Rectangle 3"/>
          <p:cNvSpPr>
            <a:spLocks noGrp="1" noChangeArrowheads="1"/>
          </p:cNvSpPr>
          <p:nvPr>
            <p:ph sz="quarter" idx="1"/>
          </p:nvPr>
        </p:nvSpPr>
        <p:spPr/>
        <p:txBody>
          <a:bodyPr/>
          <a:lstStyle/>
          <a:p>
            <a:r>
              <a:rPr lang="en-US"/>
              <a:t>Globus</a:t>
            </a:r>
          </a:p>
          <a:p>
            <a:pPr lvl="1"/>
            <a:r>
              <a:rPr lang="en-US"/>
              <a:t>developer’s toolkit</a:t>
            </a:r>
          </a:p>
          <a:p>
            <a:pPr lvl="2"/>
            <a:r>
              <a:rPr lang="en-US"/>
              <a:t>Manage grid operations</a:t>
            </a:r>
          </a:p>
          <a:p>
            <a:pPr lvl="2"/>
            <a:r>
              <a:rPr lang="en-US"/>
              <a:t>Measurement</a:t>
            </a:r>
          </a:p>
          <a:p>
            <a:pPr lvl="2"/>
            <a:r>
              <a:rPr lang="en-US"/>
              <a:t>Repair	</a:t>
            </a:r>
          </a:p>
          <a:p>
            <a:pPr lvl="2"/>
            <a:r>
              <a:rPr lang="en-US"/>
              <a:t>Debug grid applications</a:t>
            </a:r>
          </a:p>
          <a:p>
            <a:r>
              <a:rPr lang="en-US"/>
              <a:t>Open Grid Services Architecture (OGSA)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152400"/>
            <a:ext cx="8243888" cy="1314450"/>
          </a:xfrm>
        </p:spPr>
        <p:txBody>
          <a:bodyPr/>
          <a:lstStyle/>
          <a:p>
            <a:r>
              <a:rPr lang="en-US" altLang="zh-CN">
                <a:ea typeface="宋体" pitchFamily="2" charset="-122"/>
              </a:rPr>
              <a:t>Grid Architecture</a:t>
            </a:r>
          </a:p>
        </p:txBody>
      </p:sp>
      <p:sp>
        <p:nvSpPr>
          <p:cNvPr id="20" name="Slide Number Placeholder 5"/>
          <p:cNvSpPr>
            <a:spLocks noGrp="1"/>
          </p:cNvSpPr>
          <p:nvPr>
            <p:ph type="sldNum" sz="quarter" idx="12"/>
          </p:nvPr>
        </p:nvSpPr>
        <p:spPr/>
        <p:txBody>
          <a:bodyPr>
            <a:normAutofit fontScale="85000" lnSpcReduction="20000"/>
          </a:bodyPr>
          <a:lstStyle/>
          <a:p>
            <a:fld id="{8F2424F6-8A80-4C39-BEFA-6D6A05AD1E0D}" type="slidenum">
              <a:rPr lang="zh-CN" altLang="en-US"/>
              <a:pPr/>
              <a:t>26</a:t>
            </a:fld>
            <a:endParaRPr lang="zh-CN" altLang="en-US"/>
          </a:p>
        </p:txBody>
      </p:sp>
      <p:sp>
        <p:nvSpPr>
          <p:cNvPr id="39939" name="Rectangle 3"/>
          <p:cNvSpPr>
            <a:spLocks noGrp="1" noChangeArrowheads="1"/>
          </p:cNvSpPr>
          <p:nvPr>
            <p:ph sz="quarter" idx="1"/>
          </p:nvPr>
        </p:nvSpPr>
        <p:spPr>
          <a:xfrm>
            <a:off x="457200" y="1524000"/>
            <a:ext cx="8305800" cy="5105400"/>
          </a:xfrm>
        </p:spPr>
        <p:txBody>
          <a:bodyPr/>
          <a:lstStyle/>
          <a:p>
            <a:pPr>
              <a:buFontTx/>
              <a:buNone/>
            </a:pPr>
            <a:r>
              <a:rPr lang="en-US" altLang="zh-CN" dirty="0" smtClean="0">
                <a:ea typeface="宋体" pitchFamily="2" charset="-122"/>
              </a:rPr>
              <a:t> </a:t>
            </a:r>
            <a:endParaRPr lang="zh-CN" altLang="en-US" dirty="0">
              <a:ea typeface="宋体" pitchFamily="2" charset="-122"/>
            </a:endParaRPr>
          </a:p>
        </p:txBody>
      </p:sp>
      <p:sp>
        <p:nvSpPr>
          <p:cNvPr id="39940" name="Rectangle 4"/>
          <p:cNvSpPr>
            <a:spLocks noChangeArrowheads="1"/>
          </p:cNvSpPr>
          <p:nvPr/>
        </p:nvSpPr>
        <p:spPr bwMode="auto">
          <a:xfrm>
            <a:off x="914400" y="1905000"/>
            <a:ext cx="3886200" cy="5334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Application</a:t>
            </a:r>
          </a:p>
        </p:txBody>
      </p:sp>
      <p:sp>
        <p:nvSpPr>
          <p:cNvPr id="39941" name="Rectangle 5"/>
          <p:cNvSpPr>
            <a:spLocks noChangeArrowheads="1"/>
          </p:cNvSpPr>
          <p:nvPr/>
        </p:nvSpPr>
        <p:spPr bwMode="auto">
          <a:xfrm>
            <a:off x="2743200" y="3124200"/>
            <a:ext cx="2057400" cy="5334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Collective</a:t>
            </a:r>
          </a:p>
        </p:txBody>
      </p:sp>
      <p:sp>
        <p:nvSpPr>
          <p:cNvPr id="39942" name="Rectangle 6"/>
          <p:cNvSpPr>
            <a:spLocks noChangeArrowheads="1"/>
          </p:cNvSpPr>
          <p:nvPr/>
        </p:nvSpPr>
        <p:spPr bwMode="auto">
          <a:xfrm>
            <a:off x="2133600" y="4038600"/>
            <a:ext cx="2667000" cy="5334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Resource</a:t>
            </a:r>
          </a:p>
        </p:txBody>
      </p:sp>
      <p:sp>
        <p:nvSpPr>
          <p:cNvPr id="39943" name="Rectangle 7"/>
          <p:cNvSpPr>
            <a:spLocks noChangeArrowheads="1"/>
          </p:cNvSpPr>
          <p:nvPr/>
        </p:nvSpPr>
        <p:spPr bwMode="auto">
          <a:xfrm>
            <a:off x="914400" y="4953000"/>
            <a:ext cx="3886200" cy="5334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Connectivity</a:t>
            </a:r>
          </a:p>
        </p:txBody>
      </p:sp>
      <p:sp>
        <p:nvSpPr>
          <p:cNvPr id="39944" name="Rectangle 8"/>
          <p:cNvSpPr>
            <a:spLocks noChangeArrowheads="1"/>
          </p:cNvSpPr>
          <p:nvPr/>
        </p:nvSpPr>
        <p:spPr bwMode="auto">
          <a:xfrm>
            <a:off x="914400" y="5791200"/>
            <a:ext cx="3886200" cy="5334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Fabric</a:t>
            </a:r>
          </a:p>
        </p:txBody>
      </p:sp>
      <p:sp>
        <p:nvSpPr>
          <p:cNvPr id="39945" name="Line 9"/>
          <p:cNvSpPr>
            <a:spLocks noChangeShapeType="1"/>
          </p:cNvSpPr>
          <p:nvPr/>
        </p:nvSpPr>
        <p:spPr bwMode="auto">
          <a:xfrm>
            <a:off x="3048000" y="2438400"/>
            <a:ext cx="0" cy="685800"/>
          </a:xfrm>
          <a:prstGeom prst="line">
            <a:avLst/>
          </a:prstGeom>
          <a:noFill/>
          <a:ln w="9525">
            <a:solidFill>
              <a:schemeClr val="tx1"/>
            </a:solidFill>
            <a:round/>
            <a:headEnd/>
            <a:tailEnd type="triangle" w="med" len="med"/>
          </a:ln>
          <a:effectLst/>
        </p:spPr>
        <p:txBody>
          <a:bodyPr wrap="none"/>
          <a:lstStyle/>
          <a:p>
            <a:endParaRPr lang="en-US"/>
          </a:p>
        </p:txBody>
      </p:sp>
      <p:sp>
        <p:nvSpPr>
          <p:cNvPr id="39946" name="Line 10"/>
          <p:cNvSpPr>
            <a:spLocks noChangeShapeType="1"/>
          </p:cNvSpPr>
          <p:nvPr/>
        </p:nvSpPr>
        <p:spPr bwMode="auto">
          <a:xfrm>
            <a:off x="2362200" y="2438400"/>
            <a:ext cx="0" cy="1600200"/>
          </a:xfrm>
          <a:prstGeom prst="line">
            <a:avLst/>
          </a:prstGeom>
          <a:noFill/>
          <a:ln w="9525">
            <a:solidFill>
              <a:schemeClr val="tx1"/>
            </a:solidFill>
            <a:round/>
            <a:headEnd/>
            <a:tailEnd type="triangle" w="med" len="med"/>
          </a:ln>
          <a:effectLst/>
        </p:spPr>
        <p:txBody>
          <a:bodyPr wrap="none"/>
          <a:lstStyle/>
          <a:p>
            <a:endParaRPr lang="en-US"/>
          </a:p>
        </p:txBody>
      </p:sp>
      <p:sp>
        <p:nvSpPr>
          <p:cNvPr id="39947" name="Line 11"/>
          <p:cNvSpPr>
            <a:spLocks noChangeShapeType="1"/>
          </p:cNvSpPr>
          <p:nvPr/>
        </p:nvSpPr>
        <p:spPr bwMode="auto">
          <a:xfrm>
            <a:off x="1524000" y="2438400"/>
            <a:ext cx="0" cy="2514600"/>
          </a:xfrm>
          <a:prstGeom prst="line">
            <a:avLst/>
          </a:prstGeom>
          <a:noFill/>
          <a:ln w="9525">
            <a:solidFill>
              <a:schemeClr val="tx1"/>
            </a:solidFill>
            <a:round/>
            <a:headEnd/>
            <a:tailEnd type="triangle" w="med" len="med"/>
          </a:ln>
          <a:effectLst/>
        </p:spPr>
        <p:txBody>
          <a:bodyPr wrap="none"/>
          <a:lstStyle/>
          <a:p>
            <a:endParaRPr lang="en-US"/>
          </a:p>
        </p:txBody>
      </p:sp>
      <p:sp>
        <p:nvSpPr>
          <p:cNvPr id="39948" name="Rectangle 12"/>
          <p:cNvSpPr>
            <a:spLocks noChangeArrowheads="1"/>
          </p:cNvSpPr>
          <p:nvPr/>
        </p:nvSpPr>
        <p:spPr bwMode="auto">
          <a:xfrm>
            <a:off x="5486400" y="1828800"/>
            <a:ext cx="2438400" cy="27432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Application</a:t>
            </a:r>
          </a:p>
        </p:txBody>
      </p:sp>
      <p:sp>
        <p:nvSpPr>
          <p:cNvPr id="39949" name="Rectangle 13"/>
          <p:cNvSpPr>
            <a:spLocks noChangeArrowheads="1"/>
          </p:cNvSpPr>
          <p:nvPr/>
        </p:nvSpPr>
        <p:spPr bwMode="auto">
          <a:xfrm>
            <a:off x="5486400" y="4876800"/>
            <a:ext cx="2362200" cy="4572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Transport</a:t>
            </a:r>
          </a:p>
        </p:txBody>
      </p:sp>
      <p:sp>
        <p:nvSpPr>
          <p:cNvPr id="39950" name="Rectangle 14"/>
          <p:cNvSpPr>
            <a:spLocks noChangeArrowheads="1"/>
          </p:cNvSpPr>
          <p:nvPr/>
        </p:nvSpPr>
        <p:spPr bwMode="auto">
          <a:xfrm>
            <a:off x="5486400" y="5486400"/>
            <a:ext cx="2362200" cy="4572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Internet</a:t>
            </a:r>
          </a:p>
        </p:txBody>
      </p:sp>
      <p:sp>
        <p:nvSpPr>
          <p:cNvPr id="39951" name="Rectangle 15"/>
          <p:cNvSpPr>
            <a:spLocks noChangeArrowheads="1"/>
          </p:cNvSpPr>
          <p:nvPr/>
        </p:nvSpPr>
        <p:spPr bwMode="auto">
          <a:xfrm>
            <a:off x="5486400" y="5943600"/>
            <a:ext cx="2362200" cy="457200"/>
          </a:xfrm>
          <a:prstGeom prst="rect">
            <a:avLst/>
          </a:prstGeom>
          <a:noFill/>
          <a:ln w="9525">
            <a:solidFill>
              <a:schemeClr val="tx1"/>
            </a:solidFill>
            <a:miter lim="800000"/>
            <a:headEnd/>
            <a:tailEnd/>
          </a:ln>
          <a:effectLst/>
        </p:spPr>
        <p:txBody>
          <a:bodyPr wrap="none" anchor="ctr"/>
          <a:lstStyle/>
          <a:p>
            <a:pPr algn="ctr" eaLnBrk="1" hangingPunct="1"/>
            <a:r>
              <a:rPr lang="en-US" altLang="zh-CN" sz="2400">
                <a:latin typeface="Tahoma" pitchFamily="34" charset="0"/>
                <a:ea typeface="宋体" pitchFamily="2" charset="-122"/>
              </a:rPr>
              <a:t>Link</a:t>
            </a:r>
          </a:p>
        </p:txBody>
      </p:sp>
      <p:sp>
        <p:nvSpPr>
          <p:cNvPr id="39952" name="Text Box 16"/>
          <p:cNvSpPr txBox="1">
            <a:spLocks noChangeArrowheads="1"/>
          </p:cNvSpPr>
          <p:nvPr/>
        </p:nvSpPr>
        <p:spPr bwMode="auto">
          <a:xfrm>
            <a:off x="2514600" y="1447800"/>
            <a:ext cx="1009650" cy="457200"/>
          </a:xfrm>
          <a:prstGeom prst="rect">
            <a:avLst/>
          </a:prstGeom>
          <a:noFill/>
          <a:ln w="9525">
            <a:noFill/>
            <a:miter lim="800000"/>
            <a:headEnd/>
            <a:tailEnd/>
          </a:ln>
          <a:effectLst/>
        </p:spPr>
        <p:txBody>
          <a:bodyPr>
            <a:spAutoFit/>
          </a:bodyPr>
          <a:lstStyle/>
          <a:p>
            <a:pPr eaLnBrk="1" hangingPunct="1"/>
            <a:r>
              <a:rPr lang="en-US" altLang="zh-CN" sz="2400" b="1" dirty="0">
                <a:latin typeface="Tahoma" pitchFamily="34" charset="0"/>
                <a:ea typeface="宋体" pitchFamily="2" charset="-122"/>
              </a:rPr>
              <a:t>GRID</a:t>
            </a:r>
          </a:p>
        </p:txBody>
      </p:sp>
      <p:sp>
        <p:nvSpPr>
          <p:cNvPr id="39953" name="Text Box 17"/>
          <p:cNvSpPr txBox="1">
            <a:spLocks noChangeArrowheads="1"/>
          </p:cNvSpPr>
          <p:nvPr/>
        </p:nvSpPr>
        <p:spPr bwMode="auto">
          <a:xfrm>
            <a:off x="6019800" y="1447800"/>
            <a:ext cx="1470025" cy="457200"/>
          </a:xfrm>
          <a:prstGeom prst="rect">
            <a:avLst/>
          </a:prstGeom>
          <a:noFill/>
          <a:ln w="9525">
            <a:noFill/>
            <a:miter lim="800000"/>
            <a:headEnd/>
            <a:tailEnd/>
          </a:ln>
          <a:effectLst/>
        </p:spPr>
        <p:txBody>
          <a:bodyPr wrap="none">
            <a:spAutoFit/>
          </a:bodyPr>
          <a:lstStyle/>
          <a:p>
            <a:pPr eaLnBrk="1" hangingPunct="1"/>
            <a:r>
              <a:rPr lang="en-US" altLang="zh-CN" sz="2400" b="1">
                <a:latin typeface="Tahoma" pitchFamily="34" charset="0"/>
                <a:ea typeface="宋体" pitchFamily="2" charset="-122"/>
              </a:rPr>
              <a:t>Internet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0"/>
            <a:ext cx="8243888" cy="1314450"/>
          </a:xfrm>
        </p:spPr>
        <p:txBody>
          <a:bodyPr/>
          <a:lstStyle/>
          <a:p>
            <a:r>
              <a:rPr lang="en-US" altLang="zh-CN" dirty="0">
                <a:ea typeface="宋体" pitchFamily="2" charset="-122"/>
              </a:rPr>
              <a:t>Grid Architecture</a:t>
            </a:r>
            <a:endParaRPr lang="zh-CN" altLang="en-US" dirty="0">
              <a:ea typeface="宋体" pitchFamily="2" charset="-122"/>
            </a:endParaRPr>
          </a:p>
        </p:txBody>
      </p:sp>
      <p:sp>
        <p:nvSpPr>
          <p:cNvPr id="5" name="Footer Placeholder 4"/>
          <p:cNvSpPr>
            <a:spLocks noGrp="1"/>
          </p:cNvSpPr>
          <p:nvPr>
            <p:ph type="ftr" sz="quarter" idx="11"/>
          </p:nvPr>
        </p:nvSpPr>
        <p:spPr/>
        <p:txBody>
          <a:bodyPr/>
          <a:lstStyle/>
          <a:p>
            <a:r>
              <a:rPr lang="zh-CN" altLang="en-US"/>
              <a:t>Grid Computing </a:t>
            </a:r>
          </a:p>
        </p:txBody>
      </p:sp>
      <p:sp>
        <p:nvSpPr>
          <p:cNvPr id="6" name="Slide Number Placeholder 5"/>
          <p:cNvSpPr>
            <a:spLocks noGrp="1"/>
          </p:cNvSpPr>
          <p:nvPr>
            <p:ph type="sldNum" sz="quarter" idx="12"/>
          </p:nvPr>
        </p:nvSpPr>
        <p:spPr/>
        <p:txBody>
          <a:bodyPr>
            <a:normAutofit fontScale="85000" lnSpcReduction="20000"/>
          </a:bodyPr>
          <a:lstStyle/>
          <a:p>
            <a:fld id="{47334D7F-1D3A-49BB-A3B5-83B9402490D7}" type="slidenum">
              <a:rPr lang="zh-CN" altLang="en-US"/>
              <a:pPr/>
              <a:t>27</a:t>
            </a:fld>
            <a:endParaRPr lang="zh-CN" altLang="en-US"/>
          </a:p>
        </p:txBody>
      </p:sp>
      <p:sp>
        <p:nvSpPr>
          <p:cNvPr id="40963" name="Rectangle 3"/>
          <p:cNvSpPr>
            <a:spLocks noGrp="1" noChangeArrowheads="1"/>
          </p:cNvSpPr>
          <p:nvPr>
            <p:ph sz="quarter" idx="1"/>
          </p:nvPr>
        </p:nvSpPr>
        <p:spPr>
          <a:xfrm>
            <a:off x="533400" y="1524000"/>
            <a:ext cx="8229600" cy="4913313"/>
          </a:xfrm>
        </p:spPr>
        <p:txBody>
          <a:bodyPr/>
          <a:lstStyle/>
          <a:p>
            <a:r>
              <a:rPr lang="en-US" altLang="zh-CN" sz="2000" b="1" dirty="0">
                <a:solidFill>
                  <a:srgbClr val="3366FF"/>
                </a:solidFill>
                <a:ea typeface="宋体" pitchFamily="2" charset="-122"/>
              </a:rPr>
              <a:t>Fabric layer:</a:t>
            </a:r>
            <a:r>
              <a:rPr lang="en-US" altLang="zh-CN" sz="2000" dirty="0">
                <a:ea typeface="宋体" pitchFamily="2" charset="-122"/>
              </a:rPr>
              <a:t> Provides the resources to which shared access is mediated by Grid protocols.</a:t>
            </a:r>
          </a:p>
          <a:p>
            <a:r>
              <a:rPr lang="en-US" altLang="zh-CN" sz="2000" b="1" dirty="0">
                <a:solidFill>
                  <a:srgbClr val="3366FF"/>
                </a:solidFill>
                <a:ea typeface="宋体" pitchFamily="2" charset="-122"/>
              </a:rPr>
              <a:t>Connectivity layer:</a:t>
            </a:r>
            <a:r>
              <a:rPr lang="en-US" altLang="zh-CN" sz="2000" dirty="0">
                <a:ea typeface="宋体" pitchFamily="2" charset="-122"/>
              </a:rPr>
              <a:t> Defines the core communication and authentication protocols required for grid-specific network functions.</a:t>
            </a:r>
          </a:p>
          <a:p>
            <a:r>
              <a:rPr lang="en-US" altLang="zh-CN" sz="2000" b="1" dirty="0">
                <a:solidFill>
                  <a:srgbClr val="3366FF"/>
                </a:solidFill>
                <a:ea typeface="宋体" pitchFamily="2" charset="-122"/>
              </a:rPr>
              <a:t>Resource layer:</a:t>
            </a:r>
            <a:r>
              <a:rPr lang="en-US" altLang="zh-CN" sz="2000" dirty="0">
                <a:ea typeface="宋体" pitchFamily="2" charset="-122"/>
              </a:rPr>
              <a:t> Defines protocols, APIs, and SDKs for secure negotiations, initiation, monitoring control, accounting and payment of sharing operations on individual resources.</a:t>
            </a:r>
          </a:p>
          <a:p>
            <a:r>
              <a:rPr lang="en-US" altLang="zh-CN" sz="2000" b="1" dirty="0">
                <a:solidFill>
                  <a:srgbClr val="3366FF"/>
                </a:solidFill>
                <a:ea typeface="宋体" pitchFamily="2" charset="-122"/>
              </a:rPr>
              <a:t>Collective Layer:</a:t>
            </a:r>
            <a:r>
              <a:rPr lang="en-US" altLang="zh-CN" sz="2000" b="1" dirty="0">
                <a:ea typeface="宋体" pitchFamily="2" charset="-122"/>
              </a:rPr>
              <a:t> </a:t>
            </a:r>
            <a:r>
              <a:rPr lang="en-US" altLang="zh-CN" sz="2000" dirty="0">
                <a:ea typeface="宋体" pitchFamily="2" charset="-122"/>
              </a:rPr>
              <a:t>Contains protocols and services that capture interactions among a collection of resources.</a:t>
            </a:r>
          </a:p>
          <a:p>
            <a:r>
              <a:rPr lang="en-US" altLang="zh-CN" sz="2000" b="1" dirty="0">
                <a:solidFill>
                  <a:srgbClr val="3366FF"/>
                </a:solidFill>
                <a:ea typeface="宋体" pitchFamily="2" charset="-122"/>
              </a:rPr>
              <a:t>Application Layer:</a:t>
            </a:r>
            <a:r>
              <a:rPr lang="en-US" altLang="zh-CN" sz="2000" dirty="0">
                <a:ea typeface="宋体" pitchFamily="2" charset="-122"/>
              </a:rPr>
              <a:t> These are user applications that operate </a:t>
            </a:r>
            <a:r>
              <a:rPr lang="en-US" altLang="zh-CN" sz="2000" dirty="0" smtClean="0">
                <a:ea typeface="宋体" pitchFamily="2" charset="-122"/>
              </a:rPr>
              <a:t>within VO (Virtual Organization ) environment</a:t>
            </a:r>
            <a:r>
              <a:rPr lang="en-US" altLang="zh-CN" sz="2000" dirty="0">
                <a:ea typeface="宋体" pitchFamily="2" charset="-122"/>
              </a:rPr>
              <a:t>.</a:t>
            </a:r>
          </a:p>
          <a:p>
            <a:endParaRPr lang="zh-CN" altLang="en-US" sz="2000" dirty="0">
              <a:ea typeface="宋体"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381000"/>
            <a:ext cx="8382000" cy="1314450"/>
          </a:xfrm>
        </p:spPr>
        <p:txBody>
          <a:bodyPr/>
          <a:lstStyle/>
          <a:p>
            <a:r>
              <a:rPr lang="en-US" altLang="zh-CN" sz="3600" b="1" dirty="0">
                <a:effectLst/>
                <a:ea typeface="宋体" pitchFamily="2" charset="-122"/>
              </a:rPr>
              <a:t>Standards for Grid Environments</a:t>
            </a:r>
            <a:r>
              <a:rPr lang="en-US" altLang="zh-CN" sz="3600" dirty="0">
                <a:effectLst/>
                <a:ea typeface="宋体" pitchFamily="2" charset="-122"/>
              </a:rPr>
              <a:t/>
            </a:r>
            <a:br>
              <a:rPr lang="en-US" altLang="zh-CN" sz="3600" dirty="0">
                <a:effectLst/>
                <a:ea typeface="宋体" pitchFamily="2" charset="-122"/>
              </a:rPr>
            </a:br>
            <a:endParaRPr lang="zh-CN" altLang="en-US" sz="3600" dirty="0">
              <a:effectLst/>
              <a:ea typeface="宋体" pitchFamily="2" charset="-122"/>
            </a:endParaRPr>
          </a:p>
        </p:txBody>
      </p:sp>
      <p:sp>
        <p:nvSpPr>
          <p:cNvPr id="6" name="Slide Number Placeholder 5"/>
          <p:cNvSpPr>
            <a:spLocks noGrp="1"/>
          </p:cNvSpPr>
          <p:nvPr>
            <p:ph type="sldNum" sz="quarter" idx="12"/>
          </p:nvPr>
        </p:nvSpPr>
        <p:spPr/>
        <p:txBody>
          <a:bodyPr>
            <a:normAutofit fontScale="85000" lnSpcReduction="20000"/>
          </a:bodyPr>
          <a:lstStyle/>
          <a:p>
            <a:fld id="{04367082-4F86-40A4-8F38-7342D99ACEAA}" type="slidenum">
              <a:rPr lang="zh-CN" altLang="en-US"/>
              <a:pPr/>
              <a:t>28</a:t>
            </a:fld>
            <a:endParaRPr lang="zh-CN" altLang="en-US"/>
          </a:p>
        </p:txBody>
      </p:sp>
      <p:sp>
        <p:nvSpPr>
          <p:cNvPr id="41987" name="Rectangle 3"/>
          <p:cNvSpPr>
            <a:spLocks noGrp="1" noChangeArrowheads="1"/>
          </p:cNvSpPr>
          <p:nvPr>
            <p:ph sz="quarter" idx="1"/>
          </p:nvPr>
        </p:nvSpPr>
        <p:spPr>
          <a:xfrm>
            <a:off x="457200" y="1600200"/>
            <a:ext cx="8458200" cy="4456113"/>
          </a:xfrm>
        </p:spPr>
        <p:txBody>
          <a:bodyPr/>
          <a:lstStyle/>
          <a:p>
            <a:pPr>
              <a:lnSpc>
                <a:spcPct val="90000"/>
              </a:lnSpc>
            </a:pPr>
            <a:r>
              <a:rPr lang="en-US" sz="2800" dirty="0" smtClean="0"/>
              <a:t>Global Grid Forum (GGF)</a:t>
            </a:r>
            <a:r>
              <a:rPr lang="en-US" sz="2800" dirty="0" smtClean="0">
                <a:hlinkClick r:id="rId2"/>
              </a:rPr>
              <a:t>http://www.ggf.org </a:t>
            </a:r>
            <a:endParaRPr lang="en-US" sz="2800" dirty="0" smtClean="0"/>
          </a:p>
          <a:p>
            <a:pPr>
              <a:lnSpc>
                <a:spcPct val="90000"/>
              </a:lnSpc>
            </a:pPr>
            <a:r>
              <a:rPr lang="en-US" sz="2800" dirty="0" smtClean="0"/>
              <a:t>Organization for the Advancement of Structured </a:t>
            </a:r>
          </a:p>
          <a:p>
            <a:pPr>
              <a:lnSpc>
                <a:spcPct val="90000"/>
              </a:lnSpc>
            </a:pPr>
            <a:r>
              <a:rPr lang="en-US" sz="2800" dirty="0" smtClean="0"/>
              <a:t>Information Standards (OASIS)</a:t>
            </a:r>
            <a:r>
              <a:rPr lang="en-US" sz="2800" dirty="0" smtClean="0">
                <a:hlinkClick r:id="rId3"/>
              </a:rPr>
              <a:t>http://www.oasis-open.org/ </a:t>
            </a:r>
            <a:endParaRPr lang="en-US" sz="2800" dirty="0" smtClean="0"/>
          </a:p>
          <a:p>
            <a:pPr>
              <a:lnSpc>
                <a:spcPct val="90000"/>
              </a:lnSpc>
            </a:pPr>
            <a:r>
              <a:rPr lang="en-US" sz="2800" dirty="0" smtClean="0"/>
              <a:t>World Wide Web Consortium (W3C)</a:t>
            </a:r>
            <a:r>
              <a:rPr lang="en-US" sz="2800" dirty="0" smtClean="0">
                <a:hlinkClick r:id="rId4"/>
              </a:rPr>
              <a:t>http://www.w3.org/ </a:t>
            </a:r>
            <a:endParaRPr lang="en-US" sz="2800" dirty="0" smtClean="0"/>
          </a:p>
          <a:p>
            <a:pPr>
              <a:lnSpc>
                <a:spcPct val="90000"/>
              </a:lnSpc>
            </a:pPr>
            <a:r>
              <a:rPr lang="en-US" sz="2800" dirty="0" smtClean="0"/>
              <a:t>Distributed Management Task Force (DMTF)</a:t>
            </a:r>
            <a:r>
              <a:rPr lang="en-US" sz="2800" dirty="0" smtClean="0">
                <a:hlinkClick r:id="rId5"/>
              </a:rPr>
              <a:t>http://www.dmtf.org/ </a:t>
            </a:r>
            <a:endParaRPr lang="en-US" sz="2800" dirty="0" smtClean="0"/>
          </a:p>
          <a:p>
            <a:pPr>
              <a:lnSpc>
                <a:spcPct val="90000"/>
              </a:lnSpc>
            </a:pPr>
            <a:r>
              <a:rPr lang="en-US" sz="2800" dirty="0" smtClean="0"/>
              <a:t>Web Services Interoperability Organization (WS-I)</a:t>
            </a:r>
            <a:r>
              <a:rPr lang="en-US" sz="2800" dirty="0" smtClean="0">
                <a:hlinkClick r:id="rId6"/>
              </a:rPr>
              <a:t>http://www.ws-i.org/</a:t>
            </a:r>
            <a:endParaRPr lang="en-US" altLang="zh-CN" sz="2400" dirty="0">
              <a:ea typeface="宋体" pitchFamily="2" charset="-122"/>
            </a:endParaRPr>
          </a:p>
          <a:p>
            <a:pPr>
              <a:lnSpc>
                <a:spcPct val="90000"/>
              </a:lnSpc>
            </a:pPr>
            <a:endParaRPr lang="en-US" altLang="zh-CN" sz="2800" dirty="0">
              <a:latin typeface="Helvetica-Bold" charset="0"/>
              <a:ea typeface="宋体" pitchFamily="2" charset="-122"/>
            </a:endParaRPr>
          </a:p>
          <a:p>
            <a:pPr>
              <a:lnSpc>
                <a:spcPct val="90000"/>
              </a:lnSpc>
            </a:pPr>
            <a:endParaRPr lang="en-US" altLang="zh-CN" sz="2800" dirty="0">
              <a:latin typeface="Helvetica-Bold" charset="0"/>
              <a:ea typeface="宋体" pitchFamily="2" charset="-122"/>
            </a:endParaRPr>
          </a:p>
          <a:p>
            <a:pPr>
              <a:lnSpc>
                <a:spcPct val="90000"/>
              </a:lnSpc>
            </a:pPr>
            <a:endParaRPr lang="zh-CN" altLang="en-US" sz="2800" dirty="0">
              <a:ea typeface="宋体"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Globus</a:t>
            </a:r>
            <a:r>
              <a:rPr lang="en-US" dirty="0" smtClean="0"/>
              <a:t> Toolkit v</a:t>
            </a:r>
            <a:r>
              <a:rPr lang="en-US" dirty="0" smtClean="0">
                <a:latin typeface="Arial" pitchFamily="34" charset="0"/>
                <a:cs typeface="Arial" pitchFamily="34" charset="0"/>
              </a:rPr>
              <a:t>5</a:t>
            </a:r>
            <a:endParaRPr lang="en-US" dirty="0"/>
          </a:p>
        </p:txBody>
      </p:sp>
      <p:sp>
        <p:nvSpPr>
          <p:cNvPr id="3" name="Content Placeholder 2"/>
          <p:cNvSpPr>
            <a:spLocks noGrp="1"/>
          </p:cNvSpPr>
          <p:nvPr>
            <p:ph sz="quarter" idx="1"/>
          </p:nvPr>
        </p:nvSpPr>
        <p:spPr/>
        <p:txBody>
          <a:bodyPr>
            <a:normAutofit/>
          </a:bodyPr>
          <a:lstStyle/>
          <a:p>
            <a:r>
              <a:rPr lang="en-US" sz="2000" dirty="0" smtClean="0"/>
              <a:t>The </a:t>
            </a:r>
            <a:r>
              <a:rPr lang="en-US" sz="2000" dirty="0" err="1" smtClean="0"/>
              <a:t>Globus</a:t>
            </a:r>
            <a:r>
              <a:rPr lang="en-US" sz="2000" dirty="0" smtClean="0"/>
              <a:t> Alliance is made up of organizations and individuals that develop and make available various technologies applicable to grid computing.</a:t>
            </a:r>
          </a:p>
          <a:p>
            <a:endParaRPr lang="en-US" sz="2000" dirty="0" smtClean="0"/>
          </a:p>
          <a:p>
            <a:r>
              <a:rPr lang="en-US" sz="2000" dirty="0" smtClean="0"/>
              <a:t>The </a:t>
            </a:r>
            <a:r>
              <a:rPr lang="en-US" sz="2000" dirty="0" err="1" smtClean="0"/>
              <a:t>Globus</a:t>
            </a:r>
            <a:r>
              <a:rPr lang="en-US" sz="2000" dirty="0" smtClean="0"/>
              <a:t> toolkit v</a:t>
            </a:r>
            <a:r>
              <a:rPr lang="en-US" sz="2000" dirty="0" smtClean="0">
                <a:latin typeface="Arial" pitchFamily="34" charset="0"/>
                <a:cs typeface="Arial" pitchFamily="34" charset="0"/>
              </a:rPr>
              <a:t>5</a:t>
            </a:r>
            <a:r>
              <a:rPr lang="en-US" sz="2000" dirty="0" smtClean="0"/>
              <a:t> includes software for security, information infrastructure, resource management, data management, communication, fault detection, and portability. It is packaged as a set of components that can be used either independently or together to develop applications. </a:t>
            </a:r>
          </a:p>
          <a:p>
            <a:endParaRPr lang="en-US" sz="2000" dirty="0" smtClean="0">
              <a:hlinkClick r:id="rId2"/>
            </a:endParaRPr>
          </a:p>
          <a:p>
            <a:r>
              <a:rPr lang="en-US" sz="2000" dirty="0" smtClean="0">
                <a:hlinkClick r:id="rId2"/>
              </a:rPr>
              <a:t>For more information visit http://www.globus.org</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Grid Computing </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a:t>
            </a:r>
            <a:r>
              <a:rPr lang="en-US" sz="2400" dirty="0"/>
              <a:t>Grid computing, most simply stated, is distributed computing taken to the next </a:t>
            </a:r>
            <a:r>
              <a:rPr lang="en-US" sz="2400" dirty="0" smtClean="0"/>
              <a:t>evolutionary level</a:t>
            </a:r>
            <a:r>
              <a:rPr lang="en-US" sz="2400" dirty="0"/>
              <a:t>. The goal is to create the illusion of a simple yet large and powerful self managing </a:t>
            </a:r>
            <a:r>
              <a:rPr lang="en-US" sz="2400" dirty="0" smtClean="0"/>
              <a:t>virtual computer </a:t>
            </a:r>
            <a:r>
              <a:rPr lang="en-US" sz="2400" dirty="0"/>
              <a:t>out of a large collection of connected heterogeneous systems sharing </a:t>
            </a:r>
            <a:r>
              <a:rPr lang="en-US" sz="2400" dirty="0" smtClean="0"/>
              <a:t>various combinations </a:t>
            </a:r>
            <a:r>
              <a:rPr lang="en-US" sz="2400" dirty="0"/>
              <a:t>of </a:t>
            </a:r>
            <a:r>
              <a:rPr lang="en-US" sz="2400" dirty="0" smtClean="0"/>
              <a:t>resources” IBM Redbook </a:t>
            </a:r>
            <a:r>
              <a:rPr lang="en-US" dirty="0" smtClean="0"/>
              <a:t>.</a:t>
            </a:r>
          </a:p>
          <a:p>
            <a:pPr>
              <a:buNone/>
            </a:pPr>
            <a:endParaRPr lang="en-US" dirty="0"/>
          </a:p>
        </p:txBody>
      </p:sp>
      <p:pic>
        <p:nvPicPr>
          <p:cNvPr id="7" name="Picture 4" descr="D:\Grid\gridcern.jpg"/>
          <p:cNvPicPr>
            <a:picLocks noChangeAspect="1" noChangeArrowheads="1"/>
          </p:cNvPicPr>
          <p:nvPr/>
        </p:nvPicPr>
        <p:blipFill>
          <a:blip r:embed="rId2" cstate="print"/>
          <a:srcRect/>
          <a:stretch>
            <a:fillRect/>
          </a:stretch>
        </p:blipFill>
        <p:spPr bwMode="auto">
          <a:xfrm>
            <a:off x="1752600" y="4191000"/>
            <a:ext cx="6019800" cy="2667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a:t>
            </a:r>
            <a:endParaRPr lang="en-US" dirty="0"/>
          </a:p>
        </p:txBody>
      </p:sp>
      <p:sp>
        <p:nvSpPr>
          <p:cNvPr id="3" name="Content Placeholder 2"/>
          <p:cNvSpPr>
            <a:spLocks noGrp="1"/>
          </p:cNvSpPr>
          <p:nvPr>
            <p:ph sz="quarter" idx="1"/>
          </p:nvPr>
        </p:nvSpPr>
        <p:spPr>
          <a:xfrm>
            <a:off x="304800" y="1775191"/>
            <a:ext cx="8839200" cy="5082809"/>
          </a:xfrm>
        </p:spPr>
        <p:txBody>
          <a:bodyPr>
            <a:normAutofit fontScale="32500" lnSpcReduction="20000"/>
          </a:bodyPr>
          <a:lstStyle/>
          <a:p>
            <a:r>
              <a:rPr lang="en-US" sz="3800" b="1" dirty="0" smtClean="0"/>
              <a:t>Trust (security is built on trusted parties or trusted third-party CA)</a:t>
            </a:r>
          </a:p>
          <a:p>
            <a:pPr>
              <a:buNone/>
            </a:pPr>
            <a:r>
              <a:rPr lang="en-US" sz="3800" dirty="0" smtClean="0"/>
              <a:t> </a:t>
            </a:r>
            <a:r>
              <a:rPr lang="en-US" sz="3800" b="1" dirty="0" smtClean="0"/>
              <a:t>Problem</a:t>
            </a:r>
            <a:r>
              <a:rPr lang="en-US" sz="3800" dirty="0" smtClean="0"/>
              <a:t>: how to trust VO members and its agents (autonomous apps)</a:t>
            </a:r>
          </a:p>
          <a:p>
            <a:pPr>
              <a:buNone/>
            </a:pPr>
            <a:r>
              <a:rPr lang="en-US" sz="3800" dirty="0" smtClean="0"/>
              <a:t> </a:t>
            </a:r>
            <a:r>
              <a:rPr lang="en-US" sz="3800" b="1" dirty="0" smtClean="0"/>
              <a:t>Solution</a:t>
            </a:r>
            <a:r>
              <a:rPr lang="en-US" sz="3800" dirty="0" smtClean="0"/>
              <a:t>: proxy credentials provided by a CA in public key infrastructure</a:t>
            </a:r>
          </a:p>
          <a:p>
            <a:pPr>
              <a:buNone/>
            </a:pPr>
            <a:endParaRPr lang="en-US" sz="3800" dirty="0" smtClean="0"/>
          </a:p>
          <a:p>
            <a:r>
              <a:rPr lang="en-US" sz="3800" b="1" dirty="0" smtClean="0"/>
              <a:t>Sharing of applications and data</a:t>
            </a:r>
          </a:p>
          <a:p>
            <a:pPr>
              <a:buNone/>
            </a:pPr>
            <a:r>
              <a:rPr lang="en-US" sz="3800" dirty="0" smtClean="0"/>
              <a:t> </a:t>
            </a:r>
            <a:r>
              <a:rPr lang="en-US" sz="3800" b="1" dirty="0" smtClean="0"/>
              <a:t>Problem</a:t>
            </a:r>
            <a:r>
              <a:rPr lang="en-US" sz="3800" dirty="0" smtClean="0"/>
              <a:t>: incompatible machines and OS, need to limit access</a:t>
            </a:r>
          </a:p>
          <a:p>
            <a:pPr>
              <a:buNone/>
            </a:pPr>
            <a:r>
              <a:rPr lang="en-US" sz="3800" dirty="0" smtClean="0"/>
              <a:t> </a:t>
            </a:r>
            <a:r>
              <a:rPr lang="en-US" sz="3800" b="1" dirty="0" smtClean="0"/>
              <a:t>Solution</a:t>
            </a:r>
            <a:r>
              <a:rPr lang="en-US" sz="3800" dirty="0" smtClean="0"/>
              <a:t>: virtualization, Grid resource allocation policies</a:t>
            </a:r>
          </a:p>
          <a:p>
            <a:pPr>
              <a:buNone/>
            </a:pPr>
            <a:endParaRPr lang="en-US" sz="3800" dirty="0" smtClean="0"/>
          </a:p>
          <a:p>
            <a:r>
              <a:rPr lang="en-US" sz="3800" b="1" dirty="0" smtClean="0"/>
              <a:t>Communication of Grid policies and metadata: Grid interoperability</a:t>
            </a:r>
          </a:p>
          <a:p>
            <a:pPr>
              <a:buNone/>
            </a:pPr>
            <a:r>
              <a:rPr lang="en-US" sz="3800" dirty="0" smtClean="0"/>
              <a:t> </a:t>
            </a:r>
            <a:r>
              <a:rPr lang="en-US" sz="3800" b="1" dirty="0" smtClean="0"/>
              <a:t>Problem</a:t>
            </a:r>
            <a:r>
              <a:rPr lang="en-US" sz="3800" dirty="0" smtClean="0"/>
              <a:t>: incompatible protocols</a:t>
            </a:r>
          </a:p>
          <a:p>
            <a:pPr>
              <a:buNone/>
            </a:pPr>
            <a:r>
              <a:rPr lang="en-US" sz="3800" dirty="0" smtClean="0"/>
              <a:t> </a:t>
            </a:r>
            <a:r>
              <a:rPr lang="en-US" sz="3800" b="1" dirty="0" smtClean="0"/>
              <a:t>Solution</a:t>
            </a:r>
            <a:r>
              <a:rPr lang="en-US" sz="3800" dirty="0" smtClean="0"/>
              <a:t>: XML-based protocols and open standards</a:t>
            </a:r>
          </a:p>
          <a:p>
            <a:pPr>
              <a:buNone/>
            </a:pPr>
            <a:endParaRPr lang="en-US" sz="3800" dirty="0" smtClean="0"/>
          </a:p>
          <a:p>
            <a:r>
              <a:rPr lang="en-US" sz="3800" b="1" dirty="0" smtClean="0"/>
              <a:t>Reliability and robustness (a non-functional requirement)</a:t>
            </a:r>
          </a:p>
          <a:p>
            <a:pPr>
              <a:buNone/>
            </a:pPr>
            <a:r>
              <a:rPr lang="en-US" sz="3800" dirty="0" smtClean="0"/>
              <a:t> </a:t>
            </a:r>
            <a:r>
              <a:rPr lang="en-US" sz="3800" b="1" dirty="0" smtClean="0"/>
              <a:t>Problem</a:t>
            </a:r>
            <a:r>
              <a:rPr lang="en-US" sz="3800" dirty="0" smtClean="0"/>
              <a:t>: Grid-based systems can be brittle (network connections)</a:t>
            </a:r>
          </a:p>
          <a:p>
            <a:pPr>
              <a:buNone/>
            </a:pPr>
            <a:r>
              <a:rPr lang="en-US" sz="3800" dirty="0" smtClean="0"/>
              <a:t> </a:t>
            </a:r>
            <a:r>
              <a:rPr lang="en-US" sz="3800" b="1" dirty="0" smtClean="0"/>
              <a:t>Solution</a:t>
            </a:r>
            <a:r>
              <a:rPr lang="en-US" sz="3800" dirty="0" smtClean="0"/>
              <a:t>: two-phase commit, transaction-based protocols</a:t>
            </a:r>
          </a:p>
          <a:p>
            <a:pPr>
              <a:buNone/>
            </a:pPr>
            <a:endParaRPr lang="en-US" sz="3800" dirty="0" smtClean="0"/>
          </a:p>
          <a:p>
            <a:r>
              <a:rPr lang="en-US" sz="3800" b="1" dirty="0" smtClean="0"/>
              <a:t>Quality of service (</a:t>
            </a:r>
            <a:r>
              <a:rPr lang="en-US" sz="3800" b="1" dirty="0" err="1" smtClean="0"/>
              <a:t>QoS</a:t>
            </a:r>
            <a:r>
              <a:rPr lang="en-US" sz="3800" b="1" dirty="0" smtClean="0"/>
              <a:t>) (a non-functional requirement)</a:t>
            </a:r>
          </a:p>
          <a:p>
            <a:pPr>
              <a:buNone/>
            </a:pPr>
            <a:r>
              <a:rPr lang="en-US" sz="3800" dirty="0" smtClean="0"/>
              <a:t> </a:t>
            </a:r>
            <a:r>
              <a:rPr lang="en-US" sz="3800" b="1" dirty="0" smtClean="0"/>
              <a:t>Problem</a:t>
            </a:r>
            <a:r>
              <a:rPr lang="en-US" sz="3800" dirty="0" smtClean="0"/>
              <a:t>: need end-to-end resource management, transactions</a:t>
            </a:r>
          </a:p>
          <a:p>
            <a:pPr>
              <a:buNone/>
            </a:pPr>
            <a:r>
              <a:rPr lang="en-US" sz="3800" dirty="0" smtClean="0"/>
              <a:t> </a:t>
            </a:r>
            <a:r>
              <a:rPr lang="en-US" sz="3800" b="1" dirty="0" smtClean="0"/>
              <a:t>Solution</a:t>
            </a:r>
            <a:r>
              <a:rPr lang="en-US" sz="3800" dirty="0" smtClean="0"/>
              <a:t>: budgeting of cycles, bandwidth, and storage capacity</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 </a:t>
            </a:r>
            <a:endParaRPr lang="en-US" dirty="0"/>
          </a:p>
        </p:txBody>
      </p:sp>
      <p:sp>
        <p:nvSpPr>
          <p:cNvPr id="3" name="Content Placeholder 2"/>
          <p:cNvSpPr>
            <a:spLocks noGrp="1"/>
          </p:cNvSpPr>
          <p:nvPr>
            <p:ph sz="quarter" idx="1"/>
          </p:nvPr>
        </p:nvSpPr>
        <p:spPr/>
        <p:txBody>
          <a:bodyPr/>
          <a:lstStyle/>
          <a:p>
            <a:r>
              <a:rPr lang="en-US" dirty="0" smtClean="0"/>
              <a:t>grid computing assumes and/or requires technologies that include:</a:t>
            </a:r>
          </a:p>
          <a:p>
            <a:pPr lvl="1"/>
            <a:r>
              <a:rPr lang="en-US" dirty="0" smtClean="0"/>
              <a:t>Support for executing programs on a variety of platforms</a:t>
            </a:r>
          </a:p>
          <a:p>
            <a:pPr lvl="1"/>
            <a:r>
              <a:rPr lang="en-US" dirty="0" smtClean="0"/>
              <a:t>A secure infrastructure</a:t>
            </a:r>
          </a:p>
          <a:p>
            <a:pPr lvl="1"/>
            <a:r>
              <a:rPr lang="en-US" dirty="0" smtClean="0"/>
              <a:t>Data movement/replication/federation</a:t>
            </a:r>
          </a:p>
          <a:p>
            <a:pPr lvl="1"/>
            <a:r>
              <a:rPr lang="en-US" dirty="0" smtClean="0"/>
              <a:t>Resource discovery</a:t>
            </a:r>
          </a:p>
          <a:p>
            <a:pPr lvl="1"/>
            <a:r>
              <a:rPr lang="en-US" dirty="0" smtClean="0"/>
              <a:t>Resource management</a:t>
            </a:r>
            <a:br>
              <a:rPr lang="en-US" dirty="0" smtClean="0"/>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normAutofit/>
          </a:bodyPr>
          <a:lstStyle/>
          <a:p>
            <a:pPr lvl="1"/>
            <a:endParaRPr lang="en-US" dirty="0" smtClean="0"/>
          </a:p>
          <a:p>
            <a:pPr lvl="1"/>
            <a:r>
              <a:rPr lang="en-US" sz="2000" b="1" dirty="0" smtClean="0"/>
              <a:t>Introduction to Grid Computing</a:t>
            </a:r>
            <a:r>
              <a:rPr lang="en-US" sz="2000" dirty="0" smtClean="0"/>
              <a:t>  IBM  Redbook</a:t>
            </a:r>
          </a:p>
          <a:p>
            <a:pPr lvl="1">
              <a:buNone/>
            </a:pPr>
            <a:endParaRPr lang="en-US" sz="2000" dirty="0" smtClean="0"/>
          </a:p>
          <a:p>
            <a:pPr lvl="1"/>
            <a:r>
              <a:rPr lang="en-US" sz="2000" b="1" dirty="0" smtClean="0"/>
              <a:t>The Grid 2: Blueprint for a New Computing Infrastructure</a:t>
            </a:r>
            <a:r>
              <a:rPr lang="en-US" sz="2000" dirty="0" smtClean="0"/>
              <a:t>, </a:t>
            </a:r>
            <a:r>
              <a:rPr lang="sv-SE" sz="2000" dirty="0" smtClean="0"/>
              <a:t>2nd Edition from Ian Foster, Carl Kesselman.</a:t>
            </a:r>
          </a:p>
          <a:p>
            <a:pPr lvl="1"/>
            <a:endParaRPr lang="sv-SE" sz="2000" dirty="0" smtClean="0"/>
          </a:p>
          <a:p>
            <a:pPr lvl="1"/>
            <a:r>
              <a:rPr lang="en-US" sz="2000" b="1" dirty="0" smtClean="0"/>
              <a:t>The Anatomy of the Grid: Enabling Scalable Virtual Organizations </a:t>
            </a:r>
            <a:r>
              <a:rPr lang="en-US" sz="2000" dirty="0" smtClean="0"/>
              <a:t>by I. Foster, C. </a:t>
            </a:r>
            <a:r>
              <a:rPr lang="en-US" sz="2000" dirty="0" err="1" smtClean="0"/>
              <a:t>Kesselman</a:t>
            </a:r>
            <a:r>
              <a:rPr lang="en-US" sz="2000" dirty="0" smtClean="0"/>
              <a:t> and S. </a:t>
            </a:r>
            <a:r>
              <a:rPr lang="en-US" sz="2000" dirty="0" err="1" smtClean="0"/>
              <a:t>Tuecke</a:t>
            </a:r>
            <a:r>
              <a:rPr lang="sv-SE" sz="2000" dirty="0" smtClean="0"/>
              <a:t> , </a:t>
            </a:r>
            <a:r>
              <a:rPr lang="en-US" sz="2000" i="1" dirty="0" smtClean="0"/>
              <a:t>International J. Supercomputer Applications</a:t>
            </a:r>
            <a:r>
              <a:rPr lang="en-US" sz="2000" dirty="0" smtClean="0"/>
              <a:t>, 15(3), 2001 </a:t>
            </a:r>
            <a:r>
              <a:rPr lang="en-US" sz="2000" dirty="0" smtClean="0">
                <a:hlinkClick r:id="rId2"/>
              </a:rPr>
              <a:t>http://www.globus.org/alliance/publications/papers/anatomy.pdf</a:t>
            </a:r>
            <a:endParaRPr lang="en-US" sz="2000" dirty="0" smtClean="0"/>
          </a:p>
          <a:p>
            <a:pPr lvl="1">
              <a:buNone/>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8243888" cy="1314450"/>
          </a:xfrm>
        </p:spPr>
        <p:txBody>
          <a:bodyPr/>
          <a:lstStyle/>
          <a:p>
            <a:r>
              <a:rPr lang="en-US" altLang="zh-CN" sz="4000" dirty="0">
                <a:ea typeface="宋体" pitchFamily="2" charset="-122"/>
              </a:rPr>
              <a:t>Electrical Power Grid Analogy</a:t>
            </a:r>
          </a:p>
        </p:txBody>
      </p:sp>
      <p:sp>
        <p:nvSpPr>
          <p:cNvPr id="29699" name="Rectangle 3"/>
          <p:cNvSpPr>
            <a:spLocks noGrp="1" noChangeArrowheads="1"/>
          </p:cNvSpPr>
          <p:nvPr>
            <p:ph sz="quarter" idx="1"/>
          </p:nvPr>
        </p:nvSpPr>
        <p:spPr>
          <a:xfrm>
            <a:off x="228600" y="1752600"/>
            <a:ext cx="4267200" cy="4075113"/>
          </a:xfrm>
        </p:spPr>
        <p:txBody>
          <a:bodyPr/>
          <a:lstStyle/>
          <a:p>
            <a:pPr>
              <a:buFontTx/>
              <a:buNone/>
            </a:pPr>
            <a:r>
              <a:rPr lang="en-US" altLang="zh-CN" sz="2400" b="1" dirty="0">
                <a:ea typeface="宋体" pitchFamily="2" charset="-122"/>
              </a:rPr>
              <a:t>   Electrical power grid</a:t>
            </a:r>
            <a:r>
              <a:rPr lang="en-US" altLang="zh-CN" dirty="0">
                <a:ea typeface="宋体" pitchFamily="2" charset="-122"/>
              </a:rPr>
              <a:t> </a:t>
            </a:r>
          </a:p>
          <a:p>
            <a:pPr eaLnBrk="0" hangingPunct="0">
              <a:spcBef>
                <a:spcPct val="50000"/>
              </a:spcBef>
            </a:pPr>
            <a:r>
              <a:rPr lang="en-US" altLang="zh-CN" sz="1800" dirty="0">
                <a:ea typeface="宋体" pitchFamily="2" charset="-122"/>
              </a:rPr>
              <a:t>users (or electrical appliances) get access to  electricity through wall sockets with no care or consideration for where or how the electricity is actually generated.</a:t>
            </a:r>
          </a:p>
          <a:p>
            <a:pPr eaLnBrk="0" hangingPunct="0">
              <a:spcBef>
                <a:spcPct val="50000"/>
              </a:spcBef>
            </a:pPr>
            <a:r>
              <a:rPr lang="en-US" altLang="zh-CN" sz="1800" b="1" dirty="0">
                <a:ea typeface="宋体" pitchFamily="2" charset="-122"/>
              </a:rPr>
              <a:t>“The power grid”</a:t>
            </a:r>
            <a:r>
              <a:rPr lang="en-US" altLang="zh-CN" sz="1800" b="1" i="1" dirty="0">
                <a:ea typeface="宋体" pitchFamily="2" charset="-122"/>
              </a:rPr>
              <a:t> </a:t>
            </a:r>
            <a:r>
              <a:rPr lang="en-US" altLang="zh-CN" sz="1800" dirty="0">
                <a:ea typeface="宋体" pitchFamily="2" charset="-122"/>
              </a:rPr>
              <a:t>links together power plants of many different kinds </a:t>
            </a:r>
          </a:p>
          <a:p>
            <a:pPr>
              <a:buFontTx/>
              <a:buNone/>
            </a:pPr>
            <a:endParaRPr lang="zh-CN" altLang="en-US" dirty="0">
              <a:ea typeface="宋体" pitchFamily="2" charset="-122"/>
            </a:endParaRPr>
          </a:p>
        </p:txBody>
      </p:sp>
      <p:sp>
        <p:nvSpPr>
          <p:cNvPr id="29700" name="Rectangle 4"/>
          <p:cNvSpPr>
            <a:spLocks noGrp="1" noChangeArrowheads="1"/>
          </p:cNvSpPr>
          <p:nvPr>
            <p:ph sz="quarter" idx="2"/>
          </p:nvPr>
        </p:nvSpPr>
        <p:spPr>
          <a:xfrm>
            <a:off x="4572000" y="1752600"/>
            <a:ext cx="4419600" cy="4151313"/>
          </a:xfrm>
        </p:spPr>
        <p:txBody>
          <a:bodyPr/>
          <a:lstStyle/>
          <a:p>
            <a:pPr>
              <a:lnSpc>
                <a:spcPct val="90000"/>
              </a:lnSpc>
              <a:buFontTx/>
              <a:buNone/>
            </a:pPr>
            <a:r>
              <a:rPr lang="en-US" altLang="zh-CN" sz="2400" b="1" dirty="0">
                <a:ea typeface="宋体" pitchFamily="2" charset="-122"/>
              </a:rPr>
              <a:t>    The </a:t>
            </a:r>
            <a:r>
              <a:rPr lang="en-US" altLang="zh-CN" sz="2400" b="1" dirty="0" smtClean="0">
                <a:ea typeface="宋体" pitchFamily="2" charset="-122"/>
              </a:rPr>
              <a:t>Grid Computing </a:t>
            </a:r>
            <a:endParaRPr lang="en-US" altLang="zh-CN" sz="2400" b="1" dirty="0">
              <a:ea typeface="宋体" pitchFamily="2" charset="-122"/>
            </a:endParaRPr>
          </a:p>
          <a:p>
            <a:pPr>
              <a:lnSpc>
                <a:spcPct val="90000"/>
              </a:lnSpc>
            </a:pPr>
            <a:r>
              <a:rPr lang="en-US" altLang="zh-CN" sz="1800" dirty="0">
                <a:ea typeface="宋体" pitchFamily="2" charset="-122"/>
              </a:rPr>
              <a:t>users (or client applications) gain access to computing resources (processors, storage, data, applications, and so on) as needed with little or no knowledge of where those resources are located or what the underlying technologies, hardware, operating system, and so on are</a:t>
            </a:r>
          </a:p>
          <a:p>
            <a:pPr>
              <a:lnSpc>
                <a:spcPct val="90000"/>
              </a:lnSpc>
            </a:pPr>
            <a:r>
              <a:rPr lang="en-US" altLang="zh-CN" sz="1800" b="1" dirty="0">
                <a:ea typeface="宋体" pitchFamily="2" charset="-122"/>
              </a:rPr>
              <a:t>"the Grid"</a:t>
            </a:r>
            <a:r>
              <a:rPr lang="en-US" altLang="zh-CN" sz="1800" dirty="0">
                <a:ea typeface="宋体" pitchFamily="2" charset="-122"/>
              </a:rPr>
              <a:t> links together computing resources (PCs, workstations, servers, storage elements) and provides the mechanism needed to access them. </a:t>
            </a:r>
          </a:p>
          <a:p>
            <a:pPr>
              <a:lnSpc>
                <a:spcPct val="90000"/>
              </a:lnSpc>
              <a:buFontTx/>
              <a:buNone/>
            </a:pPr>
            <a:endParaRPr lang="en-US" altLang="zh-CN" sz="1800" b="1" dirty="0">
              <a:ea typeface="宋体" pitchFamily="2" charset="-122"/>
            </a:endParaRPr>
          </a:p>
        </p:txBody>
      </p:sp>
      <p:sp>
        <p:nvSpPr>
          <p:cNvPr id="7" name="Slide Number Placeholder 6"/>
          <p:cNvSpPr>
            <a:spLocks noGrp="1"/>
          </p:cNvSpPr>
          <p:nvPr>
            <p:ph type="sldNum" sz="quarter" idx="16"/>
          </p:nvPr>
        </p:nvSpPr>
        <p:spPr/>
        <p:txBody>
          <a:bodyPr>
            <a:normAutofit fontScale="85000" lnSpcReduction="20000"/>
          </a:bodyPr>
          <a:lstStyle/>
          <a:p>
            <a:fld id="{CCCFBE64-DFA0-413C-AEFC-BB0AA02DD14E}" type="slidenum">
              <a:rPr lang="zh-CN" altLang="en-US"/>
              <a:pPr/>
              <a:t>4</a:t>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Properties of the Grid</a:t>
            </a:r>
            <a:br>
              <a:rPr lang="en-US" dirty="0" smtClean="0"/>
            </a:br>
            <a:endParaRPr lang="en-US" dirty="0"/>
          </a:p>
        </p:txBody>
      </p:sp>
      <p:sp>
        <p:nvSpPr>
          <p:cNvPr id="3" name="Content Placeholder 2"/>
          <p:cNvSpPr>
            <a:spLocks noGrp="1"/>
          </p:cNvSpPr>
          <p:nvPr>
            <p:ph sz="quarter" idx="1"/>
          </p:nvPr>
        </p:nvSpPr>
        <p:spPr>
          <a:xfrm>
            <a:off x="457200" y="1773936"/>
            <a:ext cx="7391400" cy="4623816"/>
          </a:xfrm>
        </p:spPr>
        <p:txBody>
          <a:bodyPr/>
          <a:lstStyle/>
          <a:p>
            <a:pPr>
              <a:buNone/>
            </a:pPr>
            <a:r>
              <a:rPr lang="en-US" dirty="0" smtClean="0"/>
              <a:t>• Distributed</a:t>
            </a:r>
          </a:p>
          <a:p>
            <a:pPr>
              <a:buNone/>
            </a:pPr>
            <a:r>
              <a:rPr lang="en-US" dirty="0" smtClean="0"/>
              <a:t>• Dynamic</a:t>
            </a:r>
          </a:p>
          <a:p>
            <a:pPr>
              <a:buNone/>
            </a:pPr>
            <a:r>
              <a:rPr lang="en-US" dirty="0" smtClean="0"/>
              <a:t>• Heterogeneous</a:t>
            </a:r>
          </a:p>
          <a:p>
            <a:pPr>
              <a:buNone/>
            </a:pPr>
            <a:r>
              <a:rPr lang="en-US" dirty="0" smtClean="0"/>
              <a:t>• Virtual environment</a:t>
            </a:r>
          </a:p>
          <a:p>
            <a:pPr>
              <a:buNone/>
            </a:pPr>
            <a:r>
              <a:rPr lang="en-US" dirty="0" smtClean="0"/>
              <a:t>• Collaborative environment</a:t>
            </a:r>
          </a:p>
          <a:p>
            <a:pPr>
              <a:buNone/>
            </a:pPr>
            <a:r>
              <a:rPr lang="en-US" dirty="0" smtClean="0"/>
              <a:t>• Transparent access to all the available resources</a:t>
            </a:r>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BAD5347F-A4E0-4615-A4C0-DEDB4B654B40}" type="slidenum">
              <a:rPr lang="zh-CN" altLang="en-US" smtClean="0"/>
              <a:pPr/>
              <a:t>5</a:t>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43888" cy="1314450"/>
          </a:xfrm>
        </p:spPr>
        <p:txBody>
          <a:bodyPr/>
          <a:lstStyle/>
          <a:p>
            <a:r>
              <a:rPr lang="en-US" altLang="zh-CN">
                <a:ea typeface="宋体" pitchFamily="2" charset="-122"/>
              </a:rPr>
              <a:t>Who needs Grid Computing?</a:t>
            </a:r>
          </a:p>
        </p:txBody>
      </p:sp>
      <p:sp>
        <p:nvSpPr>
          <p:cNvPr id="6" name="Slide Number Placeholder 5"/>
          <p:cNvSpPr>
            <a:spLocks noGrp="1"/>
          </p:cNvSpPr>
          <p:nvPr>
            <p:ph type="sldNum" sz="quarter" idx="12"/>
          </p:nvPr>
        </p:nvSpPr>
        <p:spPr/>
        <p:txBody>
          <a:bodyPr>
            <a:normAutofit fontScale="85000" lnSpcReduction="20000"/>
          </a:bodyPr>
          <a:lstStyle/>
          <a:p>
            <a:fld id="{61429EC9-98FF-46B7-A7DD-6E2626891738}" type="slidenum">
              <a:rPr lang="zh-CN" altLang="en-US"/>
              <a:pPr/>
              <a:t>6</a:t>
            </a:fld>
            <a:endParaRPr lang="zh-CN" altLang="en-US"/>
          </a:p>
        </p:txBody>
      </p:sp>
      <p:sp>
        <p:nvSpPr>
          <p:cNvPr id="18435" name="Rectangle 3"/>
          <p:cNvSpPr>
            <a:spLocks noGrp="1" noChangeArrowheads="1"/>
          </p:cNvSpPr>
          <p:nvPr>
            <p:ph sz="quarter" idx="1"/>
          </p:nvPr>
        </p:nvSpPr>
        <p:spPr>
          <a:xfrm>
            <a:off x="533400" y="1600200"/>
            <a:ext cx="8229600" cy="4760913"/>
          </a:xfrm>
        </p:spPr>
        <p:txBody>
          <a:bodyPr/>
          <a:lstStyle/>
          <a:p>
            <a:pPr>
              <a:lnSpc>
                <a:spcPct val="90000"/>
              </a:lnSpc>
            </a:pPr>
            <a:r>
              <a:rPr lang="en-US" altLang="zh-CN" sz="2400" dirty="0">
                <a:ea typeface="宋体" pitchFamily="2" charset="-122"/>
              </a:rPr>
              <a:t>Not just computer scientists…</a:t>
            </a:r>
          </a:p>
          <a:p>
            <a:pPr>
              <a:lnSpc>
                <a:spcPct val="90000"/>
              </a:lnSpc>
            </a:pPr>
            <a:r>
              <a:rPr lang="en-US" altLang="zh-CN" sz="2400" b="1" dirty="0">
                <a:ea typeface="宋体" pitchFamily="2" charset="-122"/>
              </a:rPr>
              <a:t>scientists “hit the wall”</a:t>
            </a:r>
            <a:r>
              <a:rPr lang="en-US" altLang="zh-CN" sz="2400" dirty="0">
                <a:ea typeface="宋体" pitchFamily="2" charset="-122"/>
              </a:rPr>
              <a:t> when faced with situations:</a:t>
            </a:r>
          </a:p>
          <a:p>
            <a:pPr lvl="1">
              <a:lnSpc>
                <a:spcPct val="90000"/>
              </a:lnSpc>
            </a:pPr>
            <a:r>
              <a:rPr lang="en-US" altLang="zh-CN" sz="2000" dirty="0">
                <a:ea typeface="宋体" pitchFamily="2" charset="-122"/>
              </a:rPr>
              <a:t>The amount of data they need is huge and the data is stored in different institutions. </a:t>
            </a:r>
          </a:p>
          <a:p>
            <a:pPr lvl="1">
              <a:lnSpc>
                <a:spcPct val="90000"/>
              </a:lnSpc>
            </a:pPr>
            <a:r>
              <a:rPr lang="en-US" altLang="zh-CN" sz="2000" dirty="0">
                <a:ea typeface="宋体" pitchFamily="2" charset="-122"/>
              </a:rPr>
              <a:t>The amount of similar calculations the scientist has to do is huge. </a:t>
            </a:r>
          </a:p>
          <a:p>
            <a:pPr>
              <a:lnSpc>
                <a:spcPct val="90000"/>
              </a:lnSpc>
            </a:pPr>
            <a:r>
              <a:rPr lang="en-US" altLang="zh-CN" sz="2400" dirty="0">
                <a:ea typeface="宋体" pitchFamily="2" charset="-122"/>
              </a:rPr>
              <a:t>Other areas:</a:t>
            </a:r>
          </a:p>
          <a:p>
            <a:pPr lvl="1">
              <a:lnSpc>
                <a:spcPct val="90000"/>
              </a:lnSpc>
            </a:pPr>
            <a:r>
              <a:rPr lang="en-US" altLang="zh-CN" sz="2000" dirty="0">
                <a:ea typeface="宋体" pitchFamily="2" charset="-122"/>
              </a:rPr>
              <a:t>Government</a:t>
            </a:r>
          </a:p>
          <a:p>
            <a:pPr lvl="1">
              <a:lnSpc>
                <a:spcPct val="90000"/>
              </a:lnSpc>
            </a:pPr>
            <a:r>
              <a:rPr lang="en-US" altLang="zh-CN" sz="2000" dirty="0">
                <a:ea typeface="宋体" pitchFamily="2" charset="-122"/>
              </a:rPr>
              <a:t>Business</a:t>
            </a:r>
          </a:p>
          <a:p>
            <a:pPr lvl="1">
              <a:lnSpc>
                <a:spcPct val="90000"/>
              </a:lnSpc>
            </a:pPr>
            <a:r>
              <a:rPr lang="en-US" altLang="zh-CN" sz="2000" dirty="0">
                <a:ea typeface="宋体" pitchFamily="2" charset="-122"/>
              </a:rPr>
              <a:t>Education</a:t>
            </a:r>
          </a:p>
          <a:p>
            <a:pPr lvl="1">
              <a:lnSpc>
                <a:spcPct val="90000"/>
              </a:lnSpc>
            </a:pPr>
            <a:r>
              <a:rPr lang="en-US" altLang="zh-CN" sz="2000" dirty="0">
                <a:ea typeface="宋体" pitchFamily="2" charset="-122"/>
              </a:rPr>
              <a:t>Industrial design </a:t>
            </a:r>
          </a:p>
          <a:p>
            <a:pPr lvl="1">
              <a:lnSpc>
                <a:spcPct val="90000"/>
              </a:lnSpc>
            </a:pPr>
            <a:r>
              <a:rPr lang="en-US" altLang="zh-CN" sz="2000" dirty="0" smtClean="0">
                <a:ea typeface="宋体" pitchFamily="2" charset="-122"/>
              </a:rPr>
              <a:t>etc</a:t>
            </a:r>
            <a:endParaRPr lang="en-US" altLang="zh-CN" sz="2000" dirty="0">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b="1" dirty="0"/>
              <a:t>What grid computing can do(1)</a:t>
            </a:r>
            <a:endParaRPr lang="en-US" sz="4000" dirty="0"/>
          </a:p>
        </p:txBody>
      </p:sp>
      <p:sp>
        <p:nvSpPr>
          <p:cNvPr id="5123" name="Rectangle 3"/>
          <p:cNvSpPr>
            <a:spLocks noGrp="1" noChangeArrowheads="1"/>
          </p:cNvSpPr>
          <p:nvPr>
            <p:ph sz="quarter" idx="1"/>
          </p:nvPr>
        </p:nvSpPr>
        <p:spPr/>
        <p:txBody>
          <a:bodyPr>
            <a:normAutofit fontScale="77500" lnSpcReduction="20000"/>
          </a:bodyPr>
          <a:lstStyle/>
          <a:p>
            <a:pPr>
              <a:lnSpc>
                <a:spcPct val="80000"/>
              </a:lnSpc>
            </a:pPr>
            <a:r>
              <a:rPr lang="en-US" sz="2800" b="1" dirty="0"/>
              <a:t>Exploiting underutilized </a:t>
            </a:r>
            <a:r>
              <a:rPr lang="en-US" sz="2800" b="1" dirty="0" smtClean="0"/>
              <a:t>resources:</a:t>
            </a:r>
          </a:p>
          <a:p>
            <a:pPr lvl="1">
              <a:lnSpc>
                <a:spcPct val="80000"/>
              </a:lnSpc>
            </a:pPr>
            <a:r>
              <a:rPr lang="en-US" sz="2400" dirty="0" smtClean="0"/>
              <a:t>The easiest use of grid computing is to run an existing application on a different </a:t>
            </a:r>
            <a:r>
              <a:rPr lang="en-US" sz="2400" dirty="0" smtClean="0"/>
              <a:t>machine</a:t>
            </a:r>
          </a:p>
          <a:p>
            <a:pPr lvl="1">
              <a:lnSpc>
                <a:spcPct val="80000"/>
              </a:lnSpc>
            </a:pPr>
            <a:r>
              <a:rPr lang="en-US" sz="2400" dirty="0" smtClean="0"/>
              <a:t>The </a:t>
            </a:r>
            <a:r>
              <a:rPr lang="en-US" sz="2400" dirty="0" smtClean="0"/>
              <a:t>machine </a:t>
            </a:r>
            <a:r>
              <a:rPr lang="en-US" sz="2400" dirty="0" smtClean="0"/>
              <a:t>on which the application is normally run might be unusually busy due to an unusual </a:t>
            </a:r>
          </a:p>
          <a:p>
            <a:pPr lvl="1">
              <a:lnSpc>
                <a:spcPct val="80000"/>
              </a:lnSpc>
            </a:pPr>
            <a:r>
              <a:rPr lang="en-US" sz="2400" dirty="0" smtClean="0"/>
              <a:t>peak in activity</a:t>
            </a:r>
            <a:r>
              <a:rPr lang="en-US" sz="2400" dirty="0" smtClean="0"/>
              <a:t>.</a:t>
            </a:r>
          </a:p>
          <a:p>
            <a:pPr lvl="1">
              <a:lnSpc>
                <a:spcPct val="80000"/>
              </a:lnSpc>
            </a:pPr>
            <a:r>
              <a:rPr lang="en-US" sz="2400" dirty="0" smtClean="0"/>
              <a:t>The job in question could be run on an idle machine elsewhere on the grid</a:t>
            </a:r>
            <a:r>
              <a:rPr lang="en-US" sz="2400" dirty="0" smtClean="0"/>
              <a:t>.</a:t>
            </a:r>
          </a:p>
          <a:p>
            <a:pPr lvl="1">
              <a:lnSpc>
                <a:spcPct val="80000"/>
              </a:lnSpc>
            </a:pPr>
            <a:r>
              <a:rPr lang="en-US" sz="2400" dirty="0" smtClean="0"/>
              <a:t>There are at least two prerequisites for this </a:t>
            </a:r>
            <a:r>
              <a:rPr lang="en-US" sz="2400" dirty="0" smtClean="0"/>
              <a:t>scenario</a:t>
            </a:r>
          </a:p>
          <a:p>
            <a:pPr lvl="2">
              <a:lnSpc>
                <a:spcPct val="80000"/>
              </a:lnSpc>
            </a:pPr>
            <a:r>
              <a:rPr lang="en-US" sz="2000" dirty="0" smtClean="0"/>
              <a:t>First, the application must be </a:t>
            </a:r>
            <a:r>
              <a:rPr lang="en-US" sz="2000" dirty="0" smtClean="0"/>
              <a:t> executable </a:t>
            </a:r>
            <a:r>
              <a:rPr lang="en-US" sz="2000" dirty="0" smtClean="0"/>
              <a:t>remotely and without undue </a:t>
            </a:r>
            <a:r>
              <a:rPr lang="en-US" sz="2000" dirty="0" smtClean="0"/>
              <a:t>overhead</a:t>
            </a:r>
          </a:p>
          <a:p>
            <a:pPr lvl="2">
              <a:lnSpc>
                <a:spcPct val="80000"/>
              </a:lnSpc>
            </a:pPr>
            <a:r>
              <a:rPr lang="en-US" sz="2000" dirty="0" smtClean="0"/>
              <a:t>Second, the remote machine must meet </a:t>
            </a:r>
            <a:r>
              <a:rPr lang="en-US" sz="2000" dirty="0" smtClean="0"/>
              <a:t> any </a:t>
            </a:r>
            <a:r>
              <a:rPr lang="en-US" sz="2000" dirty="0" smtClean="0"/>
              <a:t>special hardware, software, or resource requirements imposed by the </a:t>
            </a:r>
            <a:r>
              <a:rPr lang="en-US" sz="2000" dirty="0" smtClean="0"/>
              <a:t>application</a:t>
            </a:r>
          </a:p>
          <a:p>
            <a:pPr lvl="1">
              <a:lnSpc>
                <a:spcPct val="80000"/>
              </a:lnSpc>
            </a:pPr>
            <a:r>
              <a:rPr lang="en-US" sz="2400" dirty="0" smtClean="0"/>
              <a:t>The processing resources are not the only ones that may be </a:t>
            </a:r>
            <a:r>
              <a:rPr lang="en-US" sz="2400" dirty="0" smtClean="0"/>
              <a:t>underutilized also grid data</a:t>
            </a:r>
          </a:p>
          <a:p>
            <a:pPr lvl="1">
              <a:lnSpc>
                <a:spcPct val="80000"/>
              </a:lnSpc>
            </a:pPr>
            <a:r>
              <a:rPr lang="en-US" sz="2400" dirty="0" smtClean="0"/>
              <a:t>Often, machines </a:t>
            </a:r>
            <a:r>
              <a:rPr lang="en-US" sz="2400" dirty="0" smtClean="0"/>
              <a:t> may </a:t>
            </a:r>
            <a:r>
              <a:rPr lang="en-US" sz="2400" dirty="0" smtClean="0"/>
              <a:t>have enormous unused disk drive capacity. Grid computing, more specifically, a “data </a:t>
            </a:r>
            <a:r>
              <a:rPr lang="en-US" sz="2400" dirty="0" smtClean="0"/>
              <a:t> grid</a:t>
            </a:r>
            <a:r>
              <a:rPr lang="en-US" sz="2400" dirty="0" smtClean="0"/>
              <a:t>”, can be used to aggregate this unused storage into a much larger virtual data store </a:t>
            </a:r>
            <a:endParaRPr lang="en-US" sz="2400" dirty="0" smtClean="0"/>
          </a:p>
          <a:p>
            <a:pPr lvl="1">
              <a:lnSpc>
                <a:spcPct val="80000"/>
              </a:lnSpc>
            </a:pPr>
            <a:r>
              <a:rPr lang="en-US" sz="2400" dirty="0" smtClean="0"/>
              <a:t>Another function of the grid is to better balance resource utilization. An organization may </a:t>
            </a:r>
            <a:r>
              <a:rPr lang="en-US" sz="2400" dirty="0" smtClean="0"/>
              <a:t> have </a:t>
            </a:r>
            <a:r>
              <a:rPr lang="en-US" sz="2400" dirty="0" smtClean="0"/>
              <a:t>occasional unexpected peaks of activity that demand more resources. If the </a:t>
            </a:r>
            <a:r>
              <a:rPr lang="en-US" sz="2400" dirty="0" smtClean="0"/>
              <a:t>applications </a:t>
            </a:r>
            <a:r>
              <a:rPr lang="en-US" sz="2400" dirty="0" smtClean="0"/>
              <a:t>are grid enabled, they can be moved to underutilized machines during such </a:t>
            </a:r>
            <a:r>
              <a:rPr lang="en-US" sz="2400" dirty="0" smtClean="0"/>
              <a:t>peaks</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grid computing can </a:t>
            </a:r>
            <a:r>
              <a:rPr lang="en-US" b="1" dirty="0" smtClean="0"/>
              <a:t>do</a:t>
            </a:r>
            <a:endParaRPr lang="en-US" dirty="0"/>
          </a:p>
        </p:txBody>
      </p:sp>
      <p:sp>
        <p:nvSpPr>
          <p:cNvPr id="3" name="Content Placeholder 2"/>
          <p:cNvSpPr>
            <a:spLocks noGrp="1"/>
          </p:cNvSpPr>
          <p:nvPr>
            <p:ph sz="quarter" idx="1"/>
          </p:nvPr>
        </p:nvSpPr>
        <p:spPr/>
        <p:txBody>
          <a:bodyPr/>
          <a:lstStyle/>
          <a:p>
            <a:r>
              <a:rPr lang="en-US" sz="2800" b="1" dirty="0" smtClean="0"/>
              <a:t>Parallel CPU capacity </a:t>
            </a:r>
            <a:r>
              <a:rPr lang="en-US" sz="2800" dirty="0" smtClean="0"/>
              <a:t>is one of the most attractive features of a </a:t>
            </a:r>
            <a:r>
              <a:rPr lang="en-US" sz="2800" dirty="0" smtClean="0"/>
              <a:t>grid</a:t>
            </a:r>
          </a:p>
          <a:p>
            <a:endParaRPr lang="en-US" sz="2800" dirty="0" smtClean="0"/>
          </a:p>
          <a:p>
            <a:pPr lvl="1">
              <a:lnSpc>
                <a:spcPct val="80000"/>
              </a:lnSpc>
            </a:pPr>
            <a:r>
              <a:rPr lang="en-US" sz="2400" dirty="0" err="1" smtClean="0"/>
              <a:t>Subjobs</a:t>
            </a:r>
            <a:r>
              <a:rPr lang="en-US" sz="2400" dirty="0" smtClean="0"/>
              <a:t> </a:t>
            </a:r>
            <a:r>
              <a:rPr lang="en-US" sz="2400" dirty="0" smtClean="0"/>
              <a:t>on different machines</a:t>
            </a:r>
          </a:p>
          <a:p>
            <a:pPr lvl="1">
              <a:lnSpc>
                <a:spcPct val="80000"/>
              </a:lnSpc>
            </a:pPr>
            <a:r>
              <a:rPr lang="en-US" sz="2400" dirty="0" smtClean="0"/>
              <a:t>Barriers often exist to perfect scalability.</a:t>
            </a:r>
          </a:p>
          <a:p>
            <a:pPr lvl="1">
              <a:lnSpc>
                <a:spcPct val="80000"/>
              </a:lnSpc>
              <a:buFontTx/>
              <a:buNone/>
            </a:pPr>
            <a:endParaRPr lang="en-US" sz="2400" dirty="0" smtClean="0"/>
          </a:p>
          <a:p>
            <a:pPr lvl="2">
              <a:lnSpc>
                <a:spcPct val="80000"/>
              </a:lnSpc>
            </a:pPr>
            <a:endParaRPr lang="en-US" sz="2000" dirty="0" smtClean="0"/>
          </a:p>
          <a:p>
            <a:pPr lvl="1">
              <a:lnSpc>
                <a:spcPct val="80000"/>
              </a:lnSpc>
            </a:pPr>
            <a:endParaRPr lang="en-US" sz="2400" dirty="0" smtClean="0"/>
          </a:p>
          <a:p>
            <a:pPr>
              <a:lnSpc>
                <a:spcPct val="80000"/>
              </a:lnSpc>
            </a:pPr>
            <a:endParaRPr lang="en-US" sz="2800" dirty="0" smtClean="0"/>
          </a:p>
          <a:p>
            <a:pPr lvl="1">
              <a:lnSpc>
                <a:spcPct val="80000"/>
              </a:lnSpc>
            </a:pPr>
            <a:endParaRPr lang="en-US" sz="2400" dirty="0" smtClean="0"/>
          </a:p>
          <a:p>
            <a:pPr>
              <a:lnSpc>
                <a:spcPct val="80000"/>
              </a:lnSpc>
            </a:pPr>
            <a:endParaRPr lang="en-US" sz="2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b="1" dirty="0"/>
              <a:t>What grid computing can </a:t>
            </a:r>
            <a:r>
              <a:rPr lang="en-US" sz="4000" b="1" dirty="0" smtClean="0"/>
              <a:t>do</a:t>
            </a:r>
            <a:endParaRPr lang="en-US" sz="4000" dirty="0"/>
          </a:p>
        </p:txBody>
      </p:sp>
      <p:sp>
        <p:nvSpPr>
          <p:cNvPr id="6147" name="Rectangle 3"/>
          <p:cNvSpPr>
            <a:spLocks noGrp="1" noChangeArrowheads="1"/>
          </p:cNvSpPr>
          <p:nvPr>
            <p:ph sz="quarter" idx="1"/>
          </p:nvPr>
        </p:nvSpPr>
        <p:spPr/>
        <p:txBody>
          <a:bodyPr/>
          <a:lstStyle/>
          <a:p>
            <a:r>
              <a:rPr lang="en-US" b="1" dirty="0"/>
              <a:t>Applications</a:t>
            </a:r>
          </a:p>
          <a:p>
            <a:pPr lvl="1"/>
            <a:r>
              <a:rPr lang="en-US" dirty="0"/>
              <a:t>Grid-enabled applications</a:t>
            </a:r>
          </a:p>
          <a:p>
            <a:pPr lvl="1"/>
            <a:r>
              <a:rPr lang="en-US" dirty="0"/>
              <a:t>no practical tools for transforming arbitrary applications to exploit the parallel capabilities of a grid.</a:t>
            </a:r>
          </a:p>
          <a:p>
            <a:endParaRPr lang="en-US" b="1" dirty="0"/>
          </a:p>
          <a:p>
            <a:pPr lvl="1"/>
            <a:endParaRPr lang="en-US" dirty="0"/>
          </a:p>
          <a:p>
            <a:endParaRPr lang="en-US" dirty="0"/>
          </a:p>
          <a:p>
            <a:pPr lvl="1"/>
            <a:endParaRPr lang="en-US" dirty="0"/>
          </a:p>
          <a:p>
            <a:pPr lvl="1"/>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2405</TotalTime>
  <Words>3800</Words>
  <Application>Microsoft Office PowerPoint</Application>
  <PresentationFormat>On-screen Show (4:3)</PresentationFormat>
  <Paragraphs>418</Paragraphs>
  <Slides>32</Slides>
  <Notes>14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Grid Computing </vt:lpstr>
      <vt:lpstr>Grid Computing Definitions </vt:lpstr>
      <vt:lpstr>What is Grid Computing </vt:lpstr>
      <vt:lpstr>Electrical Power Grid Analogy</vt:lpstr>
      <vt:lpstr>Properties of the Grid </vt:lpstr>
      <vt:lpstr>Who needs Grid Computing?</vt:lpstr>
      <vt:lpstr>What grid computing can do(1)</vt:lpstr>
      <vt:lpstr>What grid computing can do</vt:lpstr>
      <vt:lpstr>What grid computing can do</vt:lpstr>
      <vt:lpstr>What grid computing can do</vt:lpstr>
      <vt:lpstr>What grid computing can do</vt:lpstr>
      <vt:lpstr>What grid computing can do</vt:lpstr>
      <vt:lpstr>Grid concepts and components Types of resources</vt:lpstr>
      <vt:lpstr>Grid concepts and components(2) Types of resources (cont)</vt:lpstr>
      <vt:lpstr>Grid concepts and components(3) Types of resources (cont)</vt:lpstr>
      <vt:lpstr>Grid concepts and components(4)</vt:lpstr>
      <vt:lpstr>Grid components</vt:lpstr>
      <vt:lpstr>Grid components</vt:lpstr>
      <vt:lpstr>Grid components</vt:lpstr>
      <vt:lpstr>Grid components</vt:lpstr>
      <vt:lpstr>Grid components</vt:lpstr>
      <vt:lpstr>Grid User Roles       ---A User’s Perspective</vt:lpstr>
      <vt:lpstr>Grid User Roles ---An Administrator’s Perspective</vt:lpstr>
      <vt:lpstr>Using a grid: An application developer’s perspective(1)</vt:lpstr>
      <vt:lpstr>Using a grid: An application developer’s perspective(2)</vt:lpstr>
      <vt:lpstr>Grid Architecture</vt:lpstr>
      <vt:lpstr>Grid Architecture</vt:lpstr>
      <vt:lpstr>Standards for Grid Environments </vt:lpstr>
      <vt:lpstr>Globus Toolkit v5</vt:lpstr>
      <vt:lpstr>Challenges</vt:lpstr>
      <vt:lpstr>Finally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Grid Computing</dc:title>
  <dc:creator>TheOne</dc:creator>
  <cp:lastModifiedBy>Dr.Tahani Aljehani</cp:lastModifiedBy>
  <cp:revision>19</cp:revision>
  <dcterms:created xsi:type="dcterms:W3CDTF">2013-09-15T19:13:03Z</dcterms:created>
  <dcterms:modified xsi:type="dcterms:W3CDTF">2013-09-19T07:42:54Z</dcterms:modified>
</cp:coreProperties>
</file>