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5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4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EEC54-83C6-4028-A93F-6B99D549863D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9E7BF-C9AE-444B-A161-0724A263B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7BF-C9AE-444B-A161-0724A263BB0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A5904-7CC3-4A85-B3CD-E5A0B20ED1DC}" type="datetime1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5F76-8431-4175-A272-DB86B04D997C}" type="datetime1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F59A-32F9-4EAE-8A65-9F9B63B5D412}" type="datetime1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2D1A-5FEA-4F0C-B9C5-9E19AF2FB269}" type="datetime1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96E-5BEB-46A9-8228-BC8059B26390}" type="datetime1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DD8F-533D-454C-BFE3-896B60F13645}" type="datetime1">
              <a:rPr lang="en-US" smtClean="0"/>
              <a:pPr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C572-34CB-4EE1-831C-A9D1ED80DA9A}" type="datetime1">
              <a:rPr lang="en-US" smtClean="0"/>
              <a:pPr/>
              <a:t>2/18/2011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4242-DFE9-4A74-8955-B1AF5D9CF9B2}" type="datetime1">
              <a:rPr lang="en-US" smtClean="0"/>
              <a:pPr/>
              <a:t>2/18/2011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A9FE-2909-45DE-9735-754DCF57F0F8}" type="datetime1">
              <a:rPr lang="en-US" smtClean="0"/>
              <a:pPr/>
              <a:t>2/18/2011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9748-C0A5-40A9-BB6C-1C027BF88665}" type="datetime1">
              <a:rPr lang="en-US" smtClean="0"/>
              <a:pPr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CA90-F762-44AD-AB08-CC4BCC874BB0}" type="datetime1">
              <a:rPr lang="en-US" smtClean="0"/>
              <a:pPr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3A348-ECDE-4E95-8BC9-EB7B8B6D40D1}" type="datetime1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686800" cy="1752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Applying Genetic Algorithms to Decision Making in Autonomic Computing Systems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8153400" cy="2895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Authors: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Andres J. Ramirez, David B.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Knoester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Betty H.C. Cheng, Philip K. McKinley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Michigan State University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Presented By: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Shivashis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Saha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University of Nebraska-Lincoln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the entire approach: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Generate initial population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Use crossover and mutation to generate new generation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Evaluate the offspring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Survival of the fittest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Go </a:t>
            </a:r>
            <a:r>
              <a:rPr lang="en-US" smtClean="0"/>
              <a:t>to step 2; Terminate </a:t>
            </a:r>
            <a:r>
              <a:rPr lang="en-US" dirty="0" smtClean="0"/>
              <a:t>when desired value achieved or the algorithm converged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A network of remote data mirrors</a:t>
            </a:r>
          </a:p>
          <a:p>
            <a:r>
              <a:rPr lang="en-US" dirty="0" smtClean="0"/>
              <a:t>Output: Construct an overlay network</a:t>
            </a:r>
          </a:p>
          <a:p>
            <a:pPr lvl="1"/>
            <a:r>
              <a:rPr lang="en-US" dirty="0" smtClean="0"/>
              <a:t>Data can be distributed to all the nodes</a:t>
            </a:r>
          </a:p>
          <a:p>
            <a:pPr lvl="1"/>
            <a:r>
              <a:rPr lang="en-US" dirty="0" smtClean="0"/>
              <a:t>Network must remain connected</a:t>
            </a:r>
          </a:p>
          <a:p>
            <a:pPr lvl="1"/>
            <a:r>
              <a:rPr lang="en-US" dirty="0" smtClean="0"/>
              <a:t>Never exceed monetary budget</a:t>
            </a:r>
          </a:p>
          <a:p>
            <a:pPr lvl="1"/>
            <a:r>
              <a:rPr lang="en-US" dirty="0" smtClean="0"/>
              <a:t>Minimize bandwidth for diffusing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dirty="0" smtClean="0">
                <a:latin typeface="+mj-lt"/>
              </a:rPr>
              <a:t>Plato Design</a:t>
            </a:r>
            <a:endParaRPr lang="en-US" sz="4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Chromosome encodes a complete network</a:t>
            </a:r>
          </a:p>
          <a:p>
            <a:pPr lvl="1"/>
            <a:r>
              <a:rPr lang="en-US" dirty="0" smtClean="0"/>
              <a:t>Link</a:t>
            </a:r>
          </a:p>
          <a:p>
            <a:pPr lvl="2"/>
            <a:r>
              <a:rPr lang="en-US" dirty="0" smtClean="0"/>
              <a:t>active or inactive</a:t>
            </a:r>
          </a:p>
          <a:p>
            <a:pPr lvl="2"/>
            <a:r>
              <a:rPr lang="en-US" dirty="0" smtClean="0"/>
              <a:t>Associated with seven propagation method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are 7</a:t>
            </a:r>
            <a:r>
              <a:rPr lang="en-US" baseline="30000" dirty="0" smtClean="0"/>
              <a:t>n(n-1)/2</a:t>
            </a:r>
            <a:r>
              <a:rPr lang="en-US" dirty="0" smtClean="0"/>
              <a:t>*2</a:t>
            </a:r>
            <a:r>
              <a:rPr lang="en-US" baseline="30000" dirty="0" smtClean="0"/>
              <a:t>n(n-1)/2</a:t>
            </a:r>
            <a:r>
              <a:rPr lang="en-US" dirty="0" smtClean="0"/>
              <a:t> possible link configurations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166625"/>
            <a:ext cx="35909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8763" y="2594463"/>
            <a:ext cx="6086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43000" y="4038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Network’s fitness in terms of cost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40521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Network’s fitness in terms of performance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53850" y="408875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Network’s fitness in terms of reliability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0"/>
          </p:cNvCxnSpPr>
          <p:nvPr/>
        </p:nvCxnSpPr>
        <p:spPr>
          <a:xfrm rot="5400000" flipH="1" flipV="1">
            <a:off x="2000250" y="3143250"/>
            <a:ext cx="1066800" cy="7239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0"/>
          </p:cNvCxnSpPr>
          <p:nvPr/>
        </p:nvCxnSpPr>
        <p:spPr>
          <a:xfrm rot="16200000" flipV="1">
            <a:off x="4241400" y="3531000"/>
            <a:ext cx="1004100" cy="381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0"/>
          </p:cNvCxnSpPr>
          <p:nvPr/>
        </p:nvCxnSpPr>
        <p:spPr>
          <a:xfrm rot="16200000" flipV="1">
            <a:off x="6611800" y="3218000"/>
            <a:ext cx="1116950" cy="62455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981200"/>
            <a:ext cx="32575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3853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Operational costs incurred by all active links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0"/>
          </p:cNvCxnSpPr>
          <p:nvPr/>
        </p:nvCxnSpPr>
        <p:spPr>
          <a:xfrm rot="5400000" flipH="1" flipV="1">
            <a:off x="3197750" y="1717150"/>
            <a:ext cx="1567400" cy="27051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0" y="384375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Maximum amount of money allocated for the network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7" idx="0"/>
          </p:cNvCxnSpPr>
          <p:nvPr/>
        </p:nvCxnSpPr>
        <p:spPr>
          <a:xfrm rot="16200000" flipV="1">
            <a:off x="5298075" y="3083925"/>
            <a:ext cx="1176750" cy="3429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600200"/>
            <a:ext cx="36099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3020025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latency over all active links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0"/>
          </p:cNvCxnSpPr>
          <p:nvPr/>
        </p:nvCxnSpPr>
        <p:spPr>
          <a:xfrm rot="5400000" flipH="1" flipV="1">
            <a:off x="3309638" y="1224263"/>
            <a:ext cx="1115025" cy="24765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0" y="2971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Largest measured latency in the underlying network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7" idx="0"/>
          </p:cNvCxnSpPr>
          <p:nvPr/>
        </p:nvCxnSpPr>
        <p:spPr>
          <a:xfrm rot="16200000" flipV="1">
            <a:off x="5467350" y="2381250"/>
            <a:ext cx="762000" cy="4191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867875"/>
            <a:ext cx="47339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85800" y="5257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bandwidth in the overlay network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24200" y="51816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effective bandwidth in the overlay network after data has been coalesced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0" y="51980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Limit on the best value achieved in terms of bandwidth reduction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16200000" flipV="1">
            <a:off x="6229350" y="4667250"/>
            <a:ext cx="762000" cy="4191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0"/>
          </p:cNvCxnSpPr>
          <p:nvPr/>
        </p:nvCxnSpPr>
        <p:spPr>
          <a:xfrm rot="5400000" flipH="1" flipV="1">
            <a:off x="2495550" y="3943350"/>
            <a:ext cx="990600" cy="16383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V="1">
            <a:off x="4819650" y="4629150"/>
            <a:ext cx="990600" cy="1143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810000"/>
            <a:ext cx="3429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1422725"/>
            <a:ext cx="24765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3020025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active links used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0"/>
          </p:cNvCxnSpPr>
          <p:nvPr/>
        </p:nvCxnSpPr>
        <p:spPr>
          <a:xfrm rot="5400000" flipH="1" flipV="1">
            <a:off x="3119138" y="1186161"/>
            <a:ext cx="1343627" cy="2324102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0" y="29718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Maximum number of possible links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7" idx="0"/>
          </p:cNvCxnSpPr>
          <p:nvPr/>
        </p:nvCxnSpPr>
        <p:spPr>
          <a:xfrm rot="16200000" flipV="1">
            <a:off x="5524500" y="2171700"/>
            <a:ext cx="838200" cy="7620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5000" y="51054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amount of data that could be lost as a result of the propagation method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0" y="51980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Amount of data that could be lost by selecting the propagation method with the largest time window for write coalescing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16200000" flipV="1">
            <a:off x="6030650" y="3963126"/>
            <a:ext cx="702200" cy="16383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0"/>
          </p:cNvCxnSpPr>
          <p:nvPr/>
        </p:nvCxnSpPr>
        <p:spPr>
          <a:xfrm rot="5400000" flipH="1" flipV="1">
            <a:off x="3638550" y="3867150"/>
            <a:ext cx="990600" cy="14859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18100" y="3810000"/>
            <a:ext cx="4572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link stores the values such as throughput, latency, loss rate, etc</a:t>
            </a:r>
          </a:p>
          <a:p>
            <a:r>
              <a:rPr lang="en-US" dirty="0" smtClean="0"/>
              <a:t>Rescale coefficients when requirements change</a:t>
            </a:r>
          </a:p>
          <a:p>
            <a:pPr lvl="1"/>
            <a:r>
              <a:rPr lang="en-US" dirty="0" smtClean="0"/>
              <a:t>The change of coefficients are mentioned in response to high-level monitoring events</a:t>
            </a:r>
          </a:p>
          <a:p>
            <a:pPr lvl="1"/>
            <a:r>
              <a:rPr lang="en-US" dirty="0" smtClean="0"/>
              <a:t>Do not explicitly specify the reconfiguration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828800"/>
            <a:ext cx="557212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/>
          <p:nvPr/>
        </p:nvGrpSpPr>
        <p:grpSpPr>
          <a:xfrm>
            <a:off x="609600" y="1371600"/>
            <a:ext cx="2800350" cy="352425"/>
            <a:chOff x="609600" y="1371600"/>
            <a:chExt cx="2800350" cy="352425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600" y="1371600"/>
              <a:ext cx="280035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53450" y="1371600"/>
              <a:ext cx="142875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83825" y="1383175"/>
              <a:ext cx="2000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600200"/>
            <a:ext cx="532447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257800" y="2667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 converges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3581400" y="1981200"/>
            <a:ext cx="1676400" cy="6858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 </a:t>
            </a:r>
          </a:p>
          <a:p>
            <a:pPr lvl="1"/>
            <a:r>
              <a:rPr lang="en-US" dirty="0" smtClean="0"/>
              <a:t>Remote Mirroring</a:t>
            </a:r>
          </a:p>
          <a:p>
            <a:pPr lvl="1"/>
            <a:r>
              <a:rPr lang="en-US" dirty="0" smtClean="0"/>
              <a:t>Genetic Algorithm</a:t>
            </a:r>
          </a:p>
          <a:p>
            <a:r>
              <a:rPr lang="en-US" dirty="0" smtClean="0"/>
              <a:t>Proposed Approach</a:t>
            </a:r>
          </a:p>
          <a:p>
            <a:pPr lvl="1"/>
            <a:r>
              <a:rPr lang="en-US" dirty="0" smtClean="0"/>
              <a:t>Plato Design</a:t>
            </a:r>
          </a:p>
          <a:p>
            <a:pPr lvl="1"/>
            <a:r>
              <a:rPr lang="en-US" dirty="0" smtClean="0"/>
              <a:t>Fitness Function</a:t>
            </a:r>
          </a:p>
          <a:p>
            <a:r>
              <a:rPr lang="en-US" dirty="0" smtClean="0"/>
              <a:t>Case Study</a:t>
            </a:r>
          </a:p>
          <a:p>
            <a:r>
              <a:rPr lang="en-US" dirty="0" smtClean="0"/>
              <a:t>Conclusion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371600"/>
            <a:ext cx="28003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1905000"/>
            <a:ext cx="54483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32475" y="26670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Maximum fitness around 88, not 100!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Activate all 300 links for maximum reliability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Synchronous propagation is dominant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3886200" y="2209800"/>
            <a:ext cx="685800" cy="3810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4050" y="2271713"/>
            <a:ext cx="52959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676400"/>
            <a:ext cx="28003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27475" y="1676400"/>
            <a:ext cx="180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1676400"/>
            <a:ext cx="180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1717875"/>
            <a:ext cx="1809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676400" y="51054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Network has 32 links, majority use asynchronous propagation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Overall, provides a combination of performance and reliability while keeping the cost 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524000"/>
            <a:ext cx="540067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295400"/>
            <a:ext cx="57150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038600" y="14478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first more fit network has fewest active links. But, at the end 8 additional links were added.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 rot="5400000">
            <a:off x="4399866" y="2266265"/>
            <a:ext cx="2173069" cy="18288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9750" y="2101056"/>
            <a:ext cx="55245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609600" y="1371600"/>
            <a:ext cx="2800350" cy="352425"/>
            <a:chOff x="609600" y="1371600"/>
            <a:chExt cx="2800350" cy="352425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600" y="1371600"/>
              <a:ext cx="280035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53450" y="1371600"/>
              <a:ext cx="142875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83825" y="1383175"/>
              <a:ext cx="2000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3550" y="1566863"/>
            <a:ext cx="56769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371600"/>
            <a:ext cx="3400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1650" y="1285875"/>
            <a:ext cx="56007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4876800" y="2286000"/>
            <a:ext cx="2667000" cy="1447800"/>
            <a:chOff x="4876800" y="2286000"/>
            <a:chExt cx="2667000" cy="1447800"/>
          </a:xfrm>
        </p:grpSpPr>
        <p:sp>
          <p:nvSpPr>
            <p:cNvPr id="5" name="TextBox 4"/>
            <p:cNvSpPr txBox="1"/>
            <p:nvPr/>
          </p:nvSpPr>
          <p:spPr>
            <a:xfrm>
              <a:off x="6172200" y="22860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Link failure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7" name="Straight Arrow Connector 6"/>
            <p:cNvCxnSpPr>
              <a:stCxn id="5" idx="1"/>
            </p:cNvCxnSpPr>
            <p:nvPr/>
          </p:nvCxnSpPr>
          <p:spPr>
            <a:xfrm rot="10800000" flipV="1">
              <a:off x="4876800" y="2470666"/>
              <a:ext cx="1295400" cy="1263134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4513" y="1524000"/>
            <a:ext cx="55149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4830500" y="2133600"/>
            <a:ext cx="2667000" cy="1447800"/>
            <a:chOff x="4876800" y="2286000"/>
            <a:chExt cx="2667000" cy="1447800"/>
          </a:xfrm>
        </p:grpSpPr>
        <p:sp>
          <p:nvSpPr>
            <p:cNvPr id="6" name="TextBox 5"/>
            <p:cNvSpPr txBox="1"/>
            <p:nvPr/>
          </p:nvSpPr>
          <p:spPr>
            <a:xfrm>
              <a:off x="6172200" y="22860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Link failure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7" name="Straight Arrow Connector 6"/>
            <p:cNvCxnSpPr>
              <a:stCxn id="6" idx="1"/>
            </p:cNvCxnSpPr>
            <p:nvPr/>
          </p:nvCxnSpPr>
          <p:spPr>
            <a:xfrm rot="10800000" flipV="1">
              <a:off x="4876800" y="2470666"/>
              <a:ext cx="1295400" cy="1263134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3276600" y="1981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Minimize cost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77000" y="2590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Improved robustness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3505200" y="2819400"/>
            <a:ext cx="914400" cy="1588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6248400" y="2971800"/>
            <a:ext cx="838200" cy="2286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9275" y="1466850"/>
            <a:ext cx="550545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66800" y="58674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loss: measured on a log scale; byproduct of the propagation methods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2133600"/>
            <a:ext cx="216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Link failure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495800" y="2971800"/>
            <a:ext cx="1219200" cy="3048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dirty="0" smtClean="0"/>
              <a:t>Plato integrates GA into decision making process of adaptive and autonomic systems</a:t>
            </a:r>
          </a:p>
          <a:p>
            <a:pPr lvl="1"/>
            <a:r>
              <a:rPr lang="en-US" dirty="0" smtClean="0"/>
              <a:t>Supports dynamic reconfiguration</a:t>
            </a:r>
          </a:p>
          <a:p>
            <a:pPr lvl="1"/>
            <a:r>
              <a:rPr lang="en-US" dirty="0" smtClean="0"/>
              <a:t>Does not explicitly encode prescriptive reconfiguration strategies to address scenarios which may arise in future</a:t>
            </a:r>
          </a:p>
          <a:p>
            <a:pPr lvl="1"/>
            <a:r>
              <a:rPr lang="en-US" dirty="0" smtClean="0"/>
              <a:t>It uses user defined fitness to evolve reconfiguration plans in response to environmental changes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Autonomic Computing System</a:t>
            </a:r>
          </a:p>
          <a:p>
            <a:pPr lvl="1"/>
            <a:r>
              <a:rPr lang="en-US" dirty="0" smtClean="0"/>
              <a:t>What is it?</a:t>
            </a:r>
          </a:p>
          <a:p>
            <a:pPr lvl="2"/>
            <a:r>
              <a:rPr lang="en-US" dirty="0" smtClean="0"/>
              <a:t>Self-configurable</a:t>
            </a:r>
          </a:p>
          <a:p>
            <a:pPr lvl="2"/>
            <a:r>
              <a:rPr lang="en-US" dirty="0" smtClean="0"/>
              <a:t>Anticipated execution </a:t>
            </a:r>
            <a:r>
              <a:rPr lang="en-US" dirty="0" err="1" smtClean="0"/>
              <a:t>vs</a:t>
            </a:r>
            <a:r>
              <a:rPr lang="en-US" dirty="0" smtClean="0"/>
              <a:t> Dynamic reconfiguration</a:t>
            </a:r>
          </a:p>
          <a:p>
            <a:r>
              <a:rPr lang="en-US" dirty="0" smtClean="0"/>
              <a:t>Three key components: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Monitoring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Decision making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Reconfiguration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Reconfiguration</a:t>
            </a:r>
          </a:p>
          <a:p>
            <a:pPr lvl="1"/>
            <a:r>
              <a:rPr lang="en-US" dirty="0" smtClean="0"/>
              <a:t>Rule based decision making</a:t>
            </a:r>
          </a:p>
          <a:p>
            <a:pPr lvl="1"/>
            <a:r>
              <a:rPr lang="en-US" dirty="0" smtClean="0"/>
              <a:t>Utility based decision making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 Self adapt to scenarios considered at design time</a:t>
            </a:r>
          </a:p>
          <a:p>
            <a:pPr lvl="1"/>
            <a:r>
              <a:rPr lang="en-US" dirty="0" smtClean="0"/>
              <a:t>Evolutionary computations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Limited to specific set of reconfiguration strategies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Plato – GA based decision making process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Reconfiguration plans for changing requirements and environmental conditions</a:t>
            </a:r>
          </a:p>
          <a:p>
            <a:pPr marL="742950" lvl="2" indent="-342900"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</a:rPr>
              <a:t>No need to plan in advance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Dynamic reconfiguration of an overlay network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Distributing data to a collection of remote data mirrors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Design Objectives:</a:t>
            </a:r>
          </a:p>
          <a:p>
            <a:pPr marL="914400" lvl="2" indent="-514350">
              <a:buFont typeface="+mj-lt"/>
              <a:buAutoNum type="arabicPeriod"/>
            </a:pPr>
            <a:r>
              <a:rPr lang="en-US" dirty="0" smtClean="0"/>
              <a:t>Minimize cost</a:t>
            </a:r>
          </a:p>
          <a:p>
            <a:pPr marL="914400" lvl="2" indent="-514350">
              <a:buFont typeface="+mj-lt"/>
              <a:buAutoNum type="arabicPeriod"/>
            </a:pPr>
            <a:r>
              <a:rPr lang="en-US" dirty="0" smtClean="0"/>
              <a:t>Maximize data reliability</a:t>
            </a:r>
          </a:p>
          <a:p>
            <a:pPr marL="914400" lvl="2" indent="-514350">
              <a:buFont typeface="+mj-lt"/>
              <a:buAutoNum type="arabicPeriod"/>
            </a:pPr>
            <a:r>
              <a:rPr lang="en-US" dirty="0" smtClean="0"/>
              <a:t>Maximize network performance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dirty="0" smtClean="0">
                <a:latin typeface="+mj-lt"/>
              </a:rPr>
              <a:t>Remote Mirroring</a:t>
            </a:r>
            <a:endParaRPr lang="en-US" sz="4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Copies of important data are stored at one or more secondary locations</a:t>
            </a:r>
          </a:p>
          <a:p>
            <a:pPr lvl="1"/>
            <a:r>
              <a:rPr lang="en-US" dirty="0" smtClean="0"/>
              <a:t>Tradeoff between better performance with lower cost against greater potential for data loss</a:t>
            </a:r>
          </a:p>
          <a:p>
            <a:r>
              <a:rPr lang="en-US" dirty="0" smtClean="0"/>
              <a:t>Design choices</a:t>
            </a:r>
          </a:p>
          <a:p>
            <a:pPr lvl="1"/>
            <a:r>
              <a:rPr lang="en-US" dirty="0" smtClean="0"/>
              <a:t>Type of links</a:t>
            </a:r>
          </a:p>
          <a:p>
            <a:pPr lvl="2"/>
            <a:r>
              <a:rPr lang="en-US" dirty="0" smtClean="0"/>
              <a:t>Throughput, latency, loss rate</a:t>
            </a:r>
          </a:p>
          <a:p>
            <a:pPr lvl="1"/>
            <a:r>
              <a:rPr lang="en-US" dirty="0" smtClean="0"/>
              <a:t>Remote mirroring protocols</a:t>
            </a:r>
          </a:p>
          <a:p>
            <a:pPr lvl="2"/>
            <a:r>
              <a:rPr lang="en-US" dirty="0" smtClean="0"/>
              <a:t>Synchronous </a:t>
            </a:r>
            <a:r>
              <a:rPr lang="en-US" dirty="0" err="1" smtClean="0"/>
              <a:t>vs</a:t>
            </a:r>
            <a:r>
              <a:rPr lang="en-US" dirty="0" smtClean="0"/>
              <a:t> Asynchronous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dirty="0" smtClean="0">
                <a:latin typeface="+mj-lt"/>
              </a:rPr>
              <a:t>Genetic Algorithm</a:t>
            </a:r>
            <a:endParaRPr lang="en-US" sz="4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Chromosomes</a:t>
            </a:r>
          </a:p>
          <a:p>
            <a:pPr lvl="1"/>
            <a:r>
              <a:rPr lang="en-US" dirty="0" smtClean="0"/>
              <a:t>&lt;AB, BC, CD, AD, AC, BD&gt;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693050"/>
            <a:ext cx="53934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dirty="0" smtClean="0">
                <a:latin typeface="+mj-lt"/>
              </a:rPr>
              <a:t>Genetic Algorithm</a:t>
            </a:r>
            <a:endParaRPr lang="en-US" sz="4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Crossover</a:t>
            </a:r>
          </a:p>
          <a:p>
            <a:pPr lvl="1"/>
            <a:r>
              <a:rPr lang="en-US" dirty="0" smtClean="0"/>
              <a:t>One-point </a:t>
            </a:r>
            <a:r>
              <a:rPr lang="en-US" dirty="0" err="1" smtClean="0"/>
              <a:t>vs</a:t>
            </a:r>
            <a:r>
              <a:rPr lang="en-US" dirty="0" smtClean="0"/>
              <a:t> Two-point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367025"/>
            <a:ext cx="5334000" cy="408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dirty="0" smtClean="0">
                <a:latin typeface="+mj-lt"/>
              </a:rPr>
              <a:t>Genetic Algorithm</a:t>
            </a:r>
            <a:endParaRPr lang="en-US" sz="4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Mutation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514600"/>
            <a:ext cx="55626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713</Words>
  <Application>Microsoft Office PowerPoint</Application>
  <PresentationFormat>On-screen Show (4:3)</PresentationFormat>
  <Paragraphs>198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Applying Genetic Algorithms to Decision Making in Autonomic Computing Systems</vt:lpstr>
      <vt:lpstr>Outline</vt:lpstr>
      <vt:lpstr>Introduction</vt:lpstr>
      <vt:lpstr>Introduction</vt:lpstr>
      <vt:lpstr>Contributions</vt:lpstr>
      <vt:lpstr>Remote Mirroring</vt:lpstr>
      <vt:lpstr>Genetic Algorithm</vt:lpstr>
      <vt:lpstr>Genetic Algorithm</vt:lpstr>
      <vt:lpstr>Genetic Algorithm</vt:lpstr>
      <vt:lpstr>Genetic Algorithm</vt:lpstr>
      <vt:lpstr>Proposed Approach</vt:lpstr>
      <vt:lpstr>Plato Design</vt:lpstr>
      <vt:lpstr>Fitness Function</vt:lpstr>
      <vt:lpstr>Fitness Function</vt:lpstr>
      <vt:lpstr>Fitness Function</vt:lpstr>
      <vt:lpstr>Fitness Function</vt:lpstr>
      <vt:lpstr>Fitness Function</vt:lpstr>
      <vt:lpstr>Case Study</vt:lpstr>
      <vt:lpstr>Case Study</vt:lpstr>
      <vt:lpstr>Case Study</vt:lpstr>
      <vt:lpstr>Case Study</vt:lpstr>
      <vt:lpstr>Case Study</vt:lpstr>
      <vt:lpstr>Case Study</vt:lpstr>
      <vt:lpstr>Case Study</vt:lpstr>
      <vt:lpstr>Case Study</vt:lpstr>
      <vt:lpstr>Case Study</vt:lpstr>
      <vt:lpstr>Case Study</vt:lpstr>
      <vt:lpstr>Case Study</vt:lpstr>
      <vt:lpstr>Conclusion</vt:lpstr>
      <vt:lpstr>Thanks!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Genetic Algorithms to Decision Making in Autonomic Computing Systems</dc:title>
  <dc:creator>Shivashis</dc:creator>
  <cp:lastModifiedBy>Shivashis</cp:lastModifiedBy>
  <cp:revision>51</cp:revision>
  <dcterms:created xsi:type="dcterms:W3CDTF">2006-08-16T00:00:00Z</dcterms:created>
  <dcterms:modified xsi:type="dcterms:W3CDTF">2011-02-18T15:33:48Z</dcterms:modified>
</cp:coreProperties>
</file>