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4" r:id="rId16"/>
    <p:sldId id="278" r:id="rId17"/>
    <p:sldId id="277" r:id="rId18"/>
    <p:sldId id="273" r:id="rId19"/>
    <p:sldId id="275" r:id="rId20"/>
    <p:sldId id="276" r:id="rId21"/>
    <p:sldId id="270" r:id="rId22"/>
    <p:sldId id="271" r:id="rId23"/>
    <p:sldId id="272" r:id="rId24"/>
    <p:sldId id="279" r:id="rId25"/>
    <p:sldId id="280" r:id="rId26"/>
    <p:sldId id="283" r:id="rId27"/>
    <p:sldId id="284" r:id="rId28"/>
    <p:sldId id="282" r:id="rId29"/>
    <p:sldId id="285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5B79B0-F706-4348-BEB2-697E3CFD3FB5}" type="datetimeFigureOut">
              <a:rPr lang="en-US" smtClean="0"/>
              <a:t>3/28/2011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62378E-5368-42EC-BD77-C486253336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Face Recognition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Literature Survey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458200" cy="38100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By:</a:t>
            </a:r>
          </a:p>
          <a:p>
            <a:pPr algn="ctr"/>
            <a:r>
              <a:rPr lang="en-US" sz="2800" dirty="0"/>
              <a:t>W. Zhao, R. Chellappa, P.J. Phillips,</a:t>
            </a:r>
          </a:p>
          <a:p>
            <a:pPr algn="ctr"/>
            <a:r>
              <a:rPr lang="en-US" sz="2800" dirty="0"/>
              <a:t>and A. Rosenfeld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Presented By:</a:t>
            </a:r>
            <a:br>
              <a:rPr lang="en-US" sz="2800" dirty="0"/>
            </a:br>
            <a:r>
              <a:rPr lang="en-US" sz="2800" dirty="0" smtClean="0"/>
              <a:t>Diego Velasquez</a:t>
            </a:r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84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Aspects of face </a:t>
            </a:r>
            <a:r>
              <a:rPr lang="en-US" dirty="0" smtClean="0"/>
              <a:t>recognition,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Face detection: Locating the faces in an image or video sequence.</a:t>
            </a:r>
          </a:p>
          <a:p>
            <a:pPr algn="just"/>
            <a:r>
              <a:rPr lang="en-US" dirty="0"/>
              <a:t>Feature extraction: Finding the location of eyes, nose, mouth, etc.</a:t>
            </a:r>
          </a:p>
          <a:p>
            <a:pPr algn="just"/>
            <a:r>
              <a:rPr lang="en-US" dirty="0"/>
              <a:t>Face recognition: Identifying the face(s) in the input image or video.</a:t>
            </a:r>
          </a:p>
          <a:p>
            <a:pPr algn="just"/>
            <a:r>
              <a:rPr lang="en-US" dirty="0" smtClean="0"/>
              <a:t>Identification/Verification: The </a:t>
            </a:r>
            <a:r>
              <a:rPr lang="en-US" dirty="0"/>
              <a:t>system needs </a:t>
            </a:r>
            <a:r>
              <a:rPr lang="en-US" dirty="0" smtClean="0"/>
              <a:t>to confirm or </a:t>
            </a:r>
            <a:r>
              <a:rPr lang="en-US" dirty="0"/>
              <a:t>reject the claimed identity of the </a:t>
            </a:r>
            <a:r>
              <a:rPr lang="en-US" dirty="0" smtClean="0"/>
              <a:t>input face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2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step of any system.</a:t>
            </a:r>
          </a:p>
          <a:p>
            <a:r>
              <a:rPr lang="en-US" dirty="0" smtClean="0"/>
              <a:t>Two statistics are </a:t>
            </a:r>
            <a:r>
              <a:rPr lang="en-US" dirty="0"/>
              <a:t>important</a:t>
            </a:r>
            <a:r>
              <a:rPr lang="en-US" dirty="0" smtClean="0"/>
              <a:t>: positives </a:t>
            </a:r>
            <a:r>
              <a:rPr lang="en-US" dirty="0"/>
              <a:t>(also </a:t>
            </a:r>
            <a:r>
              <a:rPr lang="en-US" dirty="0" smtClean="0"/>
              <a:t>referred to </a:t>
            </a:r>
            <a:r>
              <a:rPr lang="en-US" dirty="0"/>
              <a:t>as detection rate) and false </a:t>
            </a:r>
            <a:r>
              <a:rPr lang="en-US" dirty="0" smtClean="0"/>
              <a:t>positives (reported </a:t>
            </a:r>
            <a:r>
              <a:rPr lang="en-US" dirty="0"/>
              <a:t>detections in </a:t>
            </a:r>
            <a:r>
              <a:rPr lang="en-US" dirty="0" smtClean="0"/>
              <a:t>non-face regions).</a:t>
            </a:r>
          </a:p>
          <a:p>
            <a:r>
              <a:rPr lang="en-US" dirty="0" smtClean="0"/>
              <a:t>Multiview-based </a:t>
            </a:r>
            <a:r>
              <a:rPr lang="en-US" dirty="0"/>
              <a:t>methods </a:t>
            </a:r>
            <a:r>
              <a:rPr lang="en-US" dirty="0" smtClean="0"/>
              <a:t>for face detection are better </a:t>
            </a:r>
            <a:r>
              <a:rPr lang="en-US" dirty="0"/>
              <a:t>than invariant feature methods </a:t>
            </a:r>
            <a:r>
              <a:rPr lang="en-US" dirty="0" smtClean="0"/>
              <a:t>when is used for head rotations.</a:t>
            </a:r>
          </a:p>
          <a:p>
            <a:r>
              <a:rPr lang="en-US" dirty="0"/>
              <a:t>Appearance-based methods have achieved the best results in face detection, compared to feature-based and template-matching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Three </a:t>
            </a:r>
            <a:r>
              <a:rPr lang="en-US" dirty="0"/>
              <a:t>types </a:t>
            </a:r>
            <a:r>
              <a:rPr lang="en-US" dirty="0" smtClean="0"/>
              <a:t>of approaches:</a:t>
            </a:r>
          </a:p>
          <a:p>
            <a:pPr lvl="1" algn="just"/>
            <a:r>
              <a:rPr lang="en-US" dirty="0"/>
              <a:t>G</a:t>
            </a:r>
            <a:r>
              <a:rPr lang="en-US" dirty="0" smtClean="0"/>
              <a:t>eneric methods based </a:t>
            </a:r>
            <a:r>
              <a:rPr lang="en-US" dirty="0"/>
              <a:t>on edges, lines, and </a:t>
            </a:r>
            <a:r>
              <a:rPr lang="en-US" dirty="0" smtClean="0"/>
              <a:t>curves.</a:t>
            </a:r>
          </a:p>
          <a:p>
            <a:pPr lvl="1" algn="just"/>
            <a:r>
              <a:rPr lang="en-US" dirty="0"/>
              <a:t>F</a:t>
            </a:r>
            <a:r>
              <a:rPr lang="en-US" dirty="0" smtClean="0"/>
              <a:t>eature-template-based </a:t>
            </a:r>
            <a:r>
              <a:rPr lang="en-US" dirty="0"/>
              <a:t>methods </a:t>
            </a:r>
            <a:r>
              <a:rPr lang="en-US" dirty="0" smtClean="0"/>
              <a:t>that are </a:t>
            </a:r>
            <a:r>
              <a:rPr lang="en-US" dirty="0"/>
              <a:t>used to detect facial features </a:t>
            </a:r>
            <a:r>
              <a:rPr lang="en-US" dirty="0" smtClean="0"/>
              <a:t>such as eyes.</a:t>
            </a:r>
          </a:p>
          <a:p>
            <a:pPr lvl="1" algn="just"/>
            <a:r>
              <a:rPr lang="en-US" dirty="0" smtClean="0"/>
              <a:t>Structural </a:t>
            </a:r>
            <a:r>
              <a:rPr lang="en-US" dirty="0"/>
              <a:t>matching methods that take </a:t>
            </a:r>
            <a:r>
              <a:rPr lang="en-US" dirty="0" smtClean="0"/>
              <a:t>into consideration </a:t>
            </a:r>
            <a:r>
              <a:rPr lang="en-US" dirty="0"/>
              <a:t>geometric constraints on </a:t>
            </a:r>
            <a:r>
              <a:rPr lang="en-US" dirty="0" smtClean="0"/>
              <a:t>features.</a:t>
            </a:r>
          </a:p>
          <a:p>
            <a:pPr algn="just"/>
            <a:r>
              <a:rPr lang="en-US" dirty="0" smtClean="0"/>
              <a:t>Is the most important step for face recognition, even the most complete methods need to know the exact location of the feature for normalization.</a:t>
            </a:r>
          </a:p>
          <a:p>
            <a:pPr algn="just"/>
            <a:r>
              <a:rPr lang="en-US" dirty="0" smtClean="0"/>
              <a:t>First methods use template model that emphasized in some features.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successful method for facial recognition.</a:t>
            </a:r>
          </a:p>
          <a:p>
            <a:r>
              <a:rPr lang="en-US" dirty="0" smtClean="0"/>
              <a:t>Take an input image and then projecting into a new dimension called “facespace”.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6200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4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EIGENFACE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identify a face, the algorithms do:</a:t>
            </a:r>
          </a:p>
          <a:p>
            <a:pPr lvl="1"/>
            <a:r>
              <a:rPr lang="en-US" sz="1800" dirty="0" smtClean="0"/>
              <a:t>Registration: Transformed the input image to “facespace”, then is saved in a new representation.</a:t>
            </a:r>
          </a:p>
          <a:p>
            <a:pPr lvl="1"/>
            <a:r>
              <a:rPr lang="en-US" sz="1800" dirty="0" smtClean="0"/>
              <a:t>Eigenpresentation: Every face in the database is encoded into a representation </a:t>
            </a:r>
            <a:r>
              <a:rPr lang="en-US" sz="1800" dirty="0"/>
              <a:t>call template. principal component analysis (PCA) is used to encode face images and capture face </a:t>
            </a:r>
            <a:r>
              <a:rPr lang="en-US" sz="1800" dirty="0" smtClean="0"/>
              <a:t>features.</a:t>
            </a:r>
          </a:p>
          <a:p>
            <a:pPr lvl="1"/>
            <a:r>
              <a:rPr lang="en-US" sz="1800" dirty="0" smtClean="0"/>
              <a:t>Identification: this last step is done by comparing the input image with the ones in the database using the templates, and then selecting the best match    </a:t>
            </a:r>
            <a:endParaRPr lang="en-US" sz="18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43544"/>
            <a:ext cx="3930533" cy="258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81450"/>
            <a:ext cx="1286971" cy="18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0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a mathematical model or computational model that is inspired by the structure and/or functional aspects of biological neural networks. </a:t>
            </a:r>
            <a:endParaRPr lang="en-US" dirty="0" smtClean="0"/>
          </a:p>
          <a:p>
            <a:r>
              <a:rPr lang="en-US" dirty="0" smtClean="0"/>
              <a:t>NN </a:t>
            </a:r>
            <a:r>
              <a:rPr lang="en-US" dirty="0"/>
              <a:t>technology gives computer systems </a:t>
            </a:r>
            <a:r>
              <a:rPr lang="en-US" dirty="0" smtClean="0"/>
              <a:t>an amazing </a:t>
            </a:r>
            <a:r>
              <a:rPr lang="en-US" dirty="0"/>
              <a:t>capacity to actually learn from input data. </a:t>
            </a:r>
            <a:endParaRPr lang="en-US" dirty="0" smtClean="0"/>
          </a:p>
          <a:p>
            <a:r>
              <a:rPr lang="en-US" dirty="0"/>
              <a:t>It’s easy to train a neural network with samples which contain faces, but it is much harder to train a neural network with samples which do </a:t>
            </a:r>
            <a:r>
              <a:rPr lang="en-US" dirty="0" smtClean="0"/>
              <a:t>not, and the number of “non-faces” is too large.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20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 on face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a filter at the beginning of the process that scan the whole image, and take each portion to see if the face exist in each window.</a:t>
            </a:r>
          </a:p>
          <a:p>
            <a:r>
              <a:rPr lang="en-US" dirty="0" smtClean="0"/>
              <a:t>Merging all this pieces after the filter help the NN to eliminate false detections.</a:t>
            </a:r>
          </a:p>
          <a:p>
            <a:r>
              <a:rPr lang="en-US" dirty="0" smtClean="0"/>
              <a:t>NN has a high level of accuracy when the images has lighting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NN</a:t>
            </a:r>
            <a:endParaRPr lang="en-US" dirty="0"/>
          </a:p>
        </p:txBody>
      </p:sp>
      <p:pic>
        <p:nvPicPr>
          <p:cNvPr id="5" name="Picture 4" descr="Z:\c615\neural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91540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5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PDBNN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fully automatic face </a:t>
            </a:r>
            <a:r>
              <a:rPr lang="en-US" dirty="0" smtClean="0"/>
              <a:t>detection recognition </a:t>
            </a:r>
            <a:r>
              <a:rPr lang="en-US" dirty="0"/>
              <a:t>system based on </a:t>
            </a:r>
            <a:r>
              <a:rPr lang="en-US" dirty="0" smtClean="0"/>
              <a:t>a neural network.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proposed fully automatic face detection and recognition system based on Probabilistic Decision-Based Neural Networks has been proposed.</a:t>
            </a:r>
          </a:p>
          <a:p>
            <a:r>
              <a:rPr lang="en-US" dirty="0"/>
              <a:t> It consists of three modules: A face detector, eye localizer, and face recognizer.</a:t>
            </a:r>
          </a:p>
          <a:p>
            <a:r>
              <a:rPr lang="en-US" dirty="0"/>
              <a:t>The </a:t>
            </a:r>
            <a:r>
              <a:rPr lang="en-US" dirty="0" smtClean="0"/>
              <a:t>PDBNN uses only the up side of the face; the reason to not use the mouth is to </a:t>
            </a:r>
            <a:r>
              <a:rPr lang="en-US" dirty="0"/>
              <a:t>avoid the </a:t>
            </a:r>
            <a:r>
              <a:rPr lang="en-US" dirty="0" smtClean="0"/>
              <a:t>expressions that </a:t>
            </a:r>
            <a:r>
              <a:rPr lang="en-US" dirty="0"/>
              <a:t>cause motion around the </a:t>
            </a:r>
            <a:r>
              <a:rPr lang="en-US" dirty="0" smtClean="0"/>
              <a:t>mouth.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PDBNN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Advantages of this implementation are that it converges quickly and is easily implemented on distributed computing platforms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Has </a:t>
            </a:r>
            <a:r>
              <a:rPr lang="en-US" dirty="0"/>
              <a:t>a </a:t>
            </a:r>
            <a:r>
              <a:rPr lang="en-US" dirty="0" smtClean="0"/>
              <a:t>lower false </a:t>
            </a:r>
            <a:r>
              <a:rPr lang="en-US" dirty="0"/>
              <a:t>acceptance/rejection rate because </a:t>
            </a:r>
            <a:r>
              <a:rPr lang="en-US" dirty="0" smtClean="0"/>
              <a:t>it uses </a:t>
            </a:r>
            <a:r>
              <a:rPr lang="en-US" dirty="0"/>
              <a:t>the full density description for </a:t>
            </a:r>
            <a:r>
              <a:rPr lang="en-US" dirty="0" smtClean="0"/>
              <a:t>each class.</a:t>
            </a:r>
          </a:p>
          <a:p>
            <a:r>
              <a:rPr lang="en-US" dirty="0" smtClean="0"/>
              <a:t>The </a:t>
            </a:r>
            <a:r>
              <a:rPr lang="en-US" dirty="0"/>
              <a:t>system could </a:t>
            </a:r>
            <a:r>
              <a:rPr lang="en-US" dirty="0" smtClean="0"/>
              <a:t>have problems </a:t>
            </a:r>
            <a:r>
              <a:rPr lang="en-US" dirty="0"/>
              <a:t>when the number of </a:t>
            </a:r>
            <a:r>
              <a:rPr lang="en-US" dirty="0" smtClean="0"/>
              <a:t>classes grows </a:t>
            </a:r>
            <a:r>
              <a:rPr lang="en-US" dirty="0"/>
              <a:t>exponentially.</a:t>
            </a:r>
          </a:p>
        </p:txBody>
      </p:sp>
    </p:spTree>
    <p:extLst>
      <p:ext uri="{BB962C8B-B14F-4D97-AF65-F5344CB8AC3E}">
        <p14:creationId xmlns:p14="http://schemas.microsoft.com/office/powerpoint/2010/main" val="1725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Why do we need face recognition?</a:t>
            </a:r>
          </a:p>
          <a:p>
            <a:pPr lvl="1"/>
            <a:r>
              <a:rPr lang="en-US" dirty="0" smtClean="0"/>
              <a:t>Biometrics</a:t>
            </a:r>
          </a:p>
          <a:p>
            <a:r>
              <a:rPr lang="en-US" dirty="0" smtClean="0"/>
              <a:t>Face Recognition by Humans</a:t>
            </a:r>
          </a:p>
          <a:p>
            <a:r>
              <a:rPr lang="en-US" dirty="0"/>
              <a:t>Challenge in Face Recognition</a:t>
            </a:r>
          </a:p>
          <a:p>
            <a:pPr lvl="1"/>
            <a:r>
              <a:rPr lang="en-US" dirty="0" smtClean="0"/>
              <a:t>Variation </a:t>
            </a:r>
            <a:r>
              <a:rPr lang="en-US" dirty="0"/>
              <a:t>in pose</a:t>
            </a:r>
          </a:p>
          <a:p>
            <a:pPr lvl="1"/>
            <a:r>
              <a:rPr lang="en-US" dirty="0"/>
              <a:t>Variation in </a:t>
            </a:r>
            <a:r>
              <a:rPr lang="en-US" dirty="0" smtClean="0"/>
              <a:t>illumination</a:t>
            </a:r>
          </a:p>
          <a:p>
            <a:r>
              <a:rPr lang="en-US" dirty="0" smtClean="0"/>
              <a:t>Early Work/Modern Work</a:t>
            </a:r>
          </a:p>
          <a:p>
            <a:r>
              <a:rPr lang="en-US" dirty="0" smtClean="0"/>
              <a:t>Aspects of face recognition</a:t>
            </a:r>
          </a:p>
          <a:p>
            <a:r>
              <a:rPr lang="en-US" dirty="0" smtClean="0"/>
              <a:t>Approaches use for recognition</a:t>
            </a:r>
          </a:p>
          <a:p>
            <a:pPr lvl="1"/>
            <a:r>
              <a:rPr lang="en-US" dirty="0" smtClean="0"/>
              <a:t>EIGENFACE TECHNOLOGY</a:t>
            </a:r>
          </a:p>
          <a:p>
            <a:pPr lvl="1"/>
            <a:r>
              <a:rPr lang="en-US" dirty="0" smtClean="0"/>
              <a:t>PDBNN</a:t>
            </a:r>
          </a:p>
          <a:p>
            <a:r>
              <a:rPr lang="en-US" dirty="0" smtClean="0"/>
              <a:t>Video-based </a:t>
            </a:r>
            <a:r>
              <a:rPr lang="en-US" dirty="0"/>
              <a:t>Face </a:t>
            </a:r>
            <a:r>
              <a:rPr lang="en-US" dirty="0" smtClean="0"/>
              <a:t>Recognition</a:t>
            </a:r>
          </a:p>
          <a:p>
            <a:r>
              <a:rPr lang="en-US" dirty="0"/>
              <a:t>Evaluation of face recognition </a:t>
            </a:r>
            <a:r>
              <a:rPr lang="en-US" dirty="0" smtClean="0"/>
              <a:t>systems</a:t>
            </a:r>
          </a:p>
          <a:p>
            <a:r>
              <a:rPr lang="en-US" dirty="0"/>
              <a:t>Face Recognition Grand Challenge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891088" cy="602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86400" y="1554162"/>
            <a:ext cx="3505200" cy="13414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Main Feature: Each class is designed to recognize one person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34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Video-based 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Three Challenge:</a:t>
            </a:r>
          </a:p>
          <a:p>
            <a:pPr lvl="1"/>
            <a:r>
              <a:rPr lang="en-US" dirty="0"/>
              <a:t>The quality of video is low. </a:t>
            </a:r>
            <a:r>
              <a:rPr lang="en-US" dirty="0" smtClean="0"/>
              <a:t>Usually, video </a:t>
            </a:r>
            <a:r>
              <a:rPr lang="en-US" dirty="0"/>
              <a:t>acquisition occurs outdoors (</a:t>
            </a:r>
            <a:r>
              <a:rPr lang="en-US" dirty="0" smtClean="0"/>
              <a:t>or indoors </a:t>
            </a:r>
            <a:r>
              <a:rPr lang="en-US" dirty="0"/>
              <a:t>but with bad conditions </a:t>
            </a:r>
            <a:r>
              <a:rPr lang="en-US" dirty="0" smtClean="0"/>
              <a:t>for video </a:t>
            </a:r>
            <a:r>
              <a:rPr lang="en-US" dirty="0"/>
              <a:t>capture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Face image </a:t>
            </a:r>
            <a:r>
              <a:rPr lang="en-US" dirty="0"/>
              <a:t>are small: </a:t>
            </a:r>
            <a:r>
              <a:rPr lang="en-US" dirty="0" smtClean="0"/>
              <a:t>Make the </a:t>
            </a:r>
            <a:r>
              <a:rPr lang="en-US" dirty="0"/>
              <a:t>recognition task more difficult, </a:t>
            </a:r>
            <a:r>
              <a:rPr lang="en-US" dirty="0" smtClean="0"/>
              <a:t>because </a:t>
            </a:r>
            <a:r>
              <a:rPr lang="en-US" dirty="0"/>
              <a:t>affect the accuracy of face </a:t>
            </a:r>
            <a:r>
              <a:rPr lang="en-US" dirty="0" smtClean="0"/>
              <a:t>segmentation, as </a:t>
            </a:r>
            <a:r>
              <a:rPr lang="en-US" dirty="0"/>
              <a:t>well as the accurate </a:t>
            </a:r>
            <a:r>
              <a:rPr lang="en-US" dirty="0" smtClean="0"/>
              <a:t>detection of </a:t>
            </a:r>
            <a:r>
              <a:rPr lang="en-US" dirty="0"/>
              <a:t>the </a:t>
            </a:r>
            <a:r>
              <a:rPr lang="en-US" dirty="0" smtClean="0"/>
              <a:t>crucial points/landmarks that </a:t>
            </a:r>
            <a:r>
              <a:rPr lang="en-US" dirty="0"/>
              <a:t>are often needed in </a:t>
            </a:r>
            <a:r>
              <a:rPr lang="en-US" dirty="0" smtClean="0"/>
              <a:t>recognition methods.</a:t>
            </a:r>
          </a:p>
          <a:p>
            <a:pPr lvl="1"/>
            <a:r>
              <a:rPr lang="en-US" dirty="0"/>
              <a:t>The characteristics of </a:t>
            </a:r>
            <a:r>
              <a:rPr lang="en-US" dirty="0" smtClean="0"/>
              <a:t>faces/human body parts: It is easier to localized a face, but not recognize an specific one.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steps </a:t>
            </a:r>
            <a:r>
              <a:rPr lang="en-US" dirty="0" smtClean="0"/>
              <a:t>of video-based </a:t>
            </a:r>
            <a:r>
              <a:rPr lang="en-US" dirty="0"/>
              <a:t>face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Face Segmentation and Pose </a:t>
            </a:r>
            <a:r>
              <a:rPr lang="en-US" dirty="0" smtClean="0"/>
              <a:t>Estimation: For segmentation motion and/or color information is used and locations </a:t>
            </a:r>
            <a:r>
              <a:rPr lang="en-US" dirty="0"/>
              <a:t>of feature points </a:t>
            </a:r>
            <a:r>
              <a:rPr lang="en-US" dirty="0" smtClean="0"/>
              <a:t>can be used </a:t>
            </a:r>
            <a:r>
              <a:rPr lang="en-US" dirty="0"/>
              <a:t>for pose </a:t>
            </a:r>
            <a:r>
              <a:rPr lang="en-US" dirty="0" smtClean="0"/>
              <a:t>estimation. Multiview face with different angles can be used to do pose and segmentation at the same time.</a:t>
            </a:r>
          </a:p>
          <a:p>
            <a:r>
              <a:rPr lang="en-US" dirty="0" smtClean="0"/>
              <a:t>Face and feature tracking: The goal of this step is to analyzed the 3D depth of points of the image sequence. </a:t>
            </a:r>
          </a:p>
          <a:p>
            <a:r>
              <a:rPr lang="en-US" dirty="0"/>
              <a:t>Face Modeling:  Using a 3D model to match frontal views of the </a:t>
            </a:r>
            <a:r>
              <a:rPr lang="en-US" dirty="0" smtClean="0"/>
              <a:t>face.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face recognition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Since the topic become so important for society available </a:t>
            </a:r>
            <a:r>
              <a:rPr lang="en-US" sz="2000" dirty="0"/>
              <a:t>face databases </a:t>
            </a:r>
            <a:r>
              <a:rPr lang="en-US" sz="2000" dirty="0" smtClean="0"/>
              <a:t>have been </a:t>
            </a:r>
            <a:r>
              <a:rPr lang="en-US" sz="2000" dirty="0"/>
              <a:t>collected and corresponding </a:t>
            </a:r>
            <a:r>
              <a:rPr lang="en-US" sz="2000" dirty="0" smtClean="0"/>
              <a:t>testing protocols </a:t>
            </a:r>
            <a:r>
              <a:rPr lang="en-US" sz="2000" dirty="0"/>
              <a:t>have been designed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/>
              <a:t>The FERET protocol (1994</a:t>
            </a:r>
            <a:r>
              <a:rPr lang="en-US" sz="2000" dirty="0" smtClean="0"/>
              <a:t>).</a:t>
            </a:r>
          </a:p>
          <a:p>
            <a:pPr lvl="2"/>
            <a:r>
              <a:rPr lang="en-US" sz="1800" dirty="0" smtClean="0"/>
              <a:t>Free database</a:t>
            </a:r>
            <a:endParaRPr lang="en-US" sz="1800" dirty="0"/>
          </a:p>
          <a:p>
            <a:pPr lvl="2"/>
            <a:r>
              <a:rPr lang="en-US" sz="1800" dirty="0"/>
              <a:t>Consists of 14,126 images of 1199 individuals.</a:t>
            </a:r>
          </a:p>
          <a:p>
            <a:pPr lvl="2"/>
            <a:r>
              <a:rPr lang="en-US" sz="1800" dirty="0"/>
              <a:t>Three evaluation tests had been administered in 1994, 1996, and 1997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/>
              <a:t>Sets of 5 to 11 images of each individual</a:t>
            </a:r>
          </a:p>
          <a:p>
            <a:pPr lvl="2"/>
            <a:r>
              <a:rPr lang="en-US" sz="1800" dirty="0"/>
              <a:t>were acquired under relatively unconstrained</a:t>
            </a:r>
          </a:p>
          <a:p>
            <a:pPr lvl="2"/>
            <a:r>
              <a:rPr lang="en-US" sz="1800" dirty="0"/>
              <a:t>conditions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1" y="4953000"/>
            <a:ext cx="58197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6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face recognition </a:t>
            </a:r>
            <a:r>
              <a:rPr lang="en-US" dirty="0" smtClean="0"/>
              <a:t>systems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XM2VTS protocol (1999</a:t>
            </a:r>
            <a:r>
              <a:rPr lang="en-US" dirty="0" smtClean="0"/>
              <a:t>).</a:t>
            </a:r>
          </a:p>
          <a:p>
            <a:pPr lvl="1"/>
            <a:r>
              <a:rPr lang="en-US" dirty="0"/>
              <a:t>This protocol </a:t>
            </a:r>
            <a:r>
              <a:rPr lang="en-US" dirty="0" smtClean="0"/>
              <a:t>was defined </a:t>
            </a:r>
            <a:r>
              <a:rPr lang="en-US" dirty="0"/>
              <a:t>for the task of verification</a:t>
            </a:r>
          </a:p>
          <a:p>
            <a:pPr lvl="1"/>
            <a:r>
              <a:rPr lang="en-US" dirty="0"/>
              <a:t>Expansion of previous M2VTS program (5 shots of each of 37 subjects).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consists 295 subjects.</a:t>
            </a:r>
          </a:p>
          <a:p>
            <a:pPr lvl="1"/>
            <a:r>
              <a:rPr lang="en-US" dirty="0"/>
              <a:t>The results of M2VTS/XM2VTS can be used in wide range of applications.</a:t>
            </a:r>
          </a:p>
        </p:txBody>
      </p:sp>
    </p:spTree>
    <p:extLst>
      <p:ext uri="{BB962C8B-B14F-4D97-AF65-F5344CB8AC3E}">
        <p14:creationId xmlns:p14="http://schemas.microsoft.com/office/powerpoint/2010/main" val="13645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Face Recognition Grand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FRGC ran from May 2004 to March 2006.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primary goal of the FRGC was to promote and advance face recognition technology designed to support existing face recognition efforts in the U.S. Government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Sponsors: Intelligence </a:t>
            </a:r>
            <a:r>
              <a:rPr lang="en-US" dirty="0"/>
              <a:t>Advanced Research Projects Agency (IARPA</a:t>
            </a:r>
            <a:r>
              <a:rPr lang="en-US" dirty="0" smtClean="0"/>
              <a:t>)  </a:t>
            </a:r>
            <a:r>
              <a:rPr lang="en-US" dirty="0"/>
              <a:t>Department of Homeland Security (DHS</a:t>
            </a:r>
            <a:r>
              <a:rPr lang="en-US" dirty="0" smtClean="0"/>
              <a:t>) </a:t>
            </a:r>
            <a:r>
              <a:rPr lang="en-US" dirty="0"/>
              <a:t>FBI Criminal Justice Information Services </a:t>
            </a:r>
            <a:r>
              <a:rPr lang="en-US" dirty="0" smtClean="0"/>
              <a:t>Division </a:t>
            </a:r>
            <a:r>
              <a:rPr lang="en-US" dirty="0"/>
              <a:t>Technical Support Working Group (TSWG</a:t>
            </a:r>
            <a:r>
              <a:rPr lang="en-US" dirty="0" smtClean="0"/>
              <a:t>) </a:t>
            </a:r>
            <a:r>
              <a:rPr lang="en-US" dirty="0"/>
              <a:t>National Institute of </a:t>
            </a:r>
            <a:r>
              <a:rPr lang="en-US" dirty="0" smtClean="0"/>
              <a:t>Justice.</a:t>
            </a:r>
          </a:p>
          <a:p>
            <a:pPr algn="just"/>
            <a:r>
              <a:rPr lang="en-US" dirty="0"/>
              <a:t>The FRGC consisted of progressively difficult challenge problems</a:t>
            </a:r>
            <a:r>
              <a:rPr lang="en-US" dirty="0" smtClean="0"/>
              <a:t>.</a:t>
            </a:r>
            <a:endParaRPr lang="en-US" dirty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Face Recognition Grand </a:t>
            </a:r>
            <a:r>
              <a:rPr lang="en-US" dirty="0" smtClean="0"/>
              <a:t>Challenge (FRGC</a:t>
            </a:r>
            <a:r>
              <a:rPr lang="en-US" dirty="0"/>
              <a:t>) </a:t>
            </a:r>
            <a:r>
              <a:rPr lang="en-US" dirty="0" smtClean="0"/>
              <a:t>was </a:t>
            </a:r>
            <a:r>
              <a:rPr lang="en-US" dirty="0"/>
              <a:t>designed to achieve this performance </a:t>
            </a:r>
            <a:r>
              <a:rPr lang="en-US" dirty="0" smtClean="0"/>
              <a:t>goal by </a:t>
            </a:r>
            <a:r>
              <a:rPr lang="en-US" dirty="0"/>
              <a:t>presenting to researchers a six-experiment </a:t>
            </a:r>
            <a:r>
              <a:rPr lang="en-US" dirty="0" smtClean="0"/>
              <a:t>challenge problem.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Face Recognition Grand </a:t>
            </a:r>
            <a:r>
              <a:rPr lang="en-US" b="1" dirty="0" smtClean="0"/>
              <a:t>Challenge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FRGC provide data </a:t>
            </a:r>
            <a:r>
              <a:rPr lang="en-US" dirty="0"/>
              <a:t>corpus of 50,000 </a:t>
            </a:r>
            <a:r>
              <a:rPr lang="en-US" dirty="0" smtClean="0"/>
              <a:t>images. The </a:t>
            </a:r>
            <a:r>
              <a:rPr lang="en-US" dirty="0"/>
              <a:t>data consists of 3D scans and high resolution still imagery taken under controlled and uncontrolled conditions.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886201"/>
            <a:ext cx="1676400" cy="150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869268"/>
            <a:ext cx="1695254" cy="152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5750"/>
            <a:ext cx="1981200" cy="148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2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FRGC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3" y="1249362"/>
            <a:ext cx="8686800" cy="2560638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The results indicated that the new algorithms are 10 times more accurate than the face recognition algorithms of 2002 and 100 times more accurate than those of 1995. </a:t>
            </a:r>
            <a:endParaRPr lang="en-US" sz="2200" dirty="0" smtClean="0"/>
          </a:p>
          <a:p>
            <a:pPr algn="just"/>
            <a:r>
              <a:rPr lang="en-US" sz="2200" dirty="0" smtClean="0"/>
              <a:t>Some </a:t>
            </a:r>
            <a:r>
              <a:rPr lang="en-US" sz="2200" dirty="0"/>
              <a:t>of the algorithms were able to outperform human participants in recognizing faces and could uniquely identify identical twins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6" y="3276600"/>
            <a:ext cx="685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ETICS ISSUES WITH FACE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use of facial recognition in public places is </a:t>
            </a:r>
            <a:r>
              <a:rPr lang="en-US" dirty="0" smtClean="0"/>
              <a:t>unethical ?</a:t>
            </a:r>
          </a:p>
          <a:p>
            <a:r>
              <a:rPr lang="en-US" dirty="0"/>
              <a:t>Who gets to add pictures to the database of wanted faces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Who has access to the database, internally and externally</a:t>
            </a:r>
            <a:r>
              <a:rPr lang="en-US" dirty="0" smtClean="0"/>
              <a:t>?</a:t>
            </a:r>
          </a:p>
          <a:p>
            <a:r>
              <a:rPr lang="en-US" dirty="0"/>
              <a:t>What recourse do people have if they are entered into the database incorrectly</a:t>
            </a:r>
            <a:r>
              <a:rPr lang="en-US" dirty="0" smtClean="0"/>
              <a:t>?</a:t>
            </a:r>
          </a:p>
          <a:p>
            <a:r>
              <a:rPr lang="en-US" dirty="0" smtClean="0"/>
              <a:t>Should we trust the software?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dirty="0"/>
              <a:t>. Zhao, R. </a:t>
            </a:r>
            <a:r>
              <a:rPr lang="en-US" dirty="0" err="1"/>
              <a:t>Chellappa</a:t>
            </a:r>
            <a:r>
              <a:rPr lang="en-US" dirty="0"/>
              <a:t>, A. Rosenfeld, and P.J. Phillips, Face Recognition: A Literature </a:t>
            </a:r>
            <a:r>
              <a:rPr lang="en-US" dirty="0" smtClean="0"/>
              <a:t>Survey.</a:t>
            </a:r>
          </a:p>
          <a:p>
            <a:r>
              <a:rPr lang="en-US" dirty="0" smtClean="0"/>
              <a:t>P. Jonathon Phillips, </a:t>
            </a:r>
            <a:r>
              <a:rPr lang="en-US" dirty="0"/>
              <a:t>Patrick J. </a:t>
            </a:r>
            <a:r>
              <a:rPr lang="en-US" dirty="0" smtClean="0"/>
              <a:t>Flynn, Todd Scruggs, Kevin </a:t>
            </a:r>
            <a:r>
              <a:rPr lang="en-US" dirty="0"/>
              <a:t>W. </a:t>
            </a:r>
            <a:r>
              <a:rPr lang="en-US" dirty="0" smtClean="0"/>
              <a:t>Bowyer, </a:t>
            </a:r>
            <a:r>
              <a:rPr lang="en-US" dirty="0"/>
              <a:t>William </a:t>
            </a:r>
            <a:r>
              <a:rPr lang="en-US" dirty="0" err="1" smtClean="0"/>
              <a:t>Worek</a:t>
            </a:r>
            <a:r>
              <a:rPr lang="en-US" dirty="0"/>
              <a:t>, Preliminary Face Recognition Grand Challenge </a:t>
            </a:r>
            <a:r>
              <a:rPr lang="en-US" dirty="0" smtClean="0"/>
              <a:t>Results.</a:t>
            </a:r>
          </a:p>
          <a:p>
            <a:r>
              <a:rPr lang="en-US" dirty="0" smtClean="0"/>
              <a:t>Wikipedia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5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 we need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Easy way to discover criminals</a:t>
            </a:r>
          </a:p>
          <a:p>
            <a:pPr lvl="1"/>
            <a:r>
              <a:rPr lang="en-US" dirty="0" smtClean="0"/>
              <a:t>Video Surveillance</a:t>
            </a:r>
          </a:p>
          <a:p>
            <a:pPr lvl="1"/>
            <a:r>
              <a:rPr lang="en-US" dirty="0" smtClean="0"/>
              <a:t>Portal Control</a:t>
            </a:r>
          </a:p>
          <a:p>
            <a:pPr lvl="1"/>
            <a:r>
              <a:rPr lang="en-US" dirty="0" smtClean="0"/>
              <a:t>Investigations</a:t>
            </a:r>
          </a:p>
          <a:p>
            <a:r>
              <a:rPr lang="en-US" dirty="0" smtClean="0"/>
              <a:t>Smart Cards</a:t>
            </a:r>
          </a:p>
          <a:p>
            <a:pPr lvl="1"/>
            <a:r>
              <a:rPr lang="en-US" dirty="0" smtClean="0"/>
              <a:t>Devices log-on</a:t>
            </a:r>
          </a:p>
          <a:p>
            <a:pPr lvl="1"/>
            <a:r>
              <a:rPr lang="en-US" dirty="0" smtClean="0"/>
              <a:t>ATM cards</a:t>
            </a:r>
          </a:p>
          <a:p>
            <a:r>
              <a:rPr lang="en-US" dirty="0" smtClean="0"/>
              <a:t>Entertainment</a:t>
            </a:r>
          </a:p>
          <a:p>
            <a:pPr lvl="1"/>
            <a:r>
              <a:rPr lang="en-US" dirty="0" smtClean="0"/>
              <a:t>Video Games</a:t>
            </a:r>
          </a:p>
          <a:p>
            <a:pPr lvl="1"/>
            <a:r>
              <a:rPr lang="en-US" dirty="0" smtClean="0"/>
              <a:t>Human-robot/computer-interaction</a:t>
            </a:r>
          </a:p>
        </p:txBody>
      </p:sp>
    </p:spTree>
    <p:extLst>
      <p:ext uri="{BB962C8B-B14F-4D97-AF65-F5344CB8AC3E}">
        <p14:creationId xmlns:p14="http://schemas.microsoft.com/office/powerpoint/2010/main" val="15294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7172" name="Picture 4" descr="http://farm3.static.flickr.com/2383/1507585665_f58d1b40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Consists </a:t>
            </a:r>
            <a:r>
              <a:rPr lang="en-US" dirty="0"/>
              <a:t>of methods for uniquely </a:t>
            </a:r>
            <a:r>
              <a:rPr lang="en-US" dirty="0" smtClean="0"/>
              <a:t>recognizing humans </a:t>
            </a:r>
            <a:r>
              <a:rPr lang="en-US" dirty="0"/>
              <a:t>based upon one or more intrinsic physical or behavioral traits. In computer science, in particular, biometrics is used as a form of identity access management and access control. It is also used to identify individuals in groups that are under surveillance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recognition by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Relevant studies </a:t>
            </a:r>
            <a:r>
              <a:rPr lang="en-US" dirty="0"/>
              <a:t>in psychophysics and </a:t>
            </a:r>
            <a:r>
              <a:rPr lang="en-US" dirty="0" smtClean="0"/>
              <a:t>neuroscience that will help with the design of face recognition systems:</a:t>
            </a:r>
          </a:p>
          <a:p>
            <a:pPr lvl="1"/>
            <a:r>
              <a:rPr lang="en-US" dirty="0" smtClean="0"/>
              <a:t>People remember faces more easy than other objects.</a:t>
            </a:r>
          </a:p>
          <a:p>
            <a:pPr lvl="1"/>
            <a:r>
              <a:rPr lang="en-US" dirty="0" smtClean="0"/>
              <a:t>People focus in odd features (eg. Hears).</a:t>
            </a:r>
          </a:p>
          <a:p>
            <a:pPr lvl="1"/>
            <a:r>
              <a:rPr lang="en-US" dirty="0" smtClean="0"/>
              <a:t>People rank facial features.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in Face </a:t>
            </a:r>
            <a:r>
              <a:rPr lang="en-US" dirty="0" smtClean="0"/>
              <a:t>Recognition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Illumination </a:t>
            </a:r>
            <a:r>
              <a:rPr lang="en-US" dirty="0" smtClean="0"/>
              <a:t>variation</a:t>
            </a:r>
          </a:p>
          <a:p>
            <a:pPr lvl="1"/>
            <a:r>
              <a:rPr lang="en-US" dirty="0"/>
              <a:t>Images of the same face </a:t>
            </a:r>
            <a:r>
              <a:rPr lang="en-US" dirty="0" smtClean="0"/>
              <a:t>look different because </a:t>
            </a:r>
            <a:r>
              <a:rPr lang="en-US" dirty="0"/>
              <a:t>the change </a:t>
            </a:r>
            <a:r>
              <a:rPr lang="en-US" dirty="0" smtClean="0"/>
              <a:t>of the light.</a:t>
            </a:r>
          </a:p>
          <a:p>
            <a:r>
              <a:rPr lang="en-US" dirty="0"/>
              <a:t>Pose </a:t>
            </a:r>
            <a:r>
              <a:rPr lang="en-US" dirty="0" smtClean="0"/>
              <a:t>Variation</a:t>
            </a:r>
          </a:p>
          <a:p>
            <a:pPr lvl="1"/>
            <a:r>
              <a:rPr lang="en-US" dirty="0" smtClean="0"/>
              <a:t>Same face in different angles could give a different output.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techniques base </a:t>
            </a:r>
            <a:r>
              <a:rPr lang="en-US" dirty="0"/>
              <a:t>on 2D pattern </a:t>
            </a:r>
            <a:r>
              <a:rPr lang="en-US" dirty="0" smtClean="0"/>
              <a:t>recognition.</a:t>
            </a:r>
          </a:p>
          <a:p>
            <a:r>
              <a:rPr lang="en-US" dirty="0" smtClean="0"/>
              <a:t>Use measured attributes </a:t>
            </a:r>
            <a:r>
              <a:rPr lang="en-US" dirty="0"/>
              <a:t>of </a:t>
            </a:r>
            <a:r>
              <a:rPr lang="en-US" dirty="0" smtClean="0"/>
              <a:t>features (distance-measuring algorithms). </a:t>
            </a:r>
            <a:r>
              <a:rPr lang="en-US" dirty="0"/>
              <a:t>These determined the distances between important </a:t>
            </a:r>
            <a:r>
              <a:rPr lang="en-US" dirty="0" smtClean="0"/>
              <a:t>features like eyes </a:t>
            </a:r>
            <a:r>
              <a:rPr lang="en-US" dirty="0"/>
              <a:t>and compared these distances to the distances on known </a:t>
            </a:r>
            <a:r>
              <a:rPr lang="en-US" dirty="0" smtClean="0"/>
              <a:t>faces in the database.</a:t>
            </a:r>
          </a:p>
          <a:p>
            <a:r>
              <a:rPr lang="en-US" dirty="0" smtClean="0"/>
              <a:t>Performance is poor with variations of the same face and size, is not accurate.</a:t>
            </a:r>
            <a:endParaRPr lang="en-US" dirty="0"/>
          </a:p>
          <a:p>
            <a:r>
              <a:rPr lang="en-US" dirty="0"/>
              <a:t>Does well with variations in intensity.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Appearance-based model, heavily tested with large databases, with positive outcomes.</a:t>
            </a:r>
          </a:p>
          <a:p>
            <a:r>
              <a:rPr lang="en-US" dirty="0" smtClean="0"/>
              <a:t>Feature-based models has been successful as well, and more accurate in the two challenges( light and pose variation)</a:t>
            </a:r>
          </a:p>
          <a:p>
            <a:r>
              <a:rPr lang="en-US" dirty="0" smtClean="0"/>
              <a:t>Techniques for feature extraction are not adequate, for example,  it won’t detect if an eye is close or not.</a:t>
            </a:r>
          </a:p>
        </p:txBody>
      </p:sp>
    </p:spTree>
    <p:extLst>
      <p:ext uri="{BB962C8B-B14F-4D97-AF65-F5344CB8AC3E}">
        <p14:creationId xmlns:p14="http://schemas.microsoft.com/office/powerpoint/2010/main" val="12989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/>
          <a:lstStyle/>
          <a:p>
            <a:r>
              <a:rPr lang="en-US" dirty="0"/>
              <a:t>Aspects of face recognition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34365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5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422</TotalTime>
  <Words>1584</Words>
  <Application>Microsoft Office PowerPoint</Application>
  <PresentationFormat>On-screen Show (4:3)</PresentationFormat>
  <Paragraphs>149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Face Recognition: A Literature Survey</vt:lpstr>
      <vt:lpstr>Contents  </vt:lpstr>
      <vt:lpstr>Why do we need it?</vt:lpstr>
      <vt:lpstr>Biometrics </vt:lpstr>
      <vt:lpstr>Face recognition by humans</vt:lpstr>
      <vt:lpstr>Challenge in Face Recognition </vt:lpstr>
      <vt:lpstr>Early work</vt:lpstr>
      <vt:lpstr>Modern Work</vt:lpstr>
      <vt:lpstr>Aspects of face recognition</vt:lpstr>
      <vt:lpstr>Aspects of face recognition, continued</vt:lpstr>
      <vt:lpstr>Face Detection </vt:lpstr>
      <vt:lpstr>Feature extraction </vt:lpstr>
      <vt:lpstr>EIGENFACE</vt:lpstr>
      <vt:lpstr>EIGENFACE continued</vt:lpstr>
      <vt:lpstr>NEURAL NETWORK  </vt:lpstr>
      <vt:lpstr>NN on face recognition</vt:lpstr>
      <vt:lpstr>Example of NN</vt:lpstr>
      <vt:lpstr>PDBNN</vt:lpstr>
      <vt:lpstr>PDBNN continued</vt:lpstr>
      <vt:lpstr>PowerPoint Presentation</vt:lpstr>
      <vt:lpstr>Video-based Face Recognition</vt:lpstr>
      <vt:lpstr>Basic steps of video-based face recognition</vt:lpstr>
      <vt:lpstr>Evaluation of face recognition systems</vt:lpstr>
      <vt:lpstr>Evaluation of face recognition systems continue</vt:lpstr>
      <vt:lpstr>Face Recognition Grand Challenge</vt:lpstr>
      <vt:lpstr>Face Recognition Grand Challenge cont.</vt:lpstr>
      <vt:lpstr>FRGC results</vt:lpstr>
      <vt:lpstr>ETICS ISSUES WITH FACE RECOGNITION</vt:lpstr>
      <vt:lpstr>References</vt:lpstr>
      <vt:lpstr>QUESTIONS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 Recognition: A Literature Survey</dc:title>
  <dc:creator>Diego</dc:creator>
  <cp:lastModifiedBy>Diego</cp:lastModifiedBy>
  <cp:revision>32</cp:revision>
  <dcterms:created xsi:type="dcterms:W3CDTF">2011-03-27T21:17:54Z</dcterms:created>
  <dcterms:modified xsi:type="dcterms:W3CDTF">2011-03-28T04:22:13Z</dcterms:modified>
</cp:coreProperties>
</file>