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4" r:id="rId7"/>
    <p:sldId id="261" r:id="rId8"/>
    <p:sldId id="262" r:id="rId9"/>
    <p:sldId id="278" r:id="rId10"/>
    <p:sldId id="279" r:id="rId11"/>
    <p:sldId id="265" r:id="rId12"/>
    <p:sldId id="266" r:id="rId13"/>
    <p:sldId id="280"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15620"/>
    <p:restoredTop sz="84588" autoAdjust="0"/>
  </p:normalViewPr>
  <p:slideViewPr>
    <p:cSldViewPr>
      <p:cViewPr varScale="1">
        <p:scale>
          <a:sx n="61" d="100"/>
          <a:sy n="61" d="100"/>
        </p:scale>
        <p:origin x="-206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466C38-AEE5-4E79-AD36-E7F40D6A0F28}" type="datetimeFigureOut">
              <a:rPr lang="en-US" smtClean="0"/>
              <a:pPr/>
              <a:t>2/5/2017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ACF3A7-A8BF-463E-991E-59BFE4972E89}"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9ACF3A7-A8BF-463E-991E-59BFE4972E89}"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last point</a:t>
            </a:r>
            <a:r>
              <a:rPr lang="en-GB" baseline="0" dirty="0" smtClean="0"/>
              <a:t> that we will focus on today.  </a:t>
            </a:r>
            <a:r>
              <a:rPr lang="en-GB" baseline="0" dirty="0" err="1" smtClean="0"/>
              <a:t>Thats</a:t>
            </a:r>
            <a:r>
              <a:rPr lang="en-GB" baseline="0" dirty="0" smtClean="0"/>
              <a:t> because the foraging of food is a natural optimization problem. Where you are going to balance the food that you gather against the energy you are spending. This leads to the creation of shortest path. </a:t>
            </a:r>
            <a:endParaRPr lang="en-GB" dirty="0"/>
          </a:p>
        </p:txBody>
      </p:sp>
      <p:sp>
        <p:nvSpPr>
          <p:cNvPr id="4" name="Slide Number Placeholder 3"/>
          <p:cNvSpPr>
            <a:spLocks noGrp="1"/>
          </p:cNvSpPr>
          <p:nvPr>
            <p:ph type="sldNum" sz="quarter" idx="10"/>
          </p:nvPr>
        </p:nvSpPr>
        <p:spPr/>
        <p:txBody>
          <a:bodyPr/>
          <a:lstStyle/>
          <a:p>
            <a:fld id="{89ACF3A7-A8BF-463E-991E-59BFE4972E89}"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9ACF3A7-A8BF-463E-991E-59BFE4972E89}" type="slidenum">
              <a:rPr lang="en-GB" smtClean="0"/>
              <a:pPr/>
              <a:t>23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0FFE32C-A0CB-404E-AA50-E342DEF1B64C}" type="datetimeFigureOut">
              <a:rPr lang="en-US" smtClean="0"/>
              <a:pPr/>
              <a:t>2/5/2017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4FEC6D-107C-4B0A-8FC7-417810BB0E5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FFE32C-A0CB-404E-AA50-E342DEF1B64C}" type="datetimeFigureOut">
              <a:rPr lang="en-US" smtClean="0"/>
              <a:pPr/>
              <a:t>2/5/2017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4FEC6D-107C-4B0A-8FC7-417810BB0E5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FFE32C-A0CB-404E-AA50-E342DEF1B64C}" type="datetimeFigureOut">
              <a:rPr lang="en-US" smtClean="0"/>
              <a:pPr/>
              <a:t>2/5/2017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4FEC6D-107C-4B0A-8FC7-417810BB0E5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FFE32C-A0CB-404E-AA50-E342DEF1B64C}" type="datetimeFigureOut">
              <a:rPr lang="en-US" smtClean="0"/>
              <a:pPr/>
              <a:t>2/5/2017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4FEC6D-107C-4B0A-8FC7-417810BB0E5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FFE32C-A0CB-404E-AA50-E342DEF1B64C}" type="datetimeFigureOut">
              <a:rPr lang="en-US" smtClean="0"/>
              <a:pPr/>
              <a:t>2/5/2017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4FEC6D-107C-4B0A-8FC7-417810BB0E5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0FFE32C-A0CB-404E-AA50-E342DEF1B64C}" type="datetimeFigureOut">
              <a:rPr lang="en-US" smtClean="0"/>
              <a:pPr/>
              <a:t>2/5/2017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4FEC6D-107C-4B0A-8FC7-417810BB0E5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0FFE32C-A0CB-404E-AA50-E342DEF1B64C}" type="datetimeFigureOut">
              <a:rPr lang="en-US" smtClean="0"/>
              <a:pPr/>
              <a:t>2/5/2017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14FEC6D-107C-4B0A-8FC7-417810BB0E5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0FFE32C-A0CB-404E-AA50-E342DEF1B64C}" type="datetimeFigureOut">
              <a:rPr lang="en-US" smtClean="0"/>
              <a:pPr/>
              <a:t>2/5/2017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14FEC6D-107C-4B0A-8FC7-417810BB0E5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FFE32C-A0CB-404E-AA50-E342DEF1B64C}" type="datetimeFigureOut">
              <a:rPr lang="en-US" smtClean="0"/>
              <a:pPr/>
              <a:t>2/5/2017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14FEC6D-107C-4B0A-8FC7-417810BB0E5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FE32C-A0CB-404E-AA50-E342DEF1B64C}" type="datetimeFigureOut">
              <a:rPr lang="en-US" smtClean="0"/>
              <a:pPr/>
              <a:t>2/5/2017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4FEC6D-107C-4B0A-8FC7-417810BB0E5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FE32C-A0CB-404E-AA50-E342DEF1B64C}" type="datetimeFigureOut">
              <a:rPr lang="en-US" smtClean="0"/>
              <a:pPr/>
              <a:t>2/5/2017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4FEC6D-107C-4B0A-8FC7-417810BB0E5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FFE32C-A0CB-404E-AA50-E342DEF1B64C}" type="datetimeFigureOut">
              <a:rPr lang="en-US" smtClean="0"/>
              <a:pPr/>
              <a:t>2/5/2017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FEC6D-107C-4B0A-8FC7-417810BB0E5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5.bin"/><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png"/><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14282" y="214290"/>
            <a:ext cx="8815358" cy="4143404"/>
          </a:xfrm>
        </p:spPr>
        <p:txBody>
          <a:bodyPr>
            <a:normAutofit/>
          </a:bodyPr>
          <a:lstStyle/>
          <a:p>
            <a:r>
              <a:rPr lang="en-GB" sz="3600" b="1" dirty="0" smtClean="0">
                <a:latin typeface="Avenir LT Std 35 Light" pitchFamily="34" charset="0"/>
              </a:rPr>
              <a:t>Ant Colony Optimization (ACO)</a:t>
            </a:r>
            <a:br>
              <a:rPr lang="en-GB" sz="3600" b="1" dirty="0" smtClean="0">
                <a:latin typeface="Avenir LT Std 35 Light" pitchFamily="34" charset="0"/>
              </a:rPr>
            </a:br>
            <a:r>
              <a:rPr lang="en-GB" sz="3600" b="1" dirty="0" smtClean="0">
                <a:latin typeface="Avenir LT Std 35 Light" pitchFamily="34" charset="0"/>
              </a:rPr>
              <a:t/>
            </a:r>
            <a:br>
              <a:rPr lang="en-GB" sz="3600" b="1" dirty="0" smtClean="0">
                <a:latin typeface="Avenir LT Std 35 Light" pitchFamily="34" charset="0"/>
              </a:rPr>
            </a:br>
            <a:r>
              <a:rPr lang="en-US" sz="6000" b="1" dirty="0" err="1" smtClean="0">
                <a:solidFill>
                  <a:srgbClr val="0000FF"/>
                </a:solidFill>
              </a:rPr>
              <a:t>C</a:t>
            </a:r>
            <a:r>
              <a:rPr lang="en-US" sz="6000" dirty="0" err="1" smtClean="0"/>
              <a:t>om</a:t>
            </a:r>
            <a:r>
              <a:rPr lang="en-US" sz="6000" b="1" dirty="0" err="1" smtClean="0">
                <a:solidFill>
                  <a:srgbClr val="FF0000"/>
                </a:solidFill>
              </a:rPr>
              <a:t>S</a:t>
            </a:r>
            <a:r>
              <a:rPr lang="en-US" sz="6000" dirty="0" err="1" smtClean="0"/>
              <a:t>ens</a:t>
            </a:r>
            <a:r>
              <a:rPr lang="en-US" sz="3600" dirty="0" smtClean="0"/>
              <a:t/>
            </a:r>
            <a:br>
              <a:rPr lang="en-US" sz="3600" dirty="0" smtClean="0"/>
            </a:br>
            <a:r>
              <a:rPr lang="en-US" sz="2400" i="1" dirty="0" smtClean="0"/>
              <a:t>Research Group</a:t>
            </a:r>
            <a:endParaRPr lang="en-GB" sz="3600" b="1" dirty="0">
              <a:latin typeface="Avenir LT Std 35 Light" pitchFamily="34" charset="0"/>
            </a:endParaRPr>
          </a:p>
        </p:txBody>
      </p:sp>
      <p:sp>
        <p:nvSpPr>
          <p:cNvPr id="5" name="Subtitle 2"/>
          <p:cNvSpPr>
            <a:spLocks noGrp="1"/>
          </p:cNvSpPr>
          <p:nvPr>
            <p:ph type="subTitle" idx="1"/>
          </p:nvPr>
        </p:nvSpPr>
        <p:spPr>
          <a:xfrm>
            <a:off x="1371600" y="4357694"/>
            <a:ext cx="6400800" cy="1752600"/>
          </a:xfrm>
        </p:spPr>
        <p:txBody>
          <a:bodyPr>
            <a:normAutofit fontScale="62500" lnSpcReduction="20000"/>
          </a:bodyPr>
          <a:lstStyle/>
          <a:p>
            <a:r>
              <a:rPr lang="en-US" sz="2800" b="1" dirty="0" smtClean="0">
                <a:solidFill>
                  <a:schemeClr val="tx1"/>
                </a:solidFill>
              </a:rPr>
              <a:t>Founding Head: Dr. </a:t>
            </a:r>
            <a:r>
              <a:rPr lang="en-US" sz="2800" b="1" dirty="0" err="1" smtClean="0">
                <a:solidFill>
                  <a:srgbClr val="0070C0"/>
                </a:solidFill>
              </a:rPr>
              <a:t>Nadeem</a:t>
            </a:r>
            <a:r>
              <a:rPr lang="en-US" sz="2800" b="1" dirty="0" smtClean="0">
                <a:solidFill>
                  <a:srgbClr val="0070C0"/>
                </a:solidFill>
              </a:rPr>
              <a:t> </a:t>
            </a:r>
            <a:r>
              <a:rPr lang="en-US" sz="2800" b="1" dirty="0" err="1" smtClean="0">
                <a:solidFill>
                  <a:srgbClr val="0070C0"/>
                </a:solidFill>
              </a:rPr>
              <a:t>Javaid</a:t>
            </a:r>
            <a:endParaRPr lang="en-US" sz="2800" b="1" dirty="0" smtClean="0">
              <a:solidFill>
                <a:srgbClr val="0070C0"/>
              </a:solidFill>
            </a:endParaRPr>
          </a:p>
          <a:p>
            <a:r>
              <a:rPr lang="en-US" sz="2800" dirty="0" err="1" smtClean="0">
                <a:solidFill>
                  <a:schemeClr val="tx1"/>
                </a:solidFill>
              </a:rPr>
              <a:t>Ph.D</a:t>
            </a:r>
            <a:r>
              <a:rPr lang="en-US" sz="2800" dirty="0" smtClean="0">
                <a:solidFill>
                  <a:schemeClr val="tx1"/>
                </a:solidFill>
              </a:rPr>
              <a:t>, University of Paris-</a:t>
            </a:r>
            <a:r>
              <a:rPr lang="en-US" sz="2800" dirty="0" err="1" smtClean="0">
                <a:solidFill>
                  <a:schemeClr val="tx1"/>
                </a:solidFill>
              </a:rPr>
              <a:t>Est</a:t>
            </a:r>
            <a:r>
              <a:rPr lang="en-US" sz="2800" dirty="0" smtClean="0">
                <a:solidFill>
                  <a:schemeClr val="tx1"/>
                </a:solidFill>
              </a:rPr>
              <a:t>, France.</a:t>
            </a:r>
          </a:p>
          <a:p>
            <a:r>
              <a:rPr lang="en-US" sz="2800" dirty="0" smtClean="0">
                <a:solidFill>
                  <a:schemeClr val="tx1"/>
                </a:solidFill>
              </a:rPr>
              <a:t>Senior Member IEEE, </a:t>
            </a:r>
          </a:p>
          <a:p>
            <a:pPr>
              <a:lnSpc>
                <a:spcPct val="120000"/>
              </a:lnSpc>
              <a:spcBef>
                <a:spcPts val="0"/>
              </a:spcBef>
            </a:pPr>
            <a:r>
              <a:rPr lang="en-US" sz="2800" dirty="0" smtClean="0">
                <a:solidFill>
                  <a:schemeClr val="tx1"/>
                </a:solidFill>
              </a:rPr>
              <a:t>Associate Professor, Department of Computer Science, </a:t>
            </a:r>
          </a:p>
          <a:p>
            <a:pPr>
              <a:lnSpc>
                <a:spcPct val="120000"/>
              </a:lnSpc>
              <a:spcBef>
                <a:spcPts val="0"/>
              </a:spcBef>
            </a:pPr>
            <a:r>
              <a:rPr lang="en-US" sz="2800" dirty="0" smtClean="0">
                <a:solidFill>
                  <a:schemeClr val="tx1"/>
                </a:solidFill>
              </a:rPr>
              <a:t>COMSATS Institute of Information </a:t>
            </a:r>
          </a:p>
          <a:p>
            <a:pPr>
              <a:lnSpc>
                <a:spcPct val="120000"/>
              </a:lnSpc>
              <a:spcBef>
                <a:spcPts val="0"/>
              </a:spcBef>
            </a:pPr>
            <a:r>
              <a:rPr lang="en-US" sz="2800" dirty="0" smtClean="0">
                <a:solidFill>
                  <a:schemeClr val="tx1"/>
                </a:solidFill>
              </a:rPr>
              <a:t>Technology, 44000, Islamabad, Pakistan.</a:t>
            </a:r>
          </a:p>
          <a:p>
            <a:endParaRPr lang="en-GB" b="1" dirty="0"/>
          </a:p>
        </p:txBody>
      </p:sp>
      <p:pic>
        <p:nvPicPr>
          <p:cNvPr id="6" name="Picture 5"/>
          <p:cNvPicPr/>
          <p:nvPr/>
        </p:nvPicPr>
        <p:blipFill>
          <a:blip r:embed="rId3" cstate="print">
            <a:extLst>
              <a:ext uri="{28A0092B-C50C-407E-A947-70E740481C1C}">
                <a14:useLocalDpi xmlns="" xmlns:a14="http://schemas.microsoft.com/office/drawing/2010/main" val="0"/>
              </a:ext>
            </a:extLst>
          </a:blip>
          <a:stretch>
            <a:fillRect/>
          </a:stretch>
        </p:blipFill>
        <p:spPr>
          <a:xfrm>
            <a:off x="71406" y="5857892"/>
            <a:ext cx="1603423" cy="928694"/>
          </a:xfrm>
          <a:prstGeom prst="rect">
            <a:avLst/>
          </a:prstGeom>
        </p:spPr>
      </p:pic>
      <p:pic>
        <p:nvPicPr>
          <p:cNvPr id="7" name="Picture 6"/>
          <p:cNvPicPr>
            <a:picLocks noChangeAspect="1"/>
          </p:cNvPicPr>
          <p:nvPr/>
        </p:nvPicPr>
        <p:blipFill>
          <a:blip r:embed="rId4"/>
          <a:stretch>
            <a:fillRect/>
          </a:stretch>
        </p:blipFill>
        <p:spPr>
          <a:xfrm>
            <a:off x="7981984" y="5786454"/>
            <a:ext cx="1090610" cy="10001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2"/>
          <a:srcRect/>
          <a:stretch>
            <a:fillRect/>
          </a:stretch>
        </p:blipFill>
        <p:spPr bwMode="auto">
          <a:xfrm>
            <a:off x="857224" y="2966646"/>
            <a:ext cx="3786214" cy="1462486"/>
          </a:xfrm>
          <a:prstGeom prst="rect">
            <a:avLst/>
          </a:prstGeom>
          <a:noFill/>
          <a:ln w="9525">
            <a:noFill/>
            <a:miter lim="800000"/>
            <a:headEnd/>
            <a:tailEnd/>
          </a:ln>
          <a:effectLst/>
        </p:spPr>
      </p:pic>
      <p:pic>
        <p:nvPicPr>
          <p:cNvPr id="5" name="Picture 5"/>
          <p:cNvPicPr>
            <a:picLocks noChangeAspect="1" noChangeArrowheads="1"/>
          </p:cNvPicPr>
          <p:nvPr/>
        </p:nvPicPr>
        <p:blipFill>
          <a:blip r:embed="rId3"/>
          <a:srcRect/>
          <a:stretch>
            <a:fillRect/>
          </a:stretch>
        </p:blipFill>
        <p:spPr bwMode="auto">
          <a:xfrm>
            <a:off x="928662" y="1500174"/>
            <a:ext cx="3214710" cy="1219616"/>
          </a:xfrm>
          <a:prstGeom prst="rect">
            <a:avLst/>
          </a:prstGeom>
          <a:noFill/>
          <a:ln w="9525">
            <a:noFill/>
            <a:miter lim="800000"/>
            <a:headEnd/>
            <a:tailEnd/>
          </a:ln>
          <a:effectLst/>
        </p:spPr>
      </p:pic>
      <p:pic>
        <p:nvPicPr>
          <p:cNvPr id="38915" name="Picture 3"/>
          <p:cNvPicPr>
            <a:picLocks noChangeAspect="1" noChangeArrowheads="1"/>
          </p:cNvPicPr>
          <p:nvPr/>
        </p:nvPicPr>
        <p:blipFill>
          <a:blip r:embed="rId4"/>
          <a:srcRect/>
          <a:stretch>
            <a:fillRect/>
          </a:stretch>
        </p:blipFill>
        <p:spPr bwMode="auto">
          <a:xfrm>
            <a:off x="571472" y="4572008"/>
            <a:ext cx="4071966" cy="1500198"/>
          </a:xfrm>
          <a:prstGeom prst="rect">
            <a:avLst/>
          </a:prstGeom>
          <a:noFill/>
          <a:ln w="9525">
            <a:noFill/>
            <a:miter lim="800000"/>
            <a:headEnd/>
            <a:tailEnd/>
          </a:ln>
          <a:effectLst/>
        </p:spPr>
      </p:pic>
      <p:sp>
        <p:nvSpPr>
          <p:cNvPr id="7" name="Content Placeholder 2"/>
          <p:cNvSpPr txBox="1">
            <a:spLocks/>
          </p:cNvSpPr>
          <p:nvPr/>
        </p:nvSpPr>
        <p:spPr>
          <a:xfrm>
            <a:off x="4500562" y="1357298"/>
            <a:ext cx="4186238" cy="4972072"/>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AutoNum type="arabicPeriod" startAt="4"/>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An ant will most</a:t>
            </a:r>
            <a:r>
              <a:rPr kumimoji="0" lang="en-GB" sz="2000" b="0" i="0" u="none" strike="noStrike" kern="1200" cap="none" spc="0" normalizeH="0" noProof="0" dirty="0" smtClean="0">
                <a:ln>
                  <a:noFill/>
                </a:ln>
                <a:solidFill>
                  <a:schemeClr val="tx1"/>
                </a:solidFill>
                <a:effectLst/>
                <a:uLnTx/>
                <a:uFillTx/>
                <a:latin typeface="+mn-lt"/>
                <a:ea typeface="+mn-ea"/>
                <a:cs typeface="+mn-cs"/>
              </a:rPr>
              <a:t> likely choose the shortest path when returning back to the nest with food as this path will have the most deposited pheromone.</a:t>
            </a:r>
          </a:p>
          <a:p>
            <a:pPr marL="514350" marR="0" lvl="0" indent="-514350" algn="l" defTabSz="914400" rtl="0" eaLnBrk="1" fontAlgn="auto" latinLnBrk="0" hangingPunct="1">
              <a:lnSpc>
                <a:spcPct val="100000"/>
              </a:lnSpc>
              <a:spcBef>
                <a:spcPct val="20000"/>
              </a:spcBef>
              <a:spcAft>
                <a:spcPts val="0"/>
              </a:spcAft>
              <a:buClrTx/>
              <a:buSzTx/>
              <a:buAutoNum type="arabicPeriod" startAt="4"/>
              <a:tabLst/>
              <a:defRPr/>
            </a:pPr>
            <a:r>
              <a:rPr lang="en-GB" sz="2000" baseline="0" dirty="0" smtClean="0"/>
              <a:t>For</a:t>
            </a:r>
            <a:r>
              <a:rPr lang="en-GB" sz="2000" dirty="0" smtClean="0"/>
              <a:t> the same reason, new ants that later starts out from the nest to find food will also choose the shortest path.</a:t>
            </a:r>
            <a:endParaRPr lang="en-GB" sz="2000" dirty="0" smtClean="0"/>
          </a:p>
          <a:p>
            <a:pPr marL="514350" marR="0" lvl="0" indent="-514350" algn="l" defTabSz="914400" rtl="0" eaLnBrk="1" fontAlgn="auto" latinLnBrk="0" hangingPunct="1">
              <a:lnSpc>
                <a:spcPct val="100000"/>
              </a:lnSpc>
              <a:spcBef>
                <a:spcPct val="20000"/>
              </a:spcBef>
              <a:spcAft>
                <a:spcPts val="0"/>
              </a:spcAft>
              <a:buClrTx/>
              <a:buSzTx/>
              <a:buAutoNum type="arabicPeriod" startAt="4"/>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Overtime, this positive feedback (autocatalytic)</a:t>
            </a:r>
            <a:r>
              <a:rPr kumimoji="0" lang="en-GB" sz="2000" b="0" i="0" u="none" strike="noStrike" kern="1200" cap="none" spc="0" normalizeH="0" noProof="0" dirty="0" smtClean="0">
                <a:ln>
                  <a:noFill/>
                </a:ln>
                <a:solidFill>
                  <a:schemeClr val="tx1"/>
                </a:solidFill>
                <a:effectLst/>
                <a:uLnTx/>
                <a:uFillTx/>
                <a:latin typeface="+mn-lt"/>
                <a:ea typeface="+mn-ea"/>
                <a:cs typeface="+mn-cs"/>
              </a:rPr>
              <a:t> process prompts all ants to choose the shorter path.</a:t>
            </a: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p:cNvPicPr/>
          <p:nvPr/>
        </p:nvPicPr>
        <p:blipFill>
          <a:blip r:embed="rId5" cstate="print">
            <a:extLst>
              <a:ext uri="{28A0092B-C50C-407E-A947-70E740481C1C}">
                <a14:useLocalDpi xmlns="" xmlns:a14="http://schemas.microsoft.com/office/drawing/2010/main" val="0"/>
              </a:ext>
            </a:extLst>
          </a:blip>
          <a:stretch>
            <a:fillRect/>
          </a:stretch>
        </p:blipFill>
        <p:spPr>
          <a:xfrm>
            <a:off x="71406" y="5857892"/>
            <a:ext cx="1603423" cy="928694"/>
          </a:xfrm>
          <a:prstGeom prst="rect">
            <a:avLst/>
          </a:prstGeom>
        </p:spPr>
      </p:pic>
      <p:pic>
        <p:nvPicPr>
          <p:cNvPr id="10" name="Picture 9"/>
          <p:cNvPicPr>
            <a:picLocks noChangeAspect="1"/>
          </p:cNvPicPr>
          <p:nvPr/>
        </p:nvPicPr>
        <p:blipFill>
          <a:blip r:embed="rId6"/>
          <a:stretch>
            <a:fillRect/>
          </a:stretch>
        </p:blipFill>
        <p:spPr>
          <a:xfrm>
            <a:off x="7981984" y="5786454"/>
            <a:ext cx="1090610" cy="1000132"/>
          </a:xfrm>
          <a:prstGeom prst="rect">
            <a:avLst/>
          </a:prstGeom>
        </p:spPr>
      </p:pic>
      <p:sp>
        <p:nvSpPr>
          <p:cNvPr id="12" name="Title 1"/>
          <p:cNvSpPr txBox="1">
            <a:spLocks/>
          </p:cNvSpPr>
          <p:nvPr/>
        </p:nvSpPr>
        <p:spPr>
          <a:xfrm>
            <a:off x="428596" y="0"/>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smtClean="0">
                <a:ln>
                  <a:noFill/>
                </a:ln>
                <a:solidFill>
                  <a:schemeClr val="tx1"/>
                </a:solidFill>
                <a:effectLst/>
                <a:uLnTx/>
                <a:uFillTx/>
                <a:latin typeface="+mj-lt"/>
                <a:ea typeface="+mj-ea"/>
                <a:cs typeface="+mj-cs"/>
              </a:rPr>
              <a:t>Ant foraging- Co-operative Search by Pheromone Trails</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Slide Number Placeholder 8"/>
          <p:cNvSpPr txBox="1">
            <a:spLocks/>
          </p:cNvSpPr>
          <p:nvPr/>
        </p:nvSpPr>
        <p:spPr>
          <a:xfrm>
            <a:off x="6715140" y="7141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tint val="75000"/>
                  </a:schemeClr>
                </a:solidFill>
              </a:rPr>
              <a:t>9</a:t>
            </a:r>
            <a:endParaRPr kumimoji="0" lang="en-GB"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samia\OneDrive\ACO\leaf-cutting-ant_1500x1188.jpg"/>
          <p:cNvPicPr>
            <a:picLocks noChangeAspect="1" noChangeArrowheads="1"/>
          </p:cNvPicPr>
          <p:nvPr/>
        </p:nvPicPr>
        <p:blipFill>
          <a:blip r:embed="rId2" cstate="print"/>
          <a:srcRect/>
          <a:stretch>
            <a:fillRect/>
          </a:stretch>
        </p:blipFill>
        <p:spPr bwMode="auto">
          <a:xfrm>
            <a:off x="4923416" y="857232"/>
            <a:ext cx="4149178" cy="3286148"/>
          </a:xfrm>
          <a:prstGeom prst="rect">
            <a:avLst/>
          </a:prstGeom>
          <a:noFill/>
        </p:spPr>
      </p:pic>
      <p:sp>
        <p:nvSpPr>
          <p:cNvPr id="2" name="Title 1"/>
          <p:cNvSpPr>
            <a:spLocks noGrp="1"/>
          </p:cNvSpPr>
          <p:nvPr>
            <p:ph type="title"/>
          </p:nvPr>
        </p:nvSpPr>
        <p:spPr>
          <a:xfrm>
            <a:off x="457200" y="-24"/>
            <a:ext cx="8229600" cy="1143000"/>
          </a:xfrm>
        </p:spPr>
        <p:txBody>
          <a:bodyPr/>
          <a:lstStyle/>
          <a:p>
            <a:r>
              <a:rPr lang="en-GB" dirty="0" smtClean="0"/>
              <a:t>ACO-Algorithm</a:t>
            </a:r>
            <a:endParaRPr lang="en-GB" dirty="0"/>
          </a:p>
        </p:txBody>
      </p:sp>
      <p:sp>
        <p:nvSpPr>
          <p:cNvPr id="3" name="Content Placeholder 2"/>
          <p:cNvSpPr>
            <a:spLocks noGrp="1"/>
          </p:cNvSpPr>
          <p:nvPr>
            <p:ph idx="1"/>
          </p:nvPr>
        </p:nvSpPr>
        <p:spPr>
          <a:xfrm>
            <a:off x="285720" y="928670"/>
            <a:ext cx="6215106" cy="5572164"/>
          </a:xfrm>
        </p:spPr>
        <p:txBody>
          <a:bodyPr>
            <a:normAutofit/>
          </a:bodyPr>
          <a:lstStyle/>
          <a:p>
            <a:r>
              <a:rPr lang="en-GB" sz="1900" dirty="0" smtClean="0"/>
              <a:t>Begin</a:t>
            </a:r>
          </a:p>
          <a:p>
            <a:pPr lvl="1"/>
            <a:r>
              <a:rPr lang="en-GB" sz="1900" dirty="0" smtClean="0"/>
              <a:t>Initialize</a:t>
            </a:r>
          </a:p>
          <a:p>
            <a:pPr lvl="1"/>
            <a:r>
              <a:rPr lang="en-GB" sz="1900" dirty="0" smtClean="0"/>
              <a:t>While stopping criterion not satisfied do</a:t>
            </a:r>
          </a:p>
          <a:p>
            <a:pPr lvl="2"/>
            <a:r>
              <a:rPr lang="en-GB" sz="1900" dirty="0" smtClean="0"/>
              <a:t>Position each ant in a starting node</a:t>
            </a:r>
          </a:p>
          <a:p>
            <a:pPr lvl="2"/>
            <a:r>
              <a:rPr lang="en-GB" sz="1900" dirty="0" smtClean="0"/>
              <a:t>Repeat</a:t>
            </a:r>
          </a:p>
          <a:p>
            <a:pPr lvl="3"/>
            <a:r>
              <a:rPr lang="en-GB" sz="1900" b="1" dirty="0" smtClean="0"/>
              <a:t>For each </a:t>
            </a:r>
            <a:r>
              <a:rPr lang="en-GB" sz="1900" dirty="0" smtClean="0"/>
              <a:t>ant </a:t>
            </a:r>
            <a:r>
              <a:rPr lang="en-GB" sz="1900" b="1" dirty="0" smtClean="0"/>
              <a:t>do</a:t>
            </a:r>
          </a:p>
          <a:p>
            <a:pPr lvl="4"/>
            <a:r>
              <a:rPr lang="en-GB" sz="1900" b="1" dirty="0" smtClean="0"/>
              <a:t>Choose next node by applying the state transition rule</a:t>
            </a:r>
          </a:p>
          <a:p>
            <a:pPr lvl="4"/>
            <a:r>
              <a:rPr lang="en-GB" sz="1900" b="1" dirty="0" smtClean="0"/>
              <a:t>Apply step by step pheromone update</a:t>
            </a:r>
            <a:endParaRPr lang="en-GB" sz="1900" b="1" dirty="0"/>
          </a:p>
          <a:p>
            <a:pPr lvl="3"/>
            <a:r>
              <a:rPr lang="en-GB" sz="1900" b="1" dirty="0" smtClean="0"/>
              <a:t>End For</a:t>
            </a:r>
          </a:p>
          <a:p>
            <a:pPr lvl="2"/>
            <a:r>
              <a:rPr lang="en-GB" sz="1900" dirty="0" smtClean="0"/>
              <a:t>Until every ant has built a solution</a:t>
            </a:r>
          </a:p>
          <a:p>
            <a:pPr lvl="2"/>
            <a:r>
              <a:rPr lang="en-GB" sz="1900" dirty="0" smtClean="0"/>
              <a:t>Update best solution</a:t>
            </a:r>
          </a:p>
          <a:p>
            <a:pPr lvl="2"/>
            <a:r>
              <a:rPr lang="en-GB" sz="1900" dirty="0" smtClean="0"/>
              <a:t>Apply pheromone update</a:t>
            </a:r>
          </a:p>
          <a:p>
            <a:pPr lvl="1"/>
            <a:r>
              <a:rPr lang="en-GB" sz="1900" dirty="0" smtClean="0"/>
              <a:t>End While</a:t>
            </a:r>
          </a:p>
          <a:p>
            <a:r>
              <a:rPr lang="en-GB" sz="1900" dirty="0" smtClean="0"/>
              <a:t>End</a:t>
            </a:r>
          </a:p>
        </p:txBody>
      </p:sp>
      <p:pic>
        <p:nvPicPr>
          <p:cNvPr id="5" name="Picture 4"/>
          <p:cNvPicPr/>
          <p:nvPr/>
        </p:nvPicPr>
        <p:blipFill>
          <a:blip r:embed="rId3" cstate="print">
            <a:extLst>
              <a:ext uri="{28A0092B-C50C-407E-A947-70E740481C1C}">
                <a14:useLocalDpi xmlns="" xmlns:a14="http://schemas.microsoft.com/office/drawing/2010/main" val="0"/>
              </a:ext>
            </a:extLst>
          </a:blip>
          <a:stretch>
            <a:fillRect/>
          </a:stretch>
        </p:blipFill>
        <p:spPr>
          <a:xfrm>
            <a:off x="71406" y="5857892"/>
            <a:ext cx="1603423" cy="928694"/>
          </a:xfrm>
          <a:prstGeom prst="rect">
            <a:avLst/>
          </a:prstGeom>
        </p:spPr>
      </p:pic>
      <p:pic>
        <p:nvPicPr>
          <p:cNvPr id="6" name="Picture 5"/>
          <p:cNvPicPr>
            <a:picLocks noChangeAspect="1"/>
          </p:cNvPicPr>
          <p:nvPr/>
        </p:nvPicPr>
        <p:blipFill>
          <a:blip r:embed="rId4"/>
          <a:stretch>
            <a:fillRect/>
          </a:stretch>
        </p:blipFill>
        <p:spPr>
          <a:xfrm>
            <a:off x="7981984" y="5786454"/>
            <a:ext cx="1090610" cy="1000132"/>
          </a:xfrm>
          <a:prstGeom prst="rect">
            <a:avLst/>
          </a:prstGeom>
        </p:spPr>
      </p:pic>
      <p:sp>
        <p:nvSpPr>
          <p:cNvPr id="7" name="Slide Number Placeholder 8"/>
          <p:cNvSpPr txBox="1">
            <a:spLocks/>
          </p:cNvSpPr>
          <p:nvPr/>
        </p:nvSpPr>
        <p:spPr>
          <a:xfrm>
            <a:off x="6715140" y="7141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tint val="75000"/>
                  </a:schemeClr>
                </a:solidFill>
              </a:rPr>
              <a:t>10</a:t>
            </a:r>
            <a:endParaRPr kumimoji="0" lang="en-GB"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1143000"/>
          </a:xfrm>
        </p:spPr>
        <p:txBody>
          <a:bodyPr/>
          <a:lstStyle/>
          <a:p>
            <a:r>
              <a:rPr lang="en-GB" dirty="0" smtClean="0"/>
              <a:t>ACO</a:t>
            </a:r>
            <a:endParaRPr lang="en-GB" dirty="0"/>
          </a:p>
        </p:txBody>
      </p:sp>
      <p:sp>
        <p:nvSpPr>
          <p:cNvPr id="3" name="Content Placeholder 2"/>
          <p:cNvSpPr>
            <a:spLocks noGrp="1"/>
          </p:cNvSpPr>
          <p:nvPr>
            <p:ph idx="1"/>
          </p:nvPr>
        </p:nvSpPr>
        <p:spPr>
          <a:xfrm>
            <a:off x="457200" y="1214422"/>
            <a:ext cx="8229600" cy="5643578"/>
          </a:xfrm>
        </p:spPr>
        <p:txBody>
          <a:bodyPr>
            <a:normAutofit/>
          </a:bodyPr>
          <a:lstStyle/>
          <a:p>
            <a:r>
              <a:rPr lang="en-GB" sz="2000" dirty="0" smtClean="0"/>
              <a:t>The main characteristic of this algorithm is that, at each iteration, the pheromone values are updated by all the m ants that have built a solution in the iteration itself. The </a:t>
            </a:r>
            <a:r>
              <a:rPr lang="el-GR" sz="2000" dirty="0" smtClean="0"/>
              <a:t>τ</a:t>
            </a:r>
            <a:r>
              <a:rPr lang="en-GB" sz="2000" dirty="0" err="1" smtClean="0"/>
              <a:t>ij</a:t>
            </a:r>
            <a:r>
              <a:rPr lang="en-GB" sz="2000" dirty="0" smtClean="0"/>
              <a:t> , associated with the edge joining cities </a:t>
            </a:r>
            <a:r>
              <a:rPr lang="en-GB" sz="2000" dirty="0" err="1" smtClean="0"/>
              <a:t>i</a:t>
            </a:r>
            <a:r>
              <a:rPr lang="en-GB" sz="2000" dirty="0" smtClean="0"/>
              <a:t> and j, is updated as </a:t>
            </a:r>
            <a:r>
              <a:rPr lang="en-GB" sz="2000" dirty="0" smtClean="0"/>
              <a:t>follows [1]:</a:t>
            </a:r>
            <a:endParaRPr lang="en-GB" sz="2000" dirty="0" smtClean="0"/>
          </a:p>
          <a:p>
            <a:pPr lvl="1"/>
            <a:endParaRPr lang="en-GB" sz="2000" dirty="0" smtClean="0"/>
          </a:p>
          <a:p>
            <a:pPr lvl="1"/>
            <a:endParaRPr lang="en-GB" sz="2000" dirty="0"/>
          </a:p>
          <a:p>
            <a:pPr lvl="1"/>
            <a:r>
              <a:rPr lang="en-GB" sz="2000" dirty="0" smtClean="0">
                <a:latin typeface="+mj-lt"/>
              </a:rPr>
              <a:t>Where </a:t>
            </a:r>
            <a:r>
              <a:rPr lang="el-GR" sz="2000" dirty="0" smtClean="0">
                <a:latin typeface="+mj-lt"/>
              </a:rPr>
              <a:t>ρ</a:t>
            </a:r>
            <a:r>
              <a:rPr lang="en-GB" sz="2000" dirty="0" smtClean="0">
                <a:latin typeface="+mj-lt"/>
              </a:rPr>
              <a:t> is the evaporation rate, m is the number of agents, and            is the quantity of pheromone laid on edge (</a:t>
            </a:r>
            <a:r>
              <a:rPr lang="en-GB" sz="2000" dirty="0" err="1" smtClean="0">
                <a:latin typeface="+mj-lt"/>
              </a:rPr>
              <a:t>i</a:t>
            </a:r>
            <a:r>
              <a:rPr lang="en-GB" sz="2000" dirty="0" smtClean="0">
                <a:latin typeface="+mj-lt"/>
              </a:rPr>
              <a:t>, j) by ant k:</a:t>
            </a:r>
          </a:p>
          <a:p>
            <a:pPr lvl="8">
              <a:buNone/>
            </a:pPr>
            <a:r>
              <a:rPr lang="en-GB" dirty="0">
                <a:latin typeface="+mj-lt"/>
              </a:rPr>
              <a:t>	</a:t>
            </a:r>
            <a:r>
              <a:rPr lang="en-GB" dirty="0" smtClean="0">
                <a:latin typeface="+mj-lt"/>
              </a:rPr>
              <a:t>	</a:t>
            </a:r>
          </a:p>
          <a:p>
            <a:pPr lvl="8">
              <a:buNone/>
            </a:pPr>
            <a:endParaRPr lang="en-GB" sz="2000" dirty="0" smtClean="0">
              <a:latin typeface="+mj-lt"/>
            </a:endParaRPr>
          </a:p>
          <a:p>
            <a:pPr lvl="8">
              <a:buNone/>
            </a:pPr>
            <a:endParaRPr lang="en-GB" sz="2000" dirty="0" smtClean="0">
              <a:latin typeface="+mj-lt"/>
            </a:endParaRPr>
          </a:p>
          <a:p>
            <a:pPr lvl="1"/>
            <a:r>
              <a:rPr lang="en-GB" sz="2000" dirty="0" smtClean="0"/>
              <a:t>Where Q is a constant and L is the length of the tour constructed by ant k</a:t>
            </a:r>
            <a:r>
              <a:rPr lang="en-GB" sz="2000" dirty="0" smtClean="0"/>
              <a:t>.</a:t>
            </a:r>
            <a:endParaRPr lang="en-GB" sz="2000" dirty="0" smtClean="0">
              <a:latin typeface="+mj-lt"/>
            </a:endParaRPr>
          </a:p>
          <a:p>
            <a:pPr lvl="1"/>
            <a:endParaRPr lang="en-GB" sz="2000" dirty="0" smtClean="0"/>
          </a:p>
        </p:txBody>
      </p:sp>
      <p:graphicFrame>
        <p:nvGraphicFramePr>
          <p:cNvPr id="5" name="Object 4"/>
          <p:cNvGraphicFramePr>
            <a:graphicFrameLocks noChangeAspect="1"/>
          </p:cNvGraphicFramePr>
          <p:nvPr/>
        </p:nvGraphicFramePr>
        <p:xfrm>
          <a:off x="2571737" y="2500306"/>
          <a:ext cx="3643337" cy="785818"/>
        </p:xfrm>
        <a:graphic>
          <a:graphicData uri="http://schemas.openxmlformats.org/presentationml/2006/ole">
            <p:oleObj spid="_x0000_s4099" name="Equation" r:id="rId3" imgW="2057400" imgH="507960" progId="Equation.3">
              <p:embed/>
            </p:oleObj>
          </a:graphicData>
        </a:graphic>
      </p:graphicFrame>
      <p:graphicFrame>
        <p:nvGraphicFramePr>
          <p:cNvPr id="4100" name="Object 4"/>
          <p:cNvGraphicFramePr>
            <a:graphicFrameLocks noChangeAspect="1"/>
          </p:cNvGraphicFramePr>
          <p:nvPr/>
        </p:nvGraphicFramePr>
        <p:xfrm>
          <a:off x="8001024" y="3286124"/>
          <a:ext cx="581709" cy="428628"/>
        </p:xfrm>
        <a:graphic>
          <a:graphicData uri="http://schemas.openxmlformats.org/presentationml/2006/ole">
            <p:oleObj spid="_x0000_s4100" name="Equation" r:id="rId4" imgW="482400" imgH="355320" progId="Equation.3">
              <p:embed/>
            </p:oleObj>
          </a:graphicData>
        </a:graphic>
      </p:graphicFrame>
      <p:graphicFrame>
        <p:nvGraphicFramePr>
          <p:cNvPr id="7" name="Object 6"/>
          <p:cNvGraphicFramePr>
            <a:graphicFrameLocks noChangeAspect="1"/>
          </p:cNvGraphicFramePr>
          <p:nvPr/>
        </p:nvGraphicFramePr>
        <p:xfrm>
          <a:off x="4514850" y="3321050"/>
          <a:ext cx="114300" cy="215900"/>
        </p:xfrm>
        <a:graphic>
          <a:graphicData uri="http://schemas.openxmlformats.org/presentationml/2006/ole">
            <p:oleObj spid="_x0000_s4101" name="Equation" r:id="rId5" imgW="114120" imgH="215640" progId="Equation.3">
              <p:embed/>
            </p:oleObj>
          </a:graphicData>
        </a:graphic>
      </p:graphicFrame>
      <p:pic>
        <p:nvPicPr>
          <p:cNvPr id="9" name="Picture 8"/>
          <p:cNvPicPr/>
          <p:nvPr/>
        </p:nvPicPr>
        <p:blipFill>
          <a:blip r:embed="rId6" cstate="print">
            <a:extLst>
              <a:ext uri="{28A0092B-C50C-407E-A947-70E740481C1C}">
                <a14:useLocalDpi xmlns="" xmlns:a14="http://schemas.microsoft.com/office/drawing/2010/main" val="0"/>
              </a:ext>
            </a:extLst>
          </a:blip>
          <a:stretch>
            <a:fillRect/>
          </a:stretch>
        </p:blipFill>
        <p:spPr>
          <a:xfrm>
            <a:off x="71406" y="5857892"/>
            <a:ext cx="1603423" cy="928694"/>
          </a:xfrm>
          <a:prstGeom prst="rect">
            <a:avLst/>
          </a:prstGeom>
        </p:spPr>
      </p:pic>
      <p:pic>
        <p:nvPicPr>
          <p:cNvPr id="10" name="Picture 9"/>
          <p:cNvPicPr>
            <a:picLocks noChangeAspect="1"/>
          </p:cNvPicPr>
          <p:nvPr/>
        </p:nvPicPr>
        <p:blipFill>
          <a:blip r:embed="rId7"/>
          <a:stretch>
            <a:fillRect/>
          </a:stretch>
        </p:blipFill>
        <p:spPr>
          <a:xfrm>
            <a:off x="7981984" y="5786454"/>
            <a:ext cx="1090610" cy="1000132"/>
          </a:xfrm>
          <a:prstGeom prst="rect">
            <a:avLst/>
          </a:prstGeom>
        </p:spPr>
      </p:pic>
      <p:graphicFrame>
        <p:nvGraphicFramePr>
          <p:cNvPr id="8" name="Object 7"/>
          <p:cNvGraphicFramePr>
            <a:graphicFrameLocks noChangeAspect="1"/>
          </p:cNvGraphicFramePr>
          <p:nvPr/>
        </p:nvGraphicFramePr>
        <p:xfrm>
          <a:off x="2000232" y="3857628"/>
          <a:ext cx="5106988" cy="1152525"/>
        </p:xfrm>
        <a:graphic>
          <a:graphicData uri="http://schemas.openxmlformats.org/presentationml/2006/ole">
            <p:oleObj spid="_x0000_s4102" name="Equation" r:id="rId8" imgW="2463480" imgH="596880" progId="Equation.3">
              <p:embed/>
            </p:oleObj>
          </a:graphicData>
        </a:graphic>
      </p:graphicFrame>
      <p:sp>
        <p:nvSpPr>
          <p:cNvPr id="11" name="Slide Number Placeholder 8"/>
          <p:cNvSpPr txBox="1">
            <a:spLocks/>
          </p:cNvSpPr>
          <p:nvPr/>
        </p:nvSpPr>
        <p:spPr>
          <a:xfrm>
            <a:off x="6715140" y="7141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tint val="75000"/>
                  </a:schemeClr>
                </a:solidFill>
              </a:rPr>
              <a:t>11</a:t>
            </a:r>
            <a:endParaRPr kumimoji="0" lang="en-GB"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p:nvSpPr>
        <p:spPr>
          <a:xfrm>
            <a:off x="2143076" y="6000768"/>
            <a:ext cx="5643634" cy="646331"/>
          </a:xfrm>
          <a:prstGeom prst="rect">
            <a:avLst/>
          </a:prstGeom>
        </p:spPr>
        <p:txBody>
          <a:bodyPr wrap="square">
            <a:spAutoFit/>
          </a:bodyPr>
          <a:lstStyle/>
          <a:p>
            <a:r>
              <a:rPr lang="en-GB" dirty="0" smtClean="0"/>
              <a:t>[1]	</a:t>
            </a:r>
            <a:r>
              <a:rPr lang="en-GB" dirty="0" err="1" smtClean="0"/>
              <a:t>Dorigo</a:t>
            </a:r>
            <a:r>
              <a:rPr lang="en-GB" dirty="0" smtClean="0"/>
              <a:t>, Marco. "Ant colony optimization." </a:t>
            </a:r>
            <a:endParaRPr lang="en-GB" dirty="0" smtClean="0"/>
          </a:p>
          <a:p>
            <a:r>
              <a:rPr lang="en-GB" i="1" dirty="0" err="1" smtClean="0"/>
              <a:t>Scholarpedia</a:t>
            </a:r>
            <a:r>
              <a:rPr lang="en-GB" dirty="0" smtClean="0"/>
              <a:t> 2, no. 3 (2007): 1461.</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1143000"/>
          </a:xfrm>
        </p:spPr>
        <p:txBody>
          <a:bodyPr/>
          <a:lstStyle/>
          <a:p>
            <a:r>
              <a:rPr lang="en-GB" dirty="0" smtClean="0"/>
              <a:t>ACO</a:t>
            </a:r>
            <a:endParaRPr lang="en-GB" dirty="0"/>
          </a:p>
        </p:txBody>
      </p:sp>
      <p:sp>
        <p:nvSpPr>
          <p:cNvPr id="3" name="Content Placeholder 2"/>
          <p:cNvSpPr>
            <a:spLocks noGrp="1"/>
          </p:cNvSpPr>
          <p:nvPr>
            <p:ph idx="1"/>
          </p:nvPr>
        </p:nvSpPr>
        <p:spPr>
          <a:xfrm>
            <a:off x="428596" y="1617681"/>
            <a:ext cx="8229600" cy="4525963"/>
          </a:xfrm>
        </p:spPr>
        <p:txBody>
          <a:bodyPr>
            <a:normAutofit/>
          </a:bodyPr>
          <a:lstStyle/>
          <a:p>
            <a:r>
              <a:rPr lang="en-GB" sz="2200" dirty="0" smtClean="0"/>
              <a:t>At each point, the ants traverse the construction graph and make a probabilistic decision.</a:t>
            </a:r>
          </a:p>
          <a:p>
            <a:endParaRPr lang="en-GB" sz="2200" dirty="0" smtClean="0"/>
          </a:p>
          <a:p>
            <a:endParaRPr lang="en-GB" sz="2200" dirty="0" smtClean="0"/>
          </a:p>
          <a:p>
            <a:endParaRPr lang="en-GB" sz="2200" dirty="0" smtClean="0"/>
          </a:p>
          <a:p>
            <a:endParaRPr lang="en-GB" sz="2200" dirty="0" smtClean="0"/>
          </a:p>
          <a:p>
            <a:r>
              <a:rPr lang="en-GB" sz="2200" dirty="0" smtClean="0"/>
              <a:t>Where  N is the set of components that do not belong to the partial solution of ant k, </a:t>
            </a:r>
            <a:r>
              <a:rPr lang="el-GR" sz="2200" dirty="0" smtClean="0"/>
              <a:t>α</a:t>
            </a:r>
            <a:r>
              <a:rPr lang="en-GB" sz="2200" dirty="0" smtClean="0"/>
              <a:t> and </a:t>
            </a:r>
            <a:r>
              <a:rPr lang="el-GR" sz="2200" dirty="0" smtClean="0"/>
              <a:t>β</a:t>
            </a:r>
            <a:r>
              <a:rPr lang="en-GB" sz="2200" dirty="0" smtClean="0"/>
              <a:t> are parameters that control the relative importance of the pheromone versus the heuristic information.</a:t>
            </a:r>
          </a:p>
          <a:p>
            <a:r>
              <a:rPr lang="en-GB" sz="2200" dirty="0" smtClean="0"/>
              <a:t> </a:t>
            </a:r>
            <a:r>
              <a:rPr lang="el-GR" sz="2200" dirty="0" smtClean="0"/>
              <a:t>η</a:t>
            </a:r>
            <a:r>
              <a:rPr lang="en-GB" sz="2200" dirty="0" err="1" smtClean="0"/>
              <a:t>ij</a:t>
            </a:r>
            <a:r>
              <a:rPr lang="en-GB" sz="2200" dirty="0" smtClean="0"/>
              <a:t>=1/</a:t>
            </a:r>
            <a:r>
              <a:rPr lang="en-GB" sz="2200" dirty="0" err="1" smtClean="0"/>
              <a:t>dij</a:t>
            </a:r>
            <a:r>
              <a:rPr lang="en-GB" sz="2200" dirty="0" smtClean="0"/>
              <a:t>  is the heuristic information, where  </a:t>
            </a:r>
            <a:r>
              <a:rPr lang="en-GB" sz="2200" dirty="0" err="1" smtClean="0"/>
              <a:t>dij</a:t>
            </a:r>
            <a:r>
              <a:rPr lang="en-GB" sz="2200" dirty="0" smtClean="0"/>
              <a:t> is the length of the component.</a:t>
            </a:r>
            <a:endParaRPr lang="en-GB" sz="2200" dirty="0"/>
          </a:p>
        </p:txBody>
      </p:sp>
      <p:pic>
        <p:nvPicPr>
          <p:cNvPr id="9" name="Picture 8"/>
          <p:cNvPicPr/>
          <p:nvPr/>
        </p:nvPicPr>
        <p:blipFill>
          <a:blip r:embed="rId3" cstate="print">
            <a:extLst>
              <a:ext uri="{28A0092B-C50C-407E-A947-70E740481C1C}">
                <a14:useLocalDpi xmlns="" xmlns:a14="http://schemas.microsoft.com/office/drawing/2010/main" val="0"/>
              </a:ext>
            </a:extLst>
          </a:blip>
          <a:stretch>
            <a:fillRect/>
          </a:stretch>
        </p:blipFill>
        <p:spPr>
          <a:xfrm>
            <a:off x="71406" y="5857892"/>
            <a:ext cx="1603423" cy="928694"/>
          </a:xfrm>
          <a:prstGeom prst="rect">
            <a:avLst/>
          </a:prstGeom>
        </p:spPr>
      </p:pic>
      <p:pic>
        <p:nvPicPr>
          <p:cNvPr id="10" name="Picture 9"/>
          <p:cNvPicPr>
            <a:picLocks noChangeAspect="1"/>
          </p:cNvPicPr>
          <p:nvPr/>
        </p:nvPicPr>
        <p:blipFill>
          <a:blip r:embed="rId4"/>
          <a:stretch>
            <a:fillRect/>
          </a:stretch>
        </p:blipFill>
        <p:spPr>
          <a:xfrm>
            <a:off x="7981984" y="5786454"/>
            <a:ext cx="1090610" cy="1000132"/>
          </a:xfrm>
          <a:prstGeom prst="rect">
            <a:avLst/>
          </a:prstGeom>
        </p:spPr>
      </p:pic>
      <p:graphicFrame>
        <p:nvGraphicFramePr>
          <p:cNvPr id="5" name="Object 38"/>
          <p:cNvGraphicFramePr>
            <a:graphicFrameLocks noChangeAspect="1"/>
          </p:cNvGraphicFramePr>
          <p:nvPr/>
        </p:nvGraphicFramePr>
        <p:xfrm>
          <a:off x="1785918" y="2357431"/>
          <a:ext cx="5362576" cy="2000264"/>
        </p:xfrm>
        <a:graphic>
          <a:graphicData uri="http://schemas.openxmlformats.org/presentationml/2006/ole">
            <p:oleObj spid="_x0000_s39940" name="Equation" r:id="rId5" imgW="2120760" imgH="977760" progId="Equation.3">
              <p:embed/>
            </p:oleObj>
          </a:graphicData>
        </a:graphic>
      </p:graphicFrame>
      <p:sp>
        <p:nvSpPr>
          <p:cNvPr id="11" name="Slide Number Placeholder 8"/>
          <p:cNvSpPr txBox="1">
            <a:spLocks/>
          </p:cNvSpPr>
          <p:nvPr/>
        </p:nvSpPr>
        <p:spPr>
          <a:xfrm>
            <a:off x="6715140" y="7141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tint val="75000"/>
                  </a:schemeClr>
                </a:solidFill>
              </a:rPr>
              <a:t>12</a:t>
            </a:r>
            <a:endParaRPr kumimoji="0" lang="en-GB"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1143000"/>
          </a:xfrm>
        </p:spPr>
        <p:txBody>
          <a:bodyPr>
            <a:normAutofit/>
          </a:bodyPr>
          <a:lstStyle/>
          <a:p>
            <a:r>
              <a:rPr lang="en-US" dirty="0" smtClean="0"/>
              <a:t>How to implement in a program</a:t>
            </a:r>
            <a:endParaRPr lang="en-GB" dirty="0"/>
          </a:p>
        </p:txBody>
      </p:sp>
      <p:graphicFrame>
        <p:nvGraphicFramePr>
          <p:cNvPr id="7" name="Table 6"/>
          <p:cNvGraphicFramePr>
            <a:graphicFrameLocks noGrp="1"/>
          </p:cNvGraphicFramePr>
          <p:nvPr/>
        </p:nvGraphicFramePr>
        <p:xfrm>
          <a:off x="1333520" y="1886278"/>
          <a:ext cx="6096000" cy="2471416"/>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sz="1800" dirty="0" smtClean="0"/>
                        <a:t>Ants	</a:t>
                      </a:r>
                      <a:endParaRPr lang="en-GB" dirty="0"/>
                    </a:p>
                  </a:txBody>
                  <a:tcPr/>
                </a:tc>
                <a:tc>
                  <a:txBody>
                    <a:bodyPr/>
                    <a:lstStyle/>
                    <a:p>
                      <a:r>
                        <a:rPr lang="en-US" sz="1800" dirty="0" smtClean="0"/>
                        <a:t>Simple computer agents</a:t>
                      </a:r>
                      <a:endParaRPr lang="en-GB" dirty="0"/>
                    </a:p>
                  </a:txBody>
                  <a:tcPr/>
                </a:tc>
              </a:tr>
              <a:tr h="370840">
                <a:tc>
                  <a:txBody>
                    <a:bodyPr/>
                    <a:lstStyle/>
                    <a:p>
                      <a:r>
                        <a:rPr lang="en-US" sz="1800" dirty="0" smtClean="0"/>
                        <a:t>Move ant</a:t>
                      </a:r>
                      <a:endParaRPr lang="en-GB" dirty="0"/>
                    </a:p>
                  </a:txBody>
                  <a:tcPr/>
                </a:tc>
                <a:tc>
                  <a:txBody>
                    <a:bodyPr/>
                    <a:lstStyle/>
                    <a:p>
                      <a:r>
                        <a:rPr lang="en-US" sz="1800" dirty="0" smtClean="0"/>
                        <a:t>Pick next component in the const. solution</a:t>
                      </a:r>
                      <a:endParaRPr lang="en-GB" dirty="0"/>
                    </a:p>
                  </a:txBody>
                  <a:tcPr/>
                </a:tc>
              </a:tr>
              <a:tr h="449576">
                <a:tc>
                  <a:txBody>
                    <a:bodyPr/>
                    <a:lstStyle/>
                    <a:p>
                      <a:r>
                        <a:rPr lang="en-US" sz="1800" dirty="0" smtClean="0"/>
                        <a:t>Pheromone</a:t>
                      </a:r>
                      <a:endParaRPr lang="en-GB" dirty="0"/>
                    </a:p>
                  </a:txBody>
                  <a:tcPr/>
                </a:tc>
                <a:tc>
                  <a:txBody>
                    <a:bodyPr/>
                    <a:lstStyle/>
                    <a:p>
                      <a:endParaRPr lang="en-GB" dirty="0"/>
                    </a:p>
                  </a:txBody>
                  <a:tcPr/>
                </a:tc>
              </a:tr>
              <a:tr h="370840">
                <a:tc>
                  <a:txBody>
                    <a:bodyPr/>
                    <a:lstStyle/>
                    <a:p>
                      <a:r>
                        <a:rPr lang="en-US" sz="1800" dirty="0" smtClean="0"/>
                        <a:t>Memory</a:t>
                      </a:r>
                      <a:endParaRPr lang="en-GB" dirty="0"/>
                    </a:p>
                  </a:txBody>
                  <a:tcPr/>
                </a:tc>
                <a:tc>
                  <a:txBody>
                    <a:bodyPr/>
                    <a:lstStyle/>
                    <a:p>
                      <a:r>
                        <a:rPr lang="en-US" sz="1800" dirty="0" smtClean="0"/>
                        <a:t>M</a:t>
                      </a:r>
                      <a:r>
                        <a:rPr lang="en-US" sz="1800" baseline="-25000" dirty="0" smtClean="0"/>
                        <a:t>K </a:t>
                      </a:r>
                      <a:r>
                        <a:rPr lang="en-US" sz="1800" dirty="0" smtClean="0"/>
                        <a:t>or </a:t>
                      </a:r>
                      <a:r>
                        <a:rPr lang="en-US" sz="1800" dirty="0" err="1" smtClean="0"/>
                        <a:t>Tabu</a:t>
                      </a:r>
                      <a:r>
                        <a:rPr lang="en-US" sz="1800" baseline="-25000" dirty="0" err="1" smtClean="0"/>
                        <a:t>K</a:t>
                      </a:r>
                      <a:endParaRPr lang="en-GB" dirty="0"/>
                    </a:p>
                  </a:txBody>
                  <a:tcPr/>
                </a:tc>
              </a:tr>
              <a:tr h="370840">
                <a:tc>
                  <a:txBody>
                    <a:bodyPr/>
                    <a:lstStyle/>
                    <a:p>
                      <a:r>
                        <a:rPr lang="en-US" sz="1800" dirty="0" smtClean="0"/>
                        <a:t>Next move:</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Use probability to move ant</a:t>
                      </a:r>
                    </a:p>
                    <a:p>
                      <a:endParaRPr lang="en-GB" dirty="0"/>
                    </a:p>
                  </a:txBody>
                  <a:tcPr/>
                </a:tc>
              </a:tr>
            </a:tbl>
          </a:graphicData>
        </a:graphic>
      </p:graphicFrame>
      <p:graphicFrame>
        <p:nvGraphicFramePr>
          <p:cNvPr id="28674" name="Object 1024"/>
          <p:cNvGraphicFramePr>
            <a:graphicFrameLocks noChangeAspect="1"/>
          </p:cNvGraphicFramePr>
          <p:nvPr/>
        </p:nvGraphicFramePr>
        <p:xfrm>
          <a:off x="4452958" y="2846708"/>
          <a:ext cx="762000" cy="585788"/>
        </p:xfrm>
        <a:graphic>
          <a:graphicData uri="http://schemas.openxmlformats.org/presentationml/2006/ole">
            <p:oleObj spid="_x0000_s28674" name="Equation" r:id="rId3" imgW="330120" imgH="253800" progId="Equation.3">
              <p:embed/>
            </p:oleObj>
          </a:graphicData>
        </a:graphic>
      </p:graphicFrame>
      <p:pic>
        <p:nvPicPr>
          <p:cNvPr id="10" name="Picture 9"/>
          <p:cNvPicPr/>
          <p:nvPr/>
        </p:nvPicPr>
        <p:blipFill>
          <a:blip r:embed="rId4" cstate="print">
            <a:extLst>
              <a:ext uri="{28A0092B-C50C-407E-A947-70E740481C1C}">
                <a14:useLocalDpi xmlns="" xmlns:a14="http://schemas.microsoft.com/office/drawing/2010/main" val="0"/>
              </a:ext>
            </a:extLst>
          </a:blip>
          <a:stretch>
            <a:fillRect/>
          </a:stretch>
        </p:blipFill>
        <p:spPr>
          <a:xfrm>
            <a:off x="71406" y="5857892"/>
            <a:ext cx="1603423" cy="928694"/>
          </a:xfrm>
          <a:prstGeom prst="rect">
            <a:avLst/>
          </a:prstGeom>
        </p:spPr>
      </p:pic>
      <p:pic>
        <p:nvPicPr>
          <p:cNvPr id="11" name="Picture 10"/>
          <p:cNvPicPr>
            <a:picLocks noChangeAspect="1"/>
          </p:cNvPicPr>
          <p:nvPr/>
        </p:nvPicPr>
        <p:blipFill>
          <a:blip r:embed="rId5"/>
          <a:stretch>
            <a:fillRect/>
          </a:stretch>
        </p:blipFill>
        <p:spPr>
          <a:xfrm>
            <a:off x="7981984" y="5786454"/>
            <a:ext cx="1090610" cy="1000132"/>
          </a:xfrm>
          <a:prstGeom prst="rect">
            <a:avLst/>
          </a:prstGeom>
        </p:spPr>
      </p:pic>
      <p:sp>
        <p:nvSpPr>
          <p:cNvPr id="8" name="Slide Number Placeholder 8"/>
          <p:cNvSpPr txBox="1">
            <a:spLocks/>
          </p:cNvSpPr>
          <p:nvPr/>
        </p:nvSpPr>
        <p:spPr>
          <a:xfrm>
            <a:off x="6715140" y="7141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tint val="75000"/>
                  </a:schemeClr>
                </a:solidFill>
              </a:rPr>
              <a:t>13</a:t>
            </a:r>
            <a:endParaRPr kumimoji="0" lang="en-GB"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563562"/>
          </a:xfrm>
          <a:noFill/>
        </p:spPr>
        <p:txBody>
          <a:bodyPr>
            <a:noAutofit/>
          </a:bodyPr>
          <a:lstStyle/>
          <a:p>
            <a:pPr eaLnBrk="1" hangingPunct="1"/>
            <a:r>
              <a:rPr lang="en-US" sz="2800" dirty="0" smtClean="0"/>
              <a:t>A </a:t>
            </a:r>
            <a:r>
              <a:rPr lang="en-US" sz="3200" dirty="0" smtClean="0"/>
              <a:t>simple</a:t>
            </a:r>
            <a:r>
              <a:rPr lang="en-US" sz="2800" dirty="0" smtClean="0"/>
              <a:t> Travel Salesman Problem  example</a:t>
            </a:r>
          </a:p>
        </p:txBody>
      </p:sp>
      <p:sp>
        <p:nvSpPr>
          <p:cNvPr id="5" name="Oval 18"/>
          <p:cNvSpPr>
            <a:spLocks noChangeArrowheads="1"/>
          </p:cNvSpPr>
          <p:nvPr/>
        </p:nvSpPr>
        <p:spPr bwMode="auto">
          <a:xfrm>
            <a:off x="2971800" y="1981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 name="Oval 19"/>
          <p:cNvSpPr>
            <a:spLocks noChangeArrowheads="1"/>
          </p:cNvSpPr>
          <p:nvPr/>
        </p:nvSpPr>
        <p:spPr bwMode="auto">
          <a:xfrm>
            <a:off x="6553200" y="1981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 name="Oval 23"/>
          <p:cNvSpPr>
            <a:spLocks noChangeArrowheads="1"/>
          </p:cNvSpPr>
          <p:nvPr/>
        </p:nvSpPr>
        <p:spPr bwMode="auto">
          <a:xfrm>
            <a:off x="2133600" y="4800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 name="Oval 24"/>
          <p:cNvSpPr>
            <a:spLocks noChangeArrowheads="1"/>
          </p:cNvSpPr>
          <p:nvPr/>
        </p:nvSpPr>
        <p:spPr bwMode="auto">
          <a:xfrm>
            <a:off x="4572000" y="3276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 name="Oval 25"/>
          <p:cNvSpPr>
            <a:spLocks noChangeArrowheads="1"/>
          </p:cNvSpPr>
          <p:nvPr/>
        </p:nvSpPr>
        <p:spPr bwMode="auto">
          <a:xfrm>
            <a:off x="6400800" y="5181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 name="Text Box 26"/>
          <p:cNvSpPr txBox="1">
            <a:spLocks noChangeArrowheads="1"/>
          </p:cNvSpPr>
          <p:nvPr/>
        </p:nvSpPr>
        <p:spPr bwMode="auto">
          <a:xfrm>
            <a:off x="2955925" y="2170113"/>
            <a:ext cx="336550" cy="366712"/>
          </a:xfrm>
          <a:prstGeom prst="rect">
            <a:avLst/>
          </a:prstGeom>
          <a:noFill/>
          <a:ln w="9525">
            <a:noFill/>
            <a:miter lim="800000"/>
            <a:headEnd/>
            <a:tailEnd/>
          </a:ln>
        </p:spPr>
        <p:txBody>
          <a:bodyPr wrap="none">
            <a:spAutoFit/>
          </a:bodyPr>
          <a:lstStyle/>
          <a:p>
            <a:r>
              <a:rPr lang="en-US"/>
              <a:t>A</a:t>
            </a:r>
          </a:p>
        </p:txBody>
      </p:sp>
      <p:sp>
        <p:nvSpPr>
          <p:cNvPr id="11" name="Text Box 33"/>
          <p:cNvSpPr txBox="1">
            <a:spLocks noChangeArrowheads="1"/>
          </p:cNvSpPr>
          <p:nvPr/>
        </p:nvSpPr>
        <p:spPr bwMode="auto">
          <a:xfrm>
            <a:off x="6400800" y="5486400"/>
            <a:ext cx="336550" cy="366713"/>
          </a:xfrm>
          <a:prstGeom prst="rect">
            <a:avLst/>
          </a:prstGeom>
          <a:noFill/>
          <a:ln w="9525">
            <a:noFill/>
            <a:miter lim="800000"/>
            <a:headEnd/>
            <a:tailEnd/>
          </a:ln>
        </p:spPr>
        <p:txBody>
          <a:bodyPr wrap="none">
            <a:spAutoFit/>
          </a:bodyPr>
          <a:lstStyle/>
          <a:p>
            <a:r>
              <a:rPr lang="en-US"/>
              <a:t>E</a:t>
            </a:r>
          </a:p>
        </p:txBody>
      </p:sp>
      <p:sp>
        <p:nvSpPr>
          <p:cNvPr id="12" name="Text Box 34"/>
          <p:cNvSpPr txBox="1">
            <a:spLocks noChangeArrowheads="1"/>
          </p:cNvSpPr>
          <p:nvPr/>
        </p:nvSpPr>
        <p:spPr bwMode="auto">
          <a:xfrm>
            <a:off x="2057400" y="5181600"/>
            <a:ext cx="349250" cy="366713"/>
          </a:xfrm>
          <a:prstGeom prst="rect">
            <a:avLst/>
          </a:prstGeom>
          <a:noFill/>
          <a:ln w="9525">
            <a:noFill/>
            <a:miter lim="800000"/>
            <a:headEnd/>
            <a:tailEnd/>
          </a:ln>
        </p:spPr>
        <p:txBody>
          <a:bodyPr wrap="none">
            <a:spAutoFit/>
          </a:bodyPr>
          <a:lstStyle/>
          <a:p>
            <a:r>
              <a:rPr lang="en-US"/>
              <a:t>D</a:t>
            </a:r>
          </a:p>
        </p:txBody>
      </p:sp>
      <p:sp>
        <p:nvSpPr>
          <p:cNvPr id="13" name="Text Box 35"/>
          <p:cNvSpPr txBox="1">
            <a:spLocks noChangeArrowheads="1"/>
          </p:cNvSpPr>
          <p:nvPr/>
        </p:nvSpPr>
        <p:spPr bwMode="auto">
          <a:xfrm>
            <a:off x="4572000" y="3581400"/>
            <a:ext cx="349250" cy="366713"/>
          </a:xfrm>
          <a:prstGeom prst="rect">
            <a:avLst/>
          </a:prstGeom>
          <a:noFill/>
          <a:ln w="9525">
            <a:noFill/>
            <a:miter lim="800000"/>
            <a:headEnd/>
            <a:tailEnd/>
          </a:ln>
        </p:spPr>
        <p:txBody>
          <a:bodyPr wrap="none">
            <a:spAutoFit/>
          </a:bodyPr>
          <a:lstStyle/>
          <a:p>
            <a:r>
              <a:rPr lang="en-US"/>
              <a:t>C</a:t>
            </a:r>
          </a:p>
        </p:txBody>
      </p:sp>
      <p:sp>
        <p:nvSpPr>
          <p:cNvPr id="14" name="Text Box 36"/>
          <p:cNvSpPr txBox="1">
            <a:spLocks noChangeArrowheads="1"/>
          </p:cNvSpPr>
          <p:nvPr/>
        </p:nvSpPr>
        <p:spPr bwMode="auto">
          <a:xfrm>
            <a:off x="6553200" y="2286000"/>
            <a:ext cx="336550" cy="366713"/>
          </a:xfrm>
          <a:prstGeom prst="rect">
            <a:avLst/>
          </a:prstGeom>
          <a:noFill/>
          <a:ln w="9525">
            <a:noFill/>
            <a:miter lim="800000"/>
            <a:headEnd/>
            <a:tailEnd/>
          </a:ln>
        </p:spPr>
        <p:txBody>
          <a:bodyPr wrap="none">
            <a:spAutoFit/>
          </a:bodyPr>
          <a:lstStyle/>
          <a:p>
            <a:r>
              <a:rPr lang="en-US"/>
              <a:t>B</a:t>
            </a:r>
          </a:p>
        </p:txBody>
      </p:sp>
      <p:grpSp>
        <p:nvGrpSpPr>
          <p:cNvPr id="15" name="Group 42"/>
          <p:cNvGrpSpPr>
            <a:grpSpLocks/>
          </p:cNvGrpSpPr>
          <p:nvPr/>
        </p:nvGrpSpPr>
        <p:grpSpPr bwMode="auto">
          <a:xfrm>
            <a:off x="8001024" y="214290"/>
            <a:ext cx="914400" cy="1143000"/>
            <a:chOff x="1008" y="864"/>
            <a:chExt cx="576" cy="720"/>
          </a:xfrm>
        </p:grpSpPr>
        <p:pic>
          <p:nvPicPr>
            <p:cNvPr id="16" name="Picture 37" descr="oneant"/>
            <p:cNvPicPr>
              <a:picLocks noChangeAspect="1" noChangeArrowheads="1"/>
            </p:cNvPicPr>
            <p:nvPr/>
          </p:nvPicPr>
          <p:blipFill>
            <a:blip r:embed="rId2"/>
            <a:srcRect/>
            <a:stretch>
              <a:fillRect/>
            </a:stretch>
          </p:blipFill>
          <p:spPr bwMode="auto">
            <a:xfrm>
              <a:off x="1008" y="960"/>
              <a:ext cx="472" cy="624"/>
            </a:xfrm>
            <a:prstGeom prst="rect">
              <a:avLst/>
            </a:prstGeom>
            <a:noFill/>
            <a:ln w="9525">
              <a:noFill/>
              <a:miter lim="800000"/>
              <a:headEnd/>
              <a:tailEnd/>
            </a:ln>
          </p:spPr>
        </p:pic>
        <p:sp>
          <p:nvSpPr>
            <p:cNvPr id="17" name="Text Box 39"/>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18" name="Text Box 40"/>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1</a:t>
              </a:r>
            </a:p>
          </p:txBody>
        </p:sp>
        <p:sp>
          <p:nvSpPr>
            <p:cNvPr id="19" name="Text Box 41"/>
            <p:cNvSpPr txBox="1">
              <a:spLocks noChangeArrowheads="1"/>
            </p:cNvSpPr>
            <p:nvPr/>
          </p:nvSpPr>
          <p:spPr bwMode="auto">
            <a:xfrm>
              <a:off x="1152" y="864"/>
              <a:ext cx="196" cy="198"/>
            </a:xfrm>
            <a:prstGeom prst="rect">
              <a:avLst/>
            </a:prstGeom>
            <a:noFill/>
            <a:ln w="9525">
              <a:solidFill>
                <a:srgbClr val="993300"/>
              </a:solidFill>
              <a:miter lim="800000"/>
              <a:headEnd/>
              <a:tailEnd/>
            </a:ln>
          </p:spPr>
          <p:txBody>
            <a:bodyPr wrap="none">
              <a:spAutoFit/>
            </a:bodyPr>
            <a:lstStyle/>
            <a:p>
              <a:r>
                <a:rPr lang="en-US" sz="1400" b="1"/>
                <a:t>[]</a:t>
              </a:r>
            </a:p>
          </p:txBody>
        </p:sp>
      </p:grpSp>
      <p:grpSp>
        <p:nvGrpSpPr>
          <p:cNvPr id="20" name="Group 43"/>
          <p:cNvGrpSpPr>
            <a:grpSpLocks/>
          </p:cNvGrpSpPr>
          <p:nvPr/>
        </p:nvGrpSpPr>
        <p:grpSpPr bwMode="auto">
          <a:xfrm>
            <a:off x="8001024" y="3571876"/>
            <a:ext cx="914400" cy="1143000"/>
            <a:chOff x="1008" y="864"/>
            <a:chExt cx="576" cy="720"/>
          </a:xfrm>
        </p:grpSpPr>
        <p:pic>
          <p:nvPicPr>
            <p:cNvPr id="21" name="Picture 44" descr="oneant"/>
            <p:cNvPicPr>
              <a:picLocks noChangeAspect="1" noChangeArrowheads="1"/>
            </p:cNvPicPr>
            <p:nvPr/>
          </p:nvPicPr>
          <p:blipFill>
            <a:blip r:embed="rId2"/>
            <a:srcRect/>
            <a:stretch>
              <a:fillRect/>
            </a:stretch>
          </p:blipFill>
          <p:spPr bwMode="auto">
            <a:xfrm>
              <a:off x="1008" y="960"/>
              <a:ext cx="472" cy="624"/>
            </a:xfrm>
            <a:prstGeom prst="rect">
              <a:avLst/>
            </a:prstGeom>
            <a:noFill/>
            <a:ln w="9525">
              <a:noFill/>
              <a:miter lim="800000"/>
              <a:headEnd/>
              <a:tailEnd/>
            </a:ln>
          </p:spPr>
        </p:pic>
        <p:sp>
          <p:nvSpPr>
            <p:cNvPr id="22" name="Text Box 45"/>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23" name="Text Box 46"/>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4</a:t>
              </a:r>
            </a:p>
          </p:txBody>
        </p:sp>
        <p:sp>
          <p:nvSpPr>
            <p:cNvPr id="24" name="Text Box 47"/>
            <p:cNvSpPr txBox="1">
              <a:spLocks noChangeArrowheads="1"/>
            </p:cNvSpPr>
            <p:nvPr/>
          </p:nvSpPr>
          <p:spPr bwMode="auto">
            <a:xfrm>
              <a:off x="1152" y="864"/>
              <a:ext cx="196" cy="198"/>
            </a:xfrm>
            <a:prstGeom prst="rect">
              <a:avLst/>
            </a:prstGeom>
            <a:noFill/>
            <a:ln w="9525">
              <a:solidFill>
                <a:srgbClr val="993300"/>
              </a:solidFill>
              <a:miter lim="800000"/>
              <a:headEnd/>
              <a:tailEnd/>
            </a:ln>
          </p:spPr>
          <p:txBody>
            <a:bodyPr wrap="none">
              <a:spAutoFit/>
            </a:bodyPr>
            <a:lstStyle/>
            <a:p>
              <a:r>
                <a:rPr lang="en-US" sz="1400" b="1"/>
                <a:t>[]</a:t>
              </a:r>
            </a:p>
          </p:txBody>
        </p:sp>
      </p:grpSp>
      <p:grpSp>
        <p:nvGrpSpPr>
          <p:cNvPr id="25" name="Group 48"/>
          <p:cNvGrpSpPr>
            <a:grpSpLocks/>
          </p:cNvGrpSpPr>
          <p:nvPr/>
        </p:nvGrpSpPr>
        <p:grpSpPr bwMode="auto">
          <a:xfrm>
            <a:off x="8001024" y="2428868"/>
            <a:ext cx="914400" cy="1143000"/>
            <a:chOff x="1008" y="864"/>
            <a:chExt cx="576" cy="720"/>
          </a:xfrm>
        </p:grpSpPr>
        <p:pic>
          <p:nvPicPr>
            <p:cNvPr id="26" name="Picture 49" descr="oneant"/>
            <p:cNvPicPr>
              <a:picLocks noChangeAspect="1" noChangeArrowheads="1"/>
            </p:cNvPicPr>
            <p:nvPr/>
          </p:nvPicPr>
          <p:blipFill>
            <a:blip r:embed="rId2"/>
            <a:srcRect/>
            <a:stretch>
              <a:fillRect/>
            </a:stretch>
          </p:blipFill>
          <p:spPr bwMode="auto">
            <a:xfrm>
              <a:off x="1008" y="960"/>
              <a:ext cx="472" cy="624"/>
            </a:xfrm>
            <a:prstGeom prst="rect">
              <a:avLst/>
            </a:prstGeom>
            <a:noFill/>
            <a:ln w="9525">
              <a:noFill/>
              <a:miter lim="800000"/>
              <a:headEnd/>
              <a:tailEnd/>
            </a:ln>
          </p:spPr>
        </p:pic>
        <p:sp>
          <p:nvSpPr>
            <p:cNvPr id="27" name="Text Box 50"/>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28" name="Text Box 51"/>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3</a:t>
              </a:r>
            </a:p>
          </p:txBody>
        </p:sp>
        <p:sp>
          <p:nvSpPr>
            <p:cNvPr id="29" name="Text Box 52"/>
            <p:cNvSpPr txBox="1">
              <a:spLocks noChangeArrowheads="1"/>
            </p:cNvSpPr>
            <p:nvPr/>
          </p:nvSpPr>
          <p:spPr bwMode="auto">
            <a:xfrm>
              <a:off x="1152" y="864"/>
              <a:ext cx="196" cy="198"/>
            </a:xfrm>
            <a:prstGeom prst="rect">
              <a:avLst/>
            </a:prstGeom>
            <a:noFill/>
            <a:ln w="9525">
              <a:solidFill>
                <a:srgbClr val="993300"/>
              </a:solidFill>
              <a:miter lim="800000"/>
              <a:headEnd/>
              <a:tailEnd/>
            </a:ln>
          </p:spPr>
          <p:txBody>
            <a:bodyPr wrap="none">
              <a:spAutoFit/>
            </a:bodyPr>
            <a:lstStyle/>
            <a:p>
              <a:r>
                <a:rPr lang="en-US" sz="1400" b="1"/>
                <a:t>[]</a:t>
              </a:r>
            </a:p>
          </p:txBody>
        </p:sp>
      </p:grpSp>
      <p:grpSp>
        <p:nvGrpSpPr>
          <p:cNvPr id="30" name="Group 53"/>
          <p:cNvGrpSpPr>
            <a:grpSpLocks/>
          </p:cNvGrpSpPr>
          <p:nvPr/>
        </p:nvGrpSpPr>
        <p:grpSpPr bwMode="auto">
          <a:xfrm>
            <a:off x="8001024" y="1285860"/>
            <a:ext cx="914400" cy="1143000"/>
            <a:chOff x="1008" y="864"/>
            <a:chExt cx="576" cy="720"/>
          </a:xfrm>
        </p:grpSpPr>
        <p:pic>
          <p:nvPicPr>
            <p:cNvPr id="31" name="Picture 54" descr="oneant"/>
            <p:cNvPicPr>
              <a:picLocks noChangeAspect="1" noChangeArrowheads="1"/>
            </p:cNvPicPr>
            <p:nvPr/>
          </p:nvPicPr>
          <p:blipFill>
            <a:blip r:embed="rId2"/>
            <a:srcRect/>
            <a:stretch>
              <a:fillRect/>
            </a:stretch>
          </p:blipFill>
          <p:spPr bwMode="auto">
            <a:xfrm>
              <a:off x="1008" y="960"/>
              <a:ext cx="472" cy="624"/>
            </a:xfrm>
            <a:prstGeom prst="rect">
              <a:avLst/>
            </a:prstGeom>
            <a:noFill/>
            <a:ln w="9525">
              <a:noFill/>
              <a:miter lim="800000"/>
              <a:headEnd/>
              <a:tailEnd/>
            </a:ln>
          </p:spPr>
        </p:pic>
        <p:sp>
          <p:nvSpPr>
            <p:cNvPr id="32" name="Text Box 55"/>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33" name="Text Box 56"/>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2</a:t>
              </a:r>
            </a:p>
          </p:txBody>
        </p:sp>
        <p:sp>
          <p:nvSpPr>
            <p:cNvPr id="34" name="Text Box 57"/>
            <p:cNvSpPr txBox="1">
              <a:spLocks noChangeArrowheads="1"/>
            </p:cNvSpPr>
            <p:nvPr/>
          </p:nvSpPr>
          <p:spPr bwMode="auto">
            <a:xfrm>
              <a:off x="1152" y="864"/>
              <a:ext cx="196" cy="198"/>
            </a:xfrm>
            <a:prstGeom prst="rect">
              <a:avLst/>
            </a:prstGeom>
            <a:noFill/>
            <a:ln w="9525">
              <a:solidFill>
                <a:srgbClr val="993300"/>
              </a:solidFill>
              <a:miter lim="800000"/>
              <a:headEnd/>
              <a:tailEnd/>
            </a:ln>
          </p:spPr>
          <p:txBody>
            <a:bodyPr wrap="none">
              <a:spAutoFit/>
            </a:bodyPr>
            <a:lstStyle/>
            <a:p>
              <a:r>
                <a:rPr lang="en-US" sz="1400" b="1"/>
                <a:t>[]</a:t>
              </a:r>
            </a:p>
          </p:txBody>
        </p:sp>
      </p:grpSp>
      <p:grpSp>
        <p:nvGrpSpPr>
          <p:cNvPr id="35" name="Group 58"/>
          <p:cNvGrpSpPr>
            <a:grpSpLocks/>
          </p:cNvGrpSpPr>
          <p:nvPr/>
        </p:nvGrpSpPr>
        <p:grpSpPr bwMode="auto">
          <a:xfrm>
            <a:off x="8001024" y="4714884"/>
            <a:ext cx="914400" cy="1143000"/>
            <a:chOff x="1008" y="864"/>
            <a:chExt cx="576" cy="720"/>
          </a:xfrm>
        </p:grpSpPr>
        <p:pic>
          <p:nvPicPr>
            <p:cNvPr id="36" name="Picture 59" descr="oneant"/>
            <p:cNvPicPr>
              <a:picLocks noChangeAspect="1" noChangeArrowheads="1"/>
            </p:cNvPicPr>
            <p:nvPr/>
          </p:nvPicPr>
          <p:blipFill>
            <a:blip r:embed="rId2"/>
            <a:srcRect/>
            <a:stretch>
              <a:fillRect/>
            </a:stretch>
          </p:blipFill>
          <p:spPr bwMode="auto">
            <a:xfrm>
              <a:off x="1008" y="960"/>
              <a:ext cx="472" cy="624"/>
            </a:xfrm>
            <a:prstGeom prst="rect">
              <a:avLst/>
            </a:prstGeom>
            <a:noFill/>
            <a:ln w="9525">
              <a:noFill/>
              <a:miter lim="800000"/>
              <a:headEnd/>
              <a:tailEnd/>
            </a:ln>
          </p:spPr>
        </p:pic>
        <p:sp>
          <p:nvSpPr>
            <p:cNvPr id="37" name="Text Box 60"/>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38" name="Text Box 61"/>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5</a:t>
              </a:r>
            </a:p>
          </p:txBody>
        </p:sp>
        <p:sp>
          <p:nvSpPr>
            <p:cNvPr id="39" name="Text Box 62"/>
            <p:cNvSpPr txBox="1">
              <a:spLocks noChangeArrowheads="1"/>
            </p:cNvSpPr>
            <p:nvPr/>
          </p:nvSpPr>
          <p:spPr bwMode="auto">
            <a:xfrm>
              <a:off x="1152" y="864"/>
              <a:ext cx="196" cy="198"/>
            </a:xfrm>
            <a:prstGeom prst="rect">
              <a:avLst/>
            </a:prstGeom>
            <a:noFill/>
            <a:ln w="9525">
              <a:solidFill>
                <a:srgbClr val="993300"/>
              </a:solidFill>
              <a:miter lim="800000"/>
              <a:headEnd/>
              <a:tailEnd/>
            </a:ln>
          </p:spPr>
          <p:txBody>
            <a:bodyPr wrap="none">
              <a:spAutoFit/>
            </a:bodyPr>
            <a:lstStyle/>
            <a:p>
              <a:r>
                <a:rPr lang="en-US" sz="1400" b="1"/>
                <a:t>[]</a:t>
              </a:r>
            </a:p>
          </p:txBody>
        </p:sp>
      </p:grpSp>
      <p:sp>
        <p:nvSpPr>
          <p:cNvPr id="40" name="Text Box 64"/>
          <p:cNvSpPr txBox="1">
            <a:spLocks noChangeArrowheads="1"/>
          </p:cNvSpPr>
          <p:nvPr/>
        </p:nvSpPr>
        <p:spPr bwMode="auto">
          <a:xfrm>
            <a:off x="2971800" y="6096000"/>
            <a:ext cx="3733800" cy="336550"/>
          </a:xfrm>
          <a:prstGeom prst="rect">
            <a:avLst/>
          </a:prstGeom>
          <a:noFill/>
          <a:ln w="9525">
            <a:noFill/>
            <a:miter lim="800000"/>
            <a:headEnd/>
            <a:tailEnd/>
          </a:ln>
        </p:spPr>
        <p:txBody>
          <a:bodyPr>
            <a:spAutoFit/>
          </a:bodyPr>
          <a:lstStyle/>
          <a:p>
            <a:r>
              <a:rPr lang="en-US" sz="1600" b="1"/>
              <a:t>d</a:t>
            </a:r>
            <a:r>
              <a:rPr lang="en-US" sz="1600" b="1" baseline="-25000"/>
              <a:t>AB </a:t>
            </a:r>
            <a:r>
              <a:rPr lang="en-US" sz="1600" b="1"/>
              <a:t>=100;d</a:t>
            </a:r>
            <a:r>
              <a:rPr lang="en-US" sz="1600" b="1" baseline="-25000"/>
              <a:t>BC </a:t>
            </a:r>
            <a:r>
              <a:rPr lang="en-US" sz="1600" b="1"/>
              <a:t>= 60…;d</a:t>
            </a:r>
            <a:r>
              <a:rPr lang="en-US" sz="1600" b="1" baseline="-25000"/>
              <a:t>DE </a:t>
            </a:r>
            <a:r>
              <a:rPr lang="en-US" sz="1600" b="1"/>
              <a:t>=150</a:t>
            </a:r>
          </a:p>
        </p:txBody>
      </p:sp>
      <p:pic>
        <p:nvPicPr>
          <p:cNvPr id="43" name="Picture 42"/>
          <p:cNvPicPr/>
          <p:nvPr/>
        </p:nvPicPr>
        <p:blipFill>
          <a:blip r:embed="rId3" cstate="print">
            <a:extLst>
              <a:ext uri="{28A0092B-C50C-407E-A947-70E740481C1C}">
                <a14:useLocalDpi xmlns="" xmlns:a14="http://schemas.microsoft.com/office/drawing/2010/main" val="0"/>
              </a:ext>
            </a:extLst>
          </a:blip>
          <a:stretch>
            <a:fillRect/>
          </a:stretch>
        </p:blipFill>
        <p:spPr>
          <a:xfrm>
            <a:off x="71406" y="5857892"/>
            <a:ext cx="1603423" cy="928694"/>
          </a:xfrm>
          <a:prstGeom prst="rect">
            <a:avLst/>
          </a:prstGeom>
        </p:spPr>
      </p:pic>
      <p:pic>
        <p:nvPicPr>
          <p:cNvPr id="44" name="Picture 43"/>
          <p:cNvPicPr>
            <a:picLocks noChangeAspect="1"/>
          </p:cNvPicPr>
          <p:nvPr/>
        </p:nvPicPr>
        <p:blipFill>
          <a:blip r:embed="rId4"/>
          <a:stretch>
            <a:fillRect/>
          </a:stretch>
        </p:blipFill>
        <p:spPr>
          <a:xfrm>
            <a:off x="7981984" y="5786454"/>
            <a:ext cx="1090610" cy="1000132"/>
          </a:xfrm>
          <a:prstGeom prst="rect">
            <a:avLst/>
          </a:prstGeom>
        </p:spPr>
      </p:pic>
      <p:sp>
        <p:nvSpPr>
          <p:cNvPr id="45" name="Slide Number Placeholder 8"/>
          <p:cNvSpPr txBox="1">
            <a:spLocks/>
          </p:cNvSpPr>
          <p:nvPr/>
        </p:nvSpPr>
        <p:spPr>
          <a:xfrm>
            <a:off x="6715140" y="7141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tint val="75000"/>
                  </a:schemeClr>
                </a:solidFill>
              </a:rPr>
              <a:t>14</a:t>
            </a:r>
            <a:endParaRPr kumimoji="0" lang="en-GB"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p:cNvSpPr>
            <a:spLocks noGrp="1" noChangeArrowheads="1"/>
          </p:cNvSpPr>
          <p:nvPr>
            <p:ph type="title"/>
          </p:nvPr>
        </p:nvSpPr>
        <p:spPr>
          <a:xfrm>
            <a:off x="457200" y="274638"/>
            <a:ext cx="8229600" cy="563562"/>
          </a:xfrm>
          <a:noFill/>
        </p:spPr>
        <p:txBody>
          <a:bodyPr>
            <a:normAutofit fontScale="90000"/>
          </a:bodyPr>
          <a:lstStyle/>
          <a:p>
            <a:pPr eaLnBrk="1" hangingPunct="1"/>
            <a:r>
              <a:rPr lang="en-US" sz="3200" dirty="0" smtClean="0"/>
              <a:t>Iteration 1</a:t>
            </a:r>
          </a:p>
        </p:txBody>
      </p:sp>
      <p:sp>
        <p:nvSpPr>
          <p:cNvPr id="5" name="Oval 1027"/>
          <p:cNvSpPr>
            <a:spLocks noChangeArrowheads="1"/>
          </p:cNvSpPr>
          <p:nvPr/>
        </p:nvSpPr>
        <p:spPr bwMode="auto">
          <a:xfrm>
            <a:off x="2971800" y="1981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 name="Oval 1028"/>
          <p:cNvSpPr>
            <a:spLocks noChangeArrowheads="1"/>
          </p:cNvSpPr>
          <p:nvPr/>
        </p:nvSpPr>
        <p:spPr bwMode="auto">
          <a:xfrm>
            <a:off x="6553200" y="1981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 name="Oval 1029"/>
          <p:cNvSpPr>
            <a:spLocks noChangeArrowheads="1"/>
          </p:cNvSpPr>
          <p:nvPr/>
        </p:nvSpPr>
        <p:spPr bwMode="auto">
          <a:xfrm>
            <a:off x="2133600" y="4800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 name="Oval 1030"/>
          <p:cNvSpPr>
            <a:spLocks noChangeArrowheads="1"/>
          </p:cNvSpPr>
          <p:nvPr/>
        </p:nvSpPr>
        <p:spPr bwMode="auto">
          <a:xfrm>
            <a:off x="4572000" y="3276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 name="Oval 1031"/>
          <p:cNvSpPr>
            <a:spLocks noChangeArrowheads="1"/>
          </p:cNvSpPr>
          <p:nvPr/>
        </p:nvSpPr>
        <p:spPr bwMode="auto">
          <a:xfrm>
            <a:off x="6400800" y="5181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 name="Text Box 1032"/>
          <p:cNvSpPr txBox="1">
            <a:spLocks noChangeArrowheads="1"/>
          </p:cNvSpPr>
          <p:nvPr/>
        </p:nvSpPr>
        <p:spPr bwMode="auto">
          <a:xfrm>
            <a:off x="2955925" y="2170113"/>
            <a:ext cx="336550" cy="366712"/>
          </a:xfrm>
          <a:prstGeom prst="rect">
            <a:avLst/>
          </a:prstGeom>
          <a:noFill/>
          <a:ln w="9525">
            <a:noFill/>
            <a:miter lim="800000"/>
            <a:headEnd/>
            <a:tailEnd/>
          </a:ln>
        </p:spPr>
        <p:txBody>
          <a:bodyPr wrap="none">
            <a:spAutoFit/>
          </a:bodyPr>
          <a:lstStyle/>
          <a:p>
            <a:r>
              <a:rPr lang="en-US"/>
              <a:t>A</a:t>
            </a:r>
          </a:p>
        </p:txBody>
      </p:sp>
      <p:sp>
        <p:nvSpPr>
          <p:cNvPr id="11" name="Text Box 1033"/>
          <p:cNvSpPr txBox="1">
            <a:spLocks noChangeArrowheads="1"/>
          </p:cNvSpPr>
          <p:nvPr/>
        </p:nvSpPr>
        <p:spPr bwMode="auto">
          <a:xfrm>
            <a:off x="6400800" y="5486400"/>
            <a:ext cx="336550" cy="366713"/>
          </a:xfrm>
          <a:prstGeom prst="rect">
            <a:avLst/>
          </a:prstGeom>
          <a:noFill/>
          <a:ln w="9525">
            <a:noFill/>
            <a:miter lim="800000"/>
            <a:headEnd/>
            <a:tailEnd/>
          </a:ln>
        </p:spPr>
        <p:txBody>
          <a:bodyPr wrap="none">
            <a:spAutoFit/>
          </a:bodyPr>
          <a:lstStyle/>
          <a:p>
            <a:r>
              <a:rPr lang="en-US"/>
              <a:t>E</a:t>
            </a:r>
          </a:p>
        </p:txBody>
      </p:sp>
      <p:sp>
        <p:nvSpPr>
          <p:cNvPr id="12" name="Text Box 1034"/>
          <p:cNvSpPr txBox="1">
            <a:spLocks noChangeArrowheads="1"/>
          </p:cNvSpPr>
          <p:nvPr/>
        </p:nvSpPr>
        <p:spPr bwMode="auto">
          <a:xfrm>
            <a:off x="2057400" y="5181600"/>
            <a:ext cx="349250" cy="366713"/>
          </a:xfrm>
          <a:prstGeom prst="rect">
            <a:avLst/>
          </a:prstGeom>
          <a:noFill/>
          <a:ln w="9525">
            <a:noFill/>
            <a:miter lim="800000"/>
            <a:headEnd/>
            <a:tailEnd/>
          </a:ln>
        </p:spPr>
        <p:txBody>
          <a:bodyPr wrap="none">
            <a:spAutoFit/>
          </a:bodyPr>
          <a:lstStyle/>
          <a:p>
            <a:r>
              <a:rPr lang="en-US"/>
              <a:t>D</a:t>
            </a:r>
          </a:p>
        </p:txBody>
      </p:sp>
      <p:sp>
        <p:nvSpPr>
          <p:cNvPr id="13" name="Text Box 1035"/>
          <p:cNvSpPr txBox="1">
            <a:spLocks noChangeArrowheads="1"/>
          </p:cNvSpPr>
          <p:nvPr/>
        </p:nvSpPr>
        <p:spPr bwMode="auto">
          <a:xfrm>
            <a:off x="4572000" y="3581400"/>
            <a:ext cx="349250" cy="366713"/>
          </a:xfrm>
          <a:prstGeom prst="rect">
            <a:avLst/>
          </a:prstGeom>
          <a:noFill/>
          <a:ln w="9525">
            <a:noFill/>
            <a:miter lim="800000"/>
            <a:headEnd/>
            <a:tailEnd/>
          </a:ln>
        </p:spPr>
        <p:txBody>
          <a:bodyPr wrap="none">
            <a:spAutoFit/>
          </a:bodyPr>
          <a:lstStyle/>
          <a:p>
            <a:r>
              <a:rPr lang="en-US"/>
              <a:t>C</a:t>
            </a:r>
          </a:p>
        </p:txBody>
      </p:sp>
      <p:sp>
        <p:nvSpPr>
          <p:cNvPr id="14" name="Text Box 1036"/>
          <p:cNvSpPr txBox="1">
            <a:spLocks noChangeArrowheads="1"/>
          </p:cNvSpPr>
          <p:nvPr/>
        </p:nvSpPr>
        <p:spPr bwMode="auto">
          <a:xfrm>
            <a:off x="6553200" y="2286000"/>
            <a:ext cx="336550" cy="366713"/>
          </a:xfrm>
          <a:prstGeom prst="rect">
            <a:avLst/>
          </a:prstGeom>
          <a:noFill/>
          <a:ln w="9525">
            <a:noFill/>
            <a:miter lim="800000"/>
            <a:headEnd/>
            <a:tailEnd/>
          </a:ln>
        </p:spPr>
        <p:txBody>
          <a:bodyPr wrap="none">
            <a:spAutoFit/>
          </a:bodyPr>
          <a:lstStyle/>
          <a:p>
            <a:r>
              <a:rPr lang="en-US"/>
              <a:t>B</a:t>
            </a:r>
          </a:p>
        </p:txBody>
      </p:sp>
      <p:grpSp>
        <p:nvGrpSpPr>
          <p:cNvPr id="15" name="Group 1037"/>
          <p:cNvGrpSpPr>
            <a:grpSpLocks/>
          </p:cNvGrpSpPr>
          <p:nvPr/>
        </p:nvGrpSpPr>
        <p:grpSpPr bwMode="auto">
          <a:xfrm>
            <a:off x="2209800" y="1371600"/>
            <a:ext cx="914400" cy="1143000"/>
            <a:chOff x="1008" y="864"/>
            <a:chExt cx="576" cy="720"/>
          </a:xfrm>
        </p:grpSpPr>
        <p:pic>
          <p:nvPicPr>
            <p:cNvPr id="16" name="Picture 1038" descr="oneant"/>
            <p:cNvPicPr>
              <a:picLocks noChangeAspect="1" noChangeArrowheads="1"/>
            </p:cNvPicPr>
            <p:nvPr/>
          </p:nvPicPr>
          <p:blipFill>
            <a:blip r:embed="rId2"/>
            <a:srcRect/>
            <a:stretch>
              <a:fillRect/>
            </a:stretch>
          </p:blipFill>
          <p:spPr bwMode="auto">
            <a:xfrm>
              <a:off x="1008" y="960"/>
              <a:ext cx="472" cy="624"/>
            </a:xfrm>
            <a:prstGeom prst="rect">
              <a:avLst/>
            </a:prstGeom>
            <a:noFill/>
            <a:ln w="9525">
              <a:noFill/>
              <a:miter lim="800000"/>
              <a:headEnd/>
              <a:tailEnd/>
            </a:ln>
          </p:spPr>
        </p:pic>
        <p:sp>
          <p:nvSpPr>
            <p:cNvPr id="17" name="Text Box 1039"/>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18" name="Text Box 1040"/>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1</a:t>
              </a:r>
            </a:p>
          </p:txBody>
        </p:sp>
        <p:sp>
          <p:nvSpPr>
            <p:cNvPr id="19" name="Text Box 1041"/>
            <p:cNvSpPr txBox="1">
              <a:spLocks noChangeArrowheads="1"/>
            </p:cNvSpPr>
            <p:nvPr/>
          </p:nvSpPr>
          <p:spPr bwMode="auto">
            <a:xfrm>
              <a:off x="1152" y="864"/>
              <a:ext cx="277" cy="198"/>
            </a:xfrm>
            <a:prstGeom prst="rect">
              <a:avLst/>
            </a:prstGeom>
            <a:noFill/>
            <a:ln w="9525">
              <a:solidFill>
                <a:srgbClr val="993300"/>
              </a:solidFill>
              <a:miter lim="800000"/>
              <a:headEnd/>
              <a:tailEnd/>
            </a:ln>
          </p:spPr>
          <p:txBody>
            <a:bodyPr wrap="none">
              <a:spAutoFit/>
            </a:bodyPr>
            <a:lstStyle/>
            <a:p>
              <a:r>
                <a:rPr lang="en-US" sz="1400" b="1"/>
                <a:t>[A]</a:t>
              </a:r>
            </a:p>
          </p:txBody>
        </p:sp>
      </p:grpSp>
      <p:grpSp>
        <p:nvGrpSpPr>
          <p:cNvPr id="20" name="Group 1042"/>
          <p:cNvGrpSpPr>
            <a:grpSpLocks/>
          </p:cNvGrpSpPr>
          <p:nvPr/>
        </p:nvGrpSpPr>
        <p:grpSpPr bwMode="auto">
          <a:xfrm>
            <a:off x="5562600" y="4495800"/>
            <a:ext cx="914400" cy="1143000"/>
            <a:chOff x="1008" y="864"/>
            <a:chExt cx="576" cy="720"/>
          </a:xfrm>
        </p:grpSpPr>
        <p:pic>
          <p:nvPicPr>
            <p:cNvPr id="21" name="Picture 1043" descr="oneant"/>
            <p:cNvPicPr>
              <a:picLocks noChangeAspect="1" noChangeArrowheads="1"/>
            </p:cNvPicPr>
            <p:nvPr/>
          </p:nvPicPr>
          <p:blipFill>
            <a:blip r:embed="rId2"/>
            <a:srcRect/>
            <a:stretch>
              <a:fillRect/>
            </a:stretch>
          </p:blipFill>
          <p:spPr bwMode="auto">
            <a:xfrm>
              <a:off x="1008" y="960"/>
              <a:ext cx="472" cy="624"/>
            </a:xfrm>
            <a:prstGeom prst="rect">
              <a:avLst/>
            </a:prstGeom>
            <a:noFill/>
            <a:ln w="9525">
              <a:noFill/>
              <a:miter lim="800000"/>
              <a:headEnd/>
              <a:tailEnd/>
            </a:ln>
          </p:spPr>
        </p:pic>
        <p:sp>
          <p:nvSpPr>
            <p:cNvPr id="22" name="Text Box 1044"/>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23" name="Text Box 1045"/>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5</a:t>
              </a:r>
            </a:p>
          </p:txBody>
        </p:sp>
        <p:sp>
          <p:nvSpPr>
            <p:cNvPr id="24" name="Text Box 1046"/>
            <p:cNvSpPr txBox="1">
              <a:spLocks noChangeArrowheads="1"/>
            </p:cNvSpPr>
            <p:nvPr/>
          </p:nvSpPr>
          <p:spPr bwMode="auto">
            <a:xfrm>
              <a:off x="1152" y="864"/>
              <a:ext cx="271" cy="198"/>
            </a:xfrm>
            <a:prstGeom prst="rect">
              <a:avLst/>
            </a:prstGeom>
            <a:noFill/>
            <a:ln w="9525">
              <a:solidFill>
                <a:srgbClr val="993300"/>
              </a:solidFill>
              <a:miter lim="800000"/>
              <a:headEnd/>
              <a:tailEnd/>
            </a:ln>
          </p:spPr>
          <p:txBody>
            <a:bodyPr wrap="none">
              <a:spAutoFit/>
            </a:bodyPr>
            <a:lstStyle/>
            <a:p>
              <a:r>
                <a:rPr lang="en-US" sz="1400" b="1"/>
                <a:t>[E]</a:t>
              </a:r>
            </a:p>
          </p:txBody>
        </p:sp>
      </p:grpSp>
      <p:grpSp>
        <p:nvGrpSpPr>
          <p:cNvPr id="25" name="Group 1047"/>
          <p:cNvGrpSpPr>
            <a:grpSpLocks/>
          </p:cNvGrpSpPr>
          <p:nvPr/>
        </p:nvGrpSpPr>
        <p:grpSpPr bwMode="auto">
          <a:xfrm>
            <a:off x="3810000" y="2590800"/>
            <a:ext cx="914400" cy="1143000"/>
            <a:chOff x="1008" y="864"/>
            <a:chExt cx="576" cy="720"/>
          </a:xfrm>
        </p:grpSpPr>
        <p:pic>
          <p:nvPicPr>
            <p:cNvPr id="26" name="Picture 1048" descr="oneant"/>
            <p:cNvPicPr>
              <a:picLocks noChangeAspect="1" noChangeArrowheads="1"/>
            </p:cNvPicPr>
            <p:nvPr/>
          </p:nvPicPr>
          <p:blipFill>
            <a:blip r:embed="rId2"/>
            <a:srcRect/>
            <a:stretch>
              <a:fillRect/>
            </a:stretch>
          </p:blipFill>
          <p:spPr bwMode="auto">
            <a:xfrm>
              <a:off x="1008" y="960"/>
              <a:ext cx="472" cy="624"/>
            </a:xfrm>
            <a:prstGeom prst="rect">
              <a:avLst/>
            </a:prstGeom>
            <a:noFill/>
            <a:ln w="9525">
              <a:noFill/>
              <a:miter lim="800000"/>
              <a:headEnd/>
              <a:tailEnd/>
            </a:ln>
          </p:spPr>
        </p:pic>
        <p:sp>
          <p:nvSpPr>
            <p:cNvPr id="27" name="Text Box 1049"/>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28" name="Text Box 1050"/>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3</a:t>
              </a:r>
            </a:p>
          </p:txBody>
        </p:sp>
        <p:sp>
          <p:nvSpPr>
            <p:cNvPr id="29" name="Text Box 1051"/>
            <p:cNvSpPr txBox="1">
              <a:spLocks noChangeArrowheads="1"/>
            </p:cNvSpPr>
            <p:nvPr/>
          </p:nvSpPr>
          <p:spPr bwMode="auto">
            <a:xfrm>
              <a:off x="1152" y="864"/>
              <a:ext cx="277" cy="198"/>
            </a:xfrm>
            <a:prstGeom prst="rect">
              <a:avLst/>
            </a:prstGeom>
            <a:noFill/>
            <a:ln w="9525">
              <a:solidFill>
                <a:srgbClr val="993300"/>
              </a:solidFill>
              <a:miter lim="800000"/>
              <a:headEnd/>
              <a:tailEnd/>
            </a:ln>
          </p:spPr>
          <p:txBody>
            <a:bodyPr wrap="none">
              <a:spAutoFit/>
            </a:bodyPr>
            <a:lstStyle/>
            <a:p>
              <a:r>
                <a:rPr lang="en-US" sz="1400" b="1"/>
                <a:t>[C]</a:t>
              </a:r>
            </a:p>
          </p:txBody>
        </p:sp>
      </p:grpSp>
      <p:grpSp>
        <p:nvGrpSpPr>
          <p:cNvPr id="30" name="Group 1052"/>
          <p:cNvGrpSpPr>
            <a:grpSpLocks/>
          </p:cNvGrpSpPr>
          <p:nvPr/>
        </p:nvGrpSpPr>
        <p:grpSpPr bwMode="auto">
          <a:xfrm>
            <a:off x="5791200" y="1295400"/>
            <a:ext cx="914400" cy="1143000"/>
            <a:chOff x="1008" y="864"/>
            <a:chExt cx="576" cy="720"/>
          </a:xfrm>
        </p:grpSpPr>
        <p:pic>
          <p:nvPicPr>
            <p:cNvPr id="31" name="Picture 1053" descr="oneant"/>
            <p:cNvPicPr>
              <a:picLocks noChangeAspect="1" noChangeArrowheads="1"/>
            </p:cNvPicPr>
            <p:nvPr/>
          </p:nvPicPr>
          <p:blipFill>
            <a:blip r:embed="rId2"/>
            <a:srcRect/>
            <a:stretch>
              <a:fillRect/>
            </a:stretch>
          </p:blipFill>
          <p:spPr bwMode="auto">
            <a:xfrm>
              <a:off x="1008" y="960"/>
              <a:ext cx="472" cy="624"/>
            </a:xfrm>
            <a:prstGeom prst="rect">
              <a:avLst/>
            </a:prstGeom>
            <a:noFill/>
            <a:ln w="9525">
              <a:noFill/>
              <a:miter lim="800000"/>
              <a:headEnd/>
              <a:tailEnd/>
            </a:ln>
          </p:spPr>
        </p:pic>
        <p:sp>
          <p:nvSpPr>
            <p:cNvPr id="32" name="Text Box 1054"/>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33" name="Text Box 1055"/>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2</a:t>
              </a:r>
            </a:p>
          </p:txBody>
        </p:sp>
        <p:sp>
          <p:nvSpPr>
            <p:cNvPr id="34" name="Text Box 1056"/>
            <p:cNvSpPr txBox="1">
              <a:spLocks noChangeArrowheads="1"/>
            </p:cNvSpPr>
            <p:nvPr/>
          </p:nvSpPr>
          <p:spPr bwMode="auto">
            <a:xfrm>
              <a:off x="1152" y="864"/>
              <a:ext cx="277" cy="198"/>
            </a:xfrm>
            <a:prstGeom prst="rect">
              <a:avLst/>
            </a:prstGeom>
            <a:noFill/>
            <a:ln w="9525">
              <a:solidFill>
                <a:srgbClr val="993300"/>
              </a:solidFill>
              <a:miter lim="800000"/>
              <a:headEnd/>
              <a:tailEnd/>
            </a:ln>
          </p:spPr>
          <p:txBody>
            <a:bodyPr wrap="none">
              <a:spAutoFit/>
            </a:bodyPr>
            <a:lstStyle/>
            <a:p>
              <a:r>
                <a:rPr lang="en-US" sz="1400" b="1"/>
                <a:t>[B]</a:t>
              </a:r>
            </a:p>
          </p:txBody>
        </p:sp>
      </p:grpSp>
      <p:grpSp>
        <p:nvGrpSpPr>
          <p:cNvPr id="35" name="Group 1057"/>
          <p:cNvGrpSpPr>
            <a:grpSpLocks/>
          </p:cNvGrpSpPr>
          <p:nvPr/>
        </p:nvGrpSpPr>
        <p:grpSpPr bwMode="auto">
          <a:xfrm>
            <a:off x="1219200" y="4572000"/>
            <a:ext cx="914400" cy="1143000"/>
            <a:chOff x="1008" y="864"/>
            <a:chExt cx="576" cy="720"/>
          </a:xfrm>
        </p:grpSpPr>
        <p:pic>
          <p:nvPicPr>
            <p:cNvPr id="36" name="Picture 1058" descr="oneant"/>
            <p:cNvPicPr>
              <a:picLocks noChangeAspect="1" noChangeArrowheads="1"/>
            </p:cNvPicPr>
            <p:nvPr/>
          </p:nvPicPr>
          <p:blipFill>
            <a:blip r:embed="rId2"/>
            <a:srcRect/>
            <a:stretch>
              <a:fillRect/>
            </a:stretch>
          </p:blipFill>
          <p:spPr bwMode="auto">
            <a:xfrm>
              <a:off x="1008" y="960"/>
              <a:ext cx="472" cy="624"/>
            </a:xfrm>
            <a:prstGeom prst="rect">
              <a:avLst/>
            </a:prstGeom>
            <a:noFill/>
            <a:ln w="9525">
              <a:noFill/>
              <a:miter lim="800000"/>
              <a:headEnd/>
              <a:tailEnd/>
            </a:ln>
          </p:spPr>
        </p:pic>
        <p:sp>
          <p:nvSpPr>
            <p:cNvPr id="37" name="Text Box 1059"/>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38" name="Text Box 1060"/>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4</a:t>
              </a:r>
            </a:p>
          </p:txBody>
        </p:sp>
        <p:sp>
          <p:nvSpPr>
            <p:cNvPr id="39" name="Text Box 1061"/>
            <p:cNvSpPr txBox="1">
              <a:spLocks noChangeArrowheads="1"/>
            </p:cNvSpPr>
            <p:nvPr/>
          </p:nvSpPr>
          <p:spPr bwMode="auto">
            <a:xfrm>
              <a:off x="1152" y="864"/>
              <a:ext cx="277" cy="198"/>
            </a:xfrm>
            <a:prstGeom prst="rect">
              <a:avLst/>
            </a:prstGeom>
            <a:noFill/>
            <a:ln w="9525">
              <a:solidFill>
                <a:srgbClr val="993300"/>
              </a:solidFill>
              <a:miter lim="800000"/>
              <a:headEnd/>
              <a:tailEnd/>
            </a:ln>
          </p:spPr>
          <p:txBody>
            <a:bodyPr wrap="none">
              <a:spAutoFit/>
            </a:bodyPr>
            <a:lstStyle/>
            <a:p>
              <a:r>
                <a:rPr lang="en-US" sz="1400" b="1"/>
                <a:t>[D]</a:t>
              </a:r>
            </a:p>
          </p:txBody>
        </p:sp>
      </p:grpSp>
      <p:pic>
        <p:nvPicPr>
          <p:cNvPr id="40" name="Picture 39"/>
          <p:cNvPicPr/>
          <p:nvPr/>
        </p:nvPicPr>
        <p:blipFill>
          <a:blip r:embed="rId3" cstate="print">
            <a:extLst>
              <a:ext uri="{28A0092B-C50C-407E-A947-70E740481C1C}">
                <a14:useLocalDpi xmlns="" xmlns:a14="http://schemas.microsoft.com/office/drawing/2010/main" val="0"/>
              </a:ext>
            </a:extLst>
          </a:blip>
          <a:stretch>
            <a:fillRect/>
          </a:stretch>
        </p:blipFill>
        <p:spPr>
          <a:xfrm>
            <a:off x="71406" y="5929330"/>
            <a:ext cx="1603423" cy="928694"/>
          </a:xfrm>
          <a:prstGeom prst="rect">
            <a:avLst/>
          </a:prstGeom>
        </p:spPr>
      </p:pic>
      <p:pic>
        <p:nvPicPr>
          <p:cNvPr id="41" name="Picture 40"/>
          <p:cNvPicPr>
            <a:picLocks noChangeAspect="1"/>
          </p:cNvPicPr>
          <p:nvPr/>
        </p:nvPicPr>
        <p:blipFill>
          <a:blip r:embed="rId4"/>
          <a:stretch>
            <a:fillRect/>
          </a:stretch>
        </p:blipFill>
        <p:spPr>
          <a:xfrm>
            <a:off x="7981984" y="5857892"/>
            <a:ext cx="1090610" cy="1000132"/>
          </a:xfrm>
          <a:prstGeom prst="rect">
            <a:avLst/>
          </a:prstGeom>
        </p:spPr>
      </p:pic>
      <p:sp>
        <p:nvSpPr>
          <p:cNvPr id="42" name="Slide Number Placeholder 8"/>
          <p:cNvSpPr txBox="1">
            <a:spLocks/>
          </p:cNvSpPr>
          <p:nvPr/>
        </p:nvSpPr>
        <p:spPr>
          <a:xfrm>
            <a:off x="6715140" y="7141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tint val="75000"/>
                  </a:schemeClr>
                </a:solidFill>
              </a:rPr>
              <a:t>15</a:t>
            </a:r>
            <a:endParaRPr kumimoji="0" lang="en-GB"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563562"/>
          </a:xfrm>
          <a:noFill/>
        </p:spPr>
        <p:txBody>
          <a:bodyPr>
            <a:normAutofit fontScale="90000"/>
          </a:bodyPr>
          <a:lstStyle/>
          <a:p>
            <a:pPr eaLnBrk="1" hangingPunct="1"/>
            <a:r>
              <a:rPr lang="en-US" sz="3200" dirty="0" smtClean="0"/>
              <a:t>How to build next sub-solution?</a:t>
            </a:r>
          </a:p>
        </p:txBody>
      </p:sp>
      <p:sp>
        <p:nvSpPr>
          <p:cNvPr id="5" name="Oval 3"/>
          <p:cNvSpPr>
            <a:spLocks noChangeArrowheads="1"/>
          </p:cNvSpPr>
          <p:nvPr/>
        </p:nvSpPr>
        <p:spPr bwMode="auto">
          <a:xfrm>
            <a:off x="2971800" y="1981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 name="Oval 4"/>
          <p:cNvSpPr>
            <a:spLocks noChangeArrowheads="1"/>
          </p:cNvSpPr>
          <p:nvPr/>
        </p:nvSpPr>
        <p:spPr bwMode="auto">
          <a:xfrm>
            <a:off x="6553200" y="1981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 name="Oval 5"/>
          <p:cNvSpPr>
            <a:spLocks noChangeArrowheads="1"/>
          </p:cNvSpPr>
          <p:nvPr/>
        </p:nvSpPr>
        <p:spPr bwMode="auto">
          <a:xfrm>
            <a:off x="2133600" y="4800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 name="Oval 6"/>
          <p:cNvSpPr>
            <a:spLocks noChangeArrowheads="1"/>
          </p:cNvSpPr>
          <p:nvPr/>
        </p:nvSpPr>
        <p:spPr bwMode="auto">
          <a:xfrm>
            <a:off x="4572000" y="3276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 name="Oval 7"/>
          <p:cNvSpPr>
            <a:spLocks noChangeArrowheads="1"/>
          </p:cNvSpPr>
          <p:nvPr/>
        </p:nvSpPr>
        <p:spPr bwMode="auto">
          <a:xfrm>
            <a:off x="6400800" y="5181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 name="Text Box 8"/>
          <p:cNvSpPr txBox="1">
            <a:spLocks noChangeArrowheads="1"/>
          </p:cNvSpPr>
          <p:nvPr/>
        </p:nvSpPr>
        <p:spPr bwMode="auto">
          <a:xfrm>
            <a:off x="2955925" y="2170113"/>
            <a:ext cx="336550" cy="366712"/>
          </a:xfrm>
          <a:prstGeom prst="rect">
            <a:avLst/>
          </a:prstGeom>
          <a:noFill/>
          <a:ln w="9525">
            <a:noFill/>
            <a:miter lim="800000"/>
            <a:headEnd/>
            <a:tailEnd/>
          </a:ln>
        </p:spPr>
        <p:txBody>
          <a:bodyPr wrap="none">
            <a:spAutoFit/>
          </a:bodyPr>
          <a:lstStyle/>
          <a:p>
            <a:r>
              <a:rPr lang="en-US"/>
              <a:t>A</a:t>
            </a:r>
          </a:p>
        </p:txBody>
      </p:sp>
      <p:sp>
        <p:nvSpPr>
          <p:cNvPr id="11" name="Text Box 9"/>
          <p:cNvSpPr txBox="1">
            <a:spLocks noChangeArrowheads="1"/>
          </p:cNvSpPr>
          <p:nvPr/>
        </p:nvSpPr>
        <p:spPr bwMode="auto">
          <a:xfrm>
            <a:off x="6400800" y="5486400"/>
            <a:ext cx="336550" cy="366713"/>
          </a:xfrm>
          <a:prstGeom prst="rect">
            <a:avLst/>
          </a:prstGeom>
          <a:noFill/>
          <a:ln w="9525">
            <a:noFill/>
            <a:miter lim="800000"/>
            <a:headEnd/>
            <a:tailEnd/>
          </a:ln>
        </p:spPr>
        <p:txBody>
          <a:bodyPr wrap="none">
            <a:spAutoFit/>
          </a:bodyPr>
          <a:lstStyle/>
          <a:p>
            <a:r>
              <a:rPr lang="en-US"/>
              <a:t>E</a:t>
            </a:r>
          </a:p>
        </p:txBody>
      </p:sp>
      <p:sp>
        <p:nvSpPr>
          <p:cNvPr id="12" name="Text Box 10"/>
          <p:cNvSpPr txBox="1">
            <a:spLocks noChangeArrowheads="1"/>
          </p:cNvSpPr>
          <p:nvPr/>
        </p:nvSpPr>
        <p:spPr bwMode="auto">
          <a:xfrm>
            <a:off x="2057400" y="5181600"/>
            <a:ext cx="349250" cy="366713"/>
          </a:xfrm>
          <a:prstGeom prst="rect">
            <a:avLst/>
          </a:prstGeom>
          <a:noFill/>
          <a:ln w="9525">
            <a:noFill/>
            <a:miter lim="800000"/>
            <a:headEnd/>
            <a:tailEnd/>
          </a:ln>
        </p:spPr>
        <p:txBody>
          <a:bodyPr wrap="none">
            <a:spAutoFit/>
          </a:bodyPr>
          <a:lstStyle/>
          <a:p>
            <a:r>
              <a:rPr lang="en-US"/>
              <a:t>D</a:t>
            </a:r>
          </a:p>
        </p:txBody>
      </p:sp>
      <p:sp>
        <p:nvSpPr>
          <p:cNvPr id="13" name="Text Box 11"/>
          <p:cNvSpPr txBox="1">
            <a:spLocks noChangeArrowheads="1"/>
          </p:cNvSpPr>
          <p:nvPr/>
        </p:nvSpPr>
        <p:spPr bwMode="auto">
          <a:xfrm>
            <a:off x="4572000" y="3581400"/>
            <a:ext cx="349250" cy="366713"/>
          </a:xfrm>
          <a:prstGeom prst="rect">
            <a:avLst/>
          </a:prstGeom>
          <a:noFill/>
          <a:ln w="9525">
            <a:noFill/>
            <a:miter lim="800000"/>
            <a:headEnd/>
            <a:tailEnd/>
          </a:ln>
        </p:spPr>
        <p:txBody>
          <a:bodyPr wrap="none">
            <a:spAutoFit/>
          </a:bodyPr>
          <a:lstStyle/>
          <a:p>
            <a:r>
              <a:rPr lang="en-US"/>
              <a:t>C</a:t>
            </a:r>
          </a:p>
        </p:txBody>
      </p:sp>
      <p:sp>
        <p:nvSpPr>
          <p:cNvPr id="14" name="Text Box 12"/>
          <p:cNvSpPr txBox="1">
            <a:spLocks noChangeArrowheads="1"/>
          </p:cNvSpPr>
          <p:nvPr/>
        </p:nvSpPr>
        <p:spPr bwMode="auto">
          <a:xfrm>
            <a:off x="6553200" y="2286000"/>
            <a:ext cx="336550" cy="366713"/>
          </a:xfrm>
          <a:prstGeom prst="rect">
            <a:avLst/>
          </a:prstGeom>
          <a:noFill/>
          <a:ln w="9525">
            <a:noFill/>
            <a:miter lim="800000"/>
            <a:headEnd/>
            <a:tailEnd/>
          </a:ln>
        </p:spPr>
        <p:txBody>
          <a:bodyPr wrap="none">
            <a:spAutoFit/>
          </a:bodyPr>
          <a:lstStyle/>
          <a:p>
            <a:r>
              <a:rPr lang="en-US"/>
              <a:t>B</a:t>
            </a:r>
          </a:p>
        </p:txBody>
      </p:sp>
      <p:grpSp>
        <p:nvGrpSpPr>
          <p:cNvPr id="15" name="Group 59"/>
          <p:cNvGrpSpPr>
            <a:grpSpLocks/>
          </p:cNvGrpSpPr>
          <p:nvPr/>
        </p:nvGrpSpPr>
        <p:grpSpPr bwMode="auto">
          <a:xfrm>
            <a:off x="2209800" y="1371600"/>
            <a:ext cx="914400" cy="1143000"/>
            <a:chOff x="1008" y="864"/>
            <a:chExt cx="576" cy="720"/>
          </a:xfrm>
        </p:grpSpPr>
        <p:pic>
          <p:nvPicPr>
            <p:cNvPr id="16" name="Picture 60" descr="oneant"/>
            <p:cNvPicPr>
              <a:picLocks noChangeAspect="1" noChangeArrowheads="1"/>
            </p:cNvPicPr>
            <p:nvPr/>
          </p:nvPicPr>
          <p:blipFill>
            <a:blip r:embed="rId3"/>
            <a:srcRect/>
            <a:stretch>
              <a:fillRect/>
            </a:stretch>
          </p:blipFill>
          <p:spPr bwMode="auto">
            <a:xfrm>
              <a:off x="1008" y="960"/>
              <a:ext cx="472" cy="624"/>
            </a:xfrm>
            <a:prstGeom prst="rect">
              <a:avLst/>
            </a:prstGeom>
            <a:noFill/>
            <a:ln w="9525">
              <a:noFill/>
              <a:miter lim="800000"/>
              <a:headEnd/>
              <a:tailEnd/>
            </a:ln>
          </p:spPr>
        </p:pic>
        <p:sp>
          <p:nvSpPr>
            <p:cNvPr id="17" name="Text Box 61"/>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18" name="Text Box 62"/>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1</a:t>
              </a:r>
            </a:p>
          </p:txBody>
        </p:sp>
        <p:sp>
          <p:nvSpPr>
            <p:cNvPr id="19" name="Text Box 63"/>
            <p:cNvSpPr txBox="1">
              <a:spLocks noChangeArrowheads="1"/>
            </p:cNvSpPr>
            <p:nvPr/>
          </p:nvSpPr>
          <p:spPr bwMode="auto">
            <a:xfrm>
              <a:off x="1152" y="864"/>
              <a:ext cx="277" cy="198"/>
            </a:xfrm>
            <a:prstGeom prst="rect">
              <a:avLst/>
            </a:prstGeom>
            <a:noFill/>
            <a:ln w="9525">
              <a:solidFill>
                <a:srgbClr val="993300"/>
              </a:solidFill>
              <a:miter lim="800000"/>
              <a:headEnd/>
              <a:tailEnd/>
            </a:ln>
          </p:spPr>
          <p:txBody>
            <a:bodyPr wrap="none">
              <a:spAutoFit/>
            </a:bodyPr>
            <a:lstStyle/>
            <a:p>
              <a:r>
                <a:rPr lang="en-US" sz="1400" b="1"/>
                <a:t>[A]</a:t>
              </a:r>
            </a:p>
          </p:txBody>
        </p:sp>
      </p:grpSp>
      <p:grpSp>
        <p:nvGrpSpPr>
          <p:cNvPr id="20" name="Group 84"/>
          <p:cNvGrpSpPr>
            <a:grpSpLocks/>
          </p:cNvGrpSpPr>
          <p:nvPr/>
        </p:nvGrpSpPr>
        <p:grpSpPr bwMode="auto">
          <a:xfrm>
            <a:off x="1828800" y="2438400"/>
            <a:ext cx="914400" cy="1143000"/>
            <a:chOff x="1008" y="864"/>
            <a:chExt cx="576" cy="720"/>
          </a:xfrm>
        </p:grpSpPr>
        <p:pic>
          <p:nvPicPr>
            <p:cNvPr id="21" name="Picture 85" descr="oneant"/>
            <p:cNvPicPr>
              <a:picLocks noChangeAspect="1" noChangeArrowheads="1"/>
            </p:cNvPicPr>
            <p:nvPr/>
          </p:nvPicPr>
          <p:blipFill>
            <a:blip r:embed="rId3"/>
            <a:srcRect/>
            <a:stretch>
              <a:fillRect/>
            </a:stretch>
          </p:blipFill>
          <p:spPr bwMode="auto">
            <a:xfrm>
              <a:off x="1008" y="960"/>
              <a:ext cx="472" cy="624"/>
            </a:xfrm>
            <a:prstGeom prst="rect">
              <a:avLst/>
            </a:prstGeom>
            <a:noFill/>
            <a:ln w="9525">
              <a:noFill/>
              <a:miter lim="800000"/>
              <a:headEnd/>
              <a:tailEnd/>
            </a:ln>
          </p:spPr>
        </p:pic>
        <p:sp>
          <p:nvSpPr>
            <p:cNvPr id="22" name="Text Box 86"/>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23" name="Text Box 87"/>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1</a:t>
              </a:r>
            </a:p>
          </p:txBody>
        </p:sp>
        <p:sp>
          <p:nvSpPr>
            <p:cNvPr id="24" name="Text Box 88"/>
            <p:cNvSpPr txBox="1">
              <a:spLocks noChangeArrowheads="1"/>
            </p:cNvSpPr>
            <p:nvPr/>
          </p:nvSpPr>
          <p:spPr bwMode="auto">
            <a:xfrm>
              <a:off x="1152" y="864"/>
              <a:ext cx="277" cy="198"/>
            </a:xfrm>
            <a:prstGeom prst="rect">
              <a:avLst/>
            </a:prstGeom>
            <a:noFill/>
            <a:ln w="9525">
              <a:solidFill>
                <a:srgbClr val="993300"/>
              </a:solidFill>
              <a:miter lim="800000"/>
              <a:headEnd/>
              <a:tailEnd/>
            </a:ln>
          </p:spPr>
          <p:txBody>
            <a:bodyPr wrap="none">
              <a:spAutoFit/>
            </a:bodyPr>
            <a:lstStyle/>
            <a:p>
              <a:r>
                <a:rPr lang="en-US" sz="1400" b="1"/>
                <a:t>[A]</a:t>
              </a:r>
            </a:p>
          </p:txBody>
        </p:sp>
      </p:grpSp>
      <p:grpSp>
        <p:nvGrpSpPr>
          <p:cNvPr id="25" name="Group 89"/>
          <p:cNvGrpSpPr>
            <a:grpSpLocks/>
          </p:cNvGrpSpPr>
          <p:nvPr/>
        </p:nvGrpSpPr>
        <p:grpSpPr bwMode="auto">
          <a:xfrm>
            <a:off x="2743200" y="4267200"/>
            <a:ext cx="914400" cy="1143000"/>
            <a:chOff x="1008" y="864"/>
            <a:chExt cx="576" cy="720"/>
          </a:xfrm>
        </p:grpSpPr>
        <p:pic>
          <p:nvPicPr>
            <p:cNvPr id="26" name="Picture 90" descr="oneant"/>
            <p:cNvPicPr>
              <a:picLocks noChangeAspect="1" noChangeArrowheads="1"/>
            </p:cNvPicPr>
            <p:nvPr/>
          </p:nvPicPr>
          <p:blipFill>
            <a:blip r:embed="rId3"/>
            <a:srcRect/>
            <a:stretch>
              <a:fillRect/>
            </a:stretch>
          </p:blipFill>
          <p:spPr bwMode="auto">
            <a:xfrm>
              <a:off x="1008" y="960"/>
              <a:ext cx="472" cy="624"/>
            </a:xfrm>
            <a:prstGeom prst="rect">
              <a:avLst/>
            </a:prstGeom>
            <a:noFill/>
            <a:ln w="9525">
              <a:noFill/>
              <a:miter lim="800000"/>
              <a:headEnd/>
              <a:tailEnd/>
            </a:ln>
          </p:spPr>
        </p:pic>
        <p:sp>
          <p:nvSpPr>
            <p:cNvPr id="27" name="Text Box 91"/>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28" name="Text Box 92"/>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1</a:t>
              </a:r>
            </a:p>
          </p:txBody>
        </p:sp>
        <p:sp>
          <p:nvSpPr>
            <p:cNvPr id="29" name="Text Box 93"/>
            <p:cNvSpPr txBox="1">
              <a:spLocks noChangeArrowheads="1"/>
            </p:cNvSpPr>
            <p:nvPr/>
          </p:nvSpPr>
          <p:spPr bwMode="auto">
            <a:xfrm>
              <a:off x="1152" y="864"/>
              <a:ext cx="277" cy="198"/>
            </a:xfrm>
            <a:prstGeom prst="rect">
              <a:avLst/>
            </a:prstGeom>
            <a:noFill/>
            <a:ln w="9525">
              <a:solidFill>
                <a:srgbClr val="993300"/>
              </a:solidFill>
              <a:miter lim="800000"/>
              <a:headEnd/>
              <a:tailEnd/>
            </a:ln>
          </p:spPr>
          <p:txBody>
            <a:bodyPr wrap="none">
              <a:spAutoFit/>
            </a:bodyPr>
            <a:lstStyle/>
            <a:p>
              <a:r>
                <a:rPr lang="en-US" sz="1400" b="1"/>
                <a:t>[A]</a:t>
              </a:r>
            </a:p>
          </p:txBody>
        </p:sp>
      </p:grpSp>
      <p:grpSp>
        <p:nvGrpSpPr>
          <p:cNvPr id="30" name="Group 94"/>
          <p:cNvGrpSpPr>
            <a:grpSpLocks/>
          </p:cNvGrpSpPr>
          <p:nvPr/>
        </p:nvGrpSpPr>
        <p:grpSpPr bwMode="auto">
          <a:xfrm>
            <a:off x="1752600" y="3352800"/>
            <a:ext cx="914400" cy="1143000"/>
            <a:chOff x="1008" y="864"/>
            <a:chExt cx="576" cy="720"/>
          </a:xfrm>
        </p:grpSpPr>
        <p:pic>
          <p:nvPicPr>
            <p:cNvPr id="31" name="Picture 95" descr="oneant"/>
            <p:cNvPicPr>
              <a:picLocks noChangeAspect="1" noChangeArrowheads="1"/>
            </p:cNvPicPr>
            <p:nvPr/>
          </p:nvPicPr>
          <p:blipFill>
            <a:blip r:embed="rId3"/>
            <a:srcRect/>
            <a:stretch>
              <a:fillRect/>
            </a:stretch>
          </p:blipFill>
          <p:spPr bwMode="auto">
            <a:xfrm>
              <a:off x="1008" y="960"/>
              <a:ext cx="472" cy="624"/>
            </a:xfrm>
            <a:prstGeom prst="rect">
              <a:avLst/>
            </a:prstGeom>
            <a:noFill/>
            <a:ln w="9525">
              <a:noFill/>
              <a:miter lim="800000"/>
              <a:headEnd/>
              <a:tailEnd/>
            </a:ln>
          </p:spPr>
        </p:pic>
        <p:sp>
          <p:nvSpPr>
            <p:cNvPr id="32" name="Text Box 96"/>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33" name="Text Box 97"/>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1</a:t>
              </a:r>
            </a:p>
          </p:txBody>
        </p:sp>
        <p:sp>
          <p:nvSpPr>
            <p:cNvPr id="34" name="Text Box 98"/>
            <p:cNvSpPr txBox="1">
              <a:spLocks noChangeArrowheads="1"/>
            </p:cNvSpPr>
            <p:nvPr/>
          </p:nvSpPr>
          <p:spPr bwMode="auto">
            <a:xfrm>
              <a:off x="1152" y="864"/>
              <a:ext cx="277" cy="198"/>
            </a:xfrm>
            <a:prstGeom prst="rect">
              <a:avLst/>
            </a:prstGeom>
            <a:noFill/>
            <a:ln w="9525">
              <a:solidFill>
                <a:srgbClr val="993300"/>
              </a:solidFill>
              <a:miter lim="800000"/>
              <a:headEnd/>
              <a:tailEnd/>
            </a:ln>
          </p:spPr>
          <p:txBody>
            <a:bodyPr wrap="none">
              <a:spAutoFit/>
            </a:bodyPr>
            <a:lstStyle/>
            <a:p>
              <a:r>
                <a:rPr lang="en-US" sz="1400" b="1"/>
                <a:t>[A]</a:t>
              </a:r>
            </a:p>
          </p:txBody>
        </p:sp>
      </p:grpSp>
      <p:grpSp>
        <p:nvGrpSpPr>
          <p:cNvPr id="35" name="Group 99"/>
          <p:cNvGrpSpPr>
            <a:grpSpLocks/>
          </p:cNvGrpSpPr>
          <p:nvPr/>
        </p:nvGrpSpPr>
        <p:grpSpPr bwMode="auto">
          <a:xfrm>
            <a:off x="2590800" y="4191000"/>
            <a:ext cx="914400" cy="1143000"/>
            <a:chOff x="1008" y="864"/>
            <a:chExt cx="576" cy="720"/>
          </a:xfrm>
        </p:grpSpPr>
        <p:pic>
          <p:nvPicPr>
            <p:cNvPr id="36" name="Picture 100" descr="oneant"/>
            <p:cNvPicPr>
              <a:picLocks noChangeAspect="1" noChangeArrowheads="1"/>
            </p:cNvPicPr>
            <p:nvPr/>
          </p:nvPicPr>
          <p:blipFill>
            <a:blip r:embed="rId3"/>
            <a:srcRect/>
            <a:stretch>
              <a:fillRect/>
            </a:stretch>
          </p:blipFill>
          <p:spPr bwMode="auto">
            <a:xfrm>
              <a:off x="1008" y="960"/>
              <a:ext cx="472" cy="624"/>
            </a:xfrm>
            <a:prstGeom prst="rect">
              <a:avLst/>
            </a:prstGeom>
            <a:noFill/>
            <a:ln w="9525">
              <a:noFill/>
              <a:miter lim="800000"/>
              <a:headEnd/>
              <a:tailEnd/>
            </a:ln>
          </p:spPr>
        </p:pic>
        <p:sp>
          <p:nvSpPr>
            <p:cNvPr id="37" name="Text Box 101"/>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38" name="Text Box 102"/>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1</a:t>
              </a:r>
            </a:p>
          </p:txBody>
        </p:sp>
        <p:sp>
          <p:nvSpPr>
            <p:cNvPr id="39" name="Text Box 103"/>
            <p:cNvSpPr txBox="1">
              <a:spLocks noChangeArrowheads="1"/>
            </p:cNvSpPr>
            <p:nvPr/>
          </p:nvSpPr>
          <p:spPr bwMode="auto">
            <a:xfrm>
              <a:off x="1152" y="864"/>
              <a:ext cx="389" cy="198"/>
            </a:xfrm>
            <a:prstGeom prst="rect">
              <a:avLst/>
            </a:prstGeom>
            <a:noFill/>
            <a:ln w="9525">
              <a:solidFill>
                <a:srgbClr val="993300"/>
              </a:solidFill>
              <a:miter lim="800000"/>
              <a:headEnd/>
              <a:tailEnd/>
            </a:ln>
          </p:spPr>
          <p:txBody>
            <a:bodyPr wrap="none">
              <a:spAutoFit/>
            </a:bodyPr>
            <a:lstStyle/>
            <a:p>
              <a:r>
                <a:rPr lang="en-US" sz="1400" b="1"/>
                <a:t>[A,D]</a:t>
              </a:r>
            </a:p>
          </p:txBody>
        </p:sp>
      </p:grpSp>
      <p:sp>
        <p:nvSpPr>
          <p:cNvPr id="40" name="Line 104"/>
          <p:cNvSpPr>
            <a:spLocks noChangeShapeType="1"/>
          </p:cNvSpPr>
          <p:nvPr/>
        </p:nvSpPr>
        <p:spPr bwMode="auto">
          <a:xfrm flipH="1">
            <a:off x="2286000" y="2133600"/>
            <a:ext cx="762000" cy="2743200"/>
          </a:xfrm>
          <a:prstGeom prst="line">
            <a:avLst/>
          </a:prstGeom>
          <a:noFill/>
          <a:ln w="9525">
            <a:solidFill>
              <a:schemeClr val="tx1"/>
            </a:solidFill>
            <a:round/>
            <a:headEnd/>
            <a:tailEnd type="triangle" w="med" len="med"/>
          </a:ln>
        </p:spPr>
        <p:txBody>
          <a:bodyPr/>
          <a:lstStyle/>
          <a:p>
            <a:endParaRPr lang="en-GB"/>
          </a:p>
        </p:txBody>
      </p:sp>
      <p:sp>
        <p:nvSpPr>
          <p:cNvPr id="41" name="Line 105"/>
          <p:cNvSpPr>
            <a:spLocks noChangeShapeType="1"/>
          </p:cNvSpPr>
          <p:nvPr/>
        </p:nvSpPr>
        <p:spPr bwMode="auto">
          <a:xfrm>
            <a:off x="3048000" y="2057400"/>
            <a:ext cx="1600200" cy="1295400"/>
          </a:xfrm>
          <a:prstGeom prst="line">
            <a:avLst/>
          </a:prstGeom>
          <a:noFill/>
          <a:ln w="9525">
            <a:solidFill>
              <a:schemeClr val="tx1"/>
            </a:solidFill>
            <a:round/>
            <a:headEnd/>
            <a:tailEnd type="triangle" w="med" len="med"/>
          </a:ln>
        </p:spPr>
        <p:txBody>
          <a:bodyPr/>
          <a:lstStyle/>
          <a:p>
            <a:endParaRPr lang="en-GB"/>
          </a:p>
        </p:txBody>
      </p:sp>
      <p:sp>
        <p:nvSpPr>
          <p:cNvPr id="42" name="Line 106"/>
          <p:cNvSpPr>
            <a:spLocks noChangeShapeType="1"/>
          </p:cNvSpPr>
          <p:nvPr/>
        </p:nvSpPr>
        <p:spPr bwMode="auto">
          <a:xfrm>
            <a:off x="3124200" y="2057400"/>
            <a:ext cx="3505200" cy="0"/>
          </a:xfrm>
          <a:prstGeom prst="line">
            <a:avLst/>
          </a:prstGeom>
          <a:noFill/>
          <a:ln w="9525">
            <a:solidFill>
              <a:schemeClr val="tx1"/>
            </a:solidFill>
            <a:round/>
            <a:headEnd/>
            <a:tailEnd type="triangle" w="med" len="med"/>
          </a:ln>
        </p:spPr>
        <p:txBody>
          <a:bodyPr/>
          <a:lstStyle/>
          <a:p>
            <a:endParaRPr lang="en-GB"/>
          </a:p>
        </p:txBody>
      </p:sp>
      <p:sp>
        <p:nvSpPr>
          <p:cNvPr id="43" name="Line 107"/>
          <p:cNvSpPr>
            <a:spLocks noChangeShapeType="1"/>
          </p:cNvSpPr>
          <p:nvPr/>
        </p:nvSpPr>
        <p:spPr bwMode="auto">
          <a:xfrm>
            <a:off x="3048000" y="2133600"/>
            <a:ext cx="3429000" cy="3200400"/>
          </a:xfrm>
          <a:prstGeom prst="line">
            <a:avLst/>
          </a:prstGeom>
          <a:noFill/>
          <a:ln w="9525">
            <a:solidFill>
              <a:schemeClr val="tx1"/>
            </a:solidFill>
            <a:round/>
            <a:headEnd/>
            <a:tailEnd type="triangle" w="med" len="med"/>
          </a:ln>
        </p:spPr>
        <p:txBody>
          <a:bodyPr/>
          <a:lstStyle/>
          <a:p>
            <a:endParaRPr lang="en-GB"/>
          </a:p>
        </p:txBody>
      </p:sp>
      <p:graphicFrame>
        <p:nvGraphicFramePr>
          <p:cNvPr id="44" name="Object 38"/>
          <p:cNvGraphicFramePr>
            <a:graphicFrameLocks noChangeAspect="1"/>
          </p:cNvGraphicFramePr>
          <p:nvPr/>
        </p:nvGraphicFramePr>
        <p:xfrm>
          <a:off x="838200" y="3124200"/>
          <a:ext cx="7772400" cy="2286000"/>
        </p:xfrm>
        <a:graphic>
          <a:graphicData uri="http://schemas.openxmlformats.org/presentationml/2006/ole">
            <p:oleObj spid="_x0000_s29698" name="Equation" r:id="rId4" imgW="2984400" imgH="1041120" progId="Equation.3">
              <p:embed/>
            </p:oleObj>
          </a:graphicData>
        </a:graphic>
      </p:graphicFrame>
      <p:pic>
        <p:nvPicPr>
          <p:cNvPr id="45" name="Picture 44"/>
          <p:cNvPicPr/>
          <p:nvPr/>
        </p:nvPicPr>
        <p:blipFill>
          <a:blip r:embed="rId5" cstate="print">
            <a:extLst>
              <a:ext uri="{28A0092B-C50C-407E-A947-70E740481C1C}">
                <a14:useLocalDpi xmlns="" xmlns:a14="http://schemas.microsoft.com/office/drawing/2010/main" val="0"/>
              </a:ext>
            </a:extLst>
          </a:blip>
          <a:stretch>
            <a:fillRect/>
          </a:stretch>
        </p:blipFill>
        <p:spPr>
          <a:xfrm>
            <a:off x="71406" y="5857892"/>
            <a:ext cx="1603423" cy="928694"/>
          </a:xfrm>
          <a:prstGeom prst="rect">
            <a:avLst/>
          </a:prstGeom>
        </p:spPr>
      </p:pic>
      <p:pic>
        <p:nvPicPr>
          <p:cNvPr id="46" name="Picture 45"/>
          <p:cNvPicPr>
            <a:picLocks noChangeAspect="1"/>
          </p:cNvPicPr>
          <p:nvPr/>
        </p:nvPicPr>
        <p:blipFill>
          <a:blip r:embed="rId6"/>
          <a:stretch>
            <a:fillRect/>
          </a:stretch>
        </p:blipFill>
        <p:spPr>
          <a:xfrm>
            <a:off x="7981984" y="5786454"/>
            <a:ext cx="1090610" cy="1000132"/>
          </a:xfrm>
          <a:prstGeom prst="rect">
            <a:avLst/>
          </a:prstGeom>
        </p:spPr>
      </p:pic>
      <p:sp>
        <p:nvSpPr>
          <p:cNvPr id="47" name="Slide Number Placeholder 8"/>
          <p:cNvSpPr txBox="1">
            <a:spLocks/>
          </p:cNvSpPr>
          <p:nvPr/>
        </p:nvSpPr>
        <p:spPr>
          <a:xfrm>
            <a:off x="6715140" y="7141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tint val="75000"/>
                  </a:schemeClr>
                </a:solidFill>
              </a:rPr>
              <a:t>16</a:t>
            </a:r>
            <a:endParaRPr kumimoji="0" lang="en-GB"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Effect transition="in" filter="fade">
                                      <p:cBhvr>
                                        <p:cTn id="25" dur="10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4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15"/>
                                        </p:tgtEl>
                                        <p:attrNameLst>
                                          <p:attrName>style.visibility</p:attrName>
                                        </p:attrNameLst>
                                      </p:cBhvr>
                                      <p:to>
                                        <p:strVal val="hidden"/>
                                      </p:to>
                                    </p:set>
                                  </p:childTnLst>
                                </p:cTn>
                              </p:par>
                            </p:childTnLst>
                          </p:cTn>
                        </p:par>
                        <p:par>
                          <p:cTn id="34" fill="hold">
                            <p:stCondLst>
                              <p:cond delay="0"/>
                            </p:stCondLst>
                            <p:childTnLst>
                              <p:par>
                                <p:cTn id="35" presetID="1" presetClass="entr" presetSubtype="0" fill="hold" nodeType="afterEffect">
                                  <p:stCondLst>
                                    <p:cond delay="500"/>
                                  </p:stCondLst>
                                  <p:childTnLst>
                                    <p:set>
                                      <p:cBhvr>
                                        <p:cTn id="36" dur="1" fill="hold">
                                          <p:stCondLst>
                                            <p:cond delay="0"/>
                                          </p:stCondLst>
                                        </p:cTn>
                                        <p:tgtEl>
                                          <p:spTgt spid="20"/>
                                        </p:tgtEl>
                                        <p:attrNameLst>
                                          <p:attrName>style.visibility</p:attrName>
                                        </p:attrNameLst>
                                      </p:cBhvr>
                                      <p:to>
                                        <p:strVal val="visible"/>
                                      </p:to>
                                    </p:set>
                                  </p:childTnLst>
                                </p:cTn>
                              </p:par>
                            </p:childTnLst>
                          </p:cTn>
                        </p:par>
                        <p:par>
                          <p:cTn id="37" fill="hold">
                            <p:stCondLst>
                              <p:cond delay="500"/>
                            </p:stCondLst>
                            <p:childTnLst>
                              <p:par>
                                <p:cTn id="38" presetID="1" presetClass="exit" presetSubtype="0" fill="hold" nodeType="afterEffect">
                                  <p:stCondLst>
                                    <p:cond delay="500"/>
                                  </p:stCondLst>
                                  <p:childTnLst>
                                    <p:set>
                                      <p:cBhvr>
                                        <p:cTn id="39" dur="1" fill="hold">
                                          <p:stCondLst>
                                            <p:cond delay="0"/>
                                          </p:stCondLst>
                                        </p:cTn>
                                        <p:tgtEl>
                                          <p:spTgt spid="20"/>
                                        </p:tgtEl>
                                        <p:attrNameLst>
                                          <p:attrName>style.visibility</p:attrName>
                                        </p:attrNameLst>
                                      </p:cBhvr>
                                      <p:to>
                                        <p:strVal val="hidden"/>
                                      </p:to>
                                    </p:set>
                                  </p:childTnLst>
                                </p:cTn>
                              </p:par>
                            </p:childTnLst>
                          </p:cTn>
                        </p:par>
                        <p:par>
                          <p:cTn id="40" fill="hold">
                            <p:stCondLst>
                              <p:cond delay="1000"/>
                            </p:stCondLst>
                            <p:childTnLst>
                              <p:par>
                                <p:cTn id="41" presetID="1" presetClass="entr" presetSubtype="0" fill="hold" nodeType="afterEffect">
                                  <p:stCondLst>
                                    <p:cond delay="500"/>
                                  </p:stCondLst>
                                  <p:childTnLst>
                                    <p:set>
                                      <p:cBhvr>
                                        <p:cTn id="42" dur="1" fill="hold">
                                          <p:stCondLst>
                                            <p:cond delay="0"/>
                                          </p:stCondLst>
                                        </p:cTn>
                                        <p:tgtEl>
                                          <p:spTgt spid="30"/>
                                        </p:tgtEl>
                                        <p:attrNameLst>
                                          <p:attrName>style.visibility</p:attrName>
                                        </p:attrNameLst>
                                      </p:cBhvr>
                                      <p:to>
                                        <p:strVal val="visible"/>
                                      </p:to>
                                    </p:set>
                                  </p:childTnLst>
                                </p:cTn>
                              </p:par>
                            </p:childTnLst>
                          </p:cTn>
                        </p:par>
                        <p:par>
                          <p:cTn id="43" fill="hold">
                            <p:stCondLst>
                              <p:cond delay="1500"/>
                            </p:stCondLst>
                            <p:childTnLst>
                              <p:par>
                                <p:cTn id="44" presetID="1" presetClass="exit" presetSubtype="0" fill="hold" nodeType="afterEffect">
                                  <p:stCondLst>
                                    <p:cond delay="500"/>
                                  </p:stCondLst>
                                  <p:childTnLst>
                                    <p:set>
                                      <p:cBhvr>
                                        <p:cTn id="45" dur="1" fill="hold">
                                          <p:stCondLst>
                                            <p:cond delay="0"/>
                                          </p:stCondLst>
                                        </p:cTn>
                                        <p:tgtEl>
                                          <p:spTgt spid="30"/>
                                        </p:tgtEl>
                                        <p:attrNameLst>
                                          <p:attrName>style.visibility</p:attrName>
                                        </p:attrNameLst>
                                      </p:cBhvr>
                                      <p:to>
                                        <p:strVal val="hidden"/>
                                      </p:to>
                                    </p:set>
                                  </p:childTnLst>
                                </p:cTn>
                              </p:par>
                            </p:childTnLst>
                          </p:cTn>
                        </p:par>
                        <p:par>
                          <p:cTn id="46" fill="hold">
                            <p:stCondLst>
                              <p:cond delay="2000"/>
                            </p:stCondLst>
                            <p:childTnLst>
                              <p:par>
                                <p:cTn id="47" presetID="1" presetClass="entr" presetSubtype="0" fill="hold" nodeType="afterEffect">
                                  <p:stCondLst>
                                    <p:cond delay="50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25"/>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715962"/>
          </a:xfrm>
          <a:noFill/>
        </p:spPr>
        <p:txBody>
          <a:bodyPr/>
          <a:lstStyle/>
          <a:p>
            <a:pPr eaLnBrk="1" hangingPunct="1"/>
            <a:r>
              <a:rPr lang="en-US" sz="3200" dirty="0" smtClean="0"/>
              <a:t>Iteration 2</a:t>
            </a:r>
          </a:p>
        </p:txBody>
      </p:sp>
      <p:sp>
        <p:nvSpPr>
          <p:cNvPr id="5" name="Oval 3"/>
          <p:cNvSpPr>
            <a:spLocks noChangeArrowheads="1"/>
          </p:cNvSpPr>
          <p:nvPr/>
        </p:nvSpPr>
        <p:spPr bwMode="auto">
          <a:xfrm>
            <a:off x="2971800" y="1981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 name="Oval 4"/>
          <p:cNvSpPr>
            <a:spLocks noChangeArrowheads="1"/>
          </p:cNvSpPr>
          <p:nvPr/>
        </p:nvSpPr>
        <p:spPr bwMode="auto">
          <a:xfrm>
            <a:off x="6553200" y="1981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 name="Oval 5"/>
          <p:cNvSpPr>
            <a:spLocks noChangeArrowheads="1"/>
          </p:cNvSpPr>
          <p:nvPr/>
        </p:nvSpPr>
        <p:spPr bwMode="auto">
          <a:xfrm>
            <a:off x="2133600" y="4800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 name="Oval 6"/>
          <p:cNvSpPr>
            <a:spLocks noChangeArrowheads="1"/>
          </p:cNvSpPr>
          <p:nvPr/>
        </p:nvSpPr>
        <p:spPr bwMode="auto">
          <a:xfrm>
            <a:off x="4572000" y="3276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 name="Oval 7"/>
          <p:cNvSpPr>
            <a:spLocks noChangeArrowheads="1"/>
          </p:cNvSpPr>
          <p:nvPr/>
        </p:nvSpPr>
        <p:spPr bwMode="auto">
          <a:xfrm>
            <a:off x="6400800" y="5181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 name="Text Box 8"/>
          <p:cNvSpPr txBox="1">
            <a:spLocks noChangeArrowheads="1"/>
          </p:cNvSpPr>
          <p:nvPr/>
        </p:nvSpPr>
        <p:spPr bwMode="auto">
          <a:xfrm>
            <a:off x="2955925" y="2170113"/>
            <a:ext cx="336550" cy="366712"/>
          </a:xfrm>
          <a:prstGeom prst="rect">
            <a:avLst/>
          </a:prstGeom>
          <a:noFill/>
          <a:ln w="9525">
            <a:noFill/>
            <a:miter lim="800000"/>
            <a:headEnd/>
            <a:tailEnd/>
          </a:ln>
        </p:spPr>
        <p:txBody>
          <a:bodyPr wrap="none">
            <a:spAutoFit/>
          </a:bodyPr>
          <a:lstStyle/>
          <a:p>
            <a:r>
              <a:rPr lang="en-US"/>
              <a:t>A</a:t>
            </a:r>
          </a:p>
        </p:txBody>
      </p:sp>
      <p:sp>
        <p:nvSpPr>
          <p:cNvPr id="11" name="Text Box 9"/>
          <p:cNvSpPr txBox="1">
            <a:spLocks noChangeArrowheads="1"/>
          </p:cNvSpPr>
          <p:nvPr/>
        </p:nvSpPr>
        <p:spPr bwMode="auto">
          <a:xfrm>
            <a:off x="6400800" y="5486400"/>
            <a:ext cx="336550" cy="366713"/>
          </a:xfrm>
          <a:prstGeom prst="rect">
            <a:avLst/>
          </a:prstGeom>
          <a:noFill/>
          <a:ln w="9525">
            <a:noFill/>
            <a:miter lim="800000"/>
            <a:headEnd/>
            <a:tailEnd/>
          </a:ln>
        </p:spPr>
        <p:txBody>
          <a:bodyPr wrap="none">
            <a:spAutoFit/>
          </a:bodyPr>
          <a:lstStyle/>
          <a:p>
            <a:r>
              <a:rPr lang="en-US"/>
              <a:t>E</a:t>
            </a:r>
          </a:p>
        </p:txBody>
      </p:sp>
      <p:sp>
        <p:nvSpPr>
          <p:cNvPr id="12" name="Text Box 10"/>
          <p:cNvSpPr txBox="1">
            <a:spLocks noChangeArrowheads="1"/>
          </p:cNvSpPr>
          <p:nvPr/>
        </p:nvSpPr>
        <p:spPr bwMode="auto">
          <a:xfrm>
            <a:off x="2057400" y="5181600"/>
            <a:ext cx="349250" cy="366713"/>
          </a:xfrm>
          <a:prstGeom prst="rect">
            <a:avLst/>
          </a:prstGeom>
          <a:noFill/>
          <a:ln w="9525">
            <a:noFill/>
            <a:miter lim="800000"/>
            <a:headEnd/>
            <a:tailEnd/>
          </a:ln>
        </p:spPr>
        <p:txBody>
          <a:bodyPr wrap="none">
            <a:spAutoFit/>
          </a:bodyPr>
          <a:lstStyle/>
          <a:p>
            <a:r>
              <a:rPr lang="en-US"/>
              <a:t>D</a:t>
            </a:r>
          </a:p>
        </p:txBody>
      </p:sp>
      <p:sp>
        <p:nvSpPr>
          <p:cNvPr id="13" name="Text Box 11"/>
          <p:cNvSpPr txBox="1">
            <a:spLocks noChangeArrowheads="1"/>
          </p:cNvSpPr>
          <p:nvPr/>
        </p:nvSpPr>
        <p:spPr bwMode="auto">
          <a:xfrm>
            <a:off x="4572000" y="3581400"/>
            <a:ext cx="349250" cy="366713"/>
          </a:xfrm>
          <a:prstGeom prst="rect">
            <a:avLst/>
          </a:prstGeom>
          <a:noFill/>
          <a:ln w="9525">
            <a:noFill/>
            <a:miter lim="800000"/>
            <a:headEnd/>
            <a:tailEnd/>
          </a:ln>
        </p:spPr>
        <p:txBody>
          <a:bodyPr wrap="none">
            <a:spAutoFit/>
          </a:bodyPr>
          <a:lstStyle/>
          <a:p>
            <a:r>
              <a:rPr lang="en-US"/>
              <a:t>C</a:t>
            </a:r>
          </a:p>
        </p:txBody>
      </p:sp>
      <p:sp>
        <p:nvSpPr>
          <p:cNvPr id="14" name="Text Box 12"/>
          <p:cNvSpPr txBox="1">
            <a:spLocks noChangeArrowheads="1"/>
          </p:cNvSpPr>
          <p:nvPr/>
        </p:nvSpPr>
        <p:spPr bwMode="auto">
          <a:xfrm>
            <a:off x="6553200" y="2286000"/>
            <a:ext cx="336550" cy="366713"/>
          </a:xfrm>
          <a:prstGeom prst="rect">
            <a:avLst/>
          </a:prstGeom>
          <a:noFill/>
          <a:ln w="9525">
            <a:noFill/>
            <a:miter lim="800000"/>
            <a:headEnd/>
            <a:tailEnd/>
          </a:ln>
        </p:spPr>
        <p:txBody>
          <a:bodyPr wrap="none">
            <a:spAutoFit/>
          </a:bodyPr>
          <a:lstStyle/>
          <a:p>
            <a:r>
              <a:rPr lang="en-US"/>
              <a:t>B</a:t>
            </a:r>
          </a:p>
        </p:txBody>
      </p:sp>
      <p:grpSp>
        <p:nvGrpSpPr>
          <p:cNvPr id="15" name="Group 23"/>
          <p:cNvGrpSpPr>
            <a:grpSpLocks/>
          </p:cNvGrpSpPr>
          <p:nvPr/>
        </p:nvGrpSpPr>
        <p:grpSpPr bwMode="auto">
          <a:xfrm>
            <a:off x="6934200" y="1371600"/>
            <a:ext cx="914400" cy="1143000"/>
            <a:chOff x="1008" y="864"/>
            <a:chExt cx="576" cy="720"/>
          </a:xfrm>
        </p:grpSpPr>
        <p:pic>
          <p:nvPicPr>
            <p:cNvPr id="16" name="Picture 24" descr="oneant"/>
            <p:cNvPicPr>
              <a:picLocks noChangeAspect="1" noChangeArrowheads="1"/>
            </p:cNvPicPr>
            <p:nvPr/>
          </p:nvPicPr>
          <p:blipFill>
            <a:blip r:embed="rId2"/>
            <a:srcRect/>
            <a:stretch>
              <a:fillRect/>
            </a:stretch>
          </p:blipFill>
          <p:spPr bwMode="auto">
            <a:xfrm>
              <a:off x="1008" y="960"/>
              <a:ext cx="472" cy="624"/>
            </a:xfrm>
            <a:prstGeom prst="rect">
              <a:avLst/>
            </a:prstGeom>
            <a:noFill/>
            <a:ln w="9525">
              <a:noFill/>
              <a:miter lim="800000"/>
              <a:headEnd/>
              <a:tailEnd/>
            </a:ln>
          </p:spPr>
        </p:pic>
        <p:sp>
          <p:nvSpPr>
            <p:cNvPr id="17" name="Text Box 25"/>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18" name="Text Box 26"/>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3</a:t>
              </a:r>
            </a:p>
          </p:txBody>
        </p:sp>
        <p:sp>
          <p:nvSpPr>
            <p:cNvPr id="19" name="Text Box 27"/>
            <p:cNvSpPr txBox="1">
              <a:spLocks noChangeArrowheads="1"/>
            </p:cNvSpPr>
            <p:nvPr/>
          </p:nvSpPr>
          <p:spPr bwMode="auto">
            <a:xfrm>
              <a:off x="1152" y="864"/>
              <a:ext cx="389" cy="198"/>
            </a:xfrm>
            <a:prstGeom prst="rect">
              <a:avLst/>
            </a:prstGeom>
            <a:noFill/>
            <a:ln w="9525">
              <a:solidFill>
                <a:srgbClr val="993300"/>
              </a:solidFill>
              <a:miter lim="800000"/>
              <a:headEnd/>
              <a:tailEnd/>
            </a:ln>
          </p:spPr>
          <p:txBody>
            <a:bodyPr wrap="none">
              <a:spAutoFit/>
            </a:bodyPr>
            <a:lstStyle/>
            <a:p>
              <a:r>
                <a:rPr lang="en-US" sz="1400" b="1"/>
                <a:t>[C,B]</a:t>
              </a:r>
            </a:p>
          </p:txBody>
        </p:sp>
      </p:grpSp>
      <p:grpSp>
        <p:nvGrpSpPr>
          <p:cNvPr id="20" name="Group 33"/>
          <p:cNvGrpSpPr>
            <a:grpSpLocks/>
          </p:cNvGrpSpPr>
          <p:nvPr/>
        </p:nvGrpSpPr>
        <p:grpSpPr bwMode="auto">
          <a:xfrm>
            <a:off x="2133600" y="1295400"/>
            <a:ext cx="914400" cy="1143000"/>
            <a:chOff x="1008" y="864"/>
            <a:chExt cx="576" cy="720"/>
          </a:xfrm>
        </p:grpSpPr>
        <p:pic>
          <p:nvPicPr>
            <p:cNvPr id="21" name="Picture 34" descr="oneant"/>
            <p:cNvPicPr>
              <a:picLocks noChangeAspect="1" noChangeArrowheads="1"/>
            </p:cNvPicPr>
            <p:nvPr/>
          </p:nvPicPr>
          <p:blipFill>
            <a:blip r:embed="rId2"/>
            <a:srcRect/>
            <a:stretch>
              <a:fillRect/>
            </a:stretch>
          </p:blipFill>
          <p:spPr bwMode="auto">
            <a:xfrm>
              <a:off x="1008" y="960"/>
              <a:ext cx="472" cy="624"/>
            </a:xfrm>
            <a:prstGeom prst="rect">
              <a:avLst/>
            </a:prstGeom>
            <a:noFill/>
            <a:ln w="9525">
              <a:noFill/>
              <a:miter lim="800000"/>
              <a:headEnd/>
              <a:tailEnd/>
            </a:ln>
          </p:spPr>
        </p:pic>
        <p:sp>
          <p:nvSpPr>
            <p:cNvPr id="22" name="Text Box 35"/>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23" name="Text Box 36"/>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5</a:t>
              </a:r>
            </a:p>
          </p:txBody>
        </p:sp>
        <p:sp>
          <p:nvSpPr>
            <p:cNvPr id="24" name="Text Box 37"/>
            <p:cNvSpPr txBox="1">
              <a:spLocks noChangeArrowheads="1"/>
            </p:cNvSpPr>
            <p:nvPr/>
          </p:nvSpPr>
          <p:spPr bwMode="auto">
            <a:xfrm>
              <a:off x="1152" y="864"/>
              <a:ext cx="383" cy="198"/>
            </a:xfrm>
            <a:prstGeom prst="rect">
              <a:avLst/>
            </a:prstGeom>
            <a:noFill/>
            <a:ln w="9525">
              <a:solidFill>
                <a:srgbClr val="993300"/>
              </a:solidFill>
              <a:miter lim="800000"/>
              <a:headEnd/>
              <a:tailEnd/>
            </a:ln>
          </p:spPr>
          <p:txBody>
            <a:bodyPr wrap="none">
              <a:spAutoFit/>
            </a:bodyPr>
            <a:lstStyle/>
            <a:p>
              <a:r>
                <a:rPr lang="en-US" sz="1400" b="1"/>
                <a:t>[E,A]</a:t>
              </a:r>
            </a:p>
          </p:txBody>
        </p:sp>
      </p:grpSp>
      <p:grpSp>
        <p:nvGrpSpPr>
          <p:cNvPr id="25" name="Group 38"/>
          <p:cNvGrpSpPr>
            <a:grpSpLocks/>
          </p:cNvGrpSpPr>
          <p:nvPr/>
        </p:nvGrpSpPr>
        <p:grpSpPr bwMode="auto">
          <a:xfrm>
            <a:off x="1295400" y="4191000"/>
            <a:ext cx="914400" cy="1143000"/>
            <a:chOff x="1008" y="864"/>
            <a:chExt cx="576" cy="720"/>
          </a:xfrm>
        </p:grpSpPr>
        <p:pic>
          <p:nvPicPr>
            <p:cNvPr id="26" name="Picture 39" descr="oneant"/>
            <p:cNvPicPr>
              <a:picLocks noChangeAspect="1" noChangeArrowheads="1"/>
            </p:cNvPicPr>
            <p:nvPr/>
          </p:nvPicPr>
          <p:blipFill>
            <a:blip r:embed="rId2"/>
            <a:srcRect/>
            <a:stretch>
              <a:fillRect/>
            </a:stretch>
          </p:blipFill>
          <p:spPr bwMode="auto">
            <a:xfrm>
              <a:off x="1008" y="960"/>
              <a:ext cx="472" cy="624"/>
            </a:xfrm>
            <a:prstGeom prst="rect">
              <a:avLst/>
            </a:prstGeom>
            <a:noFill/>
            <a:ln w="9525">
              <a:noFill/>
              <a:miter lim="800000"/>
              <a:headEnd/>
              <a:tailEnd/>
            </a:ln>
          </p:spPr>
        </p:pic>
        <p:sp>
          <p:nvSpPr>
            <p:cNvPr id="27" name="Text Box 40"/>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28" name="Text Box 41"/>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1</a:t>
              </a:r>
            </a:p>
          </p:txBody>
        </p:sp>
        <p:sp>
          <p:nvSpPr>
            <p:cNvPr id="29" name="Text Box 42"/>
            <p:cNvSpPr txBox="1">
              <a:spLocks noChangeArrowheads="1"/>
            </p:cNvSpPr>
            <p:nvPr/>
          </p:nvSpPr>
          <p:spPr bwMode="auto">
            <a:xfrm>
              <a:off x="1152" y="864"/>
              <a:ext cx="389" cy="198"/>
            </a:xfrm>
            <a:prstGeom prst="rect">
              <a:avLst/>
            </a:prstGeom>
            <a:noFill/>
            <a:ln w="9525">
              <a:solidFill>
                <a:srgbClr val="993300"/>
              </a:solidFill>
              <a:miter lim="800000"/>
              <a:headEnd/>
              <a:tailEnd/>
            </a:ln>
          </p:spPr>
          <p:txBody>
            <a:bodyPr wrap="none">
              <a:spAutoFit/>
            </a:bodyPr>
            <a:lstStyle/>
            <a:p>
              <a:r>
                <a:rPr lang="en-US" sz="1400" b="1"/>
                <a:t>[A,D]</a:t>
              </a:r>
            </a:p>
          </p:txBody>
        </p:sp>
      </p:grpSp>
      <p:grpSp>
        <p:nvGrpSpPr>
          <p:cNvPr id="30" name="Group 43"/>
          <p:cNvGrpSpPr>
            <a:grpSpLocks/>
          </p:cNvGrpSpPr>
          <p:nvPr/>
        </p:nvGrpSpPr>
        <p:grpSpPr bwMode="auto">
          <a:xfrm>
            <a:off x="3657600" y="2743200"/>
            <a:ext cx="914400" cy="1143000"/>
            <a:chOff x="1008" y="864"/>
            <a:chExt cx="576" cy="720"/>
          </a:xfrm>
        </p:grpSpPr>
        <p:pic>
          <p:nvPicPr>
            <p:cNvPr id="31" name="Picture 44" descr="oneant"/>
            <p:cNvPicPr>
              <a:picLocks noChangeAspect="1" noChangeArrowheads="1"/>
            </p:cNvPicPr>
            <p:nvPr/>
          </p:nvPicPr>
          <p:blipFill>
            <a:blip r:embed="rId2"/>
            <a:srcRect/>
            <a:stretch>
              <a:fillRect/>
            </a:stretch>
          </p:blipFill>
          <p:spPr bwMode="auto">
            <a:xfrm>
              <a:off x="1008" y="960"/>
              <a:ext cx="472" cy="624"/>
            </a:xfrm>
            <a:prstGeom prst="rect">
              <a:avLst/>
            </a:prstGeom>
            <a:noFill/>
            <a:ln w="9525">
              <a:noFill/>
              <a:miter lim="800000"/>
              <a:headEnd/>
              <a:tailEnd/>
            </a:ln>
          </p:spPr>
        </p:pic>
        <p:sp>
          <p:nvSpPr>
            <p:cNvPr id="32" name="Text Box 45"/>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33" name="Text Box 46"/>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2</a:t>
              </a:r>
            </a:p>
          </p:txBody>
        </p:sp>
        <p:sp>
          <p:nvSpPr>
            <p:cNvPr id="34" name="Text Box 47"/>
            <p:cNvSpPr txBox="1">
              <a:spLocks noChangeArrowheads="1"/>
            </p:cNvSpPr>
            <p:nvPr/>
          </p:nvSpPr>
          <p:spPr bwMode="auto">
            <a:xfrm>
              <a:off x="1152" y="864"/>
              <a:ext cx="389" cy="198"/>
            </a:xfrm>
            <a:prstGeom prst="rect">
              <a:avLst/>
            </a:prstGeom>
            <a:noFill/>
            <a:ln w="9525">
              <a:solidFill>
                <a:srgbClr val="993300"/>
              </a:solidFill>
              <a:miter lim="800000"/>
              <a:headEnd/>
              <a:tailEnd/>
            </a:ln>
          </p:spPr>
          <p:txBody>
            <a:bodyPr wrap="none">
              <a:spAutoFit/>
            </a:bodyPr>
            <a:lstStyle/>
            <a:p>
              <a:r>
                <a:rPr lang="en-US" sz="1400" b="1"/>
                <a:t>[B,C]</a:t>
              </a:r>
            </a:p>
          </p:txBody>
        </p:sp>
      </p:grpSp>
      <p:grpSp>
        <p:nvGrpSpPr>
          <p:cNvPr id="35" name="Group 48"/>
          <p:cNvGrpSpPr>
            <a:grpSpLocks/>
          </p:cNvGrpSpPr>
          <p:nvPr/>
        </p:nvGrpSpPr>
        <p:grpSpPr bwMode="auto">
          <a:xfrm>
            <a:off x="5562600" y="4495800"/>
            <a:ext cx="914400" cy="1143000"/>
            <a:chOff x="1008" y="864"/>
            <a:chExt cx="576" cy="720"/>
          </a:xfrm>
        </p:grpSpPr>
        <p:pic>
          <p:nvPicPr>
            <p:cNvPr id="36" name="Picture 49" descr="oneant"/>
            <p:cNvPicPr>
              <a:picLocks noChangeAspect="1" noChangeArrowheads="1"/>
            </p:cNvPicPr>
            <p:nvPr/>
          </p:nvPicPr>
          <p:blipFill>
            <a:blip r:embed="rId2"/>
            <a:srcRect/>
            <a:stretch>
              <a:fillRect/>
            </a:stretch>
          </p:blipFill>
          <p:spPr bwMode="auto">
            <a:xfrm>
              <a:off x="1008" y="960"/>
              <a:ext cx="472" cy="624"/>
            </a:xfrm>
            <a:prstGeom prst="rect">
              <a:avLst/>
            </a:prstGeom>
            <a:noFill/>
            <a:ln w="9525">
              <a:noFill/>
              <a:miter lim="800000"/>
              <a:headEnd/>
              <a:tailEnd/>
            </a:ln>
          </p:spPr>
        </p:pic>
        <p:sp>
          <p:nvSpPr>
            <p:cNvPr id="37" name="Text Box 50"/>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38" name="Text Box 51"/>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4</a:t>
              </a:r>
            </a:p>
          </p:txBody>
        </p:sp>
        <p:sp>
          <p:nvSpPr>
            <p:cNvPr id="39" name="Text Box 52"/>
            <p:cNvSpPr txBox="1">
              <a:spLocks noChangeArrowheads="1"/>
            </p:cNvSpPr>
            <p:nvPr/>
          </p:nvSpPr>
          <p:spPr bwMode="auto">
            <a:xfrm>
              <a:off x="1152" y="864"/>
              <a:ext cx="383" cy="198"/>
            </a:xfrm>
            <a:prstGeom prst="rect">
              <a:avLst/>
            </a:prstGeom>
            <a:noFill/>
            <a:ln w="9525">
              <a:solidFill>
                <a:srgbClr val="993300"/>
              </a:solidFill>
              <a:miter lim="800000"/>
              <a:headEnd/>
              <a:tailEnd/>
            </a:ln>
          </p:spPr>
          <p:txBody>
            <a:bodyPr wrap="none">
              <a:spAutoFit/>
            </a:bodyPr>
            <a:lstStyle/>
            <a:p>
              <a:r>
                <a:rPr lang="en-US" sz="1400" b="1"/>
                <a:t>[D,E]</a:t>
              </a:r>
            </a:p>
          </p:txBody>
        </p:sp>
      </p:grpSp>
      <p:pic>
        <p:nvPicPr>
          <p:cNvPr id="40" name="Picture 39"/>
          <p:cNvPicPr/>
          <p:nvPr/>
        </p:nvPicPr>
        <p:blipFill>
          <a:blip r:embed="rId3" cstate="print">
            <a:extLst>
              <a:ext uri="{28A0092B-C50C-407E-A947-70E740481C1C}">
                <a14:useLocalDpi xmlns="" xmlns:a14="http://schemas.microsoft.com/office/drawing/2010/main" val="0"/>
              </a:ext>
            </a:extLst>
          </a:blip>
          <a:stretch>
            <a:fillRect/>
          </a:stretch>
        </p:blipFill>
        <p:spPr>
          <a:xfrm>
            <a:off x="71406" y="5857892"/>
            <a:ext cx="1603423" cy="928694"/>
          </a:xfrm>
          <a:prstGeom prst="rect">
            <a:avLst/>
          </a:prstGeom>
        </p:spPr>
      </p:pic>
      <p:pic>
        <p:nvPicPr>
          <p:cNvPr id="41" name="Picture 40"/>
          <p:cNvPicPr>
            <a:picLocks noChangeAspect="1"/>
          </p:cNvPicPr>
          <p:nvPr/>
        </p:nvPicPr>
        <p:blipFill>
          <a:blip r:embed="rId4"/>
          <a:stretch>
            <a:fillRect/>
          </a:stretch>
        </p:blipFill>
        <p:spPr>
          <a:xfrm>
            <a:off x="7981984" y="5786454"/>
            <a:ext cx="1090610" cy="1000132"/>
          </a:xfrm>
          <a:prstGeom prst="rect">
            <a:avLst/>
          </a:prstGeom>
        </p:spPr>
      </p:pic>
      <p:sp>
        <p:nvSpPr>
          <p:cNvPr id="42" name="Slide Number Placeholder 8"/>
          <p:cNvSpPr txBox="1">
            <a:spLocks/>
          </p:cNvSpPr>
          <p:nvPr/>
        </p:nvSpPr>
        <p:spPr>
          <a:xfrm>
            <a:off x="6715140" y="7141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tint val="75000"/>
                  </a:schemeClr>
                </a:solidFill>
              </a:rPr>
              <a:t>17</a:t>
            </a:r>
            <a:endParaRPr kumimoji="0" lang="en-GB"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457200" y="228600"/>
            <a:ext cx="8229600" cy="609600"/>
          </a:xfrm>
          <a:noFill/>
        </p:spPr>
        <p:txBody>
          <a:bodyPr/>
          <a:lstStyle/>
          <a:p>
            <a:pPr eaLnBrk="1" hangingPunct="1"/>
            <a:r>
              <a:rPr lang="en-US" sz="3200" dirty="0" smtClean="0"/>
              <a:t>Iteration 3</a:t>
            </a:r>
          </a:p>
        </p:txBody>
      </p:sp>
      <p:sp>
        <p:nvSpPr>
          <p:cNvPr id="5" name="Oval 3"/>
          <p:cNvSpPr>
            <a:spLocks noChangeArrowheads="1"/>
          </p:cNvSpPr>
          <p:nvPr/>
        </p:nvSpPr>
        <p:spPr bwMode="auto">
          <a:xfrm>
            <a:off x="2971800" y="1981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 name="Oval 4"/>
          <p:cNvSpPr>
            <a:spLocks noChangeArrowheads="1"/>
          </p:cNvSpPr>
          <p:nvPr/>
        </p:nvSpPr>
        <p:spPr bwMode="auto">
          <a:xfrm>
            <a:off x="6553200" y="1981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 name="Oval 5"/>
          <p:cNvSpPr>
            <a:spLocks noChangeArrowheads="1"/>
          </p:cNvSpPr>
          <p:nvPr/>
        </p:nvSpPr>
        <p:spPr bwMode="auto">
          <a:xfrm>
            <a:off x="2133600" y="4800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 name="Oval 6"/>
          <p:cNvSpPr>
            <a:spLocks noChangeArrowheads="1"/>
          </p:cNvSpPr>
          <p:nvPr/>
        </p:nvSpPr>
        <p:spPr bwMode="auto">
          <a:xfrm>
            <a:off x="4572000" y="3276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 name="Oval 7"/>
          <p:cNvSpPr>
            <a:spLocks noChangeArrowheads="1"/>
          </p:cNvSpPr>
          <p:nvPr/>
        </p:nvSpPr>
        <p:spPr bwMode="auto">
          <a:xfrm>
            <a:off x="6400800" y="5181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 name="Text Box 8"/>
          <p:cNvSpPr txBox="1">
            <a:spLocks noChangeArrowheads="1"/>
          </p:cNvSpPr>
          <p:nvPr/>
        </p:nvSpPr>
        <p:spPr bwMode="auto">
          <a:xfrm>
            <a:off x="2955925" y="2170113"/>
            <a:ext cx="336550" cy="366712"/>
          </a:xfrm>
          <a:prstGeom prst="rect">
            <a:avLst/>
          </a:prstGeom>
          <a:noFill/>
          <a:ln w="9525">
            <a:noFill/>
            <a:miter lim="800000"/>
            <a:headEnd/>
            <a:tailEnd/>
          </a:ln>
        </p:spPr>
        <p:txBody>
          <a:bodyPr wrap="none">
            <a:spAutoFit/>
          </a:bodyPr>
          <a:lstStyle/>
          <a:p>
            <a:r>
              <a:rPr lang="en-US"/>
              <a:t>A</a:t>
            </a:r>
          </a:p>
        </p:txBody>
      </p:sp>
      <p:sp>
        <p:nvSpPr>
          <p:cNvPr id="11" name="Text Box 9"/>
          <p:cNvSpPr txBox="1">
            <a:spLocks noChangeArrowheads="1"/>
          </p:cNvSpPr>
          <p:nvPr/>
        </p:nvSpPr>
        <p:spPr bwMode="auto">
          <a:xfrm>
            <a:off x="6400800" y="5486400"/>
            <a:ext cx="336550" cy="366713"/>
          </a:xfrm>
          <a:prstGeom prst="rect">
            <a:avLst/>
          </a:prstGeom>
          <a:noFill/>
          <a:ln w="9525">
            <a:noFill/>
            <a:miter lim="800000"/>
            <a:headEnd/>
            <a:tailEnd/>
          </a:ln>
        </p:spPr>
        <p:txBody>
          <a:bodyPr wrap="none">
            <a:spAutoFit/>
          </a:bodyPr>
          <a:lstStyle/>
          <a:p>
            <a:r>
              <a:rPr lang="en-US"/>
              <a:t>E</a:t>
            </a:r>
          </a:p>
        </p:txBody>
      </p:sp>
      <p:sp>
        <p:nvSpPr>
          <p:cNvPr id="12" name="Text Box 10"/>
          <p:cNvSpPr txBox="1">
            <a:spLocks noChangeArrowheads="1"/>
          </p:cNvSpPr>
          <p:nvPr/>
        </p:nvSpPr>
        <p:spPr bwMode="auto">
          <a:xfrm>
            <a:off x="2057400" y="5181600"/>
            <a:ext cx="349250" cy="366713"/>
          </a:xfrm>
          <a:prstGeom prst="rect">
            <a:avLst/>
          </a:prstGeom>
          <a:noFill/>
          <a:ln w="9525">
            <a:noFill/>
            <a:miter lim="800000"/>
            <a:headEnd/>
            <a:tailEnd/>
          </a:ln>
        </p:spPr>
        <p:txBody>
          <a:bodyPr wrap="none">
            <a:spAutoFit/>
          </a:bodyPr>
          <a:lstStyle/>
          <a:p>
            <a:r>
              <a:rPr lang="en-US"/>
              <a:t>D</a:t>
            </a:r>
          </a:p>
        </p:txBody>
      </p:sp>
      <p:sp>
        <p:nvSpPr>
          <p:cNvPr id="13" name="Text Box 11"/>
          <p:cNvSpPr txBox="1">
            <a:spLocks noChangeArrowheads="1"/>
          </p:cNvSpPr>
          <p:nvPr/>
        </p:nvSpPr>
        <p:spPr bwMode="auto">
          <a:xfrm>
            <a:off x="4572000" y="3581400"/>
            <a:ext cx="349250" cy="366713"/>
          </a:xfrm>
          <a:prstGeom prst="rect">
            <a:avLst/>
          </a:prstGeom>
          <a:noFill/>
          <a:ln w="9525">
            <a:noFill/>
            <a:miter lim="800000"/>
            <a:headEnd/>
            <a:tailEnd/>
          </a:ln>
        </p:spPr>
        <p:txBody>
          <a:bodyPr wrap="none">
            <a:spAutoFit/>
          </a:bodyPr>
          <a:lstStyle/>
          <a:p>
            <a:r>
              <a:rPr lang="en-US"/>
              <a:t>C</a:t>
            </a:r>
          </a:p>
        </p:txBody>
      </p:sp>
      <p:sp>
        <p:nvSpPr>
          <p:cNvPr id="14" name="Text Box 12"/>
          <p:cNvSpPr txBox="1">
            <a:spLocks noChangeArrowheads="1"/>
          </p:cNvSpPr>
          <p:nvPr/>
        </p:nvSpPr>
        <p:spPr bwMode="auto">
          <a:xfrm>
            <a:off x="6553200" y="2286000"/>
            <a:ext cx="336550" cy="366713"/>
          </a:xfrm>
          <a:prstGeom prst="rect">
            <a:avLst/>
          </a:prstGeom>
          <a:noFill/>
          <a:ln w="9525">
            <a:noFill/>
            <a:miter lim="800000"/>
            <a:headEnd/>
            <a:tailEnd/>
          </a:ln>
        </p:spPr>
        <p:txBody>
          <a:bodyPr wrap="none">
            <a:spAutoFit/>
          </a:bodyPr>
          <a:lstStyle/>
          <a:p>
            <a:r>
              <a:rPr lang="en-US"/>
              <a:t>B</a:t>
            </a:r>
          </a:p>
        </p:txBody>
      </p:sp>
      <p:grpSp>
        <p:nvGrpSpPr>
          <p:cNvPr id="15" name="Group 18"/>
          <p:cNvGrpSpPr>
            <a:grpSpLocks/>
          </p:cNvGrpSpPr>
          <p:nvPr/>
        </p:nvGrpSpPr>
        <p:grpSpPr bwMode="auto">
          <a:xfrm>
            <a:off x="2209800" y="1371600"/>
            <a:ext cx="954088" cy="990600"/>
            <a:chOff x="1008" y="864"/>
            <a:chExt cx="814" cy="720"/>
          </a:xfrm>
        </p:grpSpPr>
        <p:pic>
          <p:nvPicPr>
            <p:cNvPr id="16" name="Picture 19" descr="oneant"/>
            <p:cNvPicPr>
              <a:picLocks noChangeAspect="1" noChangeArrowheads="1"/>
            </p:cNvPicPr>
            <p:nvPr/>
          </p:nvPicPr>
          <p:blipFill>
            <a:blip r:embed="rId2"/>
            <a:srcRect/>
            <a:stretch>
              <a:fillRect/>
            </a:stretch>
          </p:blipFill>
          <p:spPr bwMode="auto">
            <a:xfrm>
              <a:off x="1008" y="960"/>
              <a:ext cx="472" cy="624"/>
            </a:xfrm>
            <a:prstGeom prst="rect">
              <a:avLst/>
            </a:prstGeom>
            <a:noFill/>
            <a:ln w="9525">
              <a:noFill/>
              <a:miter lim="800000"/>
              <a:headEnd/>
              <a:tailEnd/>
            </a:ln>
          </p:spPr>
        </p:pic>
        <p:sp>
          <p:nvSpPr>
            <p:cNvPr id="17" name="Text Box 20"/>
            <p:cNvSpPr txBox="1">
              <a:spLocks noChangeArrowheads="1"/>
            </p:cNvSpPr>
            <p:nvPr/>
          </p:nvSpPr>
          <p:spPr bwMode="auto">
            <a:xfrm>
              <a:off x="1055" y="912"/>
              <a:ext cx="529" cy="333"/>
            </a:xfrm>
            <a:prstGeom prst="rect">
              <a:avLst/>
            </a:prstGeom>
            <a:noFill/>
            <a:ln w="9525">
              <a:noFill/>
              <a:miter lim="800000"/>
              <a:headEnd/>
              <a:tailEnd/>
            </a:ln>
          </p:spPr>
          <p:txBody>
            <a:bodyPr>
              <a:spAutoFit/>
            </a:bodyPr>
            <a:lstStyle/>
            <a:p>
              <a:pPr>
                <a:spcBef>
                  <a:spcPct val="50000"/>
                </a:spcBef>
              </a:pPr>
              <a:endParaRPr lang="en-US" sz="2400" b="1"/>
            </a:p>
          </p:txBody>
        </p:sp>
        <p:sp>
          <p:nvSpPr>
            <p:cNvPr id="18" name="Text Box 21"/>
            <p:cNvSpPr txBox="1">
              <a:spLocks noChangeArrowheads="1"/>
            </p:cNvSpPr>
            <p:nvPr/>
          </p:nvSpPr>
          <p:spPr bwMode="auto">
            <a:xfrm>
              <a:off x="1104" y="1344"/>
              <a:ext cx="229" cy="200"/>
            </a:xfrm>
            <a:prstGeom prst="rect">
              <a:avLst/>
            </a:prstGeom>
            <a:noFill/>
            <a:ln w="9525">
              <a:noFill/>
              <a:miter lim="800000"/>
              <a:headEnd/>
              <a:tailEnd/>
            </a:ln>
          </p:spPr>
          <p:txBody>
            <a:bodyPr wrap="none">
              <a:spAutoFit/>
            </a:bodyPr>
            <a:lstStyle/>
            <a:p>
              <a:r>
                <a:rPr lang="en-US" sz="1200" b="1"/>
                <a:t>4</a:t>
              </a:r>
            </a:p>
          </p:txBody>
        </p:sp>
        <p:sp>
          <p:nvSpPr>
            <p:cNvPr id="19" name="Text Box 22"/>
            <p:cNvSpPr txBox="1">
              <a:spLocks noChangeArrowheads="1"/>
            </p:cNvSpPr>
            <p:nvPr/>
          </p:nvSpPr>
          <p:spPr bwMode="auto">
            <a:xfrm>
              <a:off x="1152" y="864"/>
              <a:ext cx="670" cy="228"/>
            </a:xfrm>
            <a:prstGeom prst="rect">
              <a:avLst/>
            </a:prstGeom>
            <a:noFill/>
            <a:ln w="9525">
              <a:solidFill>
                <a:srgbClr val="993300"/>
              </a:solidFill>
              <a:miter lim="800000"/>
              <a:headEnd/>
              <a:tailEnd/>
            </a:ln>
          </p:spPr>
          <p:txBody>
            <a:bodyPr wrap="none">
              <a:spAutoFit/>
            </a:bodyPr>
            <a:lstStyle/>
            <a:p>
              <a:r>
                <a:rPr lang="en-US" sz="1400" b="1"/>
                <a:t>[D,E,A]</a:t>
              </a:r>
            </a:p>
          </p:txBody>
        </p:sp>
      </p:grpSp>
      <p:grpSp>
        <p:nvGrpSpPr>
          <p:cNvPr id="20" name="Group 33"/>
          <p:cNvGrpSpPr>
            <a:grpSpLocks/>
          </p:cNvGrpSpPr>
          <p:nvPr/>
        </p:nvGrpSpPr>
        <p:grpSpPr bwMode="auto">
          <a:xfrm>
            <a:off x="6934200" y="1447800"/>
            <a:ext cx="954088" cy="990600"/>
            <a:chOff x="1008" y="864"/>
            <a:chExt cx="814" cy="720"/>
          </a:xfrm>
        </p:grpSpPr>
        <p:pic>
          <p:nvPicPr>
            <p:cNvPr id="21" name="Picture 34" descr="oneant"/>
            <p:cNvPicPr>
              <a:picLocks noChangeAspect="1" noChangeArrowheads="1"/>
            </p:cNvPicPr>
            <p:nvPr/>
          </p:nvPicPr>
          <p:blipFill>
            <a:blip r:embed="rId2"/>
            <a:srcRect/>
            <a:stretch>
              <a:fillRect/>
            </a:stretch>
          </p:blipFill>
          <p:spPr bwMode="auto">
            <a:xfrm>
              <a:off x="1008" y="960"/>
              <a:ext cx="472" cy="624"/>
            </a:xfrm>
            <a:prstGeom prst="rect">
              <a:avLst/>
            </a:prstGeom>
            <a:noFill/>
            <a:ln w="9525">
              <a:noFill/>
              <a:miter lim="800000"/>
              <a:headEnd/>
              <a:tailEnd/>
            </a:ln>
          </p:spPr>
        </p:pic>
        <p:sp>
          <p:nvSpPr>
            <p:cNvPr id="22" name="Text Box 35"/>
            <p:cNvSpPr txBox="1">
              <a:spLocks noChangeArrowheads="1"/>
            </p:cNvSpPr>
            <p:nvPr/>
          </p:nvSpPr>
          <p:spPr bwMode="auto">
            <a:xfrm>
              <a:off x="1055" y="912"/>
              <a:ext cx="529" cy="333"/>
            </a:xfrm>
            <a:prstGeom prst="rect">
              <a:avLst/>
            </a:prstGeom>
            <a:noFill/>
            <a:ln w="9525">
              <a:noFill/>
              <a:miter lim="800000"/>
              <a:headEnd/>
              <a:tailEnd/>
            </a:ln>
          </p:spPr>
          <p:txBody>
            <a:bodyPr>
              <a:spAutoFit/>
            </a:bodyPr>
            <a:lstStyle/>
            <a:p>
              <a:pPr>
                <a:spcBef>
                  <a:spcPct val="50000"/>
                </a:spcBef>
              </a:pPr>
              <a:endParaRPr lang="en-US" sz="2400" b="1"/>
            </a:p>
          </p:txBody>
        </p:sp>
        <p:sp>
          <p:nvSpPr>
            <p:cNvPr id="23" name="Text Box 36"/>
            <p:cNvSpPr txBox="1">
              <a:spLocks noChangeArrowheads="1"/>
            </p:cNvSpPr>
            <p:nvPr/>
          </p:nvSpPr>
          <p:spPr bwMode="auto">
            <a:xfrm>
              <a:off x="1104" y="1344"/>
              <a:ext cx="229" cy="200"/>
            </a:xfrm>
            <a:prstGeom prst="rect">
              <a:avLst/>
            </a:prstGeom>
            <a:noFill/>
            <a:ln w="9525">
              <a:noFill/>
              <a:miter lim="800000"/>
              <a:headEnd/>
              <a:tailEnd/>
            </a:ln>
          </p:spPr>
          <p:txBody>
            <a:bodyPr wrap="none">
              <a:spAutoFit/>
            </a:bodyPr>
            <a:lstStyle/>
            <a:p>
              <a:r>
                <a:rPr lang="en-US" sz="1200" b="1"/>
                <a:t>5</a:t>
              </a:r>
            </a:p>
          </p:txBody>
        </p:sp>
        <p:sp>
          <p:nvSpPr>
            <p:cNvPr id="24" name="Text Box 37"/>
            <p:cNvSpPr txBox="1">
              <a:spLocks noChangeArrowheads="1"/>
            </p:cNvSpPr>
            <p:nvPr/>
          </p:nvSpPr>
          <p:spPr bwMode="auto">
            <a:xfrm>
              <a:off x="1152" y="864"/>
              <a:ext cx="670" cy="228"/>
            </a:xfrm>
            <a:prstGeom prst="rect">
              <a:avLst/>
            </a:prstGeom>
            <a:noFill/>
            <a:ln w="9525">
              <a:solidFill>
                <a:srgbClr val="993300"/>
              </a:solidFill>
              <a:miter lim="800000"/>
              <a:headEnd/>
              <a:tailEnd/>
            </a:ln>
          </p:spPr>
          <p:txBody>
            <a:bodyPr wrap="none">
              <a:spAutoFit/>
            </a:bodyPr>
            <a:lstStyle/>
            <a:p>
              <a:r>
                <a:rPr lang="en-US" sz="1400" b="1"/>
                <a:t>[E,A,B]</a:t>
              </a:r>
            </a:p>
          </p:txBody>
        </p:sp>
      </p:grpSp>
      <p:grpSp>
        <p:nvGrpSpPr>
          <p:cNvPr id="25" name="Group 38"/>
          <p:cNvGrpSpPr>
            <a:grpSpLocks/>
          </p:cNvGrpSpPr>
          <p:nvPr/>
        </p:nvGrpSpPr>
        <p:grpSpPr bwMode="auto">
          <a:xfrm>
            <a:off x="5715000" y="4572000"/>
            <a:ext cx="954088" cy="990600"/>
            <a:chOff x="1008" y="864"/>
            <a:chExt cx="814" cy="720"/>
          </a:xfrm>
        </p:grpSpPr>
        <p:pic>
          <p:nvPicPr>
            <p:cNvPr id="26" name="Picture 39" descr="oneant"/>
            <p:cNvPicPr>
              <a:picLocks noChangeAspect="1" noChangeArrowheads="1"/>
            </p:cNvPicPr>
            <p:nvPr/>
          </p:nvPicPr>
          <p:blipFill>
            <a:blip r:embed="rId2"/>
            <a:srcRect/>
            <a:stretch>
              <a:fillRect/>
            </a:stretch>
          </p:blipFill>
          <p:spPr bwMode="auto">
            <a:xfrm>
              <a:off x="1008" y="960"/>
              <a:ext cx="472" cy="624"/>
            </a:xfrm>
            <a:prstGeom prst="rect">
              <a:avLst/>
            </a:prstGeom>
            <a:noFill/>
            <a:ln w="9525">
              <a:noFill/>
              <a:miter lim="800000"/>
              <a:headEnd/>
              <a:tailEnd/>
            </a:ln>
          </p:spPr>
        </p:pic>
        <p:sp>
          <p:nvSpPr>
            <p:cNvPr id="27" name="Text Box 40"/>
            <p:cNvSpPr txBox="1">
              <a:spLocks noChangeArrowheads="1"/>
            </p:cNvSpPr>
            <p:nvPr/>
          </p:nvSpPr>
          <p:spPr bwMode="auto">
            <a:xfrm>
              <a:off x="1055" y="912"/>
              <a:ext cx="529" cy="333"/>
            </a:xfrm>
            <a:prstGeom prst="rect">
              <a:avLst/>
            </a:prstGeom>
            <a:noFill/>
            <a:ln w="9525">
              <a:noFill/>
              <a:miter lim="800000"/>
              <a:headEnd/>
              <a:tailEnd/>
            </a:ln>
          </p:spPr>
          <p:txBody>
            <a:bodyPr>
              <a:spAutoFit/>
            </a:bodyPr>
            <a:lstStyle/>
            <a:p>
              <a:pPr>
                <a:spcBef>
                  <a:spcPct val="50000"/>
                </a:spcBef>
              </a:pPr>
              <a:endParaRPr lang="en-US" sz="2400" b="1"/>
            </a:p>
          </p:txBody>
        </p:sp>
        <p:sp>
          <p:nvSpPr>
            <p:cNvPr id="28" name="Text Box 41"/>
            <p:cNvSpPr txBox="1">
              <a:spLocks noChangeArrowheads="1"/>
            </p:cNvSpPr>
            <p:nvPr/>
          </p:nvSpPr>
          <p:spPr bwMode="auto">
            <a:xfrm>
              <a:off x="1104" y="1344"/>
              <a:ext cx="229" cy="200"/>
            </a:xfrm>
            <a:prstGeom prst="rect">
              <a:avLst/>
            </a:prstGeom>
            <a:noFill/>
            <a:ln w="9525">
              <a:noFill/>
              <a:miter lim="800000"/>
              <a:headEnd/>
              <a:tailEnd/>
            </a:ln>
          </p:spPr>
          <p:txBody>
            <a:bodyPr wrap="none">
              <a:spAutoFit/>
            </a:bodyPr>
            <a:lstStyle/>
            <a:p>
              <a:r>
                <a:rPr lang="en-US" sz="1200" b="1"/>
                <a:t>3</a:t>
              </a:r>
            </a:p>
          </p:txBody>
        </p:sp>
        <p:sp>
          <p:nvSpPr>
            <p:cNvPr id="29" name="Text Box 42"/>
            <p:cNvSpPr txBox="1">
              <a:spLocks noChangeArrowheads="1"/>
            </p:cNvSpPr>
            <p:nvPr/>
          </p:nvSpPr>
          <p:spPr bwMode="auto">
            <a:xfrm>
              <a:off x="1152" y="864"/>
              <a:ext cx="670" cy="228"/>
            </a:xfrm>
            <a:prstGeom prst="rect">
              <a:avLst/>
            </a:prstGeom>
            <a:noFill/>
            <a:ln w="9525">
              <a:solidFill>
                <a:srgbClr val="993300"/>
              </a:solidFill>
              <a:miter lim="800000"/>
              <a:headEnd/>
              <a:tailEnd/>
            </a:ln>
          </p:spPr>
          <p:txBody>
            <a:bodyPr wrap="none">
              <a:spAutoFit/>
            </a:bodyPr>
            <a:lstStyle/>
            <a:p>
              <a:r>
                <a:rPr lang="en-US" sz="1400" b="1"/>
                <a:t>[C,B,E]</a:t>
              </a:r>
            </a:p>
          </p:txBody>
        </p:sp>
      </p:grpSp>
      <p:grpSp>
        <p:nvGrpSpPr>
          <p:cNvPr id="30" name="Group 43"/>
          <p:cNvGrpSpPr>
            <a:grpSpLocks/>
          </p:cNvGrpSpPr>
          <p:nvPr/>
        </p:nvGrpSpPr>
        <p:grpSpPr bwMode="auto">
          <a:xfrm>
            <a:off x="2438400" y="4343400"/>
            <a:ext cx="963613" cy="990600"/>
            <a:chOff x="1008" y="864"/>
            <a:chExt cx="822" cy="720"/>
          </a:xfrm>
        </p:grpSpPr>
        <p:pic>
          <p:nvPicPr>
            <p:cNvPr id="31" name="Picture 44" descr="oneant"/>
            <p:cNvPicPr>
              <a:picLocks noChangeAspect="1" noChangeArrowheads="1"/>
            </p:cNvPicPr>
            <p:nvPr/>
          </p:nvPicPr>
          <p:blipFill>
            <a:blip r:embed="rId2"/>
            <a:srcRect/>
            <a:stretch>
              <a:fillRect/>
            </a:stretch>
          </p:blipFill>
          <p:spPr bwMode="auto">
            <a:xfrm>
              <a:off x="1008" y="960"/>
              <a:ext cx="472" cy="624"/>
            </a:xfrm>
            <a:prstGeom prst="rect">
              <a:avLst/>
            </a:prstGeom>
            <a:noFill/>
            <a:ln w="9525">
              <a:noFill/>
              <a:miter lim="800000"/>
              <a:headEnd/>
              <a:tailEnd/>
            </a:ln>
          </p:spPr>
        </p:pic>
        <p:sp>
          <p:nvSpPr>
            <p:cNvPr id="32" name="Text Box 45"/>
            <p:cNvSpPr txBox="1">
              <a:spLocks noChangeArrowheads="1"/>
            </p:cNvSpPr>
            <p:nvPr/>
          </p:nvSpPr>
          <p:spPr bwMode="auto">
            <a:xfrm>
              <a:off x="1055" y="912"/>
              <a:ext cx="529" cy="333"/>
            </a:xfrm>
            <a:prstGeom prst="rect">
              <a:avLst/>
            </a:prstGeom>
            <a:noFill/>
            <a:ln w="9525">
              <a:noFill/>
              <a:miter lim="800000"/>
              <a:headEnd/>
              <a:tailEnd/>
            </a:ln>
          </p:spPr>
          <p:txBody>
            <a:bodyPr>
              <a:spAutoFit/>
            </a:bodyPr>
            <a:lstStyle/>
            <a:p>
              <a:pPr>
                <a:spcBef>
                  <a:spcPct val="50000"/>
                </a:spcBef>
              </a:pPr>
              <a:endParaRPr lang="en-US" sz="2400" b="1"/>
            </a:p>
          </p:txBody>
        </p:sp>
        <p:sp>
          <p:nvSpPr>
            <p:cNvPr id="33" name="Text Box 46"/>
            <p:cNvSpPr txBox="1">
              <a:spLocks noChangeArrowheads="1"/>
            </p:cNvSpPr>
            <p:nvPr/>
          </p:nvSpPr>
          <p:spPr bwMode="auto">
            <a:xfrm>
              <a:off x="1104" y="1344"/>
              <a:ext cx="229" cy="200"/>
            </a:xfrm>
            <a:prstGeom prst="rect">
              <a:avLst/>
            </a:prstGeom>
            <a:noFill/>
            <a:ln w="9525">
              <a:noFill/>
              <a:miter lim="800000"/>
              <a:headEnd/>
              <a:tailEnd/>
            </a:ln>
          </p:spPr>
          <p:txBody>
            <a:bodyPr wrap="none">
              <a:spAutoFit/>
            </a:bodyPr>
            <a:lstStyle/>
            <a:p>
              <a:r>
                <a:rPr lang="en-US" sz="1200" b="1"/>
                <a:t>2</a:t>
              </a:r>
            </a:p>
          </p:txBody>
        </p:sp>
        <p:sp>
          <p:nvSpPr>
            <p:cNvPr id="34" name="Text Box 47"/>
            <p:cNvSpPr txBox="1">
              <a:spLocks noChangeArrowheads="1"/>
            </p:cNvSpPr>
            <p:nvPr/>
          </p:nvSpPr>
          <p:spPr bwMode="auto">
            <a:xfrm>
              <a:off x="1152" y="864"/>
              <a:ext cx="678" cy="228"/>
            </a:xfrm>
            <a:prstGeom prst="rect">
              <a:avLst/>
            </a:prstGeom>
            <a:noFill/>
            <a:ln w="9525">
              <a:solidFill>
                <a:srgbClr val="993300"/>
              </a:solidFill>
              <a:miter lim="800000"/>
              <a:headEnd/>
              <a:tailEnd/>
            </a:ln>
          </p:spPr>
          <p:txBody>
            <a:bodyPr wrap="none">
              <a:spAutoFit/>
            </a:bodyPr>
            <a:lstStyle/>
            <a:p>
              <a:r>
                <a:rPr lang="en-US" sz="1400" b="1"/>
                <a:t>[B,C,D]</a:t>
              </a:r>
            </a:p>
          </p:txBody>
        </p:sp>
      </p:grpSp>
      <p:grpSp>
        <p:nvGrpSpPr>
          <p:cNvPr id="35" name="Group 48"/>
          <p:cNvGrpSpPr>
            <a:grpSpLocks/>
          </p:cNvGrpSpPr>
          <p:nvPr/>
        </p:nvGrpSpPr>
        <p:grpSpPr bwMode="auto">
          <a:xfrm>
            <a:off x="3962400" y="2743200"/>
            <a:ext cx="963613" cy="990600"/>
            <a:chOff x="1008" y="864"/>
            <a:chExt cx="822" cy="720"/>
          </a:xfrm>
        </p:grpSpPr>
        <p:pic>
          <p:nvPicPr>
            <p:cNvPr id="36" name="Picture 49" descr="oneant"/>
            <p:cNvPicPr>
              <a:picLocks noChangeAspect="1" noChangeArrowheads="1"/>
            </p:cNvPicPr>
            <p:nvPr/>
          </p:nvPicPr>
          <p:blipFill>
            <a:blip r:embed="rId2"/>
            <a:srcRect/>
            <a:stretch>
              <a:fillRect/>
            </a:stretch>
          </p:blipFill>
          <p:spPr bwMode="auto">
            <a:xfrm>
              <a:off x="1008" y="960"/>
              <a:ext cx="472" cy="624"/>
            </a:xfrm>
            <a:prstGeom prst="rect">
              <a:avLst/>
            </a:prstGeom>
            <a:noFill/>
            <a:ln w="9525">
              <a:noFill/>
              <a:miter lim="800000"/>
              <a:headEnd/>
              <a:tailEnd/>
            </a:ln>
          </p:spPr>
        </p:pic>
        <p:sp>
          <p:nvSpPr>
            <p:cNvPr id="37" name="Text Box 50"/>
            <p:cNvSpPr txBox="1">
              <a:spLocks noChangeArrowheads="1"/>
            </p:cNvSpPr>
            <p:nvPr/>
          </p:nvSpPr>
          <p:spPr bwMode="auto">
            <a:xfrm>
              <a:off x="1055" y="912"/>
              <a:ext cx="529" cy="333"/>
            </a:xfrm>
            <a:prstGeom prst="rect">
              <a:avLst/>
            </a:prstGeom>
            <a:noFill/>
            <a:ln w="9525">
              <a:noFill/>
              <a:miter lim="800000"/>
              <a:headEnd/>
              <a:tailEnd/>
            </a:ln>
          </p:spPr>
          <p:txBody>
            <a:bodyPr>
              <a:spAutoFit/>
            </a:bodyPr>
            <a:lstStyle/>
            <a:p>
              <a:pPr>
                <a:spcBef>
                  <a:spcPct val="50000"/>
                </a:spcBef>
              </a:pPr>
              <a:endParaRPr lang="en-US" sz="2400" b="1"/>
            </a:p>
          </p:txBody>
        </p:sp>
        <p:sp>
          <p:nvSpPr>
            <p:cNvPr id="38" name="Text Box 51"/>
            <p:cNvSpPr txBox="1">
              <a:spLocks noChangeArrowheads="1"/>
            </p:cNvSpPr>
            <p:nvPr/>
          </p:nvSpPr>
          <p:spPr bwMode="auto">
            <a:xfrm>
              <a:off x="1104" y="1344"/>
              <a:ext cx="229" cy="200"/>
            </a:xfrm>
            <a:prstGeom prst="rect">
              <a:avLst/>
            </a:prstGeom>
            <a:noFill/>
            <a:ln w="9525">
              <a:noFill/>
              <a:miter lim="800000"/>
              <a:headEnd/>
              <a:tailEnd/>
            </a:ln>
          </p:spPr>
          <p:txBody>
            <a:bodyPr wrap="none">
              <a:spAutoFit/>
            </a:bodyPr>
            <a:lstStyle/>
            <a:p>
              <a:r>
                <a:rPr lang="en-US" sz="1200" b="1"/>
                <a:t>1</a:t>
              </a:r>
            </a:p>
          </p:txBody>
        </p:sp>
        <p:sp>
          <p:nvSpPr>
            <p:cNvPr id="39" name="Text Box 52"/>
            <p:cNvSpPr txBox="1">
              <a:spLocks noChangeArrowheads="1"/>
            </p:cNvSpPr>
            <p:nvPr/>
          </p:nvSpPr>
          <p:spPr bwMode="auto">
            <a:xfrm>
              <a:off x="1152" y="864"/>
              <a:ext cx="678" cy="228"/>
            </a:xfrm>
            <a:prstGeom prst="rect">
              <a:avLst/>
            </a:prstGeom>
            <a:noFill/>
            <a:ln w="9525">
              <a:solidFill>
                <a:srgbClr val="993300"/>
              </a:solidFill>
              <a:miter lim="800000"/>
              <a:headEnd/>
              <a:tailEnd/>
            </a:ln>
          </p:spPr>
          <p:txBody>
            <a:bodyPr wrap="none">
              <a:spAutoFit/>
            </a:bodyPr>
            <a:lstStyle/>
            <a:p>
              <a:r>
                <a:rPr lang="en-US" sz="1400" b="1"/>
                <a:t>[A,D,C]</a:t>
              </a:r>
            </a:p>
          </p:txBody>
        </p:sp>
      </p:grpSp>
      <p:pic>
        <p:nvPicPr>
          <p:cNvPr id="40" name="Picture 39"/>
          <p:cNvPicPr/>
          <p:nvPr/>
        </p:nvPicPr>
        <p:blipFill>
          <a:blip r:embed="rId3" cstate="print">
            <a:extLst>
              <a:ext uri="{28A0092B-C50C-407E-A947-70E740481C1C}">
                <a14:useLocalDpi xmlns="" xmlns:a14="http://schemas.microsoft.com/office/drawing/2010/main" val="0"/>
              </a:ext>
            </a:extLst>
          </a:blip>
          <a:stretch>
            <a:fillRect/>
          </a:stretch>
        </p:blipFill>
        <p:spPr>
          <a:xfrm>
            <a:off x="71406" y="5857892"/>
            <a:ext cx="1603423" cy="928694"/>
          </a:xfrm>
          <a:prstGeom prst="rect">
            <a:avLst/>
          </a:prstGeom>
        </p:spPr>
      </p:pic>
      <p:pic>
        <p:nvPicPr>
          <p:cNvPr id="41" name="Picture 40"/>
          <p:cNvPicPr>
            <a:picLocks noChangeAspect="1"/>
          </p:cNvPicPr>
          <p:nvPr/>
        </p:nvPicPr>
        <p:blipFill>
          <a:blip r:embed="rId4"/>
          <a:stretch>
            <a:fillRect/>
          </a:stretch>
        </p:blipFill>
        <p:spPr>
          <a:xfrm>
            <a:off x="7981984" y="5786454"/>
            <a:ext cx="1090610" cy="1000132"/>
          </a:xfrm>
          <a:prstGeom prst="rect">
            <a:avLst/>
          </a:prstGeom>
        </p:spPr>
      </p:pic>
      <p:sp>
        <p:nvSpPr>
          <p:cNvPr id="42" name="Slide Number Placeholder 8"/>
          <p:cNvSpPr txBox="1">
            <a:spLocks/>
          </p:cNvSpPr>
          <p:nvPr/>
        </p:nvSpPr>
        <p:spPr>
          <a:xfrm>
            <a:off x="6715140" y="7141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tint val="75000"/>
                  </a:schemeClr>
                </a:solidFill>
              </a:rPr>
              <a:t>18</a:t>
            </a:r>
            <a:endParaRPr kumimoji="0" lang="en-GB"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 xmlns:a14="http://schemas.microsoft.com/office/drawing/2010/main" val="0"/>
              </a:ext>
            </a:extLst>
          </a:blip>
          <a:stretch>
            <a:fillRect/>
          </a:stretch>
        </p:blipFill>
        <p:spPr>
          <a:xfrm>
            <a:off x="71406" y="5857892"/>
            <a:ext cx="1603423" cy="928694"/>
          </a:xfrm>
          <a:prstGeom prst="rect">
            <a:avLst/>
          </a:prstGeom>
        </p:spPr>
      </p:pic>
      <p:pic>
        <p:nvPicPr>
          <p:cNvPr id="1027" name="Picture 3" descr="C:\Users\samia\OneDrive\ACO\formica.jpg"/>
          <p:cNvPicPr>
            <a:picLocks noChangeAspect="1" noChangeArrowheads="1"/>
          </p:cNvPicPr>
          <p:nvPr/>
        </p:nvPicPr>
        <p:blipFill>
          <a:blip r:embed="rId4"/>
          <a:srcRect/>
          <a:stretch>
            <a:fillRect/>
          </a:stretch>
        </p:blipFill>
        <p:spPr bwMode="auto">
          <a:xfrm>
            <a:off x="4857784" y="2786058"/>
            <a:ext cx="4286216" cy="2947799"/>
          </a:xfrm>
          <a:prstGeom prst="rect">
            <a:avLst/>
          </a:prstGeom>
          <a:noFill/>
        </p:spPr>
      </p:pic>
      <p:pic>
        <p:nvPicPr>
          <p:cNvPr id="1026" name="Picture 2" descr="C:\Users\samia\OneDrive\ACO\argentine_ants1.jpg"/>
          <p:cNvPicPr>
            <a:picLocks noChangeAspect="1" noChangeArrowheads="1"/>
          </p:cNvPicPr>
          <p:nvPr/>
        </p:nvPicPr>
        <p:blipFill>
          <a:blip r:embed="rId5"/>
          <a:srcRect/>
          <a:stretch>
            <a:fillRect/>
          </a:stretch>
        </p:blipFill>
        <p:spPr bwMode="auto">
          <a:xfrm>
            <a:off x="71406" y="0"/>
            <a:ext cx="3429024" cy="1823924"/>
          </a:xfrm>
          <a:prstGeom prst="rect">
            <a:avLst/>
          </a:prstGeom>
          <a:noFill/>
          <a:effectLst>
            <a:outerShdw blurRad="1270000" dist="50800" dir="5400000" sx="22000" sy="22000" algn="ctr" rotWithShape="0">
              <a:srgbClr val="000000">
                <a:alpha val="0"/>
              </a:srgbClr>
            </a:outerShdw>
          </a:effectLst>
        </p:spPr>
      </p:pic>
      <p:sp>
        <p:nvSpPr>
          <p:cNvPr id="2" name="Title 1"/>
          <p:cNvSpPr>
            <a:spLocks noGrp="1"/>
          </p:cNvSpPr>
          <p:nvPr>
            <p:ph type="title"/>
          </p:nvPr>
        </p:nvSpPr>
        <p:spPr>
          <a:xfrm>
            <a:off x="457200" y="285728"/>
            <a:ext cx="8229600" cy="1143000"/>
          </a:xfrm>
        </p:spPr>
        <p:txBody>
          <a:bodyPr/>
          <a:lstStyle/>
          <a:p>
            <a:r>
              <a:rPr lang="en-GB" dirty="0" smtClean="0"/>
              <a:t>Real Ants</a:t>
            </a:r>
            <a:endParaRPr lang="en-GB" dirty="0"/>
          </a:p>
        </p:txBody>
      </p:sp>
      <p:sp>
        <p:nvSpPr>
          <p:cNvPr id="3" name="Content Placeholder 2"/>
          <p:cNvSpPr>
            <a:spLocks noGrp="1"/>
          </p:cNvSpPr>
          <p:nvPr>
            <p:ph idx="1"/>
          </p:nvPr>
        </p:nvSpPr>
        <p:spPr/>
        <p:txBody>
          <a:bodyPr>
            <a:normAutofit lnSpcReduction="10000"/>
          </a:bodyPr>
          <a:lstStyle/>
          <a:p>
            <a:pPr>
              <a:buFont typeface="Courier New" pitchFamily="49" charset="0"/>
              <a:buChar char="o"/>
            </a:pPr>
            <a:r>
              <a:rPr lang="en-GB" sz="2400" dirty="0" smtClean="0">
                <a:latin typeface="Times New Roman" pitchFamily="18" charset="0"/>
                <a:cs typeface="Times New Roman" pitchFamily="18" charset="0"/>
              </a:rPr>
              <a:t>Limited individual capabilities</a:t>
            </a:r>
          </a:p>
          <a:p>
            <a:pPr lvl="1">
              <a:buFont typeface="Courier New" pitchFamily="49" charset="0"/>
              <a:buChar char="o"/>
            </a:pPr>
            <a:r>
              <a:rPr lang="en-GB" sz="2400" dirty="0" smtClean="0">
                <a:latin typeface="Times New Roman" pitchFamily="18" charset="0"/>
                <a:cs typeface="Times New Roman" pitchFamily="18" charset="0"/>
              </a:rPr>
              <a:t>Rudimentary sight</a:t>
            </a:r>
          </a:p>
          <a:p>
            <a:pPr lvl="1">
              <a:buFont typeface="Courier New" pitchFamily="49" charset="0"/>
              <a:buChar char="o"/>
            </a:pPr>
            <a:r>
              <a:rPr lang="en-GB" sz="2400" dirty="0" smtClean="0">
                <a:latin typeface="Times New Roman" pitchFamily="18" charset="0"/>
                <a:cs typeface="Times New Roman" pitchFamily="18" charset="0"/>
              </a:rPr>
              <a:t>Limited visual and auditory communication</a:t>
            </a:r>
          </a:p>
          <a:p>
            <a:pPr lvl="1">
              <a:buFont typeface="Courier New" pitchFamily="49" charset="0"/>
              <a:buChar char="o"/>
            </a:pPr>
            <a:r>
              <a:rPr lang="en-GB" sz="2400" dirty="0" smtClean="0">
                <a:latin typeface="Times New Roman" pitchFamily="18" charset="0"/>
                <a:cs typeface="Times New Roman" pitchFamily="18" charset="0"/>
              </a:rPr>
              <a:t>Not capable of achieving complex tasks on there own</a:t>
            </a:r>
          </a:p>
          <a:p>
            <a:pPr>
              <a:buFont typeface="Courier New" pitchFamily="49" charset="0"/>
              <a:buChar char="o"/>
            </a:pPr>
            <a:r>
              <a:rPr lang="en-GB" sz="2400" dirty="0" smtClean="0">
                <a:latin typeface="Times New Roman" pitchFamily="18" charset="0"/>
                <a:cs typeface="Times New Roman" pitchFamily="18" charset="0"/>
              </a:rPr>
              <a:t>Capable of impressive group results</a:t>
            </a:r>
          </a:p>
          <a:p>
            <a:pPr lvl="1">
              <a:buFont typeface="Courier New" pitchFamily="49" charset="0"/>
              <a:buChar char="o"/>
            </a:pPr>
            <a:r>
              <a:rPr lang="en-GB" sz="2400" dirty="0" smtClean="0">
                <a:latin typeface="Times New Roman" pitchFamily="18" charset="0"/>
                <a:cs typeface="Times New Roman" pitchFamily="18" charset="0"/>
              </a:rPr>
              <a:t>Nest building and defence</a:t>
            </a:r>
          </a:p>
          <a:p>
            <a:pPr lvl="1">
              <a:buFont typeface="Courier New" pitchFamily="49" charset="0"/>
              <a:buChar char="o"/>
            </a:pPr>
            <a:r>
              <a:rPr lang="en-GB" sz="2400" dirty="0" smtClean="0">
                <a:latin typeface="Times New Roman" pitchFamily="18" charset="0"/>
                <a:cs typeface="Times New Roman" pitchFamily="18" charset="0"/>
              </a:rPr>
              <a:t>Nest temperature regulation</a:t>
            </a:r>
          </a:p>
          <a:p>
            <a:pPr lvl="1">
              <a:buFont typeface="Courier New" pitchFamily="49" charset="0"/>
              <a:buChar char="o"/>
            </a:pPr>
            <a:r>
              <a:rPr lang="en-GB" sz="2400" dirty="0" smtClean="0">
                <a:latin typeface="Times New Roman" pitchFamily="18" charset="0"/>
                <a:cs typeface="Times New Roman" pitchFamily="18" charset="0"/>
              </a:rPr>
              <a:t>Forming bridges</a:t>
            </a:r>
          </a:p>
          <a:p>
            <a:pPr lvl="1">
              <a:buFont typeface="Courier New" pitchFamily="49" charset="0"/>
              <a:buChar char="o"/>
            </a:pPr>
            <a:r>
              <a:rPr lang="en-GB" sz="2400" dirty="0" smtClean="0">
                <a:latin typeface="Times New Roman" pitchFamily="18" charset="0"/>
                <a:cs typeface="Times New Roman" pitchFamily="18" charset="0"/>
              </a:rPr>
              <a:t>Cooperatively carrying large items</a:t>
            </a:r>
          </a:p>
          <a:p>
            <a:pPr lvl="1">
              <a:buFont typeface="Courier New" pitchFamily="49" charset="0"/>
              <a:buChar char="o"/>
            </a:pPr>
            <a:r>
              <a:rPr lang="en-GB" sz="2400" dirty="0" smtClean="0">
                <a:latin typeface="Times New Roman" pitchFamily="18" charset="0"/>
                <a:cs typeface="Times New Roman" pitchFamily="18" charset="0"/>
              </a:rPr>
              <a:t>Sorting brood and food items </a:t>
            </a:r>
          </a:p>
          <a:p>
            <a:pPr lvl="1">
              <a:buFont typeface="Courier New" pitchFamily="49" charset="0"/>
              <a:buChar char="o"/>
            </a:pPr>
            <a:r>
              <a:rPr lang="en-GB" sz="2400" dirty="0" smtClean="0">
                <a:latin typeface="Times New Roman" pitchFamily="18" charset="0"/>
                <a:cs typeface="Times New Roman" pitchFamily="18" charset="0"/>
              </a:rPr>
              <a:t>Foraging for food sources.</a:t>
            </a:r>
          </a:p>
          <a:p>
            <a:pPr lvl="1">
              <a:buFont typeface="Courier New" pitchFamily="49" charset="0"/>
              <a:buChar char="o"/>
            </a:pPr>
            <a:endParaRPr lang="en-GB" sz="2400" dirty="0">
              <a:latin typeface="Times New Roman" pitchFamily="18" charset="0"/>
              <a:cs typeface="Times New Roman" pitchFamily="18" charset="0"/>
            </a:endParaRPr>
          </a:p>
        </p:txBody>
      </p:sp>
      <p:pic>
        <p:nvPicPr>
          <p:cNvPr id="5" name="Picture 4"/>
          <p:cNvPicPr>
            <a:picLocks noChangeAspect="1"/>
          </p:cNvPicPr>
          <p:nvPr/>
        </p:nvPicPr>
        <p:blipFill>
          <a:blip r:embed="rId6"/>
          <a:stretch>
            <a:fillRect/>
          </a:stretch>
        </p:blipFill>
        <p:spPr>
          <a:xfrm>
            <a:off x="7981984" y="5786454"/>
            <a:ext cx="1090610" cy="1000132"/>
          </a:xfrm>
          <a:prstGeom prst="rect">
            <a:avLst/>
          </a:prstGeom>
        </p:spPr>
      </p:pic>
      <p:sp>
        <p:nvSpPr>
          <p:cNvPr id="8" name="Slide Number Placeholder 8"/>
          <p:cNvSpPr txBox="1">
            <a:spLocks/>
          </p:cNvSpPr>
          <p:nvPr/>
        </p:nvSpPr>
        <p:spPr>
          <a:xfrm>
            <a:off x="6715140" y="7141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tint val="75000"/>
                  </a:schemeClr>
                </a:solidFill>
              </a:rPr>
              <a:t>1</a:t>
            </a:r>
            <a:endParaRPr kumimoji="0" lang="en-GB"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563562"/>
          </a:xfrm>
          <a:noFill/>
        </p:spPr>
        <p:txBody>
          <a:bodyPr>
            <a:normAutofit fontScale="90000"/>
          </a:bodyPr>
          <a:lstStyle/>
          <a:p>
            <a:pPr eaLnBrk="1" hangingPunct="1"/>
            <a:r>
              <a:rPr lang="en-US" sz="3200" dirty="0" smtClean="0"/>
              <a:t>Iteration 4</a:t>
            </a:r>
          </a:p>
        </p:txBody>
      </p:sp>
      <p:sp>
        <p:nvSpPr>
          <p:cNvPr id="5" name="Oval 3"/>
          <p:cNvSpPr>
            <a:spLocks noChangeArrowheads="1"/>
          </p:cNvSpPr>
          <p:nvPr/>
        </p:nvSpPr>
        <p:spPr bwMode="auto">
          <a:xfrm>
            <a:off x="2971800" y="1981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 name="Oval 4"/>
          <p:cNvSpPr>
            <a:spLocks noChangeArrowheads="1"/>
          </p:cNvSpPr>
          <p:nvPr/>
        </p:nvSpPr>
        <p:spPr bwMode="auto">
          <a:xfrm>
            <a:off x="6553200" y="1981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 name="Oval 5"/>
          <p:cNvSpPr>
            <a:spLocks noChangeArrowheads="1"/>
          </p:cNvSpPr>
          <p:nvPr/>
        </p:nvSpPr>
        <p:spPr bwMode="auto">
          <a:xfrm>
            <a:off x="2133600" y="4800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 name="Oval 6"/>
          <p:cNvSpPr>
            <a:spLocks noChangeArrowheads="1"/>
          </p:cNvSpPr>
          <p:nvPr/>
        </p:nvSpPr>
        <p:spPr bwMode="auto">
          <a:xfrm>
            <a:off x="4572000" y="3276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 name="Oval 7"/>
          <p:cNvSpPr>
            <a:spLocks noChangeArrowheads="1"/>
          </p:cNvSpPr>
          <p:nvPr/>
        </p:nvSpPr>
        <p:spPr bwMode="auto">
          <a:xfrm>
            <a:off x="6400800" y="5181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 name="Text Box 8"/>
          <p:cNvSpPr txBox="1">
            <a:spLocks noChangeArrowheads="1"/>
          </p:cNvSpPr>
          <p:nvPr/>
        </p:nvSpPr>
        <p:spPr bwMode="auto">
          <a:xfrm>
            <a:off x="2955925" y="2170113"/>
            <a:ext cx="336550" cy="366712"/>
          </a:xfrm>
          <a:prstGeom prst="rect">
            <a:avLst/>
          </a:prstGeom>
          <a:noFill/>
          <a:ln w="9525">
            <a:noFill/>
            <a:miter lim="800000"/>
            <a:headEnd/>
            <a:tailEnd/>
          </a:ln>
        </p:spPr>
        <p:txBody>
          <a:bodyPr wrap="none">
            <a:spAutoFit/>
          </a:bodyPr>
          <a:lstStyle/>
          <a:p>
            <a:r>
              <a:rPr lang="en-US"/>
              <a:t>A</a:t>
            </a:r>
          </a:p>
        </p:txBody>
      </p:sp>
      <p:sp>
        <p:nvSpPr>
          <p:cNvPr id="11" name="Text Box 9"/>
          <p:cNvSpPr txBox="1">
            <a:spLocks noChangeArrowheads="1"/>
          </p:cNvSpPr>
          <p:nvPr/>
        </p:nvSpPr>
        <p:spPr bwMode="auto">
          <a:xfrm>
            <a:off x="6400800" y="5486400"/>
            <a:ext cx="336550" cy="366713"/>
          </a:xfrm>
          <a:prstGeom prst="rect">
            <a:avLst/>
          </a:prstGeom>
          <a:noFill/>
          <a:ln w="9525">
            <a:noFill/>
            <a:miter lim="800000"/>
            <a:headEnd/>
            <a:tailEnd/>
          </a:ln>
        </p:spPr>
        <p:txBody>
          <a:bodyPr wrap="none">
            <a:spAutoFit/>
          </a:bodyPr>
          <a:lstStyle/>
          <a:p>
            <a:r>
              <a:rPr lang="en-US"/>
              <a:t>E</a:t>
            </a:r>
          </a:p>
        </p:txBody>
      </p:sp>
      <p:sp>
        <p:nvSpPr>
          <p:cNvPr id="12" name="Text Box 10"/>
          <p:cNvSpPr txBox="1">
            <a:spLocks noChangeArrowheads="1"/>
          </p:cNvSpPr>
          <p:nvPr/>
        </p:nvSpPr>
        <p:spPr bwMode="auto">
          <a:xfrm>
            <a:off x="2057400" y="5181600"/>
            <a:ext cx="349250" cy="366713"/>
          </a:xfrm>
          <a:prstGeom prst="rect">
            <a:avLst/>
          </a:prstGeom>
          <a:noFill/>
          <a:ln w="9525">
            <a:noFill/>
            <a:miter lim="800000"/>
            <a:headEnd/>
            <a:tailEnd/>
          </a:ln>
        </p:spPr>
        <p:txBody>
          <a:bodyPr wrap="none">
            <a:spAutoFit/>
          </a:bodyPr>
          <a:lstStyle/>
          <a:p>
            <a:r>
              <a:rPr lang="en-US"/>
              <a:t>D</a:t>
            </a:r>
          </a:p>
        </p:txBody>
      </p:sp>
      <p:sp>
        <p:nvSpPr>
          <p:cNvPr id="13" name="Text Box 11"/>
          <p:cNvSpPr txBox="1">
            <a:spLocks noChangeArrowheads="1"/>
          </p:cNvSpPr>
          <p:nvPr/>
        </p:nvSpPr>
        <p:spPr bwMode="auto">
          <a:xfrm>
            <a:off x="4572000" y="3581400"/>
            <a:ext cx="349250" cy="366713"/>
          </a:xfrm>
          <a:prstGeom prst="rect">
            <a:avLst/>
          </a:prstGeom>
          <a:noFill/>
          <a:ln w="9525">
            <a:noFill/>
            <a:miter lim="800000"/>
            <a:headEnd/>
            <a:tailEnd/>
          </a:ln>
        </p:spPr>
        <p:txBody>
          <a:bodyPr wrap="none">
            <a:spAutoFit/>
          </a:bodyPr>
          <a:lstStyle/>
          <a:p>
            <a:r>
              <a:rPr lang="en-US"/>
              <a:t>C</a:t>
            </a:r>
          </a:p>
        </p:txBody>
      </p:sp>
      <p:sp>
        <p:nvSpPr>
          <p:cNvPr id="14" name="Text Box 12"/>
          <p:cNvSpPr txBox="1">
            <a:spLocks noChangeArrowheads="1"/>
          </p:cNvSpPr>
          <p:nvPr/>
        </p:nvSpPr>
        <p:spPr bwMode="auto">
          <a:xfrm>
            <a:off x="6553200" y="2286000"/>
            <a:ext cx="336550" cy="366713"/>
          </a:xfrm>
          <a:prstGeom prst="rect">
            <a:avLst/>
          </a:prstGeom>
          <a:noFill/>
          <a:ln w="9525">
            <a:noFill/>
            <a:miter lim="800000"/>
            <a:headEnd/>
            <a:tailEnd/>
          </a:ln>
        </p:spPr>
        <p:txBody>
          <a:bodyPr wrap="none">
            <a:spAutoFit/>
          </a:bodyPr>
          <a:lstStyle/>
          <a:p>
            <a:r>
              <a:rPr lang="en-US"/>
              <a:t>B</a:t>
            </a:r>
          </a:p>
        </p:txBody>
      </p:sp>
      <p:grpSp>
        <p:nvGrpSpPr>
          <p:cNvPr id="15" name="Group 18"/>
          <p:cNvGrpSpPr>
            <a:grpSpLocks/>
          </p:cNvGrpSpPr>
          <p:nvPr/>
        </p:nvGrpSpPr>
        <p:grpSpPr bwMode="auto">
          <a:xfrm>
            <a:off x="7010400" y="1295400"/>
            <a:ext cx="1192213" cy="1143000"/>
            <a:chOff x="1008" y="864"/>
            <a:chExt cx="751" cy="720"/>
          </a:xfrm>
        </p:grpSpPr>
        <p:pic>
          <p:nvPicPr>
            <p:cNvPr id="16" name="Picture 19" descr="oneant"/>
            <p:cNvPicPr>
              <a:picLocks noChangeAspect="1" noChangeArrowheads="1"/>
            </p:cNvPicPr>
            <p:nvPr/>
          </p:nvPicPr>
          <p:blipFill>
            <a:blip r:embed="rId2"/>
            <a:srcRect/>
            <a:stretch>
              <a:fillRect/>
            </a:stretch>
          </p:blipFill>
          <p:spPr bwMode="auto">
            <a:xfrm>
              <a:off x="1008" y="960"/>
              <a:ext cx="472" cy="624"/>
            </a:xfrm>
            <a:prstGeom prst="rect">
              <a:avLst/>
            </a:prstGeom>
            <a:noFill/>
            <a:ln w="9525">
              <a:noFill/>
              <a:miter lim="800000"/>
              <a:headEnd/>
              <a:tailEnd/>
            </a:ln>
          </p:spPr>
        </p:pic>
        <p:sp>
          <p:nvSpPr>
            <p:cNvPr id="17" name="Text Box 20"/>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18" name="Text Box 21"/>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4</a:t>
              </a:r>
            </a:p>
          </p:txBody>
        </p:sp>
        <p:sp>
          <p:nvSpPr>
            <p:cNvPr id="19" name="Text Box 22"/>
            <p:cNvSpPr txBox="1">
              <a:spLocks noChangeArrowheads="1"/>
            </p:cNvSpPr>
            <p:nvPr/>
          </p:nvSpPr>
          <p:spPr bwMode="auto">
            <a:xfrm>
              <a:off x="1152" y="864"/>
              <a:ext cx="607" cy="198"/>
            </a:xfrm>
            <a:prstGeom prst="rect">
              <a:avLst/>
            </a:prstGeom>
            <a:noFill/>
            <a:ln w="9525">
              <a:solidFill>
                <a:srgbClr val="993300"/>
              </a:solidFill>
              <a:miter lim="800000"/>
              <a:headEnd/>
              <a:tailEnd/>
            </a:ln>
          </p:spPr>
          <p:txBody>
            <a:bodyPr wrap="none">
              <a:spAutoFit/>
            </a:bodyPr>
            <a:lstStyle/>
            <a:p>
              <a:r>
                <a:rPr lang="en-US" sz="1400" b="1"/>
                <a:t>[D,E,A,B]</a:t>
              </a:r>
            </a:p>
          </p:txBody>
        </p:sp>
      </p:grpSp>
      <p:grpSp>
        <p:nvGrpSpPr>
          <p:cNvPr id="20" name="Group 28"/>
          <p:cNvGrpSpPr>
            <a:grpSpLocks/>
          </p:cNvGrpSpPr>
          <p:nvPr/>
        </p:nvGrpSpPr>
        <p:grpSpPr bwMode="auto">
          <a:xfrm>
            <a:off x="2057400" y="1295400"/>
            <a:ext cx="1201738" cy="1143000"/>
            <a:chOff x="1008" y="864"/>
            <a:chExt cx="757" cy="720"/>
          </a:xfrm>
        </p:grpSpPr>
        <p:pic>
          <p:nvPicPr>
            <p:cNvPr id="21" name="Picture 29" descr="oneant"/>
            <p:cNvPicPr>
              <a:picLocks noChangeAspect="1" noChangeArrowheads="1"/>
            </p:cNvPicPr>
            <p:nvPr/>
          </p:nvPicPr>
          <p:blipFill>
            <a:blip r:embed="rId2"/>
            <a:srcRect/>
            <a:stretch>
              <a:fillRect/>
            </a:stretch>
          </p:blipFill>
          <p:spPr bwMode="auto">
            <a:xfrm>
              <a:off x="1008" y="960"/>
              <a:ext cx="472" cy="624"/>
            </a:xfrm>
            <a:prstGeom prst="rect">
              <a:avLst/>
            </a:prstGeom>
            <a:noFill/>
            <a:ln w="9525">
              <a:noFill/>
              <a:miter lim="800000"/>
              <a:headEnd/>
              <a:tailEnd/>
            </a:ln>
          </p:spPr>
        </p:pic>
        <p:sp>
          <p:nvSpPr>
            <p:cNvPr id="22" name="Text Box 30"/>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23" name="Text Box 31"/>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2</a:t>
              </a:r>
            </a:p>
          </p:txBody>
        </p:sp>
        <p:sp>
          <p:nvSpPr>
            <p:cNvPr id="24" name="Text Box 32"/>
            <p:cNvSpPr txBox="1">
              <a:spLocks noChangeArrowheads="1"/>
            </p:cNvSpPr>
            <p:nvPr/>
          </p:nvSpPr>
          <p:spPr bwMode="auto">
            <a:xfrm>
              <a:off x="1152" y="864"/>
              <a:ext cx="613" cy="198"/>
            </a:xfrm>
            <a:prstGeom prst="rect">
              <a:avLst/>
            </a:prstGeom>
            <a:noFill/>
            <a:ln w="9525">
              <a:solidFill>
                <a:srgbClr val="993300"/>
              </a:solidFill>
              <a:miter lim="800000"/>
              <a:headEnd/>
              <a:tailEnd/>
            </a:ln>
          </p:spPr>
          <p:txBody>
            <a:bodyPr wrap="none">
              <a:spAutoFit/>
            </a:bodyPr>
            <a:lstStyle/>
            <a:p>
              <a:r>
                <a:rPr lang="en-US" sz="1400" b="1"/>
                <a:t>[B,C,D,A]</a:t>
              </a:r>
            </a:p>
          </p:txBody>
        </p:sp>
      </p:grpSp>
      <p:grpSp>
        <p:nvGrpSpPr>
          <p:cNvPr id="25" name="Group 38"/>
          <p:cNvGrpSpPr>
            <a:grpSpLocks/>
          </p:cNvGrpSpPr>
          <p:nvPr/>
        </p:nvGrpSpPr>
        <p:grpSpPr bwMode="auto">
          <a:xfrm>
            <a:off x="3810000" y="2667000"/>
            <a:ext cx="1192213" cy="1143000"/>
            <a:chOff x="1008" y="864"/>
            <a:chExt cx="751" cy="720"/>
          </a:xfrm>
        </p:grpSpPr>
        <p:pic>
          <p:nvPicPr>
            <p:cNvPr id="26" name="Picture 39" descr="oneant"/>
            <p:cNvPicPr>
              <a:picLocks noChangeAspect="1" noChangeArrowheads="1"/>
            </p:cNvPicPr>
            <p:nvPr/>
          </p:nvPicPr>
          <p:blipFill>
            <a:blip r:embed="rId2"/>
            <a:srcRect/>
            <a:stretch>
              <a:fillRect/>
            </a:stretch>
          </p:blipFill>
          <p:spPr bwMode="auto">
            <a:xfrm>
              <a:off x="1008" y="960"/>
              <a:ext cx="472" cy="624"/>
            </a:xfrm>
            <a:prstGeom prst="rect">
              <a:avLst/>
            </a:prstGeom>
            <a:noFill/>
            <a:ln w="9525">
              <a:noFill/>
              <a:miter lim="800000"/>
              <a:headEnd/>
              <a:tailEnd/>
            </a:ln>
          </p:spPr>
        </p:pic>
        <p:sp>
          <p:nvSpPr>
            <p:cNvPr id="27" name="Text Box 40"/>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28" name="Text Box 41"/>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5</a:t>
              </a:r>
            </a:p>
          </p:txBody>
        </p:sp>
        <p:sp>
          <p:nvSpPr>
            <p:cNvPr id="29" name="Text Box 42"/>
            <p:cNvSpPr txBox="1">
              <a:spLocks noChangeArrowheads="1"/>
            </p:cNvSpPr>
            <p:nvPr/>
          </p:nvSpPr>
          <p:spPr bwMode="auto">
            <a:xfrm>
              <a:off x="1152" y="864"/>
              <a:ext cx="607" cy="198"/>
            </a:xfrm>
            <a:prstGeom prst="rect">
              <a:avLst/>
            </a:prstGeom>
            <a:noFill/>
            <a:ln w="9525">
              <a:solidFill>
                <a:srgbClr val="993300"/>
              </a:solidFill>
              <a:miter lim="800000"/>
              <a:headEnd/>
              <a:tailEnd/>
            </a:ln>
          </p:spPr>
          <p:txBody>
            <a:bodyPr wrap="none">
              <a:spAutoFit/>
            </a:bodyPr>
            <a:lstStyle/>
            <a:p>
              <a:r>
                <a:rPr lang="en-US" sz="1400" b="1"/>
                <a:t>[E,A,B,C]</a:t>
              </a:r>
            </a:p>
          </p:txBody>
        </p:sp>
      </p:grpSp>
      <p:grpSp>
        <p:nvGrpSpPr>
          <p:cNvPr id="30" name="Group 43"/>
          <p:cNvGrpSpPr>
            <a:grpSpLocks/>
          </p:cNvGrpSpPr>
          <p:nvPr/>
        </p:nvGrpSpPr>
        <p:grpSpPr bwMode="auto">
          <a:xfrm>
            <a:off x="5562600" y="4572000"/>
            <a:ext cx="1093788" cy="1143000"/>
            <a:chOff x="1008" y="864"/>
            <a:chExt cx="689" cy="720"/>
          </a:xfrm>
        </p:grpSpPr>
        <p:pic>
          <p:nvPicPr>
            <p:cNvPr id="31" name="Picture 44" descr="oneant"/>
            <p:cNvPicPr>
              <a:picLocks noChangeAspect="1" noChangeArrowheads="1"/>
            </p:cNvPicPr>
            <p:nvPr/>
          </p:nvPicPr>
          <p:blipFill>
            <a:blip r:embed="rId2"/>
            <a:srcRect/>
            <a:stretch>
              <a:fillRect/>
            </a:stretch>
          </p:blipFill>
          <p:spPr bwMode="auto">
            <a:xfrm>
              <a:off x="1008" y="960"/>
              <a:ext cx="472" cy="624"/>
            </a:xfrm>
            <a:prstGeom prst="rect">
              <a:avLst/>
            </a:prstGeom>
            <a:noFill/>
            <a:ln w="9525">
              <a:noFill/>
              <a:miter lim="800000"/>
              <a:headEnd/>
              <a:tailEnd/>
            </a:ln>
          </p:spPr>
        </p:pic>
        <p:sp>
          <p:nvSpPr>
            <p:cNvPr id="32" name="Text Box 45"/>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33" name="Text Box 46"/>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1</a:t>
              </a:r>
            </a:p>
          </p:txBody>
        </p:sp>
        <p:sp>
          <p:nvSpPr>
            <p:cNvPr id="34" name="Text Box 47"/>
            <p:cNvSpPr txBox="1">
              <a:spLocks noChangeArrowheads="1"/>
            </p:cNvSpPr>
            <p:nvPr/>
          </p:nvSpPr>
          <p:spPr bwMode="auto">
            <a:xfrm>
              <a:off x="1152" y="864"/>
              <a:ext cx="545" cy="198"/>
            </a:xfrm>
            <a:prstGeom prst="rect">
              <a:avLst/>
            </a:prstGeom>
            <a:noFill/>
            <a:ln w="9525">
              <a:solidFill>
                <a:srgbClr val="993300"/>
              </a:solidFill>
              <a:miter lim="800000"/>
              <a:headEnd/>
              <a:tailEnd/>
            </a:ln>
          </p:spPr>
          <p:txBody>
            <a:bodyPr wrap="none">
              <a:spAutoFit/>
            </a:bodyPr>
            <a:lstStyle/>
            <a:p>
              <a:r>
                <a:rPr lang="en-US" sz="1400" b="1"/>
                <a:t>[A,DCE]</a:t>
              </a:r>
            </a:p>
          </p:txBody>
        </p:sp>
      </p:grpSp>
      <p:grpSp>
        <p:nvGrpSpPr>
          <p:cNvPr id="35" name="Group 48"/>
          <p:cNvGrpSpPr>
            <a:grpSpLocks/>
          </p:cNvGrpSpPr>
          <p:nvPr/>
        </p:nvGrpSpPr>
        <p:grpSpPr bwMode="auto">
          <a:xfrm>
            <a:off x="2438400" y="4419600"/>
            <a:ext cx="1192213" cy="1143000"/>
            <a:chOff x="1008" y="864"/>
            <a:chExt cx="751" cy="720"/>
          </a:xfrm>
        </p:grpSpPr>
        <p:pic>
          <p:nvPicPr>
            <p:cNvPr id="36" name="Picture 49" descr="oneant"/>
            <p:cNvPicPr>
              <a:picLocks noChangeAspect="1" noChangeArrowheads="1"/>
            </p:cNvPicPr>
            <p:nvPr/>
          </p:nvPicPr>
          <p:blipFill>
            <a:blip r:embed="rId2"/>
            <a:srcRect/>
            <a:stretch>
              <a:fillRect/>
            </a:stretch>
          </p:blipFill>
          <p:spPr bwMode="auto">
            <a:xfrm>
              <a:off x="1008" y="960"/>
              <a:ext cx="472" cy="624"/>
            </a:xfrm>
            <a:prstGeom prst="rect">
              <a:avLst/>
            </a:prstGeom>
            <a:noFill/>
            <a:ln w="9525">
              <a:noFill/>
              <a:miter lim="800000"/>
              <a:headEnd/>
              <a:tailEnd/>
            </a:ln>
          </p:spPr>
        </p:pic>
        <p:sp>
          <p:nvSpPr>
            <p:cNvPr id="37" name="Text Box 50"/>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38" name="Text Box 51"/>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3</a:t>
              </a:r>
            </a:p>
          </p:txBody>
        </p:sp>
        <p:sp>
          <p:nvSpPr>
            <p:cNvPr id="39" name="Text Box 52"/>
            <p:cNvSpPr txBox="1">
              <a:spLocks noChangeArrowheads="1"/>
            </p:cNvSpPr>
            <p:nvPr/>
          </p:nvSpPr>
          <p:spPr bwMode="auto">
            <a:xfrm>
              <a:off x="1152" y="864"/>
              <a:ext cx="607" cy="198"/>
            </a:xfrm>
            <a:prstGeom prst="rect">
              <a:avLst/>
            </a:prstGeom>
            <a:noFill/>
            <a:ln w="9525">
              <a:solidFill>
                <a:srgbClr val="993300"/>
              </a:solidFill>
              <a:miter lim="800000"/>
              <a:headEnd/>
              <a:tailEnd/>
            </a:ln>
          </p:spPr>
          <p:txBody>
            <a:bodyPr wrap="none">
              <a:spAutoFit/>
            </a:bodyPr>
            <a:lstStyle/>
            <a:p>
              <a:r>
                <a:rPr lang="en-US" sz="1400" b="1"/>
                <a:t>[C,B,E,D]</a:t>
              </a:r>
            </a:p>
          </p:txBody>
        </p:sp>
      </p:grpSp>
      <p:pic>
        <p:nvPicPr>
          <p:cNvPr id="40" name="Picture 39"/>
          <p:cNvPicPr/>
          <p:nvPr/>
        </p:nvPicPr>
        <p:blipFill>
          <a:blip r:embed="rId3" cstate="print">
            <a:extLst>
              <a:ext uri="{28A0092B-C50C-407E-A947-70E740481C1C}">
                <a14:useLocalDpi xmlns="" xmlns:a14="http://schemas.microsoft.com/office/drawing/2010/main" val="0"/>
              </a:ext>
            </a:extLst>
          </a:blip>
          <a:stretch>
            <a:fillRect/>
          </a:stretch>
        </p:blipFill>
        <p:spPr>
          <a:xfrm>
            <a:off x="71406" y="5857892"/>
            <a:ext cx="1603423" cy="928694"/>
          </a:xfrm>
          <a:prstGeom prst="rect">
            <a:avLst/>
          </a:prstGeom>
        </p:spPr>
      </p:pic>
      <p:pic>
        <p:nvPicPr>
          <p:cNvPr id="41" name="Picture 40"/>
          <p:cNvPicPr>
            <a:picLocks noChangeAspect="1"/>
          </p:cNvPicPr>
          <p:nvPr/>
        </p:nvPicPr>
        <p:blipFill>
          <a:blip r:embed="rId4"/>
          <a:stretch>
            <a:fillRect/>
          </a:stretch>
        </p:blipFill>
        <p:spPr>
          <a:xfrm>
            <a:off x="7981984" y="5786454"/>
            <a:ext cx="1090610" cy="1000132"/>
          </a:xfrm>
          <a:prstGeom prst="rect">
            <a:avLst/>
          </a:prstGeom>
        </p:spPr>
      </p:pic>
      <p:sp>
        <p:nvSpPr>
          <p:cNvPr id="42" name="Slide Number Placeholder 8"/>
          <p:cNvSpPr txBox="1">
            <a:spLocks/>
          </p:cNvSpPr>
          <p:nvPr/>
        </p:nvSpPr>
        <p:spPr>
          <a:xfrm>
            <a:off x="6715140" y="7141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tint val="75000"/>
                  </a:schemeClr>
                </a:solidFill>
              </a:rPr>
              <a:t>19</a:t>
            </a:r>
            <a:endParaRPr kumimoji="0" lang="en-GB"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563562"/>
          </a:xfrm>
          <a:noFill/>
        </p:spPr>
        <p:txBody>
          <a:bodyPr>
            <a:normAutofit fontScale="90000"/>
          </a:bodyPr>
          <a:lstStyle/>
          <a:p>
            <a:pPr eaLnBrk="1" hangingPunct="1"/>
            <a:r>
              <a:rPr lang="en-US" sz="3200" dirty="0" smtClean="0"/>
              <a:t>Iteration 5</a:t>
            </a:r>
          </a:p>
        </p:txBody>
      </p:sp>
      <p:sp>
        <p:nvSpPr>
          <p:cNvPr id="5" name="Oval 3"/>
          <p:cNvSpPr>
            <a:spLocks noChangeArrowheads="1"/>
          </p:cNvSpPr>
          <p:nvPr/>
        </p:nvSpPr>
        <p:spPr bwMode="auto">
          <a:xfrm>
            <a:off x="2971800" y="1981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 name="Oval 4"/>
          <p:cNvSpPr>
            <a:spLocks noChangeArrowheads="1"/>
          </p:cNvSpPr>
          <p:nvPr/>
        </p:nvSpPr>
        <p:spPr bwMode="auto">
          <a:xfrm>
            <a:off x="6553200" y="1981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 name="Oval 5"/>
          <p:cNvSpPr>
            <a:spLocks noChangeArrowheads="1"/>
          </p:cNvSpPr>
          <p:nvPr/>
        </p:nvSpPr>
        <p:spPr bwMode="auto">
          <a:xfrm>
            <a:off x="2133600" y="4800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 name="Oval 6"/>
          <p:cNvSpPr>
            <a:spLocks noChangeArrowheads="1"/>
          </p:cNvSpPr>
          <p:nvPr/>
        </p:nvSpPr>
        <p:spPr bwMode="auto">
          <a:xfrm>
            <a:off x="4572000" y="3276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 name="Oval 7"/>
          <p:cNvSpPr>
            <a:spLocks noChangeArrowheads="1"/>
          </p:cNvSpPr>
          <p:nvPr/>
        </p:nvSpPr>
        <p:spPr bwMode="auto">
          <a:xfrm>
            <a:off x="6400800" y="5181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 name="Text Box 8"/>
          <p:cNvSpPr txBox="1">
            <a:spLocks noChangeArrowheads="1"/>
          </p:cNvSpPr>
          <p:nvPr/>
        </p:nvSpPr>
        <p:spPr bwMode="auto">
          <a:xfrm>
            <a:off x="2955925" y="2170113"/>
            <a:ext cx="336550" cy="366712"/>
          </a:xfrm>
          <a:prstGeom prst="rect">
            <a:avLst/>
          </a:prstGeom>
          <a:noFill/>
          <a:ln w="9525">
            <a:noFill/>
            <a:miter lim="800000"/>
            <a:headEnd/>
            <a:tailEnd/>
          </a:ln>
        </p:spPr>
        <p:txBody>
          <a:bodyPr wrap="none">
            <a:spAutoFit/>
          </a:bodyPr>
          <a:lstStyle/>
          <a:p>
            <a:r>
              <a:rPr lang="en-US"/>
              <a:t>A</a:t>
            </a:r>
          </a:p>
        </p:txBody>
      </p:sp>
      <p:sp>
        <p:nvSpPr>
          <p:cNvPr id="11" name="Text Box 9"/>
          <p:cNvSpPr txBox="1">
            <a:spLocks noChangeArrowheads="1"/>
          </p:cNvSpPr>
          <p:nvPr/>
        </p:nvSpPr>
        <p:spPr bwMode="auto">
          <a:xfrm>
            <a:off x="6400800" y="5486400"/>
            <a:ext cx="336550" cy="366713"/>
          </a:xfrm>
          <a:prstGeom prst="rect">
            <a:avLst/>
          </a:prstGeom>
          <a:noFill/>
          <a:ln w="9525">
            <a:noFill/>
            <a:miter lim="800000"/>
            <a:headEnd/>
            <a:tailEnd/>
          </a:ln>
        </p:spPr>
        <p:txBody>
          <a:bodyPr wrap="none">
            <a:spAutoFit/>
          </a:bodyPr>
          <a:lstStyle/>
          <a:p>
            <a:r>
              <a:rPr lang="en-US"/>
              <a:t>E</a:t>
            </a:r>
          </a:p>
        </p:txBody>
      </p:sp>
      <p:sp>
        <p:nvSpPr>
          <p:cNvPr id="12" name="Text Box 10"/>
          <p:cNvSpPr txBox="1">
            <a:spLocks noChangeArrowheads="1"/>
          </p:cNvSpPr>
          <p:nvPr/>
        </p:nvSpPr>
        <p:spPr bwMode="auto">
          <a:xfrm>
            <a:off x="2057400" y="5181600"/>
            <a:ext cx="349250" cy="366713"/>
          </a:xfrm>
          <a:prstGeom prst="rect">
            <a:avLst/>
          </a:prstGeom>
          <a:noFill/>
          <a:ln w="9525">
            <a:noFill/>
            <a:miter lim="800000"/>
            <a:headEnd/>
            <a:tailEnd/>
          </a:ln>
        </p:spPr>
        <p:txBody>
          <a:bodyPr wrap="none">
            <a:spAutoFit/>
          </a:bodyPr>
          <a:lstStyle/>
          <a:p>
            <a:r>
              <a:rPr lang="en-US"/>
              <a:t>D</a:t>
            </a:r>
          </a:p>
        </p:txBody>
      </p:sp>
      <p:sp>
        <p:nvSpPr>
          <p:cNvPr id="13" name="Text Box 11"/>
          <p:cNvSpPr txBox="1">
            <a:spLocks noChangeArrowheads="1"/>
          </p:cNvSpPr>
          <p:nvPr/>
        </p:nvSpPr>
        <p:spPr bwMode="auto">
          <a:xfrm>
            <a:off x="4572000" y="3581400"/>
            <a:ext cx="349250" cy="366713"/>
          </a:xfrm>
          <a:prstGeom prst="rect">
            <a:avLst/>
          </a:prstGeom>
          <a:noFill/>
          <a:ln w="9525">
            <a:noFill/>
            <a:miter lim="800000"/>
            <a:headEnd/>
            <a:tailEnd/>
          </a:ln>
        </p:spPr>
        <p:txBody>
          <a:bodyPr wrap="none">
            <a:spAutoFit/>
          </a:bodyPr>
          <a:lstStyle/>
          <a:p>
            <a:r>
              <a:rPr lang="en-US"/>
              <a:t>C</a:t>
            </a:r>
          </a:p>
        </p:txBody>
      </p:sp>
      <p:sp>
        <p:nvSpPr>
          <p:cNvPr id="14" name="Text Box 12"/>
          <p:cNvSpPr txBox="1">
            <a:spLocks noChangeArrowheads="1"/>
          </p:cNvSpPr>
          <p:nvPr/>
        </p:nvSpPr>
        <p:spPr bwMode="auto">
          <a:xfrm>
            <a:off x="6553200" y="2286000"/>
            <a:ext cx="336550" cy="366713"/>
          </a:xfrm>
          <a:prstGeom prst="rect">
            <a:avLst/>
          </a:prstGeom>
          <a:noFill/>
          <a:ln w="9525">
            <a:noFill/>
            <a:miter lim="800000"/>
            <a:headEnd/>
            <a:tailEnd/>
          </a:ln>
        </p:spPr>
        <p:txBody>
          <a:bodyPr wrap="none">
            <a:spAutoFit/>
          </a:bodyPr>
          <a:lstStyle/>
          <a:p>
            <a:r>
              <a:rPr lang="en-US"/>
              <a:t>B</a:t>
            </a:r>
          </a:p>
        </p:txBody>
      </p:sp>
      <p:grpSp>
        <p:nvGrpSpPr>
          <p:cNvPr id="15" name="Group 13"/>
          <p:cNvGrpSpPr>
            <a:grpSpLocks/>
          </p:cNvGrpSpPr>
          <p:nvPr/>
        </p:nvGrpSpPr>
        <p:grpSpPr bwMode="auto">
          <a:xfrm>
            <a:off x="5715000" y="1219200"/>
            <a:ext cx="1370013" cy="1143000"/>
            <a:chOff x="1008" y="864"/>
            <a:chExt cx="863" cy="720"/>
          </a:xfrm>
        </p:grpSpPr>
        <p:pic>
          <p:nvPicPr>
            <p:cNvPr id="16" name="Picture 14" descr="oneant"/>
            <p:cNvPicPr>
              <a:picLocks noChangeAspect="1" noChangeArrowheads="1"/>
            </p:cNvPicPr>
            <p:nvPr/>
          </p:nvPicPr>
          <p:blipFill>
            <a:blip r:embed="rId2"/>
            <a:srcRect/>
            <a:stretch>
              <a:fillRect/>
            </a:stretch>
          </p:blipFill>
          <p:spPr bwMode="auto">
            <a:xfrm>
              <a:off x="1008" y="960"/>
              <a:ext cx="472" cy="624"/>
            </a:xfrm>
            <a:prstGeom prst="rect">
              <a:avLst/>
            </a:prstGeom>
            <a:noFill/>
            <a:ln w="9525">
              <a:noFill/>
              <a:miter lim="800000"/>
              <a:headEnd/>
              <a:tailEnd/>
            </a:ln>
          </p:spPr>
        </p:pic>
        <p:sp>
          <p:nvSpPr>
            <p:cNvPr id="17" name="Text Box 15"/>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18" name="Text Box 16"/>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1</a:t>
              </a:r>
            </a:p>
          </p:txBody>
        </p:sp>
        <p:sp>
          <p:nvSpPr>
            <p:cNvPr id="19" name="Text Box 17"/>
            <p:cNvSpPr txBox="1">
              <a:spLocks noChangeArrowheads="1"/>
            </p:cNvSpPr>
            <p:nvPr/>
          </p:nvSpPr>
          <p:spPr bwMode="auto">
            <a:xfrm>
              <a:off x="1152" y="864"/>
              <a:ext cx="719" cy="198"/>
            </a:xfrm>
            <a:prstGeom prst="rect">
              <a:avLst/>
            </a:prstGeom>
            <a:noFill/>
            <a:ln w="9525">
              <a:solidFill>
                <a:srgbClr val="993300"/>
              </a:solidFill>
              <a:miter lim="800000"/>
              <a:headEnd/>
              <a:tailEnd/>
            </a:ln>
          </p:spPr>
          <p:txBody>
            <a:bodyPr wrap="none">
              <a:spAutoFit/>
            </a:bodyPr>
            <a:lstStyle/>
            <a:p>
              <a:r>
                <a:rPr lang="en-US" sz="1400" b="1"/>
                <a:t>[A,D,C,E,B]</a:t>
              </a:r>
            </a:p>
          </p:txBody>
        </p:sp>
      </p:grpSp>
      <p:grpSp>
        <p:nvGrpSpPr>
          <p:cNvPr id="20" name="Group 23"/>
          <p:cNvGrpSpPr>
            <a:grpSpLocks/>
          </p:cNvGrpSpPr>
          <p:nvPr/>
        </p:nvGrpSpPr>
        <p:grpSpPr bwMode="auto">
          <a:xfrm>
            <a:off x="1981200" y="1295400"/>
            <a:ext cx="1370013" cy="1143000"/>
            <a:chOff x="1008" y="864"/>
            <a:chExt cx="863" cy="720"/>
          </a:xfrm>
        </p:grpSpPr>
        <p:pic>
          <p:nvPicPr>
            <p:cNvPr id="21" name="Picture 24" descr="oneant"/>
            <p:cNvPicPr>
              <a:picLocks noChangeAspect="1" noChangeArrowheads="1"/>
            </p:cNvPicPr>
            <p:nvPr/>
          </p:nvPicPr>
          <p:blipFill>
            <a:blip r:embed="rId2"/>
            <a:srcRect/>
            <a:stretch>
              <a:fillRect/>
            </a:stretch>
          </p:blipFill>
          <p:spPr bwMode="auto">
            <a:xfrm>
              <a:off x="1008" y="960"/>
              <a:ext cx="472" cy="624"/>
            </a:xfrm>
            <a:prstGeom prst="rect">
              <a:avLst/>
            </a:prstGeom>
            <a:noFill/>
            <a:ln w="9525">
              <a:noFill/>
              <a:miter lim="800000"/>
              <a:headEnd/>
              <a:tailEnd/>
            </a:ln>
          </p:spPr>
        </p:pic>
        <p:sp>
          <p:nvSpPr>
            <p:cNvPr id="22" name="Text Box 25"/>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23" name="Text Box 26"/>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3</a:t>
              </a:r>
            </a:p>
          </p:txBody>
        </p:sp>
        <p:sp>
          <p:nvSpPr>
            <p:cNvPr id="24" name="Text Box 27"/>
            <p:cNvSpPr txBox="1">
              <a:spLocks noChangeArrowheads="1"/>
            </p:cNvSpPr>
            <p:nvPr/>
          </p:nvSpPr>
          <p:spPr bwMode="auto">
            <a:xfrm>
              <a:off x="1152" y="864"/>
              <a:ext cx="719" cy="198"/>
            </a:xfrm>
            <a:prstGeom prst="rect">
              <a:avLst/>
            </a:prstGeom>
            <a:noFill/>
            <a:ln w="9525">
              <a:solidFill>
                <a:srgbClr val="993300"/>
              </a:solidFill>
              <a:miter lim="800000"/>
              <a:headEnd/>
              <a:tailEnd/>
            </a:ln>
          </p:spPr>
          <p:txBody>
            <a:bodyPr wrap="none">
              <a:spAutoFit/>
            </a:bodyPr>
            <a:lstStyle/>
            <a:p>
              <a:r>
                <a:rPr lang="en-US" sz="1400" b="1"/>
                <a:t>[C,B,E,D,A]</a:t>
              </a:r>
            </a:p>
          </p:txBody>
        </p:sp>
      </p:grpSp>
      <p:grpSp>
        <p:nvGrpSpPr>
          <p:cNvPr id="25" name="Group 39"/>
          <p:cNvGrpSpPr>
            <a:grpSpLocks/>
          </p:cNvGrpSpPr>
          <p:nvPr/>
        </p:nvGrpSpPr>
        <p:grpSpPr bwMode="auto">
          <a:xfrm>
            <a:off x="3733800" y="2667000"/>
            <a:ext cx="1370013" cy="1143000"/>
            <a:chOff x="1008" y="864"/>
            <a:chExt cx="863" cy="720"/>
          </a:xfrm>
        </p:grpSpPr>
        <p:pic>
          <p:nvPicPr>
            <p:cNvPr id="26" name="Picture 40" descr="oneant"/>
            <p:cNvPicPr>
              <a:picLocks noChangeAspect="1" noChangeArrowheads="1"/>
            </p:cNvPicPr>
            <p:nvPr/>
          </p:nvPicPr>
          <p:blipFill>
            <a:blip r:embed="rId2"/>
            <a:srcRect/>
            <a:stretch>
              <a:fillRect/>
            </a:stretch>
          </p:blipFill>
          <p:spPr bwMode="auto">
            <a:xfrm>
              <a:off x="1008" y="960"/>
              <a:ext cx="472" cy="624"/>
            </a:xfrm>
            <a:prstGeom prst="rect">
              <a:avLst/>
            </a:prstGeom>
            <a:noFill/>
            <a:ln w="9525">
              <a:noFill/>
              <a:miter lim="800000"/>
              <a:headEnd/>
              <a:tailEnd/>
            </a:ln>
          </p:spPr>
        </p:pic>
        <p:sp>
          <p:nvSpPr>
            <p:cNvPr id="27" name="Text Box 41"/>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28" name="Text Box 42"/>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4</a:t>
              </a:r>
            </a:p>
          </p:txBody>
        </p:sp>
        <p:sp>
          <p:nvSpPr>
            <p:cNvPr id="29" name="Text Box 43"/>
            <p:cNvSpPr txBox="1">
              <a:spLocks noChangeArrowheads="1"/>
            </p:cNvSpPr>
            <p:nvPr/>
          </p:nvSpPr>
          <p:spPr bwMode="auto">
            <a:xfrm>
              <a:off x="1152" y="864"/>
              <a:ext cx="719" cy="198"/>
            </a:xfrm>
            <a:prstGeom prst="rect">
              <a:avLst/>
            </a:prstGeom>
            <a:noFill/>
            <a:ln w="9525">
              <a:solidFill>
                <a:srgbClr val="993300"/>
              </a:solidFill>
              <a:miter lim="800000"/>
              <a:headEnd/>
              <a:tailEnd/>
            </a:ln>
          </p:spPr>
          <p:txBody>
            <a:bodyPr wrap="none">
              <a:spAutoFit/>
            </a:bodyPr>
            <a:lstStyle/>
            <a:p>
              <a:r>
                <a:rPr lang="en-US" sz="1400" b="1"/>
                <a:t>[D,E,A,B,C]</a:t>
              </a:r>
            </a:p>
          </p:txBody>
        </p:sp>
      </p:grpSp>
      <p:grpSp>
        <p:nvGrpSpPr>
          <p:cNvPr id="30" name="Group 44"/>
          <p:cNvGrpSpPr>
            <a:grpSpLocks/>
          </p:cNvGrpSpPr>
          <p:nvPr/>
        </p:nvGrpSpPr>
        <p:grpSpPr bwMode="auto">
          <a:xfrm>
            <a:off x="6705600" y="4800600"/>
            <a:ext cx="1370013" cy="1143000"/>
            <a:chOff x="1008" y="864"/>
            <a:chExt cx="863" cy="720"/>
          </a:xfrm>
        </p:grpSpPr>
        <p:pic>
          <p:nvPicPr>
            <p:cNvPr id="31" name="Picture 45" descr="oneant"/>
            <p:cNvPicPr>
              <a:picLocks noChangeAspect="1" noChangeArrowheads="1"/>
            </p:cNvPicPr>
            <p:nvPr/>
          </p:nvPicPr>
          <p:blipFill>
            <a:blip r:embed="rId2"/>
            <a:srcRect/>
            <a:stretch>
              <a:fillRect/>
            </a:stretch>
          </p:blipFill>
          <p:spPr bwMode="auto">
            <a:xfrm>
              <a:off x="1008" y="960"/>
              <a:ext cx="472" cy="624"/>
            </a:xfrm>
            <a:prstGeom prst="rect">
              <a:avLst/>
            </a:prstGeom>
            <a:noFill/>
            <a:ln w="9525">
              <a:noFill/>
              <a:miter lim="800000"/>
              <a:headEnd/>
              <a:tailEnd/>
            </a:ln>
          </p:spPr>
        </p:pic>
        <p:sp>
          <p:nvSpPr>
            <p:cNvPr id="32" name="Text Box 46"/>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33" name="Text Box 47"/>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2</a:t>
              </a:r>
            </a:p>
          </p:txBody>
        </p:sp>
        <p:sp>
          <p:nvSpPr>
            <p:cNvPr id="34" name="Text Box 48"/>
            <p:cNvSpPr txBox="1">
              <a:spLocks noChangeArrowheads="1"/>
            </p:cNvSpPr>
            <p:nvPr/>
          </p:nvSpPr>
          <p:spPr bwMode="auto">
            <a:xfrm>
              <a:off x="1152" y="864"/>
              <a:ext cx="719" cy="198"/>
            </a:xfrm>
            <a:prstGeom prst="rect">
              <a:avLst/>
            </a:prstGeom>
            <a:noFill/>
            <a:ln w="9525">
              <a:solidFill>
                <a:srgbClr val="993300"/>
              </a:solidFill>
              <a:miter lim="800000"/>
              <a:headEnd/>
              <a:tailEnd/>
            </a:ln>
          </p:spPr>
          <p:txBody>
            <a:bodyPr wrap="none">
              <a:spAutoFit/>
            </a:bodyPr>
            <a:lstStyle/>
            <a:p>
              <a:r>
                <a:rPr lang="en-US" sz="1400" b="1"/>
                <a:t>[B,C,D,A,E]</a:t>
              </a:r>
            </a:p>
          </p:txBody>
        </p:sp>
      </p:grpSp>
      <p:grpSp>
        <p:nvGrpSpPr>
          <p:cNvPr id="35" name="Group 49"/>
          <p:cNvGrpSpPr>
            <a:grpSpLocks/>
          </p:cNvGrpSpPr>
          <p:nvPr/>
        </p:nvGrpSpPr>
        <p:grpSpPr bwMode="auto">
          <a:xfrm>
            <a:off x="2438400" y="4419600"/>
            <a:ext cx="1370013" cy="1143000"/>
            <a:chOff x="1008" y="864"/>
            <a:chExt cx="863" cy="720"/>
          </a:xfrm>
        </p:grpSpPr>
        <p:pic>
          <p:nvPicPr>
            <p:cNvPr id="36" name="Picture 50" descr="oneant"/>
            <p:cNvPicPr>
              <a:picLocks noChangeAspect="1" noChangeArrowheads="1"/>
            </p:cNvPicPr>
            <p:nvPr/>
          </p:nvPicPr>
          <p:blipFill>
            <a:blip r:embed="rId2"/>
            <a:srcRect/>
            <a:stretch>
              <a:fillRect/>
            </a:stretch>
          </p:blipFill>
          <p:spPr bwMode="auto">
            <a:xfrm>
              <a:off x="1008" y="960"/>
              <a:ext cx="472" cy="624"/>
            </a:xfrm>
            <a:prstGeom prst="rect">
              <a:avLst/>
            </a:prstGeom>
            <a:noFill/>
            <a:ln w="9525">
              <a:noFill/>
              <a:miter lim="800000"/>
              <a:headEnd/>
              <a:tailEnd/>
            </a:ln>
          </p:spPr>
        </p:pic>
        <p:sp>
          <p:nvSpPr>
            <p:cNvPr id="37" name="Text Box 51"/>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38" name="Text Box 52"/>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5</a:t>
              </a:r>
            </a:p>
          </p:txBody>
        </p:sp>
        <p:sp>
          <p:nvSpPr>
            <p:cNvPr id="39" name="Text Box 53"/>
            <p:cNvSpPr txBox="1">
              <a:spLocks noChangeArrowheads="1"/>
            </p:cNvSpPr>
            <p:nvPr/>
          </p:nvSpPr>
          <p:spPr bwMode="auto">
            <a:xfrm>
              <a:off x="1152" y="864"/>
              <a:ext cx="719" cy="198"/>
            </a:xfrm>
            <a:prstGeom prst="rect">
              <a:avLst/>
            </a:prstGeom>
            <a:noFill/>
            <a:ln w="9525">
              <a:solidFill>
                <a:srgbClr val="993300"/>
              </a:solidFill>
              <a:miter lim="800000"/>
              <a:headEnd/>
              <a:tailEnd/>
            </a:ln>
          </p:spPr>
          <p:txBody>
            <a:bodyPr wrap="none">
              <a:spAutoFit/>
            </a:bodyPr>
            <a:lstStyle/>
            <a:p>
              <a:r>
                <a:rPr lang="en-US" sz="1400" b="1"/>
                <a:t>[E,A,B,C,D]</a:t>
              </a:r>
            </a:p>
          </p:txBody>
        </p:sp>
      </p:grpSp>
      <p:pic>
        <p:nvPicPr>
          <p:cNvPr id="40" name="Picture 39"/>
          <p:cNvPicPr/>
          <p:nvPr/>
        </p:nvPicPr>
        <p:blipFill>
          <a:blip r:embed="rId3" cstate="print">
            <a:extLst>
              <a:ext uri="{28A0092B-C50C-407E-A947-70E740481C1C}">
                <a14:useLocalDpi xmlns="" xmlns:a14="http://schemas.microsoft.com/office/drawing/2010/main" val="0"/>
              </a:ext>
            </a:extLst>
          </a:blip>
          <a:stretch>
            <a:fillRect/>
          </a:stretch>
        </p:blipFill>
        <p:spPr>
          <a:xfrm>
            <a:off x="71406" y="5857892"/>
            <a:ext cx="1603423" cy="928694"/>
          </a:xfrm>
          <a:prstGeom prst="rect">
            <a:avLst/>
          </a:prstGeom>
        </p:spPr>
      </p:pic>
      <p:pic>
        <p:nvPicPr>
          <p:cNvPr id="41" name="Picture 40"/>
          <p:cNvPicPr>
            <a:picLocks noChangeAspect="1"/>
          </p:cNvPicPr>
          <p:nvPr/>
        </p:nvPicPr>
        <p:blipFill>
          <a:blip r:embed="rId4"/>
          <a:stretch>
            <a:fillRect/>
          </a:stretch>
        </p:blipFill>
        <p:spPr>
          <a:xfrm>
            <a:off x="7981984" y="5786454"/>
            <a:ext cx="1090610" cy="1000132"/>
          </a:xfrm>
          <a:prstGeom prst="rect">
            <a:avLst/>
          </a:prstGeom>
        </p:spPr>
      </p:pic>
      <p:sp>
        <p:nvSpPr>
          <p:cNvPr id="42" name="Slide Number Placeholder 8"/>
          <p:cNvSpPr txBox="1">
            <a:spLocks/>
          </p:cNvSpPr>
          <p:nvPr/>
        </p:nvSpPr>
        <p:spPr>
          <a:xfrm>
            <a:off x="6715140" y="7141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rPr>
              <a:t>20</a:t>
            </a:r>
            <a:endParaRPr kumimoji="0" lang="en-GB"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411162"/>
          </a:xfrm>
          <a:noFill/>
        </p:spPr>
        <p:txBody>
          <a:bodyPr>
            <a:normAutofit fontScale="90000"/>
          </a:bodyPr>
          <a:lstStyle/>
          <a:p>
            <a:pPr eaLnBrk="1" hangingPunct="1"/>
            <a:r>
              <a:rPr lang="en-US" sz="2800" dirty="0" smtClean="0"/>
              <a:t>Path and Pheromone Evaluation</a:t>
            </a:r>
          </a:p>
        </p:txBody>
      </p:sp>
      <p:grpSp>
        <p:nvGrpSpPr>
          <p:cNvPr id="5" name="Group 13"/>
          <p:cNvGrpSpPr>
            <a:grpSpLocks/>
          </p:cNvGrpSpPr>
          <p:nvPr/>
        </p:nvGrpSpPr>
        <p:grpSpPr bwMode="auto">
          <a:xfrm>
            <a:off x="1143001" y="990600"/>
            <a:ext cx="1357298" cy="1009640"/>
            <a:chOff x="1008" y="864"/>
            <a:chExt cx="863" cy="720"/>
          </a:xfrm>
        </p:grpSpPr>
        <p:pic>
          <p:nvPicPr>
            <p:cNvPr id="6" name="Picture 14" descr="oneant"/>
            <p:cNvPicPr>
              <a:picLocks noChangeAspect="1" noChangeArrowheads="1"/>
            </p:cNvPicPr>
            <p:nvPr/>
          </p:nvPicPr>
          <p:blipFill>
            <a:blip r:embed="rId3"/>
            <a:srcRect/>
            <a:stretch>
              <a:fillRect/>
            </a:stretch>
          </p:blipFill>
          <p:spPr bwMode="auto">
            <a:xfrm>
              <a:off x="1008" y="960"/>
              <a:ext cx="472" cy="624"/>
            </a:xfrm>
            <a:prstGeom prst="rect">
              <a:avLst/>
            </a:prstGeom>
            <a:noFill/>
            <a:ln w="9525">
              <a:noFill/>
              <a:miter lim="800000"/>
              <a:headEnd/>
              <a:tailEnd/>
            </a:ln>
          </p:spPr>
        </p:pic>
        <p:sp>
          <p:nvSpPr>
            <p:cNvPr id="7" name="Text Box 15"/>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8" name="Text Box 16"/>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1</a:t>
              </a:r>
            </a:p>
          </p:txBody>
        </p:sp>
        <p:sp>
          <p:nvSpPr>
            <p:cNvPr id="9" name="Text Box 17"/>
            <p:cNvSpPr txBox="1">
              <a:spLocks noChangeArrowheads="1"/>
            </p:cNvSpPr>
            <p:nvPr/>
          </p:nvSpPr>
          <p:spPr bwMode="auto">
            <a:xfrm>
              <a:off x="1152" y="864"/>
              <a:ext cx="719" cy="198"/>
            </a:xfrm>
            <a:prstGeom prst="rect">
              <a:avLst/>
            </a:prstGeom>
            <a:noFill/>
            <a:ln w="9525">
              <a:solidFill>
                <a:srgbClr val="993300"/>
              </a:solidFill>
              <a:miter lim="800000"/>
              <a:headEnd/>
              <a:tailEnd/>
            </a:ln>
          </p:spPr>
          <p:txBody>
            <a:bodyPr wrap="none">
              <a:spAutoFit/>
            </a:bodyPr>
            <a:lstStyle/>
            <a:p>
              <a:r>
                <a:rPr lang="en-US" sz="1400" b="1"/>
                <a:t>[A,D,C,E,B]</a:t>
              </a:r>
            </a:p>
          </p:txBody>
        </p:sp>
      </p:grpSp>
      <p:grpSp>
        <p:nvGrpSpPr>
          <p:cNvPr id="10" name="Group 33"/>
          <p:cNvGrpSpPr>
            <a:grpSpLocks/>
          </p:cNvGrpSpPr>
          <p:nvPr/>
        </p:nvGrpSpPr>
        <p:grpSpPr bwMode="auto">
          <a:xfrm>
            <a:off x="5000628" y="2071678"/>
            <a:ext cx="1370013" cy="1143000"/>
            <a:chOff x="1008" y="864"/>
            <a:chExt cx="863" cy="720"/>
          </a:xfrm>
        </p:grpSpPr>
        <p:pic>
          <p:nvPicPr>
            <p:cNvPr id="11" name="Picture 34" descr="oneant"/>
            <p:cNvPicPr>
              <a:picLocks noChangeAspect="1" noChangeArrowheads="1"/>
            </p:cNvPicPr>
            <p:nvPr/>
          </p:nvPicPr>
          <p:blipFill>
            <a:blip r:embed="rId3"/>
            <a:srcRect/>
            <a:stretch>
              <a:fillRect/>
            </a:stretch>
          </p:blipFill>
          <p:spPr bwMode="auto">
            <a:xfrm>
              <a:off x="1008" y="960"/>
              <a:ext cx="472" cy="624"/>
            </a:xfrm>
            <a:prstGeom prst="rect">
              <a:avLst/>
            </a:prstGeom>
            <a:noFill/>
            <a:ln w="9525">
              <a:noFill/>
              <a:miter lim="800000"/>
              <a:headEnd/>
              <a:tailEnd/>
            </a:ln>
          </p:spPr>
        </p:pic>
        <p:sp>
          <p:nvSpPr>
            <p:cNvPr id="12" name="Text Box 35"/>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13" name="Text Box 36"/>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5</a:t>
              </a:r>
            </a:p>
          </p:txBody>
        </p:sp>
        <p:sp>
          <p:nvSpPr>
            <p:cNvPr id="14" name="Text Box 37"/>
            <p:cNvSpPr txBox="1">
              <a:spLocks noChangeArrowheads="1"/>
            </p:cNvSpPr>
            <p:nvPr/>
          </p:nvSpPr>
          <p:spPr bwMode="auto">
            <a:xfrm>
              <a:off x="1152" y="864"/>
              <a:ext cx="719" cy="198"/>
            </a:xfrm>
            <a:prstGeom prst="rect">
              <a:avLst/>
            </a:prstGeom>
            <a:noFill/>
            <a:ln w="9525">
              <a:solidFill>
                <a:srgbClr val="993300"/>
              </a:solidFill>
              <a:miter lim="800000"/>
              <a:headEnd/>
              <a:tailEnd/>
            </a:ln>
          </p:spPr>
          <p:txBody>
            <a:bodyPr wrap="none">
              <a:spAutoFit/>
            </a:bodyPr>
            <a:lstStyle/>
            <a:p>
              <a:r>
                <a:rPr lang="en-US" sz="1400" b="1"/>
                <a:t>[E,A,B,C,D]</a:t>
              </a:r>
            </a:p>
          </p:txBody>
        </p:sp>
      </p:grpSp>
      <p:sp>
        <p:nvSpPr>
          <p:cNvPr id="15" name="Text Box 38"/>
          <p:cNvSpPr txBox="1">
            <a:spLocks noChangeArrowheads="1"/>
          </p:cNvSpPr>
          <p:nvPr/>
        </p:nvSpPr>
        <p:spPr bwMode="auto">
          <a:xfrm>
            <a:off x="3352800" y="1204899"/>
            <a:ext cx="985838" cy="366713"/>
          </a:xfrm>
          <a:prstGeom prst="rect">
            <a:avLst/>
          </a:prstGeom>
          <a:noFill/>
          <a:ln w="9525">
            <a:noFill/>
            <a:miter lim="800000"/>
            <a:headEnd/>
            <a:tailEnd/>
          </a:ln>
        </p:spPr>
        <p:txBody>
          <a:bodyPr wrap="none">
            <a:spAutoFit/>
          </a:bodyPr>
          <a:lstStyle/>
          <a:p>
            <a:r>
              <a:rPr lang="en-US" b="1" dirty="0"/>
              <a:t>L</a:t>
            </a:r>
            <a:r>
              <a:rPr lang="en-US" b="1" baseline="-25000" dirty="0"/>
              <a:t>1</a:t>
            </a:r>
            <a:r>
              <a:rPr lang="en-US" b="1" dirty="0"/>
              <a:t> =300</a:t>
            </a:r>
          </a:p>
        </p:txBody>
      </p:sp>
      <p:graphicFrame>
        <p:nvGraphicFramePr>
          <p:cNvPr id="16" name="Object 43"/>
          <p:cNvGraphicFramePr>
            <a:graphicFrameLocks noChangeAspect="1"/>
          </p:cNvGraphicFramePr>
          <p:nvPr/>
        </p:nvGraphicFramePr>
        <p:xfrm>
          <a:off x="2786050" y="5000636"/>
          <a:ext cx="3200400" cy="1066800"/>
        </p:xfrm>
        <a:graphic>
          <a:graphicData uri="http://schemas.openxmlformats.org/presentationml/2006/ole">
            <p:oleObj spid="_x0000_s30722" name="Equation" r:id="rId4" imgW="1752480" imgH="685800" progId="Equation.3">
              <p:embed/>
            </p:oleObj>
          </a:graphicData>
        </a:graphic>
      </p:graphicFrame>
      <p:sp>
        <p:nvSpPr>
          <p:cNvPr id="17" name="Text Box 44"/>
          <p:cNvSpPr txBox="1">
            <a:spLocks noChangeArrowheads="1"/>
          </p:cNvSpPr>
          <p:nvPr/>
        </p:nvSpPr>
        <p:spPr bwMode="auto">
          <a:xfrm>
            <a:off x="3352800" y="2276469"/>
            <a:ext cx="985838" cy="366713"/>
          </a:xfrm>
          <a:prstGeom prst="rect">
            <a:avLst/>
          </a:prstGeom>
          <a:noFill/>
          <a:ln w="9525">
            <a:noFill/>
            <a:miter lim="800000"/>
            <a:headEnd/>
            <a:tailEnd/>
          </a:ln>
        </p:spPr>
        <p:txBody>
          <a:bodyPr wrap="none">
            <a:spAutoFit/>
          </a:bodyPr>
          <a:lstStyle/>
          <a:p>
            <a:r>
              <a:rPr lang="en-US" b="1" dirty="0"/>
              <a:t>L</a:t>
            </a:r>
            <a:r>
              <a:rPr lang="en-US" b="1" baseline="-25000" dirty="0"/>
              <a:t>2</a:t>
            </a:r>
            <a:r>
              <a:rPr lang="en-US" b="1" dirty="0"/>
              <a:t> =450</a:t>
            </a:r>
          </a:p>
        </p:txBody>
      </p:sp>
      <p:sp>
        <p:nvSpPr>
          <p:cNvPr id="18" name="Text Box 45"/>
          <p:cNvSpPr txBox="1">
            <a:spLocks noChangeArrowheads="1"/>
          </p:cNvSpPr>
          <p:nvPr/>
        </p:nvSpPr>
        <p:spPr bwMode="auto">
          <a:xfrm>
            <a:off x="3352800" y="3352800"/>
            <a:ext cx="985838" cy="366713"/>
          </a:xfrm>
          <a:prstGeom prst="rect">
            <a:avLst/>
          </a:prstGeom>
          <a:noFill/>
          <a:ln w="9525">
            <a:noFill/>
            <a:miter lim="800000"/>
            <a:headEnd/>
            <a:tailEnd/>
          </a:ln>
        </p:spPr>
        <p:txBody>
          <a:bodyPr wrap="none">
            <a:spAutoFit/>
          </a:bodyPr>
          <a:lstStyle/>
          <a:p>
            <a:r>
              <a:rPr lang="en-US" b="1"/>
              <a:t>L</a:t>
            </a:r>
            <a:r>
              <a:rPr lang="en-US" b="1" baseline="-25000"/>
              <a:t>3</a:t>
            </a:r>
            <a:r>
              <a:rPr lang="en-US" b="1"/>
              <a:t> =260</a:t>
            </a:r>
          </a:p>
        </p:txBody>
      </p:sp>
      <p:sp>
        <p:nvSpPr>
          <p:cNvPr id="19" name="Text Box 46"/>
          <p:cNvSpPr txBox="1">
            <a:spLocks noChangeArrowheads="1"/>
          </p:cNvSpPr>
          <p:nvPr/>
        </p:nvSpPr>
        <p:spPr bwMode="auto">
          <a:xfrm>
            <a:off x="7000892" y="1142984"/>
            <a:ext cx="985838" cy="366713"/>
          </a:xfrm>
          <a:prstGeom prst="rect">
            <a:avLst/>
          </a:prstGeom>
          <a:noFill/>
          <a:ln w="9525">
            <a:noFill/>
            <a:miter lim="800000"/>
            <a:headEnd/>
            <a:tailEnd/>
          </a:ln>
        </p:spPr>
        <p:txBody>
          <a:bodyPr wrap="none">
            <a:spAutoFit/>
          </a:bodyPr>
          <a:lstStyle/>
          <a:p>
            <a:r>
              <a:rPr lang="en-US" b="1" dirty="0"/>
              <a:t>L</a:t>
            </a:r>
            <a:r>
              <a:rPr lang="en-US" b="1" baseline="-25000" dirty="0"/>
              <a:t>4</a:t>
            </a:r>
            <a:r>
              <a:rPr lang="en-US" b="1" dirty="0"/>
              <a:t> =280</a:t>
            </a:r>
          </a:p>
        </p:txBody>
      </p:sp>
      <p:sp>
        <p:nvSpPr>
          <p:cNvPr id="20" name="Text Box 47"/>
          <p:cNvSpPr txBox="1">
            <a:spLocks noChangeArrowheads="1"/>
          </p:cNvSpPr>
          <p:nvPr/>
        </p:nvSpPr>
        <p:spPr bwMode="auto">
          <a:xfrm>
            <a:off x="6858016" y="2428868"/>
            <a:ext cx="985838" cy="366713"/>
          </a:xfrm>
          <a:prstGeom prst="rect">
            <a:avLst/>
          </a:prstGeom>
          <a:noFill/>
          <a:ln w="9525">
            <a:noFill/>
            <a:miter lim="800000"/>
            <a:headEnd/>
            <a:tailEnd/>
          </a:ln>
        </p:spPr>
        <p:txBody>
          <a:bodyPr wrap="none">
            <a:spAutoFit/>
          </a:bodyPr>
          <a:lstStyle/>
          <a:p>
            <a:r>
              <a:rPr lang="en-US" b="1" dirty="0"/>
              <a:t>L</a:t>
            </a:r>
            <a:r>
              <a:rPr lang="en-US" b="1" baseline="-25000" dirty="0"/>
              <a:t>5</a:t>
            </a:r>
            <a:r>
              <a:rPr lang="en-US" b="1" dirty="0"/>
              <a:t> =420</a:t>
            </a:r>
          </a:p>
        </p:txBody>
      </p:sp>
      <p:grpSp>
        <p:nvGrpSpPr>
          <p:cNvPr id="21" name="Group 49"/>
          <p:cNvGrpSpPr>
            <a:grpSpLocks/>
          </p:cNvGrpSpPr>
          <p:nvPr/>
        </p:nvGrpSpPr>
        <p:grpSpPr bwMode="auto">
          <a:xfrm>
            <a:off x="1066800" y="1981200"/>
            <a:ext cx="1370013" cy="1143000"/>
            <a:chOff x="1008" y="864"/>
            <a:chExt cx="863" cy="720"/>
          </a:xfrm>
        </p:grpSpPr>
        <p:pic>
          <p:nvPicPr>
            <p:cNvPr id="22" name="Picture 50" descr="oneant"/>
            <p:cNvPicPr>
              <a:picLocks noChangeAspect="1" noChangeArrowheads="1"/>
            </p:cNvPicPr>
            <p:nvPr/>
          </p:nvPicPr>
          <p:blipFill>
            <a:blip r:embed="rId3"/>
            <a:srcRect/>
            <a:stretch>
              <a:fillRect/>
            </a:stretch>
          </p:blipFill>
          <p:spPr bwMode="auto">
            <a:xfrm>
              <a:off x="1008" y="960"/>
              <a:ext cx="472" cy="624"/>
            </a:xfrm>
            <a:prstGeom prst="rect">
              <a:avLst/>
            </a:prstGeom>
            <a:noFill/>
            <a:ln w="9525">
              <a:noFill/>
              <a:miter lim="800000"/>
              <a:headEnd/>
              <a:tailEnd/>
            </a:ln>
          </p:spPr>
        </p:pic>
        <p:sp>
          <p:nvSpPr>
            <p:cNvPr id="23" name="Text Box 51"/>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24" name="Text Box 52"/>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2</a:t>
              </a:r>
            </a:p>
          </p:txBody>
        </p:sp>
        <p:sp>
          <p:nvSpPr>
            <p:cNvPr id="25" name="Text Box 53"/>
            <p:cNvSpPr txBox="1">
              <a:spLocks noChangeArrowheads="1"/>
            </p:cNvSpPr>
            <p:nvPr/>
          </p:nvSpPr>
          <p:spPr bwMode="auto">
            <a:xfrm>
              <a:off x="1152" y="864"/>
              <a:ext cx="719" cy="198"/>
            </a:xfrm>
            <a:prstGeom prst="rect">
              <a:avLst/>
            </a:prstGeom>
            <a:noFill/>
            <a:ln w="9525">
              <a:solidFill>
                <a:srgbClr val="993300"/>
              </a:solidFill>
              <a:miter lim="800000"/>
              <a:headEnd/>
              <a:tailEnd/>
            </a:ln>
          </p:spPr>
          <p:txBody>
            <a:bodyPr wrap="none">
              <a:spAutoFit/>
            </a:bodyPr>
            <a:lstStyle/>
            <a:p>
              <a:r>
                <a:rPr lang="en-US" sz="1400" b="1"/>
                <a:t>[B,C,D,A,E]</a:t>
              </a:r>
            </a:p>
          </p:txBody>
        </p:sp>
      </p:grpSp>
      <p:grpSp>
        <p:nvGrpSpPr>
          <p:cNvPr id="26" name="Group 54"/>
          <p:cNvGrpSpPr>
            <a:grpSpLocks/>
          </p:cNvGrpSpPr>
          <p:nvPr/>
        </p:nvGrpSpPr>
        <p:grpSpPr bwMode="auto">
          <a:xfrm>
            <a:off x="1066800" y="2971800"/>
            <a:ext cx="1370013" cy="1143000"/>
            <a:chOff x="1008" y="864"/>
            <a:chExt cx="863" cy="720"/>
          </a:xfrm>
        </p:grpSpPr>
        <p:pic>
          <p:nvPicPr>
            <p:cNvPr id="27" name="Picture 55" descr="oneant"/>
            <p:cNvPicPr>
              <a:picLocks noChangeAspect="1" noChangeArrowheads="1"/>
            </p:cNvPicPr>
            <p:nvPr/>
          </p:nvPicPr>
          <p:blipFill>
            <a:blip r:embed="rId3"/>
            <a:srcRect/>
            <a:stretch>
              <a:fillRect/>
            </a:stretch>
          </p:blipFill>
          <p:spPr bwMode="auto">
            <a:xfrm>
              <a:off x="1008" y="960"/>
              <a:ext cx="472" cy="624"/>
            </a:xfrm>
            <a:prstGeom prst="rect">
              <a:avLst/>
            </a:prstGeom>
            <a:noFill/>
            <a:ln w="9525">
              <a:noFill/>
              <a:miter lim="800000"/>
              <a:headEnd/>
              <a:tailEnd/>
            </a:ln>
          </p:spPr>
        </p:pic>
        <p:sp>
          <p:nvSpPr>
            <p:cNvPr id="28" name="Text Box 56"/>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29" name="Text Box 57"/>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a:t>3</a:t>
              </a:r>
            </a:p>
          </p:txBody>
        </p:sp>
        <p:sp>
          <p:nvSpPr>
            <p:cNvPr id="30" name="Text Box 58"/>
            <p:cNvSpPr txBox="1">
              <a:spLocks noChangeArrowheads="1"/>
            </p:cNvSpPr>
            <p:nvPr/>
          </p:nvSpPr>
          <p:spPr bwMode="auto">
            <a:xfrm>
              <a:off x="1152" y="864"/>
              <a:ext cx="719" cy="198"/>
            </a:xfrm>
            <a:prstGeom prst="rect">
              <a:avLst/>
            </a:prstGeom>
            <a:noFill/>
            <a:ln w="9525">
              <a:solidFill>
                <a:srgbClr val="993300"/>
              </a:solidFill>
              <a:miter lim="800000"/>
              <a:headEnd/>
              <a:tailEnd/>
            </a:ln>
          </p:spPr>
          <p:txBody>
            <a:bodyPr wrap="none">
              <a:spAutoFit/>
            </a:bodyPr>
            <a:lstStyle/>
            <a:p>
              <a:r>
                <a:rPr lang="en-US" sz="1400" b="1"/>
                <a:t>[C,B,E,D,A]</a:t>
              </a:r>
            </a:p>
          </p:txBody>
        </p:sp>
      </p:grpSp>
      <p:grpSp>
        <p:nvGrpSpPr>
          <p:cNvPr id="31" name="Group 59"/>
          <p:cNvGrpSpPr>
            <a:grpSpLocks/>
          </p:cNvGrpSpPr>
          <p:nvPr/>
        </p:nvGrpSpPr>
        <p:grpSpPr bwMode="auto">
          <a:xfrm>
            <a:off x="5072066" y="857232"/>
            <a:ext cx="1370013" cy="1143001"/>
            <a:chOff x="1008" y="864"/>
            <a:chExt cx="863" cy="720"/>
          </a:xfrm>
        </p:grpSpPr>
        <p:pic>
          <p:nvPicPr>
            <p:cNvPr id="32" name="Picture 60" descr="oneant"/>
            <p:cNvPicPr>
              <a:picLocks noChangeAspect="1" noChangeArrowheads="1"/>
            </p:cNvPicPr>
            <p:nvPr/>
          </p:nvPicPr>
          <p:blipFill>
            <a:blip r:embed="rId3"/>
            <a:srcRect/>
            <a:stretch>
              <a:fillRect/>
            </a:stretch>
          </p:blipFill>
          <p:spPr bwMode="auto">
            <a:xfrm>
              <a:off x="1008" y="960"/>
              <a:ext cx="472" cy="624"/>
            </a:xfrm>
            <a:prstGeom prst="rect">
              <a:avLst/>
            </a:prstGeom>
            <a:noFill/>
            <a:ln w="9525">
              <a:noFill/>
              <a:miter lim="800000"/>
              <a:headEnd/>
              <a:tailEnd/>
            </a:ln>
          </p:spPr>
        </p:pic>
        <p:sp>
          <p:nvSpPr>
            <p:cNvPr id="33" name="Text Box 61"/>
            <p:cNvSpPr txBox="1">
              <a:spLocks noChangeArrowheads="1"/>
            </p:cNvSpPr>
            <p:nvPr/>
          </p:nvSpPr>
          <p:spPr bwMode="auto">
            <a:xfrm>
              <a:off x="1056" y="912"/>
              <a:ext cx="528" cy="288"/>
            </a:xfrm>
            <a:prstGeom prst="rect">
              <a:avLst/>
            </a:prstGeom>
            <a:noFill/>
            <a:ln w="9525">
              <a:noFill/>
              <a:miter lim="800000"/>
              <a:headEnd/>
              <a:tailEnd/>
            </a:ln>
          </p:spPr>
          <p:txBody>
            <a:bodyPr>
              <a:spAutoFit/>
            </a:bodyPr>
            <a:lstStyle/>
            <a:p>
              <a:pPr>
                <a:spcBef>
                  <a:spcPct val="50000"/>
                </a:spcBef>
              </a:pPr>
              <a:endParaRPr lang="en-US" sz="2400" b="1"/>
            </a:p>
          </p:txBody>
        </p:sp>
        <p:sp>
          <p:nvSpPr>
            <p:cNvPr id="34" name="Text Box 62"/>
            <p:cNvSpPr txBox="1">
              <a:spLocks noChangeArrowheads="1"/>
            </p:cNvSpPr>
            <p:nvPr/>
          </p:nvSpPr>
          <p:spPr bwMode="auto">
            <a:xfrm>
              <a:off x="1104" y="1344"/>
              <a:ext cx="169" cy="173"/>
            </a:xfrm>
            <a:prstGeom prst="rect">
              <a:avLst/>
            </a:prstGeom>
            <a:noFill/>
            <a:ln w="9525">
              <a:noFill/>
              <a:miter lim="800000"/>
              <a:headEnd/>
              <a:tailEnd/>
            </a:ln>
          </p:spPr>
          <p:txBody>
            <a:bodyPr wrap="none">
              <a:spAutoFit/>
            </a:bodyPr>
            <a:lstStyle/>
            <a:p>
              <a:r>
                <a:rPr lang="en-US" sz="1200" b="1" dirty="0"/>
                <a:t>4</a:t>
              </a:r>
            </a:p>
          </p:txBody>
        </p:sp>
        <p:sp>
          <p:nvSpPr>
            <p:cNvPr id="35" name="Text Box 63"/>
            <p:cNvSpPr txBox="1">
              <a:spLocks noChangeArrowheads="1"/>
            </p:cNvSpPr>
            <p:nvPr/>
          </p:nvSpPr>
          <p:spPr bwMode="auto">
            <a:xfrm>
              <a:off x="1152" y="864"/>
              <a:ext cx="719" cy="198"/>
            </a:xfrm>
            <a:prstGeom prst="rect">
              <a:avLst/>
            </a:prstGeom>
            <a:noFill/>
            <a:ln w="9525">
              <a:solidFill>
                <a:srgbClr val="993300"/>
              </a:solidFill>
              <a:miter lim="800000"/>
              <a:headEnd/>
              <a:tailEnd/>
            </a:ln>
          </p:spPr>
          <p:txBody>
            <a:bodyPr wrap="none">
              <a:spAutoFit/>
            </a:bodyPr>
            <a:lstStyle/>
            <a:p>
              <a:r>
                <a:rPr lang="en-US" sz="1400" b="1" dirty="0"/>
                <a:t>[D,E,A,B,C]</a:t>
              </a:r>
            </a:p>
          </p:txBody>
        </p:sp>
      </p:grpSp>
      <p:graphicFrame>
        <p:nvGraphicFramePr>
          <p:cNvPr id="36" name="Object 48"/>
          <p:cNvGraphicFramePr>
            <a:graphicFrameLocks noChangeAspect="1"/>
          </p:cNvGraphicFramePr>
          <p:nvPr/>
        </p:nvGraphicFramePr>
        <p:xfrm>
          <a:off x="928662" y="4143380"/>
          <a:ext cx="7358114" cy="696473"/>
        </p:xfrm>
        <a:graphic>
          <a:graphicData uri="http://schemas.openxmlformats.org/presentationml/2006/ole">
            <p:oleObj spid="_x0000_s30723" name="Equation" r:id="rId5" imgW="2806560" imgH="241200" progId="Equation.3">
              <p:embed/>
            </p:oleObj>
          </a:graphicData>
        </a:graphic>
      </p:graphicFrame>
      <p:pic>
        <p:nvPicPr>
          <p:cNvPr id="37" name="Picture 36"/>
          <p:cNvPicPr/>
          <p:nvPr/>
        </p:nvPicPr>
        <p:blipFill>
          <a:blip r:embed="rId6" cstate="print">
            <a:extLst>
              <a:ext uri="{28A0092B-C50C-407E-A947-70E740481C1C}">
                <a14:useLocalDpi xmlns="" xmlns:a14="http://schemas.microsoft.com/office/drawing/2010/main" val="0"/>
              </a:ext>
            </a:extLst>
          </a:blip>
          <a:stretch>
            <a:fillRect/>
          </a:stretch>
        </p:blipFill>
        <p:spPr>
          <a:xfrm>
            <a:off x="71406" y="5857892"/>
            <a:ext cx="1603423" cy="928694"/>
          </a:xfrm>
          <a:prstGeom prst="rect">
            <a:avLst/>
          </a:prstGeom>
        </p:spPr>
      </p:pic>
      <p:pic>
        <p:nvPicPr>
          <p:cNvPr id="38" name="Picture 37"/>
          <p:cNvPicPr>
            <a:picLocks noChangeAspect="1"/>
          </p:cNvPicPr>
          <p:nvPr/>
        </p:nvPicPr>
        <p:blipFill>
          <a:blip r:embed="rId7"/>
          <a:stretch>
            <a:fillRect/>
          </a:stretch>
        </p:blipFill>
        <p:spPr>
          <a:xfrm>
            <a:off x="7981984" y="5786454"/>
            <a:ext cx="1090610" cy="1000132"/>
          </a:xfrm>
          <a:prstGeom prst="rect">
            <a:avLst/>
          </a:prstGeom>
        </p:spPr>
      </p:pic>
      <p:sp>
        <p:nvSpPr>
          <p:cNvPr id="39" name="Slide Number Placeholder 8"/>
          <p:cNvSpPr txBox="1">
            <a:spLocks/>
          </p:cNvSpPr>
          <p:nvPr/>
        </p:nvSpPr>
        <p:spPr>
          <a:xfrm>
            <a:off x="6715140" y="7141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tint val="75000"/>
                  </a:schemeClr>
                </a:solidFill>
              </a:rPr>
              <a:t>21</a:t>
            </a:r>
            <a:endParaRPr kumimoji="0" lang="en-GB"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500"/>
                                        <p:tgtEl>
                                          <p:spTgt spid="36"/>
                                        </p:tgtEl>
                                        <p:attrNameLst>
                                          <p:attrName>ppt_w</p:attrName>
                                        </p:attrNameLst>
                                      </p:cBhvr>
                                      <p:tavLst>
                                        <p:tav tm="0">
                                          <p:val>
                                            <p:strVal val="ppt_w"/>
                                          </p:val>
                                        </p:tav>
                                        <p:tav tm="100000">
                                          <p:val>
                                            <p:fltVal val="0"/>
                                          </p:val>
                                        </p:tav>
                                      </p:tavLst>
                                    </p:anim>
                                    <p:anim calcmode="lin" valueType="num">
                                      <p:cBhvr>
                                        <p:cTn id="14" dur="500"/>
                                        <p:tgtEl>
                                          <p:spTgt spid="36"/>
                                        </p:tgtEl>
                                        <p:attrNameLst>
                                          <p:attrName>ppt_h</p:attrName>
                                        </p:attrNameLst>
                                      </p:cBhvr>
                                      <p:tavLst>
                                        <p:tav tm="0">
                                          <p:val>
                                            <p:strVal val="ppt_h"/>
                                          </p:val>
                                        </p:tav>
                                        <p:tav tm="100000">
                                          <p:val>
                                            <p:fltVal val="0"/>
                                          </p:val>
                                        </p:tav>
                                      </p:tavLst>
                                    </p:anim>
                                    <p:animEffect transition="out" filter="fade">
                                      <p:cBhvr>
                                        <p:cTn id="15" dur="500"/>
                                        <p:tgtEl>
                                          <p:spTgt spid="36"/>
                                        </p:tgtEl>
                                      </p:cBhvr>
                                    </p:animEffect>
                                    <p:set>
                                      <p:cBhvr>
                                        <p:cTn id="16"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57200"/>
            <a:ext cx="8229600" cy="762000"/>
          </a:xfrm>
        </p:spPr>
        <p:txBody>
          <a:bodyPr>
            <a:noAutofit/>
          </a:bodyPr>
          <a:lstStyle/>
          <a:p>
            <a:pPr eaLnBrk="1" hangingPunct="1">
              <a:defRPr/>
            </a:pPr>
            <a:r>
              <a:rPr lang="en-US" sz="3200" dirty="0"/>
              <a:t>Advantages/Disadvantages</a:t>
            </a:r>
            <a:endParaRPr lang="en-US" sz="3200" dirty="0" smtClean="0"/>
          </a:p>
        </p:txBody>
      </p:sp>
      <p:sp>
        <p:nvSpPr>
          <p:cNvPr id="5" name="Content Placeholder 2"/>
          <p:cNvSpPr>
            <a:spLocks noGrp="1"/>
          </p:cNvSpPr>
          <p:nvPr>
            <p:ph idx="1"/>
          </p:nvPr>
        </p:nvSpPr>
        <p:spPr>
          <a:xfrm>
            <a:off x="457200" y="1295400"/>
            <a:ext cx="8229600" cy="4389438"/>
          </a:xfrm>
        </p:spPr>
        <p:txBody>
          <a:bodyPr>
            <a:normAutofit lnSpcReduction="10000"/>
          </a:bodyPr>
          <a:lstStyle/>
          <a:p>
            <a:pPr marL="0" indent="0" eaLnBrk="1" hangingPunct="1">
              <a:lnSpc>
                <a:spcPct val="150000"/>
              </a:lnSpc>
              <a:buFontTx/>
              <a:buNone/>
              <a:defRPr/>
            </a:pPr>
            <a:r>
              <a:rPr lang="en-US" sz="2000" dirty="0" smtClean="0">
                <a:effectLst>
                  <a:outerShdw blurRad="38100" dist="38100" dir="2700000" algn="tl">
                    <a:srgbClr val="000000">
                      <a:alpha val="43137"/>
                    </a:srgbClr>
                  </a:outerShdw>
                </a:effectLst>
              </a:rPr>
              <a:t>Advantages:</a:t>
            </a:r>
            <a:endParaRPr lang="en-US" sz="2000" dirty="0" smtClean="0"/>
          </a:p>
          <a:p>
            <a:pPr eaLnBrk="1" hangingPunct="1">
              <a:lnSpc>
                <a:spcPct val="150000"/>
              </a:lnSpc>
              <a:buFont typeface="Wingdings" pitchFamily="2" charset="2"/>
              <a:buChar char="Ø"/>
              <a:defRPr/>
            </a:pPr>
            <a:r>
              <a:rPr lang="en-US" sz="2000" dirty="0" smtClean="0"/>
              <a:t>Positive Feedback accounts for rapid discovery of good solutions</a:t>
            </a:r>
          </a:p>
          <a:p>
            <a:pPr eaLnBrk="1" hangingPunct="1">
              <a:lnSpc>
                <a:spcPct val="150000"/>
              </a:lnSpc>
              <a:buFont typeface="Wingdings" pitchFamily="2" charset="2"/>
              <a:buChar char="Ø"/>
              <a:defRPr/>
            </a:pPr>
            <a:r>
              <a:rPr lang="en-US" sz="2000" dirty="0" smtClean="0"/>
              <a:t>Distributed computation avoids premature convergence</a:t>
            </a:r>
          </a:p>
          <a:p>
            <a:pPr eaLnBrk="1" hangingPunct="1">
              <a:lnSpc>
                <a:spcPct val="150000"/>
              </a:lnSpc>
              <a:buFont typeface="Wingdings" pitchFamily="2" charset="2"/>
              <a:buChar char="Ø"/>
              <a:defRPr/>
            </a:pPr>
            <a:r>
              <a:rPr lang="en-US" sz="2000" dirty="0" smtClean="0"/>
              <a:t>The greedy heuristic helps find acceptable solution in the early solution in the early stages of the search process.</a:t>
            </a:r>
          </a:p>
          <a:p>
            <a:pPr eaLnBrk="1" hangingPunct="1">
              <a:lnSpc>
                <a:spcPct val="150000"/>
              </a:lnSpc>
              <a:buFont typeface="Wingdings" pitchFamily="2" charset="2"/>
              <a:buChar char="Ø"/>
              <a:defRPr/>
            </a:pPr>
            <a:r>
              <a:rPr lang="en-US" sz="2000" dirty="0" smtClean="0"/>
              <a:t>The collective interaction of a population of agents.</a:t>
            </a:r>
          </a:p>
          <a:p>
            <a:pPr marL="0" indent="0" eaLnBrk="1" hangingPunct="1">
              <a:lnSpc>
                <a:spcPct val="150000"/>
              </a:lnSpc>
              <a:buFontTx/>
              <a:buNone/>
              <a:defRPr/>
            </a:pPr>
            <a:r>
              <a:rPr lang="en-US" sz="2000" dirty="0" smtClean="0">
                <a:effectLst>
                  <a:outerShdw blurRad="38100" dist="38100" dir="2700000" algn="tl">
                    <a:srgbClr val="000000">
                      <a:alpha val="43137"/>
                    </a:srgbClr>
                  </a:outerShdw>
                </a:effectLst>
              </a:rPr>
              <a:t>Disadvantages:</a:t>
            </a:r>
            <a:endParaRPr lang="en-US" sz="2000" dirty="0" smtClean="0"/>
          </a:p>
          <a:p>
            <a:pPr eaLnBrk="1" hangingPunct="1">
              <a:lnSpc>
                <a:spcPct val="150000"/>
              </a:lnSpc>
              <a:buFont typeface="Wingdings" pitchFamily="2" charset="2"/>
              <a:buChar char="Ø"/>
              <a:defRPr/>
            </a:pPr>
            <a:r>
              <a:rPr lang="en-US" sz="2000" dirty="0" smtClean="0"/>
              <a:t>Slower convergence than other Heuristics</a:t>
            </a:r>
          </a:p>
          <a:p>
            <a:pPr eaLnBrk="1" hangingPunct="1">
              <a:lnSpc>
                <a:spcPct val="150000"/>
              </a:lnSpc>
              <a:buFont typeface="Wingdings" pitchFamily="2" charset="2"/>
              <a:buChar char="Ø"/>
              <a:defRPr/>
            </a:pPr>
            <a:r>
              <a:rPr lang="en-US" sz="2000" dirty="0" smtClean="0"/>
              <a:t>No centralized processor to guide the AS towards good solutions</a:t>
            </a:r>
          </a:p>
          <a:p>
            <a:pPr eaLnBrk="1" hangingPunct="1">
              <a:buFont typeface="Wingdings" pitchFamily="2" charset="2"/>
              <a:buChar char="Ø"/>
              <a:defRPr/>
            </a:pPr>
            <a:endParaRPr lang="en-US" sz="2400" dirty="0" smtClean="0"/>
          </a:p>
          <a:p>
            <a:pPr eaLnBrk="1" hangingPunct="1">
              <a:buFont typeface="Wingdings" pitchFamily="2" charset="2"/>
              <a:buChar char="Ø"/>
              <a:defRPr/>
            </a:pPr>
            <a:endParaRPr lang="en-US" dirty="0" smtClean="0"/>
          </a:p>
        </p:txBody>
      </p:sp>
      <p:pic>
        <p:nvPicPr>
          <p:cNvPr id="6" name="Picture 5"/>
          <p:cNvPicPr/>
          <p:nvPr/>
        </p:nvPicPr>
        <p:blipFill>
          <a:blip r:embed="rId3" cstate="print">
            <a:extLst>
              <a:ext uri="{28A0092B-C50C-407E-A947-70E740481C1C}">
                <a14:useLocalDpi xmlns="" xmlns:a14="http://schemas.microsoft.com/office/drawing/2010/main" val="0"/>
              </a:ext>
            </a:extLst>
          </a:blip>
          <a:stretch>
            <a:fillRect/>
          </a:stretch>
        </p:blipFill>
        <p:spPr>
          <a:xfrm>
            <a:off x="71406" y="5857892"/>
            <a:ext cx="1603423" cy="928694"/>
          </a:xfrm>
          <a:prstGeom prst="rect">
            <a:avLst/>
          </a:prstGeom>
        </p:spPr>
      </p:pic>
      <p:pic>
        <p:nvPicPr>
          <p:cNvPr id="7" name="Picture 6"/>
          <p:cNvPicPr>
            <a:picLocks noChangeAspect="1"/>
          </p:cNvPicPr>
          <p:nvPr/>
        </p:nvPicPr>
        <p:blipFill>
          <a:blip r:embed="rId4"/>
          <a:stretch>
            <a:fillRect/>
          </a:stretch>
        </p:blipFill>
        <p:spPr>
          <a:xfrm>
            <a:off x="7981984" y="5786454"/>
            <a:ext cx="1090610" cy="1000132"/>
          </a:xfrm>
          <a:prstGeom prst="rect">
            <a:avLst/>
          </a:prstGeom>
        </p:spPr>
      </p:pic>
      <p:sp>
        <p:nvSpPr>
          <p:cNvPr id="8" name="Slide Number Placeholder 8"/>
          <p:cNvSpPr txBox="1">
            <a:spLocks/>
          </p:cNvSpPr>
          <p:nvPr/>
        </p:nvSpPr>
        <p:spPr>
          <a:xfrm>
            <a:off x="6715140" y="7141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tint val="75000"/>
                  </a:schemeClr>
                </a:solidFill>
              </a:rPr>
              <a:t>22</a:t>
            </a:r>
            <a:endParaRPr kumimoji="0" lang="en-GB"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58204" cy="4525963"/>
          </a:xfrm>
        </p:spPr>
        <p:txBody>
          <a:bodyPr>
            <a:normAutofit/>
          </a:bodyPr>
          <a:lstStyle/>
          <a:p>
            <a:pPr algn="ctr">
              <a:buNone/>
            </a:pPr>
            <a:r>
              <a:rPr lang="en-GB" sz="6500" dirty="0" smtClean="0">
                <a:latin typeface="Candlescript Demo Version" pitchFamily="50" charset="0"/>
              </a:rPr>
              <a:t>Any Questions?</a:t>
            </a:r>
            <a:endParaRPr lang="en-GB" sz="6500" dirty="0">
              <a:latin typeface="Candlescript Demo Version" pitchFamily="50" charset="0"/>
            </a:endParaRPr>
          </a:p>
        </p:txBody>
      </p:sp>
      <p:pic>
        <p:nvPicPr>
          <p:cNvPr id="4" name="Picture 3"/>
          <p:cNvPicPr/>
          <p:nvPr/>
        </p:nvPicPr>
        <p:blipFill>
          <a:blip r:embed="rId2" cstate="print">
            <a:extLst>
              <a:ext uri="{28A0092B-C50C-407E-A947-70E740481C1C}">
                <a14:useLocalDpi xmlns="" xmlns:a14="http://schemas.microsoft.com/office/drawing/2010/main" val="0"/>
              </a:ext>
            </a:extLst>
          </a:blip>
          <a:stretch>
            <a:fillRect/>
          </a:stretch>
        </p:blipFill>
        <p:spPr>
          <a:xfrm>
            <a:off x="71406" y="5857892"/>
            <a:ext cx="1603423" cy="928694"/>
          </a:xfrm>
          <a:prstGeom prst="rect">
            <a:avLst/>
          </a:prstGeom>
        </p:spPr>
      </p:pic>
      <p:pic>
        <p:nvPicPr>
          <p:cNvPr id="5" name="Picture 4"/>
          <p:cNvPicPr>
            <a:picLocks noChangeAspect="1"/>
          </p:cNvPicPr>
          <p:nvPr/>
        </p:nvPicPr>
        <p:blipFill>
          <a:blip r:embed="rId3"/>
          <a:stretch>
            <a:fillRect/>
          </a:stretch>
        </p:blipFill>
        <p:spPr>
          <a:xfrm>
            <a:off x="7981984" y="5786454"/>
            <a:ext cx="1090610" cy="1000132"/>
          </a:xfrm>
          <a:prstGeom prst="rect">
            <a:avLst/>
          </a:prstGeom>
        </p:spPr>
      </p:pic>
      <p:pic>
        <p:nvPicPr>
          <p:cNvPr id="40962" name="Picture 2" descr="C:\Users\samia\OneDrive\ACO\leaf-cutting-ant_1500x1188.jpg"/>
          <p:cNvPicPr>
            <a:picLocks noChangeAspect="1" noChangeArrowheads="1"/>
          </p:cNvPicPr>
          <p:nvPr/>
        </p:nvPicPr>
        <p:blipFill>
          <a:blip r:embed="rId4" cstate="print"/>
          <a:srcRect/>
          <a:stretch>
            <a:fillRect/>
          </a:stretch>
        </p:blipFill>
        <p:spPr bwMode="auto">
          <a:xfrm>
            <a:off x="2214546" y="2857496"/>
            <a:ext cx="4572000" cy="3621087"/>
          </a:xfrm>
          <a:prstGeom prst="rect">
            <a:avLst/>
          </a:prstGeom>
          <a:noFill/>
        </p:spPr>
      </p:pic>
      <p:sp>
        <p:nvSpPr>
          <p:cNvPr id="7" name="Slide Number Placeholder 8"/>
          <p:cNvSpPr txBox="1">
            <a:spLocks/>
          </p:cNvSpPr>
          <p:nvPr/>
        </p:nvSpPr>
        <p:spPr>
          <a:xfrm>
            <a:off x="6715140" y="7141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tint val="75000"/>
                  </a:schemeClr>
                </a:solidFill>
              </a:rPr>
              <a:t>23</a:t>
            </a:r>
            <a:endParaRPr kumimoji="0" lang="en-GB"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1143000"/>
          </a:xfrm>
        </p:spPr>
        <p:txBody>
          <a:bodyPr/>
          <a:lstStyle/>
          <a:p>
            <a:r>
              <a:rPr lang="en-GB" dirty="0" smtClean="0"/>
              <a:t>Basic Concept</a:t>
            </a:r>
            <a:endParaRPr lang="en-GB" dirty="0"/>
          </a:p>
        </p:txBody>
      </p:sp>
      <p:sp>
        <p:nvSpPr>
          <p:cNvPr id="3" name="Content Placeholder 2"/>
          <p:cNvSpPr>
            <a:spLocks noGrp="1"/>
          </p:cNvSpPr>
          <p:nvPr>
            <p:ph idx="1"/>
          </p:nvPr>
        </p:nvSpPr>
        <p:spPr>
          <a:xfrm>
            <a:off x="457200" y="1243010"/>
            <a:ext cx="8229600" cy="4900634"/>
          </a:xfrm>
        </p:spPr>
        <p:txBody>
          <a:bodyPr>
            <a:normAutofit/>
          </a:bodyPr>
          <a:lstStyle/>
          <a:p>
            <a:pPr>
              <a:buFont typeface="Courier New" pitchFamily="49" charset="0"/>
              <a:buChar char="o"/>
            </a:pPr>
            <a:r>
              <a:rPr lang="en-GB" sz="2400" dirty="0" smtClean="0"/>
              <a:t>In the real world, ants(initially) wander randomly.</a:t>
            </a:r>
          </a:p>
          <a:p>
            <a:pPr>
              <a:buFont typeface="Courier New" pitchFamily="49" charset="0"/>
              <a:buChar char="o"/>
            </a:pPr>
            <a:r>
              <a:rPr lang="en-US" sz="2400" dirty="0" smtClean="0"/>
              <a:t>Upon finding food, ants return to their colony while laying down pheromone trails.</a:t>
            </a:r>
          </a:p>
          <a:p>
            <a:pPr>
              <a:buFont typeface="Courier New" pitchFamily="49" charset="0"/>
              <a:buChar char="o"/>
            </a:pPr>
            <a:r>
              <a:rPr lang="en-US" sz="2400" dirty="0" smtClean="0"/>
              <a:t>If other ants find such a path, they are likely not to keep travelling at random.</a:t>
            </a:r>
          </a:p>
          <a:p>
            <a:pPr>
              <a:buFont typeface="Courier New" pitchFamily="49" charset="0"/>
              <a:buChar char="o"/>
            </a:pPr>
            <a:r>
              <a:rPr lang="en-US" sz="2400" dirty="0" smtClean="0"/>
              <a:t>Instead they follow the trail laid by earlier ants, returning and reinforcing it if they eventually find food.</a:t>
            </a:r>
          </a:p>
          <a:p>
            <a:pPr>
              <a:buFont typeface="Courier New" pitchFamily="49" charset="0"/>
              <a:buChar char="o"/>
            </a:pPr>
            <a:r>
              <a:rPr lang="en-US" sz="2400" dirty="0" smtClean="0"/>
              <a:t>Overt time, the pheromone trail starts to evaporate, thus reducing its attractive strength. </a:t>
            </a:r>
          </a:p>
          <a:p>
            <a:pPr>
              <a:buFont typeface="Courier New" pitchFamily="49" charset="0"/>
              <a:buChar char="o"/>
            </a:pPr>
            <a:endParaRPr lang="en-GB" sz="2400" dirty="0" smtClean="0"/>
          </a:p>
          <a:p>
            <a:endParaRPr lang="en-GB" sz="2400" dirty="0"/>
          </a:p>
        </p:txBody>
      </p:sp>
      <p:pic>
        <p:nvPicPr>
          <p:cNvPr id="4" name="Picture 3"/>
          <p:cNvPicPr/>
          <p:nvPr/>
        </p:nvPicPr>
        <p:blipFill>
          <a:blip r:embed="rId2" cstate="print">
            <a:extLst>
              <a:ext uri="{28A0092B-C50C-407E-A947-70E740481C1C}">
                <a14:useLocalDpi xmlns="" xmlns:a14="http://schemas.microsoft.com/office/drawing/2010/main" val="0"/>
              </a:ext>
            </a:extLst>
          </a:blip>
          <a:stretch>
            <a:fillRect/>
          </a:stretch>
        </p:blipFill>
        <p:spPr>
          <a:xfrm>
            <a:off x="71406" y="5857892"/>
            <a:ext cx="1603423" cy="928694"/>
          </a:xfrm>
          <a:prstGeom prst="rect">
            <a:avLst/>
          </a:prstGeom>
        </p:spPr>
      </p:pic>
      <p:pic>
        <p:nvPicPr>
          <p:cNvPr id="5" name="Picture 4"/>
          <p:cNvPicPr>
            <a:picLocks noChangeAspect="1"/>
          </p:cNvPicPr>
          <p:nvPr/>
        </p:nvPicPr>
        <p:blipFill>
          <a:blip r:embed="rId3"/>
          <a:stretch>
            <a:fillRect/>
          </a:stretch>
        </p:blipFill>
        <p:spPr>
          <a:xfrm>
            <a:off x="7981984" y="5786454"/>
            <a:ext cx="1090610" cy="1000132"/>
          </a:xfrm>
          <a:prstGeom prst="rect">
            <a:avLst/>
          </a:prstGeom>
        </p:spPr>
      </p:pic>
      <p:sp>
        <p:nvSpPr>
          <p:cNvPr id="6" name="Slide Number Placeholder 8"/>
          <p:cNvSpPr txBox="1">
            <a:spLocks/>
          </p:cNvSpPr>
          <p:nvPr/>
        </p:nvSpPr>
        <p:spPr>
          <a:xfrm>
            <a:off x="6715140" y="7141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tint val="75000"/>
                  </a:schemeClr>
                </a:solidFill>
              </a:rPr>
              <a:t>2</a:t>
            </a:r>
            <a:endParaRPr kumimoji="0" lang="en-GB"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GB" dirty="0" smtClean="0"/>
              <a:t>Basic </a:t>
            </a:r>
            <a:r>
              <a:rPr lang="en-GB" dirty="0" smtClean="0"/>
              <a:t>Concept</a:t>
            </a:r>
            <a:endParaRPr lang="en-GB" dirty="0"/>
          </a:p>
        </p:txBody>
      </p:sp>
      <p:sp>
        <p:nvSpPr>
          <p:cNvPr id="3" name="Content Placeholder 2"/>
          <p:cNvSpPr>
            <a:spLocks noGrp="1"/>
          </p:cNvSpPr>
          <p:nvPr>
            <p:ph idx="1"/>
          </p:nvPr>
        </p:nvSpPr>
        <p:spPr>
          <a:xfrm>
            <a:off x="428596" y="1214422"/>
            <a:ext cx="8229600" cy="4525963"/>
          </a:xfrm>
        </p:spPr>
        <p:txBody>
          <a:bodyPr>
            <a:normAutofit/>
          </a:bodyPr>
          <a:lstStyle/>
          <a:p>
            <a:pPr>
              <a:buFont typeface="Courier New" pitchFamily="49" charset="0"/>
              <a:buChar char="o"/>
            </a:pPr>
            <a:r>
              <a:rPr lang="en-GB" sz="2400" dirty="0" smtClean="0"/>
              <a:t>In comparison to the long path, a short path gets marched over faster, and thus the pheromone density remains high.</a:t>
            </a:r>
          </a:p>
          <a:p>
            <a:pPr>
              <a:buFont typeface="Courier New" pitchFamily="49" charset="0"/>
              <a:buChar char="o"/>
            </a:pPr>
            <a:r>
              <a:rPr lang="en-GB" sz="2400" u="sng" dirty="0" smtClean="0"/>
              <a:t>Pheromone Evaporation:</a:t>
            </a:r>
          </a:p>
          <a:p>
            <a:pPr lvl="1">
              <a:buFont typeface="Wingdings" pitchFamily="2" charset="2"/>
              <a:buChar char="§"/>
            </a:pPr>
            <a:r>
              <a:rPr lang="en-GB" sz="2400" u="sng" dirty="0" smtClean="0">
                <a:solidFill>
                  <a:srgbClr val="7030A0"/>
                </a:solidFill>
              </a:rPr>
              <a:t>Advantage:</a:t>
            </a:r>
          </a:p>
          <a:p>
            <a:pPr marL="1371600" lvl="2" indent="-457200">
              <a:buFont typeface="+mj-lt"/>
              <a:buAutoNum type="arabicPeriod"/>
            </a:pPr>
            <a:r>
              <a:rPr lang="en-GB" dirty="0" smtClean="0"/>
              <a:t>Avoiding the convergence to a locally optimal solution.</a:t>
            </a:r>
          </a:p>
          <a:p>
            <a:pPr marL="1371600" lvl="2" indent="-457200">
              <a:buFont typeface="+mj-lt"/>
              <a:buAutoNum type="arabicPeriod"/>
            </a:pPr>
            <a:r>
              <a:rPr lang="en-GB" dirty="0" smtClean="0"/>
              <a:t>If there were no evaporation at all, the paths chosen by the first ants would tend to be excessively attractive to the following ones. In that case, the exploration of the solution space would be constrained.</a:t>
            </a:r>
            <a:endParaRPr lang="en-GB" dirty="0"/>
          </a:p>
        </p:txBody>
      </p:sp>
      <p:pic>
        <p:nvPicPr>
          <p:cNvPr id="4" name="Picture 3"/>
          <p:cNvPicPr/>
          <p:nvPr/>
        </p:nvPicPr>
        <p:blipFill>
          <a:blip r:embed="rId2" cstate="print">
            <a:extLst>
              <a:ext uri="{28A0092B-C50C-407E-A947-70E740481C1C}">
                <a14:useLocalDpi xmlns="" xmlns:a14="http://schemas.microsoft.com/office/drawing/2010/main" val="0"/>
              </a:ext>
            </a:extLst>
          </a:blip>
          <a:stretch>
            <a:fillRect/>
          </a:stretch>
        </p:blipFill>
        <p:spPr>
          <a:xfrm>
            <a:off x="71406" y="5857892"/>
            <a:ext cx="1603423" cy="928694"/>
          </a:xfrm>
          <a:prstGeom prst="rect">
            <a:avLst/>
          </a:prstGeom>
        </p:spPr>
      </p:pic>
      <p:pic>
        <p:nvPicPr>
          <p:cNvPr id="5" name="Picture 4"/>
          <p:cNvPicPr>
            <a:picLocks noChangeAspect="1"/>
          </p:cNvPicPr>
          <p:nvPr/>
        </p:nvPicPr>
        <p:blipFill>
          <a:blip r:embed="rId3"/>
          <a:stretch>
            <a:fillRect/>
          </a:stretch>
        </p:blipFill>
        <p:spPr>
          <a:xfrm>
            <a:off x="7981984" y="5786454"/>
            <a:ext cx="1090610" cy="1000132"/>
          </a:xfrm>
          <a:prstGeom prst="rect">
            <a:avLst/>
          </a:prstGeom>
        </p:spPr>
      </p:pic>
      <p:sp>
        <p:nvSpPr>
          <p:cNvPr id="6" name="Slide Number Placeholder 8"/>
          <p:cNvSpPr txBox="1">
            <a:spLocks/>
          </p:cNvSpPr>
          <p:nvPr/>
        </p:nvSpPr>
        <p:spPr>
          <a:xfrm>
            <a:off x="6715140" y="7141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tint val="75000"/>
                  </a:schemeClr>
                </a:solidFill>
              </a:rPr>
              <a:t>3</a:t>
            </a:r>
            <a:endParaRPr kumimoji="0" lang="en-GB"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GB" dirty="0" smtClean="0"/>
              <a:t>Basic Concept</a:t>
            </a:r>
            <a:endParaRPr lang="en-GB" dirty="0"/>
          </a:p>
        </p:txBody>
      </p:sp>
      <p:sp>
        <p:nvSpPr>
          <p:cNvPr id="3" name="Content Placeholder 2"/>
          <p:cNvSpPr>
            <a:spLocks noGrp="1"/>
          </p:cNvSpPr>
          <p:nvPr>
            <p:ph idx="1"/>
          </p:nvPr>
        </p:nvSpPr>
        <p:spPr>
          <a:xfrm>
            <a:off x="428596" y="1071546"/>
            <a:ext cx="8229600" cy="5143536"/>
          </a:xfrm>
        </p:spPr>
        <p:txBody>
          <a:bodyPr>
            <a:normAutofit/>
          </a:bodyPr>
          <a:lstStyle/>
          <a:p>
            <a:pPr algn="just">
              <a:buFont typeface="Courier New" pitchFamily="49" charset="0"/>
              <a:buChar char="o"/>
            </a:pPr>
            <a:r>
              <a:rPr lang="en-GB" sz="2400" dirty="0" smtClean="0"/>
              <a:t>Thus, when one ant finds a good (short) path from the colony to a food source, other ants are more likely to follow that path.</a:t>
            </a:r>
          </a:p>
          <a:p>
            <a:pPr algn="just">
              <a:buFont typeface="Courier New" pitchFamily="49" charset="0"/>
              <a:buChar char="o"/>
            </a:pPr>
            <a:r>
              <a:rPr lang="en-GB" sz="2400" dirty="0" smtClean="0"/>
              <a:t>Such positive feedback eventually leaves all ants following a single path. </a:t>
            </a:r>
          </a:p>
          <a:p>
            <a:pPr algn="just">
              <a:buFont typeface="Courier New" pitchFamily="49" charset="0"/>
              <a:buChar char="o"/>
            </a:pPr>
            <a:r>
              <a:rPr lang="en-GB" sz="2400" dirty="0" smtClean="0"/>
              <a:t>The idea of the ant colony algorithm is to mimic this behaviour with “simulated ants” walking around the search space representing the problem to be solved</a:t>
            </a:r>
          </a:p>
          <a:p>
            <a:pPr algn="just">
              <a:buFont typeface="Courier New" pitchFamily="49" charset="0"/>
              <a:buChar char="o"/>
            </a:pPr>
            <a:r>
              <a:rPr lang="en-GB" sz="2400" dirty="0" smtClean="0"/>
              <a:t>ACO algorithm have been used to produce near-optimal solutions to the travelling salesman problem.</a:t>
            </a:r>
          </a:p>
          <a:p>
            <a:pPr algn="just">
              <a:buFont typeface="Courier New" pitchFamily="49" charset="0"/>
              <a:buChar char="o"/>
            </a:pPr>
            <a:r>
              <a:rPr lang="en-GB" sz="2400" dirty="0" smtClean="0"/>
              <a:t>This is of interest in network routing and urban transportation systems.</a:t>
            </a:r>
          </a:p>
          <a:p>
            <a:pPr>
              <a:buFont typeface="Courier New" pitchFamily="49" charset="0"/>
              <a:buChar char="o"/>
            </a:pPr>
            <a:endParaRPr lang="en-GB" sz="2400" dirty="0" smtClean="0"/>
          </a:p>
          <a:p>
            <a:pPr>
              <a:buFont typeface="Courier New" pitchFamily="49" charset="0"/>
              <a:buChar char="o"/>
            </a:pPr>
            <a:endParaRPr lang="en-GB" sz="2400" dirty="0"/>
          </a:p>
        </p:txBody>
      </p:sp>
      <p:pic>
        <p:nvPicPr>
          <p:cNvPr id="4" name="Picture 3"/>
          <p:cNvPicPr/>
          <p:nvPr/>
        </p:nvPicPr>
        <p:blipFill>
          <a:blip r:embed="rId2" cstate="print">
            <a:extLst>
              <a:ext uri="{28A0092B-C50C-407E-A947-70E740481C1C}">
                <a14:useLocalDpi xmlns="" xmlns:a14="http://schemas.microsoft.com/office/drawing/2010/main" val="0"/>
              </a:ext>
            </a:extLst>
          </a:blip>
          <a:stretch>
            <a:fillRect/>
          </a:stretch>
        </p:blipFill>
        <p:spPr>
          <a:xfrm>
            <a:off x="71406" y="5857892"/>
            <a:ext cx="1603423" cy="928694"/>
          </a:xfrm>
          <a:prstGeom prst="rect">
            <a:avLst/>
          </a:prstGeom>
        </p:spPr>
      </p:pic>
      <p:pic>
        <p:nvPicPr>
          <p:cNvPr id="5" name="Picture 4"/>
          <p:cNvPicPr>
            <a:picLocks noChangeAspect="1"/>
          </p:cNvPicPr>
          <p:nvPr/>
        </p:nvPicPr>
        <p:blipFill>
          <a:blip r:embed="rId3"/>
          <a:stretch>
            <a:fillRect/>
          </a:stretch>
        </p:blipFill>
        <p:spPr>
          <a:xfrm>
            <a:off x="7981984" y="5786454"/>
            <a:ext cx="1090610" cy="1000132"/>
          </a:xfrm>
          <a:prstGeom prst="rect">
            <a:avLst/>
          </a:prstGeom>
        </p:spPr>
      </p:pic>
      <p:sp>
        <p:nvSpPr>
          <p:cNvPr id="6" name="Slide Number Placeholder 8"/>
          <p:cNvSpPr txBox="1">
            <a:spLocks/>
          </p:cNvSpPr>
          <p:nvPr/>
        </p:nvSpPr>
        <p:spPr>
          <a:xfrm>
            <a:off x="6715140" y="7141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tint val="75000"/>
                  </a:schemeClr>
                </a:solidFill>
              </a:rPr>
              <a:t>4</a:t>
            </a:r>
            <a:endParaRPr kumimoji="0" lang="en-GB"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p:cNvPicPr>
            <a:picLocks noGrp="1" noChangeAspect="1"/>
          </p:cNvPicPr>
          <p:nvPr>
            <p:ph idx="1"/>
          </p:nvPr>
        </p:nvPicPr>
        <p:blipFill>
          <a:blip r:embed="rId2"/>
          <a:srcRect/>
          <a:stretch>
            <a:fillRect/>
          </a:stretch>
        </p:blipFill>
        <p:spPr>
          <a:xfrm>
            <a:off x="580040" y="1571612"/>
            <a:ext cx="7964575" cy="4572031"/>
          </a:xfrm>
        </p:spPr>
      </p:pic>
      <p:pic>
        <p:nvPicPr>
          <p:cNvPr id="6" name="Picture 5"/>
          <p:cNvPicPr/>
          <p:nvPr/>
        </p:nvPicPr>
        <p:blipFill>
          <a:blip r:embed="rId3" cstate="print">
            <a:extLst>
              <a:ext uri="{28A0092B-C50C-407E-A947-70E740481C1C}">
                <a14:useLocalDpi xmlns="" xmlns:a14="http://schemas.microsoft.com/office/drawing/2010/main" val="0"/>
              </a:ext>
            </a:extLst>
          </a:blip>
          <a:stretch>
            <a:fillRect/>
          </a:stretch>
        </p:blipFill>
        <p:spPr>
          <a:xfrm>
            <a:off x="71406" y="5857892"/>
            <a:ext cx="1603423" cy="928694"/>
          </a:xfrm>
          <a:prstGeom prst="rect">
            <a:avLst/>
          </a:prstGeom>
        </p:spPr>
      </p:pic>
      <p:pic>
        <p:nvPicPr>
          <p:cNvPr id="7" name="Picture 6"/>
          <p:cNvPicPr>
            <a:picLocks noChangeAspect="1"/>
          </p:cNvPicPr>
          <p:nvPr/>
        </p:nvPicPr>
        <p:blipFill>
          <a:blip r:embed="rId4"/>
          <a:stretch>
            <a:fillRect/>
          </a:stretch>
        </p:blipFill>
        <p:spPr>
          <a:xfrm>
            <a:off x="7981984" y="5786454"/>
            <a:ext cx="1090610" cy="1000132"/>
          </a:xfrm>
          <a:prstGeom prst="rect">
            <a:avLst/>
          </a:prstGeom>
        </p:spPr>
      </p:pic>
      <p:sp>
        <p:nvSpPr>
          <p:cNvPr id="9" name="Title 1"/>
          <p:cNvSpPr>
            <a:spLocks noGrp="1"/>
          </p:cNvSpPr>
          <p:nvPr>
            <p:ph type="title"/>
          </p:nvPr>
        </p:nvSpPr>
        <p:spPr>
          <a:xfrm>
            <a:off x="428596" y="0"/>
            <a:ext cx="8229600" cy="1143000"/>
          </a:xfrm>
        </p:spPr>
        <p:txBody>
          <a:bodyPr/>
          <a:lstStyle/>
          <a:p>
            <a:r>
              <a:rPr lang="en-GB" dirty="0" smtClean="0"/>
              <a:t>Basic Concept</a:t>
            </a:r>
            <a:endParaRPr lang="en-GB" dirty="0"/>
          </a:p>
        </p:txBody>
      </p:sp>
      <p:sp>
        <p:nvSpPr>
          <p:cNvPr id="10" name="Slide Number Placeholder 8"/>
          <p:cNvSpPr txBox="1">
            <a:spLocks/>
          </p:cNvSpPr>
          <p:nvPr/>
        </p:nvSpPr>
        <p:spPr>
          <a:xfrm>
            <a:off x="6715140" y="7141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tint val="75000"/>
                  </a:schemeClr>
                </a:solidFill>
              </a:rPr>
              <a:t>5</a:t>
            </a:r>
            <a:endParaRPr kumimoji="0" lang="en-GB"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7158" y="1428736"/>
            <a:ext cx="8501122" cy="278608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24"/>
            <a:ext cx="8229600" cy="1143000"/>
          </a:xfrm>
        </p:spPr>
        <p:txBody>
          <a:bodyPr/>
          <a:lstStyle/>
          <a:p>
            <a:r>
              <a:rPr lang="en-GB" dirty="0" smtClean="0"/>
              <a:t>ACO </a:t>
            </a:r>
            <a:r>
              <a:rPr lang="en-GB" dirty="0" err="1" smtClean="0"/>
              <a:t>Definintion</a:t>
            </a:r>
            <a:endParaRPr lang="en-GB" dirty="0"/>
          </a:p>
        </p:txBody>
      </p:sp>
      <p:sp>
        <p:nvSpPr>
          <p:cNvPr id="3" name="Content Placeholder 2"/>
          <p:cNvSpPr>
            <a:spLocks noGrp="1"/>
          </p:cNvSpPr>
          <p:nvPr>
            <p:ph idx="1"/>
          </p:nvPr>
        </p:nvSpPr>
        <p:spPr/>
        <p:txBody>
          <a:bodyPr>
            <a:normAutofit/>
          </a:bodyPr>
          <a:lstStyle/>
          <a:p>
            <a:pPr algn="just">
              <a:buClr>
                <a:schemeClr val="bg1"/>
              </a:buClr>
              <a:buFont typeface="Courier New" pitchFamily="49" charset="0"/>
              <a:buChar char="o"/>
            </a:pPr>
            <a:r>
              <a:rPr lang="en-GB" sz="2800" dirty="0" smtClean="0"/>
              <a:t>A heuristic optimization method for shortest path and other optimization problems which borrows ideas from biological ants.</a:t>
            </a:r>
          </a:p>
          <a:p>
            <a:pPr algn="just">
              <a:buClr>
                <a:schemeClr val="bg1"/>
              </a:buClr>
              <a:buFont typeface="Courier New" pitchFamily="49" charset="0"/>
              <a:buChar char="o"/>
            </a:pPr>
            <a:r>
              <a:rPr lang="en-GB" sz="2800" dirty="0" smtClean="0"/>
              <a:t>Based on the fact that ants are able to find shortest route between their nest and source of food</a:t>
            </a:r>
            <a:endParaRPr lang="en-GB" sz="2800" dirty="0"/>
          </a:p>
        </p:txBody>
      </p:sp>
      <p:pic>
        <p:nvPicPr>
          <p:cNvPr id="5" name="Picture 4"/>
          <p:cNvPicPr/>
          <p:nvPr/>
        </p:nvPicPr>
        <p:blipFill>
          <a:blip r:embed="rId2" cstate="print">
            <a:extLst>
              <a:ext uri="{28A0092B-C50C-407E-A947-70E740481C1C}">
                <a14:useLocalDpi xmlns="" xmlns:a14="http://schemas.microsoft.com/office/drawing/2010/main" val="0"/>
              </a:ext>
            </a:extLst>
          </a:blip>
          <a:stretch>
            <a:fillRect/>
          </a:stretch>
        </p:blipFill>
        <p:spPr>
          <a:xfrm>
            <a:off x="71406" y="5857892"/>
            <a:ext cx="1603423" cy="928694"/>
          </a:xfrm>
          <a:prstGeom prst="rect">
            <a:avLst/>
          </a:prstGeom>
        </p:spPr>
      </p:pic>
      <p:pic>
        <p:nvPicPr>
          <p:cNvPr id="6" name="Picture 5"/>
          <p:cNvPicPr>
            <a:picLocks noChangeAspect="1"/>
          </p:cNvPicPr>
          <p:nvPr/>
        </p:nvPicPr>
        <p:blipFill>
          <a:blip r:embed="rId3"/>
          <a:stretch>
            <a:fillRect/>
          </a:stretch>
        </p:blipFill>
        <p:spPr>
          <a:xfrm>
            <a:off x="7981984" y="5786454"/>
            <a:ext cx="1090610" cy="1000132"/>
          </a:xfrm>
          <a:prstGeom prst="rect">
            <a:avLst/>
          </a:prstGeom>
        </p:spPr>
      </p:pic>
      <p:sp>
        <p:nvSpPr>
          <p:cNvPr id="7" name="Slide Number Placeholder 8"/>
          <p:cNvSpPr txBox="1">
            <a:spLocks/>
          </p:cNvSpPr>
          <p:nvPr/>
        </p:nvSpPr>
        <p:spPr>
          <a:xfrm>
            <a:off x="6715140" y="7141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tint val="75000"/>
                  </a:schemeClr>
                </a:solidFill>
              </a:rPr>
              <a:t>6</a:t>
            </a:r>
            <a:endParaRPr kumimoji="0" lang="en-GB"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GB" dirty="0" smtClean="0"/>
              <a:t>Shortest Route</a:t>
            </a:r>
            <a:endParaRPr lang="en-GB" dirty="0"/>
          </a:p>
        </p:txBody>
      </p:sp>
      <p:sp>
        <p:nvSpPr>
          <p:cNvPr id="3" name="Content Placeholder 2"/>
          <p:cNvSpPr>
            <a:spLocks noGrp="1"/>
          </p:cNvSpPr>
          <p:nvPr>
            <p:ph idx="1"/>
          </p:nvPr>
        </p:nvSpPr>
        <p:spPr/>
        <p:txBody>
          <a:bodyPr/>
          <a:lstStyle/>
          <a:p>
            <a:r>
              <a:rPr lang="en-GB" dirty="0" smtClean="0"/>
              <a:t>Shortest route is found using pheromone trails which ants deposit whenever they travel, as a form of indirect communication.</a:t>
            </a:r>
            <a:endParaRPr lang="en-GB" dirty="0"/>
          </a:p>
        </p:txBody>
      </p:sp>
      <p:pic>
        <p:nvPicPr>
          <p:cNvPr id="2052" name="Picture 4"/>
          <p:cNvPicPr>
            <a:picLocks noChangeAspect="1" noChangeArrowheads="1"/>
          </p:cNvPicPr>
          <p:nvPr/>
        </p:nvPicPr>
        <p:blipFill>
          <a:blip r:embed="rId2"/>
          <a:srcRect/>
          <a:stretch>
            <a:fillRect/>
          </a:stretch>
        </p:blipFill>
        <p:spPr bwMode="auto">
          <a:xfrm>
            <a:off x="928662" y="3000372"/>
            <a:ext cx="7643866" cy="2983187"/>
          </a:xfrm>
          <a:prstGeom prst="rect">
            <a:avLst/>
          </a:prstGeom>
          <a:noFill/>
          <a:ln w="9525">
            <a:noFill/>
            <a:miter lim="800000"/>
            <a:headEnd/>
            <a:tailEnd/>
          </a:ln>
          <a:effectLst/>
        </p:spPr>
      </p:pic>
      <p:pic>
        <p:nvPicPr>
          <p:cNvPr id="8" name="Picture 7"/>
          <p:cNvPicPr/>
          <p:nvPr/>
        </p:nvPicPr>
        <p:blipFill>
          <a:blip r:embed="rId3" cstate="print">
            <a:extLst>
              <a:ext uri="{28A0092B-C50C-407E-A947-70E740481C1C}">
                <a14:useLocalDpi xmlns="" xmlns:a14="http://schemas.microsoft.com/office/drawing/2010/main" val="0"/>
              </a:ext>
            </a:extLst>
          </a:blip>
          <a:stretch>
            <a:fillRect/>
          </a:stretch>
        </p:blipFill>
        <p:spPr>
          <a:xfrm>
            <a:off x="71406" y="5857892"/>
            <a:ext cx="1603423" cy="928694"/>
          </a:xfrm>
          <a:prstGeom prst="rect">
            <a:avLst/>
          </a:prstGeom>
        </p:spPr>
      </p:pic>
      <p:pic>
        <p:nvPicPr>
          <p:cNvPr id="9" name="Picture 8"/>
          <p:cNvPicPr>
            <a:picLocks noChangeAspect="1"/>
          </p:cNvPicPr>
          <p:nvPr/>
        </p:nvPicPr>
        <p:blipFill>
          <a:blip r:embed="rId4"/>
          <a:stretch>
            <a:fillRect/>
          </a:stretch>
        </p:blipFill>
        <p:spPr>
          <a:xfrm>
            <a:off x="7981984" y="5786454"/>
            <a:ext cx="1090610" cy="1000132"/>
          </a:xfrm>
          <a:prstGeom prst="rect">
            <a:avLst/>
          </a:prstGeom>
        </p:spPr>
      </p:pic>
      <p:sp>
        <p:nvSpPr>
          <p:cNvPr id="7" name="Slide Number Placeholder 8"/>
          <p:cNvSpPr txBox="1">
            <a:spLocks/>
          </p:cNvSpPr>
          <p:nvPr/>
        </p:nvSpPr>
        <p:spPr>
          <a:xfrm>
            <a:off x="6715140" y="7141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tint val="75000"/>
                  </a:schemeClr>
                </a:solidFill>
              </a:rPr>
              <a:t>7</a:t>
            </a:r>
            <a:endParaRPr kumimoji="0" lang="en-GB"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rmAutofit fontScale="90000"/>
          </a:bodyPr>
          <a:lstStyle/>
          <a:p>
            <a:r>
              <a:rPr lang="en-GB" dirty="0" smtClean="0"/>
              <a:t>Ant foraging- Co-operative Search by Pheromone Trails</a:t>
            </a:r>
            <a:endParaRPr lang="en-GB" dirty="0"/>
          </a:p>
        </p:txBody>
      </p:sp>
      <p:pic>
        <p:nvPicPr>
          <p:cNvPr id="37890" name="Picture 2"/>
          <p:cNvPicPr>
            <a:picLocks noGrp="1" noChangeAspect="1" noChangeArrowheads="1"/>
          </p:cNvPicPr>
          <p:nvPr>
            <p:ph idx="1"/>
          </p:nvPr>
        </p:nvPicPr>
        <p:blipFill>
          <a:blip r:embed="rId2"/>
          <a:srcRect/>
          <a:stretch>
            <a:fillRect/>
          </a:stretch>
        </p:blipFill>
        <p:spPr bwMode="auto">
          <a:xfrm>
            <a:off x="785786" y="3000372"/>
            <a:ext cx="3490257" cy="1285884"/>
          </a:xfrm>
          <a:prstGeom prst="rect">
            <a:avLst/>
          </a:prstGeom>
          <a:noFill/>
          <a:ln w="9525">
            <a:noFill/>
            <a:miter lim="800000"/>
            <a:headEnd/>
            <a:tailEnd/>
          </a:ln>
          <a:effectLst/>
        </p:spPr>
      </p:pic>
      <p:pic>
        <p:nvPicPr>
          <p:cNvPr id="37891" name="Picture 3"/>
          <p:cNvPicPr>
            <a:picLocks noChangeAspect="1" noChangeArrowheads="1"/>
          </p:cNvPicPr>
          <p:nvPr/>
        </p:nvPicPr>
        <p:blipFill>
          <a:blip r:embed="rId3"/>
          <a:srcRect/>
          <a:stretch>
            <a:fillRect/>
          </a:stretch>
        </p:blipFill>
        <p:spPr bwMode="auto">
          <a:xfrm>
            <a:off x="714348" y="1643050"/>
            <a:ext cx="3383100" cy="1214446"/>
          </a:xfrm>
          <a:prstGeom prst="rect">
            <a:avLst/>
          </a:prstGeom>
          <a:noFill/>
          <a:ln w="9525">
            <a:noFill/>
            <a:miter lim="800000"/>
            <a:headEnd/>
            <a:tailEnd/>
          </a:ln>
          <a:effectLst/>
        </p:spPr>
      </p:pic>
      <p:pic>
        <p:nvPicPr>
          <p:cNvPr id="37892" name="Picture 4"/>
          <p:cNvPicPr>
            <a:picLocks noChangeAspect="1" noChangeArrowheads="1"/>
          </p:cNvPicPr>
          <p:nvPr/>
        </p:nvPicPr>
        <p:blipFill>
          <a:blip r:embed="rId4"/>
          <a:srcRect/>
          <a:stretch>
            <a:fillRect/>
          </a:stretch>
        </p:blipFill>
        <p:spPr bwMode="auto">
          <a:xfrm>
            <a:off x="642910" y="4214818"/>
            <a:ext cx="3758738" cy="1285884"/>
          </a:xfrm>
          <a:prstGeom prst="rect">
            <a:avLst/>
          </a:prstGeom>
          <a:noFill/>
          <a:ln w="9525">
            <a:noFill/>
            <a:miter lim="800000"/>
            <a:headEnd/>
            <a:tailEnd/>
          </a:ln>
          <a:effectLst/>
        </p:spPr>
      </p:pic>
      <p:sp>
        <p:nvSpPr>
          <p:cNvPr id="10" name="Content Placeholder 2"/>
          <p:cNvSpPr txBox="1">
            <a:spLocks/>
          </p:cNvSpPr>
          <p:nvPr/>
        </p:nvSpPr>
        <p:spPr>
          <a:xfrm>
            <a:off x="4500562" y="1600200"/>
            <a:ext cx="4186238" cy="4525963"/>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When</a:t>
            </a:r>
            <a:r>
              <a:rPr kumimoji="0" lang="en-GB" sz="2000" b="0" i="0" u="none" strike="noStrike" kern="1200" cap="none" spc="0" normalizeH="0" noProof="0" dirty="0" smtClean="0">
                <a:ln>
                  <a:noFill/>
                </a:ln>
                <a:solidFill>
                  <a:schemeClr val="tx1"/>
                </a:solidFill>
                <a:effectLst/>
                <a:uLnTx/>
                <a:uFillTx/>
                <a:latin typeface="+mn-lt"/>
                <a:ea typeface="+mn-ea"/>
                <a:cs typeface="+mn-cs"/>
              </a:rPr>
              <a:t> ants leave their nest to search for a food source, they randomly rotate around on obstacle.</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en-GB" sz="2000" baseline="0" dirty="0" smtClean="0"/>
              <a:t>Initially the pheromone deposit will be the</a:t>
            </a:r>
            <a:r>
              <a:rPr lang="en-GB" sz="2000" dirty="0" smtClean="0"/>
              <a:t> same for right and left directions.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When the ants in the shorter</a:t>
            </a:r>
            <a:r>
              <a:rPr kumimoji="0" lang="en-GB" sz="2000" b="0" i="0" u="none" strike="noStrike" kern="1200" cap="none" spc="0" normalizeH="0" noProof="0" dirty="0" smtClean="0">
                <a:ln>
                  <a:noFill/>
                </a:ln>
                <a:solidFill>
                  <a:schemeClr val="tx1"/>
                </a:solidFill>
                <a:effectLst/>
                <a:uLnTx/>
                <a:uFillTx/>
                <a:latin typeface="+mn-lt"/>
                <a:ea typeface="+mn-ea"/>
                <a:cs typeface="+mn-cs"/>
              </a:rPr>
              <a:t> direction find a food source, they carry the food and start returning back, following their pheromone trails, and still depositing more pheromone.</a:t>
            </a: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p:cNvPicPr/>
          <p:nvPr/>
        </p:nvPicPr>
        <p:blipFill>
          <a:blip r:embed="rId5" cstate="print">
            <a:extLst>
              <a:ext uri="{28A0092B-C50C-407E-A947-70E740481C1C}">
                <a14:useLocalDpi xmlns="" xmlns:a14="http://schemas.microsoft.com/office/drawing/2010/main" val="0"/>
              </a:ext>
            </a:extLst>
          </a:blip>
          <a:stretch>
            <a:fillRect/>
          </a:stretch>
        </p:blipFill>
        <p:spPr>
          <a:xfrm>
            <a:off x="71406" y="5857892"/>
            <a:ext cx="1603423" cy="928694"/>
          </a:xfrm>
          <a:prstGeom prst="rect">
            <a:avLst/>
          </a:prstGeom>
        </p:spPr>
      </p:pic>
      <p:pic>
        <p:nvPicPr>
          <p:cNvPr id="12" name="Picture 11"/>
          <p:cNvPicPr>
            <a:picLocks noChangeAspect="1"/>
          </p:cNvPicPr>
          <p:nvPr/>
        </p:nvPicPr>
        <p:blipFill>
          <a:blip r:embed="rId6"/>
          <a:stretch>
            <a:fillRect/>
          </a:stretch>
        </p:blipFill>
        <p:spPr>
          <a:xfrm>
            <a:off x="7981984" y="5786454"/>
            <a:ext cx="1090610" cy="1000132"/>
          </a:xfrm>
          <a:prstGeom prst="rect">
            <a:avLst/>
          </a:prstGeom>
        </p:spPr>
      </p:pic>
      <p:sp>
        <p:nvSpPr>
          <p:cNvPr id="13" name="Slide Number Placeholder 8"/>
          <p:cNvSpPr txBox="1">
            <a:spLocks/>
          </p:cNvSpPr>
          <p:nvPr/>
        </p:nvSpPr>
        <p:spPr>
          <a:xfrm>
            <a:off x="6715140" y="7141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tint val="75000"/>
                  </a:schemeClr>
                </a:solidFill>
              </a:rPr>
              <a:t>8</a:t>
            </a:r>
            <a:endParaRPr kumimoji="0" lang="en-GB"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TotalTime>
  <Words>1189</Words>
  <Application>Microsoft Office PowerPoint</Application>
  <PresentationFormat>On-screen Show (4:3)</PresentationFormat>
  <Paragraphs>261</Paragraphs>
  <Slides>24</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Office Theme</vt:lpstr>
      <vt:lpstr>Equation</vt:lpstr>
      <vt:lpstr>Microsoft Equation 3.0</vt:lpstr>
      <vt:lpstr>Ant Colony Optimization (ACO)  ComSens Research Group</vt:lpstr>
      <vt:lpstr>Real Ants</vt:lpstr>
      <vt:lpstr>Basic Concept</vt:lpstr>
      <vt:lpstr>Basic Concept</vt:lpstr>
      <vt:lpstr>Basic Concept</vt:lpstr>
      <vt:lpstr>Basic Concept</vt:lpstr>
      <vt:lpstr>ACO Definintion</vt:lpstr>
      <vt:lpstr>Shortest Route</vt:lpstr>
      <vt:lpstr>Ant foraging- Co-operative Search by Pheromone Trails</vt:lpstr>
      <vt:lpstr>Slide 10</vt:lpstr>
      <vt:lpstr>ACO-Algorithm</vt:lpstr>
      <vt:lpstr>ACO</vt:lpstr>
      <vt:lpstr>ACO</vt:lpstr>
      <vt:lpstr>How to implement in a program</vt:lpstr>
      <vt:lpstr>A simple Travel Salesman Problem  example</vt:lpstr>
      <vt:lpstr>Iteration 1</vt:lpstr>
      <vt:lpstr>How to build next sub-solution?</vt:lpstr>
      <vt:lpstr>Iteration 2</vt:lpstr>
      <vt:lpstr>Iteration 3</vt:lpstr>
      <vt:lpstr>Iteration 4</vt:lpstr>
      <vt:lpstr>Iteration 5</vt:lpstr>
      <vt:lpstr>Path and Pheromone Evaluation</vt:lpstr>
      <vt:lpstr>Advantages/Disadvantages</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 Colony Optimization (ACO)  ComSens Research Group</dc:title>
  <dc:creator>samia abid</dc:creator>
  <cp:lastModifiedBy>samia abid</cp:lastModifiedBy>
  <cp:revision>46</cp:revision>
  <dcterms:created xsi:type="dcterms:W3CDTF">2017-02-04T11:08:24Z</dcterms:created>
  <dcterms:modified xsi:type="dcterms:W3CDTF">2017-02-05T13:39:22Z</dcterms:modified>
</cp:coreProperties>
</file>