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81" r:id="rId4"/>
    <p:sldId id="259" r:id="rId5"/>
    <p:sldId id="260" r:id="rId6"/>
    <p:sldId id="261" r:id="rId7"/>
    <p:sldId id="258" r:id="rId8"/>
    <p:sldId id="262" r:id="rId9"/>
    <p:sldId id="263" r:id="rId10"/>
    <p:sldId id="264" r:id="rId11"/>
    <p:sldId id="279" r:id="rId12"/>
    <p:sldId id="266" r:id="rId13"/>
    <p:sldId id="267" r:id="rId14"/>
    <p:sldId id="269" r:id="rId15"/>
    <p:sldId id="271" r:id="rId16"/>
    <p:sldId id="270" r:id="rId17"/>
    <p:sldId id="272" r:id="rId18"/>
    <p:sldId id="280" r:id="rId19"/>
    <p:sldId id="265" r:id="rId20"/>
    <p:sldId id="282" r:id="rId21"/>
    <p:sldId id="273" r:id="rId22"/>
    <p:sldId id="274" r:id="rId23"/>
    <p:sldId id="275" r:id="rId24"/>
    <p:sldId id="276" r:id="rId25"/>
    <p:sldId id="277" r:id="rId26"/>
    <p:sldId id="278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6" autoAdjust="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20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84E887-B358-E844-9AC8-1C335300607C}" type="datetimeFigureOut">
              <a:rPr lang="en-US" smtClean="0"/>
              <a:t>10/27/16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854740-B0EB-D44F-BEB3-AE3D56AC7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718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60FB7-D381-AA43-BE8A-16E5405F7AF6}" type="datetimeFigureOut">
              <a:rPr lang="en-US" smtClean="0"/>
              <a:t>10/27/16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076C-B88D-2E42-ACCA-D20EDE770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5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60FB7-D381-AA43-BE8A-16E5405F7AF6}" type="datetimeFigureOut">
              <a:rPr lang="en-US" smtClean="0"/>
              <a:t>10/27/16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076C-B88D-2E42-ACCA-D20EDE770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142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60FB7-D381-AA43-BE8A-16E5405F7AF6}" type="datetimeFigureOut">
              <a:rPr lang="en-US" smtClean="0"/>
              <a:t>10/27/16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076C-B88D-2E42-ACCA-D20EDE770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17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60FB7-D381-AA43-BE8A-16E5405F7AF6}" type="datetimeFigureOut">
              <a:rPr lang="en-US" smtClean="0"/>
              <a:t>10/27/16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076C-B88D-2E42-ACCA-D20EDE770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904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60FB7-D381-AA43-BE8A-16E5405F7AF6}" type="datetimeFigureOut">
              <a:rPr lang="en-US" smtClean="0"/>
              <a:t>10/27/16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076C-B88D-2E42-ACCA-D20EDE770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990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60FB7-D381-AA43-BE8A-16E5405F7AF6}" type="datetimeFigureOut">
              <a:rPr lang="en-US" smtClean="0"/>
              <a:t>10/27/16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076C-B88D-2E42-ACCA-D20EDE770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813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60FB7-D381-AA43-BE8A-16E5405F7AF6}" type="datetimeFigureOut">
              <a:rPr lang="en-US" smtClean="0"/>
              <a:t>10/27/16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076C-B88D-2E42-ACCA-D20EDE770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453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60FB7-D381-AA43-BE8A-16E5405F7AF6}" type="datetimeFigureOut">
              <a:rPr lang="en-US" smtClean="0"/>
              <a:t>10/27/16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076C-B88D-2E42-ACCA-D20EDE770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948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60FB7-D381-AA43-BE8A-16E5405F7AF6}" type="datetimeFigureOut">
              <a:rPr lang="en-US" smtClean="0"/>
              <a:t>10/27/16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076C-B88D-2E42-ACCA-D20EDE770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052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60FB7-D381-AA43-BE8A-16E5405F7AF6}" type="datetimeFigureOut">
              <a:rPr lang="en-US" smtClean="0"/>
              <a:t>10/27/16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076C-B88D-2E42-ACCA-D20EDE770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639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60FB7-D381-AA43-BE8A-16E5405F7AF6}" type="datetimeFigureOut">
              <a:rPr lang="en-US" smtClean="0"/>
              <a:t>10/27/16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076C-B88D-2E42-ACCA-D20EDE770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194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60FB7-D381-AA43-BE8A-16E5405F7AF6}" type="datetimeFigureOut">
              <a:rPr lang="en-US" smtClean="0"/>
              <a:t>10/27/16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7076C-B88D-2E42-ACCA-D20EDE770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430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Parallel Algorithms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CS170</a:t>
            </a:r>
          </a:p>
          <a:p>
            <a:r>
              <a:rPr lang="en-US" dirty="0" smtClean="0"/>
              <a:t>Fall 2016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667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Can simulate each </a:t>
            </a:r>
            <a:r>
              <a:rPr lang="en-US" dirty="0" smtClean="0"/>
              <a:t>parallel step </a:t>
            </a:r>
            <a:r>
              <a:rPr lang="en-US" dirty="0" smtClean="0"/>
              <a:t>t (work </a:t>
            </a:r>
            <a:r>
              <a:rPr lang="en-US" dirty="0" err="1" smtClean="0"/>
              <a:t>w</a:t>
            </a:r>
            <a:r>
              <a:rPr lang="en-US" baseline="-25000" dirty="0" err="1"/>
              <a:t>t</a:t>
            </a:r>
            <a:r>
              <a:rPr lang="en-US" dirty="0" smtClean="0"/>
              <a:t>)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with ceil[</a:t>
            </a:r>
            <a:r>
              <a:rPr lang="en-US" dirty="0" err="1" smtClean="0"/>
              <a:t>w</a:t>
            </a:r>
            <a:r>
              <a:rPr lang="en-US" baseline="-25000" dirty="0" err="1" smtClean="0"/>
              <a:t>t</a:t>
            </a:r>
            <a:r>
              <a:rPr lang="en-US" dirty="0" smtClean="0"/>
              <a:t>/P] steps of our P processors</a:t>
            </a:r>
          </a:p>
          <a:p>
            <a:r>
              <a:rPr lang="en-US" dirty="0" smtClean="0"/>
              <a:t>Adding over all t, we get depth D’ &lt; D + W/P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17750" y="1843876"/>
            <a:ext cx="4122955" cy="27832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17750" y="2122197"/>
            <a:ext cx="3792423" cy="27832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17750" y="2400518"/>
            <a:ext cx="3253133" cy="27832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17750" y="2678839"/>
            <a:ext cx="4314316" cy="27832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217750" y="2957160"/>
            <a:ext cx="1670058" cy="27832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730650" y="1843876"/>
            <a:ext cx="17397" cy="173950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24131" y="2332921"/>
            <a:ext cx="7551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</a:t>
            </a:r>
            <a:r>
              <a:rPr lang="en-US" sz="2400" dirty="0" smtClean="0"/>
              <a:t>ime</a:t>
            </a:r>
          </a:p>
          <a:p>
            <a:pPr algn="ctr"/>
            <a:r>
              <a:rPr lang="en-US" sz="2400" dirty="0"/>
              <a:t>t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850026" y="2470099"/>
            <a:ext cx="856593" cy="278321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053812" y="3583381"/>
            <a:ext cx="27971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Processors each step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7072313" y="2281375"/>
            <a:ext cx="175420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P</a:t>
            </a:r>
          </a:p>
          <a:p>
            <a:pPr algn="ctr"/>
            <a:r>
              <a:rPr lang="en-US" sz="2800" dirty="0" smtClean="0"/>
              <a:t>p</a:t>
            </a:r>
            <a:r>
              <a:rPr lang="en-US" sz="2800" dirty="0" smtClean="0"/>
              <a:t>rocessors </a:t>
            </a:r>
            <a:endParaRPr lang="en-US" sz="2800" dirty="0" smtClean="0"/>
          </a:p>
          <a:p>
            <a:pPr algn="ctr"/>
            <a:r>
              <a:rPr lang="en-US" sz="2800" dirty="0" smtClean="0"/>
              <a:t>we have</a:t>
            </a:r>
            <a:endParaRPr lang="en-US" sz="2800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217750" y="3583381"/>
            <a:ext cx="431431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 flipH="1">
            <a:off x="5532066" y="2546693"/>
            <a:ext cx="7785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w</a:t>
            </a:r>
            <a:r>
              <a:rPr lang="en-US" sz="2800" baseline="-25000" dirty="0" err="1" smtClean="0"/>
              <a:t>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80377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recap:  Brent’s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a problem can be solved in parallel with work W, depth D, and many processors, then it can be solved:</a:t>
            </a:r>
          </a:p>
          <a:p>
            <a:r>
              <a:rPr lang="en-US" dirty="0" smtClean="0"/>
              <a:t>with P processors</a:t>
            </a:r>
          </a:p>
          <a:p>
            <a:r>
              <a:rPr lang="en-US" dirty="0" smtClean="0"/>
              <a:t>the same work W’ = W</a:t>
            </a:r>
          </a:p>
          <a:p>
            <a:r>
              <a:rPr lang="en-US" dirty="0"/>
              <a:t>a</a:t>
            </a:r>
            <a:r>
              <a:rPr lang="en-US" dirty="0" smtClean="0"/>
              <a:t>nd depth D’ = W/P +D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535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Toy Problem: Sum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Sequential algorithm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sum = 0;</a:t>
            </a:r>
          </a:p>
          <a:p>
            <a:pPr marL="0" indent="0">
              <a:buNone/>
            </a:pPr>
            <a:r>
              <a:rPr lang="en-US" dirty="0"/>
              <a:t>f</a:t>
            </a:r>
            <a:r>
              <a:rPr lang="en-US" dirty="0" smtClean="0"/>
              <a:t>or </a:t>
            </a:r>
            <a:r>
              <a:rPr lang="en-US" dirty="0" err="1" smtClean="0"/>
              <a:t>i</a:t>
            </a:r>
            <a:r>
              <a:rPr lang="en-US" dirty="0" smtClean="0"/>
              <a:t> = 1 to n do sum = sum + A[</a:t>
            </a:r>
            <a:r>
              <a:rPr lang="en-US" dirty="0" err="1" smtClean="0"/>
              <a:t>i</a:t>
            </a:r>
            <a:r>
              <a:rPr lang="en-US" dirty="0" smtClean="0"/>
              <a:t>]</a:t>
            </a:r>
          </a:p>
          <a:p>
            <a:pPr marL="0" indent="0">
              <a:buNone/>
            </a:pPr>
            <a:r>
              <a:rPr lang="en-US" dirty="0"/>
              <a:t>r</a:t>
            </a:r>
            <a:r>
              <a:rPr lang="en-US" dirty="0" smtClean="0"/>
              <a:t>eturn sum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O(n</a:t>
            </a:r>
            <a:r>
              <a:rPr lang="en-US" dirty="0" smtClean="0"/>
              <a:t>) time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In parallel?</a:t>
            </a:r>
          </a:p>
        </p:txBody>
      </p:sp>
    </p:spTree>
    <p:extLst>
      <p:ext uri="{BB962C8B-B14F-4D97-AF65-F5344CB8AC3E}">
        <p14:creationId xmlns:p14="http://schemas.microsoft.com/office/powerpoint/2010/main" val="4012895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1852"/>
            <a:ext cx="8229600" cy="56043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f</a:t>
            </a:r>
            <a:r>
              <a:rPr lang="en-US" dirty="0" smtClean="0"/>
              <a:t>unction sum(A[1..n])</a:t>
            </a:r>
          </a:p>
          <a:p>
            <a:pPr marL="0" indent="0">
              <a:buNone/>
            </a:pPr>
            <a:r>
              <a:rPr lang="en-US" dirty="0" smtClean="0"/>
              <a:t>If n = 1 return A[1]</a:t>
            </a:r>
          </a:p>
          <a:p>
            <a:pPr marL="0" indent="0">
              <a:buNone/>
            </a:pPr>
            <a:r>
              <a:rPr lang="en-US" dirty="0" smtClean="0"/>
              <a:t>for </a:t>
            </a:r>
            <a:r>
              <a:rPr lang="en-US" dirty="0" err="1" smtClean="0"/>
              <a:t>i</a:t>
            </a:r>
            <a:r>
              <a:rPr lang="en-US" dirty="0" smtClean="0"/>
              <a:t> = 1,…,n/2 do </a:t>
            </a:r>
            <a:r>
              <a:rPr lang="en-US" dirty="0" smtClean="0">
                <a:solidFill>
                  <a:srgbClr val="FF0000"/>
                </a:solidFill>
              </a:rPr>
              <a:t>in parallel</a:t>
            </a:r>
          </a:p>
          <a:p>
            <a:pPr marL="0" indent="0">
              <a:buNone/>
            </a:pPr>
            <a:r>
              <a:rPr lang="en-US" dirty="0" smtClean="0"/>
              <a:t>  A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 = A[2i -1] + A[2i</a:t>
            </a:r>
            <a:r>
              <a:rPr lang="en-US" dirty="0" smtClean="0"/>
              <a:t>]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return </a:t>
            </a:r>
            <a:r>
              <a:rPr lang="en-US" dirty="0" smtClean="0"/>
              <a:t>sum(A[1..n/2])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2 3 1 7 5 4 8 6</a:t>
            </a:r>
          </a:p>
          <a:p>
            <a:pPr marL="0" indent="0">
              <a:buNone/>
            </a:pPr>
            <a:r>
              <a:rPr lang="en-US" dirty="0" smtClean="0"/>
              <a:t>5 8 9 14</a:t>
            </a:r>
          </a:p>
          <a:p>
            <a:pPr marL="0" indent="0">
              <a:buNone/>
            </a:pPr>
            <a:r>
              <a:rPr lang="en-US" dirty="0" smtClean="0"/>
              <a:t>13 23</a:t>
            </a:r>
          </a:p>
          <a:p>
            <a:pPr marL="0" indent="0">
              <a:buNone/>
            </a:pPr>
            <a:r>
              <a:rPr lang="en-US" dirty="0" smtClean="0"/>
              <a:t>36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408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Work?  Time?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W(n) = W(n/2) + n/2  </a:t>
            </a:r>
            <a:r>
              <a:rPr lang="en-US" dirty="0" smtClean="0">
                <a:sym typeface="Wingdings"/>
              </a:rPr>
              <a:t> O(n)</a:t>
            </a:r>
            <a:endParaRPr lang="en-US" dirty="0" smtClean="0"/>
          </a:p>
          <a:p>
            <a:r>
              <a:rPr lang="en-US" dirty="0" smtClean="0"/>
              <a:t>D(n) = D(n/2) + 2  </a:t>
            </a:r>
            <a:r>
              <a:rPr lang="en-US" dirty="0" smtClean="0">
                <a:sym typeface="Wingdings"/>
              </a:rPr>
              <a:t>   O(log n)</a:t>
            </a:r>
            <a:endParaRPr lang="en-US" dirty="0">
              <a:sym typeface="Wingdings"/>
            </a:endParaRPr>
          </a:p>
          <a:p>
            <a:pPr marL="0" indent="0">
              <a:buNone/>
            </a:pPr>
            <a:r>
              <a:rPr lang="en-US" sz="5400" dirty="0" smtClean="0">
                <a:solidFill>
                  <a:srgbClr val="FF0000"/>
                </a:solidFill>
                <a:sym typeface="Wingdings"/>
              </a:rPr>
              <a:t>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sym typeface="Wingdings"/>
              </a:rPr>
              <a:t>Work efficient = same work as best sequential</a:t>
            </a:r>
          </a:p>
          <a:p>
            <a:pPr marL="0" indent="0">
              <a:buNone/>
            </a:pPr>
            <a:r>
              <a:rPr lang="en-US" dirty="0" smtClean="0">
                <a:sym typeface="Wingdings"/>
              </a:rPr>
              <a:t>Depth log n (as little as possible)</a:t>
            </a:r>
            <a:endParaRPr lang="en-US" dirty="0">
              <a:sym typeface="Wingdings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sym typeface="Wingdings"/>
              </a:rPr>
              <a:t>Important: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sum</a:t>
            </a:r>
            <a:r>
              <a:rPr lang="en-US" sz="4000" b="1" dirty="0" smtClean="0">
                <a:solidFill>
                  <a:srgbClr val="FF0000"/>
                </a:solidFill>
                <a:sym typeface="Wingdings"/>
              </a:rPr>
              <a:t>s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, all sums: sums[j] = Σ</a:t>
            </a:r>
            <a:r>
              <a:rPr lang="en-US" baseline="-25000" dirty="0" smtClean="0">
                <a:solidFill>
                  <a:srgbClr val="FF0000"/>
                </a:solidFill>
                <a:sym typeface="Wingdings"/>
              </a:rPr>
              <a:t>1</a:t>
            </a:r>
            <a:r>
              <a:rPr lang="en-US" baseline="30000" dirty="0" smtClean="0">
                <a:solidFill>
                  <a:srgbClr val="FF0000"/>
                </a:solidFill>
                <a:sym typeface="Wingdings"/>
              </a:rPr>
              <a:t>j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 A[</a:t>
            </a:r>
            <a:r>
              <a:rPr lang="en-US" dirty="0" err="1" smtClean="0">
                <a:solidFill>
                  <a:srgbClr val="FF0000"/>
                </a:solidFill>
                <a:sym typeface="Wingdings"/>
              </a:rPr>
              <a:t>i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]</a:t>
            </a:r>
            <a:endParaRPr lang="en-US" sz="4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125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toy problem: compact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Given array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2 0 0 1 0 4 3 0 0 0 6 0 0 0 0 1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m</a:t>
            </a:r>
            <a:r>
              <a:rPr lang="en-US" dirty="0" smtClean="0"/>
              <a:t>ake it into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2 1 4 3 6 1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Also work efficient </a:t>
            </a:r>
            <a:r>
              <a:rPr lang="en-US" dirty="0" smtClean="0">
                <a:solidFill>
                  <a:schemeClr val="accent2"/>
                </a:solidFill>
                <a:sym typeface="Wingdings"/>
              </a:rPr>
              <a:t>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800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Another Basic Problem: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Find-Root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479423" y="2070011"/>
            <a:ext cx="243550" cy="22613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82840" y="2679611"/>
            <a:ext cx="243550" cy="22613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392372" y="2684539"/>
            <a:ext cx="243550" cy="22613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82840" y="3449149"/>
            <a:ext cx="243550" cy="22613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148822" y="3675285"/>
            <a:ext cx="243550" cy="22613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82840" y="4884627"/>
            <a:ext cx="243550" cy="22613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210729" y="3675285"/>
            <a:ext cx="243550" cy="22613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172292" y="2070011"/>
            <a:ext cx="243550" cy="22613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475709" y="2679611"/>
            <a:ext cx="243550" cy="22613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207016" y="2684539"/>
            <a:ext cx="243550" cy="22613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475709" y="3449149"/>
            <a:ext cx="243550" cy="22613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841691" y="3675285"/>
            <a:ext cx="243550" cy="22613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475709" y="4884627"/>
            <a:ext cx="243550" cy="22613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903598" y="3675285"/>
            <a:ext cx="243550" cy="22613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>
            <a:stCxn id="10" idx="0"/>
            <a:endCxn id="8" idx="4"/>
          </p:cNvCxnSpPr>
          <p:nvPr/>
        </p:nvCxnSpPr>
        <p:spPr>
          <a:xfrm flipV="1">
            <a:off x="904615" y="3675285"/>
            <a:ext cx="0" cy="12093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9" idx="7"/>
            <a:endCxn id="7" idx="4"/>
          </p:cNvCxnSpPr>
          <p:nvPr/>
        </p:nvCxnSpPr>
        <p:spPr>
          <a:xfrm flipV="1">
            <a:off x="2356705" y="2910675"/>
            <a:ext cx="157442" cy="7977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1" idx="1"/>
            <a:endCxn id="7" idx="5"/>
          </p:cNvCxnSpPr>
          <p:nvPr/>
        </p:nvCxnSpPr>
        <p:spPr>
          <a:xfrm flipH="1" flipV="1">
            <a:off x="2600255" y="2877558"/>
            <a:ext cx="646141" cy="8308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8" idx="0"/>
            <a:endCxn id="6" idx="4"/>
          </p:cNvCxnSpPr>
          <p:nvPr/>
        </p:nvCxnSpPr>
        <p:spPr>
          <a:xfrm flipV="1">
            <a:off x="904615" y="2905747"/>
            <a:ext cx="0" cy="5434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6" idx="7"/>
            <a:endCxn id="5" idx="3"/>
          </p:cNvCxnSpPr>
          <p:nvPr/>
        </p:nvCxnSpPr>
        <p:spPr>
          <a:xfrm flipV="1">
            <a:off x="990723" y="2263030"/>
            <a:ext cx="524367" cy="44969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7" idx="1"/>
            <a:endCxn id="5" idx="6"/>
          </p:cNvCxnSpPr>
          <p:nvPr/>
        </p:nvCxnSpPr>
        <p:spPr>
          <a:xfrm flipH="1" flipV="1">
            <a:off x="1722973" y="2183079"/>
            <a:ext cx="705066" cy="5345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7" idx="7"/>
            <a:endCxn id="12" idx="4"/>
          </p:cNvCxnSpPr>
          <p:nvPr/>
        </p:nvCxnSpPr>
        <p:spPr>
          <a:xfrm flipV="1">
            <a:off x="5683592" y="2296147"/>
            <a:ext cx="610475" cy="26215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3" idx="7"/>
            <a:endCxn id="12" idx="3"/>
          </p:cNvCxnSpPr>
          <p:nvPr/>
        </p:nvCxnSpPr>
        <p:spPr>
          <a:xfrm flipV="1">
            <a:off x="5683592" y="2263030"/>
            <a:ext cx="524367" cy="44969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5" idx="7"/>
            <a:endCxn id="12" idx="3"/>
          </p:cNvCxnSpPr>
          <p:nvPr/>
        </p:nvCxnSpPr>
        <p:spPr>
          <a:xfrm flipV="1">
            <a:off x="5683592" y="2263030"/>
            <a:ext cx="524367" cy="12192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4" idx="1"/>
            <a:endCxn id="12" idx="5"/>
          </p:cNvCxnSpPr>
          <p:nvPr/>
        </p:nvCxnSpPr>
        <p:spPr>
          <a:xfrm flipH="1" flipV="1">
            <a:off x="6380175" y="2263030"/>
            <a:ext cx="862508" cy="4546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16" idx="1"/>
            <a:endCxn id="12" idx="5"/>
          </p:cNvCxnSpPr>
          <p:nvPr/>
        </p:nvCxnSpPr>
        <p:spPr>
          <a:xfrm flipH="1" flipV="1">
            <a:off x="6380175" y="2263030"/>
            <a:ext cx="497183" cy="14453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18" idx="1"/>
          </p:cNvCxnSpPr>
          <p:nvPr/>
        </p:nvCxnSpPr>
        <p:spPr>
          <a:xfrm flipH="1" flipV="1">
            <a:off x="6415842" y="2296147"/>
            <a:ext cx="1523423" cy="14122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4303239" y="2905747"/>
            <a:ext cx="7875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sym typeface="Wingdings"/>
              </a:rPr>
              <a:t>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613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Solution: </a:t>
            </a:r>
            <a:r>
              <a:rPr lang="en-US" dirty="0" smtClean="0">
                <a:solidFill>
                  <a:srgbClr val="FF0000"/>
                </a:solidFill>
              </a:rPr>
              <a:t>pointer jumping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Repeat log n times:</a:t>
            </a:r>
          </a:p>
          <a:p>
            <a:pPr marL="0" indent="0">
              <a:buNone/>
            </a:pPr>
            <a:r>
              <a:rPr lang="en-US" dirty="0"/>
              <a:t>f</a:t>
            </a:r>
            <a:r>
              <a:rPr lang="en-US" dirty="0" smtClean="0"/>
              <a:t>or every node v do </a:t>
            </a:r>
            <a:r>
              <a:rPr lang="en-US" dirty="0" smtClean="0">
                <a:solidFill>
                  <a:srgbClr val="FF0000"/>
                </a:solidFill>
              </a:rPr>
              <a:t>in parallel</a:t>
            </a:r>
          </a:p>
          <a:p>
            <a:pPr marL="0" indent="0">
              <a:buNone/>
            </a:pPr>
            <a:r>
              <a:rPr lang="en-US" dirty="0"/>
              <a:t>i</a:t>
            </a:r>
            <a:r>
              <a:rPr lang="en-US" dirty="0" smtClean="0"/>
              <a:t>f     next[v] ≠ v    next[v] = next[next[v]]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785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parallel algorithm landscape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are some of the very basic tricks of parallel algorithm design (like “divide and conquer” or “greedy” in algorithm design)</a:t>
            </a:r>
          </a:p>
          <a:p>
            <a:r>
              <a:rPr lang="en-US" dirty="0" smtClean="0"/>
              <a:t>There are a couple of others</a:t>
            </a:r>
          </a:p>
          <a:p>
            <a:r>
              <a:rPr lang="en-US" dirty="0" smtClean="0"/>
              <a:t>The go a long way, but not all the way…</a:t>
            </a:r>
          </a:p>
          <a:p>
            <a:r>
              <a:rPr lang="en-US" dirty="0" smtClean="0"/>
              <a:t>So, what happens to the problems we learned how to solve sequentially in CS170?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087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200"/>
            <a:ext cx="8229600" cy="63145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Matrix multiplication      </a:t>
            </a:r>
          </a:p>
          <a:p>
            <a:pPr marL="0" indent="0">
              <a:buNone/>
            </a:pPr>
            <a:r>
              <a:rPr lang="en-US" dirty="0" smtClean="0"/>
              <a:t>Merge sort</a:t>
            </a:r>
          </a:p>
          <a:p>
            <a:pPr marL="0" indent="0">
              <a:buNone/>
            </a:pPr>
            <a:r>
              <a:rPr lang="en-US" dirty="0" smtClean="0"/>
              <a:t>FFT</a:t>
            </a:r>
          </a:p>
          <a:p>
            <a:pPr marL="0" indent="0">
              <a:buNone/>
            </a:pPr>
            <a:r>
              <a:rPr lang="en-US" dirty="0" smtClean="0"/>
              <a:t>Connected components</a:t>
            </a:r>
          </a:p>
          <a:p>
            <a:pPr marL="0" indent="0">
              <a:buNone/>
            </a:pPr>
            <a:r>
              <a:rPr lang="en-US" dirty="0" smtClean="0"/>
              <a:t>DFS/SCC</a:t>
            </a:r>
          </a:p>
          <a:p>
            <a:pPr marL="0" indent="0">
              <a:buNone/>
            </a:pPr>
            <a:r>
              <a:rPr lang="en-US" dirty="0" smtClean="0"/>
              <a:t>Shortest path</a:t>
            </a:r>
          </a:p>
          <a:p>
            <a:pPr marL="0" indent="0">
              <a:buNone/>
            </a:pPr>
            <a:r>
              <a:rPr lang="en-US" dirty="0" smtClean="0"/>
              <a:t>MST</a:t>
            </a:r>
          </a:p>
          <a:p>
            <a:pPr marL="0" indent="0">
              <a:buNone/>
            </a:pPr>
            <a:r>
              <a:rPr lang="en-US" dirty="0" smtClean="0"/>
              <a:t>LP, </a:t>
            </a:r>
            <a:r>
              <a:rPr lang="en-US" dirty="0" err="1" smtClean="0"/>
              <a:t>HornSAT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Huffman</a:t>
            </a:r>
          </a:p>
          <a:p>
            <a:pPr marL="0" indent="0">
              <a:buNone/>
            </a:pPr>
            <a:r>
              <a:rPr lang="en-US" dirty="0" err="1" smtClean="0"/>
              <a:t>Hackattack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(for </a:t>
            </a:r>
            <a:r>
              <a:rPr lang="en-US" dirty="0" err="1" smtClean="0"/>
              <a:t>i</a:t>
            </a:r>
            <a:r>
              <a:rPr lang="en-US" dirty="0" smtClean="0"/>
              <a:t> = 1 to n</a:t>
            </a:r>
          </a:p>
          <a:p>
            <a:pPr marL="0" indent="0">
              <a:buNone/>
            </a:pPr>
            <a:r>
              <a:rPr lang="en-US" dirty="0"/>
              <a:t>c</a:t>
            </a:r>
            <a:r>
              <a:rPr lang="en-US" dirty="0" smtClean="0"/>
              <a:t>heck if k[</a:t>
            </a:r>
            <a:r>
              <a:rPr lang="en-US" dirty="0" err="1" smtClean="0"/>
              <a:t>i</a:t>
            </a:r>
            <a:r>
              <a:rPr lang="en-US" dirty="0" smtClean="0"/>
              <a:t>] is the secret key)           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688634" y="4644479"/>
            <a:ext cx="226300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ym typeface="Wingdings"/>
              </a:rPr>
              <a:t>    </a:t>
            </a:r>
          </a:p>
          <a:p>
            <a:r>
              <a:rPr lang="en-US" sz="2800" dirty="0" smtClean="0">
                <a:sym typeface="Wingdings"/>
              </a:rPr>
              <a:t>(embarrassing</a:t>
            </a:r>
          </a:p>
          <a:p>
            <a:r>
              <a:rPr lang="en-US" sz="2800" dirty="0" smtClean="0">
                <a:sym typeface="Wingdings"/>
              </a:rPr>
              <a:t>parallelism)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992597" y="190516"/>
            <a:ext cx="22759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ym typeface="Wingdings"/>
              </a:rPr>
              <a:t> (recall sum)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849258" y="1177878"/>
            <a:ext cx="29476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ym typeface="Wingdings"/>
              </a:rPr>
              <a:t>   (begging…)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601062" y="703226"/>
            <a:ext cx="52422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8000"/>
                </a:solidFill>
                <a:sym typeface="Wingdings"/>
              </a:rPr>
              <a:t> (redesign, </a:t>
            </a:r>
            <a:r>
              <a:rPr lang="en-US" sz="2800" dirty="0" err="1" smtClean="0">
                <a:solidFill>
                  <a:srgbClr val="008000"/>
                </a:solidFill>
                <a:sym typeface="Wingdings"/>
              </a:rPr>
              <a:t>pquicksort</a:t>
            </a:r>
            <a:r>
              <a:rPr lang="en-US" sz="2800" dirty="0" smtClean="0">
                <a:solidFill>
                  <a:srgbClr val="008000"/>
                </a:solidFill>
                <a:sym typeface="Wingdings"/>
              </a:rPr>
              <a:t>, </a:t>
            </a:r>
            <a:r>
              <a:rPr lang="en-US" sz="2800" dirty="0" err="1" smtClean="0">
                <a:solidFill>
                  <a:srgbClr val="008000"/>
                </a:solidFill>
                <a:sym typeface="Wingdings"/>
              </a:rPr>
              <a:t>radixsort</a:t>
            </a:r>
            <a:r>
              <a:rPr lang="en-US" sz="2800" dirty="0" smtClean="0">
                <a:sym typeface="Wingdings"/>
              </a:rPr>
              <a:t>)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095770" y="1701098"/>
            <a:ext cx="20380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8000"/>
                </a:solidFill>
                <a:sym typeface="Wingdings"/>
              </a:rPr>
              <a:t> (redesign</a:t>
            </a:r>
            <a:r>
              <a:rPr lang="en-US" sz="2800" dirty="0" smtClean="0">
                <a:sym typeface="Wingdings"/>
              </a:rPr>
              <a:t>)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4992597" y="2224318"/>
            <a:ext cx="24341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8000"/>
                </a:solidFill>
                <a:sym typeface="Wingdings"/>
              </a:rPr>
              <a:t>  (redesign</a:t>
            </a:r>
            <a:r>
              <a:rPr lang="en-US" sz="2800" dirty="0" smtClean="0">
                <a:sym typeface="Wingdings"/>
              </a:rPr>
              <a:t>)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4992597" y="2747538"/>
            <a:ext cx="24220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8000"/>
                </a:solidFill>
                <a:sym typeface="Wingdings"/>
              </a:rPr>
              <a:t>  (redesign</a:t>
            </a:r>
            <a:r>
              <a:rPr lang="en-US" sz="2800" dirty="0" smtClean="0">
                <a:sym typeface="Wingdings"/>
              </a:rPr>
              <a:t>)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4834451" y="3270758"/>
            <a:ext cx="23408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8000"/>
                </a:solidFill>
                <a:sym typeface="Wingdings"/>
              </a:rPr>
              <a:t></a:t>
            </a:r>
            <a:r>
              <a:rPr lang="en-US" sz="2800" dirty="0">
                <a:solidFill>
                  <a:srgbClr val="008000"/>
                </a:solidFill>
                <a:sym typeface="Wingdings"/>
              </a:rPr>
              <a:t></a:t>
            </a:r>
            <a:r>
              <a:rPr lang="en-US" sz="2800" dirty="0" smtClean="0">
                <a:solidFill>
                  <a:srgbClr val="008000"/>
                </a:solidFill>
                <a:sym typeface="Wingdings"/>
              </a:rPr>
              <a:t> </a:t>
            </a:r>
            <a:r>
              <a:rPr lang="en-US" sz="2800" dirty="0" smtClean="0">
                <a:solidFill>
                  <a:srgbClr val="008000"/>
                </a:solidFill>
                <a:sym typeface="Wingdings"/>
              </a:rPr>
              <a:t>(</a:t>
            </a:r>
            <a:r>
              <a:rPr lang="en-US" sz="2800" dirty="0" smtClean="0">
                <a:solidFill>
                  <a:srgbClr val="008000"/>
                </a:solidFill>
                <a:sym typeface="Wingdings"/>
              </a:rPr>
              <a:t>redesign</a:t>
            </a:r>
            <a:r>
              <a:rPr lang="en-US" sz="2800" dirty="0" smtClean="0">
                <a:sym typeface="Wingdings"/>
              </a:rPr>
              <a:t>)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4471569" y="4121259"/>
            <a:ext cx="24341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8000"/>
                </a:solidFill>
                <a:sym typeface="Wingdings"/>
              </a:rPr>
              <a:t>  (redesign</a:t>
            </a:r>
            <a:r>
              <a:rPr lang="en-US" sz="2800" dirty="0" smtClean="0">
                <a:sym typeface="Wingdings"/>
              </a:rPr>
              <a:t>)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2893192" y="3699180"/>
            <a:ext cx="57253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sym typeface="Wingdings"/>
              </a:rPr>
              <a:t>     (impossible, P-complete)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525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computation is here!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During your career, Moore’s Law will probably </a:t>
            </a:r>
            <a:r>
              <a:rPr lang="en-US" dirty="0" smtClean="0"/>
              <a:t>slow down a lot (possibly to a grinding halt…)</a:t>
            </a:r>
            <a:endParaRPr lang="en-US" dirty="0" smtClean="0"/>
          </a:p>
          <a:p>
            <a:r>
              <a:rPr lang="en-US" dirty="0" smtClean="0"/>
              <a:t>Google’s engine (reportedly) has about </a:t>
            </a:r>
            <a:r>
              <a:rPr lang="en-US" dirty="0" smtClean="0"/>
              <a:t>900,000 </a:t>
            </a:r>
            <a:r>
              <a:rPr lang="en-US" dirty="0" smtClean="0"/>
              <a:t>processors (recall Map-Reduce)</a:t>
            </a:r>
          </a:p>
          <a:p>
            <a:r>
              <a:rPr lang="en-US" dirty="0" smtClean="0"/>
              <a:t>The fastest </a:t>
            </a:r>
            <a:r>
              <a:rPr lang="en-US" dirty="0" smtClean="0"/>
              <a:t>supercomputers have </a:t>
            </a:r>
            <a:r>
              <a:rPr lang="en-US" dirty="0" smtClean="0"/>
              <a:t>&gt; 10</a:t>
            </a:r>
            <a:r>
              <a:rPr lang="en-US" baseline="30000" dirty="0" smtClean="0"/>
              <a:t>7</a:t>
            </a:r>
            <a:r>
              <a:rPr lang="en-US" dirty="0" smtClean="0"/>
              <a:t> </a:t>
            </a:r>
            <a:r>
              <a:rPr lang="en-US" dirty="0" smtClean="0"/>
              <a:t>cores and </a:t>
            </a:r>
            <a:r>
              <a:rPr lang="en-US" dirty="0" smtClean="0"/>
              <a:t>10</a:t>
            </a:r>
            <a:r>
              <a:rPr lang="en-US" baseline="30000" dirty="0" smtClean="0"/>
              <a:t>17-18</a:t>
            </a:r>
            <a:r>
              <a:rPr lang="en-US" dirty="0" smtClean="0"/>
              <a:t> </a:t>
            </a:r>
            <a:r>
              <a:rPr lang="en-US" dirty="0" smtClean="0"/>
              <a:t>flops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So, in an Algorithms course we must at least mention parallel algorithms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63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Prim? 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Applies the cut property to the component that contains S 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sym typeface="Wingdings"/>
              </a:rPr>
              <a:t> sequential…</a:t>
            </a:r>
          </a:p>
          <a:p>
            <a:endParaRPr lang="en-US" dirty="0">
              <a:sym typeface="Wingdings"/>
            </a:endParaRPr>
          </a:p>
          <a:p>
            <a:r>
              <a:rPr lang="en-US" dirty="0" err="1" smtClean="0">
                <a:solidFill>
                  <a:srgbClr val="660066"/>
                </a:solidFill>
                <a:sym typeface="Wingdings"/>
              </a:rPr>
              <a:t>Kruskal</a:t>
            </a:r>
            <a:r>
              <a:rPr lang="en-US" dirty="0" smtClean="0">
                <a:solidFill>
                  <a:srgbClr val="660066"/>
                </a:solidFill>
                <a:sym typeface="Wingdings"/>
              </a:rPr>
              <a:t>?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660066"/>
                </a:solidFill>
                <a:sym typeface="Wingdings"/>
              </a:rPr>
              <a:t>Goes through the edges in sorted order  sequential</a:t>
            </a:r>
          </a:p>
          <a:p>
            <a:pPr marL="0" indent="0">
              <a:buNone/>
            </a:pP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                                         </a:t>
            </a:r>
            <a:r>
              <a:rPr lang="en-US" sz="7100" dirty="0" smtClean="0">
                <a:solidFill>
                  <a:srgbClr val="C0504D"/>
                </a:solidFill>
                <a:sym typeface="Wingdings"/>
              </a:rPr>
              <a:t>   ?</a:t>
            </a:r>
          </a:p>
        </p:txBody>
      </p:sp>
    </p:spTree>
    <p:extLst>
      <p:ext uri="{BB962C8B-B14F-4D97-AF65-F5344CB8AC3E}">
        <p14:creationId xmlns:p14="http://schemas.microsoft.com/office/powerpoint/2010/main" val="4196707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Borůvka’s</a:t>
            </a:r>
            <a:r>
              <a:rPr lang="en-US" dirty="0" smtClean="0"/>
              <a:t> Algorithm (1926)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(applies </a:t>
            </a:r>
            <a:r>
              <a:rPr lang="en-US" dirty="0" smtClean="0">
                <a:solidFill>
                  <a:srgbClr val="FF0000"/>
                </a:solidFill>
              </a:rPr>
              <a:t>“cut principle”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to all components at once)</a:t>
            </a:r>
          </a:p>
          <a:p>
            <a:pPr marL="0" indent="0">
              <a:buNone/>
            </a:pPr>
            <a:r>
              <a:rPr lang="en-US" dirty="0" smtClean="0"/>
              <a:t>T = </a:t>
            </a:r>
            <a:r>
              <a:rPr lang="en-US" dirty="0" smtClean="0"/>
              <a:t>empty (the MST under construction)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  (list of the cc’s of T) = [{1}, {2}, … , {n}] </a:t>
            </a:r>
          </a:p>
          <a:p>
            <a:pPr marL="0" indent="0">
              <a:buNone/>
            </a:pPr>
            <a:r>
              <a:rPr lang="en-US" dirty="0"/>
              <a:t>w</a:t>
            </a:r>
            <a:r>
              <a:rPr lang="en-US" dirty="0" smtClean="0"/>
              <a:t>hile |C| &gt; 1</a:t>
            </a:r>
          </a:p>
          <a:p>
            <a:pPr marL="0" indent="0">
              <a:buNone/>
            </a:pPr>
            <a:r>
              <a:rPr lang="en-US" dirty="0" smtClean="0"/>
              <a:t>for each c in C do</a:t>
            </a:r>
          </a:p>
          <a:p>
            <a:pPr marL="0" indent="0">
              <a:buNone/>
            </a:pPr>
            <a:r>
              <a:rPr lang="en-US" dirty="0" smtClean="0"/>
              <a:t>  find the shortest edge out of c</a:t>
            </a:r>
          </a:p>
          <a:p>
            <a:pPr marL="0" indent="0">
              <a:buNone/>
            </a:pPr>
            <a:r>
              <a:rPr lang="en-US" dirty="0" smtClean="0"/>
              <a:t>  add it to T</a:t>
            </a:r>
          </a:p>
          <a:p>
            <a:pPr marL="0" indent="0">
              <a:buNone/>
            </a:pPr>
            <a:r>
              <a:rPr lang="en-US" dirty="0" smtClean="0"/>
              <a:t>C = connected components of 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636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371" y="274638"/>
            <a:ext cx="8229600" cy="1143000"/>
          </a:xfrm>
        </p:spPr>
        <p:txBody>
          <a:bodyPr/>
          <a:lstStyle/>
          <a:p>
            <a:r>
              <a:rPr lang="en-US" dirty="0" smtClean="0"/>
              <a:t>Little problem…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688328" y="2706685"/>
            <a:ext cx="243550" cy="22613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232443" y="2706685"/>
            <a:ext cx="243550" cy="22613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41267" y="4185652"/>
            <a:ext cx="243550" cy="22613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stCxn id="5" idx="6"/>
            <a:endCxn id="6" idx="2"/>
          </p:cNvCxnSpPr>
          <p:nvPr/>
        </p:nvCxnSpPr>
        <p:spPr>
          <a:xfrm>
            <a:off x="1931878" y="2819753"/>
            <a:ext cx="130056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6" idx="3"/>
            <a:endCxn id="7" idx="7"/>
          </p:cNvCxnSpPr>
          <p:nvPr/>
        </p:nvCxnSpPr>
        <p:spPr>
          <a:xfrm flipH="1">
            <a:off x="2649150" y="2899704"/>
            <a:ext cx="618960" cy="131906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5" idx="5"/>
            <a:endCxn id="7" idx="1"/>
          </p:cNvCxnSpPr>
          <p:nvPr/>
        </p:nvCxnSpPr>
        <p:spPr>
          <a:xfrm>
            <a:off x="1896211" y="2899704"/>
            <a:ext cx="580723" cy="131906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441267" y="2331323"/>
            <a:ext cx="3666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1712882" y="3491654"/>
            <a:ext cx="3666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3049114" y="3453690"/>
            <a:ext cx="3666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21" name="Oval 20"/>
          <p:cNvSpPr/>
          <p:nvPr/>
        </p:nvSpPr>
        <p:spPr>
          <a:xfrm>
            <a:off x="5267825" y="2724935"/>
            <a:ext cx="243550" cy="22613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811940" y="2724935"/>
            <a:ext cx="243550" cy="22613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020764" y="4203902"/>
            <a:ext cx="243550" cy="22613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>
            <a:stCxn id="21" idx="6"/>
            <a:endCxn id="22" idx="2"/>
          </p:cNvCxnSpPr>
          <p:nvPr/>
        </p:nvCxnSpPr>
        <p:spPr>
          <a:xfrm>
            <a:off x="5511375" y="2838003"/>
            <a:ext cx="130056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22" idx="3"/>
            <a:endCxn id="23" idx="7"/>
          </p:cNvCxnSpPr>
          <p:nvPr/>
        </p:nvCxnSpPr>
        <p:spPr>
          <a:xfrm flipH="1">
            <a:off x="6228647" y="2917954"/>
            <a:ext cx="618960" cy="131906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1" idx="5"/>
            <a:endCxn id="23" idx="1"/>
          </p:cNvCxnSpPr>
          <p:nvPr/>
        </p:nvCxnSpPr>
        <p:spPr>
          <a:xfrm>
            <a:off x="5475708" y="2917954"/>
            <a:ext cx="580723" cy="131906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727010" y="2349573"/>
            <a:ext cx="1003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3.007</a:t>
            </a:r>
            <a:endParaRPr lang="en-US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4720442" y="3471940"/>
            <a:ext cx="1003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3.003</a:t>
            </a:r>
            <a:endParaRPr lang="en-US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6628611" y="3471940"/>
            <a:ext cx="1003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3.001</a:t>
            </a:r>
            <a:endParaRPr lang="en-US" sz="2800" dirty="0"/>
          </a:p>
        </p:txBody>
      </p:sp>
      <p:sp>
        <p:nvSpPr>
          <p:cNvPr id="30" name="TextBox 29"/>
          <p:cNvSpPr txBox="1"/>
          <p:nvPr/>
        </p:nvSpPr>
        <p:spPr>
          <a:xfrm>
            <a:off x="4279522" y="3186738"/>
            <a:ext cx="6368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ym typeface="Wingdings"/>
              </a:rPr>
              <a:t></a:t>
            </a:r>
            <a:endParaRPr lang="en-US" sz="3600" dirty="0"/>
          </a:p>
        </p:txBody>
      </p:sp>
      <p:sp>
        <p:nvSpPr>
          <p:cNvPr id="31" name="TextBox 30"/>
          <p:cNvSpPr txBox="1"/>
          <p:nvPr/>
        </p:nvSpPr>
        <p:spPr>
          <a:xfrm>
            <a:off x="3434493" y="1677273"/>
            <a:ext cx="3413114" cy="5016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Solution</a:t>
            </a:r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r>
              <a:rPr lang="en-US" sz="3200" dirty="0" smtClean="0">
                <a:solidFill>
                  <a:srgbClr val="FF0000"/>
                </a:solidFill>
              </a:rPr>
              <a:t>(or: break edge ties 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lexicographically)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820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7" grpId="0"/>
      <p:bldP spid="28" grpId="0"/>
      <p:bldP spid="29" grpId="0"/>
      <p:bldP spid="30" grpId="0"/>
      <p:bldP spid="31" grpId="0"/>
      <p:bldP spid="31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Borůvka’s</a:t>
            </a:r>
            <a:r>
              <a:rPr lang="en-US" dirty="0" smtClean="0"/>
              <a:t> Algorithm  </a:t>
            </a:r>
            <a:r>
              <a:rPr lang="en-US" dirty="0" smtClean="0">
                <a:solidFill>
                  <a:srgbClr val="FF0000"/>
                </a:solidFill>
              </a:rPr>
              <a:t>O(|E| log |V|)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 = empty</a:t>
            </a:r>
          </a:p>
          <a:p>
            <a:pPr marL="0" indent="0">
              <a:buNone/>
            </a:pPr>
            <a:r>
              <a:rPr lang="en-US" dirty="0" smtClean="0"/>
              <a:t>C  (list of the cc’s of T) = [{1}, {2}, … , {n}] </a:t>
            </a:r>
          </a:p>
          <a:p>
            <a:pPr marL="0" indent="0">
              <a:buNone/>
            </a:pPr>
            <a:r>
              <a:rPr lang="en-US" dirty="0"/>
              <a:t>w</a:t>
            </a:r>
            <a:r>
              <a:rPr lang="en-US" dirty="0" smtClean="0"/>
              <a:t>hile |C| &gt; 1</a:t>
            </a:r>
          </a:p>
          <a:p>
            <a:pPr marL="0" indent="0">
              <a:buNone/>
            </a:pPr>
            <a:r>
              <a:rPr lang="en-US" dirty="0" smtClean="0"/>
              <a:t>for each c in C do                   </a:t>
            </a:r>
            <a:r>
              <a:rPr lang="en-US" dirty="0" smtClean="0">
                <a:solidFill>
                  <a:srgbClr val="FF0000"/>
                </a:solidFill>
              </a:rPr>
              <a:t>log |V| stages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find the shortest edge out of c     </a:t>
            </a:r>
            <a:r>
              <a:rPr lang="en-US" dirty="0" smtClean="0">
                <a:solidFill>
                  <a:srgbClr val="FF0000"/>
                </a:solidFill>
              </a:rPr>
              <a:t>O(|E|)</a:t>
            </a:r>
          </a:p>
          <a:p>
            <a:pPr marL="0" indent="0">
              <a:buNone/>
            </a:pPr>
            <a:r>
              <a:rPr lang="en-US" dirty="0" smtClean="0"/>
              <a:t>  and add it to T</a:t>
            </a:r>
          </a:p>
          <a:p>
            <a:pPr marL="0" indent="0">
              <a:buNone/>
            </a:pPr>
            <a:r>
              <a:rPr lang="en-US" dirty="0" smtClean="0"/>
              <a:t>C = connected components of T    </a:t>
            </a:r>
            <a:r>
              <a:rPr lang="en-US" dirty="0" smtClean="0">
                <a:solidFill>
                  <a:srgbClr val="FF0000"/>
                </a:solidFill>
              </a:rPr>
              <a:t>O(V|)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608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Borůvka’s</a:t>
            </a:r>
            <a:r>
              <a:rPr lang="en-US" dirty="0" smtClean="0"/>
              <a:t> Algorithm </a:t>
            </a:r>
            <a:r>
              <a:rPr lang="en-US" dirty="0" smtClean="0">
                <a:solidFill>
                  <a:srgbClr val="FF0000"/>
                </a:solidFill>
              </a:rPr>
              <a:t>in parallel?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T = empty</a:t>
            </a:r>
          </a:p>
          <a:p>
            <a:pPr marL="0" indent="0">
              <a:buNone/>
            </a:pPr>
            <a:r>
              <a:rPr lang="en-US" dirty="0" smtClean="0"/>
              <a:t>C  (list of the cc’s of T) = [{1}, {2}, … , {n}] </a:t>
            </a:r>
          </a:p>
          <a:p>
            <a:pPr marL="0" indent="0">
              <a:buNone/>
            </a:pPr>
            <a:r>
              <a:rPr lang="en-US" dirty="0"/>
              <a:t>w</a:t>
            </a:r>
            <a:r>
              <a:rPr lang="en-US" dirty="0" smtClean="0"/>
              <a:t>hile |C| &gt; 1</a:t>
            </a:r>
          </a:p>
          <a:p>
            <a:pPr marL="0" indent="0">
              <a:buNone/>
            </a:pPr>
            <a:r>
              <a:rPr lang="en-US" dirty="0" smtClean="0"/>
              <a:t>for each c in C do </a:t>
            </a:r>
            <a:r>
              <a:rPr lang="en-US" sz="3000" dirty="0" smtClean="0">
                <a:solidFill>
                  <a:srgbClr val="FF0000"/>
                </a:solidFill>
              </a:rPr>
              <a:t>in parallel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find the shortest edge out of c    </a:t>
            </a:r>
            <a:r>
              <a:rPr lang="en-US" dirty="0" smtClean="0">
                <a:solidFill>
                  <a:srgbClr val="FF0000"/>
                </a:solidFill>
              </a:rPr>
              <a:t>W=|E|, D=</a:t>
            </a:r>
            <a:r>
              <a:rPr lang="en-US" dirty="0" err="1" smtClean="0">
                <a:solidFill>
                  <a:srgbClr val="FF0000"/>
                </a:solidFill>
              </a:rPr>
              <a:t>log|V</a:t>
            </a:r>
            <a:r>
              <a:rPr lang="en-US" dirty="0" smtClean="0">
                <a:solidFill>
                  <a:srgbClr val="FF0000"/>
                </a:solidFill>
              </a:rPr>
              <a:t>|</a:t>
            </a:r>
          </a:p>
          <a:p>
            <a:pPr marL="0" indent="0">
              <a:buNone/>
            </a:pPr>
            <a:r>
              <a:rPr lang="en-US" dirty="0" smtClean="0"/>
              <a:t>  add it to T</a:t>
            </a:r>
          </a:p>
          <a:p>
            <a:pPr marL="0" indent="0">
              <a:buNone/>
            </a:pPr>
            <a:r>
              <a:rPr lang="en-US" dirty="0" smtClean="0"/>
              <a:t>C = connected components of T    </a:t>
            </a:r>
            <a:r>
              <a:rPr lang="en-US" dirty="0" smtClean="0">
                <a:solidFill>
                  <a:srgbClr val="FF0000"/>
                </a:solidFill>
              </a:rPr>
              <a:t>W = |E| log |V|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												D = log |V|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Total: W = O(|E| log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|V|), D = O(log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|V|)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608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Borůvka’s</a:t>
            </a:r>
            <a:r>
              <a:rPr lang="en-US" dirty="0" smtClean="0"/>
              <a:t> Algorithm </a:t>
            </a:r>
            <a:r>
              <a:rPr lang="en-US" dirty="0" smtClean="0">
                <a:solidFill>
                  <a:srgbClr val="FF0000"/>
                </a:solidFill>
              </a:rPr>
              <a:t>in parallel?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 = empty</a:t>
            </a:r>
          </a:p>
          <a:p>
            <a:pPr marL="0" indent="0">
              <a:buNone/>
            </a:pPr>
            <a:r>
              <a:rPr lang="en-US" dirty="0" smtClean="0"/>
              <a:t>C  (list of the cc’s of T) = [{1}, {2}, … , {n}] </a:t>
            </a:r>
          </a:p>
          <a:p>
            <a:pPr marL="0" indent="0">
              <a:buNone/>
            </a:pPr>
            <a:r>
              <a:rPr lang="en-US" dirty="0"/>
              <a:t>w</a:t>
            </a:r>
            <a:r>
              <a:rPr lang="en-US" dirty="0" smtClean="0"/>
              <a:t>hile |C| &gt; 1</a:t>
            </a:r>
          </a:p>
          <a:p>
            <a:pPr marL="0" indent="0">
              <a:buNone/>
            </a:pPr>
            <a:r>
              <a:rPr lang="en-US" dirty="0" smtClean="0"/>
              <a:t>for each c in C do </a:t>
            </a:r>
            <a:r>
              <a:rPr lang="en-US" sz="3000" dirty="0" smtClean="0">
                <a:solidFill>
                  <a:srgbClr val="FF0000"/>
                </a:solidFill>
              </a:rPr>
              <a:t>in parallel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find the shortest edge out of c    </a:t>
            </a:r>
            <a:r>
              <a:rPr lang="en-US" b="1" dirty="0" smtClean="0">
                <a:solidFill>
                  <a:srgbClr val="0000FF"/>
                </a:solidFill>
              </a:rPr>
              <a:t>How???</a:t>
            </a:r>
          </a:p>
          <a:p>
            <a:pPr marL="0" indent="0">
              <a:buNone/>
            </a:pPr>
            <a:r>
              <a:rPr lang="en-US" dirty="0" smtClean="0"/>
              <a:t>  add it to T</a:t>
            </a:r>
          </a:p>
          <a:p>
            <a:pPr marL="0" indent="0">
              <a:buNone/>
            </a:pPr>
            <a:r>
              <a:rPr lang="en-US" dirty="0" smtClean="0"/>
              <a:t>C = connected components of T    </a:t>
            </a:r>
            <a:r>
              <a:rPr lang="en-US" b="1" dirty="0" smtClean="0">
                <a:solidFill>
                  <a:srgbClr val="0000FF"/>
                </a:solidFill>
              </a:rPr>
              <a:t>How???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Total: W = O(|E| log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|V|), D = O(log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|V|)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557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5858"/>
            <a:ext cx="8229600" cy="6622142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4800" dirty="0" smtClean="0"/>
              <a:t>Connected Components</a:t>
            </a:r>
            <a:endParaRPr lang="en-US" dirty="0" smtClean="0"/>
          </a:p>
          <a:p>
            <a:pPr marL="0" indent="0">
              <a:buNone/>
            </a:pPr>
            <a:r>
              <a:rPr lang="en-US" sz="3800" dirty="0" smtClean="0"/>
              <a:t>function cc(V,E) returns array[V] of V</a:t>
            </a:r>
          </a:p>
          <a:p>
            <a:pPr marL="0" indent="0">
              <a:buNone/>
            </a:pPr>
            <a:r>
              <a:rPr lang="en-US" sz="3800" dirty="0"/>
              <a:t>i</a:t>
            </a:r>
            <a:r>
              <a:rPr lang="en-US" sz="3800" dirty="0" smtClean="0"/>
              <a:t>nitialize:  for every node v do in parallel: </a:t>
            </a:r>
          </a:p>
          <a:p>
            <a:pPr marL="0" indent="0">
              <a:buNone/>
            </a:pPr>
            <a:r>
              <a:rPr lang="en-US" sz="3800" dirty="0" smtClean="0"/>
              <a:t>       leader[v] = fifty-fifty(), </a:t>
            </a:r>
            <a:r>
              <a:rPr lang="en-US" sz="3800" dirty="0" err="1" smtClean="0"/>
              <a:t>ptr</a:t>
            </a:r>
            <a:r>
              <a:rPr lang="en-US" sz="3800" dirty="0" smtClean="0"/>
              <a:t>[v] = v</a:t>
            </a:r>
          </a:p>
          <a:p>
            <a:pPr marL="0" indent="0">
              <a:buNone/>
            </a:pPr>
            <a:r>
              <a:rPr lang="en-US" sz="3800" dirty="0" smtClean="0"/>
              <a:t>for all</a:t>
            </a:r>
            <a:r>
              <a:rPr lang="el-GR" sz="3800" dirty="0" smtClean="0"/>
              <a:t> </a:t>
            </a:r>
            <a:r>
              <a:rPr lang="en-US" sz="3800" dirty="0" smtClean="0"/>
              <a:t>non-leader node v do in parallel: </a:t>
            </a:r>
          </a:p>
          <a:p>
            <a:pPr marL="0" indent="0">
              <a:buNone/>
            </a:pPr>
            <a:r>
              <a:rPr lang="en-US" sz="3800" dirty="0"/>
              <a:t> </a:t>
            </a:r>
            <a:r>
              <a:rPr lang="en-US" sz="3800" dirty="0" smtClean="0"/>
              <a:t>    chose an adjacent leader </a:t>
            </a:r>
            <a:r>
              <a:rPr lang="en-US" sz="3800" dirty="0" smtClean="0"/>
              <a:t>node u, </a:t>
            </a:r>
            <a:r>
              <a:rPr lang="en-US" sz="3800" dirty="0" smtClean="0"/>
              <a:t>if one exists, </a:t>
            </a:r>
          </a:p>
          <a:p>
            <a:pPr marL="0" indent="0">
              <a:buNone/>
            </a:pPr>
            <a:r>
              <a:rPr lang="en-US" sz="3800" dirty="0"/>
              <a:t> </a:t>
            </a:r>
            <a:r>
              <a:rPr lang="en-US" sz="3800" dirty="0" smtClean="0"/>
              <a:t>    and set </a:t>
            </a:r>
            <a:r>
              <a:rPr lang="en-US" sz="3800" dirty="0" err="1" smtClean="0"/>
              <a:t>ptr</a:t>
            </a:r>
            <a:r>
              <a:rPr lang="en-US" sz="3800" dirty="0" smtClean="0"/>
              <a:t>[v] = u</a:t>
            </a:r>
          </a:p>
          <a:p>
            <a:pPr marL="0" indent="0">
              <a:buNone/>
            </a:pPr>
            <a:r>
              <a:rPr lang="en-US" sz="3800" dirty="0">
                <a:solidFill>
                  <a:srgbClr val="FF0000"/>
                </a:solidFill>
              </a:rPr>
              <a:t> </a:t>
            </a:r>
            <a:r>
              <a:rPr lang="en-US" sz="3800" dirty="0" smtClean="0">
                <a:solidFill>
                  <a:srgbClr val="FF0000"/>
                </a:solidFill>
              </a:rPr>
              <a:t>      (</a:t>
            </a:r>
            <a:r>
              <a:rPr lang="en-US" sz="3800" dirty="0" err="1" smtClean="0">
                <a:solidFill>
                  <a:srgbClr val="FF0000"/>
                </a:solidFill>
              </a:rPr>
              <a:t>ptr</a:t>
            </a:r>
            <a:r>
              <a:rPr lang="en-US" sz="3800" dirty="0" smtClean="0">
                <a:solidFill>
                  <a:srgbClr val="FF0000"/>
                </a:solidFill>
              </a:rPr>
              <a:t> is now a bunch of stars)</a:t>
            </a:r>
          </a:p>
          <a:p>
            <a:pPr marL="0" indent="0">
              <a:buNone/>
            </a:pPr>
            <a:r>
              <a:rPr lang="en-US" sz="3800" dirty="0" smtClean="0"/>
              <a:t>V’ = {v: </a:t>
            </a:r>
            <a:r>
              <a:rPr lang="en-US" sz="3800" dirty="0" err="1" smtClean="0"/>
              <a:t>ptr</a:t>
            </a:r>
            <a:r>
              <a:rPr lang="en-US" sz="3800" dirty="0" smtClean="0"/>
              <a:t>[v] = v} </a:t>
            </a:r>
            <a:r>
              <a:rPr lang="en-US" sz="3800" dirty="0" smtClean="0">
                <a:solidFill>
                  <a:srgbClr val="FF0000"/>
                </a:solidFill>
              </a:rPr>
              <a:t>(the roots of the stars)</a:t>
            </a:r>
          </a:p>
          <a:p>
            <a:pPr marL="0" indent="0">
              <a:buNone/>
            </a:pPr>
            <a:r>
              <a:rPr lang="en-US" sz="3800" dirty="0" smtClean="0"/>
              <a:t>E’ = {(</a:t>
            </a:r>
            <a:r>
              <a:rPr lang="en-US" sz="3800" dirty="0" err="1" smtClean="0"/>
              <a:t>u,v</a:t>
            </a:r>
            <a:r>
              <a:rPr lang="en-US" sz="3800" dirty="0" smtClean="0"/>
              <a:t>): u ≠ v in V’, there is (a, b) in E such that </a:t>
            </a:r>
          </a:p>
          <a:p>
            <a:pPr marL="0" indent="0">
              <a:buNone/>
            </a:pPr>
            <a:r>
              <a:rPr lang="en-US" sz="3800" dirty="0"/>
              <a:t> </a:t>
            </a:r>
            <a:r>
              <a:rPr lang="en-US" sz="3800" dirty="0" smtClean="0"/>
              <a:t>   </a:t>
            </a:r>
            <a:r>
              <a:rPr lang="en-US" sz="3800" dirty="0" err="1" smtClean="0"/>
              <a:t>ptr</a:t>
            </a:r>
            <a:r>
              <a:rPr lang="en-US" sz="3800" dirty="0" smtClean="0"/>
              <a:t>[a] = u and </a:t>
            </a:r>
            <a:r>
              <a:rPr lang="en-US" sz="3800" dirty="0" err="1" smtClean="0"/>
              <a:t>ptr</a:t>
            </a:r>
            <a:r>
              <a:rPr lang="en-US" sz="3800" dirty="0" smtClean="0"/>
              <a:t>[b] = v} </a:t>
            </a:r>
            <a:r>
              <a:rPr lang="en-US" sz="3800" dirty="0" smtClean="0">
                <a:solidFill>
                  <a:srgbClr val="FF0000"/>
                </a:solidFill>
              </a:rPr>
              <a:t>(“contract” the graph)</a:t>
            </a:r>
          </a:p>
          <a:p>
            <a:pPr marL="0" indent="0">
              <a:buNone/>
            </a:pPr>
            <a:r>
              <a:rPr lang="en-US" sz="3800" dirty="0"/>
              <a:t> </a:t>
            </a:r>
            <a:r>
              <a:rPr lang="en-US" sz="3800" dirty="0" smtClean="0"/>
              <a:t>   label[] = </a:t>
            </a:r>
            <a:r>
              <a:rPr lang="en-US" sz="3800" dirty="0" smtClean="0"/>
              <a:t>cc</a:t>
            </a:r>
            <a:r>
              <a:rPr lang="en-US" sz="3800" dirty="0" smtClean="0"/>
              <a:t>(V’,E’</a:t>
            </a:r>
            <a:r>
              <a:rPr lang="en-US" sz="3800" dirty="0" smtClean="0"/>
              <a:t>)    </a:t>
            </a:r>
            <a:r>
              <a:rPr lang="en-US" sz="3800" dirty="0" smtClean="0">
                <a:solidFill>
                  <a:srgbClr val="FF0000"/>
                </a:solidFill>
              </a:rPr>
              <a:t>(</a:t>
            </a:r>
            <a:r>
              <a:rPr lang="en-US" sz="3800" dirty="0" smtClean="0">
                <a:solidFill>
                  <a:srgbClr val="FF0000"/>
                </a:solidFill>
              </a:rPr>
              <a:t>compute cc recursively 	</a:t>
            </a:r>
            <a:r>
              <a:rPr lang="en-US" sz="3800" dirty="0" smtClean="0">
                <a:solidFill>
                  <a:srgbClr val="FF0000"/>
                </a:solidFill>
              </a:rPr>
              <a:t>						on </a:t>
            </a:r>
            <a:r>
              <a:rPr lang="en-US" sz="3800" dirty="0" smtClean="0">
                <a:solidFill>
                  <a:srgbClr val="FF0000"/>
                </a:solidFill>
              </a:rPr>
              <a:t>the </a:t>
            </a:r>
            <a:r>
              <a:rPr lang="en-US" sz="3800" dirty="0" smtClean="0">
                <a:solidFill>
                  <a:srgbClr val="FF0000"/>
                </a:solidFill>
              </a:rPr>
              <a:t>contracted </a:t>
            </a:r>
            <a:r>
              <a:rPr lang="en-US" sz="3800" dirty="0" smtClean="0">
                <a:solidFill>
                  <a:srgbClr val="FF0000"/>
                </a:solidFill>
              </a:rPr>
              <a:t>graph)</a:t>
            </a:r>
          </a:p>
          <a:p>
            <a:pPr marL="0" indent="0">
              <a:buNone/>
            </a:pPr>
            <a:r>
              <a:rPr lang="en-US" sz="3800" dirty="0" smtClean="0"/>
              <a:t>return cc[v] = </a:t>
            </a:r>
            <a:r>
              <a:rPr lang="en-US" sz="3800" dirty="0" smtClean="0"/>
              <a:t>label[</a:t>
            </a:r>
            <a:r>
              <a:rPr lang="en-US" sz="3800" dirty="0" err="1" smtClean="0"/>
              <a:t>ptr</a:t>
            </a:r>
            <a:r>
              <a:rPr lang="en-US" sz="3800" dirty="0" smtClean="0"/>
              <a:t>[v]]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15866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60066"/>
                </a:solidFill>
              </a:rPr>
              <a:t>This lecture</a:t>
            </a:r>
            <a:endParaRPr lang="en-US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60066"/>
                </a:solidFill>
              </a:rPr>
              <a:t>What are parallel algorithms, and how do they differ from (sequential) algorithms?</a:t>
            </a:r>
          </a:p>
          <a:p>
            <a:r>
              <a:rPr lang="en-US" dirty="0" smtClean="0">
                <a:solidFill>
                  <a:srgbClr val="660066"/>
                </a:solidFill>
              </a:rPr>
              <a:t>What are the important performance criteria parallel algorithms?</a:t>
            </a:r>
          </a:p>
          <a:p>
            <a:r>
              <a:rPr lang="en-US" dirty="0" smtClean="0">
                <a:solidFill>
                  <a:srgbClr val="660066"/>
                </a:solidFill>
              </a:rPr>
              <a:t>What are the basic tricks?</a:t>
            </a:r>
          </a:p>
          <a:p>
            <a:r>
              <a:rPr lang="en-US" dirty="0" smtClean="0">
                <a:solidFill>
                  <a:srgbClr val="660066"/>
                </a:solidFill>
              </a:rPr>
              <a:t>What does the “landscape” look like?</a:t>
            </a:r>
          </a:p>
          <a:p>
            <a:r>
              <a:rPr lang="en-US" dirty="0" smtClean="0">
                <a:solidFill>
                  <a:srgbClr val="660066"/>
                </a:solidFill>
              </a:rPr>
              <a:t>Sketches of two sophisticated parallel algorithms:  MST and connected components  </a:t>
            </a:r>
            <a:endParaRPr lang="en-US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048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Parallel Algorithms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need a completely new mindset!!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In sequential algorithms:</a:t>
            </a:r>
          </a:p>
          <a:p>
            <a:r>
              <a:rPr lang="en-US" dirty="0" smtClean="0"/>
              <a:t>We care about </a:t>
            </a:r>
            <a:r>
              <a:rPr lang="en-US" b="1" dirty="0" smtClean="0"/>
              <a:t>Time </a:t>
            </a:r>
          </a:p>
          <a:p>
            <a:r>
              <a:rPr lang="en-US" dirty="0" smtClean="0"/>
              <a:t>Acceptable:  O(n), O(n log n), O(n</a:t>
            </a:r>
            <a:r>
              <a:rPr lang="en-US" baseline="30000" dirty="0" smtClean="0"/>
              <a:t>2</a:t>
            </a:r>
            <a:r>
              <a:rPr lang="en-US" dirty="0" smtClean="0"/>
              <a:t>),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O(|E||V|</a:t>
            </a:r>
            <a:r>
              <a:rPr lang="en-US" baseline="30000" dirty="0" smtClean="0"/>
              <a:t>2</a:t>
            </a:r>
            <a:r>
              <a:rPr lang="en-US" dirty="0" smtClean="0"/>
              <a:t>)…</a:t>
            </a:r>
          </a:p>
          <a:p>
            <a:r>
              <a:rPr lang="en-US" b="1" dirty="0" smtClean="0"/>
              <a:t>Polynomial</a:t>
            </a:r>
            <a:r>
              <a:rPr lang="en-US" dirty="0" smtClean="0"/>
              <a:t> time</a:t>
            </a:r>
          </a:p>
          <a:p>
            <a:r>
              <a:rPr lang="en-US" dirty="0" smtClean="0"/>
              <a:t>Unacceptable: Exponential time 2</a:t>
            </a:r>
            <a:r>
              <a:rPr lang="en-US" baseline="30000" dirty="0" smtClean="0"/>
              <a:t>n</a:t>
            </a:r>
            <a:endParaRPr lang="en-US" dirty="0" smtClean="0"/>
          </a:p>
          <a:p>
            <a:r>
              <a:rPr lang="en-US" dirty="0" smtClean="0"/>
              <a:t>Sometimes unacceptable is the only possible:  NP-complete problems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How about in parallel algorithms?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589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273"/>
            <a:ext cx="8229600" cy="530682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To start, what is </a:t>
            </a:r>
            <a:r>
              <a:rPr lang="en-US" dirty="0" smtClean="0"/>
              <a:t>a parallel </a:t>
            </a:r>
            <a:r>
              <a:rPr lang="en-US" dirty="0" smtClean="0"/>
              <a:t>algorithm?  What kinds of computers will it run on?</a:t>
            </a:r>
          </a:p>
          <a:p>
            <a:r>
              <a:rPr lang="en-US" dirty="0" smtClean="0">
                <a:solidFill>
                  <a:srgbClr val="4F81BD"/>
                </a:solidFill>
              </a:rPr>
              <a:t>PRAM</a:t>
            </a:r>
          </a:p>
          <a:p>
            <a:r>
              <a:rPr lang="en-US" dirty="0" smtClean="0"/>
              <a:t>Same clock,</a:t>
            </a:r>
          </a:p>
          <a:p>
            <a:pPr marL="0" indent="0">
              <a:buNone/>
            </a:pPr>
            <a:r>
              <a:rPr lang="en-US" dirty="0" smtClean="0"/>
              <a:t>    synchronous.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Q: How about memory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congestion?</a:t>
            </a:r>
          </a:p>
          <a:p>
            <a:r>
              <a:rPr lang="en-US" dirty="0" err="1" smtClean="0"/>
              <a:t>ShA</a:t>
            </a:r>
            <a:r>
              <a:rPr lang="en-US" dirty="0" smtClean="0"/>
              <a:t>:  </a:t>
            </a:r>
            <a:r>
              <a:rPr lang="en-US" dirty="0" smtClean="0"/>
              <a:t>OK to </a:t>
            </a:r>
            <a:r>
              <a:rPr lang="en-US" dirty="0" smtClean="0">
                <a:solidFill>
                  <a:srgbClr val="008000"/>
                </a:solidFill>
              </a:rPr>
              <a:t>Read</a:t>
            </a:r>
            <a:r>
              <a:rPr lang="en-US" dirty="0" smtClean="0"/>
              <a:t> concurrently,</a:t>
            </a:r>
            <a:r>
              <a:rPr lang="en-US" dirty="0" smtClean="0"/>
              <a:t> </a:t>
            </a:r>
            <a:r>
              <a:rPr lang="en-US" dirty="0" smtClean="0"/>
              <a:t>not OK to </a:t>
            </a:r>
            <a:r>
              <a:rPr lang="en-US" dirty="0" smtClean="0">
                <a:solidFill>
                  <a:schemeClr val="accent2"/>
                </a:solidFill>
              </a:rPr>
              <a:t>Write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                       </a:t>
            </a:r>
            <a:r>
              <a:rPr lang="en-US" sz="4100" b="1" dirty="0" smtClean="0">
                <a:solidFill>
                  <a:srgbClr val="FF0000"/>
                </a:solidFill>
              </a:rPr>
              <a:t> </a:t>
            </a:r>
            <a:r>
              <a:rPr lang="en-US" sz="4100" b="1" dirty="0" smtClean="0">
                <a:solidFill>
                  <a:srgbClr val="FF0000"/>
                </a:solidFill>
              </a:rPr>
              <a:t>CREW </a:t>
            </a:r>
            <a:r>
              <a:rPr lang="en-US" sz="4100" b="1" dirty="0" smtClean="0">
                <a:solidFill>
                  <a:srgbClr val="FF0000"/>
                </a:solidFill>
              </a:rPr>
              <a:t>PRAM</a:t>
            </a:r>
          </a:p>
        </p:txBody>
      </p:sp>
      <p:sp>
        <p:nvSpPr>
          <p:cNvPr id="4" name="Rectangle 3"/>
          <p:cNvSpPr/>
          <p:nvPr/>
        </p:nvSpPr>
        <p:spPr>
          <a:xfrm>
            <a:off x="4209937" y="2578754"/>
            <a:ext cx="3253133" cy="67840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RAM</a:t>
            </a:r>
            <a:endParaRPr lang="en-US" sz="4000" dirty="0"/>
          </a:p>
        </p:txBody>
      </p:sp>
      <p:sp>
        <p:nvSpPr>
          <p:cNvPr id="5" name="Oval 4"/>
          <p:cNvSpPr/>
          <p:nvPr/>
        </p:nvSpPr>
        <p:spPr>
          <a:xfrm>
            <a:off x="4540469" y="3831198"/>
            <a:ext cx="278343" cy="24353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719983" y="3831198"/>
            <a:ext cx="278343" cy="24353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150069" y="3831198"/>
            <a:ext cx="278343" cy="24353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911276" y="3831198"/>
            <a:ext cx="278343" cy="24353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>
            <a:stCxn id="5" idx="0"/>
          </p:cNvCxnSpPr>
          <p:nvPr/>
        </p:nvCxnSpPr>
        <p:spPr>
          <a:xfrm flipH="1" flipV="1">
            <a:off x="4662244" y="3257161"/>
            <a:ext cx="17397" cy="57403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7" idx="0"/>
          </p:cNvCxnSpPr>
          <p:nvPr/>
        </p:nvCxnSpPr>
        <p:spPr>
          <a:xfrm flipV="1">
            <a:off x="5289241" y="3257161"/>
            <a:ext cx="0" cy="57403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0"/>
            <a:endCxn id="4" idx="2"/>
          </p:cNvCxnSpPr>
          <p:nvPr/>
        </p:nvCxnSpPr>
        <p:spPr>
          <a:xfrm flipH="1" flipV="1">
            <a:off x="5836504" y="3257161"/>
            <a:ext cx="22651" cy="57403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8" idx="0"/>
          </p:cNvCxnSpPr>
          <p:nvPr/>
        </p:nvCxnSpPr>
        <p:spPr>
          <a:xfrm flipH="1" flipV="1">
            <a:off x="7045555" y="3257161"/>
            <a:ext cx="4893" cy="57403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066975" y="4074728"/>
            <a:ext cx="17585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P processors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214415" y="3477255"/>
            <a:ext cx="5388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…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19566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Language?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1247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Threads in Java, </a:t>
            </a:r>
            <a:r>
              <a:rPr lang="en-US" dirty="0" smtClean="0"/>
              <a:t>Python, etc.</a:t>
            </a:r>
            <a:endParaRPr lang="en-US" dirty="0" smtClean="0"/>
          </a:p>
          <a:p>
            <a:r>
              <a:rPr lang="en-US" dirty="0" smtClean="0"/>
              <a:t>Parallel languages facilitate parallel programming through </a:t>
            </a:r>
            <a:r>
              <a:rPr lang="en-US" dirty="0" smtClean="0"/>
              <a:t>syntax 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parbegin</a:t>
            </a:r>
            <a:r>
              <a:rPr lang="en-US" dirty="0" smtClean="0"/>
              <a:t>/</a:t>
            </a:r>
            <a:r>
              <a:rPr lang="en-US" dirty="0" err="1" smtClean="0"/>
              <a:t>parend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In our </a:t>
            </a:r>
            <a:r>
              <a:rPr lang="en-US" dirty="0" err="1" smtClean="0"/>
              <a:t>pseudocode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Instead of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“for every edge (</a:t>
            </a:r>
            <a:r>
              <a:rPr lang="en-US" dirty="0" err="1" smtClean="0">
                <a:solidFill>
                  <a:srgbClr val="FF0000"/>
                </a:solidFill>
              </a:rPr>
              <a:t>u,v</a:t>
            </a:r>
            <a:r>
              <a:rPr lang="en-US" dirty="0" smtClean="0">
                <a:solidFill>
                  <a:srgbClr val="FF0000"/>
                </a:solidFill>
              </a:rPr>
              <a:t>) in E do”</a:t>
            </a:r>
          </a:p>
          <a:p>
            <a:pPr marL="0" indent="0">
              <a:buNone/>
            </a:pPr>
            <a:r>
              <a:rPr lang="en-US" dirty="0" smtClean="0"/>
              <a:t>we may say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“for every edge (</a:t>
            </a:r>
            <a:r>
              <a:rPr lang="en-US" dirty="0" err="1" smtClean="0">
                <a:solidFill>
                  <a:srgbClr val="FF0000"/>
                </a:solidFill>
              </a:rPr>
              <a:t>u,v</a:t>
            </a:r>
            <a:r>
              <a:rPr lang="en-US" dirty="0" smtClean="0">
                <a:solidFill>
                  <a:srgbClr val="FF0000"/>
                </a:solidFill>
              </a:rPr>
              <a:t>) in E do </a:t>
            </a:r>
            <a:r>
              <a:rPr lang="en-US" b="1" dirty="0" smtClean="0">
                <a:solidFill>
                  <a:srgbClr val="FF0000"/>
                </a:solidFill>
              </a:rPr>
              <a:t>in parallel</a:t>
            </a:r>
            <a:r>
              <a:rPr lang="en-US" dirty="0" smtClean="0">
                <a:solidFill>
                  <a:srgbClr val="FF0000"/>
                </a:solidFill>
              </a:rPr>
              <a:t>”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452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what do we care about?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things:</a:t>
            </a: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Work</a:t>
            </a:r>
            <a:r>
              <a:rPr lang="en-US" b="1" dirty="0" smtClean="0"/>
              <a:t> = the total number of instructions executed by all processors</a:t>
            </a:r>
          </a:p>
          <a:p>
            <a:endParaRPr lang="en-US" b="1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Depth</a:t>
            </a:r>
            <a:r>
              <a:rPr lang="en-US" b="1" dirty="0" smtClean="0"/>
              <a:t> = clock time in parallel execution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71771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what is acceptable?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Polynomial </a:t>
            </a:r>
            <a:r>
              <a:rPr lang="en-US" dirty="0" smtClean="0">
                <a:solidFill>
                  <a:srgbClr val="FF0000"/>
                </a:solidFill>
              </a:rPr>
              <a:t>work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Depth? 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O(log n) -- or maybe O((log n)</a:t>
            </a:r>
            <a:r>
              <a:rPr lang="en-US" baseline="30000" dirty="0" smtClean="0">
                <a:solidFill>
                  <a:srgbClr val="000000"/>
                </a:solidFill>
              </a:rPr>
              <a:t>2</a:t>
            </a:r>
            <a:r>
              <a:rPr lang="en-US" dirty="0" smtClean="0">
                <a:solidFill>
                  <a:srgbClr val="000000"/>
                </a:solidFill>
              </a:rPr>
              <a:t>) etc.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Q:  But how many processors?  </a:t>
            </a:r>
            <a:r>
              <a:rPr lang="en-US" b="1" dirty="0" smtClean="0">
                <a:solidFill>
                  <a:srgbClr val="FF0000"/>
                </a:solidFill>
              </a:rPr>
              <a:t>P = ?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A:  Pretend to have as many as </a:t>
            </a:r>
            <a:r>
              <a:rPr lang="en-US" dirty="0" smtClean="0">
                <a:solidFill>
                  <a:srgbClr val="000000"/>
                </a:solidFill>
              </a:rPr>
              <a:t>you want</a:t>
            </a:r>
            <a:r>
              <a:rPr lang="en-US" dirty="0" smtClean="0">
                <a:solidFill>
                  <a:srgbClr val="000000"/>
                </a:solidFill>
              </a:rPr>
              <a:t>!  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rgbClr val="FF0000"/>
                </a:solidFill>
              </a:rPr>
              <a:t>aturate the problem with processors!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13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reason:  Brent’s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If you can solve a problem with depth D and work W with as many processors as you want…</a:t>
            </a:r>
          </a:p>
          <a:p>
            <a:endParaRPr lang="en-US" dirty="0"/>
          </a:p>
          <a:p>
            <a:r>
              <a:rPr lang="en-US" dirty="0" smtClean="0"/>
              <a:t>…then you can also solve it with P processors with work O(W) and depth D’ = D + W/P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554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747</TotalTime>
  <Words>1508</Words>
  <Application>Microsoft Macintosh PowerPoint</Application>
  <PresentationFormat>On-screen Show (4:3)</PresentationFormat>
  <Paragraphs>229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Parallel Algorithms</vt:lpstr>
      <vt:lpstr>Parallel computation is here!</vt:lpstr>
      <vt:lpstr>This lecture</vt:lpstr>
      <vt:lpstr>Parallel Algorithms need a completely new mindset!!</vt:lpstr>
      <vt:lpstr>PowerPoint Presentation</vt:lpstr>
      <vt:lpstr>Language?</vt:lpstr>
      <vt:lpstr>And what do we care about?</vt:lpstr>
      <vt:lpstr>And what is acceptable?</vt:lpstr>
      <vt:lpstr>The reason:  Brent’s Principle</vt:lpstr>
      <vt:lpstr>Proof</vt:lpstr>
      <vt:lpstr>To recap:  Brent’s Principle</vt:lpstr>
      <vt:lpstr>Toy Problem: Sum</vt:lpstr>
      <vt:lpstr>PowerPoint Presentation</vt:lpstr>
      <vt:lpstr>Work?  Time?</vt:lpstr>
      <vt:lpstr>Another toy problem: compact</vt:lpstr>
      <vt:lpstr>Another Basic Problem:  Find-Root</vt:lpstr>
      <vt:lpstr>Solution: pointer jumping</vt:lpstr>
      <vt:lpstr>The parallel algorithm landscape</vt:lpstr>
      <vt:lpstr>PowerPoint Presentation</vt:lpstr>
      <vt:lpstr>MST</vt:lpstr>
      <vt:lpstr>Borůvka’s Algorithm (1926)</vt:lpstr>
      <vt:lpstr>Little problem…</vt:lpstr>
      <vt:lpstr>Borůvka’s Algorithm  O(|E| log |V|)</vt:lpstr>
      <vt:lpstr>Borůvka’s Algorithm in parallel?</vt:lpstr>
      <vt:lpstr>Borůvka’s Algorithm in parallel?</vt:lpstr>
      <vt:lpstr>PowerPoint Presentation</vt:lpstr>
    </vt:vector>
  </TitlesOfParts>
  <Company>UC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Parallel Algorithms</dc:title>
  <dc:creator>Christos  Papadimitriou</dc:creator>
  <cp:lastModifiedBy>Christos  Papadimitriou</cp:lastModifiedBy>
  <cp:revision>45</cp:revision>
  <dcterms:created xsi:type="dcterms:W3CDTF">2015-03-02T16:27:01Z</dcterms:created>
  <dcterms:modified xsi:type="dcterms:W3CDTF">2016-10-28T01:10:13Z</dcterms:modified>
</cp:coreProperties>
</file>