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58" r:id="rId8"/>
    <p:sldId id="261" r:id="rId9"/>
    <p:sldId id="260" r:id="rId10"/>
    <p:sldId id="262" r:id="rId11"/>
    <p:sldId id="263" r:id="rId12"/>
    <p:sldId id="266" r:id="rId13"/>
    <p:sldId id="267" r:id="rId14"/>
    <p:sldId id="268" r:id="rId15"/>
    <p:sldId id="264" r:id="rId16"/>
    <p:sldId id="265" r:id="rId17"/>
    <p:sldId id="269" r:id="rId18"/>
    <p:sldId id="270" r:id="rId19"/>
    <p:sldId id="271" r:id="rId20"/>
    <p:sldId id="272" r:id="rId21"/>
    <p:sldId id="273" r:id="rId22"/>
    <p:sldId id="274" r:id="rId23"/>
    <p:sldId id="275" r:id="rId24"/>
    <p:sldId id="276" r:id="rId25"/>
    <p:sldId id="277" r:id="rId26"/>
    <p:sldId id="278" r:id="rId27"/>
    <p:sldId id="279"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6EA9C5F-A2F4-43A2-B56D-B7B7681A7A1F}" type="datetimeFigureOut">
              <a:rPr lang="ar-SA" smtClean="0"/>
              <a:pPr/>
              <a:t>28/07/1438</a:t>
            </a:fld>
            <a:endParaRPr lang="ar-S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DB12E15-8004-429C-AAEE-53BDDE64683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EA9C5F-A2F4-43A2-B56D-B7B7681A7A1F}" type="datetimeFigureOut">
              <a:rPr lang="ar-SA" smtClean="0"/>
              <a:pPr/>
              <a:t>28/07/1438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DB12E15-8004-429C-AAEE-53BDDE64683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EA9C5F-A2F4-43A2-B56D-B7B7681A7A1F}" type="datetimeFigureOut">
              <a:rPr lang="ar-SA" smtClean="0"/>
              <a:pPr/>
              <a:t>28/07/1438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DB12E15-8004-429C-AAEE-53BDDE64683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6EA9C5F-A2F4-43A2-B56D-B7B7681A7A1F}" type="datetimeFigureOut">
              <a:rPr lang="ar-SA" smtClean="0"/>
              <a:pPr/>
              <a:t>28/07/1438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DB12E15-8004-429C-AAEE-53BDDE64683B}" type="slidenum">
              <a:rPr lang="ar-SA" smtClean="0"/>
              <a:pPr/>
              <a:t>‹#›</a:t>
            </a:fld>
            <a:endParaRPr lang="ar-S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6EA9C5F-A2F4-43A2-B56D-B7B7681A7A1F}" type="datetimeFigureOut">
              <a:rPr lang="ar-SA" smtClean="0"/>
              <a:pPr/>
              <a:t>28/07/1438</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FDB12E15-8004-429C-AAEE-53BDDE64683B}" type="slidenum">
              <a:rPr lang="ar-SA" smtClean="0"/>
              <a:pPr/>
              <a:t>‹#›</a:t>
            </a:fld>
            <a:endParaRPr lang="ar-S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6EA9C5F-A2F4-43A2-B56D-B7B7681A7A1F}" type="datetimeFigureOut">
              <a:rPr lang="ar-SA" smtClean="0"/>
              <a:pPr/>
              <a:t>28/07/1438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FDB12E15-8004-429C-AAEE-53BDDE64683B}" type="slidenum">
              <a:rPr lang="ar-SA" smtClean="0"/>
              <a:pPr/>
              <a:t>‹#›</a:t>
            </a:fld>
            <a:endParaRPr lang="ar-S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6EA9C5F-A2F4-43A2-B56D-B7B7681A7A1F}" type="datetimeFigureOut">
              <a:rPr lang="ar-SA" smtClean="0"/>
              <a:pPr/>
              <a:t>28/07/1438</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FDB12E15-8004-429C-AAEE-53BDDE64683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6EA9C5F-A2F4-43A2-B56D-B7B7681A7A1F}" type="datetimeFigureOut">
              <a:rPr lang="ar-SA" smtClean="0"/>
              <a:pPr/>
              <a:t>28/07/1438</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FDB12E15-8004-429C-AAEE-53BDDE64683B}" type="slidenum">
              <a:rPr lang="ar-SA" smtClean="0"/>
              <a:pPr/>
              <a:t>‹#›</a:t>
            </a:fld>
            <a:endParaRPr lang="ar-S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6EA9C5F-A2F4-43A2-B56D-B7B7681A7A1F}" type="datetimeFigureOut">
              <a:rPr lang="ar-SA" smtClean="0"/>
              <a:pPr/>
              <a:t>28/07/1438</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FDB12E15-8004-429C-AAEE-53BDDE64683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6EA9C5F-A2F4-43A2-B56D-B7B7681A7A1F}" type="datetimeFigureOut">
              <a:rPr lang="ar-SA" smtClean="0"/>
              <a:pPr/>
              <a:t>28/07/1438</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FDB12E15-8004-429C-AAEE-53BDDE64683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6EA9C5F-A2F4-43A2-B56D-B7B7681A7A1F}" type="datetimeFigureOut">
              <a:rPr lang="ar-SA" smtClean="0"/>
              <a:pPr/>
              <a:t>28/07/1438</a:t>
            </a:fld>
            <a:endParaRPr lang="ar-S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DB12E15-8004-429C-AAEE-53BDDE64683B}" type="slidenum">
              <a:rPr lang="ar-SA" smtClean="0"/>
              <a:pPr/>
              <a:t>‹#›</a:t>
            </a:fld>
            <a:endParaRPr lang="ar-S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6EA9C5F-A2F4-43A2-B56D-B7B7681A7A1F}" type="datetimeFigureOut">
              <a:rPr lang="ar-SA" smtClean="0"/>
              <a:pPr/>
              <a:t>28/07/1438</a:t>
            </a:fld>
            <a:endParaRPr lang="ar-S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DB12E15-8004-429C-AAEE-53BDDE64683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752601"/>
            <a:ext cx="7990656" cy="1829761"/>
          </a:xfrm>
        </p:spPr>
        <p:txBody>
          <a:bodyPr>
            <a:normAutofit fontScale="90000"/>
          </a:bodyPr>
          <a:lstStyle/>
          <a:p>
            <a:r>
              <a:rPr lang="en-US" dirty="0"/>
              <a:t>Designing Parallel </a:t>
            </a:r>
            <a:r>
              <a:rPr lang="en-US" dirty="0" smtClean="0"/>
              <a:t>Algorithms (Synchronization)</a:t>
            </a:r>
            <a:endParaRPr lang="ar-SA" dirty="0"/>
          </a:p>
        </p:txBody>
      </p:sp>
      <p:sp>
        <p:nvSpPr>
          <p:cNvPr id="3" name="Subtitle 2"/>
          <p:cNvSpPr>
            <a:spLocks noGrp="1"/>
          </p:cNvSpPr>
          <p:nvPr>
            <p:ph type="subTitle" idx="1"/>
          </p:nvPr>
        </p:nvSpPr>
        <p:spPr/>
        <p:txBody>
          <a:bodyPr/>
          <a:lstStyle/>
          <a:p>
            <a:r>
              <a:rPr lang="en-US" dirty="0" smtClean="0"/>
              <a:t>Parallel Processing (CS526) </a:t>
            </a:r>
          </a:p>
          <a:p>
            <a:r>
              <a:rPr lang="en-US" dirty="0" smtClean="0"/>
              <a:t>Spring 2012(Week 6) </a:t>
            </a:r>
            <a:endParaRPr lang="ar-SA" dirty="0" smtClean="0"/>
          </a:p>
          <a:p>
            <a:endParaRPr lang="ar-SA" dirty="0"/>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7924800" y="152400"/>
            <a:ext cx="990600" cy="990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Locking Mechanisms</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5" name="Content Placeholder 4"/>
          <p:cNvSpPr>
            <a:spLocks noGrp="1"/>
          </p:cNvSpPr>
          <p:nvPr>
            <p:ph idx="1"/>
          </p:nvPr>
        </p:nvSpPr>
        <p:spPr>
          <a:xfrm>
            <a:off x="457200" y="1481328"/>
            <a:ext cx="8507288" cy="4539960"/>
          </a:xfrm>
        </p:spPr>
        <p:txBody>
          <a:bodyPr>
            <a:normAutofit lnSpcReduction="10000"/>
          </a:bodyPr>
          <a:lstStyle/>
          <a:p>
            <a:pPr algn="l" rtl="0"/>
            <a:r>
              <a:rPr lang="en-US" sz="2800" b="1" i="1" dirty="0" smtClean="0"/>
              <a:t>Unfair (spin) locks – </a:t>
            </a:r>
            <a:r>
              <a:rPr lang="en-US" sz="2800" dirty="0" smtClean="0"/>
              <a:t>unfair but efficient:</a:t>
            </a:r>
          </a:p>
          <a:p>
            <a:pPr lvl="1" algn="l" rtl="0"/>
            <a:r>
              <a:rPr lang="en-US" sz="2400" dirty="0" smtClean="0"/>
              <a:t>Short latency and low memory demand</a:t>
            </a:r>
          </a:p>
          <a:p>
            <a:pPr lvl="1" algn="l" rtl="0"/>
            <a:r>
              <a:rPr lang="en-US" sz="2400" dirty="0" smtClean="0"/>
              <a:t>Poor fairness, may cause starvation</a:t>
            </a:r>
          </a:p>
          <a:p>
            <a:pPr lvl="1" algn="l" rtl="0"/>
            <a:r>
              <a:rPr lang="en-US" sz="2400" dirty="0" smtClean="0"/>
              <a:t>Good in case of low contention (a few processes)</a:t>
            </a:r>
          </a:p>
          <a:p>
            <a:pPr lvl="1" algn="l" rtl="0"/>
            <a:r>
              <a:rPr lang="en-US" sz="2400" dirty="0" smtClean="0"/>
              <a:t>Examples: </a:t>
            </a:r>
            <a:r>
              <a:rPr lang="en-US" sz="2400" dirty="0" err="1" smtClean="0"/>
              <a:t>Test&amp;set</a:t>
            </a:r>
            <a:r>
              <a:rPr lang="en-US" sz="2400" dirty="0" smtClean="0"/>
              <a:t> lock, test-</a:t>
            </a:r>
            <a:r>
              <a:rPr lang="en-US" sz="2400" dirty="0" err="1" smtClean="0"/>
              <a:t>test&amp;set</a:t>
            </a:r>
            <a:r>
              <a:rPr lang="en-US" sz="2400" dirty="0" smtClean="0"/>
              <a:t> lock, </a:t>
            </a:r>
            <a:r>
              <a:rPr lang="en-US" sz="2400" dirty="0" err="1" smtClean="0"/>
              <a:t>test&amp;set</a:t>
            </a:r>
            <a:r>
              <a:rPr lang="en-US" sz="2400" dirty="0" smtClean="0"/>
              <a:t> lock with </a:t>
            </a:r>
            <a:r>
              <a:rPr lang="en-US" sz="2400" dirty="0" err="1" smtClean="0"/>
              <a:t>backof</a:t>
            </a:r>
            <a:r>
              <a:rPr lang="en-US" sz="2400" dirty="0" smtClean="0"/>
              <a:t>.</a:t>
            </a:r>
          </a:p>
          <a:p>
            <a:pPr algn="l" rtl="0"/>
            <a:r>
              <a:rPr lang="en-US" sz="2800" b="1" i="1" dirty="0" smtClean="0"/>
              <a:t>Fair (queuing) locks – </a:t>
            </a:r>
            <a:r>
              <a:rPr lang="en-US" sz="2800" dirty="0" smtClean="0"/>
              <a:t>fair but more expensive:</a:t>
            </a:r>
          </a:p>
          <a:p>
            <a:pPr lvl="1" algn="l" rtl="0"/>
            <a:r>
              <a:rPr lang="en-US" sz="2400" dirty="0" smtClean="0"/>
              <a:t>Longer latency, more memory – the price for fairness</a:t>
            </a:r>
          </a:p>
          <a:p>
            <a:pPr lvl="1" algn="l" rtl="0"/>
            <a:r>
              <a:rPr lang="en-US" sz="2400" dirty="0" smtClean="0"/>
              <a:t>Examples: tie-breaker lock, ticket lock, bakery loc</a:t>
            </a:r>
          </a:p>
          <a:p>
            <a:pPr algn="l" rtl="0"/>
            <a:endParaRPr lang="en-US" sz="2800" b="1" i="1" dirty="0" smtClean="0"/>
          </a:p>
          <a:p>
            <a:pPr lvl="1" algn="l" rtl="0"/>
            <a:endParaRPr lang="en-US" sz="2400" dirty="0" smtClean="0"/>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algn="l" rtl="0"/>
            <a:endParaRPr lang="en-US" sz="1100" dirty="0" smtClean="0"/>
          </a:p>
          <a:p>
            <a:pPr lvl="1" algn="l" rtl="0"/>
            <a:endParaRPr lang="en-US" sz="2100" dirty="0" smtClean="0"/>
          </a:p>
          <a:p>
            <a:pPr lvl="1" algn="l" rtl="0"/>
            <a:endParaRPr lang="en-US" sz="2000" dirty="0" smtClean="0"/>
          </a:p>
          <a:p>
            <a:pPr lvl="1" algn="l" rtl="0"/>
            <a:endParaRPr lang="en-US" sz="2000" dirty="0" smtClean="0"/>
          </a:p>
          <a:p>
            <a:pPr algn="l" rtl="0"/>
            <a:endParaRPr lang="en-US" sz="1050" dirty="0" smtClean="0"/>
          </a:p>
          <a:p>
            <a:pPr lvl="1" algn="l" rtl="0">
              <a:buNone/>
            </a:pPr>
            <a:endParaRPr lang="en-US" dirty="0" smtClean="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Critical Sections Using Spin Locks</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5" name="Content Placeholder 4"/>
          <p:cNvSpPr>
            <a:spLocks noGrp="1"/>
          </p:cNvSpPr>
          <p:nvPr>
            <p:ph idx="1"/>
          </p:nvPr>
        </p:nvSpPr>
        <p:spPr>
          <a:xfrm>
            <a:off x="457200" y="1481328"/>
            <a:ext cx="8507288" cy="4539960"/>
          </a:xfrm>
        </p:spPr>
        <p:txBody>
          <a:bodyPr>
            <a:normAutofit/>
          </a:bodyPr>
          <a:lstStyle/>
          <a:p>
            <a:pPr algn="l" rtl="0"/>
            <a:r>
              <a:rPr lang="en-US" sz="2800" dirty="0" smtClean="0"/>
              <a:t>A spin Lock is a Boolean variable that indicates whether or not one of the processes is in its critical section:</a:t>
            </a:r>
          </a:p>
          <a:p>
            <a:pPr lvl="1" algn="l" rtl="0"/>
            <a:r>
              <a:rPr lang="en-US" sz="2400" dirty="0" smtClean="0"/>
              <a:t>lock == 1 – some process is in its CS (the lock is “locked”)</a:t>
            </a:r>
          </a:p>
          <a:p>
            <a:pPr lvl="1" algn="l" rtl="0"/>
            <a:r>
              <a:rPr lang="en-US" sz="2400" dirty="0" smtClean="0"/>
              <a:t>lock == 0 – no process in CS (the lock is “unlocked”)</a:t>
            </a:r>
          </a:p>
          <a:p>
            <a:pPr lvl="1" algn="l" rtl="0"/>
            <a:endParaRPr lang="en-US" sz="2400" dirty="0" smtClean="0"/>
          </a:p>
          <a:p>
            <a:pPr algn="l" rtl="0"/>
            <a:endParaRPr lang="en-US" sz="2800" i="1" dirty="0" smtClean="0"/>
          </a:p>
          <a:p>
            <a:pPr lvl="1" algn="l" rtl="0"/>
            <a:endParaRPr lang="en-US" sz="2400" dirty="0" smtClean="0"/>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algn="l" rtl="0"/>
            <a:endParaRPr lang="en-US" sz="1100" dirty="0" smtClean="0"/>
          </a:p>
          <a:p>
            <a:pPr lvl="1" algn="l" rtl="0"/>
            <a:endParaRPr lang="en-US" sz="2100" dirty="0" smtClean="0"/>
          </a:p>
          <a:p>
            <a:pPr lvl="1" algn="l" rtl="0"/>
            <a:endParaRPr lang="en-US" sz="2000" dirty="0" smtClean="0"/>
          </a:p>
          <a:p>
            <a:pPr lvl="1" algn="l" rtl="0"/>
            <a:endParaRPr lang="en-US" sz="2000" dirty="0" smtClean="0"/>
          </a:p>
          <a:p>
            <a:pPr algn="l" rtl="0"/>
            <a:endParaRPr lang="en-US" sz="1050" dirty="0" smtClean="0"/>
          </a:p>
          <a:p>
            <a:pPr lvl="1" algn="l" rtl="0">
              <a:buNone/>
            </a:pPr>
            <a:endParaRPr lang="en-US" dirty="0" smtClean="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Spin Locks</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5" name="Content Placeholder 4"/>
          <p:cNvSpPr>
            <a:spLocks noGrp="1"/>
          </p:cNvSpPr>
          <p:nvPr>
            <p:ph idx="1"/>
          </p:nvPr>
        </p:nvSpPr>
        <p:spPr>
          <a:xfrm>
            <a:off x="457200" y="1481328"/>
            <a:ext cx="8507288" cy="4539960"/>
          </a:xfrm>
        </p:spPr>
        <p:txBody>
          <a:bodyPr>
            <a:normAutofit/>
          </a:bodyPr>
          <a:lstStyle/>
          <a:p>
            <a:pPr algn="l" rtl="0"/>
            <a:r>
              <a:rPr lang="en-US" sz="2400" dirty="0" smtClean="0"/>
              <a:t>A simple approach is to implement each lock with a shared </a:t>
            </a:r>
            <a:r>
              <a:rPr lang="en-US" sz="2400" dirty="0" err="1" smtClean="0"/>
              <a:t>boolean</a:t>
            </a:r>
            <a:r>
              <a:rPr lang="en-US" sz="2400" dirty="0" smtClean="0"/>
              <a:t> variable.</a:t>
            </a:r>
          </a:p>
          <a:p>
            <a:pPr algn="l" rtl="0"/>
            <a:r>
              <a:rPr lang="en-US" sz="2800" dirty="0" smtClean="0"/>
              <a:t>If the variable has value false then one locking thread can set it and be allowed to proceed. Other attempted locks must be forced to wait.</a:t>
            </a:r>
          </a:p>
          <a:p>
            <a:pPr algn="l" rtl="0"/>
            <a:r>
              <a:rPr lang="en-US" sz="2800" dirty="0" smtClean="0"/>
              <a:t>To unlock the lock, the lock-holding thread simply sets the lock to false.</a:t>
            </a:r>
          </a:p>
          <a:p>
            <a:pPr algn="l" rtl="0"/>
            <a:r>
              <a:rPr lang="en-US" sz="2800" dirty="0" smtClean="0"/>
              <a:t>We can specify this behavior with &lt; await () &gt; pseudo notation.</a:t>
            </a:r>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algn="l" rtl="0"/>
            <a:endParaRPr lang="en-US" sz="1100" dirty="0" smtClean="0"/>
          </a:p>
          <a:p>
            <a:pPr lvl="1" algn="l" rtl="0"/>
            <a:endParaRPr lang="en-US" sz="2100" dirty="0" smtClean="0"/>
          </a:p>
          <a:p>
            <a:pPr lvl="1" algn="l" rtl="0"/>
            <a:endParaRPr lang="en-US" sz="2000" dirty="0" smtClean="0"/>
          </a:p>
          <a:p>
            <a:pPr lvl="1" algn="l" rtl="0"/>
            <a:endParaRPr lang="en-US" sz="2000" dirty="0" smtClean="0"/>
          </a:p>
          <a:p>
            <a:pPr algn="l" rtl="0"/>
            <a:endParaRPr lang="en-US" sz="1050" dirty="0" smtClean="0"/>
          </a:p>
          <a:p>
            <a:pPr lvl="1" algn="l" rtl="0">
              <a:buNone/>
            </a:pPr>
            <a:endParaRPr lang="en-US" dirty="0" smtClean="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 spin Locks</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7" name="Content Placeholder 6"/>
          <p:cNvSpPr>
            <a:spLocks noGrp="1"/>
          </p:cNvSpPr>
          <p:nvPr>
            <p:ph idx="1"/>
          </p:nvPr>
        </p:nvSpPr>
        <p:spPr/>
        <p:txBody>
          <a:bodyPr/>
          <a:lstStyle/>
          <a:p>
            <a:endParaRPr lang="ar-SA"/>
          </a:p>
        </p:txBody>
      </p:sp>
      <p:pic>
        <p:nvPicPr>
          <p:cNvPr id="3075" name="Picture 3"/>
          <p:cNvPicPr>
            <a:picLocks noChangeAspect="1" noChangeArrowheads="1"/>
          </p:cNvPicPr>
          <p:nvPr/>
        </p:nvPicPr>
        <p:blipFill>
          <a:blip r:embed="rId3" cstate="print"/>
          <a:srcRect b="10000"/>
          <a:stretch>
            <a:fillRect/>
          </a:stretch>
        </p:blipFill>
        <p:spPr bwMode="auto">
          <a:xfrm>
            <a:off x="1259632" y="1484784"/>
            <a:ext cx="7159257" cy="4536504"/>
          </a:xfrm>
          <a:prstGeom prst="rect">
            <a:avLst/>
          </a:prstGeom>
          <a:noFill/>
          <a:ln w="9525">
            <a:noFill/>
            <a:miter lim="800000"/>
            <a:headEnd/>
            <a:tailEnd/>
          </a:ln>
        </p:spPr>
      </p:pic>
      <p:sp>
        <p:nvSpPr>
          <p:cNvPr id="6" name="Rectangular Callout 5"/>
          <p:cNvSpPr/>
          <p:nvPr/>
        </p:nvSpPr>
        <p:spPr>
          <a:xfrm>
            <a:off x="4427984" y="2420888"/>
            <a:ext cx="2808312" cy="432048"/>
          </a:xfrm>
          <a:prstGeom prst="wedgeRectCallout">
            <a:avLst>
              <a:gd name="adj1" fmla="val -61025"/>
              <a:gd name="adj2" fmla="val -10252"/>
            </a:avLst>
          </a:prstGeom>
          <a:solidFill>
            <a:schemeClr val="bg1"/>
          </a:solidFill>
          <a:ln w="31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ysClr val="windowText" lastClr="000000"/>
                </a:solidFill>
              </a:rPr>
              <a:t>Assuming it is atomic</a:t>
            </a:r>
            <a:endParaRPr lang="ar-SA" dirty="0">
              <a:solidFill>
                <a:sysClr val="windowText" lastClr="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 spin Locks</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7" name="Content Placeholder 6"/>
          <p:cNvSpPr>
            <a:spLocks noGrp="1"/>
          </p:cNvSpPr>
          <p:nvPr>
            <p:ph idx="1"/>
          </p:nvPr>
        </p:nvSpPr>
        <p:spPr>
          <a:xfrm>
            <a:off x="457200" y="1481329"/>
            <a:ext cx="8229600" cy="2595744"/>
          </a:xfrm>
        </p:spPr>
        <p:txBody>
          <a:bodyPr>
            <a:normAutofit fontScale="77500" lnSpcReduction="20000"/>
          </a:bodyPr>
          <a:lstStyle/>
          <a:p>
            <a:pPr algn="l" rtl="0"/>
            <a:r>
              <a:rPr lang="en-US" dirty="0" smtClean="0"/>
              <a:t>The spin lock requires atomicity is its own implementation:</a:t>
            </a:r>
          </a:p>
          <a:p>
            <a:pPr lvl="1" algn="l" rtl="0">
              <a:buNone/>
            </a:pPr>
            <a:r>
              <a:rPr lang="en-US" b="1" dirty="0" smtClean="0"/>
              <a:t>			</a:t>
            </a:r>
            <a:r>
              <a:rPr lang="en-US" b="1" dirty="0" smtClean="0">
                <a:latin typeface="Courier New" pitchFamily="49" charset="0"/>
                <a:cs typeface="Courier New" pitchFamily="49" charset="0"/>
              </a:rPr>
              <a:t>&lt;await (!location) location = true;&gt;</a:t>
            </a:r>
          </a:p>
          <a:p>
            <a:pPr lvl="1" algn="l" rtl="0"/>
            <a:r>
              <a:rPr lang="en-US" sz="2400" dirty="0" smtClean="0"/>
              <a:t>HW support for synchronization – a special atomic memory instruction &lt;read-modify-write&gt;, such as </a:t>
            </a:r>
            <a:r>
              <a:rPr lang="en-US" sz="2400" dirty="0" err="1" smtClean="0"/>
              <a:t>test&amp;set</a:t>
            </a:r>
            <a:r>
              <a:rPr lang="en-US" sz="2400" dirty="0" smtClean="0"/>
              <a:t>, swap, </a:t>
            </a:r>
            <a:r>
              <a:rPr lang="en-US" sz="2400" dirty="0" err="1" smtClean="0"/>
              <a:t>compare&amp;swap</a:t>
            </a:r>
            <a:r>
              <a:rPr lang="en-US" sz="2400" dirty="0" smtClean="0"/>
              <a:t>, </a:t>
            </a:r>
            <a:r>
              <a:rPr lang="en-US" sz="2400" dirty="0" err="1" smtClean="0"/>
              <a:t>fetch&amp;increment</a:t>
            </a:r>
            <a:r>
              <a:rPr lang="en-US" sz="2400" dirty="0" smtClean="0"/>
              <a:t>.</a:t>
            </a:r>
          </a:p>
          <a:p>
            <a:pPr algn="l" rtl="0"/>
            <a:r>
              <a:rPr lang="en-US" sz="2800" dirty="0" smtClean="0"/>
              <a:t>Unlock is implemented with ordinary store operation</a:t>
            </a:r>
          </a:p>
          <a:p>
            <a:pPr algn="ctr" rtl="0">
              <a:buNone/>
            </a:pPr>
            <a:r>
              <a:rPr lang="en-US" sz="2300" dirty="0" smtClean="0">
                <a:latin typeface="Courier New" pitchFamily="49" charset="0"/>
                <a:cs typeface="Courier New" pitchFamily="49" charset="0"/>
              </a:rPr>
              <a:t>location = false;</a:t>
            </a:r>
          </a:p>
          <a:p>
            <a:pPr algn="l" rtl="0"/>
            <a:r>
              <a:rPr lang="en-US" sz="2800" dirty="0" smtClean="0"/>
              <a:t>Test-and-set lock using </a:t>
            </a:r>
            <a:r>
              <a:rPr lang="en-US" sz="2800" dirty="0" err="1" smtClean="0"/>
              <a:t>Test&amp;Set</a:t>
            </a:r>
            <a:r>
              <a:rPr lang="en-US" sz="2800" dirty="0" smtClean="0"/>
              <a:t> instruction (</a:t>
            </a:r>
            <a:r>
              <a:rPr lang="en-US" sz="2800" dirty="0" err="1" smtClean="0"/>
              <a:t>t&amp;s</a:t>
            </a:r>
            <a:r>
              <a:rPr lang="en-US" sz="2800" dirty="0" smtClean="0"/>
              <a:t>):</a:t>
            </a:r>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lvl="1" algn="l" rtl="0"/>
            <a:endParaRPr lang="en-US" b="1" dirty="0" smtClean="0"/>
          </a:p>
          <a:p>
            <a:pPr algn="l" rtl="0"/>
            <a:endParaRPr lang="ar-SA" dirty="0"/>
          </a:p>
        </p:txBody>
      </p:sp>
      <p:pic>
        <p:nvPicPr>
          <p:cNvPr id="4099" name="Picture 3"/>
          <p:cNvPicPr>
            <a:picLocks noChangeAspect="1" noChangeArrowheads="1"/>
          </p:cNvPicPr>
          <p:nvPr/>
        </p:nvPicPr>
        <p:blipFill>
          <a:blip r:embed="rId3" cstate="print"/>
          <a:srcRect/>
          <a:stretch>
            <a:fillRect/>
          </a:stretch>
        </p:blipFill>
        <p:spPr bwMode="auto">
          <a:xfrm>
            <a:off x="611559" y="4149080"/>
            <a:ext cx="8264303" cy="17281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Drawback of the Simple Test-and-Set Lock</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7" name="Content Placeholder 6"/>
          <p:cNvSpPr>
            <a:spLocks noGrp="1"/>
          </p:cNvSpPr>
          <p:nvPr>
            <p:ph idx="1"/>
          </p:nvPr>
        </p:nvSpPr>
        <p:spPr>
          <a:xfrm>
            <a:off x="457200" y="1481328"/>
            <a:ext cx="8229600" cy="4323935"/>
          </a:xfrm>
        </p:spPr>
        <p:txBody>
          <a:bodyPr>
            <a:normAutofit fontScale="92500" lnSpcReduction="20000"/>
          </a:bodyPr>
          <a:lstStyle/>
          <a:p>
            <a:pPr algn="l" rtl="0"/>
            <a:r>
              <a:rPr lang="en-US" sz="2800" dirty="0" smtClean="0"/>
              <a:t>Causes high memory contention while waiting for the lock:</a:t>
            </a:r>
          </a:p>
          <a:p>
            <a:pPr lvl="1" algn="l" rtl="0"/>
            <a:r>
              <a:rPr lang="en-US" sz="2400" dirty="0" smtClean="0"/>
              <a:t>T&amp;s is treated as a write operation – invalidates cached copies if any</a:t>
            </a:r>
          </a:p>
          <a:p>
            <a:pPr lvl="1" algn="l" rtl="0"/>
            <a:r>
              <a:rPr lang="en-US" sz="2400" dirty="0" smtClean="0"/>
              <a:t>Unsuccessful </a:t>
            </a:r>
            <a:r>
              <a:rPr lang="en-US" sz="2400" dirty="0" err="1" smtClean="0"/>
              <a:t>t&amp;s</a:t>
            </a:r>
            <a:r>
              <a:rPr lang="en-US" sz="2400" dirty="0" smtClean="0"/>
              <a:t> generate memory accesses (bus traffic)</a:t>
            </a:r>
          </a:p>
          <a:p>
            <a:pPr lvl="1" algn="l" rtl="0"/>
            <a:r>
              <a:rPr lang="en-US" sz="2400" dirty="0" smtClean="0"/>
              <a:t>Also wasting CPU time because of busy waiting</a:t>
            </a:r>
          </a:p>
          <a:p>
            <a:pPr algn="l" rtl="0"/>
            <a:r>
              <a:rPr lang="en-US" sz="2800" dirty="0" smtClean="0"/>
              <a:t>Enhancements to the simple </a:t>
            </a:r>
            <a:r>
              <a:rPr lang="en-US" sz="2800" dirty="0" err="1" smtClean="0"/>
              <a:t>Test&amp;Set</a:t>
            </a:r>
            <a:r>
              <a:rPr lang="en-US" sz="2800" dirty="0" smtClean="0"/>
              <a:t> lock:</a:t>
            </a:r>
          </a:p>
          <a:p>
            <a:pPr lvl="1" algn="l" rtl="0"/>
            <a:r>
              <a:rPr lang="en-US" sz="1800" dirty="0" smtClean="0"/>
              <a:t>SW solutions:</a:t>
            </a:r>
          </a:p>
          <a:p>
            <a:pPr lvl="2" algn="l" rtl="0"/>
            <a:r>
              <a:rPr lang="en-US" sz="2200" dirty="0" err="1" smtClean="0"/>
              <a:t>Test&amp;set</a:t>
            </a:r>
            <a:r>
              <a:rPr lang="en-US" sz="2200" dirty="0" smtClean="0"/>
              <a:t> lock with (exponential) </a:t>
            </a:r>
            <a:r>
              <a:rPr lang="en-US" sz="2200" dirty="0" err="1" smtClean="0"/>
              <a:t>backoff</a:t>
            </a:r>
            <a:endParaRPr lang="en-US" sz="2200" dirty="0" smtClean="0"/>
          </a:p>
          <a:p>
            <a:pPr lvl="2" algn="l" rtl="0"/>
            <a:r>
              <a:rPr lang="en-US" sz="2200" dirty="0" smtClean="0"/>
              <a:t>Test-</a:t>
            </a:r>
            <a:r>
              <a:rPr lang="en-US" sz="2200" dirty="0" err="1" smtClean="0"/>
              <a:t>test&amp;set</a:t>
            </a:r>
            <a:r>
              <a:rPr lang="en-US" sz="2200" dirty="0" smtClean="0"/>
              <a:t> lock</a:t>
            </a:r>
          </a:p>
          <a:p>
            <a:pPr lvl="1" algn="l" rtl="0"/>
            <a:r>
              <a:rPr lang="en-US" sz="2400" dirty="0" smtClean="0"/>
              <a:t>Improved HW primitives:</a:t>
            </a:r>
          </a:p>
          <a:p>
            <a:pPr lvl="2" algn="l" rtl="0"/>
            <a:r>
              <a:rPr lang="en-US" sz="2200" dirty="0" smtClean="0"/>
              <a:t>Instructions Load-Locked (LL) and Store-Conditional(SC)</a:t>
            </a:r>
          </a:p>
          <a:p>
            <a:pPr algn="l" rtl="0"/>
            <a:endParaRPr lang="en-US" sz="2800" dirty="0" smtClean="0"/>
          </a:p>
          <a:p>
            <a:pPr algn="l" rtl="0"/>
            <a:endParaRPr lang="en-US" sz="2800" dirty="0" smtClean="0"/>
          </a:p>
          <a:p>
            <a:pPr lvl="1" algn="l" rtl="0"/>
            <a:endParaRPr lang="en-US" sz="2400" dirty="0" smtClean="0"/>
          </a:p>
          <a:p>
            <a:pPr algn="l" rtl="0"/>
            <a:endParaRPr lang="en-US" sz="2800" dirty="0" smtClean="0"/>
          </a:p>
          <a:p>
            <a:pPr algn="l" rtl="0"/>
            <a:endParaRPr lang="en-US" sz="2800" dirty="0" smtClean="0"/>
          </a:p>
          <a:p>
            <a:pPr algn="l" rtl="0"/>
            <a:endParaRPr lang="en-US" sz="2800" dirty="0" smtClean="0"/>
          </a:p>
          <a:p>
            <a:pPr lvl="1" algn="l" rtl="0"/>
            <a:endParaRPr lang="en-US" b="1" dirty="0" smtClean="0"/>
          </a:p>
          <a:p>
            <a:pPr algn="l" rtl="0"/>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Test&amp;Set</a:t>
            </a:r>
            <a:r>
              <a:rPr lang="en-US" dirty="0" smtClean="0"/>
              <a:t> Lock with </a:t>
            </a:r>
            <a:r>
              <a:rPr lang="en-US" dirty="0" err="1" smtClean="0"/>
              <a:t>Backoff</a:t>
            </a:r>
            <a:endParaRPr lang="en-US" dirty="0" smtClean="0"/>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7" name="Content Placeholder 6"/>
          <p:cNvSpPr>
            <a:spLocks noGrp="1"/>
          </p:cNvSpPr>
          <p:nvPr>
            <p:ph idx="1"/>
          </p:nvPr>
        </p:nvSpPr>
        <p:spPr>
          <a:xfrm>
            <a:off x="457200" y="1481329"/>
            <a:ext cx="8229600" cy="2595744"/>
          </a:xfrm>
        </p:spPr>
        <p:txBody>
          <a:bodyPr>
            <a:normAutofit lnSpcReduction="10000"/>
          </a:bodyPr>
          <a:lstStyle/>
          <a:p>
            <a:pPr algn="l" rtl="0"/>
            <a:r>
              <a:rPr lang="en-US" dirty="0" err="1" smtClean="0"/>
              <a:t>Test&amp;set</a:t>
            </a:r>
            <a:r>
              <a:rPr lang="en-US" dirty="0" smtClean="0"/>
              <a:t> lock with exponential </a:t>
            </a:r>
            <a:r>
              <a:rPr lang="en-US" dirty="0" err="1" smtClean="0"/>
              <a:t>backoff</a:t>
            </a:r>
            <a:r>
              <a:rPr lang="en-US" dirty="0" smtClean="0"/>
              <a:t>:</a:t>
            </a:r>
          </a:p>
          <a:p>
            <a:pPr lvl="1" algn="l" rtl="0"/>
            <a:r>
              <a:rPr lang="en-US" dirty="0" smtClean="0"/>
              <a:t>Back off (pause) after unsuccessful </a:t>
            </a:r>
            <a:r>
              <a:rPr lang="en-US" dirty="0" err="1" smtClean="0"/>
              <a:t>t&amp;s</a:t>
            </a:r>
            <a:r>
              <a:rPr lang="en-US" dirty="0" smtClean="0"/>
              <a:t> (attempt to lock)</a:t>
            </a:r>
          </a:p>
          <a:p>
            <a:pPr lvl="1" algn="l" rtl="0"/>
            <a:r>
              <a:rPr lang="en-US" dirty="0" smtClean="0"/>
              <a:t>Allows to reduce frequency of issuing </a:t>
            </a:r>
            <a:r>
              <a:rPr lang="en-US" dirty="0" err="1" smtClean="0"/>
              <a:t>test&amp;sets</a:t>
            </a:r>
            <a:r>
              <a:rPr lang="en-US" dirty="0" smtClean="0"/>
              <a:t> while waiting.</a:t>
            </a:r>
          </a:p>
          <a:p>
            <a:pPr lvl="1" algn="l" rtl="0"/>
            <a:r>
              <a:rPr lang="en-US" dirty="0" smtClean="0"/>
              <a:t>Don’t back off too much or will be backed off when lock becomes free</a:t>
            </a:r>
          </a:p>
          <a:p>
            <a:pPr algn="l" rtl="0"/>
            <a:endParaRPr lang="en-US" dirty="0" smtClean="0"/>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lvl="1" algn="l" rtl="0"/>
            <a:endParaRPr lang="en-US" b="1" dirty="0" smtClean="0"/>
          </a:p>
          <a:p>
            <a:pPr algn="l" rtl="0"/>
            <a:endParaRPr lang="ar-SA" dirty="0"/>
          </a:p>
        </p:txBody>
      </p:sp>
      <p:pic>
        <p:nvPicPr>
          <p:cNvPr id="5122"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15616" y="3933056"/>
            <a:ext cx="7632848" cy="23756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r>
              <a:rPr lang="en-US" dirty="0" err="1" smtClean="0"/>
              <a:t>Test&amp;Set</a:t>
            </a:r>
            <a:r>
              <a:rPr lang="en-US" dirty="0" smtClean="0"/>
              <a:t> Lock</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7" name="Content Placeholder 6"/>
          <p:cNvSpPr>
            <a:spLocks noGrp="1"/>
          </p:cNvSpPr>
          <p:nvPr>
            <p:ph idx="1"/>
          </p:nvPr>
        </p:nvSpPr>
        <p:spPr>
          <a:xfrm>
            <a:off x="457200" y="1481329"/>
            <a:ext cx="8229600" cy="1947671"/>
          </a:xfrm>
        </p:spPr>
        <p:txBody>
          <a:bodyPr>
            <a:normAutofit/>
          </a:bodyPr>
          <a:lstStyle/>
          <a:p>
            <a:pPr algn="l" rtl="0"/>
            <a:r>
              <a:rPr lang="en-US" dirty="0" smtClean="0"/>
              <a:t>Idea: Keep testing with ordinary load. When value changes(to 0), try </a:t>
            </a:r>
            <a:r>
              <a:rPr lang="en-US" dirty="0" err="1" smtClean="0"/>
              <a:t>test&amp;set</a:t>
            </a:r>
            <a:r>
              <a:rPr lang="en-US" dirty="0" smtClean="0"/>
              <a:t>.</a:t>
            </a:r>
          </a:p>
          <a:p>
            <a:pPr algn="l" rtl="0"/>
            <a:r>
              <a:rPr lang="en-US" dirty="0" smtClean="0"/>
              <a:t>Slightly higher latency, much less memory contention</a:t>
            </a:r>
          </a:p>
          <a:p>
            <a:pPr algn="l" rtl="0"/>
            <a:endParaRPr lang="en-US" dirty="0" smtClean="0"/>
          </a:p>
          <a:p>
            <a:pPr algn="l" rtl="0"/>
            <a:endParaRPr lang="en-US" dirty="0" smtClean="0"/>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lvl="1" algn="l" rtl="0"/>
            <a:endParaRPr lang="en-US" b="1" dirty="0" smtClean="0"/>
          </a:p>
          <a:p>
            <a:pPr algn="l" rtl="0"/>
            <a:endParaRPr lang="ar-SA" dirty="0"/>
          </a:p>
        </p:txBody>
      </p:sp>
      <p:pic>
        <p:nvPicPr>
          <p:cNvPr id="6146" name="Picture 2"/>
          <p:cNvPicPr>
            <a:picLocks noChangeAspect="1" noChangeArrowheads="1"/>
          </p:cNvPicPr>
          <p:nvPr/>
        </p:nvPicPr>
        <p:blipFill>
          <a:blip r:embed="rId3" cstate="print"/>
          <a:srcRect/>
          <a:stretch>
            <a:fillRect/>
          </a:stretch>
        </p:blipFill>
        <p:spPr bwMode="auto">
          <a:xfrm>
            <a:off x="251520" y="3573016"/>
            <a:ext cx="8682389" cy="1944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of Test-and-Set Locks</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7" name="Content Placeholder 6"/>
          <p:cNvSpPr>
            <a:spLocks noGrp="1"/>
          </p:cNvSpPr>
          <p:nvPr>
            <p:ph idx="1"/>
          </p:nvPr>
        </p:nvSpPr>
        <p:spPr>
          <a:xfrm>
            <a:off x="457200" y="1481328"/>
            <a:ext cx="8229600" cy="4323935"/>
          </a:xfrm>
        </p:spPr>
        <p:txBody>
          <a:bodyPr>
            <a:normAutofit fontScale="85000" lnSpcReduction="20000"/>
          </a:bodyPr>
          <a:lstStyle/>
          <a:p>
            <a:pPr algn="l" rtl="0"/>
            <a:r>
              <a:rPr lang="en-US" sz="2800" dirty="0" smtClean="0"/>
              <a:t>Uncontained latency  </a:t>
            </a:r>
          </a:p>
          <a:p>
            <a:pPr lvl="1" algn="l" rtl="0"/>
            <a:r>
              <a:rPr lang="en-US" sz="2400" dirty="0" smtClean="0"/>
              <a:t>Low if repeatedly accessed by same processor; independent of </a:t>
            </a:r>
            <a:r>
              <a:rPr lang="en-US" sz="2400" i="1" dirty="0" smtClean="0"/>
              <a:t>n</a:t>
            </a:r>
          </a:p>
          <a:p>
            <a:pPr algn="l" rtl="0"/>
            <a:r>
              <a:rPr lang="en-US" sz="2800" dirty="0" smtClean="0"/>
              <a:t>Traffic</a:t>
            </a:r>
          </a:p>
          <a:p>
            <a:pPr lvl="1" algn="l" rtl="0"/>
            <a:r>
              <a:rPr lang="en-US" sz="2400" dirty="0" smtClean="0"/>
              <a:t>Lots if many processors compete; poor scaling with </a:t>
            </a:r>
            <a:r>
              <a:rPr lang="en-US" sz="2400" i="1" dirty="0" smtClean="0"/>
              <a:t>n</a:t>
            </a:r>
          </a:p>
          <a:p>
            <a:pPr lvl="1" algn="l" rtl="0"/>
            <a:r>
              <a:rPr lang="en-US" sz="2400" dirty="0" smtClean="0"/>
              <a:t>Each </a:t>
            </a:r>
            <a:r>
              <a:rPr lang="en-US" sz="2400" dirty="0" err="1" smtClean="0"/>
              <a:t>t&amp;s</a:t>
            </a:r>
            <a:r>
              <a:rPr lang="en-US" sz="2400" dirty="0" smtClean="0"/>
              <a:t> generates invalidations, and all rush out again to </a:t>
            </a:r>
            <a:r>
              <a:rPr lang="en-US" sz="2400" dirty="0" err="1" smtClean="0"/>
              <a:t>t&amp;s</a:t>
            </a:r>
            <a:endParaRPr lang="en-US" sz="2400" dirty="0" smtClean="0"/>
          </a:p>
          <a:p>
            <a:pPr algn="l" rtl="0"/>
            <a:r>
              <a:rPr lang="en-US" sz="2800" dirty="0" smtClean="0"/>
              <a:t>Storage: Very small (single variable); independent of </a:t>
            </a:r>
            <a:r>
              <a:rPr lang="en-US" sz="2800" i="1" dirty="0" smtClean="0"/>
              <a:t>n</a:t>
            </a:r>
          </a:p>
          <a:p>
            <a:pPr algn="l" rtl="0"/>
            <a:r>
              <a:rPr lang="en-US" sz="2800" dirty="0" smtClean="0"/>
              <a:t>Fairness: Poor, can cause starvation</a:t>
            </a:r>
          </a:p>
          <a:p>
            <a:pPr algn="l" rtl="0"/>
            <a:r>
              <a:rPr lang="en-US" sz="2800" dirty="0" err="1" smtClean="0"/>
              <a:t>Test&amp;set</a:t>
            </a:r>
            <a:r>
              <a:rPr lang="en-US" sz="2800" dirty="0" smtClean="0"/>
              <a:t> with </a:t>
            </a:r>
            <a:r>
              <a:rPr lang="en-US" sz="2800" dirty="0" err="1" smtClean="0"/>
              <a:t>backoff</a:t>
            </a:r>
            <a:r>
              <a:rPr lang="en-US" sz="2800" dirty="0" smtClean="0"/>
              <a:t> similar, but less traffic</a:t>
            </a:r>
          </a:p>
          <a:p>
            <a:pPr algn="l" rtl="0"/>
            <a:r>
              <a:rPr lang="en-US" sz="2800" dirty="0" smtClean="0"/>
              <a:t>Test-and-</a:t>
            </a:r>
            <a:r>
              <a:rPr lang="en-US" sz="2800" dirty="0" err="1" smtClean="0"/>
              <a:t>test&amp;set</a:t>
            </a:r>
            <a:r>
              <a:rPr lang="en-US" sz="2800" dirty="0" smtClean="0"/>
              <a:t>: slightly higher latency, much less traffic</a:t>
            </a:r>
            <a:endParaRPr lang="en-US" sz="2800" i="1" dirty="0" smtClean="0"/>
          </a:p>
          <a:p>
            <a:pPr algn="l" rtl="0"/>
            <a:endParaRPr lang="en-US" sz="2800" dirty="0" smtClean="0"/>
          </a:p>
          <a:p>
            <a:pPr algn="l" rtl="0"/>
            <a:endParaRPr lang="en-US" sz="2800" dirty="0" smtClean="0"/>
          </a:p>
          <a:p>
            <a:pPr lvl="1" algn="l" rtl="0"/>
            <a:endParaRPr lang="en-US" sz="2400" dirty="0" smtClean="0"/>
          </a:p>
          <a:p>
            <a:pPr algn="l" rtl="0"/>
            <a:endParaRPr lang="en-US" sz="2800" dirty="0" smtClean="0"/>
          </a:p>
          <a:p>
            <a:pPr algn="l" rtl="0"/>
            <a:endParaRPr lang="en-US" sz="2800" dirty="0" smtClean="0"/>
          </a:p>
          <a:p>
            <a:pPr algn="l" rtl="0"/>
            <a:endParaRPr lang="en-US" sz="2800" dirty="0" smtClean="0"/>
          </a:p>
          <a:p>
            <a:pPr lvl="1" algn="l" rtl="0"/>
            <a:endParaRPr lang="en-US" b="1" dirty="0" smtClean="0"/>
          </a:p>
          <a:p>
            <a:pPr algn="l" rtl="0"/>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v-SE" dirty="0" smtClean="0"/>
              <a:t>Queuing Locks versus Spin Locks</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7" name="Content Placeholder 6"/>
          <p:cNvSpPr>
            <a:spLocks noGrp="1"/>
          </p:cNvSpPr>
          <p:nvPr>
            <p:ph idx="1"/>
          </p:nvPr>
        </p:nvSpPr>
        <p:spPr>
          <a:xfrm>
            <a:off x="457200" y="1481328"/>
            <a:ext cx="8229600" cy="4323935"/>
          </a:xfrm>
        </p:spPr>
        <p:txBody>
          <a:bodyPr>
            <a:normAutofit fontScale="92500" lnSpcReduction="10000"/>
          </a:bodyPr>
          <a:lstStyle/>
          <a:p>
            <a:pPr algn="l" rtl="0"/>
            <a:r>
              <a:rPr lang="en-US" sz="2400" b="1" i="1" dirty="0" smtClean="0"/>
              <a:t>Spin locks are efficient </a:t>
            </a:r>
            <a:r>
              <a:rPr lang="en-US" sz="2400" b="1" dirty="0" smtClean="0"/>
              <a:t>(low latency and memory demand)</a:t>
            </a:r>
          </a:p>
          <a:p>
            <a:pPr lvl="1" algn="l" rtl="0"/>
            <a:r>
              <a:rPr lang="en-US" sz="2000" dirty="0" smtClean="0"/>
              <a:t>When a lock becomes free, spinning processes rush to grab the lock in an arbitrary order; one succeeds, others fail and spin again.</a:t>
            </a:r>
          </a:p>
          <a:p>
            <a:pPr lvl="1" algn="l" rtl="0"/>
            <a:r>
              <a:rPr lang="en-US" sz="2400" dirty="0" smtClean="0"/>
              <a:t>The same process can grab the lock again.</a:t>
            </a:r>
          </a:p>
          <a:p>
            <a:pPr algn="l" rtl="0"/>
            <a:r>
              <a:rPr lang="en-US" sz="2800" b="1" i="1" dirty="0" smtClean="0"/>
              <a:t>Queuing locks provide fair solution to the CS problem</a:t>
            </a:r>
          </a:p>
          <a:p>
            <a:pPr lvl="1" algn="l" rtl="0"/>
            <a:r>
              <a:rPr lang="en-US" sz="2400" dirty="0" smtClean="0"/>
              <a:t>Waiting processes are queued on the lock;</a:t>
            </a:r>
          </a:p>
          <a:p>
            <a:pPr lvl="1" algn="l" rtl="0"/>
            <a:r>
              <a:rPr lang="en-US" sz="2400" dirty="0" smtClean="0"/>
              <a:t>Released lock is passed to the proc in the head of the queue;</a:t>
            </a:r>
          </a:p>
          <a:p>
            <a:pPr lvl="1" algn="l" rtl="0"/>
            <a:r>
              <a:rPr lang="en-US" sz="2400" dirty="0" smtClean="0"/>
              <a:t>Examples : ticket, bakery algorithms.</a:t>
            </a:r>
          </a:p>
          <a:p>
            <a:pPr algn="l" rtl="0"/>
            <a:endParaRPr lang="en-US" sz="2800" dirty="0" smtClean="0"/>
          </a:p>
          <a:p>
            <a:pPr algn="l" rtl="0"/>
            <a:endParaRPr lang="en-US" sz="2800" dirty="0" smtClean="0"/>
          </a:p>
          <a:p>
            <a:pPr lvl="1" algn="l" rtl="0"/>
            <a:endParaRPr lang="en-US" sz="2400" dirty="0" smtClean="0"/>
          </a:p>
          <a:p>
            <a:pPr algn="l" rtl="0"/>
            <a:endParaRPr lang="en-US" sz="2800" dirty="0" smtClean="0"/>
          </a:p>
          <a:p>
            <a:pPr algn="l" rtl="0"/>
            <a:endParaRPr lang="en-US" sz="2800" dirty="0" smtClean="0"/>
          </a:p>
          <a:p>
            <a:pPr algn="l" rtl="0"/>
            <a:endParaRPr lang="en-US" sz="2800" dirty="0" smtClean="0"/>
          </a:p>
          <a:p>
            <a:pPr lvl="1" algn="l" rtl="0"/>
            <a:endParaRPr lang="en-US" b="1" dirty="0" smtClean="0"/>
          </a:p>
          <a:p>
            <a:pPr algn="l" rtl="0"/>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smtClean="0"/>
              <a:t>A parallel algorithm is a group of partitioned tasks that work with each other to solve a large problem.</a:t>
            </a:r>
          </a:p>
          <a:p>
            <a:pPr algn="l" rtl="0"/>
            <a:r>
              <a:rPr lang="en-US" dirty="0" smtClean="0"/>
              <a:t>Working together</a:t>
            </a:r>
            <a:r>
              <a:rPr lang="en-US" dirty="0" smtClean="0">
                <a:sym typeface="Wingdings" pitchFamily="2" charset="2"/>
              </a:rPr>
              <a:t> communication and coordination.</a:t>
            </a:r>
          </a:p>
          <a:p>
            <a:pPr algn="l" rtl="0"/>
            <a:r>
              <a:rPr lang="en-US" dirty="0" smtClean="0">
                <a:sym typeface="Wingdings" pitchFamily="2" charset="2"/>
              </a:rPr>
              <a:t>Communication/coordination Synchronization. </a:t>
            </a:r>
            <a:r>
              <a:rPr lang="en-US" dirty="0" smtClean="0"/>
              <a:t>   </a:t>
            </a:r>
          </a:p>
          <a:p>
            <a:pPr algn="l" rtl="0"/>
            <a:endParaRPr lang="en-US" dirty="0" smtClean="0"/>
          </a:p>
          <a:p>
            <a:pPr algn="l" rtl="0"/>
            <a:endParaRPr lang="ar-SA" dirty="0"/>
          </a:p>
        </p:txBody>
      </p:sp>
      <p:sp>
        <p:nvSpPr>
          <p:cNvPr id="2" name="Title 1"/>
          <p:cNvSpPr>
            <a:spLocks noGrp="1"/>
          </p:cNvSpPr>
          <p:nvPr>
            <p:ph type="title"/>
          </p:nvPr>
        </p:nvSpPr>
        <p:spPr/>
        <p:txBody>
          <a:bodyPr/>
          <a:lstStyle/>
          <a:p>
            <a:pPr rtl="0"/>
            <a:r>
              <a:rPr lang="en-US" dirty="0" smtClean="0"/>
              <a:t>What we already know..</a:t>
            </a:r>
            <a:endParaRPr lang="ar-SA" dirty="0"/>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l" rtl="0"/>
            <a:r>
              <a:rPr lang="en-US" dirty="0" smtClean="0"/>
              <a:t>Works like a waiting line at a post office or a bank.</a:t>
            </a:r>
          </a:p>
          <a:p>
            <a:pPr algn="l" rtl="0"/>
            <a:r>
              <a:rPr lang="en-US" dirty="0" smtClean="0"/>
              <a:t>Two shared counters per lock:</a:t>
            </a:r>
          </a:p>
          <a:p>
            <a:pPr lvl="1" algn="l" rtl="0"/>
            <a:r>
              <a:rPr lang="en-US" b="1" dirty="0" smtClean="0"/>
              <a:t>number</a:t>
            </a:r>
            <a:r>
              <a:rPr lang="en-US" dirty="0" smtClean="0"/>
              <a:t> to be “drawn” by one proc at a time;</a:t>
            </a:r>
          </a:p>
          <a:p>
            <a:pPr lvl="1" algn="l" rtl="0"/>
            <a:r>
              <a:rPr lang="en-US" b="1" dirty="0" smtClean="0"/>
              <a:t>next</a:t>
            </a:r>
            <a:r>
              <a:rPr lang="en-US" dirty="0" smtClean="0"/>
              <a:t> to indicate which proc can enter its critical section.</a:t>
            </a:r>
          </a:p>
          <a:p>
            <a:pPr algn="l" rtl="0"/>
            <a:r>
              <a:rPr lang="en-US" dirty="0" smtClean="0"/>
              <a:t>CS enter (lock the lock):</a:t>
            </a:r>
          </a:p>
          <a:p>
            <a:pPr lvl="1" algn="l" rtl="0"/>
            <a:r>
              <a:rPr lang="en-US" dirty="0" smtClean="0"/>
              <a:t>Read a number from </a:t>
            </a:r>
            <a:r>
              <a:rPr lang="en-US" b="1" dirty="0" smtClean="0"/>
              <a:t>number </a:t>
            </a:r>
            <a:r>
              <a:rPr lang="en-US" dirty="0" smtClean="0"/>
              <a:t>and increment </a:t>
            </a:r>
            <a:r>
              <a:rPr lang="en-US" b="1" dirty="0" smtClean="0"/>
              <a:t>number; </a:t>
            </a:r>
            <a:r>
              <a:rPr lang="en-US" dirty="0" smtClean="0"/>
              <a:t>wait until </a:t>
            </a:r>
            <a:r>
              <a:rPr lang="en-US" b="1" dirty="0" smtClean="0"/>
              <a:t>next </a:t>
            </a:r>
            <a:r>
              <a:rPr lang="en-US" dirty="0" smtClean="0"/>
              <a:t>is</a:t>
            </a:r>
            <a:r>
              <a:rPr lang="en-US" b="1" dirty="0" smtClean="0"/>
              <a:t> </a:t>
            </a:r>
            <a:r>
              <a:rPr lang="en-US" dirty="0" smtClean="0"/>
              <a:t>equal to its number drawn, then enter CS.</a:t>
            </a:r>
          </a:p>
          <a:p>
            <a:pPr algn="l" rtl="0"/>
            <a:r>
              <a:rPr lang="en-US" dirty="0" smtClean="0"/>
              <a:t>CS exit (unlock the lock):</a:t>
            </a:r>
          </a:p>
          <a:p>
            <a:pPr lvl="1" algn="l" rtl="0"/>
            <a:r>
              <a:rPr lang="en-US" dirty="0" smtClean="0"/>
              <a:t>Increment </a:t>
            </a:r>
            <a:r>
              <a:rPr lang="en-US" b="1" dirty="0" smtClean="0"/>
              <a:t>next </a:t>
            </a:r>
            <a:r>
              <a:rPr lang="en-US" dirty="0" smtClean="0"/>
              <a:t>that allows the </a:t>
            </a:r>
            <a:r>
              <a:rPr lang="en-US" b="1" dirty="0" smtClean="0"/>
              <a:t>next </a:t>
            </a:r>
            <a:r>
              <a:rPr lang="en-US" dirty="0" smtClean="0"/>
              <a:t>waiting proc (if any) to enter its CS</a:t>
            </a:r>
            <a:r>
              <a:rPr lang="en-US" b="1" dirty="0" smtClean="0"/>
              <a:t>.</a:t>
            </a:r>
          </a:p>
          <a:p>
            <a:pPr algn="l" rtl="0"/>
            <a:endParaRPr lang="en-US" dirty="0" smtClean="0"/>
          </a:p>
          <a:p>
            <a:pPr algn="l" rtl="0"/>
            <a:endParaRPr lang="en-US" dirty="0" smtClean="0"/>
          </a:p>
          <a:p>
            <a:pPr algn="l" rtl="0"/>
            <a:endParaRPr lang="ar-SA" dirty="0"/>
          </a:p>
        </p:txBody>
      </p:sp>
      <p:sp>
        <p:nvSpPr>
          <p:cNvPr id="3" name="Title 2"/>
          <p:cNvSpPr>
            <a:spLocks noGrp="1"/>
          </p:cNvSpPr>
          <p:nvPr>
            <p:ph type="title"/>
          </p:nvPr>
        </p:nvSpPr>
        <p:spPr/>
        <p:txBody>
          <a:bodyPr>
            <a:normAutofit/>
          </a:bodyPr>
          <a:lstStyle/>
          <a:p>
            <a:r>
              <a:rPr lang="en-US" dirty="0" smtClean="0"/>
              <a:t>The Ticket Algorithm</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Critical Sections Using the Ticket</a:t>
            </a:r>
            <a:br>
              <a:rPr lang="en-US" dirty="0" smtClean="0"/>
            </a:br>
            <a:r>
              <a:rPr lang="en-US" dirty="0" smtClean="0"/>
              <a:t>Algorithm</a:t>
            </a:r>
            <a:endParaRPr lang="ar-SA" dirty="0"/>
          </a:p>
        </p:txBody>
      </p:sp>
      <p:pic>
        <p:nvPicPr>
          <p:cNvPr id="7170" name="Picture 2"/>
          <p:cNvPicPr>
            <a:picLocks noChangeAspect="1" noChangeArrowheads="1"/>
          </p:cNvPicPr>
          <p:nvPr/>
        </p:nvPicPr>
        <p:blipFill>
          <a:blip r:embed="rId2" cstate="print"/>
          <a:srcRect/>
          <a:stretch>
            <a:fillRect/>
          </a:stretch>
        </p:blipFill>
        <p:spPr bwMode="auto">
          <a:xfrm>
            <a:off x="179512" y="1556792"/>
            <a:ext cx="8766258" cy="3384376"/>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l" rtl="0"/>
            <a:r>
              <a:rPr lang="en-US" dirty="0" smtClean="0"/>
              <a:t>The ticket lock can be implemented as a structure with fields </a:t>
            </a:r>
            <a:r>
              <a:rPr lang="en-US" b="1" dirty="0" smtClean="0"/>
              <a:t>number </a:t>
            </a:r>
            <a:r>
              <a:rPr lang="en-US" dirty="0" smtClean="0"/>
              <a:t>and </a:t>
            </a:r>
            <a:r>
              <a:rPr lang="en-US" b="1" dirty="0" smtClean="0"/>
              <a:t>next.</a:t>
            </a:r>
          </a:p>
          <a:p>
            <a:pPr algn="l" rtl="0"/>
            <a:r>
              <a:rPr lang="en-US" b="1" dirty="0" smtClean="0"/>
              <a:t>turn[</a:t>
            </a:r>
            <a:r>
              <a:rPr lang="en-US" b="1" dirty="0" err="1" smtClean="0"/>
              <a:t>i</a:t>
            </a:r>
            <a:r>
              <a:rPr lang="en-US" b="1" dirty="0" smtClean="0"/>
              <a:t>] </a:t>
            </a:r>
            <a:r>
              <a:rPr lang="en-US" dirty="0" smtClean="0"/>
              <a:t>can be a local variable turn in the Lock procedure.</a:t>
            </a:r>
          </a:p>
          <a:p>
            <a:pPr algn="l" rtl="0"/>
            <a:r>
              <a:rPr lang="en-US" dirty="0" smtClean="0"/>
              <a:t>The ticket lock needs a special atomic memory instruction for number drawing – </a:t>
            </a:r>
            <a:r>
              <a:rPr lang="en-US" b="1" i="1" dirty="0" err="1" smtClean="0"/>
              <a:t>fetch&amp;increment</a:t>
            </a:r>
            <a:r>
              <a:rPr lang="en-US" b="1" i="1" dirty="0" smtClean="0"/>
              <a:t> </a:t>
            </a:r>
            <a:r>
              <a:rPr lang="en-US" dirty="0" smtClean="0"/>
              <a:t>(load a location to a register and </a:t>
            </a:r>
            <a:r>
              <a:rPr lang="en-US" dirty="0" err="1" smtClean="0"/>
              <a:t>incrementthe</a:t>
            </a:r>
            <a:r>
              <a:rPr lang="en-US" dirty="0" smtClean="0"/>
              <a:t> location).</a:t>
            </a:r>
          </a:p>
          <a:p>
            <a:pPr algn="l" rtl="0"/>
            <a:endParaRPr lang="en-US" b="1" dirty="0" smtClean="0"/>
          </a:p>
          <a:p>
            <a:pPr algn="l" rtl="0"/>
            <a:endParaRPr lang="ar-SA" dirty="0"/>
          </a:p>
        </p:txBody>
      </p:sp>
      <p:sp>
        <p:nvSpPr>
          <p:cNvPr id="3" name="Title 2"/>
          <p:cNvSpPr>
            <a:spLocks noGrp="1"/>
          </p:cNvSpPr>
          <p:nvPr>
            <p:ph type="title"/>
          </p:nvPr>
        </p:nvSpPr>
        <p:spPr/>
        <p:txBody>
          <a:bodyPr>
            <a:normAutofit/>
          </a:bodyPr>
          <a:lstStyle/>
          <a:p>
            <a:r>
              <a:rPr lang="en-US" dirty="0" smtClean="0"/>
              <a:t>Implementing the Ticket Lock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algn="l" rtl="0"/>
            <a:r>
              <a:rPr lang="en-US" dirty="0" smtClean="0"/>
              <a:t>The Ticket algorithm is fair if </a:t>
            </a:r>
            <a:r>
              <a:rPr lang="en-US" dirty="0" err="1" smtClean="0"/>
              <a:t>fetch&amp;op</a:t>
            </a:r>
            <a:r>
              <a:rPr lang="en-US" dirty="0" smtClean="0"/>
              <a:t> is available.</a:t>
            </a:r>
          </a:p>
          <a:p>
            <a:pPr lvl="1" algn="l" rtl="0"/>
            <a:r>
              <a:rPr lang="en-US" dirty="0" smtClean="0"/>
              <a:t> Otherwise requires mutual exclusion for number drawing that can be unfair.</a:t>
            </a:r>
          </a:p>
          <a:p>
            <a:pPr algn="l" rtl="0"/>
            <a:r>
              <a:rPr lang="en-US" dirty="0" smtClean="0"/>
              <a:t>The </a:t>
            </a:r>
            <a:r>
              <a:rPr lang="en-US" b="1" i="1" dirty="0" smtClean="0"/>
              <a:t>Bakery algorithm </a:t>
            </a:r>
            <a:r>
              <a:rPr lang="en-US" i="1" dirty="0" smtClean="0"/>
              <a:t>works like a line in a bakery without a </a:t>
            </a:r>
            <a:r>
              <a:rPr lang="en-US" dirty="0" smtClean="0"/>
              <a:t>number-drawing machine – a proc looks around and takes a number one larger then any other.</a:t>
            </a:r>
          </a:p>
          <a:p>
            <a:pPr lvl="1" algn="l" rtl="0"/>
            <a:r>
              <a:rPr lang="en-US" dirty="0" smtClean="0"/>
              <a:t>Requires a shared </a:t>
            </a:r>
            <a:r>
              <a:rPr lang="en-US" dirty="0" err="1" smtClean="0"/>
              <a:t>int</a:t>
            </a:r>
            <a:r>
              <a:rPr lang="en-US" dirty="0" smtClean="0"/>
              <a:t> array </a:t>
            </a:r>
            <a:r>
              <a:rPr lang="en-US" b="1" dirty="0" smtClean="0"/>
              <a:t>turn[n] </a:t>
            </a:r>
            <a:r>
              <a:rPr lang="en-US" dirty="0" smtClean="0"/>
              <a:t>per lock.</a:t>
            </a:r>
          </a:p>
          <a:p>
            <a:pPr lvl="1" algn="l" rtl="0"/>
            <a:r>
              <a:rPr lang="en-US" dirty="0" smtClean="0"/>
              <a:t>Does not need a special instruction.</a:t>
            </a:r>
          </a:p>
          <a:p>
            <a:pPr algn="l" rtl="0"/>
            <a:endParaRPr lang="en-US" dirty="0" smtClean="0"/>
          </a:p>
          <a:p>
            <a:pPr algn="l" rtl="0"/>
            <a:endParaRPr lang="en-US" b="1" dirty="0" smtClean="0"/>
          </a:p>
          <a:p>
            <a:pPr algn="l" rtl="0"/>
            <a:endParaRPr lang="ar-SA" dirty="0"/>
          </a:p>
        </p:txBody>
      </p:sp>
      <p:sp>
        <p:nvSpPr>
          <p:cNvPr id="3" name="Title 2"/>
          <p:cNvSpPr>
            <a:spLocks noGrp="1"/>
          </p:cNvSpPr>
          <p:nvPr>
            <p:ph type="title"/>
          </p:nvPr>
        </p:nvSpPr>
        <p:spPr/>
        <p:txBody>
          <a:bodyPr>
            <a:normAutofit/>
          </a:bodyPr>
          <a:lstStyle/>
          <a:p>
            <a:r>
              <a:rPr lang="en-US" dirty="0" smtClean="0"/>
              <a:t>The Bakery Algorithm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Implementation of The Bakery Algorithm</a:t>
            </a:r>
          </a:p>
        </p:txBody>
      </p:sp>
      <p:pic>
        <p:nvPicPr>
          <p:cNvPr id="8194" name="Picture 2"/>
          <p:cNvPicPr>
            <a:picLocks noGrp="1" noChangeAspect="1" noChangeArrowheads="1"/>
          </p:cNvPicPr>
          <p:nvPr>
            <p:ph idx="1"/>
          </p:nvPr>
        </p:nvPicPr>
        <p:blipFill>
          <a:blip r:embed="rId2" cstate="print"/>
          <a:srcRect/>
          <a:stretch>
            <a:fillRect/>
          </a:stretch>
        </p:blipFill>
        <p:spPr bwMode="auto">
          <a:xfrm>
            <a:off x="1028293" y="1490147"/>
            <a:ext cx="7288123" cy="43871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sym typeface="Wingdings" pitchFamily="2" charset="2"/>
              </a:rPr>
              <a:t>Synchronization</a:t>
            </a:r>
            <a:endParaRPr lang="ar-SA" dirty="0"/>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5" name="Content Placeholder 4"/>
          <p:cNvSpPr>
            <a:spLocks noGrp="1"/>
          </p:cNvSpPr>
          <p:nvPr>
            <p:ph idx="1"/>
          </p:nvPr>
        </p:nvSpPr>
        <p:spPr/>
        <p:txBody>
          <a:bodyPr>
            <a:normAutofit/>
          </a:bodyPr>
          <a:lstStyle/>
          <a:p>
            <a:pPr algn="l" rtl="0"/>
            <a:r>
              <a:rPr lang="en-US" dirty="0" smtClean="0"/>
              <a:t>There are two kinds of </a:t>
            </a:r>
            <a:r>
              <a:rPr lang="en-US" dirty="0" smtClean="0">
                <a:sym typeface="Wingdings" pitchFamily="2" charset="2"/>
              </a:rPr>
              <a:t>Synchronization:</a:t>
            </a:r>
            <a:endParaRPr lang="en-US" dirty="0" smtClean="0"/>
          </a:p>
          <a:p>
            <a:pPr lvl="1" algn="l" rtl="0"/>
            <a:r>
              <a:rPr lang="en-US" b="1" i="1" dirty="0" smtClean="0"/>
              <a:t>Mutual Exclusion </a:t>
            </a:r>
            <a:r>
              <a:rPr lang="en-US" dirty="0" smtClean="0"/>
              <a:t>: We want to prevent two or more threads from being active concurrently for some period, because their actions may interfere incorrectly.</a:t>
            </a:r>
          </a:p>
          <a:p>
            <a:pPr lvl="1" algn="l" rtl="0"/>
            <a:r>
              <a:rPr lang="en-US" sz="2400" b="1" i="1" dirty="0" smtClean="0"/>
              <a:t>Condition Synchronization :</a:t>
            </a:r>
            <a:r>
              <a:rPr lang="en-US" sz="2400" dirty="0" smtClean="0"/>
              <a:t>occurs when we want to delay an action until some condition (on the shared variables such as in producer-consumer, or with respect to the progress of other threads such as in a barrier) becomes true.</a:t>
            </a:r>
            <a:endParaRPr lang="en-US" sz="700" dirty="0" smtClean="0"/>
          </a:p>
          <a:p>
            <a:pPr lvl="1"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l" rtl="0"/>
            <a:r>
              <a:rPr lang="en-US" dirty="0" smtClean="0"/>
              <a:t>Assume, a shared counter </a:t>
            </a:r>
            <a:r>
              <a:rPr lang="en-US" b="1" dirty="0" smtClean="0"/>
              <a:t>x is initially 0; Two concurrent threads </a:t>
            </a:r>
            <a:r>
              <a:rPr lang="en-US" dirty="0" smtClean="0"/>
              <a:t>increment </a:t>
            </a:r>
            <a:r>
              <a:rPr lang="en-US" b="1" dirty="0" smtClean="0"/>
              <a:t>x; Expected result: x == 2</a:t>
            </a:r>
            <a:endParaRPr lang="en-US" dirty="0" smtClean="0"/>
          </a:p>
          <a:p>
            <a:pPr algn="l" rtl="0"/>
            <a:r>
              <a:rPr lang="en-US" dirty="0" smtClean="0"/>
              <a:t>Process histories:</a:t>
            </a:r>
          </a:p>
          <a:p>
            <a:pPr lvl="3" algn="l" rtl="0">
              <a:buNone/>
            </a:pPr>
            <a:r>
              <a:rPr lang="en-US" dirty="0" smtClean="0"/>
              <a:t>• P1: …; load value of </a:t>
            </a:r>
            <a:r>
              <a:rPr lang="en-US" b="1" dirty="0" smtClean="0"/>
              <a:t>x to </a:t>
            </a:r>
            <a:r>
              <a:rPr lang="en-US" b="1" dirty="0" err="1" smtClean="0"/>
              <a:t>reg</a:t>
            </a:r>
            <a:r>
              <a:rPr lang="en-US" b="1" dirty="0" smtClean="0"/>
              <a:t>; </a:t>
            </a:r>
            <a:r>
              <a:rPr lang="en-US" b="1" dirty="0" err="1" smtClean="0"/>
              <a:t>incr</a:t>
            </a:r>
            <a:r>
              <a:rPr lang="en-US" b="1" dirty="0" smtClean="0"/>
              <a:t> </a:t>
            </a:r>
            <a:r>
              <a:rPr lang="en-US" b="1" dirty="0" err="1" smtClean="0"/>
              <a:t>reg</a:t>
            </a:r>
            <a:r>
              <a:rPr lang="en-US" b="1" dirty="0" smtClean="0"/>
              <a:t>; write </a:t>
            </a:r>
            <a:r>
              <a:rPr lang="en-US" b="1" dirty="0" err="1" smtClean="0"/>
              <a:t>reg</a:t>
            </a:r>
            <a:r>
              <a:rPr lang="en-US" b="1" dirty="0" smtClean="0"/>
              <a:t> to x; …</a:t>
            </a:r>
          </a:p>
          <a:p>
            <a:pPr lvl="3" algn="l" rtl="0">
              <a:buNone/>
            </a:pPr>
            <a:r>
              <a:rPr lang="en-US" dirty="0" smtClean="0"/>
              <a:t>• P2: …; load value of </a:t>
            </a:r>
            <a:r>
              <a:rPr lang="en-US" b="1" dirty="0" smtClean="0"/>
              <a:t>x to </a:t>
            </a:r>
            <a:r>
              <a:rPr lang="en-US" b="1" dirty="0" err="1" smtClean="0"/>
              <a:t>reg</a:t>
            </a:r>
            <a:r>
              <a:rPr lang="en-US" b="1" dirty="0" smtClean="0"/>
              <a:t>; </a:t>
            </a:r>
            <a:r>
              <a:rPr lang="en-US" b="1" dirty="0" err="1" smtClean="0"/>
              <a:t>incr</a:t>
            </a:r>
            <a:r>
              <a:rPr lang="en-US" b="1" dirty="0" smtClean="0"/>
              <a:t> </a:t>
            </a:r>
            <a:r>
              <a:rPr lang="en-US" b="1" dirty="0" err="1" smtClean="0"/>
              <a:t>reg</a:t>
            </a:r>
            <a:r>
              <a:rPr lang="en-US" b="1" dirty="0" smtClean="0"/>
              <a:t>; write </a:t>
            </a:r>
            <a:r>
              <a:rPr lang="en-US" b="1" dirty="0" err="1" smtClean="0"/>
              <a:t>reg</a:t>
            </a:r>
            <a:r>
              <a:rPr lang="en-US" b="1" dirty="0" smtClean="0"/>
              <a:t> to x; …</a:t>
            </a:r>
          </a:p>
          <a:p>
            <a:pPr algn="l" rtl="0"/>
            <a:r>
              <a:rPr lang="en-US" dirty="0" smtClean="0"/>
              <a:t>Without synchronization, the final result can be </a:t>
            </a:r>
            <a:r>
              <a:rPr lang="en-US" b="1" dirty="0" smtClean="0"/>
              <a:t>x == {1,2}</a:t>
            </a:r>
          </a:p>
          <a:p>
            <a:pPr algn="l" rtl="0"/>
            <a:r>
              <a:rPr lang="en-US" dirty="0" smtClean="0"/>
              <a:t>The statements accessing shared variables are critical sections that must be executed one at a time, i.e. with mutual exclusion (atomically)</a:t>
            </a:r>
          </a:p>
          <a:p>
            <a:pPr algn="l" rtl="0"/>
            <a:endParaRPr lang="ar-SA" dirty="0"/>
          </a:p>
        </p:txBody>
      </p:sp>
      <p:sp>
        <p:nvSpPr>
          <p:cNvPr id="2" name="Title 1"/>
          <p:cNvSpPr>
            <a:spLocks noGrp="1"/>
          </p:cNvSpPr>
          <p:nvPr>
            <p:ph type="title"/>
          </p:nvPr>
        </p:nvSpPr>
        <p:spPr/>
        <p:txBody>
          <a:bodyPr/>
          <a:lstStyle/>
          <a:p>
            <a:pPr rtl="0"/>
            <a:r>
              <a:rPr lang="en-US" dirty="0" smtClean="0"/>
              <a:t>Accessing a shared Data</a:t>
            </a:r>
            <a:endParaRPr lang="ar-SA" dirty="0"/>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Accessing a shared Data</a:t>
            </a:r>
            <a:endParaRPr lang="ar-SA" dirty="0"/>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5" name="Content Placeholder 4"/>
          <p:cNvSpPr>
            <a:spLocks noGrp="1"/>
          </p:cNvSpPr>
          <p:nvPr>
            <p:ph idx="1"/>
          </p:nvPr>
        </p:nvSpPr>
        <p:spPr/>
        <p:txBody>
          <a:bodyPr/>
          <a:lstStyle/>
          <a:p>
            <a:pPr algn="l" rtl="0"/>
            <a:r>
              <a:rPr lang="en-US" dirty="0" smtClean="0"/>
              <a:t>Mutual Exclusion : We want to prevent two or more threads from being active concurrently for some period, because their actions may interfere incorrectly.</a:t>
            </a:r>
          </a:p>
          <a:p>
            <a:pPr algn="l" rtl="0"/>
            <a:endParaRPr lang="ar-SA" dirty="0"/>
          </a:p>
        </p:txBody>
      </p:sp>
      <p:pic>
        <p:nvPicPr>
          <p:cNvPr id="1026" name="Picture 2"/>
          <p:cNvPicPr>
            <a:picLocks noChangeAspect="1" noChangeArrowheads="1"/>
          </p:cNvPicPr>
          <p:nvPr/>
        </p:nvPicPr>
        <p:blipFill>
          <a:blip r:embed="rId3" cstate="print"/>
          <a:srcRect/>
          <a:stretch>
            <a:fillRect/>
          </a:stretch>
        </p:blipFill>
        <p:spPr bwMode="auto">
          <a:xfrm>
            <a:off x="1979712" y="3284984"/>
            <a:ext cx="5760640" cy="29500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Critical Section Problem</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5" name="Content Placeholder 4"/>
          <p:cNvSpPr>
            <a:spLocks noGrp="1"/>
          </p:cNvSpPr>
          <p:nvPr>
            <p:ph idx="1"/>
          </p:nvPr>
        </p:nvSpPr>
        <p:spPr/>
        <p:txBody>
          <a:bodyPr>
            <a:normAutofit/>
          </a:bodyPr>
          <a:lstStyle/>
          <a:p>
            <a:pPr algn="l" rtl="0"/>
            <a:r>
              <a:rPr lang="en-US" b="1" i="1" dirty="0" smtClean="0"/>
              <a:t>Critical section </a:t>
            </a:r>
            <a:r>
              <a:rPr lang="en-US" dirty="0" smtClean="0"/>
              <a:t>is a section of code that accesses a shared resource (e.g. a shared variable) and can be executed by only one process at a time.</a:t>
            </a:r>
          </a:p>
          <a:p>
            <a:pPr algn="l" rtl="0"/>
            <a:r>
              <a:rPr lang="en-US" b="1" i="1" dirty="0" smtClean="0"/>
              <a:t>The Critical Section (CS) Problem: </a:t>
            </a:r>
            <a:r>
              <a:rPr lang="en-US" dirty="0" smtClean="0"/>
              <a:t>To find a mechanism that guarantees execution of critical sections one at a time, i.e. with mutual exclusion.</a:t>
            </a:r>
          </a:p>
          <a:p>
            <a:pPr lvl="1" algn="l" rtl="0"/>
            <a:r>
              <a:rPr lang="en-US" dirty="0" smtClean="0"/>
              <a:t>Arises in many concurrent programs. For example: shared linked lists in OS, database records, shared counters, etc.</a:t>
            </a:r>
          </a:p>
          <a:p>
            <a:pPr lvl="1" algn="l" rtl="0"/>
            <a:endParaRPr lang="en-US" dirty="0" smtClean="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The CS Problem</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5" name="Content Placeholder 4"/>
          <p:cNvSpPr>
            <a:spLocks noGrp="1"/>
          </p:cNvSpPr>
          <p:nvPr>
            <p:ph idx="1"/>
          </p:nvPr>
        </p:nvSpPr>
        <p:spPr/>
        <p:txBody>
          <a:bodyPr>
            <a:normAutofit fontScale="92500" lnSpcReduction="10000"/>
          </a:bodyPr>
          <a:lstStyle/>
          <a:p>
            <a:pPr algn="l" rtl="0"/>
            <a:r>
              <a:rPr lang="en-US" sz="2400" dirty="0" smtClean="0"/>
              <a:t>The challenge is to make the critical section atomic. We must design code to execute before (entry protocol) and after (exit protocol) the critical section.</a:t>
            </a:r>
          </a:p>
          <a:p>
            <a:pPr algn="l" rtl="0"/>
            <a:r>
              <a:rPr lang="en-US" sz="2400" dirty="0" smtClean="0"/>
              <a:t>Our Solution should have the following Important Properties:</a:t>
            </a:r>
          </a:p>
          <a:p>
            <a:pPr lvl="1" algn="l" rtl="0"/>
            <a:r>
              <a:rPr lang="en-US" sz="2000" b="1" dirty="0" smtClean="0"/>
              <a:t>Mutual Exclusion</a:t>
            </a:r>
            <a:r>
              <a:rPr lang="en-US" sz="2000" dirty="0" smtClean="0"/>
              <a:t>. At most one thread is executing the critical section at a time.</a:t>
            </a:r>
          </a:p>
          <a:p>
            <a:pPr lvl="1" algn="l" rtl="0"/>
            <a:r>
              <a:rPr lang="en-US" sz="2000" b="1" dirty="0" smtClean="0"/>
              <a:t>Absence of Deadlock </a:t>
            </a:r>
            <a:r>
              <a:rPr lang="en-US" sz="2000" dirty="0" smtClean="0"/>
              <a:t>(or </a:t>
            </a:r>
            <a:r>
              <a:rPr lang="en-US" sz="2000" dirty="0" err="1" smtClean="0"/>
              <a:t>Livelock</a:t>
            </a:r>
            <a:r>
              <a:rPr lang="en-US" sz="2000" dirty="0" smtClean="0"/>
              <a:t>). If two or more threads are trying to enter the critical section, at least one succeeds.</a:t>
            </a:r>
          </a:p>
          <a:p>
            <a:pPr lvl="1" algn="l" rtl="0"/>
            <a:r>
              <a:rPr lang="en-US" sz="2100" b="1" dirty="0" smtClean="0"/>
              <a:t>Absence of Unnecessary Delay. </a:t>
            </a:r>
            <a:r>
              <a:rPr lang="en-US" sz="2100" dirty="0" smtClean="0"/>
              <a:t>If a thread is trying to enter its critical section and the other threads are executing their non-critical sections, or have terminated, the first thread is not prevented from entering its critical section.</a:t>
            </a:r>
          </a:p>
          <a:p>
            <a:pPr lvl="1" algn="l" rtl="0"/>
            <a:r>
              <a:rPr lang="en-US" sz="2100" b="1" dirty="0" smtClean="0"/>
              <a:t>Eventual Entry </a:t>
            </a:r>
            <a:r>
              <a:rPr lang="en-US" sz="2100" dirty="0" smtClean="0"/>
              <a:t>(or No Starvation). A thread that is attempting to enter its critical section will eventually succeed.</a:t>
            </a:r>
          </a:p>
          <a:p>
            <a:pPr lvl="1" algn="l" rtl="0"/>
            <a:endParaRPr lang="en-US" sz="2100" dirty="0" smtClean="0"/>
          </a:p>
          <a:p>
            <a:pPr lvl="1" algn="l" rtl="0"/>
            <a:endParaRPr lang="en-US" sz="2000" dirty="0" smtClean="0"/>
          </a:p>
          <a:p>
            <a:pPr lvl="1" algn="l" rtl="0"/>
            <a:endParaRPr lang="en-US" sz="2000" dirty="0" smtClean="0"/>
          </a:p>
          <a:p>
            <a:pPr algn="l" rtl="0"/>
            <a:endParaRPr lang="en-US" sz="1050" dirty="0" smtClean="0"/>
          </a:p>
          <a:p>
            <a:pPr lvl="1" algn="l" rtl="0">
              <a:buNone/>
            </a:pPr>
            <a:endParaRPr lang="en-US" dirty="0" smtClean="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Sections &amp; Locks</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5" name="Content Placeholder 4"/>
          <p:cNvSpPr>
            <a:spLocks noGrp="1"/>
          </p:cNvSpPr>
          <p:nvPr>
            <p:ph idx="1"/>
          </p:nvPr>
        </p:nvSpPr>
        <p:spPr>
          <a:xfrm>
            <a:off x="457200" y="1481329"/>
            <a:ext cx="8147248" cy="1875664"/>
          </a:xfrm>
        </p:spPr>
        <p:txBody>
          <a:bodyPr>
            <a:normAutofit fontScale="85000" lnSpcReduction="20000"/>
          </a:bodyPr>
          <a:lstStyle/>
          <a:p>
            <a:pPr algn="just" rtl="0"/>
            <a:r>
              <a:rPr lang="en-US" sz="2800" dirty="0" smtClean="0"/>
              <a:t>The entry and exit protocol code obviously has to operate upon one or more shared variables. Conventionally we call such variables locks, and the protocol code sequences locking and unlocking. Shared variable libraries will often abstract these as functions.</a:t>
            </a:r>
          </a:p>
          <a:p>
            <a:pPr algn="just" rtl="0"/>
            <a:endParaRPr lang="en-US" sz="2800" dirty="0" smtClean="0"/>
          </a:p>
          <a:p>
            <a:pPr algn="just" rtl="0"/>
            <a:endParaRPr lang="en-US" sz="2800" dirty="0" smtClean="0"/>
          </a:p>
          <a:p>
            <a:pPr algn="just" rtl="0"/>
            <a:endParaRPr lang="en-US" sz="2800" dirty="0" smtClean="0"/>
          </a:p>
          <a:p>
            <a:pPr algn="just" rtl="0"/>
            <a:endParaRPr lang="en-US" sz="2800" dirty="0" smtClean="0"/>
          </a:p>
          <a:p>
            <a:pPr algn="just" rtl="0"/>
            <a:endParaRPr lang="en-US" sz="1100" dirty="0" smtClean="0"/>
          </a:p>
          <a:p>
            <a:pPr lvl="1" algn="just" rtl="0"/>
            <a:endParaRPr lang="en-US" sz="2100" dirty="0" smtClean="0"/>
          </a:p>
          <a:p>
            <a:pPr lvl="1" algn="just" rtl="0"/>
            <a:endParaRPr lang="en-US" sz="2000" dirty="0" smtClean="0"/>
          </a:p>
          <a:p>
            <a:pPr lvl="1" algn="just" rtl="0"/>
            <a:endParaRPr lang="en-US" sz="2000" dirty="0" smtClean="0"/>
          </a:p>
          <a:p>
            <a:pPr algn="just" rtl="0"/>
            <a:endParaRPr lang="en-US" sz="1050" dirty="0" smtClean="0"/>
          </a:p>
          <a:p>
            <a:pPr lvl="1" algn="just" rtl="0">
              <a:buNone/>
            </a:pPr>
            <a:endParaRPr lang="en-US" dirty="0" smtClean="0"/>
          </a:p>
          <a:p>
            <a:pPr algn="just" rtl="0"/>
            <a:endParaRPr lang="en-US" dirty="0" smtClean="0"/>
          </a:p>
          <a:p>
            <a:pPr algn="just" rtl="0"/>
            <a:endParaRPr lang="ar-SA" dirty="0"/>
          </a:p>
        </p:txBody>
      </p:sp>
      <p:pic>
        <p:nvPicPr>
          <p:cNvPr id="2052" name="Picture 4"/>
          <p:cNvPicPr>
            <a:picLocks noChangeAspect="1" noChangeArrowheads="1"/>
          </p:cNvPicPr>
          <p:nvPr/>
        </p:nvPicPr>
        <p:blipFill>
          <a:blip r:embed="rId3" cstate="print"/>
          <a:srcRect/>
          <a:stretch>
            <a:fillRect/>
          </a:stretch>
        </p:blipFill>
        <p:spPr bwMode="auto">
          <a:xfrm>
            <a:off x="3347864" y="3212976"/>
            <a:ext cx="4392488" cy="3278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Observations</a:t>
            </a:r>
          </a:p>
        </p:txBody>
      </p:sp>
      <p:pic>
        <p:nvPicPr>
          <p:cNvPr id="4" name="Picture 2" descr="http://enews.ksu.edu.sa/wp-content/uploads/2010/02/KSU-Logo.jpg"/>
          <p:cNvPicPr>
            <a:picLocks noChangeAspect="1" noChangeArrowheads="1"/>
          </p:cNvPicPr>
          <p:nvPr/>
        </p:nvPicPr>
        <p:blipFill>
          <a:blip r:embed="rId2" cstate="print"/>
          <a:srcRect/>
          <a:stretch>
            <a:fillRect/>
          </a:stretch>
        </p:blipFill>
        <p:spPr bwMode="auto">
          <a:xfrm>
            <a:off x="8382000" y="6096000"/>
            <a:ext cx="762000" cy="762000"/>
          </a:xfrm>
          <a:prstGeom prst="rect">
            <a:avLst/>
          </a:prstGeom>
          <a:noFill/>
        </p:spPr>
      </p:pic>
      <p:sp>
        <p:nvSpPr>
          <p:cNvPr id="5" name="Content Placeholder 4"/>
          <p:cNvSpPr>
            <a:spLocks noGrp="1"/>
          </p:cNvSpPr>
          <p:nvPr>
            <p:ph idx="1"/>
          </p:nvPr>
        </p:nvSpPr>
        <p:spPr>
          <a:xfrm>
            <a:off x="457200" y="1481328"/>
            <a:ext cx="8507288" cy="4539960"/>
          </a:xfrm>
        </p:spPr>
        <p:txBody>
          <a:bodyPr>
            <a:normAutofit/>
          </a:bodyPr>
          <a:lstStyle/>
          <a:p>
            <a:pPr algn="l" rtl="0"/>
            <a:r>
              <a:rPr lang="en-US" sz="2800" dirty="0" smtClean="0"/>
              <a:t>We can have, One lock for all shared variables</a:t>
            </a:r>
          </a:p>
          <a:p>
            <a:pPr lvl="1" algn="l" rtl="0"/>
            <a:r>
              <a:rPr lang="en-US" sz="2400" dirty="0" smtClean="0"/>
              <a:t> inefficient, decreases parallelism</a:t>
            </a:r>
          </a:p>
          <a:p>
            <a:pPr algn="l" rtl="0"/>
            <a:r>
              <a:rPr lang="en-US" sz="2800" dirty="0" smtClean="0"/>
              <a:t>Or, Each shared variable has its own lock</a:t>
            </a:r>
          </a:p>
          <a:p>
            <a:pPr lvl="1" algn="l" rtl="0"/>
            <a:r>
              <a:rPr lang="en-US" sz="2400" dirty="0" smtClean="0"/>
              <a:t>large degree of parallelism can be achieved, but may cause very large synchronization overhead (memory and time)</a:t>
            </a:r>
          </a:p>
          <a:p>
            <a:pPr algn="l" rtl="0"/>
            <a:r>
              <a:rPr lang="en-US" sz="2800" dirty="0" smtClean="0"/>
              <a:t>a tradeoff between the number of locks (synchronization overhead) for the number of variables protected by one lock (available parallelism).</a:t>
            </a:r>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algn="l" rtl="0"/>
            <a:endParaRPr lang="en-US" sz="2800" dirty="0" smtClean="0"/>
          </a:p>
          <a:p>
            <a:pPr algn="l" rtl="0"/>
            <a:endParaRPr lang="en-US" sz="1100" dirty="0" smtClean="0"/>
          </a:p>
          <a:p>
            <a:pPr lvl="1" algn="l" rtl="0"/>
            <a:endParaRPr lang="en-US" sz="2100" dirty="0" smtClean="0"/>
          </a:p>
          <a:p>
            <a:pPr lvl="1" algn="l" rtl="0"/>
            <a:endParaRPr lang="en-US" sz="2000" dirty="0" smtClean="0"/>
          </a:p>
          <a:p>
            <a:pPr lvl="1" algn="l" rtl="0"/>
            <a:endParaRPr lang="en-US" sz="2000" dirty="0" smtClean="0"/>
          </a:p>
          <a:p>
            <a:pPr algn="l" rtl="0"/>
            <a:endParaRPr lang="en-US" sz="1050" dirty="0" smtClean="0"/>
          </a:p>
          <a:p>
            <a:pPr lvl="1" algn="l" rtl="0">
              <a:buNone/>
            </a:pPr>
            <a:endParaRPr lang="en-US" dirty="0" smtClean="0"/>
          </a:p>
          <a:p>
            <a:pPr algn="l" rtl="0"/>
            <a:endParaRPr lang="en-US" dirty="0" smtClean="0"/>
          </a:p>
          <a:p>
            <a:pPr algn="l" rtl="0"/>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218CC0F639904188D5DC3C64DFB809" ma:contentTypeVersion="1" ma:contentTypeDescription="Create a new document." ma:contentTypeScope="" ma:versionID="92f8f1c5660402e2fc9e1cb740518c01">
  <xsd:schema xmlns:xsd="http://www.w3.org/2001/XMLSchema" xmlns:xs="http://www.w3.org/2001/XMLSchema" xmlns:p="http://schemas.microsoft.com/office/2006/metadata/properties" xmlns:ns1="http://schemas.microsoft.com/sharepoint/v3" targetNamespace="http://schemas.microsoft.com/office/2006/metadata/properties" ma:root="true" ma:fieldsID="1f80a86e73fbcdfd38f7ad440d56cad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079E50-0317-4DA6-A06C-0DB81861F73B}">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D42FA571-C9D1-4C0F-B46B-91D8479784F8}">
  <ds:schemaRefs>
    <ds:schemaRef ds:uri="http://schemas.microsoft.com/sharepoint/v3/contenttype/forms"/>
  </ds:schemaRefs>
</ds:datastoreItem>
</file>

<file path=customXml/itemProps3.xml><?xml version="1.0" encoding="utf-8"?>
<ds:datastoreItem xmlns:ds="http://schemas.openxmlformats.org/officeDocument/2006/customXml" ds:itemID="{9DD62931-566F-4621-B9F0-9E4CEBB20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Concourse</Template>
  <TotalTime>1255</TotalTime>
  <Words>1401</Words>
  <Application>Microsoft Office PowerPoint</Application>
  <PresentationFormat>On-screen Show (4:3)</PresentationFormat>
  <Paragraphs>223</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Courier New</vt:lpstr>
      <vt:lpstr>Lucida Sans Unicode</vt:lpstr>
      <vt:lpstr>Verdana</vt:lpstr>
      <vt:lpstr>Wingdings</vt:lpstr>
      <vt:lpstr>Wingdings 2</vt:lpstr>
      <vt:lpstr>Wingdings 3</vt:lpstr>
      <vt:lpstr>Concourse</vt:lpstr>
      <vt:lpstr>Designing Parallel Algorithms (Synchronization)</vt:lpstr>
      <vt:lpstr>What we already know..</vt:lpstr>
      <vt:lpstr>Synchronization</vt:lpstr>
      <vt:lpstr>Accessing a shared Data</vt:lpstr>
      <vt:lpstr>Accessing a shared Data</vt:lpstr>
      <vt:lpstr>The Critical Section Problem</vt:lpstr>
      <vt:lpstr>Solving The CS Problem</vt:lpstr>
      <vt:lpstr>Critical Sections &amp; Locks</vt:lpstr>
      <vt:lpstr>Observations</vt:lpstr>
      <vt:lpstr>Locking Mechanisms</vt:lpstr>
      <vt:lpstr>Critical Sections Using Spin Locks</vt:lpstr>
      <vt:lpstr>Implementing Spin Locks</vt:lpstr>
      <vt:lpstr>Implementing a spin Locks</vt:lpstr>
      <vt:lpstr>Implementing a spin Locks</vt:lpstr>
      <vt:lpstr>Drawback of the Simple Test-and-Set Lock</vt:lpstr>
      <vt:lpstr>Test&amp;Set Lock with Backoff</vt:lpstr>
      <vt:lpstr>Test-Test&amp;Set Lock</vt:lpstr>
      <vt:lpstr>Performance of Test-and-Set Locks</vt:lpstr>
      <vt:lpstr>Queuing Locks versus Spin Locks</vt:lpstr>
      <vt:lpstr>The Ticket Algorithm</vt:lpstr>
      <vt:lpstr>Critical Sections Using the Ticket Algorithm</vt:lpstr>
      <vt:lpstr>Implementing the Ticket Lock</vt:lpstr>
      <vt:lpstr>The Bakery Algorithm</vt:lpstr>
      <vt:lpstr>Implementation of The Bakery Algorithm</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Parallel Algorithms</dc:title>
  <dc:creator>Abdullatif</dc:creator>
  <cp:lastModifiedBy>8p</cp:lastModifiedBy>
  <cp:revision>102</cp:revision>
  <dcterms:created xsi:type="dcterms:W3CDTF">2012-02-24T07:35:13Z</dcterms:created>
  <dcterms:modified xsi:type="dcterms:W3CDTF">2017-04-24T04:57:58Z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0x0101004D218CC0F639904188D5DC3C64DFB809</vt:lpwstr>
  </property>
</Properties>
</file>