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</p:sldMasterIdLst>
  <p:notesMasterIdLst>
    <p:notesMasterId r:id="rId34"/>
  </p:notesMasterIdLst>
  <p:sldIdLst>
    <p:sldId id="256" r:id="rId3"/>
    <p:sldId id="258" r:id="rId4"/>
    <p:sldId id="317" r:id="rId5"/>
    <p:sldId id="267" r:id="rId6"/>
    <p:sldId id="283" r:id="rId7"/>
    <p:sldId id="266" r:id="rId8"/>
    <p:sldId id="274" r:id="rId9"/>
    <p:sldId id="278" r:id="rId10"/>
    <p:sldId id="290" r:id="rId11"/>
    <p:sldId id="280" r:id="rId12"/>
    <p:sldId id="307" r:id="rId13"/>
    <p:sldId id="279" r:id="rId14"/>
    <p:sldId id="291" r:id="rId15"/>
    <p:sldId id="292" r:id="rId16"/>
    <p:sldId id="311" r:id="rId17"/>
    <p:sldId id="293" r:id="rId18"/>
    <p:sldId id="295" r:id="rId19"/>
    <p:sldId id="296" r:id="rId20"/>
    <p:sldId id="297" r:id="rId21"/>
    <p:sldId id="298" r:id="rId22"/>
    <p:sldId id="299" r:id="rId23"/>
    <p:sldId id="309" r:id="rId24"/>
    <p:sldId id="300" r:id="rId25"/>
    <p:sldId id="308" r:id="rId26"/>
    <p:sldId id="303" r:id="rId27"/>
    <p:sldId id="304" r:id="rId28"/>
    <p:sldId id="305" r:id="rId29"/>
    <p:sldId id="306" r:id="rId30"/>
    <p:sldId id="313" r:id="rId31"/>
    <p:sldId id="314" r:id="rId32"/>
    <p:sldId id="318" r:id="rId33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ill_Thomas\My%20Documents\ETHICS\Disciplinary%20and%20Administrative%20Rates%20for%20Actual%20Violation%20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Disciplinary and Administrative Rates for Actual Violations</a:t>
            </a:r>
          </a:p>
        </c:rich>
      </c:tx>
      <c:layout>
        <c:manualLayout>
          <c:xMode val="edge"/>
          <c:yMode val="edge"/>
          <c:x val="0.2427947598253283"/>
          <c:y val="2.764981106262478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641921397379959"/>
          <c:y val="0.11059924425049868"/>
          <c:w val="0.68733624454148556"/>
          <c:h val="0.65591496243004077"/>
        </c:manualLayout>
      </c:layout>
      <c:lineChart>
        <c:grouping val="standard"/>
        <c:ser>
          <c:idx val="1"/>
          <c:order val="0"/>
          <c:tx>
            <c:strRef>
              <c:f>[1]Sheet1!$B$24</c:f>
              <c:strCache>
                <c:ptCount val="1"/>
                <c:pt idx="0">
                  <c:v>Number of Licensees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FFFF00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[1]Sheet1!$G$5:$S$5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[1]Sheet1!$G$24:$S$24</c:f>
              <c:numCache>
                <c:formatCode>General</c:formatCode>
                <c:ptCount val="13"/>
                <c:pt idx="0">
                  <c:v>52801</c:v>
                </c:pt>
                <c:pt idx="1">
                  <c:v>53755</c:v>
                </c:pt>
                <c:pt idx="2">
                  <c:v>54697</c:v>
                </c:pt>
                <c:pt idx="3">
                  <c:v>55616</c:v>
                </c:pt>
                <c:pt idx="4">
                  <c:v>56500</c:v>
                </c:pt>
                <c:pt idx="5">
                  <c:v>57471</c:v>
                </c:pt>
                <c:pt idx="6">
                  <c:v>57840</c:v>
                </c:pt>
                <c:pt idx="7">
                  <c:v>59464</c:v>
                </c:pt>
                <c:pt idx="8">
                  <c:v>59822</c:v>
                </c:pt>
                <c:pt idx="9">
                  <c:v>60459</c:v>
                </c:pt>
                <c:pt idx="10">
                  <c:v>61026</c:v>
                </c:pt>
                <c:pt idx="11">
                  <c:v>62002</c:v>
                </c:pt>
                <c:pt idx="12">
                  <c:v>63451</c:v>
                </c:pt>
              </c:numCache>
            </c:numRef>
          </c:val>
          <c:smooth val="1"/>
        </c:ser>
        <c:marker val="1"/>
        <c:axId val="104890368"/>
        <c:axId val="104892288"/>
      </c:lineChart>
      <c:lineChart>
        <c:grouping val="standard"/>
        <c:ser>
          <c:idx val="2"/>
          <c:order val="1"/>
          <c:tx>
            <c:strRef>
              <c:f>[1]Sheet1!$B$37</c:f>
              <c:strCache>
                <c:ptCount val="1"/>
                <c:pt idx="0">
                  <c:v>Administrative Rate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[1]Sheet1!$G$5:$S$5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[1]Sheet1!$G$34:$S$34</c:f>
              <c:numCache>
                <c:formatCode>General</c:formatCode>
                <c:ptCount val="13"/>
                <c:pt idx="0">
                  <c:v>1.126872597109904E-2</c:v>
                </c:pt>
                <c:pt idx="1">
                  <c:v>1.6649613989396336E-2</c:v>
                </c:pt>
                <c:pt idx="2">
                  <c:v>1.7788909812238383E-2</c:v>
                </c:pt>
                <c:pt idx="3">
                  <c:v>2.4039844649021948E-2</c:v>
                </c:pt>
                <c:pt idx="4">
                  <c:v>1.5451327433628337E-2</c:v>
                </c:pt>
                <c:pt idx="5">
                  <c:v>1.2388856988742147E-2</c:v>
                </c:pt>
                <c:pt idx="6">
                  <c:v>8.5235131396957323E-3</c:v>
                </c:pt>
                <c:pt idx="7">
                  <c:v>1.1132786223597481E-2</c:v>
                </c:pt>
                <c:pt idx="8">
                  <c:v>8.6590217645682362E-3</c:v>
                </c:pt>
                <c:pt idx="9">
                  <c:v>7.8400238177938984E-3</c:v>
                </c:pt>
                <c:pt idx="10">
                  <c:v>7.8818864090715608E-3</c:v>
                </c:pt>
                <c:pt idx="11">
                  <c:v>8.4674687913293377E-3</c:v>
                </c:pt>
                <c:pt idx="12">
                  <c:v>6.9817654568092146E-3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[1]Sheet1!$B$25</c:f>
              <c:strCache>
                <c:ptCount val="1"/>
                <c:pt idx="0">
                  <c:v>Disciplinary Rate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[1]Sheet1!$G$5:$S$5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[1]Sheet1!$G$13:$S$13</c:f>
              <c:numCache>
                <c:formatCode>General</c:formatCode>
                <c:ptCount val="13"/>
                <c:pt idx="0">
                  <c:v>5.3029298687524854E-4</c:v>
                </c:pt>
                <c:pt idx="1">
                  <c:v>1.1905869221467856E-3</c:v>
                </c:pt>
                <c:pt idx="2">
                  <c:v>1.1700824542479539E-3</c:v>
                </c:pt>
                <c:pt idx="3">
                  <c:v>7.3719792865362674E-4</c:v>
                </c:pt>
                <c:pt idx="4">
                  <c:v>1.1504424778761115E-3</c:v>
                </c:pt>
                <c:pt idx="5">
                  <c:v>7.1340328165509588E-4</c:v>
                </c:pt>
                <c:pt idx="6">
                  <c:v>9.5089903181189888E-4</c:v>
                </c:pt>
                <c:pt idx="7">
                  <c:v>1.1267321404547339E-3</c:v>
                </c:pt>
                <c:pt idx="8">
                  <c:v>1.3707331750860933E-3</c:v>
                </c:pt>
                <c:pt idx="9">
                  <c:v>7.7738632792471237E-4</c:v>
                </c:pt>
                <c:pt idx="10">
                  <c:v>7.5377707862222978E-4</c:v>
                </c:pt>
                <c:pt idx="11">
                  <c:v>4.3546982355407933E-4</c:v>
                </c:pt>
                <c:pt idx="12">
                  <c:v>6.7768829490473114E-4</c:v>
                </c:pt>
              </c:numCache>
            </c:numRef>
          </c:val>
        </c:ser>
        <c:marker val="1"/>
        <c:axId val="83755008"/>
        <c:axId val="83756544"/>
      </c:lineChart>
      <c:catAx>
        <c:axId val="104890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0567685589519662"/>
              <c:y val="0.9047632619936588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92288"/>
        <c:crosses val="autoZero"/>
        <c:lblAlgn val="ctr"/>
        <c:lblOffset val="100"/>
        <c:tickLblSkip val="1"/>
        <c:tickMarkSkip val="1"/>
      </c:catAx>
      <c:valAx>
        <c:axId val="104892288"/>
        <c:scaling>
          <c:orientation val="minMax"/>
          <c:max val="66000"/>
          <c:min val="35000"/>
        </c:scaling>
        <c:axPos val="l"/>
        <c:title>
          <c:tx>
            <c:rich>
              <a:bodyPr rot="-294000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Licensees</a:t>
                </a:r>
              </a:p>
            </c:rich>
          </c:tx>
          <c:layout>
            <c:manualLayout>
              <c:xMode val="edge"/>
              <c:yMode val="edge"/>
              <c:x val="4.3668122270742364E-3"/>
              <c:y val="0.410138864095598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90368"/>
        <c:crosses val="autoZero"/>
        <c:crossBetween val="between"/>
        <c:majorUnit val="10000"/>
      </c:valAx>
      <c:catAx>
        <c:axId val="83755008"/>
        <c:scaling>
          <c:orientation val="minMax"/>
        </c:scaling>
        <c:delete val="1"/>
        <c:axPos val="b"/>
        <c:numFmt formatCode="General" sourceLinked="1"/>
        <c:tickLblPos val="nextTo"/>
        <c:crossAx val="83756544"/>
        <c:crossesAt val="0"/>
        <c:lblAlgn val="ctr"/>
        <c:lblOffset val="100"/>
      </c:catAx>
      <c:valAx>
        <c:axId val="83756544"/>
        <c:scaling>
          <c:orientation val="minMax"/>
          <c:max val="4.0000000000000098E-2"/>
          <c:min val="0"/>
        </c:scaling>
        <c:axPos val="r"/>
        <c:title>
          <c:tx>
            <c:rich>
              <a:bodyPr rot="-312000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Rates</a:t>
                </a:r>
              </a:p>
            </c:rich>
          </c:tx>
          <c:layout>
            <c:manualLayout>
              <c:xMode val="edge"/>
              <c:yMode val="edge"/>
              <c:x val="0.86288209606986965"/>
              <c:y val="0.459294083762486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755008"/>
        <c:crosses val="max"/>
        <c:crossBetween val="between"/>
        <c:minorUnit val="1.0000000000000026E-2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86535EDF-B180-4611-AFFE-F43D0875E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4845D-9DD4-4A8D-987D-31D28DDE79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DEE78-32D7-4957-B45A-40F50BEA3B1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9D1D1-B2B9-4B64-B913-D843DD253F0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E3105-4216-4F1D-B8BA-B20BC0C4E54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0BB99-5587-4F16-BBD3-CC4219F8EA2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CAA92-DFC3-4C7B-83E1-95012454739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8789B-8A1D-4C2E-B88C-AC2ACC1DE8F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C15120-A1BF-416F-B8FF-E7629E7A40E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34D16-FE88-44BD-ABB3-82294B15F5A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7CACA-AAAA-4006-A5EB-518782515E3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8D25A-80DC-438B-831D-16A42D5E68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055B9-56C7-4786-8850-0F23675E37E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11BFB-FDC8-4169-9480-2C352231F57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0C5E0-B4AB-41E1-A14C-39F11A94C82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A2227-2824-444F-8AAB-FFA311C077E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F925A-221D-4B14-A3A7-5FD206877C1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3D562-ECC2-4106-85F9-3671806BC08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BFBBC-6A05-4B4D-A340-3C4D66CBC23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478C1-95DD-449D-98EF-38B7C2470C0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28CEE-37DB-43FD-81F9-18ADDCA079D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713F7-C537-4B51-A97C-F257353E9B3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8CE68-CA87-47F5-8DD0-9F45ED7C37F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54DC1-8AD6-4B4F-98A4-907091D5A1A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AA7A5-A810-40B6-8D2C-33618BBB973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792D9-1A42-4559-A417-C2B27E59C27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3C8BC-DCD5-4B4D-BF4B-905DA1914C7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B0443-A518-47FF-B843-C1625E4EBDE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46AC-49CE-442B-855F-F94A89D4F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63859-7316-46AA-9874-28570C4DDA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79CE-6C7B-4813-AC50-AC0FCF789F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FA1C-6B5D-476F-A1D4-31F3F60F8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065AC-10E9-4EFC-8342-D7B107078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E39D-3E12-4943-91AD-5AC06DB2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F168-A3BA-4BDE-9404-237846B08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A4B7E-746D-4909-83D6-7EED73DC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B95D2-5F88-443B-B8AA-E4105E3AA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8D993-8E13-4B1F-8259-BD186097A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F6683-3295-4BF3-B5C1-62BBBD74A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B409-BFF3-42A9-B709-69AE01ABC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DA73-EFBD-4F6F-9F46-0B9ECDCF4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3587-21DB-4231-8C77-152D6ADF6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9350-DA07-475F-A5DD-68F336BE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4BBB2-C3CC-4233-BEAA-E97EE8166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2903B-1ED9-4BE0-8EA8-672AADA00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E857-2002-4902-B607-9D7336E03A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2D9F3-6F0A-4521-A9C4-D9150D97B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B2986-5A67-4B88-B988-BA4BF20AE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27B0-162C-4B05-9E88-307708BDB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4A3B-8FED-43FF-9840-B754E5DA5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93143-D756-4352-94C7-D28623784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0CF2-1024-49B6-8C3A-E05190032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4CD6E3E-F461-46E1-85AC-34ABE6FF2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5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88A821-ECB6-4901-A2BD-DC9FF42BB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ylor.edu/business/surveys/index.php?id=2522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600" dirty="0" smtClean="0"/>
              <a:t>Ethics in the Accounting Classroom:  </a:t>
            </a:r>
            <a:br>
              <a:rPr lang="en-US" sz="4600" dirty="0" smtClean="0"/>
            </a:br>
            <a:r>
              <a:rPr lang="en-US" sz="4000" dirty="0" smtClean="0"/>
              <a:t>The </a:t>
            </a:r>
            <a:r>
              <a:rPr lang="en-US" sz="4000" smtClean="0"/>
              <a:t>Texas </a:t>
            </a:r>
            <a:r>
              <a:rPr lang="en-US" sz="4000" smtClean="0"/>
              <a:t>Experience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6553200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US" sz="2000" smtClean="0"/>
          </a:p>
          <a:p>
            <a:pPr algn="ctr" eaLnBrk="1" hangingPunct="1">
              <a:lnSpc>
                <a:spcPct val="90000"/>
              </a:lnSpc>
            </a:pPr>
            <a:r>
              <a:rPr lang="en-US" sz="2000" smtClean="0"/>
              <a:t>C. William (Bill) Thomas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smtClean="0"/>
              <a:t>KPMG/Thomas L. Holton Chair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smtClean="0"/>
              <a:t>J.E. Bush Professor of Accounting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smtClean="0"/>
              <a:t>Baylor University</a:t>
            </a:r>
          </a:p>
        </p:txBody>
      </p:sp>
      <p:pic>
        <p:nvPicPr>
          <p:cNvPr id="4100" name="Picture 4" descr="tx_fla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962400"/>
            <a:ext cx="1981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Inclusions from some creative syllabi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history of accountancy profession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Ethical conflicts of famous persons in history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Ethical failures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Ethics journal (</a:t>
            </a:r>
            <a:r>
              <a:rPr lang="en-US" i="1" dirty="0" smtClean="0"/>
              <a:t>in search of personal ethics)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Personal ethical dilemmas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Lessons from cinema (</a:t>
            </a:r>
            <a:r>
              <a:rPr lang="en-US" i="1" dirty="0" smtClean="0"/>
              <a:t>Wall Street, Jerry Maguire, Rogue Trader, Boiler Room, etc.)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Survey Instrument</a:t>
            </a:r>
            <a:br>
              <a:rPr lang="en-US" smtClean="0"/>
            </a:br>
            <a:r>
              <a:rPr lang="en-US" sz="2400" smtClean="0">
                <a:hlinkClick r:id="rId3"/>
              </a:rPr>
              <a:t>http://www.baylor.edu/business/surveys/index.php?id=25223</a:t>
            </a:r>
            <a:endParaRPr lang="en-US" sz="24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Formal and informal instructor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Enthusiasm and motivation for course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Appropriateness of Rule 511.58 (specificity)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Relative importance of various topics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Best texts and other materials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Most effective pedagogies and learning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Is ethics course for accountants a good idea?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department should cover ethics for accountants?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Measurement methods for student learning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Improvement of student decision making 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Probability course will prevent future unethical conduct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3800" smtClean="0"/>
              <a:t>     </a:t>
            </a:r>
            <a:r>
              <a:rPr lang="en-US" sz="4000" smtClean="0"/>
              <a:t>Formal training of instructor </a:t>
            </a:r>
            <a:br>
              <a:rPr lang="en-US" sz="4000" smtClean="0"/>
            </a:br>
            <a:r>
              <a:rPr lang="en-US" sz="4000" smtClean="0"/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52298" name="Group 74"/>
          <p:cNvGraphicFramePr>
            <a:graphicFrameLocks noGrp="1"/>
          </p:cNvGraphicFramePr>
          <p:nvPr>
            <p:ph/>
          </p:nvPr>
        </p:nvGraphicFramePr>
        <p:xfrm>
          <a:off x="457200" y="3200400"/>
          <a:ext cx="8229600" cy="293052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46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response or none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hours or 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6-12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than 12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(39%)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CPE Training of Instructor </a:t>
            </a:r>
            <a:br>
              <a:rPr lang="en-US" sz="3800" smtClean="0"/>
            </a:br>
            <a:endParaRPr lang="en-US" sz="3800" smtClean="0"/>
          </a:p>
        </p:txBody>
      </p:sp>
      <p:graphicFrame>
        <p:nvGraphicFramePr>
          <p:cNvPr id="66583" name="Group 2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308292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54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response or zero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or fewer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10-&gt;40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(48%)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Instructor enthusiasm and motivation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enthusiasm (8.4/10)</a:t>
            </a:r>
          </a:p>
          <a:p>
            <a:pPr eaLnBrk="1" hangingPunct="1"/>
            <a:r>
              <a:rPr lang="en-US" smtClean="0"/>
              <a:t>Mostly volunteered (76%)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Were requirements of Rule 511.58 appropriate?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 of 67 persons responded</a:t>
            </a:r>
          </a:p>
          <a:p>
            <a:pPr eaLnBrk="1" hangingPunct="1"/>
            <a:r>
              <a:rPr lang="en-US" smtClean="0"/>
              <a:t>Mean response</a:t>
            </a:r>
          </a:p>
          <a:p>
            <a:pPr lvl="1" eaLnBrk="1" hangingPunct="1"/>
            <a:r>
              <a:rPr lang="en-US" smtClean="0"/>
              <a:t>4.9/7.0 for new instructors</a:t>
            </a:r>
          </a:p>
          <a:p>
            <a:pPr lvl="1" eaLnBrk="1" hangingPunct="1"/>
            <a:r>
              <a:rPr lang="en-US" smtClean="0"/>
              <a:t>5.7/7.0 for experienced (&gt;1 time) instructors</a:t>
            </a:r>
          </a:p>
          <a:p>
            <a:pPr eaLnBrk="1" hangingPunct="1"/>
            <a:r>
              <a:rPr lang="en-US" smtClean="0"/>
              <a:t>Some open-ended responses</a:t>
            </a:r>
          </a:p>
          <a:p>
            <a:pPr lvl="1" eaLnBrk="1" hangingPunct="1"/>
            <a:r>
              <a:rPr lang="en-US" smtClean="0"/>
              <a:t>Sufficiently flexible to fit needs and preferences</a:t>
            </a:r>
          </a:p>
          <a:p>
            <a:pPr lvl="1" eaLnBrk="1" hangingPunct="1"/>
            <a:r>
              <a:rPr lang="en-US" smtClean="0"/>
              <a:t>Includes appropriate general and specific principles</a:t>
            </a:r>
          </a:p>
          <a:p>
            <a:pPr lvl="1" eaLnBrk="1" hangingPunct="1"/>
            <a:r>
              <a:rPr lang="en-US" smtClean="0"/>
              <a:t>Too vague; hardly enforceable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Perceived importance of topics </a:t>
            </a:r>
            <a:br>
              <a:rPr lang="en-US" sz="3800" smtClean="0"/>
            </a:br>
            <a:r>
              <a:rPr lang="en-US" sz="2800" smtClean="0"/>
              <a:t>(1= unnecessary; 10 = absolutely mandatory)</a:t>
            </a:r>
          </a:p>
        </p:txBody>
      </p:sp>
      <p:graphicFrame>
        <p:nvGraphicFramePr>
          <p:cNvPr id="70889" name="Group 23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153400" cy="4657410"/>
        </p:xfrm>
        <a:graphic>
          <a:graphicData uri="http://schemas.openxmlformats.org/drawingml/2006/table">
            <a:tbl>
              <a:tblPr/>
              <a:tblGrid>
                <a:gridCol w="2286000"/>
                <a:gridCol w="1447800"/>
                <a:gridCol w="1447800"/>
                <a:gridCol w="1600200"/>
                <a:gridCol w="13716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StdDev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Honesty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 reasoning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Choices under pressure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Independence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Impartiality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Moral examplars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pedagogies work best?</a:t>
            </a:r>
            <a:br>
              <a:rPr lang="en-US" sz="3800" smtClean="0"/>
            </a:br>
            <a:r>
              <a:rPr lang="en-US" sz="3800" smtClean="0"/>
              <a:t>(0 = not effective; 5 = extremely effective)</a:t>
            </a:r>
          </a:p>
        </p:txBody>
      </p:sp>
      <p:graphicFrame>
        <p:nvGraphicFramePr>
          <p:cNvPr id="74879" name="Group 127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191002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6238"/>
                <a:gridCol w="1644650"/>
                <a:gridCol w="16462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Std Dev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case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 case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 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Role plays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 a separate ethics class for accounting majors a good idea?</a:t>
            </a:r>
          </a:p>
        </p:txBody>
      </p:sp>
      <p:graphicFrame>
        <p:nvGraphicFramePr>
          <p:cNvPr id="76850" name="Group 50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290957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Strongly agree or agree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Disagree or strongly disagree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Probability that your course will prevent future unethical conduct?</a:t>
            </a:r>
            <a:br>
              <a:rPr lang="en-US" sz="3800" smtClean="0"/>
            </a:br>
            <a:r>
              <a:rPr lang="en-US" sz="3800" smtClean="0"/>
              <a:t/>
            </a:r>
            <a:br>
              <a:rPr lang="en-US" sz="3800" smtClean="0"/>
            </a:br>
            <a:r>
              <a:rPr lang="en-US" sz="3800" smtClean="0"/>
              <a:t/>
            </a:r>
            <a:br>
              <a:rPr lang="en-US" sz="3800" smtClean="0"/>
            </a:br>
            <a:r>
              <a:rPr lang="en-US" sz="3800" smtClean="0"/>
              <a:t>76% of respondents feel there is less than a 60% chance of course preventing future unethical conduct.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Amendment to Public Accountancy Act in Texas (2004)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Added to “non-accounting course” component of Educational Requirements for certification by July 2005: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“3 passing semester hours be earned as a result of taking an approved course in ethics. The course must be taken at a recognized educational institution and should include ethical reasoning, integrity, objectivity, independence and other core values.”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Texas now one of five states to require ethics education of CPA candidates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NASBA proposal in 2007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3 hour class or equivalent</a:t>
            </a:r>
          </a:p>
        </p:txBody>
      </p:sp>
      <p:pic>
        <p:nvPicPr>
          <p:cNvPr id="5124" name="Picture 4" descr="tx_flag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1676400"/>
            <a:ext cx="2514600" cy="1752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is the best way to cover ethics?</a:t>
            </a:r>
            <a:br>
              <a:rPr lang="en-US" sz="3200" smtClean="0"/>
            </a:br>
            <a:r>
              <a:rPr lang="en-US" sz="2400" smtClean="0"/>
              <a:t>(separate course or integrated throughout curriculum</a:t>
            </a:r>
            <a:r>
              <a:rPr lang="en-US" sz="2800" smtClean="0"/>
              <a:t>)</a:t>
            </a:r>
          </a:p>
        </p:txBody>
      </p:sp>
      <p:graphicFrame>
        <p:nvGraphicFramePr>
          <p:cNvPr id="80964" name="Group 68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001000" cy="4114801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Both separate and integrated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Separate 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department should cover ethics?</a:t>
            </a:r>
          </a:p>
        </p:txBody>
      </p:sp>
      <p:graphicFrame>
        <p:nvGraphicFramePr>
          <p:cNvPr id="83011" name="Group 67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7924800" cy="4038602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business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 above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Philosophy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Comments on who should teach ethics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“If accounting profs don’t think they can teach ethics, all detractors will point and say, ‘indeed they have no moral compass to pass on to anyone.’”</a:t>
            </a:r>
          </a:p>
          <a:p>
            <a:pPr eaLnBrk="1" hangingPunct="1"/>
            <a:r>
              <a:rPr lang="en-US" smtClean="0"/>
              <a:t>“Though the faculty member need not be an accountant, being housed in the department sends a message that this work is too important to send somewhere else.”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did students’ ethical decision making change?</a:t>
            </a:r>
          </a:p>
        </p:txBody>
      </p:sp>
      <p:graphicFrame>
        <p:nvGraphicFramePr>
          <p:cNvPr id="85051" name="Group 59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7924800" cy="3886201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Slight improvement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Significant improvement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satisfied are you as to your assessment technique(s)? (0-10 scale)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17 (25.4%) failed to answer</a:t>
            </a:r>
          </a:p>
          <a:p>
            <a:pPr eaLnBrk="1" hangingPunct="1"/>
            <a:r>
              <a:rPr lang="en-US" smtClean="0"/>
              <a:t>Mean = 5.3</a:t>
            </a:r>
          </a:p>
          <a:p>
            <a:pPr eaLnBrk="1" hangingPunct="1"/>
            <a:r>
              <a:rPr lang="en-US" smtClean="0"/>
              <a:t>Mode = 5</a:t>
            </a:r>
          </a:p>
          <a:p>
            <a:pPr eaLnBrk="1" hangingPunct="1"/>
            <a:r>
              <a:rPr lang="en-US" smtClean="0"/>
              <a:t>Median = 5.5</a:t>
            </a:r>
          </a:p>
          <a:p>
            <a:pPr eaLnBrk="1" hangingPunct="1"/>
            <a:r>
              <a:rPr lang="en-US" smtClean="0"/>
              <a:t>Std. Dev. = 3.06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Biggest challenges?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Striking balance between philosophical and professional dimensions of ethics</a:t>
            </a:r>
          </a:p>
          <a:p>
            <a:pPr eaLnBrk="1" hangingPunct="1"/>
            <a:r>
              <a:rPr lang="en-US" sz="2600" smtClean="0"/>
              <a:t>Developing materials and determination of topics</a:t>
            </a:r>
          </a:p>
          <a:p>
            <a:pPr eaLnBrk="1" hangingPunct="1"/>
            <a:r>
              <a:rPr lang="en-US" sz="2600" smtClean="0"/>
              <a:t>Keeping course focused on issues rather than rules</a:t>
            </a:r>
          </a:p>
          <a:p>
            <a:pPr eaLnBrk="1" hangingPunct="1"/>
            <a:r>
              <a:rPr lang="en-US" sz="2600" smtClean="0"/>
              <a:t>Problems of backgrounds and interests when mixing accounting with other business students</a:t>
            </a:r>
          </a:p>
          <a:p>
            <a:pPr eaLnBrk="1" hangingPunct="1"/>
            <a:r>
              <a:rPr lang="en-US" sz="2600" smtClean="0"/>
              <a:t>Moral relativistic attitudes of students</a:t>
            </a:r>
          </a:p>
          <a:p>
            <a:pPr eaLnBrk="1" hangingPunct="1"/>
            <a:r>
              <a:rPr lang="en-US" sz="2600" smtClean="0"/>
              <a:t>Will the importance of ethics really sink in?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Biggest rewards?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personal growth</a:t>
            </a:r>
          </a:p>
          <a:p>
            <a:pPr eaLnBrk="1" hangingPunct="1"/>
            <a:r>
              <a:rPr lang="en-US" smtClean="0"/>
              <a:t>Students grasp of ethical issues</a:t>
            </a:r>
          </a:p>
          <a:p>
            <a:pPr eaLnBrk="1" hangingPunct="1"/>
            <a:r>
              <a:rPr lang="en-US" smtClean="0"/>
              <a:t>Students favorable responses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Suggestions?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 convinced yourself that ethics is important and that your course can make a difference.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Relax, have fun and be creative in class.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your homework!  Prepare!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Get ready for a lot of work.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Don’t get bogged down in theory. Use lots of applications.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Run for your life if anyone asks you to teach it!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Preliminary conclusions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Teaching ethics to accountants is probably a good idea, BUT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Those who teach it need more and better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Teaching ethics correctly will involve resource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Perhaps we should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develop model curriculum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Decide what to cover and 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Decide who should teach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Decide how to measure effectiveness?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most creative inputs may not translate to better outcomes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“You can’t improve what you can’t measure”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4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 of ethics education in Texas?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must be remembered that mandatory ethics education has taken two forms:</a:t>
            </a:r>
          </a:p>
          <a:p>
            <a:pPr lvl="1" eaLnBrk="1" hangingPunct="1"/>
            <a:r>
              <a:rPr lang="en-US" smtClean="0"/>
              <a:t>Required ethics education for new candidates</a:t>
            </a:r>
          </a:p>
          <a:p>
            <a:pPr lvl="1" eaLnBrk="1" hangingPunct="1"/>
            <a:r>
              <a:rPr lang="en-US" smtClean="0"/>
              <a:t>Double the CPE ethics education requirement for licensees</a:t>
            </a:r>
          </a:p>
          <a:p>
            <a:pPr lvl="2" eaLnBrk="1" hangingPunct="1"/>
            <a:r>
              <a:rPr lang="en-US" smtClean="0"/>
              <a:t>4 hours mandatory ethics CPE every 2 years</a:t>
            </a:r>
          </a:p>
          <a:p>
            <a:pPr eaLnBrk="1" hangingPunct="1"/>
            <a:r>
              <a:rPr lang="en-US" smtClean="0"/>
              <a:t>One interesting statistic: administrative and disciplinary rates (next slide)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Ethics Education in Accounting Nationally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r>
                        <a:rPr lang="en-US" baseline="0" dirty="0" smtClean="0"/>
                        <a:t> requiring ≥ 3 hour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States requiring 3 hour class or equivalent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States including ethics in list of permitted courses under “related business subjects”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r>
                        <a:rPr lang="en-US" baseline="0" dirty="0" smtClean="0"/>
                        <a:t> and territories requiring or permitting no formal ethics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States with some form of ethics CPE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States with ethics exam</a:t>
                      </a:r>
                      <a:r>
                        <a:rPr lang="en-US" baseline="0" dirty="0" smtClean="0"/>
                        <a:t> requirement for licensure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24(AICPA)</a:t>
                      </a:r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(other)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-2209800" y="0"/>
          <a:ext cx="13639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Student perceptions of BU’s ethics course </a:t>
            </a:r>
            <a:br>
              <a:rPr lang="en-US" sz="3600" dirty="0" smtClean="0"/>
            </a:br>
            <a:r>
              <a:rPr lang="en-US" sz="2400" dirty="0" smtClean="0"/>
              <a:t>(0 = strongly disagree; 11 = strongly agree)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Ability to recognize issues increased (7.74)</a:t>
            </a:r>
          </a:p>
          <a:p>
            <a:r>
              <a:rPr lang="en-US" sz="2400" dirty="0" smtClean="0"/>
              <a:t>Ethical reasoning improved (7.93)</a:t>
            </a:r>
          </a:p>
          <a:p>
            <a:r>
              <a:rPr lang="en-US" sz="2400" dirty="0" smtClean="0"/>
              <a:t>Improved understanding of independence (9.02)</a:t>
            </a:r>
          </a:p>
          <a:p>
            <a:r>
              <a:rPr lang="en-US" sz="2400" dirty="0" smtClean="0"/>
              <a:t>Improved understanding of profession (8.62)</a:t>
            </a:r>
          </a:p>
          <a:p>
            <a:r>
              <a:rPr lang="en-US" sz="2400" dirty="0" smtClean="0"/>
              <a:t>Ability to make better ethical decisions (7.85)</a:t>
            </a:r>
          </a:p>
          <a:p>
            <a:r>
              <a:rPr lang="en-US" sz="2400" dirty="0" smtClean="0"/>
              <a:t>Have framework for making ethical decisions (9.09)</a:t>
            </a:r>
          </a:p>
          <a:p>
            <a:r>
              <a:rPr lang="en-US" sz="2400" dirty="0" smtClean="0"/>
              <a:t>Consider ethics of more decisions (7.96)</a:t>
            </a:r>
          </a:p>
          <a:p>
            <a:r>
              <a:rPr lang="en-US" sz="2400" dirty="0" smtClean="0"/>
              <a:t>Course was positive learning experience (7.41)</a:t>
            </a:r>
          </a:p>
          <a:p>
            <a:r>
              <a:rPr lang="en-US" sz="2400" dirty="0" smtClean="0"/>
              <a:t>Required more effort than worth (7.37)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Some thoughts and propositions…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 Texas and other states, millions of dollars in resources have been spent to add ethics to business and accounting curricula.</a:t>
            </a:r>
          </a:p>
          <a:p>
            <a:pPr eaLnBrk="1" hangingPunct="1"/>
            <a:r>
              <a:rPr lang="en-US" sz="2800" dirty="0" smtClean="0"/>
              <a:t>Even if we change the focus of ethics education, will it be effective in preventing moral failures in business in the future? </a:t>
            </a:r>
          </a:p>
          <a:p>
            <a:pPr eaLnBrk="1" hangingPunct="1"/>
            <a:r>
              <a:rPr lang="en-US" sz="2800" dirty="0" smtClean="0"/>
              <a:t>After 5 years, there are some hopeful signs…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happened in Texas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Accountancy Act changed in 2003</a:t>
            </a:r>
          </a:p>
          <a:p>
            <a:pPr eaLnBrk="1" hangingPunct="1"/>
            <a:r>
              <a:rPr lang="en-US" dirty="0" smtClean="0"/>
              <a:t>Committee of State Board formed to approve ethics syllabi and instructors</a:t>
            </a:r>
          </a:p>
          <a:p>
            <a:pPr eaLnBrk="1" hangingPunct="1"/>
            <a:r>
              <a:rPr lang="en-US" dirty="0" smtClean="0"/>
              <a:t>72 courses approved 2004-2006</a:t>
            </a:r>
          </a:p>
          <a:p>
            <a:pPr eaLnBrk="1" hangingPunct="1"/>
            <a:r>
              <a:rPr lang="en-US" dirty="0" smtClean="0"/>
              <a:t>Additional 37 schools from 2006 to 2010 (not yet surveyed)</a:t>
            </a:r>
          </a:p>
          <a:p>
            <a:pPr eaLnBrk="1" hangingPunct="1"/>
            <a:r>
              <a:rPr lang="en-US" dirty="0" smtClean="0"/>
              <a:t>Approval process accompanied by “a learning curve”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Description of Our Triangulated Case Study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</a:pPr>
            <a:r>
              <a:rPr lang="en-US" sz="2500" smtClean="0"/>
              <a:t>Obtained and analyzed syllabi from Texas State Board of Public Accountancy for schools with “approved courses” (72) as of February 2006 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sz="2500" smtClean="0"/>
              <a:t>Sent follow-up survey instrument to instructors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sz="2500" smtClean="0"/>
              <a:t>Informal interviews with TSBPA and staff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sz="2500" smtClean="0"/>
              <a:t>Purpose:  to gather data about 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400" smtClean="0"/>
              <a:t>Course objectives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400" smtClean="0"/>
              <a:t>Relative weightings given different topical coverage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400" smtClean="0"/>
              <a:t>Pedagogical approaches that worked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400" smtClean="0"/>
              <a:t>Instructor perceptions of what worked and what didn’t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400" smtClean="0"/>
              <a:t>Methods employed to measure student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of Syllabi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Time period in which course approved </a:t>
            </a:r>
          </a:p>
          <a:p>
            <a:pPr eaLnBrk="1" hangingPunct="1"/>
            <a:r>
              <a:rPr lang="en-US" sz="2500" smtClean="0"/>
              <a:t>Type of course model chosen</a:t>
            </a:r>
          </a:p>
          <a:p>
            <a:pPr eaLnBrk="1" hangingPunct="1"/>
            <a:r>
              <a:rPr lang="en-US" sz="2500" smtClean="0"/>
              <a:t>Course objectives</a:t>
            </a:r>
          </a:p>
          <a:p>
            <a:pPr eaLnBrk="1" hangingPunct="1"/>
            <a:r>
              <a:rPr lang="en-US" sz="2500" smtClean="0"/>
              <a:t>Topical coverage</a:t>
            </a:r>
          </a:p>
          <a:p>
            <a:pPr eaLnBrk="1" hangingPunct="1"/>
            <a:r>
              <a:rPr lang="en-US" sz="2500" smtClean="0"/>
              <a:t>Pedagogical methods </a:t>
            </a:r>
          </a:p>
          <a:p>
            <a:pPr eaLnBrk="1" hangingPunct="1"/>
            <a:r>
              <a:rPr lang="en-US" sz="2500" smtClean="0"/>
              <a:t>Grade determination criteria</a:t>
            </a:r>
          </a:p>
          <a:p>
            <a:pPr eaLnBrk="1" hangingPunct="1"/>
            <a:endParaRPr lang="en-US" sz="2500" smtClean="0"/>
          </a:p>
          <a:p>
            <a:pPr eaLnBrk="1" hangingPunct="1"/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the 72 syllabi tell 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67% of courses follow “mixed model” (social responsibility, codes, stakeholder theory, virtues)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26% (mostly outside accounting) follow social responsibility models (hard to find Board mandated topics)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Decided shift toward mixed model since form was implemented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Most mandatory ethics courses are covered in accounting, rather than business or A&amp;S curricula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Once required topics are covered, professor dictates content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Pedagogy is more varied than in typical courses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41% exams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18% cases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16% papers and essays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14% presentations and participation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No emphasis measurement of student learning outside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the syllabi tell 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u="sng" smtClean="0"/>
              <a:t>Topic</a:t>
            </a:r>
            <a:r>
              <a:rPr lang="en-US" sz="2000" smtClean="0"/>
              <a:t>		   		</a:t>
            </a:r>
            <a:r>
              <a:rPr lang="en-US" sz="2000" u="sng" smtClean="0"/>
              <a:t>Frequency (%)	 </a:t>
            </a:r>
            <a:r>
              <a:rPr lang="en-US" sz="2000" smtClean="0"/>
              <a:t>     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Business issues			49 (83%)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Moral theories			48 (81%)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Acc./Aud.issues			40 (68%)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Reasoning/decision making 	40 (68%)*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Codes		   		34 (57%)*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Independence			29 (49%)*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Cheating			28 (48%)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Integrity				27 (46%)*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Objectivity			27 (46%)*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Ethical failures			25 (42%)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Social issues			24 (41%)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Enforcement			16 (27%)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Organizational influences	11 (19%)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* Required by Texas State Board	</a:t>
            </a:r>
            <a:r>
              <a:rPr lang="en-US" sz="18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3821</TotalTime>
  <Words>1456</Words>
  <Application>Microsoft Office PowerPoint</Application>
  <PresentationFormat>On-screen Show (4:3)</PresentationFormat>
  <Paragraphs>373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Edge</vt:lpstr>
      <vt:lpstr>Custom Design</vt:lpstr>
      <vt:lpstr>Ethics in the Accounting Classroom:   The Texas Experience</vt:lpstr>
      <vt:lpstr>Amendment to Public Accountancy Act in Texas (2004)</vt:lpstr>
      <vt:lpstr>Current Status of Ethics Education in Accounting Nationally</vt:lpstr>
      <vt:lpstr>Some thoughts and propositions…</vt:lpstr>
      <vt:lpstr>What’s happened in Texas</vt:lpstr>
      <vt:lpstr>Description of Our Triangulated Case Study</vt:lpstr>
      <vt:lpstr>Study of Syllabi</vt:lpstr>
      <vt:lpstr>What the 72 syllabi tell us</vt:lpstr>
      <vt:lpstr>What the syllabi tell us</vt:lpstr>
      <vt:lpstr>Inclusions from some creative syllabi</vt:lpstr>
      <vt:lpstr>Survey Instrument http://www.baylor.edu/business/surveys/index.php?id=25223</vt:lpstr>
      <vt:lpstr>     Formal training of instructor   </vt:lpstr>
      <vt:lpstr>CPE Training of Instructor  </vt:lpstr>
      <vt:lpstr>Instructor enthusiasm and motivation</vt:lpstr>
      <vt:lpstr>Were requirements of Rule 511.58 appropriate?</vt:lpstr>
      <vt:lpstr>Perceived importance of topics  (1= unnecessary; 10 = absolutely mandatory)</vt:lpstr>
      <vt:lpstr>What pedagogies work best? (0 = not effective; 5 = extremely effective)</vt:lpstr>
      <vt:lpstr>Is a separate ethics class for accounting majors a good idea?</vt:lpstr>
      <vt:lpstr>Probability that your course will prevent future unethical conduct?   76% of respondents feel there is less than a 60% chance of course preventing future unethical conduct.</vt:lpstr>
      <vt:lpstr>What is the best way to cover ethics? (separate course or integrated throughout curriculum)</vt:lpstr>
      <vt:lpstr>What department should cover ethics?</vt:lpstr>
      <vt:lpstr>Comments on who should teach ethics</vt:lpstr>
      <vt:lpstr>How did students’ ethical decision making change?</vt:lpstr>
      <vt:lpstr>How satisfied are you as to your assessment technique(s)? (0-10 scale)</vt:lpstr>
      <vt:lpstr>Biggest challenges?</vt:lpstr>
      <vt:lpstr>Biggest rewards?</vt:lpstr>
      <vt:lpstr>Suggestions?</vt:lpstr>
      <vt:lpstr>Preliminary conclusions</vt:lpstr>
      <vt:lpstr>Impact of ethics education in Texas?</vt:lpstr>
      <vt:lpstr>Slide 30</vt:lpstr>
      <vt:lpstr>Student perceptions of BU’s ethics course  (0 = strongly disagree; 11 = strongly agree)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the Accounting Classroom:  The Texas Experience</dc:title>
  <dc:creator>Valued Gateway Client</dc:creator>
  <cp:lastModifiedBy>Bill_Thomas</cp:lastModifiedBy>
  <cp:revision>48</cp:revision>
  <dcterms:created xsi:type="dcterms:W3CDTF">2005-01-08T23:25:05Z</dcterms:created>
  <dcterms:modified xsi:type="dcterms:W3CDTF">2010-07-27T19:05:06Z</dcterms:modified>
</cp:coreProperties>
</file>