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 id="2147483915" r:id="rId5"/>
    <p:sldMasterId id="2147483929" r:id="rId6"/>
  </p:sldMasterIdLst>
  <p:notesMasterIdLst>
    <p:notesMasterId r:id="rId71"/>
  </p:notesMasterIdLst>
  <p:handoutMasterIdLst>
    <p:handoutMasterId r:id="rId72"/>
  </p:handoutMasterIdLst>
  <p:sldIdLst>
    <p:sldId id="746" r:id="rId7"/>
    <p:sldId id="911" r:id="rId8"/>
    <p:sldId id="758" r:id="rId9"/>
    <p:sldId id="941" r:id="rId10"/>
    <p:sldId id="942" r:id="rId11"/>
    <p:sldId id="943" r:id="rId12"/>
    <p:sldId id="944" r:id="rId13"/>
    <p:sldId id="945" r:id="rId14"/>
    <p:sldId id="946" r:id="rId15"/>
    <p:sldId id="952" r:id="rId16"/>
    <p:sldId id="948" r:id="rId17"/>
    <p:sldId id="947" r:id="rId18"/>
    <p:sldId id="951" r:id="rId19"/>
    <p:sldId id="949" r:id="rId20"/>
    <p:sldId id="950" r:id="rId21"/>
    <p:sldId id="868" r:id="rId22"/>
    <p:sldId id="919" r:id="rId23"/>
    <p:sldId id="920" r:id="rId24"/>
    <p:sldId id="921" r:id="rId25"/>
    <p:sldId id="965" r:id="rId26"/>
    <p:sldId id="760" r:id="rId27"/>
    <p:sldId id="922" r:id="rId28"/>
    <p:sldId id="953" r:id="rId29"/>
    <p:sldId id="954" r:id="rId30"/>
    <p:sldId id="955" r:id="rId31"/>
    <p:sldId id="956" r:id="rId32"/>
    <p:sldId id="957" r:id="rId33"/>
    <p:sldId id="958" r:id="rId34"/>
    <p:sldId id="960" r:id="rId35"/>
    <p:sldId id="959" r:id="rId36"/>
    <p:sldId id="961" r:id="rId37"/>
    <p:sldId id="962" r:id="rId38"/>
    <p:sldId id="963" r:id="rId39"/>
    <p:sldId id="964" r:id="rId40"/>
    <p:sldId id="933" r:id="rId41"/>
    <p:sldId id="934" r:id="rId42"/>
    <p:sldId id="785" r:id="rId43"/>
    <p:sldId id="970" r:id="rId44"/>
    <p:sldId id="903" r:id="rId45"/>
    <p:sldId id="931" r:id="rId46"/>
    <p:sldId id="969" r:id="rId47"/>
    <p:sldId id="971" r:id="rId48"/>
    <p:sldId id="967" r:id="rId49"/>
    <p:sldId id="904" r:id="rId50"/>
    <p:sldId id="926" r:id="rId51"/>
    <p:sldId id="937" r:id="rId52"/>
    <p:sldId id="975" r:id="rId53"/>
    <p:sldId id="905" r:id="rId54"/>
    <p:sldId id="929" r:id="rId55"/>
    <p:sldId id="976" r:id="rId56"/>
    <p:sldId id="977" r:id="rId57"/>
    <p:sldId id="906" r:id="rId58"/>
    <p:sldId id="930" r:id="rId59"/>
    <p:sldId id="968" r:id="rId60"/>
    <p:sldId id="978" r:id="rId61"/>
    <p:sldId id="979" r:id="rId62"/>
    <p:sldId id="972" r:id="rId63"/>
    <p:sldId id="973" r:id="rId64"/>
    <p:sldId id="912" r:id="rId65"/>
    <p:sldId id="915" r:id="rId66"/>
    <p:sldId id="916" r:id="rId67"/>
    <p:sldId id="917" r:id="rId68"/>
    <p:sldId id="913" r:id="rId69"/>
    <p:sldId id="914" r:id="rId70"/>
  </p:sldIdLst>
  <p:sldSz cx="9144000" cy="6858000" type="screen4x3"/>
  <p:notesSz cx="6858000" cy="9028113"/>
  <p:custDataLst>
    <p:tags r:id="rId73"/>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069">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EE44"/>
    <a:srgbClr val="FFFFCC"/>
    <a:srgbClr val="E606D6"/>
    <a:srgbClr val="63B794"/>
    <a:srgbClr val="9966FF"/>
    <a:srgbClr val="9999FF"/>
    <a:srgbClr val="008000"/>
    <a:srgbClr val="0099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5238" autoAdjust="0"/>
  </p:normalViewPr>
  <p:slideViewPr>
    <p:cSldViewPr>
      <p:cViewPr varScale="1">
        <p:scale>
          <a:sx n="70" d="100"/>
          <a:sy n="70" d="100"/>
        </p:scale>
        <p:origin x="1386" y="72"/>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04"/>
    </p:cViewPr>
  </p:sorterViewPr>
  <p:notesViewPr>
    <p:cSldViewPr>
      <p:cViewPr>
        <p:scale>
          <a:sx n="70" d="100"/>
          <a:sy n="70" d="100"/>
        </p:scale>
        <p:origin x="-2202" y="582"/>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24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914400" y="4287838"/>
            <a:ext cx="5029200" cy="406241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9875" name="Rectangle 1027"/>
          <p:cNvSpPr>
            <a:spLocks noGrp="1" noRot="1" noChangeAspect="1" noChangeArrowheads="1" noTextEdit="1"/>
          </p:cNvSpPr>
          <p:nvPr>
            <p:ph type="sldImg" idx="2"/>
          </p:nvPr>
        </p:nvSpPr>
        <p:spPr bwMode="auto">
          <a:xfrm>
            <a:off x="1181100" y="682625"/>
            <a:ext cx="4497388" cy="3373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27072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Chapter 18 explains activity-based costing and other cost management tools.</a:t>
            </a:r>
          </a:p>
        </p:txBody>
      </p:sp>
    </p:spTree>
    <p:extLst>
      <p:ext uri="{BB962C8B-B14F-4D97-AF65-F5344CB8AC3E}">
        <p14:creationId xmlns:p14="http://schemas.microsoft.com/office/powerpoint/2010/main" val="115864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Today’s environment calls for more refined cost accounting. Managers need better data to set prices and identify the most profitable products. They drill down to focus on the costs incurred by each activity within the production function. This has led to a better way to allocate indirect costs to production—activity-based costing. Activity-based costing (ABC) focuses on activities. The costs of those activities become the building blocks for measuring (allocating) the costs to products and services. Many large companies use ABC. Each activity has its own (usually unique) cost driver.</a:t>
            </a:r>
          </a:p>
          <a:p>
            <a:endParaRPr lang="en-US" smtClean="0"/>
          </a:p>
        </p:txBody>
      </p:sp>
    </p:spTree>
    <p:extLst>
      <p:ext uri="{BB962C8B-B14F-4D97-AF65-F5344CB8AC3E}">
        <p14:creationId xmlns:p14="http://schemas.microsoft.com/office/powerpoint/2010/main" val="116591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difference between ABC and traditional systems is that ABC uses a separate allocation rate for each activity. Traditional systems, as demonstrated in Chapter 17, usually use one rate.</a:t>
            </a:r>
          </a:p>
          <a:p>
            <a:endParaRPr lang="en-US" smtClean="0"/>
          </a:p>
        </p:txBody>
      </p:sp>
    </p:spTree>
    <p:extLst>
      <p:ext uri="{BB962C8B-B14F-4D97-AF65-F5344CB8AC3E}">
        <p14:creationId xmlns:p14="http://schemas.microsoft.com/office/powerpoint/2010/main" val="287961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Each activity has its own cost driver.  Activity-based costs are more accurate because ABC considers the resources (activities) each product actually uses.</a:t>
            </a:r>
          </a:p>
        </p:txBody>
      </p:sp>
    </p:spTree>
    <p:extLst>
      <p:ext uri="{BB962C8B-B14F-4D97-AF65-F5344CB8AC3E}">
        <p14:creationId xmlns:p14="http://schemas.microsoft.com/office/powerpoint/2010/main" val="155628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four steps to activity-based costing. The first is to identify each activity and estimate its total indirect cost.  Next, the cost driver for each activity is identified, and then management estimates the quantity of each driver’s allocation base.  Third, a cost allocation rate is computed for each activity.  Last, the indirect costs are allocated to the cost object–the product or service.</a:t>
            </a:r>
          </a:p>
          <a:p>
            <a:endParaRPr lang="en-US" smtClean="0"/>
          </a:p>
          <a:p>
            <a:r>
              <a:rPr lang="en-US" smtClean="0"/>
              <a:t>In Step 3 of ABC, the cost allocation rate is determined by dividing the estimated total indirect cost by the estimated total quantity of the allocation base.  Notice how this formula is really the same as the predetermined overhead allocation formula described in the prior chapter.</a:t>
            </a:r>
          </a:p>
          <a:p>
            <a:endParaRPr lang="en-US" smtClean="0"/>
          </a:p>
          <a:p>
            <a:r>
              <a:rPr lang="en-US" smtClean="0"/>
              <a:t>In Step 4, the cost allocation rate determined in Step 3 is multiplied by the actual quantity of the allocation base to compute the allocated activity cost.</a:t>
            </a:r>
          </a:p>
          <a:p>
            <a:endParaRPr lang="en-US" smtClean="0"/>
          </a:p>
          <a:p>
            <a:endParaRPr lang="en-US" smtClean="0"/>
          </a:p>
        </p:txBody>
      </p:sp>
    </p:spTree>
    <p:extLst>
      <p:ext uri="{BB962C8B-B14F-4D97-AF65-F5344CB8AC3E}">
        <p14:creationId xmlns:p14="http://schemas.microsoft.com/office/powerpoint/2010/main" val="360877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Controller Kolen then uses the ABC costs allocated from Exhibit 18-7 to recompute manufacturing overhead costs, as shown in Exhibit 18-8. For each product, Kolen adds the total costs of setup, DVD burning, and assembly. He then divides each product’s total manufacturing overhead cost by the number of DVDs produced to get the overhead cost per DVD product. Activity-based costs are more accurate because ABC considers the resources (activities) each product actually uses.</a:t>
            </a:r>
          </a:p>
        </p:txBody>
      </p:sp>
    </p:spTree>
    <p:extLst>
      <p:ext uri="{BB962C8B-B14F-4D97-AF65-F5344CB8AC3E}">
        <p14:creationId xmlns:p14="http://schemas.microsoft.com/office/powerpoint/2010/main" val="385569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Controller Kolen then uses the ABC costs allocated from Exhibit 18-7 to recompute manufacturing overhead costs, as shown in Exhibit 18-8. For each product, Kolen adds the total costs of setup, DVD burning, and assembly. He then divides each product’s total manufacturing overhead cost by the number of DVDs produced to get the overhead cost per DVD product. Activity-based costs are more accurate because ABC considers the resources (activities) each product actually uses.</a:t>
            </a:r>
          </a:p>
        </p:txBody>
      </p:sp>
    </p:spTree>
    <p:extLst>
      <p:ext uri="{BB962C8B-B14F-4D97-AF65-F5344CB8AC3E}">
        <p14:creationId xmlns:p14="http://schemas.microsoft.com/office/powerpoint/2010/main" val="33900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Controller Kolen then uses the ABC costs allocated from Exhibit 18-7 to recompute manufacturing overhead costs, as shown in Exhibit 18-8. For each product, Kolen adds the total costs of setup, DVD burning, and assembly. He then divides each product’s total manufacturing overhead cost by the number of DVDs produced to get the overhead cost per DVD product. Activity-based costs are more accurate because ABC considers the resources (activities) each product actually uses.</a:t>
            </a:r>
          </a:p>
        </p:txBody>
      </p:sp>
    </p:spTree>
    <p:extLst>
      <p:ext uri="{BB962C8B-B14F-4D97-AF65-F5344CB8AC3E}">
        <p14:creationId xmlns:p14="http://schemas.microsoft.com/office/powerpoint/2010/main" val="2669378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Controller Kolen then uses the ABC costs allocated from Exhibit 18-7 to recompute manufacturing overhead costs, as shown in Exhibit 18-8. For each product, Kolen adds the total costs of setup, DVD burning, and assembly. He then divides each product’s total manufacturing overhead cost by the number of DVDs produced to get the overhead cost per DVD product. Activity-based costs are more accurate because ABC considers the resources (activities) each product actually uses.</a:t>
            </a:r>
          </a:p>
        </p:txBody>
      </p:sp>
    </p:spTree>
    <p:extLst>
      <p:ext uri="{BB962C8B-B14F-4D97-AF65-F5344CB8AC3E}">
        <p14:creationId xmlns:p14="http://schemas.microsoft.com/office/powerpoint/2010/main" val="189765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Short Exercise 18-3 reviews the computations of indirect manufacturing costs per unit.  </a:t>
            </a:r>
          </a:p>
        </p:txBody>
      </p:sp>
    </p:spTree>
    <p:extLst>
      <p:ext uri="{BB962C8B-B14F-4D97-AF65-F5344CB8AC3E}">
        <p14:creationId xmlns:p14="http://schemas.microsoft.com/office/powerpoint/2010/main" val="173859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exercise continues on this slide.  </a:t>
            </a:r>
          </a:p>
        </p:txBody>
      </p:sp>
    </p:spTree>
    <p:extLst>
      <p:ext uri="{BB962C8B-B14F-4D97-AF65-F5344CB8AC3E}">
        <p14:creationId xmlns:p14="http://schemas.microsoft.com/office/powerpoint/2010/main" val="22692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79513" y="682625"/>
            <a:ext cx="4498975" cy="3373438"/>
          </a:xfrm>
          <a:ln/>
        </p:spPr>
      </p:sp>
      <p:sp>
        <p:nvSpPr>
          <p:cNvPr id="77827" name="Notes Placeholder 2"/>
          <p:cNvSpPr>
            <a:spLocks noGrp="1"/>
          </p:cNvSpPr>
          <p:nvPr>
            <p:ph type="body" idx="1"/>
          </p:nvPr>
        </p:nvSpPr>
        <p:spPr>
          <a:ln/>
        </p:spPr>
        <p:txBody>
          <a:bodyPr/>
          <a:lstStyle/>
          <a:p>
            <a:pPr eaLnBrk="1" fontAlgn="t" hangingPunct="1">
              <a:defRPr/>
            </a:pPr>
            <a:r>
              <a:rPr lang="en-US" dirty="0" smtClean="0"/>
              <a:t>Learning objectives for this chapter include to:</a:t>
            </a:r>
          </a:p>
          <a:p>
            <a:pPr marL="228600" indent="-228600" eaLnBrk="1" fontAlgn="auto" hangingPunct="1">
              <a:buFont typeface="+mj-lt"/>
              <a:buAutoNum type="arabicPeriod"/>
              <a:defRPr/>
            </a:pPr>
            <a:r>
              <a:rPr lang="en-US" dirty="0" smtClean="0"/>
              <a:t>Develop activity-based costs (ABC).</a:t>
            </a:r>
          </a:p>
          <a:p>
            <a:pPr marL="228600" indent="-228600" eaLnBrk="1" fontAlgn="auto" hangingPunct="1">
              <a:buFont typeface="+mj-lt"/>
              <a:buAutoNum type="arabicPeriod"/>
              <a:defRPr/>
            </a:pPr>
            <a:r>
              <a:rPr lang="en-US" dirty="0" smtClean="0"/>
              <a:t>Use activity-based management (ABM) to achieve target costs.</a:t>
            </a:r>
          </a:p>
          <a:p>
            <a:pPr marL="228600" indent="-228600" eaLnBrk="1" fontAlgn="auto" hangingPunct="1">
              <a:buFont typeface="+mj-lt"/>
              <a:buAutoNum type="arabicPeriod"/>
              <a:defRPr/>
            </a:pPr>
            <a:r>
              <a:rPr lang="en-US" dirty="0" smtClean="0"/>
              <a:t>Describe a just-in-time (JIT) production system, and record its transactions.</a:t>
            </a:r>
          </a:p>
          <a:p>
            <a:pPr marL="228600" indent="-228600" eaLnBrk="1" fontAlgn="auto" hangingPunct="1">
              <a:buFont typeface="+mj-lt"/>
              <a:buAutoNum type="arabicPeriod"/>
              <a:defRPr/>
            </a:pPr>
            <a:r>
              <a:rPr lang="en-US" dirty="0" smtClean="0"/>
              <a:t>Use the four types of quality costs to make decisions.</a:t>
            </a:r>
            <a:endParaRPr lang="en-US" dirty="0"/>
          </a:p>
        </p:txBody>
      </p:sp>
    </p:spTree>
    <p:extLst>
      <p:ext uri="{BB962C8B-B14F-4D97-AF65-F5344CB8AC3E}">
        <p14:creationId xmlns:p14="http://schemas.microsoft.com/office/powerpoint/2010/main" val="1297743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second learning objective is to use activity-based management to achieve target costs.</a:t>
            </a:r>
          </a:p>
        </p:txBody>
      </p:sp>
    </p:spTree>
    <p:extLst>
      <p:ext uri="{BB962C8B-B14F-4D97-AF65-F5344CB8AC3E}">
        <p14:creationId xmlns:p14="http://schemas.microsoft.com/office/powerpoint/2010/main" val="2877999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Activity-based management (ABM) uses activity-based costs to make decisions that increase profits, while meeting customer needs. In this section, we show how Smart Touch can use ABC in two kinds of decisions:</a:t>
            </a:r>
          </a:p>
          <a:p>
            <a:pPr lvl="2"/>
            <a:r>
              <a:rPr lang="en-US" smtClean="0"/>
              <a:t>1. Pricing and product mix</a:t>
            </a:r>
          </a:p>
          <a:p>
            <a:pPr lvl="2"/>
            <a:r>
              <a:rPr lang="en-US" smtClean="0"/>
              <a:t>2. Cost cutting</a:t>
            </a:r>
          </a:p>
          <a:p>
            <a:endParaRPr lang="en-US" smtClean="0"/>
          </a:p>
        </p:txBody>
      </p:sp>
    </p:spTree>
    <p:extLst>
      <p:ext uri="{BB962C8B-B14F-4D97-AF65-F5344CB8AC3E}">
        <p14:creationId xmlns:p14="http://schemas.microsoft.com/office/powerpoint/2010/main" val="238574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Most companies adopt ABC to get better product costs for pricing and product-mix decisions. However, they often benefit more by cutting costs. ABC and value engineering can work together. Value engineering means reevaluating activities to reduce costs. It requires these cross-functional teams:</a:t>
            </a:r>
          </a:p>
          <a:p>
            <a:pPr lvl="1"/>
            <a:r>
              <a:rPr lang="en-US" smtClean="0"/>
              <a:t>• Marketers to identify customer needs</a:t>
            </a:r>
          </a:p>
          <a:p>
            <a:pPr lvl="1"/>
            <a:r>
              <a:rPr lang="en-US" smtClean="0"/>
              <a:t>• Engineers to design more efficient products</a:t>
            </a:r>
          </a:p>
          <a:p>
            <a:pPr lvl="1"/>
            <a:r>
              <a:rPr lang="en-US" smtClean="0"/>
              <a:t>• Accountants to estimate costs</a:t>
            </a:r>
          </a:p>
          <a:p>
            <a:endParaRPr lang="en-US" smtClean="0"/>
          </a:p>
          <a:p>
            <a:r>
              <a:rPr lang="en-US" smtClean="0"/>
              <a:t>American companies are following Japanese automakers setting sale prices based on target prices—what customers are willing to pay for the product or service.  </a:t>
            </a:r>
          </a:p>
        </p:txBody>
      </p:sp>
    </p:spTree>
    <p:extLst>
      <p:ext uri="{BB962C8B-B14F-4D97-AF65-F5344CB8AC3E}">
        <p14:creationId xmlns:p14="http://schemas.microsoft.com/office/powerpoint/2010/main" val="101651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table provides examples of the four quality costs.  Remember, prevention is much cheaper than external failure. Most prevention costs occur in the R&amp;D stage of the value chain. In contrast, most appraisal and internal failure costs occur while the product is being made; thus, they ultimately become part of the cost of the finished product. External failure causes an increase in customer service costs, or it could cause lost sales due to an unhappy customer. External failure costs ultimately affect warranty expense claims or worse, potential lawsuit liability exposure. Prevention is much cheaper than external failure.</a:t>
            </a:r>
          </a:p>
        </p:txBody>
      </p:sp>
    </p:spTree>
    <p:extLst>
      <p:ext uri="{BB962C8B-B14F-4D97-AF65-F5344CB8AC3E}">
        <p14:creationId xmlns:p14="http://schemas.microsoft.com/office/powerpoint/2010/main" val="389577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Activity-based management (ABM) uses activity-based costs to make decisions that increase profits, while meeting customer needs. In this section, we show how Smart Touch can use ABC in two kinds of decisions:</a:t>
            </a:r>
          </a:p>
          <a:p>
            <a:pPr lvl="2"/>
            <a:r>
              <a:rPr lang="en-US" smtClean="0"/>
              <a:t>1. Pricing and product mix</a:t>
            </a:r>
          </a:p>
          <a:p>
            <a:pPr lvl="2"/>
            <a:r>
              <a:rPr lang="en-US" smtClean="0"/>
              <a:t>2. Cost cutting</a:t>
            </a:r>
          </a:p>
          <a:p>
            <a:endParaRPr lang="en-US" smtClean="0"/>
          </a:p>
        </p:txBody>
      </p:sp>
    </p:spTree>
    <p:extLst>
      <p:ext uri="{BB962C8B-B14F-4D97-AF65-F5344CB8AC3E}">
        <p14:creationId xmlns:p14="http://schemas.microsoft.com/office/powerpoint/2010/main" val="49715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Instead of starting with product cost and then adding a profit to determine the sale price (right column of the exhibit), target pricing (left column) does just the opposite. Target pricing starts with the price that customers are willing to pay and then subtracts the company’s desired profit to determine the target cost. Then the company works backward to develop the product at the target cost. </a:t>
            </a:r>
          </a:p>
        </p:txBody>
      </p:sp>
    </p:spTree>
    <p:extLst>
      <p:ext uri="{BB962C8B-B14F-4D97-AF65-F5344CB8AC3E}">
        <p14:creationId xmlns:p14="http://schemas.microsoft.com/office/powerpoint/2010/main" val="3457254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Does Smart Touch’s current full-product cost meet this target? Smart Touch’s current cost does</a:t>
            </a:r>
            <a:r>
              <a:rPr lang="en-US" u="sng" smtClean="0"/>
              <a:t> not </a:t>
            </a:r>
            <a:r>
              <a:rPr lang="en-US" smtClean="0"/>
              <a:t>meet the target cost. Because Smart Touch’s current full-product cost, $8.10, exceeds the target cost of $8.00, Bright assembles a value engineering team to identify ways to cut costs. The team analyzes each production activity. For each activity, the team considers how to:</a:t>
            </a:r>
          </a:p>
          <a:p>
            <a:pPr lvl="1"/>
            <a:r>
              <a:rPr lang="en-US" smtClean="0"/>
              <a:t>● cut costs, given Smart Touch’s current production process.</a:t>
            </a:r>
          </a:p>
          <a:p>
            <a:pPr lvl="1"/>
            <a:r>
              <a:rPr lang="en-US" smtClean="0"/>
              <a:t>● redesign the production process to further cut costs.</a:t>
            </a:r>
          </a:p>
        </p:txBody>
      </p:sp>
    </p:spTree>
    <p:extLst>
      <p:ext uri="{BB962C8B-B14F-4D97-AF65-F5344CB8AC3E}">
        <p14:creationId xmlns:p14="http://schemas.microsoft.com/office/powerpoint/2010/main" val="58569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188913" y="4297363"/>
            <a:ext cx="5029200" cy="40624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Short exercise 18-11 reviews using ABC to achieve target profit. </a:t>
            </a:r>
          </a:p>
        </p:txBody>
      </p:sp>
    </p:spTree>
    <p:extLst>
      <p:ext uri="{BB962C8B-B14F-4D97-AF65-F5344CB8AC3E}">
        <p14:creationId xmlns:p14="http://schemas.microsoft.com/office/powerpoint/2010/main" val="2470313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Activity-based management (ABM) uses activity-based costs to make decisions that increase profits, while meeting customer needs. In this section, we show how Smart Touch can use ABC in two kinds of decisions:</a:t>
            </a:r>
          </a:p>
          <a:p>
            <a:pPr lvl="2"/>
            <a:r>
              <a:rPr lang="en-US" smtClean="0"/>
              <a:t>1. Pricing and product mix</a:t>
            </a:r>
          </a:p>
          <a:p>
            <a:pPr lvl="2"/>
            <a:r>
              <a:rPr lang="en-US" smtClean="0"/>
              <a:t>2. Cost cutting</a:t>
            </a:r>
          </a:p>
          <a:p>
            <a:endParaRPr lang="en-US" smtClean="0"/>
          </a:p>
        </p:txBody>
      </p:sp>
    </p:spTree>
    <p:extLst>
      <p:ext uri="{BB962C8B-B14F-4D97-AF65-F5344CB8AC3E}">
        <p14:creationId xmlns:p14="http://schemas.microsoft.com/office/powerpoint/2010/main" val="239240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cost of buying, storing, and moving inventory can be significant. To lower inventory costs, many companies use a just-in-time (JIT) system. Companies with JIT systems buy materials and complete finished goods just in time for delivery to customers. In traditional manufacturing, materials would be ordered in large quantities to obtain volume discounts and to have surplus materials on hand in case some of the materials turn out to be defective. Under the JIT system, the manufacturer contracts with suppliers to deliver small quantities of goods, as needed. Deliveries are small and frequent, and the suppliers must guarantee a close to zero defect rate. That way, the manufacturers hold only small amounts of raw materials in the warehouse, use only materials as needed, and—because of the zero defect rate and quick delivery—can be assured they won’t run out of materials and have to shut down production. </a:t>
            </a:r>
          </a:p>
          <a:p>
            <a:endParaRPr lang="en-US" smtClean="0"/>
          </a:p>
          <a:p>
            <a:r>
              <a:rPr lang="en-US" smtClean="0"/>
              <a:t>Because of JIT, relationships with suppliers of raw materials must be very reliable to ensure that the company has raw materials just when needed to manufacture products. Because products are made as ordered, finished goods inventories are kept to a minimal amount. This reduces the company’s cost to store and insure inventory. It also allows the company to minimize the resources it has invested in raw materials and in inventory. Lastly, because the inventories are low, the risk of the inventory becoming “obsolete” or unsaleable is very small. </a:t>
            </a:r>
          </a:p>
        </p:txBody>
      </p:sp>
    </p:spTree>
    <p:extLst>
      <p:ext uri="{BB962C8B-B14F-4D97-AF65-F5344CB8AC3E}">
        <p14:creationId xmlns:p14="http://schemas.microsoft.com/office/powerpoint/2010/main" val="276847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first learning objective is to develop activity-based costs (ABC).</a:t>
            </a:r>
          </a:p>
        </p:txBody>
      </p:sp>
    </p:spTree>
    <p:extLst>
      <p:ext uri="{BB962C8B-B14F-4D97-AF65-F5344CB8AC3E}">
        <p14:creationId xmlns:p14="http://schemas.microsoft.com/office/powerpoint/2010/main" val="1363526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Production in JIT systems is completed in self-contained work cells, as shown in Exhibit 18-13. A work cell is an area where everything needed to complete a manufacturing process is readily available. Each work cell includes the machinery and labor resources to manufacture a product. Employees work in a team in the work cell and are empowered to complete the work without supervision. Workers complete a small batch of units and are responsible for inspecting for quality throughout the process. As the completed product moves out of the work cell, the suppliers deliver more materials to the work cell just in time to keep production moving along.</a:t>
            </a:r>
          </a:p>
          <a:p>
            <a:endParaRPr lang="en-US" smtClean="0"/>
          </a:p>
          <a:p>
            <a:r>
              <a:rPr lang="en-US" smtClean="0"/>
              <a:t>By contrast, traditional production systems separate manufacturing into various processing departments that focus on a single activity. Work in process must be moved from one department to another. More movements waste time, and wasted time is wasted money.</a:t>
            </a:r>
          </a:p>
        </p:txBody>
      </p:sp>
    </p:spTree>
    <p:extLst>
      <p:ext uri="{BB962C8B-B14F-4D97-AF65-F5344CB8AC3E}">
        <p14:creationId xmlns:p14="http://schemas.microsoft.com/office/powerpoint/2010/main" val="4205733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Companies like Toyota, Carrier, and Dell credit JIT for saving the companies millions of dollars. But JIT systems are not without problems. With no inventory buffers, JIT users lose sales when they cannot get materials on time, or when poor-quality materials arrive just in time. There is no way to make up for lost time. As a result, strong relationships with quality vendors of raw materials are very important to JIT.  Additionally, many JIT companies still maintain small inventories of critical materials.</a:t>
            </a:r>
          </a:p>
        </p:txBody>
      </p:sp>
    </p:spTree>
    <p:extLst>
      <p:ext uri="{BB962C8B-B14F-4D97-AF65-F5344CB8AC3E}">
        <p14:creationId xmlns:p14="http://schemas.microsoft.com/office/powerpoint/2010/main" val="111633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noted previously, JIT does not use a separate Work in process inventory account. Instead, it uses only two inventory accounts:</a:t>
            </a:r>
          </a:p>
          <a:p>
            <a:pPr lvl="1"/>
            <a:r>
              <a:rPr lang="en-US" dirty="0" smtClean="0"/>
              <a:t>● Raw and in-process inventory, which combines direct materials with work in process</a:t>
            </a:r>
          </a:p>
          <a:p>
            <a:pPr lvl="1"/>
            <a:r>
              <a:rPr lang="en-US" dirty="0" smtClean="0"/>
              <a:t>● Finished goods inventory</a:t>
            </a:r>
          </a:p>
          <a:p>
            <a:pPr lvl="1"/>
            <a:endParaRPr lang="en-US" dirty="0" smtClean="0"/>
          </a:p>
          <a:p>
            <a:r>
              <a:rPr lang="en-US" dirty="0" smtClean="0"/>
              <a:t>The system does not track costs as the products move through manufacturing. Instead, completion of the DVDs triggers the accounting system to go back and move costs from Raw and in-process inventory (credit) and to allocate conversion costs (credit) to attach those costs to the finished products (debit).</a:t>
            </a:r>
          </a:p>
          <a:p>
            <a:endParaRPr lang="en-US" dirty="0" smtClean="0"/>
          </a:p>
          <a:p>
            <a:r>
              <a:rPr lang="en-US" dirty="0" smtClean="0"/>
              <a:t>Combining the Materials inventory account with the Work in process inventory account to form the single Raw and in-process inventory account eliminates detail.</a:t>
            </a:r>
          </a:p>
        </p:txBody>
      </p:sp>
    </p:spTree>
    <p:extLst>
      <p:ext uri="{BB962C8B-B14F-4D97-AF65-F5344CB8AC3E}">
        <p14:creationId xmlns:p14="http://schemas.microsoft.com/office/powerpoint/2010/main" val="2304845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a:solidFill>
                  <a:schemeClr val="tx1"/>
                </a:solidFill>
                <a:latin typeface="Times New Roman" pitchFamily="18" charset="0"/>
              </a:defRPr>
            </a:lvl1pPr>
            <a:lvl2pPr marL="729131" indent="-280435" eaLnBrk="0" hangingPunct="0">
              <a:defRPr sz="2400">
                <a:solidFill>
                  <a:schemeClr val="tx1"/>
                </a:solidFill>
                <a:latin typeface="Times New Roman" pitchFamily="18" charset="0"/>
              </a:defRPr>
            </a:lvl2pPr>
            <a:lvl3pPr marL="1121740" indent="-224348" eaLnBrk="0" hangingPunct="0">
              <a:defRPr sz="2400">
                <a:solidFill>
                  <a:schemeClr val="tx1"/>
                </a:solidFill>
                <a:latin typeface="Times New Roman" pitchFamily="18" charset="0"/>
              </a:defRPr>
            </a:lvl3pPr>
            <a:lvl4pPr marL="1570436" indent="-224348" eaLnBrk="0" hangingPunct="0">
              <a:defRPr sz="2400">
                <a:solidFill>
                  <a:schemeClr val="tx1"/>
                </a:solidFill>
                <a:latin typeface="Times New Roman" pitchFamily="18" charset="0"/>
              </a:defRPr>
            </a:lvl4pPr>
            <a:lvl5pPr marL="2019132" indent="-224348" eaLnBrk="0" hangingPunct="0">
              <a:defRPr sz="2400">
                <a:solidFill>
                  <a:schemeClr val="tx1"/>
                </a:solidFill>
                <a:latin typeface="Times New Roman" pitchFamily="18" charset="0"/>
              </a:defRPr>
            </a:lvl5pPr>
            <a:lvl6pPr marL="2467828" indent="-224348" eaLnBrk="0" fontAlgn="base" hangingPunct="0">
              <a:spcBef>
                <a:spcPct val="0"/>
              </a:spcBef>
              <a:spcAft>
                <a:spcPct val="0"/>
              </a:spcAft>
              <a:defRPr sz="2400">
                <a:solidFill>
                  <a:schemeClr val="tx1"/>
                </a:solidFill>
                <a:latin typeface="Times New Roman" pitchFamily="18" charset="0"/>
              </a:defRPr>
            </a:lvl6pPr>
            <a:lvl7pPr marL="2916525" indent="-224348" eaLnBrk="0" fontAlgn="base" hangingPunct="0">
              <a:spcBef>
                <a:spcPct val="0"/>
              </a:spcBef>
              <a:spcAft>
                <a:spcPct val="0"/>
              </a:spcAft>
              <a:defRPr sz="2400">
                <a:solidFill>
                  <a:schemeClr val="tx1"/>
                </a:solidFill>
                <a:latin typeface="Times New Roman" pitchFamily="18" charset="0"/>
              </a:defRPr>
            </a:lvl7pPr>
            <a:lvl8pPr marL="3365221" indent="-224348" eaLnBrk="0" fontAlgn="base" hangingPunct="0">
              <a:spcBef>
                <a:spcPct val="0"/>
              </a:spcBef>
              <a:spcAft>
                <a:spcPct val="0"/>
              </a:spcAft>
              <a:defRPr sz="2400">
                <a:solidFill>
                  <a:schemeClr val="tx1"/>
                </a:solidFill>
                <a:latin typeface="Times New Roman" pitchFamily="18" charset="0"/>
              </a:defRPr>
            </a:lvl8pPr>
            <a:lvl9pPr marL="3813917" indent="-224348" eaLnBrk="0" fontAlgn="base" hangingPunct="0">
              <a:spcBef>
                <a:spcPct val="0"/>
              </a:spcBef>
              <a:spcAft>
                <a:spcPct val="0"/>
              </a:spcAft>
              <a:defRPr sz="2400">
                <a:solidFill>
                  <a:schemeClr val="tx1"/>
                </a:solidFill>
                <a:latin typeface="Times New Roman" pitchFamily="18" charset="0"/>
              </a:defRPr>
            </a:lvl9pPr>
          </a:lstStyle>
          <a:p>
            <a:pPr eaLnBrk="1" hangingPunct="1"/>
            <a:fld id="{04FBB269-AEBB-4815-A432-74F27ED90FB9}" type="slidenum">
              <a:rPr lang="en-US" sz="1200"/>
              <a:pPr eaLnBrk="1" hangingPunct="1"/>
              <a:t>54</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Value Stream Costing:  aka Value Stream Mapping: a Six Sigma methodology</a:t>
            </a:r>
          </a:p>
          <a:p>
            <a:pPr eaLnBrk="1" hangingPunct="1"/>
            <a:endParaRPr lang="en-US" smtClean="0"/>
          </a:p>
          <a:p>
            <a:pPr eaLnBrk="1" hangingPunct="1"/>
            <a:r>
              <a:rPr lang="en-US" smtClean="0"/>
              <a:t>Mapping the product delivery process from in to out.  Factoring in all costs related to the product, (like ABC).  </a:t>
            </a:r>
          </a:p>
          <a:p>
            <a:pPr eaLnBrk="1" hangingPunct="1"/>
            <a:endParaRPr lang="en-US" smtClean="0"/>
          </a:p>
          <a:p>
            <a:pPr eaLnBrk="1" hangingPunct="1"/>
            <a:r>
              <a:rPr lang="en-US" smtClean="0"/>
              <a:t>Measurements include !st time defects, Throughput, </a:t>
            </a:r>
          </a:p>
        </p:txBody>
      </p:sp>
    </p:spTree>
    <p:extLst>
      <p:ext uri="{BB962C8B-B14F-4D97-AF65-F5344CB8AC3E}">
        <p14:creationId xmlns:p14="http://schemas.microsoft.com/office/powerpoint/2010/main" val="1315057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Activity-based management (ABM) uses activity-based costs to make decisions that increase profits, while meeting customer needs. In this section, we show how Smart Touch can use ABC in two kinds of decisions:</a:t>
            </a:r>
          </a:p>
          <a:p>
            <a:pPr lvl="2"/>
            <a:r>
              <a:rPr lang="en-US" smtClean="0"/>
              <a:t>1. Pricing and product mix</a:t>
            </a:r>
          </a:p>
          <a:p>
            <a:pPr lvl="2"/>
            <a:r>
              <a:rPr lang="en-US" smtClean="0"/>
              <a:t>2. Cost cutting</a:t>
            </a:r>
          </a:p>
          <a:p>
            <a:endParaRPr lang="en-US" smtClean="0"/>
          </a:p>
        </p:txBody>
      </p:sp>
    </p:spTree>
    <p:extLst>
      <p:ext uri="{BB962C8B-B14F-4D97-AF65-F5344CB8AC3E}">
        <p14:creationId xmlns:p14="http://schemas.microsoft.com/office/powerpoint/2010/main" val="2301969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5A79CBA5-D816-466B-8307-D48AE153A09D}" type="slidenum">
              <a:rPr lang="en-US" sz="1200" b="0"/>
              <a:pPr eaLnBrk="1" hangingPunct="1"/>
              <a:t>57</a:t>
            </a:fld>
            <a:endParaRPr lang="en-US" sz="12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11158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992DE060-5250-46A6-8721-F4606CA507A7}" type="slidenum">
              <a:rPr lang="en-US" sz="1200" b="0"/>
              <a:pPr eaLnBrk="1" hangingPunct="1"/>
              <a:t>58</a:t>
            </a:fld>
            <a:endParaRPr lang="en-US" sz="1200"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24260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79513" y="682625"/>
            <a:ext cx="4498975" cy="3373438"/>
          </a:xfrm>
          <a:ln/>
        </p:spPr>
      </p:sp>
      <p:sp>
        <p:nvSpPr>
          <p:cNvPr id="1228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Activity-based costing (ABC) focuses on activities. The costs of those activities become the building blocks for measuring (allocating) the costs of products and services. The total production process and the related costs are divided among the various production activities. </a:t>
            </a:r>
          </a:p>
          <a:p>
            <a:pPr eaLnBrk="1" hangingPunct="1"/>
            <a:endParaRPr lang="en-US" smtClean="0"/>
          </a:p>
          <a:p>
            <a:pPr eaLnBrk="1" hangingPunct="1"/>
            <a:r>
              <a:rPr lang="en-US" smtClean="0"/>
              <a:t>A cost driver for the activity is identified, and a rate per activity is calculated. The costs are then allocated to individual products based on the amount of the products’ USE of each activity.</a:t>
            </a:r>
          </a:p>
          <a:p>
            <a:endParaRPr lang="en-US" smtClean="0"/>
          </a:p>
        </p:txBody>
      </p:sp>
    </p:spTree>
    <p:extLst>
      <p:ext uri="{BB962C8B-B14F-4D97-AF65-F5344CB8AC3E}">
        <p14:creationId xmlns:p14="http://schemas.microsoft.com/office/powerpoint/2010/main" val="1575138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79513" y="682625"/>
            <a:ext cx="4498975" cy="3373438"/>
          </a:xfrm>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Activity-based management (ABM) uses activity-based costs to make decisions that increase profits while meeting customer needs. Most companies adopt ABC to get better product costs for pricing and product-mix decisions. However, they often benefit more by cutting costs. Target pricing takes the sales price and subtracts desired profit to determine the target cost of manufacturing. </a:t>
            </a:r>
          </a:p>
          <a:p>
            <a:endParaRPr lang="en-US" smtClean="0"/>
          </a:p>
        </p:txBody>
      </p:sp>
    </p:spTree>
    <p:extLst>
      <p:ext uri="{BB962C8B-B14F-4D97-AF65-F5344CB8AC3E}">
        <p14:creationId xmlns:p14="http://schemas.microsoft.com/office/powerpoint/2010/main" val="3539596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79513" y="682625"/>
            <a:ext cx="4498975" cy="3373438"/>
          </a:xfrm>
          <a:ln/>
        </p:spPr>
      </p:sp>
      <p:sp>
        <p:nvSpPr>
          <p:cNvPr id="1249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ABC and value engineering work together to reevaluate activities with the goal of reducing manufacturing overhead costs to meet the target cost. By reducing costs, companies can maintain desired profit levels.</a:t>
            </a:r>
          </a:p>
          <a:p>
            <a:pPr eaLnBrk="1" hangingPunct="1"/>
            <a:endParaRPr lang="en-US" smtClean="0"/>
          </a:p>
          <a:p>
            <a:pPr eaLnBrk="1" hangingPunct="1"/>
            <a:r>
              <a:rPr lang="en-US" smtClean="0"/>
              <a:t>Just-in-time (JIT) systems streamline manufacturing and accounting by developing relationships with suppliers, resulting in no need for the company to maintain large supplies of raw materials on hand. Defect-free raw materials arrive JIT to the work cell for production. </a:t>
            </a:r>
          </a:p>
          <a:p>
            <a:endParaRPr lang="en-US" smtClean="0"/>
          </a:p>
        </p:txBody>
      </p:sp>
    </p:spTree>
    <p:extLst>
      <p:ext uri="{BB962C8B-B14F-4D97-AF65-F5344CB8AC3E}">
        <p14:creationId xmlns:p14="http://schemas.microsoft.com/office/powerpoint/2010/main" val="123261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A97421B5-9BC2-4D0D-90C1-9BA2D03655A8}" type="slidenum">
              <a:rPr lang="en-US" sz="1200" b="0"/>
              <a:pPr eaLnBrk="1" hangingPunct="1"/>
              <a:t>7</a:t>
            </a:fld>
            <a:endParaRPr 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18876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79513" y="682625"/>
            <a:ext cx="4498975" cy="3373438"/>
          </a:xfrm>
          <a:ln/>
        </p:spPr>
      </p:sp>
      <p:sp>
        <p:nvSpPr>
          <p:cNvPr id="1259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Because of the more efficient production process, the accounting is streamlined to match it. Only two inventory accounts need to be kept—Raw and in-process inventory and Finished goods inventory. Labor and overhead are tracked in a temporary account—Conversion costs—where they are allocated to products as they are completed.</a:t>
            </a:r>
          </a:p>
          <a:p>
            <a:endParaRPr lang="en-US" smtClean="0"/>
          </a:p>
          <a:p>
            <a:r>
              <a:rPr lang="en-US" smtClean="0"/>
              <a:t>The four types of quality related costs are prevention, appraisal, internal failure, and external failure costs. Quality improvement programs that reduce internal and external failure costs by more than the increased cost to prevent or appraise the product are smart total quality management decisions.</a:t>
            </a:r>
          </a:p>
          <a:p>
            <a:endParaRPr lang="en-US" smtClean="0"/>
          </a:p>
        </p:txBody>
      </p:sp>
    </p:spTree>
    <p:extLst>
      <p:ext uri="{BB962C8B-B14F-4D97-AF65-F5344CB8AC3E}">
        <p14:creationId xmlns:p14="http://schemas.microsoft.com/office/powerpoint/2010/main" val="883472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Are there any questions?</a:t>
            </a:r>
          </a:p>
        </p:txBody>
      </p:sp>
      <p:sp>
        <p:nvSpPr>
          <p:cNvPr id="126980" name="Slide Number Placeholder 3"/>
          <p:cNvSpPr>
            <a:spLocks noGrp="1"/>
          </p:cNvSpPr>
          <p:nvPr>
            <p:ph type="sldNum" sz="quarter" idx="4294967295"/>
          </p:nvPr>
        </p:nvSpPr>
        <p:spPr bwMode="auto">
          <a:xfrm>
            <a:off x="3884613" y="8575675"/>
            <a:ext cx="2971800" cy="450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2E575C-26A6-4C88-82B7-B410BF37EF4D}" type="slidenum">
              <a:rPr lang="en-US"/>
              <a:pPr eaLnBrk="1" hangingPunct="1"/>
              <a:t>63</a:t>
            </a:fld>
            <a:endParaRPr lang="en-US"/>
          </a:p>
        </p:txBody>
      </p:sp>
    </p:spTree>
    <p:extLst>
      <p:ext uri="{BB962C8B-B14F-4D97-AF65-F5344CB8AC3E}">
        <p14:creationId xmlns:p14="http://schemas.microsoft.com/office/powerpoint/2010/main" val="2494376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4090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B293EE39-FDC0-436A-8B92-955D3AEECE57}" type="slidenum">
              <a:rPr lang="en-US" sz="1200" b="0"/>
              <a:pPr eaLnBrk="1" hangingPunct="1"/>
              <a:t>10</a:t>
            </a:fld>
            <a:endParaRPr 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5720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A7E2E383-732A-4A14-952F-D12ABD96B934}" type="slidenum">
              <a:rPr lang="en-US" sz="1200" b="0"/>
              <a:pPr eaLnBrk="1" hangingPunct="1"/>
              <a:t>11</a:t>
            </a:fld>
            <a:endParaRPr lang="en-US" sz="1200"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8962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B293EE39-FDC0-436A-8B92-955D3AEECE57}" type="slidenum">
              <a:rPr lang="en-US" sz="1200" b="0"/>
              <a:pPr eaLnBrk="1" hangingPunct="1"/>
              <a:t>12</a:t>
            </a:fld>
            <a:endParaRPr 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9100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884842" y="8575001"/>
            <a:ext cx="2971592" cy="4515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9" tIns="44870" rIns="89739" bIns="44870"/>
          <a:lstStyle>
            <a:lvl1pPr eaLnBrk="0" hangingPunct="0">
              <a:defRPr sz="2400" b="1">
                <a:solidFill>
                  <a:schemeClr val="tx1"/>
                </a:solidFill>
                <a:latin typeface="Times New Roman" pitchFamily="18" charset="0"/>
              </a:defRPr>
            </a:lvl1pPr>
            <a:lvl2pPr marL="729131" indent="-280435" eaLnBrk="0" hangingPunct="0">
              <a:defRPr sz="2400" b="1">
                <a:solidFill>
                  <a:schemeClr val="tx1"/>
                </a:solidFill>
                <a:latin typeface="Times New Roman" pitchFamily="18" charset="0"/>
              </a:defRPr>
            </a:lvl2pPr>
            <a:lvl3pPr marL="1121740" indent="-224348" eaLnBrk="0" hangingPunct="0">
              <a:defRPr sz="2400" b="1">
                <a:solidFill>
                  <a:schemeClr val="tx1"/>
                </a:solidFill>
                <a:latin typeface="Times New Roman" pitchFamily="18" charset="0"/>
              </a:defRPr>
            </a:lvl3pPr>
            <a:lvl4pPr marL="1570436" indent="-224348" eaLnBrk="0" hangingPunct="0">
              <a:defRPr sz="2400" b="1">
                <a:solidFill>
                  <a:schemeClr val="tx1"/>
                </a:solidFill>
                <a:latin typeface="Times New Roman" pitchFamily="18" charset="0"/>
              </a:defRPr>
            </a:lvl4pPr>
            <a:lvl5pPr marL="2019132" indent="-224348" eaLnBrk="0" hangingPunct="0">
              <a:defRPr sz="2400" b="1">
                <a:solidFill>
                  <a:schemeClr val="tx1"/>
                </a:solidFill>
                <a:latin typeface="Times New Roman" pitchFamily="18" charset="0"/>
              </a:defRPr>
            </a:lvl5pPr>
            <a:lvl6pPr marL="2467828" indent="-224348" eaLnBrk="0" fontAlgn="base" hangingPunct="0">
              <a:spcBef>
                <a:spcPct val="0"/>
              </a:spcBef>
              <a:spcAft>
                <a:spcPct val="0"/>
              </a:spcAft>
              <a:defRPr sz="2400" b="1">
                <a:solidFill>
                  <a:schemeClr val="tx1"/>
                </a:solidFill>
                <a:latin typeface="Times New Roman" pitchFamily="18" charset="0"/>
              </a:defRPr>
            </a:lvl6pPr>
            <a:lvl7pPr marL="2916525" indent="-224348" eaLnBrk="0" fontAlgn="base" hangingPunct="0">
              <a:spcBef>
                <a:spcPct val="0"/>
              </a:spcBef>
              <a:spcAft>
                <a:spcPct val="0"/>
              </a:spcAft>
              <a:defRPr sz="2400" b="1">
                <a:solidFill>
                  <a:schemeClr val="tx1"/>
                </a:solidFill>
                <a:latin typeface="Times New Roman" pitchFamily="18" charset="0"/>
              </a:defRPr>
            </a:lvl7pPr>
            <a:lvl8pPr marL="3365221" indent="-224348" eaLnBrk="0" fontAlgn="base" hangingPunct="0">
              <a:spcBef>
                <a:spcPct val="0"/>
              </a:spcBef>
              <a:spcAft>
                <a:spcPct val="0"/>
              </a:spcAft>
              <a:defRPr sz="2400" b="1">
                <a:solidFill>
                  <a:schemeClr val="tx1"/>
                </a:solidFill>
                <a:latin typeface="Times New Roman" pitchFamily="18" charset="0"/>
              </a:defRPr>
            </a:lvl8pPr>
            <a:lvl9pPr marL="3813917" indent="-224348" eaLnBrk="0" fontAlgn="base" hangingPunct="0">
              <a:spcBef>
                <a:spcPct val="0"/>
              </a:spcBef>
              <a:spcAft>
                <a:spcPct val="0"/>
              </a:spcAft>
              <a:defRPr sz="2400" b="1">
                <a:solidFill>
                  <a:schemeClr val="tx1"/>
                </a:solidFill>
                <a:latin typeface="Times New Roman" pitchFamily="18" charset="0"/>
              </a:defRPr>
            </a:lvl9pPr>
          </a:lstStyle>
          <a:p>
            <a:pPr eaLnBrk="1" hangingPunct="1"/>
            <a:fld id="{DD69F9EE-E6BA-427D-A400-9C71E3520383}" type="slidenum">
              <a:rPr lang="en-US" sz="1200" b="0"/>
              <a:pPr eaLnBrk="1" hangingPunct="1"/>
              <a:t>15</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595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we turn to a more accurate method to attach costs to products, called activity based costing. We’ll discuss how to develop an ABC system and compare it to traditional methods you learned about in the previous chapter.</a:t>
            </a:r>
          </a:p>
          <a:p>
            <a:endParaRPr lang="en-US" smtClean="0"/>
          </a:p>
          <a:p>
            <a:r>
              <a:rPr lang="en-US" smtClean="0"/>
              <a:t>We have seen that direct costs (materials and labor) are easy to assign to products. But indirect costs (utilities, supervisor salaries, and plant depreciation) are another story. It is the indirect costs—and they are significant—that must be allocated somehow. </a:t>
            </a:r>
          </a:p>
          <a:p>
            <a:endParaRPr lang="en-US" smtClean="0"/>
          </a:p>
          <a:p>
            <a:r>
              <a:rPr lang="en-US" smtClean="0"/>
              <a:t>One way to manage costs is to refine the way indirect costs are allocated. Before business got so competitive, managers could limit their focus to a broad business function such as production, and use a single rate to allocate manufacturing overhead cost to their inventory, as we demonstrated in Chapter 17.  </a:t>
            </a:r>
          </a:p>
          <a:p>
            <a:endParaRPr lang="en-US" smtClean="0"/>
          </a:p>
        </p:txBody>
      </p:sp>
    </p:spTree>
    <p:extLst>
      <p:ext uri="{BB962C8B-B14F-4D97-AF65-F5344CB8AC3E}">
        <p14:creationId xmlns:p14="http://schemas.microsoft.com/office/powerpoint/2010/main" val="183795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custDataLst>
              <p:tags r:id="rId1"/>
            </p:custDataLst>
          </p:nvPr>
        </p:nvGrpSpPr>
        <p:grpSpPr bwMode="auto">
          <a:xfrm>
            <a:off x="0" y="0"/>
            <a:ext cx="838200" cy="1447800"/>
            <a:chOff x="0" y="0"/>
            <a:chExt cx="528" cy="912"/>
          </a:xfrm>
        </p:grpSpPr>
        <p:sp>
          <p:nvSpPr>
            <p:cNvPr id="5" name="Oval 5"/>
            <p:cNvSpPr>
              <a:spLocks noChangeArrowheads="1"/>
            </p:cNvSpPr>
            <p:nvPr/>
          </p:nvSpPr>
          <p:spPr bwMode="auto">
            <a:xfrm>
              <a:off x="0" y="384"/>
              <a:ext cx="528" cy="528"/>
            </a:xfrm>
            <a:prstGeom prst="ellipse">
              <a:avLst/>
            </a:prstGeom>
            <a:gradFill rotWithShape="1">
              <a:gsLst>
                <a:gs pos="0">
                  <a:srgbClr val="E5F0FF"/>
                </a:gs>
                <a:gs pos="100000">
                  <a:srgbClr val="0089E6">
                    <a:alpha val="0"/>
                  </a:srgbClr>
                </a:gs>
              </a:gsLst>
              <a:path path="shape">
                <a:fillToRect l="50000" t="50000" r="50000" b="50000"/>
              </a:path>
            </a:gradFill>
            <a:ln w="9525">
              <a:noFill/>
              <a:round/>
              <a:headEnd/>
              <a:tailEnd/>
            </a:ln>
          </p:spPr>
          <p:txBody>
            <a:bodyPr wrap="none" anchor="ctr"/>
            <a:lstStyle/>
            <a:p>
              <a:pPr>
                <a:defRPr/>
              </a:pPr>
              <a:endParaRPr lang="en-US"/>
            </a:p>
          </p:txBody>
        </p:sp>
        <p:grpSp>
          <p:nvGrpSpPr>
            <p:cNvPr id="6" name="Group 6"/>
            <p:cNvGrpSpPr>
              <a:grpSpLocks/>
            </p:cNvGrpSpPr>
            <p:nvPr/>
          </p:nvGrpSpPr>
          <p:grpSpPr bwMode="auto">
            <a:xfrm>
              <a:off x="168" y="0"/>
              <a:ext cx="192" cy="747"/>
              <a:chOff x="192" y="0"/>
              <a:chExt cx="192" cy="747"/>
            </a:xfrm>
          </p:grpSpPr>
          <p:grpSp>
            <p:nvGrpSpPr>
              <p:cNvPr id="7" name="Group 7"/>
              <p:cNvGrpSpPr>
                <a:grpSpLocks/>
              </p:cNvGrpSpPr>
              <p:nvPr/>
            </p:nvGrpSpPr>
            <p:grpSpPr bwMode="auto">
              <a:xfrm flipV="1">
                <a:off x="192" y="460"/>
                <a:ext cx="192" cy="287"/>
                <a:chOff x="2200" y="2828"/>
                <a:chExt cx="465" cy="781"/>
              </a:xfrm>
            </p:grpSpPr>
            <p:sp>
              <p:nvSpPr>
                <p:cNvPr id="9" name="Freeform 8"/>
                <p:cNvSpPr>
                  <a:spLocks/>
                </p:cNvSpPr>
                <p:nvPr/>
              </p:nvSpPr>
              <p:spPr bwMode="auto">
                <a:xfrm>
                  <a:off x="2200" y="2828"/>
                  <a:ext cx="465" cy="637"/>
                </a:xfrm>
                <a:custGeom>
                  <a:avLst/>
                  <a:gdLst>
                    <a:gd name="T0" fmla="*/ 55 w 929"/>
                    <a:gd name="T1" fmla="*/ 16 h 1276"/>
                    <a:gd name="T2" fmla="*/ 37 w 929"/>
                    <a:gd name="T3" fmla="*/ 31 h 1276"/>
                    <a:gd name="T4" fmla="*/ 21 w 929"/>
                    <a:gd name="T5" fmla="*/ 49 h 1276"/>
                    <a:gd name="T6" fmla="*/ 9 w 929"/>
                    <a:gd name="T7" fmla="*/ 70 h 1276"/>
                    <a:gd name="T8" fmla="*/ 2 w 929"/>
                    <a:gd name="T9" fmla="*/ 95 h 1276"/>
                    <a:gd name="T10" fmla="*/ 0 w 929"/>
                    <a:gd name="T11" fmla="*/ 122 h 1276"/>
                    <a:gd name="T12" fmla="*/ 6 w 929"/>
                    <a:gd name="T13" fmla="*/ 152 h 1276"/>
                    <a:gd name="T14" fmla="*/ 19 w 929"/>
                    <a:gd name="T15" fmla="*/ 184 h 1276"/>
                    <a:gd name="T16" fmla="*/ 53 w 929"/>
                    <a:gd name="T17" fmla="*/ 237 h 1276"/>
                    <a:gd name="T18" fmla="*/ 67 w 929"/>
                    <a:gd name="T19" fmla="*/ 306 h 1276"/>
                    <a:gd name="T20" fmla="*/ 156 w 929"/>
                    <a:gd name="T21" fmla="*/ 318 h 1276"/>
                    <a:gd name="T22" fmla="*/ 173 w 929"/>
                    <a:gd name="T23" fmla="*/ 267 h 1276"/>
                    <a:gd name="T24" fmla="*/ 176 w 929"/>
                    <a:gd name="T25" fmla="*/ 255 h 1276"/>
                    <a:gd name="T26" fmla="*/ 179 w 929"/>
                    <a:gd name="T27" fmla="*/ 243 h 1276"/>
                    <a:gd name="T28" fmla="*/ 182 w 929"/>
                    <a:gd name="T29" fmla="*/ 236 h 1276"/>
                    <a:gd name="T30" fmla="*/ 185 w 929"/>
                    <a:gd name="T31" fmla="*/ 229 h 1276"/>
                    <a:gd name="T32" fmla="*/ 189 w 929"/>
                    <a:gd name="T33" fmla="*/ 223 h 1276"/>
                    <a:gd name="T34" fmla="*/ 193 w 929"/>
                    <a:gd name="T35" fmla="*/ 217 h 1276"/>
                    <a:gd name="T36" fmla="*/ 201 w 929"/>
                    <a:gd name="T37" fmla="*/ 206 h 1276"/>
                    <a:gd name="T38" fmla="*/ 209 w 929"/>
                    <a:gd name="T39" fmla="*/ 193 h 1276"/>
                    <a:gd name="T40" fmla="*/ 217 w 929"/>
                    <a:gd name="T41" fmla="*/ 178 h 1276"/>
                    <a:gd name="T42" fmla="*/ 224 w 929"/>
                    <a:gd name="T43" fmla="*/ 161 h 1276"/>
                    <a:gd name="T44" fmla="*/ 229 w 929"/>
                    <a:gd name="T45" fmla="*/ 143 h 1276"/>
                    <a:gd name="T46" fmla="*/ 232 w 929"/>
                    <a:gd name="T47" fmla="*/ 122 h 1276"/>
                    <a:gd name="T48" fmla="*/ 232 w 929"/>
                    <a:gd name="T49" fmla="*/ 100 h 1276"/>
                    <a:gd name="T50" fmla="*/ 228 w 929"/>
                    <a:gd name="T51" fmla="*/ 76 h 1276"/>
                    <a:gd name="T52" fmla="*/ 218 w 929"/>
                    <a:gd name="T53" fmla="*/ 50 h 1276"/>
                    <a:gd name="T54" fmla="*/ 201 w 929"/>
                    <a:gd name="T55" fmla="*/ 30 h 1276"/>
                    <a:gd name="T56" fmla="*/ 179 w 929"/>
                    <a:gd name="T57" fmla="*/ 15 h 1276"/>
                    <a:gd name="T58" fmla="*/ 155 w 929"/>
                    <a:gd name="T59" fmla="*/ 6 h 1276"/>
                    <a:gd name="T60" fmla="*/ 130 w 929"/>
                    <a:gd name="T61" fmla="*/ 0 h 1276"/>
                    <a:gd name="T62" fmla="*/ 105 w 929"/>
                    <a:gd name="T63" fmla="*/ 0 h 1276"/>
                    <a:gd name="T64" fmla="*/ 83 w 929"/>
                    <a:gd name="T65" fmla="*/ 3 h 1276"/>
                    <a:gd name="T66" fmla="*/ 65 w 929"/>
                    <a:gd name="T67" fmla="*/ 10 h 12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9" h="1276">
                      <a:moveTo>
                        <a:pt x="260" y="40"/>
                      </a:moveTo>
                      <a:lnTo>
                        <a:pt x="220" y="65"/>
                      </a:lnTo>
                      <a:lnTo>
                        <a:pt x="181" y="94"/>
                      </a:lnTo>
                      <a:lnTo>
                        <a:pt x="145" y="125"/>
                      </a:lnTo>
                      <a:lnTo>
                        <a:pt x="112" y="160"/>
                      </a:lnTo>
                      <a:lnTo>
                        <a:pt x="82" y="198"/>
                      </a:lnTo>
                      <a:lnTo>
                        <a:pt x="55" y="239"/>
                      </a:lnTo>
                      <a:lnTo>
                        <a:pt x="33" y="283"/>
                      </a:lnTo>
                      <a:lnTo>
                        <a:pt x="17" y="330"/>
                      </a:lnTo>
                      <a:lnTo>
                        <a:pt x="6" y="380"/>
                      </a:lnTo>
                      <a:lnTo>
                        <a:pt x="0" y="433"/>
                      </a:lnTo>
                      <a:lnTo>
                        <a:pt x="0" y="488"/>
                      </a:lnTo>
                      <a:lnTo>
                        <a:pt x="8" y="547"/>
                      </a:lnTo>
                      <a:lnTo>
                        <a:pt x="22" y="608"/>
                      </a:lnTo>
                      <a:lnTo>
                        <a:pt x="45" y="671"/>
                      </a:lnTo>
                      <a:lnTo>
                        <a:pt x="75" y="738"/>
                      </a:lnTo>
                      <a:lnTo>
                        <a:pt x="114" y="807"/>
                      </a:lnTo>
                      <a:lnTo>
                        <a:pt x="212" y="952"/>
                      </a:lnTo>
                      <a:lnTo>
                        <a:pt x="248" y="1042"/>
                      </a:lnTo>
                      <a:lnTo>
                        <a:pt x="267" y="1225"/>
                      </a:lnTo>
                      <a:lnTo>
                        <a:pt x="294" y="1276"/>
                      </a:lnTo>
                      <a:lnTo>
                        <a:pt x="624" y="1276"/>
                      </a:lnTo>
                      <a:lnTo>
                        <a:pt x="676" y="1241"/>
                      </a:lnTo>
                      <a:lnTo>
                        <a:pt x="689" y="1070"/>
                      </a:lnTo>
                      <a:lnTo>
                        <a:pt x="696" y="1045"/>
                      </a:lnTo>
                      <a:lnTo>
                        <a:pt x="702" y="1021"/>
                      </a:lnTo>
                      <a:lnTo>
                        <a:pt x="709" y="997"/>
                      </a:lnTo>
                      <a:lnTo>
                        <a:pt x="716" y="973"/>
                      </a:lnTo>
                      <a:lnTo>
                        <a:pt x="721" y="959"/>
                      </a:lnTo>
                      <a:lnTo>
                        <a:pt x="725" y="945"/>
                      </a:lnTo>
                      <a:lnTo>
                        <a:pt x="731" y="931"/>
                      </a:lnTo>
                      <a:lnTo>
                        <a:pt x="738" y="919"/>
                      </a:lnTo>
                      <a:lnTo>
                        <a:pt x="745" y="906"/>
                      </a:lnTo>
                      <a:lnTo>
                        <a:pt x="753" y="895"/>
                      </a:lnTo>
                      <a:lnTo>
                        <a:pt x="761" y="882"/>
                      </a:lnTo>
                      <a:lnTo>
                        <a:pt x="769" y="870"/>
                      </a:lnTo>
                      <a:lnTo>
                        <a:pt x="785" y="850"/>
                      </a:lnTo>
                      <a:lnTo>
                        <a:pt x="801" y="825"/>
                      </a:lnTo>
                      <a:lnTo>
                        <a:pt x="818" y="800"/>
                      </a:lnTo>
                      <a:lnTo>
                        <a:pt x="835" y="774"/>
                      </a:lnTo>
                      <a:lnTo>
                        <a:pt x="851" y="745"/>
                      </a:lnTo>
                      <a:lnTo>
                        <a:pt x="866" y="714"/>
                      </a:lnTo>
                      <a:lnTo>
                        <a:pt x="881" y="681"/>
                      </a:lnTo>
                      <a:lnTo>
                        <a:pt x="895" y="646"/>
                      </a:lnTo>
                      <a:lnTo>
                        <a:pt x="906" y="610"/>
                      </a:lnTo>
                      <a:lnTo>
                        <a:pt x="916" y="572"/>
                      </a:lnTo>
                      <a:lnTo>
                        <a:pt x="924" y="532"/>
                      </a:lnTo>
                      <a:lnTo>
                        <a:pt x="928" y="490"/>
                      </a:lnTo>
                      <a:lnTo>
                        <a:pt x="929" y="446"/>
                      </a:lnTo>
                      <a:lnTo>
                        <a:pt x="927" y="400"/>
                      </a:lnTo>
                      <a:lnTo>
                        <a:pt x="921" y="353"/>
                      </a:lnTo>
                      <a:lnTo>
                        <a:pt x="912" y="305"/>
                      </a:lnTo>
                      <a:lnTo>
                        <a:pt x="895" y="251"/>
                      </a:lnTo>
                      <a:lnTo>
                        <a:pt x="869" y="202"/>
                      </a:lnTo>
                      <a:lnTo>
                        <a:pt x="838" y="159"/>
                      </a:lnTo>
                      <a:lnTo>
                        <a:pt x="803" y="122"/>
                      </a:lnTo>
                      <a:lnTo>
                        <a:pt x="761" y="89"/>
                      </a:lnTo>
                      <a:lnTo>
                        <a:pt x="716" y="63"/>
                      </a:lnTo>
                      <a:lnTo>
                        <a:pt x="669" y="41"/>
                      </a:lnTo>
                      <a:lnTo>
                        <a:pt x="620" y="24"/>
                      </a:lnTo>
                      <a:lnTo>
                        <a:pt x="569" y="11"/>
                      </a:lnTo>
                      <a:lnTo>
                        <a:pt x="518" y="3"/>
                      </a:lnTo>
                      <a:lnTo>
                        <a:pt x="469" y="0"/>
                      </a:lnTo>
                      <a:lnTo>
                        <a:pt x="420" y="1"/>
                      </a:lnTo>
                      <a:lnTo>
                        <a:pt x="374" y="4"/>
                      </a:lnTo>
                      <a:lnTo>
                        <a:pt x="332" y="13"/>
                      </a:lnTo>
                      <a:lnTo>
                        <a:pt x="294" y="25"/>
                      </a:lnTo>
                      <a:lnTo>
                        <a:pt x="260" y="40"/>
                      </a:lnTo>
                      <a:close/>
                    </a:path>
                  </a:pathLst>
                </a:custGeom>
                <a:solidFill>
                  <a:srgbClr val="E55B23"/>
                </a:solidFill>
                <a:ln w="9525">
                  <a:noFill/>
                  <a:round/>
                  <a:headEnd/>
                  <a:tailEnd/>
                </a:ln>
              </p:spPr>
              <p:txBody>
                <a:bodyPr/>
                <a:lstStyle/>
                <a:p>
                  <a:pPr>
                    <a:defRPr/>
                  </a:pPr>
                  <a:endParaRPr lang="en-US"/>
                </a:p>
              </p:txBody>
            </p:sp>
            <p:sp>
              <p:nvSpPr>
                <p:cNvPr id="10" name="Freeform 9"/>
                <p:cNvSpPr>
                  <a:spLocks/>
                </p:cNvSpPr>
                <p:nvPr/>
              </p:nvSpPr>
              <p:spPr bwMode="auto">
                <a:xfrm>
                  <a:off x="2200" y="2831"/>
                  <a:ext cx="463" cy="634"/>
                </a:xfrm>
                <a:custGeom>
                  <a:avLst/>
                  <a:gdLst>
                    <a:gd name="T0" fmla="*/ 55 w 924"/>
                    <a:gd name="T1" fmla="*/ 15 h 1273"/>
                    <a:gd name="T2" fmla="*/ 36 w 924"/>
                    <a:gd name="T3" fmla="*/ 30 h 1273"/>
                    <a:gd name="T4" fmla="*/ 21 w 924"/>
                    <a:gd name="T5" fmla="*/ 49 h 1273"/>
                    <a:gd name="T6" fmla="*/ 9 w 924"/>
                    <a:gd name="T7" fmla="*/ 70 h 1273"/>
                    <a:gd name="T8" fmla="*/ 2 w 924"/>
                    <a:gd name="T9" fmla="*/ 94 h 1273"/>
                    <a:gd name="T10" fmla="*/ 0 w 924"/>
                    <a:gd name="T11" fmla="*/ 121 h 1273"/>
                    <a:gd name="T12" fmla="*/ 6 w 924"/>
                    <a:gd name="T13" fmla="*/ 150 h 1273"/>
                    <a:gd name="T14" fmla="*/ 19 w 924"/>
                    <a:gd name="T15" fmla="*/ 182 h 1273"/>
                    <a:gd name="T16" fmla="*/ 32 w 924"/>
                    <a:gd name="T17" fmla="*/ 204 h 1273"/>
                    <a:gd name="T18" fmla="*/ 38 w 924"/>
                    <a:gd name="T19" fmla="*/ 213 h 1273"/>
                    <a:gd name="T20" fmla="*/ 45 w 924"/>
                    <a:gd name="T21" fmla="*/ 222 h 1273"/>
                    <a:gd name="T22" fmla="*/ 51 w 924"/>
                    <a:gd name="T23" fmla="*/ 231 h 1273"/>
                    <a:gd name="T24" fmla="*/ 55 w 924"/>
                    <a:gd name="T25" fmla="*/ 239 h 1273"/>
                    <a:gd name="T26" fmla="*/ 57 w 924"/>
                    <a:gd name="T27" fmla="*/ 244 h 1273"/>
                    <a:gd name="T28" fmla="*/ 59 w 924"/>
                    <a:gd name="T29" fmla="*/ 250 h 1273"/>
                    <a:gd name="T30" fmla="*/ 61 w 924"/>
                    <a:gd name="T31" fmla="*/ 255 h 1273"/>
                    <a:gd name="T32" fmla="*/ 64 w 924"/>
                    <a:gd name="T33" fmla="*/ 269 h 1273"/>
                    <a:gd name="T34" fmla="*/ 66 w 924"/>
                    <a:gd name="T35" fmla="*/ 292 h 1273"/>
                    <a:gd name="T36" fmla="*/ 69 w 924"/>
                    <a:gd name="T37" fmla="*/ 307 h 1273"/>
                    <a:gd name="T38" fmla="*/ 72 w 924"/>
                    <a:gd name="T39" fmla="*/ 313 h 1273"/>
                    <a:gd name="T40" fmla="*/ 79 w 924"/>
                    <a:gd name="T41" fmla="*/ 316 h 1273"/>
                    <a:gd name="T42" fmla="*/ 89 w 924"/>
                    <a:gd name="T43" fmla="*/ 316 h 1273"/>
                    <a:gd name="T44" fmla="*/ 99 w 924"/>
                    <a:gd name="T45" fmla="*/ 316 h 1273"/>
                    <a:gd name="T46" fmla="*/ 110 w 924"/>
                    <a:gd name="T47" fmla="*/ 316 h 1273"/>
                    <a:gd name="T48" fmla="*/ 120 w 924"/>
                    <a:gd name="T49" fmla="*/ 316 h 1273"/>
                    <a:gd name="T50" fmla="*/ 131 w 924"/>
                    <a:gd name="T51" fmla="*/ 316 h 1273"/>
                    <a:gd name="T52" fmla="*/ 141 w 924"/>
                    <a:gd name="T53" fmla="*/ 316 h 1273"/>
                    <a:gd name="T54" fmla="*/ 151 w 924"/>
                    <a:gd name="T55" fmla="*/ 316 h 1273"/>
                    <a:gd name="T56" fmla="*/ 158 w 924"/>
                    <a:gd name="T57" fmla="*/ 315 h 1273"/>
                    <a:gd name="T58" fmla="*/ 161 w 924"/>
                    <a:gd name="T59" fmla="*/ 313 h 1273"/>
                    <a:gd name="T60" fmla="*/ 164 w 924"/>
                    <a:gd name="T61" fmla="*/ 310 h 1273"/>
                    <a:gd name="T62" fmla="*/ 167 w 924"/>
                    <a:gd name="T63" fmla="*/ 308 h 1273"/>
                    <a:gd name="T64" fmla="*/ 169 w 924"/>
                    <a:gd name="T65" fmla="*/ 297 h 1273"/>
                    <a:gd name="T66" fmla="*/ 171 w 924"/>
                    <a:gd name="T67" fmla="*/ 275 h 1273"/>
                    <a:gd name="T68" fmla="*/ 173 w 924"/>
                    <a:gd name="T69" fmla="*/ 258 h 1273"/>
                    <a:gd name="T70" fmla="*/ 177 w 924"/>
                    <a:gd name="T71" fmla="*/ 247 h 1273"/>
                    <a:gd name="T72" fmla="*/ 180 w 924"/>
                    <a:gd name="T73" fmla="*/ 237 h 1273"/>
                    <a:gd name="T74" fmla="*/ 183 w 924"/>
                    <a:gd name="T75" fmla="*/ 231 h 1273"/>
                    <a:gd name="T76" fmla="*/ 186 w 924"/>
                    <a:gd name="T77" fmla="*/ 224 h 1273"/>
                    <a:gd name="T78" fmla="*/ 190 w 924"/>
                    <a:gd name="T79" fmla="*/ 218 h 1273"/>
                    <a:gd name="T80" fmla="*/ 196 w 924"/>
                    <a:gd name="T81" fmla="*/ 210 h 1273"/>
                    <a:gd name="T82" fmla="*/ 204 w 924"/>
                    <a:gd name="T83" fmla="*/ 198 h 1273"/>
                    <a:gd name="T84" fmla="*/ 212 w 924"/>
                    <a:gd name="T85" fmla="*/ 184 h 1273"/>
                    <a:gd name="T86" fmla="*/ 220 w 924"/>
                    <a:gd name="T87" fmla="*/ 169 h 1273"/>
                    <a:gd name="T88" fmla="*/ 226 w 924"/>
                    <a:gd name="T89" fmla="*/ 151 h 1273"/>
                    <a:gd name="T90" fmla="*/ 230 w 924"/>
                    <a:gd name="T91" fmla="*/ 131 h 1273"/>
                    <a:gd name="T92" fmla="*/ 232 w 924"/>
                    <a:gd name="T93" fmla="*/ 111 h 1273"/>
                    <a:gd name="T94" fmla="*/ 230 w 924"/>
                    <a:gd name="T95" fmla="*/ 87 h 1273"/>
                    <a:gd name="T96" fmla="*/ 223 w 924"/>
                    <a:gd name="T97" fmla="*/ 62 h 1273"/>
                    <a:gd name="T98" fmla="*/ 209 w 924"/>
                    <a:gd name="T99" fmla="*/ 39 h 1273"/>
                    <a:gd name="T100" fmla="*/ 190 w 924"/>
                    <a:gd name="T101" fmla="*/ 22 h 1273"/>
                    <a:gd name="T102" fmla="*/ 167 w 924"/>
                    <a:gd name="T103" fmla="*/ 10 h 1273"/>
                    <a:gd name="T104" fmla="*/ 143 w 924"/>
                    <a:gd name="T105" fmla="*/ 3 h 1273"/>
                    <a:gd name="T106" fmla="*/ 118 w 924"/>
                    <a:gd name="T107" fmla="*/ 0 h 1273"/>
                    <a:gd name="T108" fmla="*/ 94 w 924"/>
                    <a:gd name="T109" fmla="*/ 1 h 1273"/>
                    <a:gd name="T110" fmla="*/ 74 w 924"/>
                    <a:gd name="T111" fmla="*/ 5 h 1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24" h="1273">
                      <a:moveTo>
                        <a:pt x="261" y="38"/>
                      </a:moveTo>
                      <a:lnTo>
                        <a:pt x="220" y="63"/>
                      </a:lnTo>
                      <a:lnTo>
                        <a:pt x="181" y="92"/>
                      </a:lnTo>
                      <a:lnTo>
                        <a:pt x="144" y="123"/>
                      </a:lnTo>
                      <a:lnTo>
                        <a:pt x="111" y="158"/>
                      </a:lnTo>
                      <a:lnTo>
                        <a:pt x="81" y="196"/>
                      </a:lnTo>
                      <a:lnTo>
                        <a:pt x="56" y="237"/>
                      </a:lnTo>
                      <a:lnTo>
                        <a:pt x="34" y="281"/>
                      </a:lnTo>
                      <a:lnTo>
                        <a:pt x="18" y="327"/>
                      </a:lnTo>
                      <a:lnTo>
                        <a:pt x="6" y="378"/>
                      </a:lnTo>
                      <a:lnTo>
                        <a:pt x="0" y="431"/>
                      </a:lnTo>
                      <a:lnTo>
                        <a:pt x="0" y="486"/>
                      </a:lnTo>
                      <a:lnTo>
                        <a:pt x="8" y="544"/>
                      </a:lnTo>
                      <a:lnTo>
                        <a:pt x="23" y="605"/>
                      </a:lnTo>
                      <a:lnTo>
                        <a:pt x="45" y="669"/>
                      </a:lnTo>
                      <a:lnTo>
                        <a:pt x="76" y="735"/>
                      </a:lnTo>
                      <a:lnTo>
                        <a:pt x="115" y="804"/>
                      </a:lnTo>
                      <a:lnTo>
                        <a:pt x="128" y="822"/>
                      </a:lnTo>
                      <a:lnTo>
                        <a:pt x="140" y="840"/>
                      </a:lnTo>
                      <a:lnTo>
                        <a:pt x="152" y="858"/>
                      </a:lnTo>
                      <a:lnTo>
                        <a:pt x="164" y="877"/>
                      </a:lnTo>
                      <a:lnTo>
                        <a:pt x="177" y="895"/>
                      </a:lnTo>
                      <a:lnTo>
                        <a:pt x="188" y="912"/>
                      </a:lnTo>
                      <a:lnTo>
                        <a:pt x="201" y="931"/>
                      </a:lnTo>
                      <a:lnTo>
                        <a:pt x="212" y="949"/>
                      </a:lnTo>
                      <a:lnTo>
                        <a:pt x="217" y="961"/>
                      </a:lnTo>
                      <a:lnTo>
                        <a:pt x="221" y="972"/>
                      </a:lnTo>
                      <a:lnTo>
                        <a:pt x="226" y="982"/>
                      </a:lnTo>
                      <a:lnTo>
                        <a:pt x="231" y="994"/>
                      </a:lnTo>
                      <a:lnTo>
                        <a:pt x="234" y="1006"/>
                      </a:lnTo>
                      <a:lnTo>
                        <a:pt x="239" y="1017"/>
                      </a:lnTo>
                      <a:lnTo>
                        <a:pt x="243" y="1029"/>
                      </a:lnTo>
                      <a:lnTo>
                        <a:pt x="248" y="1040"/>
                      </a:lnTo>
                      <a:lnTo>
                        <a:pt x="253" y="1085"/>
                      </a:lnTo>
                      <a:lnTo>
                        <a:pt x="258" y="1131"/>
                      </a:lnTo>
                      <a:lnTo>
                        <a:pt x="263" y="1177"/>
                      </a:lnTo>
                      <a:lnTo>
                        <a:pt x="267" y="1223"/>
                      </a:lnTo>
                      <a:lnTo>
                        <a:pt x="274" y="1236"/>
                      </a:lnTo>
                      <a:lnTo>
                        <a:pt x="281" y="1247"/>
                      </a:lnTo>
                      <a:lnTo>
                        <a:pt x="287" y="1260"/>
                      </a:lnTo>
                      <a:lnTo>
                        <a:pt x="294" y="1273"/>
                      </a:lnTo>
                      <a:lnTo>
                        <a:pt x="315" y="1273"/>
                      </a:lnTo>
                      <a:lnTo>
                        <a:pt x="335" y="1273"/>
                      </a:lnTo>
                      <a:lnTo>
                        <a:pt x="355" y="1273"/>
                      </a:lnTo>
                      <a:lnTo>
                        <a:pt x="376" y="1273"/>
                      </a:lnTo>
                      <a:lnTo>
                        <a:pt x="396" y="1273"/>
                      </a:lnTo>
                      <a:lnTo>
                        <a:pt x="417" y="1273"/>
                      </a:lnTo>
                      <a:lnTo>
                        <a:pt x="438" y="1273"/>
                      </a:lnTo>
                      <a:lnTo>
                        <a:pt x="459" y="1273"/>
                      </a:lnTo>
                      <a:lnTo>
                        <a:pt x="478" y="1273"/>
                      </a:lnTo>
                      <a:lnTo>
                        <a:pt x="499" y="1273"/>
                      </a:lnTo>
                      <a:lnTo>
                        <a:pt x="520" y="1273"/>
                      </a:lnTo>
                      <a:lnTo>
                        <a:pt x="540" y="1273"/>
                      </a:lnTo>
                      <a:lnTo>
                        <a:pt x="561" y="1273"/>
                      </a:lnTo>
                      <a:lnTo>
                        <a:pt x="581" y="1273"/>
                      </a:lnTo>
                      <a:lnTo>
                        <a:pt x="601" y="1273"/>
                      </a:lnTo>
                      <a:lnTo>
                        <a:pt x="622" y="1273"/>
                      </a:lnTo>
                      <a:lnTo>
                        <a:pt x="628" y="1268"/>
                      </a:lnTo>
                      <a:lnTo>
                        <a:pt x="635" y="1264"/>
                      </a:lnTo>
                      <a:lnTo>
                        <a:pt x="641" y="1260"/>
                      </a:lnTo>
                      <a:lnTo>
                        <a:pt x="647" y="1255"/>
                      </a:lnTo>
                      <a:lnTo>
                        <a:pt x="653" y="1251"/>
                      </a:lnTo>
                      <a:lnTo>
                        <a:pt x="659" y="1246"/>
                      </a:lnTo>
                      <a:lnTo>
                        <a:pt x="666" y="1243"/>
                      </a:lnTo>
                      <a:lnTo>
                        <a:pt x="672" y="1238"/>
                      </a:lnTo>
                      <a:lnTo>
                        <a:pt x="675" y="1196"/>
                      </a:lnTo>
                      <a:lnTo>
                        <a:pt x="679" y="1152"/>
                      </a:lnTo>
                      <a:lnTo>
                        <a:pt x="682" y="1109"/>
                      </a:lnTo>
                      <a:lnTo>
                        <a:pt x="684" y="1067"/>
                      </a:lnTo>
                      <a:lnTo>
                        <a:pt x="691" y="1042"/>
                      </a:lnTo>
                      <a:lnTo>
                        <a:pt x="698" y="1018"/>
                      </a:lnTo>
                      <a:lnTo>
                        <a:pt x="705" y="994"/>
                      </a:lnTo>
                      <a:lnTo>
                        <a:pt x="712" y="970"/>
                      </a:lnTo>
                      <a:lnTo>
                        <a:pt x="717" y="956"/>
                      </a:lnTo>
                      <a:lnTo>
                        <a:pt x="722" y="942"/>
                      </a:lnTo>
                      <a:lnTo>
                        <a:pt x="728" y="930"/>
                      </a:lnTo>
                      <a:lnTo>
                        <a:pt x="735" y="917"/>
                      </a:lnTo>
                      <a:lnTo>
                        <a:pt x="742" y="904"/>
                      </a:lnTo>
                      <a:lnTo>
                        <a:pt x="750" y="892"/>
                      </a:lnTo>
                      <a:lnTo>
                        <a:pt x="758" y="880"/>
                      </a:lnTo>
                      <a:lnTo>
                        <a:pt x="766" y="867"/>
                      </a:lnTo>
                      <a:lnTo>
                        <a:pt x="781" y="847"/>
                      </a:lnTo>
                      <a:lnTo>
                        <a:pt x="797" y="824"/>
                      </a:lnTo>
                      <a:lnTo>
                        <a:pt x="813" y="798"/>
                      </a:lnTo>
                      <a:lnTo>
                        <a:pt x="829" y="772"/>
                      </a:lnTo>
                      <a:lnTo>
                        <a:pt x="847" y="743"/>
                      </a:lnTo>
                      <a:lnTo>
                        <a:pt x="862" y="712"/>
                      </a:lnTo>
                      <a:lnTo>
                        <a:pt x="877" y="680"/>
                      </a:lnTo>
                      <a:lnTo>
                        <a:pt x="889" y="645"/>
                      </a:lnTo>
                      <a:lnTo>
                        <a:pt x="901" y="609"/>
                      </a:lnTo>
                      <a:lnTo>
                        <a:pt x="910" y="570"/>
                      </a:lnTo>
                      <a:lnTo>
                        <a:pt x="918" y="530"/>
                      </a:lnTo>
                      <a:lnTo>
                        <a:pt x="923" y="488"/>
                      </a:lnTo>
                      <a:lnTo>
                        <a:pt x="924" y="445"/>
                      </a:lnTo>
                      <a:lnTo>
                        <a:pt x="922" y="400"/>
                      </a:lnTo>
                      <a:lnTo>
                        <a:pt x="916" y="352"/>
                      </a:lnTo>
                      <a:lnTo>
                        <a:pt x="907" y="303"/>
                      </a:lnTo>
                      <a:lnTo>
                        <a:pt x="889" y="249"/>
                      </a:lnTo>
                      <a:lnTo>
                        <a:pt x="865" y="200"/>
                      </a:lnTo>
                      <a:lnTo>
                        <a:pt x="834" y="159"/>
                      </a:lnTo>
                      <a:lnTo>
                        <a:pt x="798" y="121"/>
                      </a:lnTo>
                      <a:lnTo>
                        <a:pt x="758" y="90"/>
                      </a:lnTo>
                      <a:lnTo>
                        <a:pt x="714" y="63"/>
                      </a:lnTo>
                      <a:lnTo>
                        <a:pt x="667" y="42"/>
                      </a:lnTo>
                      <a:lnTo>
                        <a:pt x="619" y="24"/>
                      </a:lnTo>
                      <a:lnTo>
                        <a:pt x="568" y="12"/>
                      </a:lnTo>
                      <a:lnTo>
                        <a:pt x="519" y="4"/>
                      </a:lnTo>
                      <a:lnTo>
                        <a:pt x="469" y="0"/>
                      </a:lnTo>
                      <a:lnTo>
                        <a:pt x="421" y="0"/>
                      </a:lnTo>
                      <a:lnTo>
                        <a:pt x="375" y="4"/>
                      </a:lnTo>
                      <a:lnTo>
                        <a:pt x="333" y="12"/>
                      </a:lnTo>
                      <a:lnTo>
                        <a:pt x="294" y="23"/>
                      </a:lnTo>
                      <a:lnTo>
                        <a:pt x="261" y="38"/>
                      </a:lnTo>
                      <a:close/>
                    </a:path>
                  </a:pathLst>
                </a:custGeom>
                <a:solidFill>
                  <a:srgbClr val="E86621"/>
                </a:solidFill>
                <a:ln w="9525">
                  <a:noFill/>
                  <a:round/>
                  <a:headEnd/>
                  <a:tailEnd/>
                </a:ln>
              </p:spPr>
              <p:txBody>
                <a:bodyPr/>
                <a:lstStyle/>
                <a:p>
                  <a:pPr>
                    <a:defRPr/>
                  </a:pPr>
                  <a:endParaRPr lang="en-US"/>
                </a:p>
              </p:txBody>
            </p:sp>
            <p:sp>
              <p:nvSpPr>
                <p:cNvPr id="11" name="Freeform 10"/>
                <p:cNvSpPr>
                  <a:spLocks/>
                </p:cNvSpPr>
                <p:nvPr/>
              </p:nvSpPr>
              <p:spPr bwMode="auto">
                <a:xfrm>
                  <a:off x="2202" y="2831"/>
                  <a:ext cx="460" cy="634"/>
                </a:xfrm>
                <a:custGeom>
                  <a:avLst/>
                  <a:gdLst>
                    <a:gd name="T0" fmla="*/ 55 w 919"/>
                    <a:gd name="T1" fmla="*/ 16 h 1271"/>
                    <a:gd name="T2" fmla="*/ 36 w 919"/>
                    <a:gd name="T3" fmla="*/ 30 h 1271"/>
                    <a:gd name="T4" fmla="*/ 20 w 919"/>
                    <a:gd name="T5" fmla="*/ 48 h 1271"/>
                    <a:gd name="T6" fmla="*/ 9 w 919"/>
                    <a:gd name="T7" fmla="*/ 70 h 1271"/>
                    <a:gd name="T8" fmla="*/ 2 w 919"/>
                    <a:gd name="T9" fmla="*/ 94 h 1271"/>
                    <a:gd name="T10" fmla="*/ 1 w 919"/>
                    <a:gd name="T11" fmla="*/ 120 h 1271"/>
                    <a:gd name="T12" fmla="*/ 6 w 919"/>
                    <a:gd name="T13" fmla="*/ 150 h 1271"/>
                    <a:gd name="T14" fmla="*/ 19 w 919"/>
                    <a:gd name="T15" fmla="*/ 183 h 1271"/>
                    <a:gd name="T16" fmla="*/ 32 w 919"/>
                    <a:gd name="T17" fmla="*/ 205 h 1271"/>
                    <a:gd name="T18" fmla="*/ 38 w 919"/>
                    <a:gd name="T19" fmla="*/ 213 h 1271"/>
                    <a:gd name="T20" fmla="*/ 44 w 919"/>
                    <a:gd name="T21" fmla="*/ 222 h 1271"/>
                    <a:gd name="T22" fmla="*/ 50 w 919"/>
                    <a:gd name="T23" fmla="*/ 231 h 1271"/>
                    <a:gd name="T24" fmla="*/ 54 w 919"/>
                    <a:gd name="T25" fmla="*/ 238 h 1271"/>
                    <a:gd name="T26" fmla="*/ 57 w 919"/>
                    <a:gd name="T27" fmla="*/ 244 h 1271"/>
                    <a:gd name="T28" fmla="*/ 59 w 919"/>
                    <a:gd name="T29" fmla="*/ 250 h 1271"/>
                    <a:gd name="T30" fmla="*/ 61 w 919"/>
                    <a:gd name="T31" fmla="*/ 255 h 1271"/>
                    <a:gd name="T32" fmla="*/ 64 w 919"/>
                    <a:gd name="T33" fmla="*/ 269 h 1271"/>
                    <a:gd name="T34" fmla="*/ 66 w 919"/>
                    <a:gd name="T35" fmla="*/ 292 h 1271"/>
                    <a:gd name="T36" fmla="*/ 69 w 919"/>
                    <a:gd name="T37" fmla="*/ 307 h 1271"/>
                    <a:gd name="T38" fmla="*/ 72 w 919"/>
                    <a:gd name="T39" fmla="*/ 313 h 1271"/>
                    <a:gd name="T40" fmla="*/ 79 w 919"/>
                    <a:gd name="T41" fmla="*/ 316 h 1271"/>
                    <a:gd name="T42" fmla="*/ 89 w 919"/>
                    <a:gd name="T43" fmla="*/ 316 h 1271"/>
                    <a:gd name="T44" fmla="*/ 99 w 919"/>
                    <a:gd name="T45" fmla="*/ 316 h 1271"/>
                    <a:gd name="T46" fmla="*/ 109 w 919"/>
                    <a:gd name="T47" fmla="*/ 316 h 1271"/>
                    <a:gd name="T48" fmla="*/ 119 w 919"/>
                    <a:gd name="T49" fmla="*/ 316 h 1271"/>
                    <a:gd name="T50" fmla="*/ 130 w 919"/>
                    <a:gd name="T51" fmla="*/ 316 h 1271"/>
                    <a:gd name="T52" fmla="*/ 140 w 919"/>
                    <a:gd name="T53" fmla="*/ 316 h 1271"/>
                    <a:gd name="T54" fmla="*/ 150 w 919"/>
                    <a:gd name="T55" fmla="*/ 316 h 1271"/>
                    <a:gd name="T56" fmla="*/ 157 w 919"/>
                    <a:gd name="T57" fmla="*/ 315 h 1271"/>
                    <a:gd name="T58" fmla="*/ 160 w 919"/>
                    <a:gd name="T59" fmla="*/ 313 h 1271"/>
                    <a:gd name="T60" fmla="*/ 163 w 919"/>
                    <a:gd name="T61" fmla="*/ 311 h 1271"/>
                    <a:gd name="T62" fmla="*/ 166 w 919"/>
                    <a:gd name="T63" fmla="*/ 309 h 1271"/>
                    <a:gd name="T64" fmla="*/ 168 w 919"/>
                    <a:gd name="T65" fmla="*/ 297 h 1271"/>
                    <a:gd name="T66" fmla="*/ 170 w 919"/>
                    <a:gd name="T67" fmla="*/ 275 h 1271"/>
                    <a:gd name="T68" fmla="*/ 172 w 919"/>
                    <a:gd name="T69" fmla="*/ 259 h 1271"/>
                    <a:gd name="T70" fmla="*/ 175 w 919"/>
                    <a:gd name="T71" fmla="*/ 247 h 1271"/>
                    <a:gd name="T72" fmla="*/ 178 w 919"/>
                    <a:gd name="T73" fmla="*/ 237 h 1271"/>
                    <a:gd name="T74" fmla="*/ 181 w 919"/>
                    <a:gd name="T75" fmla="*/ 231 h 1271"/>
                    <a:gd name="T76" fmla="*/ 185 w 919"/>
                    <a:gd name="T77" fmla="*/ 224 h 1271"/>
                    <a:gd name="T78" fmla="*/ 189 w 919"/>
                    <a:gd name="T79" fmla="*/ 218 h 1271"/>
                    <a:gd name="T80" fmla="*/ 194 w 919"/>
                    <a:gd name="T81" fmla="*/ 211 h 1271"/>
                    <a:gd name="T82" fmla="*/ 202 w 919"/>
                    <a:gd name="T83" fmla="*/ 199 h 1271"/>
                    <a:gd name="T84" fmla="*/ 210 w 919"/>
                    <a:gd name="T85" fmla="*/ 185 h 1271"/>
                    <a:gd name="T86" fmla="*/ 218 w 919"/>
                    <a:gd name="T87" fmla="*/ 169 h 1271"/>
                    <a:gd name="T88" fmla="*/ 224 w 919"/>
                    <a:gd name="T89" fmla="*/ 151 h 1271"/>
                    <a:gd name="T90" fmla="*/ 229 w 919"/>
                    <a:gd name="T91" fmla="*/ 132 h 1271"/>
                    <a:gd name="T92" fmla="*/ 230 w 919"/>
                    <a:gd name="T93" fmla="*/ 111 h 1271"/>
                    <a:gd name="T94" fmla="*/ 228 w 919"/>
                    <a:gd name="T95" fmla="*/ 88 h 1271"/>
                    <a:gd name="T96" fmla="*/ 221 w 919"/>
                    <a:gd name="T97" fmla="*/ 62 h 1271"/>
                    <a:gd name="T98" fmla="*/ 208 w 919"/>
                    <a:gd name="T99" fmla="*/ 39 h 1271"/>
                    <a:gd name="T100" fmla="*/ 189 w 919"/>
                    <a:gd name="T101" fmla="*/ 22 h 1271"/>
                    <a:gd name="T102" fmla="*/ 166 w 919"/>
                    <a:gd name="T103" fmla="*/ 10 h 1271"/>
                    <a:gd name="T104" fmla="*/ 142 w 919"/>
                    <a:gd name="T105" fmla="*/ 3 h 1271"/>
                    <a:gd name="T106" fmla="*/ 117 w 919"/>
                    <a:gd name="T107" fmla="*/ 0 h 1271"/>
                    <a:gd name="T108" fmla="*/ 94 w 919"/>
                    <a:gd name="T109" fmla="*/ 1 h 1271"/>
                    <a:gd name="T110" fmla="*/ 74 w 919"/>
                    <a:gd name="T111" fmla="*/ 5 h 12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9" h="1271">
                      <a:moveTo>
                        <a:pt x="260" y="38"/>
                      </a:moveTo>
                      <a:lnTo>
                        <a:pt x="218" y="64"/>
                      </a:lnTo>
                      <a:lnTo>
                        <a:pt x="180" y="91"/>
                      </a:lnTo>
                      <a:lnTo>
                        <a:pt x="144" y="122"/>
                      </a:lnTo>
                      <a:lnTo>
                        <a:pt x="110" y="157"/>
                      </a:lnTo>
                      <a:lnTo>
                        <a:pt x="80" y="195"/>
                      </a:lnTo>
                      <a:lnTo>
                        <a:pt x="55" y="236"/>
                      </a:lnTo>
                      <a:lnTo>
                        <a:pt x="33" y="280"/>
                      </a:lnTo>
                      <a:lnTo>
                        <a:pt x="17" y="326"/>
                      </a:lnTo>
                      <a:lnTo>
                        <a:pt x="5" y="376"/>
                      </a:lnTo>
                      <a:lnTo>
                        <a:pt x="0" y="429"/>
                      </a:lnTo>
                      <a:lnTo>
                        <a:pt x="1" y="484"/>
                      </a:lnTo>
                      <a:lnTo>
                        <a:pt x="8" y="543"/>
                      </a:lnTo>
                      <a:lnTo>
                        <a:pt x="23" y="604"/>
                      </a:lnTo>
                      <a:lnTo>
                        <a:pt x="45" y="667"/>
                      </a:lnTo>
                      <a:lnTo>
                        <a:pt x="76" y="734"/>
                      </a:lnTo>
                      <a:lnTo>
                        <a:pt x="115" y="803"/>
                      </a:lnTo>
                      <a:lnTo>
                        <a:pt x="127" y="822"/>
                      </a:lnTo>
                      <a:lnTo>
                        <a:pt x="139" y="839"/>
                      </a:lnTo>
                      <a:lnTo>
                        <a:pt x="152" y="857"/>
                      </a:lnTo>
                      <a:lnTo>
                        <a:pt x="163" y="875"/>
                      </a:lnTo>
                      <a:lnTo>
                        <a:pt x="176" y="893"/>
                      </a:lnTo>
                      <a:lnTo>
                        <a:pt x="187" y="911"/>
                      </a:lnTo>
                      <a:lnTo>
                        <a:pt x="200" y="929"/>
                      </a:lnTo>
                      <a:lnTo>
                        <a:pt x="212" y="947"/>
                      </a:lnTo>
                      <a:lnTo>
                        <a:pt x="216" y="959"/>
                      </a:lnTo>
                      <a:lnTo>
                        <a:pt x="221" y="970"/>
                      </a:lnTo>
                      <a:lnTo>
                        <a:pt x="225" y="982"/>
                      </a:lnTo>
                      <a:lnTo>
                        <a:pt x="230" y="993"/>
                      </a:lnTo>
                      <a:lnTo>
                        <a:pt x="233" y="1005"/>
                      </a:lnTo>
                      <a:lnTo>
                        <a:pt x="238" y="1015"/>
                      </a:lnTo>
                      <a:lnTo>
                        <a:pt x="243" y="1027"/>
                      </a:lnTo>
                      <a:lnTo>
                        <a:pt x="247" y="1038"/>
                      </a:lnTo>
                      <a:lnTo>
                        <a:pt x="253" y="1083"/>
                      </a:lnTo>
                      <a:lnTo>
                        <a:pt x="258" y="1129"/>
                      </a:lnTo>
                      <a:lnTo>
                        <a:pt x="263" y="1175"/>
                      </a:lnTo>
                      <a:lnTo>
                        <a:pt x="268" y="1221"/>
                      </a:lnTo>
                      <a:lnTo>
                        <a:pt x="274" y="1234"/>
                      </a:lnTo>
                      <a:lnTo>
                        <a:pt x="281" y="1245"/>
                      </a:lnTo>
                      <a:lnTo>
                        <a:pt x="286" y="1258"/>
                      </a:lnTo>
                      <a:lnTo>
                        <a:pt x="293" y="1271"/>
                      </a:lnTo>
                      <a:lnTo>
                        <a:pt x="314" y="1271"/>
                      </a:lnTo>
                      <a:lnTo>
                        <a:pt x="334" y="1271"/>
                      </a:lnTo>
                      <a:lnTo>
                        <a:pt x="354" y="1271"/>
                      </a:lnTo>
                      <a:lnTo>
                        <a:pt x="375" y="1271"/>
                      </a:lnTo>
                      <a:lnTo>
                        <a:pt x="395" y="1271"/>
                      </a:lnTo>
                      <a:lnTo>
                        <a:pt x="415" y="1271"/>
                      </a:lnTo>
                      <a:lnTo>
                        <a:pt x="436" y="1271"/>
                      </a:lnTo>
                      <a:lnTo>
                        <a:pt x="457" y="1271"/>
                      </a:lnTo>
                      <a:lnTo>
                        <a:pt x="476" y="1271"/>
                      </a:lnTo>
                      <a:lnTo>
                        <a:pt x="497" y="1271"/>
                      </a:lnTo>
                      <a:lnTo>
                        <a:pt x="518" y="1271"/>
                      </a:lnTo>
                      <a:lnTo>
                        <a:pt x="537" y="1271"/>
                      </a:lnTo>
                      <a:lnTo>
                        <a:pt x="558" y="1271"/>
                      </a:lnTo>
                      <a:lnTo>
                        <a:pt x="579" y="1271"/>
                      </a:lnTo>
                      <a:lnTo>
                        <a:pt x="598" y="1271"/>
                      </a:lnTo>
                      <a:lnTo>
                        <a:pt x="619" y="1271"/>
                      </a:lnTo>
                      <a:lnTo>
                        <a:pt x="625" y="1266"/>
                      </a:lnTo>
                      <a:lnTo>
                        <a:pt x="631" y="1262"/>
                      </a:lnTo>
                      <a:lnTo>
                        <a:pt x="638" y="1258"/>
                      </a:lnTo>
                      <a:lnTo>
                        <a:pt x="643" y="1253"/>
                      </a:lnTo>
                      <a:lnTo>
                        <a:pt x="649" y="1249"/>
                      </a:lnTo>
                      <a:lnTo>
                        <a:pt x="655" y="1244"/>
                      </a:lnTo>
                      <a:lnTo>
                        <a:pt x="661" y="1240"/>
                      </a:lnTo>
                      <a:lnTo>
                        <a:pt x="666" y="1235"/>
                      </a:lnTo>
                      <a:lnTo>
                        <a:pt x="670" y="1192"/>
                      </a:lnTo>
                      <a:lnTo>
                        <a:pt x="673" y="1150"/>
                      </a:lnTo>
                      <a:lnTo>
                        <a:pt x="677" y="1107"/>
                      </a:lnTo>
                      <a:lnTo>
                        <a:pt x="679" y="1065"/>
                      </a:lnTo>
                      <a:lnTo>
                        <a:pt x="686" y="1040"/>
                      </a:lnTo>
                      <a:lnTo>
                        <a:pt x="693" y="1016"/>
                      </a:lnTo>
                      <a:lnTo>
                        <a:pt x="700" y="992"/>
                      </a:lnTo>
                      <a:lnTo>
                        <a:pt x="707" y="968"/>
                      </a:lnTo>
                      <a:lnTo>
                        <a:pt x="711" y="954"/>
                      </a:lnTo>
                      <a:lnTo>
                        <a:pt x="717" y="941"/>
                      </a:lnTo>
                      <a:lnTo>
                        <a:pt x="723" y="928"/>
                      </a:lnTo>
                      <a:lnTo>
                        <a:pt x="730" y="915"/>
                      </a:lnTo>
                      <a:lnTo>
                        <a:pt x="737" y="902"/>
                      </a:lnTo>
                      <a:lnTo>
                        <a:pt x="745" y="891"/>
                      </a:lnTo>
                      <a:lnTo>
                        <a:pt x="753" y="878"/>
                      </a:lnTo>
                      <a:lnTo>
                        <a:pt x="761" y="866"/>
                      </a:lnTo>
                      <a:lnTo>
                        <a:pt x="776" y="846"/>
                      </a:lnTo>
                      <a:lnTo>
                        <a:pt x="792" y="823"/>
                      </a:lnTo>
                      <a:lnTo>
                        <a:pt x="808" y="797"/>
                      </a:lnTo>
                      <a:lnTo>
                        <a:pt x="824" y="771"/>
                      </a:lnTo>
                      <a:lnTo>
                        <a:pt x="840" y="742"/>
                      </a:lnTo>
                      <a:lnTo>
                        <a:pt x="856" y="711"/>
                      </a:lnTo>
                      <a:lnTo>
                        <a:pt x="870" y="679"/>
                      </a:lnTo>
                      <a:lnTo>
                        <a:pt x="884" y="644"/>
                      </a:lnTo>
                      <a:lnTo>
                        <a:pt x="896" y="608"/>
                      </a:lnTo>
                      <a:lnTo>
                        <a:pt x="905" y="570"/>
                      </a:lnTo>
                      <a:lnTo>
                        <a:pt x="913" y="530"/>
                      </a:lnTo>
                      <a:lnTo>
                        <a:pt x="917" y="489"/>
                      </a:lnTo>
                      <a:lnTo>
                        <a:pt x="919" y="445"/>
                      </a:lnTo>
                      <a:lnTo>
                        <a:pt x="916" y="400"/>
                      </a:lnTo>
                      <a:lnTo>
                        <a:pt x="911" y="353"/>
                      </a:lnTo>
                      <a:lnTo>
                        <a:pt x="901" y="303"/>
                      </a:lnTo>
                      <a:lnTo>
                        <a:pt x="884" y="249"/>
                      </a:lnTo>
                      <a:lnTo>
                        <a:pt x="860" y="202"/>
                      </a:lnTo>
                      <a:lnTo>
                        <a:pt x="829" y="159"/>
                      </a:lnTo>
                      <a:lnTo>
                        <a:pt x="793" y="122"/>
                      </a:lnTo>
                      <a:lnTo>
                        <a:pt x="754" y="90"/>
                      </a:lnTo>
                      <a:lnTo>
                        <a:pt x="710" y="64"/>
                      </a:lnTo>
                      <a:lnTo>
                        <a:pt x="664" y="42"/>
                      </a:lnTo>
                      <a:lnTo>
                        <a:pt x="616" y="25"/>
                      </a:lnTo>
                      <a:lnTo>
                        <a:pt x="566" y="12"/>
                      </a:lnTo>
                      <a:lnTo>
                        <a:pt x="517" y="4"/>
                      </a:lnTo>
                      <a:lnTo>
                        <a:pt x="468" y="0"/>
                      </a:lnTo>
                      <a:lnTo>
                        <a:pt x="420" y="0"/>
                      </a:lnTo>
                      <a:lnTo>
                        <a:pt x="375" y="5"/>
                      </a:lnTo>
                      <a:lnTo>
                        <a:pt x="332" y="12"/>
                      </a:lnTo>
                      <a:lnTo>
                        <a:pt x="293" y="23"/>
                      </a:lnTo>
                      <a:lnTo>
                        <a:pt x="260" y="38"/>
                      </a:lnTo>
                      <a:close/>
                    </a:path>
                  </a:pathLst>
                </a:custGeom>
                <a:solidFill>
                  <a:srgbClr val="EA6D1E"/>
                </a:solidFill>
                <a:ln w="9525">
                  <a:noFill/>
                  <a:round/>
                  <a:headEnd/>
                  <a:tailEnd/>
                </a:ln>
              </p:spPr>
              <p:txBody>
                <a:bodyPr/>
                <a:lstStyle/>
                <a:p>
                  <a:pPr>
                    <a:defRPr/>
                  </a:pPr>
                  <a:endParaRPr lang="en-US"/>
                </a:p>
              </p:txBody>
            </p:sp>
            <p:sp>
              <p:nvSpPr>
                <p:cNvPr id="12" name="Freeform 11"/>
                <p:cNvSpPr>
                  <a:spLocks/>
                </p:cNvSpPr>
                <p:nvPr/>
              </p:nvSpPr>
              <p:spPr bwMode="auto">
                <a:xfrm>
                  <a:off x="2202" y="2831"/>
                  <a:ext cx="458" cy="634"/>
                </a:xfrm>
                <a:custGeom>
                  <a:avLst/>
                  <a:gdLst>
                    <a:gd name="T0" fmla="*/ 55 w 914"/>
                    <a:gd name="T1" fmla="*/ 16 h 1268"/>
                    <a:gd name="T2" fmla="*/ 36 w 914"/>
                    <a:gd name="T3" fmla="*/ 31 h 1268"/>
                    <a:gd name="T4" fmla="*/ 21 w 914"/>
                    <a:gd name="T5" fmla="*/ 49 h 1268"/>
                    <a:gd name="T6" fmla="*/ 9 w 914"/>
                    <a:gd name="T7" fmla="*/ 70 h 1268"/>
                    <a:gd name="T8" fmla="*/ 2 w 914"/>
                    <a:gd name="T9" fmla="*/ 94 h 1268"/>
                    <a:gd name="T10" fmla="*/ 1 w 914"/>
                    <a:gd name="T11" fmla="*/ 121 h 1268"/>
                    <a:gd name="T12" fmla="*/ 6 w 914"/>
                    <a:gd name="T13" fmla="*/ 151 h 1268"/>
                    <a:gd name="T14" fmla="*/ 19 w 914"/>
                    <a:gd name="T15" fmla="*/ 183 h 1268"/>
                    <a:gd name="T16" fmla="*/ 32 w 914"/>
                    <a:gd name="T17" fmla="*/ 205 h 1268"/>
                    <a:gd name="T18" fmla="*/ 38 w 914"/>
                    <a:gd name="T19" fmla="*/ 214 h 1268"/>
                    <a:gd name="T20" fmla="*/ 44 w 914"/>
                    <a:gd name="T21" fmla="*/ 223 h 1268"/>
                    <a:gd name="T22" fmla="*/ 50 w 914"/>
                    <a:gd name="T23" fmla="*/ 232 h 1268"/>
                    <a:gd name="T24" fmla="*/ 54 w 914"/>
                    <a:gd name="T25" fmla="*/ 240 h 1268"/>
                    <a:gd name="T26" fmla="*/ 57 w 914"/>
                    <a:gd name="T27" fmla="*/ 245 h 1268"/>
                    <a:gd name="T28" fmla="*/ 59 w 914"/>
                    <a:gd name="T29" fmla="*/ 251 h 1268"/>
                    <a:gd name="T30" fmla="*/ 61 w 914"/>
                    <a:gd name="T31" fmla="*/ 256 h 1268"/>
                    <a:gd name="T32" fmla="*/ 64 w 914"/>
                    <a:gd name="T33" fmla="*/ 270 h 1268"/>
                    <a:gd name="T34" fmla="*/ 66 w 914"/>
                    <a:gd name="T35" fmla="*/ 293 h 1268"/>
                    <a:gd name="T36" fmla="*/ 69 w 914"/>
                    <a:gd name="T37" fmla="*/ 308 h 1268"/>
                    <a:gd name="T38" fmla="*/ 72 w 914"/>
                    <a:gd name="T39" fmla="*/ 314 h 1268"/>
                    <a:gd name="T40" fmla="*/ 79 w 914"/>
                    <a:gd name="T41" fmla="*/ 317 h 1268"/>
                    <a:gd name="T42" fmla="*/ 89 w 914"/>
                    <a:gd name="T43" fmla="*/ 317 h 1268"/>
                    <a:gd name="T44" fmla="*/ 99 w 914"/>
                    <a:gd name="T45" fmla="*/ 317 h 1268"/>
                    <a:gd name="T46" fmla="*/ 109 w 914"/>
                    <a:gd name="T47" fmla="*/ 317 h 1268"/>
                    <a:gd name="T48" fmla="*/ 120 w 914"/>
                    <a:gd name="T49" fmla="*/ 317 h 1268"/>
                    <a:gd name="T50" fmla="*/ 130 w 914"/>
                    <a:gd name="T51" fmla="*/ 317 h 1268"/>
                    <a:gd name="T52" fmla="*/ 140 w 914"/>
                    <a:gd name="T53" fmla="*/ 317 h 1268"/>
                    <a:gd name="T54" fmla="*/ 150 w 914"/>
                    <a:gd name="T55" fmla="*/ 317 h 1268"/>
                    <a:gd name="T56" fmla="*/ 157 w 914"/>
                    <a:gd name="T57" fmla="*/ 316 h 1268"/>
                    <a:gd name="T58" fmla="*/ 160 w 914"/>
                    <a:gd name="T59" fmla="*/ 314 h 1268"/>
                    <a:gd name="T60" fmla="*/ 162 w 914"/>
                    <a:gd name="T61" fmla="*/ 312 h 1268"/>
                    <a:gd name="T62" fmla="*/ 165 w 914"/>
                    <a:gd name="T63" fmla="*/ 310 h 1268"/>
                    <a:gd name="T64" fmla="*/ 167 w 914"/>
                    <a:gd name="T65" fmla="*/ 298 h 1268"/>
                    <a:gd name="T66" fmla="*/ 169 w 914"/>
                    <a:gd name="T67" fmla="*/ 277 h 1268"/>
                    <a:gd name="T68" fmla="*/ 171 w 914"/>
                    <a:gd name="T69" fmla="*/ 260 h 1268"/>
                    <a:gd name="T70" fmla="*/ 174 w 914"/>
                    <a:gd name="T71" fmla="*/ 248 h 1268"/>
                    <a:gd name="T72" fmla="*/ 177 w 914"/>
                    <a:gd name="T73" fmla="*/ 238 h 1268"/>
                    <a:gd name="T74" fmla="*/ 181 w 914"/>
                    <a:gd name="T75" fmla="*/ 232 h 1268"/>
                    <a:gd name="T76" fmla="*/ 184 w 914"/>
                    <a:gd name="T77" fmla="*/ 225 h 1268"/>
                    <a:gd name="T78" fmla="*/ 188 w 914"/>
                    <a:gd name="T79" fmla="*/ 219 h 1268"/>
                    <a:gd name="T80" fmla="*/ 193 w 914"/>
                    <a:gd name="T81" fmla="*/ 211 h 1268"/>
                    <a:gd name="T82" fmla="*/ 202 w 914"/>
                    <a:gd name="T83" fmla="*/ 199 h 1268"/>
                    <a:gd name="T84" fmla="*/ 210 w 914"/>
                    <a:gd name="T85" fmla="*/ 186 h 1268"/>
                    <a:gd name="T86" fmla="*/ 217 w 914"/>
                    <a:gd name="T87" fmla="*/ 170 h 1268"/>
                    <a:gd name="T88" fmla="*/ 223 w 914"/>
                    <a:gd name="T89" fmla="*/ 152 h 1268"/>
                    <a:gd name="T90" fmla="*/ 227 w 914"/>
                    <a:gd name="T91" fmla="*/ 133 h 1268"/>
                    <a:gd name="T92" fmla="*/ 230 w 914"/>
                    <a:gd name="T93" fmla="*/ 111 h 1268"/>
                    <a:gd name="T94" fmla="*/ 227 w 914"/>
                    <a:gd name="T95" fmla="*/ 88 h 1268"/>
                    <a:gd name="T96" fmla="*/ 221 w 914"/>
                    <a:gd name="T97" fmla="*/ 63 h 1268"/>
                    <a:gd name="T98" fmla="*/ 207 w 914"/>
                    <a:gd name="T99" fmla="*/ 40 h 1268"/>
                    <a:gd name="T100" fmla="*/ 188 w 914"/>
                    <a:gd name="T101" fmla="*/ 23 h 1268"/>
                    <a:gd name="T102" fmla="*/ 166 w 914"/>
                    <a:gd name="T103" fmla="*/ 11 h 1268"/>
                    <a:gd name="T104" fmla="*/ 142 w 914"/>
                    <a:gd name="T105" fmla="*/ 3 h 1268"/>
                    <a:gd name="T106" fmla="*/ 118 w 914"/>
                    <a:gd name="T107" fmla="*/ 0 h 1268"/>
                    <a:gd name="T108" fmla="*/ 94 w 914"/>
                    <a:gd name="T109" fmla="*/ 1 h 1268"/>
                    <a:gd name="T110" fmla="*/ 74 w 914"/>
                    <a:gd name="T111" fmla="*/ 6 h 1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4" h="1268">
                      <a:moveTo>
                        <a:pt x="260" y="37"/>
                      </a:moveTo>
                      <a:lnTo>
                        <a:pt x="219" y="62"/>
                      </a:lnTo>
                      <a:lnTo>
                        <a:pt x="180" y="90"/>
                      </a:lnTo>
                      <a:lnTo>
                        <a:pt x="144" y="121"/>
                      </a:lnTo>
                      <a:lnTo>
                        <a:pt x="110" y="155"/>
                      </a:lnTo>
                      <a:lnTo>
                        <a:pt x="81" y="193"/>
                      </a:lnTo>
                      <a:lnTo>
                        <a:pt x="54" y="235"/>
                      </a:lnTo>
                      <a:lnTo>
                        <a:pt x="33" y="278"/>
                      </a:lnTo>
                      <a:lnTo>
                        <a:pt x="17" y="324"/>
                      </a:lnTo>
                      <a:lnTo>
                        <a:pt x="6" y="374"/>
                      </a:lnTo>
                      <a:lnTo>
                        <a:pt x="0" y="427"/>
                      </a:lnTo>
                      <a:lnTo>
                        <a:pt x="1" y="482"/>
                      </a:lnTo>
                      <a:lnTo>
                        <a:pt x="8" y="540"/>
                      </a:lnTo>
                      <a:lnTo>
                        <a:pt x="23" y="601"/>
                      </a:lnTo>
                      <a:lnTo>
                        <a:pt x="46" y="665"/>
                      </a:lnTo>
                      <a:lnTo>
                        <a:pt x="76" y="731"/>
                      </a:lnTo>
                      <a:lnTo>
                        <a:pt x="115" y="800"/>
                      </a:lnTo>
                      <a:lnTo>
                        <a:pt x="128" y="819"/>
                      </a:lnTo>
                      <a:lnTo>
                        <a:pt x="139" y="836"/>
                      </a:lnTo>
                      <a:lnTo>
                        <a:pt x="152" y="854"/>
                      </a:lnTo>
                      <a:lnTo>
                        <a:pt x="163" y="873"/>
                      </a:lnTo>
                      <a:lnTo>
                        <a:pt x="176" y="891"/>
                      </a:lnTo>
                      <a:lnTo>
                        <a:pt x="188" y="908"/>
                      </a:lnTo>
                      <a:lnTo>
                        <a:pt x="200" y="927"/>
                      </a:lnTo>
                      <a:lnTo>
                        <a:pt x="212" y="945"/>
                      </a:lnTo>
                      <a:lnTo>
                        <a:pt x="216" y="957"/>
                      </a:lnTo>
                      <a:lnTo>
                        <a:pt x="221" y="967"/>
                      </a:lnTo>
                      <a:lnTo>
                        <a:pt x="226" y="979"/>
                      </a:lnTo>
                      <a:lnTo>
                        <a:pt x="230" y="990"/>
                      </a:lnTo>
                      <a:lnTo>
                        <a:pt x="234" y="1002"/>
                      </a:lnTo>
                      <a:lnTo>
                        <a:pt x="238" y="1012"/>
                      </a:lnTo>
                      <a:lnTo>
                        <a:pt x="243" y="1024"/>
                      </a:lnTo>
                      <a:lnTo>
                        <a:pt x="248" y="1035"/>
                      </a:lnTo>
                      <a:lnTo>
                        <a:pt x="253" y="1080"/>
                      </a:lnTo>
                      <a:lnTo>
                        <a:pt x="258" y="1126"/>
                      </a:lnTo>
                      <a:lnTo>
                        <a:pt x="264" y="1172"/>
                      </a:lnTo>
                      <a:lnTo>
                        <a:pt x="268" y="1218"/>
                      </a:lnTo>
                      <a:lnTo>
                        <a:pt x="274" y="1231"/>
                      </a:lnTo>
                      <a:lnTo>
                        <a:pt x="281" y="1242"/>
                      </a:lnTo>
                      <a:lnTo>
                        <a:pt x="287" y="1255"/>
                      </a:lnTo>
                      <a:lnTo>
                        <a:pt x="294" y="1268"/>
                      </a:lnTo>
                      <a:lnTo>
                        <a:pt x="314" y="1268"/>
                      </a:lnTo>
                      <a:lnTo>
                        <a:pt x="334" y="1268"/>
                      </a:lnTo>
                      <a:lnTo>
                        <a:pt x="355" y="1268"/>
                      </a:lnTo>
                      <a:lnTo>
                        <a:pt x="375" y="1268"/>
                      </a:lnTo>
                      <a:lnTo>
                        <a:pt x="395" y="1268"/>
                      </a:lnTo>
                      <a:lnTo>
                        <a:pt x="416" y="1268"/>
                      </a:lnTo>
                      <a:lnTo>
                        <a:pt x="435" y="1268"/>
                      </a:lnTo>
                      <a:lnTo>
                        <a:pt x="456" y="1268"/>
                      </a:lnTo>
                      <a:lnTo>
                        <a:pt x="477" y="1268"/>
                      </a:lnTo>
                      <a:lnTo>
                        <a:pt x="496" y="1268"/>
                      </a:lnTo>
                      <a:lnTo>
                        <a:pt x="517" y="1268"/>
                      </a:lnTo>
                      <a:lnTo>
                        <a:pt x="538" y="1268"/>
                      </a:lnTo>
                      <a:lnTo>
                        <a:pt x="557" y="1268"/>
                      </a:lnTo>
                      <a:lnTo>
                        <a:pt x="578" y="1268"/>
                      </a:lnTo>
                      <a:lnTo>
                        <a:pt x="598" y="1268"/>
                      </a:lnTo>
                      <a:lnTo>
                        <a:pt x="618" y="1268"/>
                      </a:lnTo>
                      <a:lnTo>
                        <a:pt x="624" y="1263"/>
                      </a:lnTo>
                      <a:lnTo>
                        <a:pt x="630" y="1259"/>
                      </a:lnTo>
                      <a:lnTo>
                        <a:pt x="636" y="1254"/>
                      </a:lnTo>
                      <a:lnTo>
                        <a:pt x="641" y="1249"/>
                      </a:lnTo>
                      <a:lnTo>
                        <a:pt x="646" y="1246"/>
                      </a:lnTo>
                      <a:lnTo>
                        <a:pt x="652" y="1241"/>
                      </a:lnTo>
                      <a:lnTo>
                        <a:pt x="657" y="1237"/>
                      </a:lnTo>
                      <a:lnTo>
                        <a:pt x="663" y="1232"/>
                      </a:lnTo>
                      <a:lnTo>
                        <a:pt x="666" y="1189"/>
                      </a:lnTo>
                      <a:lnTo>
                        <a:pt x="669" y="1147"/>
                      </a:lnTo>
                      <a:lnTo>
                        <a:pt x="672" y="1105"/>
                      </a:lnTo>
                      <a:lnTo>
                        <a:pt x="675" y="1063"/>
                      </a:lnTo>
                      <a:lnTo>
                        <a:pt x="682" y="1037"/>
                      </a:lnTo>
                      <a:lnTo>
                        <a:pt x="689" y="1013"/>
                      </a:lnTo>
                      <a:lnTo>
                        <a:pt x="695" y="989"/>
                      </a:lnTo>
                      <a:lnTo>
                        <a:pt x="702" y="965"/>
                      </a:lnTo>
                      <a:lnTo>
                        <a:pt x="707" y="951"/>
                      </a:lnTo>
                      <a:lnTo>
                        <a:pt x="713" y="938"/>
                      </a:lnTo>
                      <a:lnTo>
                        <a:pt x="720" y="925"/>
                      </a:lnTo>
                      <a:lnTo>
                        <a:pt x="727" y="912"/>
                      </a:lnTo>
                      <a:lnTo>
                        <a:pt x="733" y="900"/>
                      </a:lnTo>
                      <a:lnTo>
                        <a:pt x="740" y="888"/>
                      </a:lnTo>
                      <a:lnTo>
                        <a:pt x="748" y="876"/>
                      </a:lnTo>
                      <a:lnTo>
                        <a:pt x="756" y="863"/>
                      </a:lnTo>
                      <a:lnTo>
                        <a:pt x="771" y="843"/>
                      </a:lnTo>
                      <a:lnTo>
                        <a:pt x="788" y="821"/>
                      </a:lnTo>
                      <a:lnTo>
                        <a:pt x="804" y="796"/>
                      </a:lnTo>
                      <a:lnTo>
                        <a:pt x="820" y="769"/>
                      </a:lnTo>
                      <a:lnTo>
                        <a:pt x="836" y="741"/>
                      </a:lnTo>
                      <a:lnTo>
                        <a:pt x="851" y="710"/>
                      </a:lnTo>
                      <a:lnTo>
                        <a:pt x="866" y="678"/>
                      </a:lnTo>
                      <a:lnTo>
                        <a:pt x="879" y="643"/>
                      </a:lnTo>
                      <a:lnTo>
                        <a:pt x="890" y="608"/>
                      </a:lnTo>
                      <a:lnTo>
                        <a:pt x="900" y="570"/>
                      </a:lnTo>
                      <a:lnTo>
                        <a:pt x="907" y="529"/>
                      </a:lnTo>
                      <a:lnTo>
                        <a:pt x="912" y="488"/>
                      </a:lnTo>
                      <a:lnTo>
                        <a:pt x="914" y="444"/>
                      </a:lnTo>
                      <a:lnTo>
                        <a:pt x="912" y="399"/>
                      </a:lnTo>
                      <a:lnTo>
                        <a:pt x="906" y="352"/>
                      </a:lnTo>
                      <a:lnTo>
                        <a:pt x="897" y="303"/>
                      </a:lnTo>
                      <a:lnTo>
                        <a:pt x="880" y="250"/>
                      </a:lnTo>
                      <a:lnTo>
                        <a:pt x="856" y="201"/>
                      </a:lnTo>
                      <a:lnTo>
                        <a:pt x="826" y="159"/>
                      </a:lnTo>
                      <a:lnTo>
                        <a:pt x="790" y="122"/>
                      </a:lnTo>
                      <a:lnTo>
                        <a:pt x="751" y="91"/>
                      </a:lnTo>
                      <a:lnTo>
                        <a:pt x="707" y="64"/>
                      </a:lnTo>
                      <a:lnTo>
                        <a:pt x="662" y="42"/>
                      </a:lnTo>
                      <a:lnTo>
                        <a:pt x="615" y="25"/>
                      </a:lnTo>
                      <a:lnTo>
                        <a:pt x="565" y="12"/>
                      </a:lnTo>
                      <a:lnTo>
                        <a:pt x="517" y="4"/>
                      </a:lnTo>
                      <a:lnTo>
                        <a:pt x="469" y="0"/>
                      </a:lnTo>
                      <a:lnTo>
                        <a:pt x="421" y="0"/>
                      </a:lnTo>
                      <a:lnTo>
                        <a:pt x="375" y="3"/>
                      </a:lnTo>
                      <a:lnTo>
                        <a:pt x="334" y="11"/>
                      </a:lnTo>
                      <a:lnTo>
                        <a:pt x="295" y="23"/>
                      </a:lnTo>
                      <a:lnTo>
                        <a:pt x="260" y="37"/>
                      </a:lnTo>
                      <a:close/>
                    </a:path>
                  </a:pathLst>
                </a:custGeom>
                <a:solidFill>
                  <a:srgbClr val="EA7519"/>
                </a:solidFill>
                <a:ln w="9525">
                  <a:noFill/>
                  <a:round/>
                  <a:headEnd/>
                  <a:tailEnd/>
                </a:ln>
              </p:spPr>
              <p:txBody>
                <a:bodyPr/>
                <a:lstStyle/>
                <a:p>
                  <a:pPr>
                    <a:defRPr/>
                  </a:pPr>
                  <a:endParaRPr lang="en-US"/>
                </a:p>
              </p:txBody>
            </p:sp>
            <p:sp>
              <p:nvSpPr>
                <p:cNvPr id="13" name="Freeform 12"/>
                <p:cNvSpPr>
                  <a:spLocks/>
                </p:cNvSpPr>
                <p:nvPr/>
              </p:nvSpPr>
              <p:spPr bwMode="auto">
                <a:xfrm>
                  <a:off x="2205" y="2833"/>
                  <a:ext cx="455" cy="631"/>
                </a:xfrm>
                <a:custGeom>
                  <a:avLst/>
                  <a:gdLst>
                    <a:gd name="T0" fmla="*/ 55 w 908"/>
                    <a:gd name="T1" fmla="*/ 15 h 1266"/>
                    <a:gd name="T2" fmla="*/ 36 w 908"/>
                    <a:gd name="T3" fmla="*/ 30 h 1266"/>
                    <a:gd name="T4" fmla="*/ 20 w 908"/>
                    <a:gd name="T5" fmla="*/ 48 h 1266"/>
                    <a:gd name="T6" fmla="*/ 9 w 908"/>
                    <a:gd name="T7" fmla="*/ 69 h 1266"/>
                    <a:gd name="T8" fmla="*/ 2 w 908"/>
                    <a:gd name="T9" fmla="*/ 93 h 1266"/>
                    <a:gd name="T10" fmla="*/ 0 w 908"/>
                    <a:gd name="T11" fmla="*/ 120 h 1266"/>
                    <a:gd name="T12" fmla="*/ 6 w 908"/>
                    <a:gd name="T13" fmla="*/ 149 h 1266"/>
                    <a:gd name="T14" fmla="*/ 19 w 908"/>
                    <a:gd name="T15" fmla="*/ 181 h 1266"/>
                    <a:gd name="T16" fmla="*/ 32 w 908"/>
                    <a:gd name="T17" fmla="*/ 203 h 1266"/>
                    <a:gd name="T18" fmla="*/ 38 w 908"/>
                    <a:gd name="T19" fmla="*/ 212 h 1266"/>
                    <a:gd name="T20" fmla="*/ 44 w 908"/>
                    <a:gd name="T21" fmla="*/ 221 h 1266"/>
                    <a:gd name="T22" fmla="*/ 50 w 908"/>
                    <a:gd name="T23" fmla="*/ 230 h 1266"/>
                    <a:gd name="T24" fmla="*/ 54 w 908"/>
                    <a:gd name="T25" fmla="*/ 237 h 1266"/>
                    <a:gd name="T26" fmla="*/ 57 w 908"/>
                    <a:gd name="T27" fmla="*/ 243 h 1266"/>
                    <a:gd name="T28" fmla="*/ 59 w 908"/>
                    <a:gd name="T29" fmla="*/ 248 h 1266"/>
                    <a:gd name="T30" fmla="*/ 61 w 908"/>
                    <a:gd name="T31" fmla="*/ 254 h 1266"/>
                    <a:gd name="T32" fmla="*/ 64 w 908"/>
                    <a:gd name="T33" fmla="*/ 268 h 1266"/>
                    <a:gd name="T34" fmla="*/ 66 w 908"/>
                    <a:gd name="T35" fmla="*/ 291 h 1266"/>
                    <a:gd name="T36" fmla="*/ 69 w 908"/>
                    <a:gd name="T37" fmla="*/ 306 h 1266"/>
                    <a:gd name="T38" fmla="*/ 72 w 908"/>
                    <a:gd name="T39" fmla="*/ 312 h 1266"/>
                    <a:gd name="T40" fmla="*/ 78 w 908"/>
                    <a:gd name="T41" fmla="*/ 315 h 1266"/>
                    <a:gd name="T42" fmla="*/ 89 w 908"/>
                    <a:gd name="T43" fmla="*/ 315 h 1266"/>
                    <a:gd name="T44" fmla="*/ 99 w 908"/>
                    <a:gd name="T45" fmla="*/ 315 h 1266"/>
                    <a:gd name="T46" fmla="*/ 109 w 908"/>
                    <a:gd name="T47" fmla="*/ 315 h 1266"/>
                    <a:gd name="T48" fmla="*/ 119 w 908"/>
                    <a:gd name="T49" fmla="*/ 315 h 1266"/>
                    <a:gd name="T50" fmla="*/ 129 w 908"/>
                    <a:gd name="T51" fmla="*/ 315 h 1266"/>
                    <a:gd name="T52" fmla="*/ 139 w 908"/>
                    <a:gd name="T53" fmla="*/ 315 h 1266"/>
                    <a:gd name="T54" fmla="*/ 150 w 908"/>
                    <a:gd name="T55" fmla="*/ 315 h 1266"/>
                    <a:gd name="T56" fmla="*/ 156 w 908"/>
                    <a:gd name="T57" fmla="*/ 314 h 1266"/>
                    <a:gd name="T58" fmla="*/ 158 w 908"/>
                    <a:gd name="T59" fmla="*/ 311 h 1266"/>
                    <a:gd name="T60" fmla="*/ 161 w 908"/>
                    <a:gd name="T61" fmla="*/ 309 h 1266"/>
                    <a:gd name="T62" fmla="*/ 164 w 908"/>
                    <a:gd name="T63" fmla="*/ 307 h 1266"/>
                    <a:gd name="T64" fmla="*/ 166 w 908"/>
                    <a:gd name="T65" fmla="*/ 295 h 1266"/>
                    <a:gd name="T66" fmla="*/ 167 w 908"/>
                    <a:gd name="T67" fmla="*/ 274 h 1266"/>
                    <a:gd name="T68" fmla="*/ 170 w 908"/>
                    <a:gd name="T69" fmla="*/ 258 h 1266"/>
                    <a:gd name="T70" fmla="*/ 173 w 908"/>
                    <a:gd name="T71" fmla="*/ 245 h 1266"/>
                    <a:gd name="T72" fmla="*/ 176 w 908"/>
                    <a:gd name="T73" fmla="*/ 236 h 1266"/>
                    <a:gd name="T74" fmla="*/ 179 w 908"/>
                    <a:gd name="T75" fmla="*/ 230 h 1266"/>
                    <a:gd name="T76" fmla="*/ 183 w 908"/>
                    <a:gd name="T77" fmla="*/ 223 h 1266"/>
                    <a:gd name="T78" fmla="*/ 187 w 908"/>
                    <a:gd name="T79" fmla="*/ 217 h 1266"/>
                    <a:gd name="T80" fmla="*/ 192 w 908"/>
                    <a:gd name="T81" fmla="*/ 209 h 1266"/>
                    <a:gd name="T82" fmla="*/ 200 w 908"/>
                    <a:gd name="T83" fmla="*/ 197 h 1266"/>
                    <a:gd name="T84" fmla="*/ 208 w 908"/>
                    <a:gd name="T85" fmla="*/ 184 h 1266"/>
                    <a:gd name="T86" fmla="*/ 215 w 908"/>
                    <a:gd name="T87" fmla="*/ 168 h 1266"/>
                    <a:gd name="T88" fmla="*/ 222 w 908"/>
                    <a:gd name="T89" fmla="*/ 151 h 1266"/>
                    <a:gd name="T90" fmla="*/ 226 w 908"/>
                    <a:gd name="T91" fmla="*/ 132 h 1266"/>
                    <a:gd name="T92" fmla="*/ 228 w 908"/>
                    <a:gd name="T93" fmla="*/ 111 h 1266"/>
                    <a:gd name="T94" fmla="*/ 226 w 908"/>
                    <a:gd name="T95" fmla="*/ 87 h 1266"/>
                    <a:gd name="T96" fmla="*/ 219 w 908"/>
                    <a:gd name="T97" fmla="*/ 62 h 1266"/>
                    <a:gd name="T98" fmla="*/ 206 w 908"/>
                    <a:gd name="T99" fmla="*/ 40 h 1266"/>
                    <a:gd name="T100" fmla="*/ 187 w 908"/>
                    <a:gd name="T101" fmla="*/ 22 h 1266"/>
                    <a:gd name="T102" fmla="*/ 165 w 908"/>
                    <a:gd name="T103" fmla="*/ 10 h 1266"/>
                    <a:gd name="T104" fmla="*/ 142 w 908"/>
                    <a:gd name="T105" fmla="*/ 3 h 1266"/>
                    <a:gd name="T106" fmla="*/ 118 w 908"/>
                    <a:gd name="T107" fmla="*/ 0 h 1266"/>
                    <a:gd name="T108" fmla="*/ 94 w 908"/>
                    <a:gd name="T109" fmla="*/ 0 h 1266"/>
                    <a:gd name="T110" fmla="*/ 74 w 908"/>
                    <a:gd name="T111" fmla="*/ 5 h 12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8" h="1266">
                      <a:moveTo>
                        <a:pt x="259" y="36"/>
                      </a:moveTo>
                      <a:lnTo>
                        <a:pt x="218" y="61"/>
                      </a:lnTo>
                      <a:lnTo>
                        <a:pt x="179" y="89"/>
                      </a:lnTo>
                      <a:lnTo>
                        <a:pt x="142" y="120"/>
                      </a:lnTo>
                      <a:lnTo>
                        <a:pt x="110" y="154"/>
                      </a:lnTo>
                      <a:lnTo>
                        <a:pt x="80" y="192"/>
                      </a:lnTo>
                      <a:lnTo>
                        <a:pt x="53" y="234"/>
                      </a:lnTo>
                      <a:lnTo>
                        <a:pt x="33" y="278"/>
                      </a:lnTo>
                      <a:lnTo>
                        <a:pt x="17" y="324"/>
                      </a:lnTo>
                      <a:lnTo>
                        <a:pt x="5" y="373"/>
                      </a:lnTo>
                      <a:lnTo>
                        <a:pt x="0" y="426"/>
                      </a:lnTo>
                      <a:lnTo>
                        <a:pt x="0" y="481"/>
                      </a:lnTo>
                      <a:lnTo>
                        <a:pt x="8" y="539"/>
                      </a:lnTo>
                      <a:lnTo>
                        <a:pt x="23" y="600"/>
                      </a:lnTo>
                      <a:lnTo>
                        <a:pt x="46" y="665"/>
                      </a:lnTo>
                      <a:lnTo>
                        <a:pt x="76" y="730"/>
                      </a:lnTo>
                      <a:lnTo>
                        <a:pt x="116" y="799"/>
                      </a:lnTo>
                      <a:lnTo>
                        <a:pt x="127" y="817"/>
                      </a:lnTo>
                      <a:lnTo>
                        <a:pt x="139" y="835"/>
                      </a:lnTo>
                      <a:lnTo>
                        <a:pt x="151" y="852"/>
                      </a:lnTo>
                      <a:lnTo>
                        <a:pt x="163" y="871"/>
                      </a:lnTo>
                      <a:lnTo>
                        <a:pt x="175" y="889"/>
                      </a:lnTo>
                      <a:lnTo>
                        <a:pt x="187" y="908"/>
                      </a:lnTo>
                      <a:lnTo>
                        <a:pt x="200" y="925"/>
                      </a:lnTo>
                      <a:lnTo>
                        <a:pt x="211" y="943"/>
                      </a:lnTo>
                      <a:lnTo>
                        <a:pt x="216" y="955"/>
                      </a:lnTo>
                      <a:lnTo>
                        <a:pt x="220" y="965"/>
                      </a:lnTo>
                      <a:lnTo>
                        <a:pt x="225" y="977"/>
                      </a:lnTo>
                      <a:lnTo>
                        <a:pt x="230" y="988"/>
                      </a:lnTo>
                      <a:lnTo>
                        <a:pt x="234" y="1000"/>
                      </a:lnTo>
                      <a:lnTo>
                        <a:pt x="239" y="1010"/>
                      </a:lnTo>
                      <a:lnTo>
                        <a:pt x="243" y="1022"/>
                      </a:lnTo>
                      <a:lnTo>
                        <a:pt x="248" y="1033"/>
                      </a:lnTo>
                      <a:lnTo>
                        <a:pt x="253" y="1078"/>
                      </a:lnTo>
                      <a:lnTo>
                        <a:pt x="257" y="1124"/>
                      </a:lnTo>
                      <a:lnTo>
                        <a:pt x="263" y="1170"/>
                      </a:lnTo>
                      <a:lnTo>
                        <a:pt x="268" y="1216"/>
                      </a:lnTo>
                      <a:lnTo>
                        <a:pt x="273" y="1229"/>
                      </a:lnTo>
                      <a:lnTo>
                        <a:pt x="280" y="1240"/>
                      </a:lnTo>
                      <a:lnTo>
                        <a:pt x="286" y="1253"/>
                      </a:lnTo>
                      <a:lnTo>
                        <a:pt x="293" y="1266"/>
                      </a:lnTo>
                      <a:lnTo>
                        <a:pt x="312" y="1266"/>
                      </a:lnTo>
                      <a:lnTo>
                        <a:pt x="333" y="1266"/>
                      </a:lnTo>
                      <a:lnTo>
                        <a:pt x="353" y="1266"/>
                      </a:lnTo>
                      <a:lnTo>
                        <a:pt x="373" y="1266"/>
                      </a:lnTo>
                      <a:lnTo>
                        <a:pt x="393" y="1266"/>
                      </a:lnTo>
                      <a:lnTo>
                        <a:pt x="414" y="1266"/>
                      </a:lnTo>
                      <a:lnTo>
                        <a:pt x="433" y="1266"/>
                      </a:lnTo>
                      <a:lnTo>
                        <a:pt x="454" y="1266"/>
                      </a:lnTo>
                      <a:lnTo>
                        <a:pt x="475" y="1266"/>
                      </a:lnTo>
                      <a:lnTo>
                        <a:pt x="494" y="1266"/>
                      </a:lnTo>
                      <a:lnTo>
                        <a:pt x="515" y="1266"/>
                      </a:lnTo>
                      <a:lnTo>
                        <a:pt x="535" y="1266"/>
                      </a:lnTo>
                      <a:lnTo>
                        <a:pt x="555" y="1266"/>
                      </a:lnTo>
                      <a:lnTo>
                        <a:pt x="575" y="1266"/>
                      </a:lnTo>
                      <a:lnTo>
                        <a:pt x="596" y="1266"/>
                      </a:lnTo>
                      <a:lnTo>
                        <a:pt x="615" y="1266"/>
                      </a:lnTo>
                      <a:lnTo>
                        <a:pt x="621" y="1261"/>
                      </a:lnTo>
                      <a:lnTo>
                        <a:pt x="626" y="1257"/>
                      </a:lnTo>
                      <a:lnTo>
                        <a:pt x="631" y="1252"/>
                      </a:lnTo>
                      <a:lnTo>
                        <a:pt x="637" y="1247"/>
                      </a:lnTo>
                      <a:lnTo>
                        <a:pt x="642" y="1243"/>
                      </a:lnTo>
                      <a:lnTo>
                        <a:pt x="648" y="1238"/>
                      </a:lnTo>
                      <a:lnTo>
                        <a:pt x="652" y="1233"/>
                      </a:lnTo>
                      <a:lnTo>
                        <a:pt x="658" y="1229"/>
                      </a:lnTo>
                      <a:lnTo>
                        <a:pt x="660" y="1186"/>
                      </a:lnTo>
                      <a:lnTo>
                        <a:pt x="664" y="1145"/>
                      </a:lnTo>
                      <a:lnTo>
                        <a:pt x="667" y="1103"/>
                      </a:lnTo>
                      <a:lnTo>
                        <a:pt x="669" y="1061"/>
                      </a:lnTo>
                      <a:lnTo>
                        <a:pt x="676" y="1037"/>
                      </a:lnTo>
                      <a:lnTo>
                        <a:pt x="683" y="1011"/>
                      </a:lnTo>
                      <a:lnTo>
                        <a:pt x="690" y="987"/>
                      </a:lnTo>
                      <a:lnTo>
                        <a:pt x="697" y="963"/>
                      </a:lnTo>
                      <a:lnTo>
                        <a:pt x="703" y="949"/>
                      </a:lnTo>
                      <a:lnTo>
                        <a:pt x="709" y="936"/>
                      </a:lnTo>
                      <a:lnTo>
                        <a:pt x="714" y="924"/>
                      </a:lnTo>
                      <a:lnTo>
                        <a:pt x="721" y="911"/>
                      </a:lnTo>
                      <a:lnTo>
                        <a:pt x="729" y="898"/>
                      </a:lnTo>
                      <a:lnTo>
                        <a:pt x="736" y="886"/>
                      </a:lnTo>
                      <a:lnTo>
                        <a:pt x="744" y="874"/>
                      </a:lnTo>
                      <a:lnTo>
                        <a:pt x="752" y="861"/>
                      </a:lnTo>
                      <a:lnTo>
                        <a:pt x="767" y="841"/>
                      </a:lnTo>
                      <a:lnTo>
                        <a:pt x="782" y="819"/>
                      </a:lnTo>
                      <a:lnTo>
                        <a:pt x="798" y="795"/>
                      </a:lnTo>
                      <a:lnTo>
                        <a:pt x="815" y="768"/>
                      </a:lnTo>
                      <a:lnTo>
                        <a:pt x="831" y="741"/>
                      </a:lnTo>
                      <a:lnTo>
                        <a:pt x="846" y="709"/>
                      </a:lnTo>
                      <a:lnTo>
                        <a:pt x="859" y="677"/>
                      </a:lnTo>
                      <a:lnTo>
                        <a:pt x="873" y="644"/>
                      </a:lnTo>
                      <a:lnTo>
                        <a:pt x="885" y="607"/>
                      </a:lnTo>
                      <a:lnTo>
                        <a:pt x="894" y="570"/>
                      </a:lnTo>
                      <a:lnTo>
                        <a:pt x="902" y="530"/>
                      </a:lnTo>
                      <a:lnTo>
                        <a:pt x="907" y="488"/>
                      </a:lnTo>
                      <a:lnTo>
                        <a:pt x="908" y="445"/>
                      </a:lnTo>
                      <a:lnTo>
                        <a:pt x="907" y="400"/>
                      </a:lnTo>
                      <a:lnTo>
                        <a:pt x="901" y="352"/>
                      </a:lnTo>
                      <a:lnTo>
                        <a:pt x="892" y="303"/>
                      </a:lnTo>
                      <a:lnTo>
                        <a:pt x="874" y="250"/>
                      </a:lnTo>
                      <a:lnTo>
                        <a:pt x="850" y="202"/>
                      </a:lnTo>
                      <a:lnTo>
                        <a:pt x="820" y="160"/>
                      </a:lnTo>
                      <a:lnTo>
                        <a:pt x="786" y="123"/>
                      </a:lnTo>
                      <a:lnTo>
                        <a:pt x="747" y="91"/>
                      </a:lnTo>
                      <a:lnTo>
                        <a:pt x="704" y="64"/>
                      </a:lnTo>
                      <a:lnTo>
                        <a:pt x="659" y="43"/>
                      </a:lnTo>
                      <a:lnTo>
                        <a:pt x="612" y="25"/>
                      </a:lnTo>
                      <a:lnTo>
                        <a:pt x="565" y="13"/>
                      </a:lnTo>
                      <a:lnTo>
                        <a:pt x="516" y="5"/>
                      </a:lnTo>
                      <a:lnTo>
                        <a:pt x="468" y="0"/>
                      </a:lnTo>
                      <a:lnTo>
                        <a:pt x="421" y="0"/>
                      </a:lnTo>
                      <a:lnTo>
                        <a:pt x="376" y="3"/>
                      </a:lnTo>
                      <a:lnTo>
                        <a:pt x="333" y="10"/>
                      </a:lnTo>
                      <a:lnTo>
                        <a:pt x="294" y="22"/>
                      </a:lnTo>
                      <a:lnTo>
                        <a:pt x="259" y="36"/>
                      </a:lnTo>
                      <a:close/>
                    </a:path>
                  </a:pathLst>
                </a:custGeom>
                <a:solidFill>
                  <a:srgbClr val="ED7F16"/>
                </a:solidFill>
                <a:ln w="9525">
                  <a:noFill/>
                  <a:round/>
                  <a:headEnd/>
                  <a:tailEnd/>
                </a:ln>
              </p:spPr>
              <p:txBody>
                <a:bodyPr/>
                <a:lstStyle/>
                <a:p>
                  <a:pPr>
                    <a:defRPr/>
                  </a:pPr>
                  <a:endParaRPr lang="en-US"/>
                </a:p>
              </p:txBody>
            </p:sp>
            <p:sp>
              <p:nvSpPr>
                <p:cNvPr id="14" name="Freeform 13"/>
                <p:cNvSpPr>
                  <a:spLocks/>
                </p:cNvSpPr>
                <p:nvPr/>
              </p:nvSpPr>
              <p:spPr bwMode="auto">
                <a:xfrm>
                  <a:off x="2205" y="2836"/>
                  <a:ext cx="453" cy="629"/>
                </a:xfrm>
                <a:custGeom>
                  <a:avLst/>
                  <a:gdLst>
                    <a:gd name="T0" fmla="*/ 55 w 902"/>
                    <a:gd name="T1" fmla="*/ 15 h 1264"/>
                    <a:gd name="T2" fmla="*/ 36 w 902"/>
                    <a:gd name="T3" fmla="*/ 30 h 1264"/>
                    <a:gd name="T4" fmla="*/ 20 w 902"/>
                    <a:gd name="T5" fmla="*/ 47 h 1264"/>
                    <a:gd name="T6" fmla="*/ 8 w 902"/>
                    <a:gd name="T7" fmla="*/ 69 h 1264"/>
                    <a:gd name="T8" fmla="*/ 2 w 902"/>
                    <a:gd name="T9" fmla="*/ 92 h 1264"/>
                    <a:gd name="T10" fmla="*/ 1 w 902"/>
                    <a:gd name="T11" fmla="*/ 119 h 1264"/>
                    <a:gd name="T12" fmla="*/ 6 w 902"/>
                    <a:gd name="T13" fmla="*/ 148 h 1264"/>
                    <a:gd name="T14" fmla="*/ 20 w 902"/>
                    <a:gd name="T15" fmla="*/ 180 h 1264"/>
                    <a:gd name="T16" fmla="*/ 32 w 902"/>
                    <a:gd name="T17" fmla="*/ 202 h 1264"/>
                    <a:gd name="T18" fmla="*/ 38 w 902"/>
                    <a:gd name="T19" fmla="*/ 210 h 1264"/>
                    <a:gd name="T20" fmla="*/ 44 w 902"/>
                    <a:gd name="T21" fmla="*/ 219 h 1264"/>
                    <a:gd name="T22" fmla="*/ 50 w 902"/>
                    <a:gd name="T23" fmla="*/ 228 h 1264"/>
                    <a:gd name="T24" fmla="*/ 54 w 902"/>
                    <a:gd name="T25" fmla="*/ 236 h 1264"/>
                    <a:gd name="T26" fmla="*/ 57 w 902"/>
                    <a:gd name="T27" fmla="*/ 241 h 1264"/>
                    <a:gd name="T28" fmla="*/ 59 w 902"/>
                    <a:gd name="T29" fmla="*/ 247 h 1264"/>
                    <a:gd name="T30" fmla="*/ 62 w 902"/>
                    <a:gd name="T31" fmla="*/ 253 h 1264"/>
                    <a:gd name="T32" fmla="*/ 64 w 902"/>
                    <a:gd name="T33" fmla="*/ 267 h 1264"/>
                    <a:gd name="T34" fmla="*/ 66 w 902"/>
                    <a:gd name="T35" fmla="*/ 289 h 1264"/>
                    <a:gd name="T36" fmla="*/ 69 w 902"/>
                    <a:gd name="T37" fmla="*/ 304 h 1264"/>
                    <a:gd name="T38" fmla="*/ 72 w 902"/>
                    <a:gd name="T39" fmla="*/ 310 h 1264"/>
                    <a:gd name="T40" fmla="*/ 79 w 902"/>
                    <a:gd name="T41" fmla="*/ 313 h 1264"/>
                    <a:gd name="T42" fmla="*/ 89 w 902"/>
                    <a:gd name="T43" fmla="*/ 313 h 1264"/>
                    <a:gd name="T44" fmla="*/ 99 w 902"/>
                    <a:gd name="T45" fmla="*/ 313 h 1264"/>
                    <a:gd name="T46" fmla="*/ 109 w 902"/>
                    <a:gd name="T47" fmla="*/ 313 h 1264"/>
                    <a:gd name="T48" fmla="*/ 120 w 902"/>
                    <a:gd name="T49" fmla="*/ 313 h 1264"/>
                    <a:gd name="T50" fmla="*/ 130 w 902"/>
                    <a:gd name="T51" fmla="*/ 313 h 1264"/>
                    <a:gd name="T52" fmla="*/ 140 w 902"/>
                    <a:gd name="T53" fmla="*/ 313 h 1264"/>
                    <a:gd name="T54" fmla="*/ 150 w 902"/>
                    <a:gd name="T55" fmla="*/ 313 h 1264"/>
                    <a:gd name="T56" fmla="*/ 156 w 902"/>
                    <a:gd name="T57" fmla="*/ 312 h 1264"/>
                    <a:gd name="T58" fmla="*/ 158 w 902"/>
                    <a:gd name="T59" fmla="*/ 310 h 1264"/>
                    <a:gd name="T60" fmla="*/ 161 w 902"/>
                    <a:gd name="T61" fmla="*/ 308 h 1264"/>
                    <a:gd name="T62" fmla="*/ 164 w 902"/>
                    <a:gd name="T63" fmla="*/ 305 h 1264"/>
                    <a:gd name="T64" fmla="*/ 165 w 902"/>
                    <a:gd name="T65" fmla="*/ 293 h 1264"/>
                    <a:gd name="T66" fmla="*/ 167 w 902"/>
                    <a:gd name="T67" fmla="*/ 273 h 1264"/>
                    <a:gd name="T68" fmla="*/ 169 w 902"/>
                    <a:gd name="T69" fmla="*/ 256 h 1264"/>
                    <a:gd name="T70" fmla="*/ 173 w 902"/>
                    <a:gd name="T71" fmla="*/ 244 h 1264"/>
                    <a:gd name="T72" fmla="*/ 176 w 902"/>
                    <a:gd name="T73" fmla="*/ 234 h 1264"/>
                    <a:gd name="T74" fmla="*/ 179 w 902"/>
                    <a:gd name="T75" fmla="*/ 228 h 1264"/>
                    <a:gd name="T76" fmla="*/ 183 w 902"/>
                    <a:gd name="T77" fmla="*/ 222 h 1264"/>
                    <a:gd name="T78" fmla="*/ 187 w 902"/>
                    <a:gd name="T79" fmla="*/ 216 h 1264"/>
                    <a:gd name="T80" fmla="*/ 192 w 902"/>
                    <a:gd name="T81" fmla="*/ 208 h 1264"/>
                    <a:gd name="T82" fmla="*/ 200 w 902"/>
                    <a:gd name="T83" fmla="*/ 197 h 1264"/>
                    <a:gd name="T84" fmla="*/ 208 w 902"/>
                    <a:gd name="T85" fmla="*/ 183 h 1264"/>
                    <a:gd name="T86" fmla="*/ 215 w 902"/>
                    <a:gd name="T87" fmla="*/ 168 h 1264"/>
                    <a:gd name="T88" fmla="*/ 221 w 902"/>
                    <a:gd name="T89" fmla="*/ 150 h 1264"/>
                    <a:gd name="T90" fmla="*/ 226 w 902"/>
                    <a:gd name="T91" fmla="*/ 131 h 1264"/>
                    <a:gd name="T92" fmla="*/ 228 w 902"/>
                    <a:gd name="T93" fmla="*/ 110 h 1264"/>
                    <a:gd name="T94" fmla="*/ 225 w 902"/>
                    <a:gd name="T95" fmla="*/ 88 h 1264"/>
                    <a:gd name="T96" fmla="*/ 219 w 902"/>
                    <a:gd name="T97" fmla="*/ 62 h 1264"/>
                    <a:gd name="T98" fmla="*/ 205 w 902"/>
                    <a:gd name="T99" fmla="*/ 40 h 1264"/>
                    <a:gd name="T100" fmla="*/ 187 w 902"/>
                    <a:gd name="T101" fmla="*/ 23 h 1264"/>
                    <a:gd name="T102" fmla="*/ 166 w 902"/>
                    <a:gd name="T103" fmla="*/ 11 h 1264"/>
                    <a:gd name="T104" fmla="*/ 142 w 902"/>
                    <a:gd name="T105" fmla="*/ 3 h 1264"/>
                    <a:gd name="T106" fmla="*/ 118 w 902"/>
                    <a:gd name="T107" fmla="*/ 0 h 1264"/>
                    <a:gd name="T108" fmla="*/ 95 w 902"/>
                    <a:gd name="T109" fmla="*/ 1 h 1264"/>
                    <a:gd name="T110" fmla="*/ 74 w 902"/>
                    <a:gd name="T111" fmla="*/ 5 h 1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2" h="1264">
                      <a:moveTo>
                        <a:pt x="260" y="36"/>
                      </a:moveTo>
                      <a:lnTo>
                        <a:pt x="218" y="60"/>
                      </a:lnTo>
                      <a:lnTo>
                        <a:pt x="179" y="89"/>
                      </a:lnTo>
                      <a:lnTo>
                        <a:pt x="142" y="120"/>
                      </a:lnTo>
                      <a:lnTo>
                        <a:pt x="109" y="155"/>
                      </a:lnTo>
                      <a:lnTo>
                        <a:pt x="79" y="191"/>
                      </a:lnTo>
                      <a:lnTo>
                        <a:pt x="54" y="233"/>
                      </a:lnTo>
                      <a:lnTo>
                        <a:pt x="32" y="277"/>
                      </a:lnTo>
                      <a:lnTo>
                        <a:pt x="16" y="323"/>
                      </a:lnTo>
                      <a:lnTo>
                        <a:pt x="5" y="372"/>
                      </a:lnTo>
                      <a:lnTo>
                        <a:pt x="0" y="425"/>
                      </a:lnTo>
                      <a:lnTo>
                        <a:pt x="1" y="481"/>
                      </a:lnTo>
                      <a:lnTo>
                        <a:pt x="9" y="538"/>
                      </a:lnTo>
                      <a:lnTo>
                        <a:pt x="24" y="599"/>
                      </a:lnTo>
                      <a:lnTo>
                        <a:pt x="47" y="663"/>
                      </a:lnTo>
                      <a:lnTo>
                        <a:pt x="77" y="728"/>
                      </a:lnTo>
                      <a:lnTo>
                        <a:pt x="116" y="797"/>
                      </a:lnTo>
                      <a:lnTo>
                        <a:pt x="127" y="816"/>
                      </a:lnTo>
                      <a:lnTo>
                        <a:pt x="140" y="833"/>
                      </a:lnTo>
                      <a:lnTo>
                        <a:pt x="152" y="851"/>
                      </a:lnTo>
                      <a:lnTo>
                        <a:pt x="164" y="869"/>
                      </a:lnTo>
                      <a:lnTo>
                        <a:pt x="176" y="887"/>
                      </a:lnTo>
                      <a:lnTo>
                        <a:pt x="188" y="906"/>
                      </a:lnTo>
                      <a:lnTo>
                        <a:pt x="200" y="923"/>
                      </a:lnTo>
                      <a:lnTo>
                        <a:pt x="211" y="941"/>
                      </a:lnTo>
                      <a:lnTo>
                        <a:pt x="216" y="953"/>
                      </a:lnTo>
                      <a:lnTo>
                        <a:pt x="221" y="964"/>
                      </a:lnTo>
                      <a:lnTo>
                        <a:pt x="225" y="975"/>
                      </a:lnTo>
                      <a:lnTo>
                        <a:pt x="230" y="986"/>
                      </a:lnTo>
                      <a:lnTo>
                        <a:pt x="234" y="998"/>
                      </a:lnTo>
                      <a:lnTo>
                        <a:pt x="239" y="1009"/>
                      </a:lnTo>
                      <a:lnTo>
                        <a:pt x="244" y="1021"/>
                      </a:lnTo>
                      <a:lnTo>
                        <a:pt x="248" y="1032"/>
                      </a:lnTo>
                      <a:lnTo>
                        <a:pt x="253" y="1077"/>
                      </a:lnTo>
                      <a:lnTo>
                        <a:pt x="257" y="1122"/>
                      </a:lnTo>
                      <a:lnTo>
                        <a:pt x="263" y="1168"/>
                      </a:lnTo>
                      <a:lnTo>
                        <a:pt x="268" y="1214"/>
                      </a:lnTo>
                      <a:lnTo>
                        <a:pt x="274" y="1227"/>
                      </a:lnTo>
                      <a:lnTo>
                        <a:pt x="281" y="1238"/>
                      </a:lnTo>
                      <a:lnTo>
                        <a:pt x="286" y="1251"/>
                      </a:lnTo>
                      <a:lnTo>
                        <a:pt x="293" y="1264"/>
                      </a:lnTo>
                      <a:lnTo>
                        <a:pt x="313" y="1264"/>
                      </a:lnTo>
                      <a:lnTo>
                        <a:pt x="333" y="1264"/>
                      </a:lnTo>
                      <a:lnTo>
                        <a:pt x="353" y="1264"/>
                      </a:lnTo>
                      <a:lnTo>
                        <a:pt x="374" y="1264"/>
                      </a:lnTo>
                      <a:lnTo>
                        <a:pt x="393" y="1264"/>
                      </a:lnTo>
                      <a:lnTo>
                        <a:pt x="414" y="1264"/>
                      </a:lnTo>
                      <a:lnTo>
                        <a:pt x="434" y="1264"/>
                      </a:lnTo>
                      <a:lnTo>
                        <a:pt x="454" y="1264"/>
                      </a:lnTo>
                      <a:lnTo>
                        <a:pt x="474" y="1264"/>
                      </a:lnTo>
                      <a:lnTo>
                        <a:pt x="494" y="1264"/>
                      </a:lnTo>
                      <a:lnTo>
                        <a:pt x="514" y="1264"/>
                      </a:lnTo>
                      <a:lnTo>
                        <a:pt x="534" y="1264"/>
                      </a:lnTo>
                      <a:lnTo>
                        <a:pt x="555" y="1264"/>
                      </a:lnTo>
                      <a:lnTo>
                        <a:pt x="574" y="1264"/>
                      </a:lnTo>
                      <a:lnTo>
                        <a:pt x="595" y="1264"/>
                      </a:lnTo>
                      <a:lnTo>
                        <a:pt x="614" y="1264"/>
                      </a:lnTo>
                      <a:lnTo>
                        <a:pt x="619" y="1259"/>
                      </a:lnTo>
                      <a:lnTo>
                        <a:pt x="624" y="1255"/>
                      </a:lnTo>
                      <a:lnTo>
                        <a:pt x="628" y="1250"/>
                      </a:lnTo>
                      <a:lnTo>
                        <a:pt x="634" y="1245"/>
                      </a:lnTo>
                      <a:lnTo>
                        <a:pt x="639" y="1241"/>
                      </a:lnTo>
                      <a:lnTo>
                        <a:pt x="643" y="1236"/>
                      </a:lnTo>
                      <a:lnTo>
                        <a:pt x="649" y="1231"/>
                      </a:lnTo>
                      <a:lnTo>
                        <a:pt x="654" y="1227"/>
                      </a:lnTo>
                      <a:lnTo>
                        <a:pt x="656" y="1184"/>
                      </a:lnTo>
                      <a:lnTo>
                        <a:pt x="659" y="1143"/>
                      </a:lnTo>
                      <a:lnTo>
                        <a:pt x="663" y="1101"/>
                      </a:lnTo>
                      <a:lnTo>
                        <a:pt x="665" y="1059"/>
                      </a:lnTo>
                      <a:lnTo>
                        <a:pt x="672" y="1035"/>
                      </a:lnTo>
                      <a:lnTo>
                        <a:pt x="679" y="1009"/>
                      </a:lnTo>
                      <a:lnTo>
                        <a:pt x="686" y="985"/>
                      </a:lnTo>
                      <a:lnTo>
                        <a:pt x="693" y="961"/>
                      </a:lnTo>
                      <a:lnTo>
                        <a:pt x="699" y="947"/>
                      </a:lnTo>
                      <a:lnTo>
                        <a:pt x="704" y="934"/>
                      </a:lnTo>
                      <a:lnTo>
                        <a:pt x="710" y="922"/>
                      </a:lnTo>
                      <a:lnTo>
                        <a:pt x="717" y="909"/>
                      </a:lnTo>
                      <a:lnTo>
                        <a:pt x="725" y="896"/>
                      </a:lnTo>
                      <a:lnTo>
                        <a:pt x="732" y="885"/>
                      </a:lnTo>
                      <a:lnTo>
                        <a:pt x="740" y="872"/>
                      </a:lnTo>
                      <a:lnTo>
                        <a:pt x="748" y="861"/>
                      </a:lnTo>
                      <a:lnTo>
                        <a:pt x="763" y="840"/>
                      </a:lnTo>
                      <a:lnTo>
                        <a:pt x="778" y="818"/>
                      </a:lnTo>
                      <a:lnTo>
                        <a:pt x="794" y="794"/>
                      </a:lnTo>
                      <a:lnTo>
                        <a:pt x="810" y="767"/>
                      </a:lnTo>
                      <a:lnTo>
                        <a:pt x="825" y="740"/>
                      </a:lnTo>
                      <a:lnTo>
                        <a:pt x="841" y="710"/>
                      </a:lnTo>
                      <a:lnTo>
                        <a:pt x="855" y="677"/>
                      </a:lnTo>
                      <a:lnTo>
                        <a:pt x="868" y="643"/>
                      </a:lnTo>
                      <a:lnTo>
                        <a:pt x="879" y="607"/>
                      </a:lnTo>
                      <a:lnTo>
                        <a:pt x="889" y="569"/>
                      </a:lnTo>
                      <a:lnTo>
                        <a:pt x="897" y="530"/>
                      </a:lnTo>
                      <a:lnTo>
                        <a:pt x="901" y="489"/>
                      </a:lnTo>
                      <a:lnTo>
                        <a:pt x="902" y="445"/>
                      </a:lnTo>
                      <a:lnTo>
                        <a:pt x="901" y="399"/>
                      </a:lnTo>
                      <a:lnTo>
                        <a:pt x="895" y="353"/>
                      </a:lnTo>
                      <a:lnTo>
                        <a:pt x="886" y="303"/>
                      </a:lnTo>
                      <a:lnTo>
                        <a:pt x="869" y="250"/>
                      </a:lnTo>
                      <a:lnTo>
                        <a:pt x="845" y="203"/>
                      </a:lnTo>
                      <a:lnTo>
                        <a:pt x="815" y="160"/>
                      </a:lnTo>
                      <a:lnTo>
                        <a:pt x="781" y="124"/>
                      </a:lnTo>
                      <a:lnTo>
                        <a:pt x="743" y="92"/>
                      </a:lnTo>
                      <a:lnTo>
                        <a:pt x="701" y="66"/>
                      </a:lnTo>
                      <a:lnTo>
                        <a:pt x="657" y="44"/>
                      </a:lnTo>
                      <a:lnTo>
                        <a:pt x="611" y="27"/>
                      </a:lnTo>
                      <a:lnTo>
                        <a:pt x="564" y="14"/>
                      </a:lnTo>
                      <a:lnTo>
                        <a:pt x="515" y="5"/>
                      </a:lnTo>
                      <a:lnTo>
                        <a:pt x="468" y="1"/>
                      </a:lnTo>
                      <a:lnTo>
                        <a:pt x="422" y="0"/>
                      </a:lnTo>
                      <a:lnTo>
                        <a:pt x="377" y="4"/>
                      </a:lnTo>
                      <a:lnTo>
                        <a:pt x="335" y="12"/>
                      </a:lnTo>
                      <a:lnTo>
                        <a:pt x="295" y="22"/>
                      </a:lnTo>
                      <a:lnTo>
                        <a:pt x="260" y="36"/>
                      </a:lnTo>
                      <a:close/>
                    </a:path>
                  </a:pathLst>
                </a:custGeom>
                <a:solidFill>
                  <a:srgbClr val="EF8914"/>
                </a:solidFill>
                <a:ln w="9525">
                  <a:noFill/>
                  <a:round/>
                  <a:headEnd/>
                  <a:tailEnd/>
                </a:ln>
              </p:spPr>
              <p:txBody>
                <a:bodyPr/>
                <a:lstStyle/>
                <a:p>
                  <a:pPr>
                    <a:defRPr/>
                  </a:pPr>
                  <a:endParaRPr lang="en-US"/>
                </a:p>
              </p:txBody>
            </p:sp>
            <p:sp>
              <p:nvSpPr>
                <p:cNvPr id="15" name="Freeform 14"/>
                <p:cNvSpPr>
                  <a:spLocks/>
                </p:cNvSpPr>
                <p:nvPr/>
              </p:nvSpPr>
              <p:spPr bwMode="auto">
                <a:xfrm>
                  <a:off x="2207" y="2836"/>
                  <a:ext cx="448" cy="629"/>
                </a:xfrm>
                <a:custGeom>
                  <a:avLst/>
                  <a:gdLst>
                    <a:gd name="T0" fmla="*/ 54 w 898"/>
                    <a:gd name="T1" fmla="*/ 14 h 1260"/>
                    <a:gd name="T2" fmla="*/ 35 w 898"/>
                    <a:gd name="T3" fmla="*/ 29 h 1260"/>
                    <a:gd name="T4" fmla="*/ 19 w 898"/>
                    <a:gd name="T5" fmla="*/ 47 h 1260"/>
                    <a:gd name="T6" fmla="*/ 8 w 898"/>
                    <a:gd name="T7" fmla="*/ 68 h 1260"/>
                    <a:gd name="T8" fmla="*/ 1 w 898"/>
                    <a:gd name="T9" fmla="*/ 92 h 1260"/>
                    <a:gd name="T10" fmla="*/ 0 w 898"/>
                    <a:gd name="T11" fmla="*/ 119 h 1260"/>
                    <a:gd name="T12" fmla="*/ 6 w 898"/>
                    <a:gd name="T13" fmla="*/ 148 h 1260"/>
                    <a:gd name="T14" fmla="*/ 19 w 898"/>
                    <a:gd name="T15" fmla="*/ 180 h 1260"/>
                    <a:gd name="T16" fmla="*/ 32 w 898"/>
                    <a:gd name="T17" fmla="*/ 202 h 1260"/>
                    <a:gd name="T18" fmla="*/ 38 w 898"/>
                    <a:gd name="T19" fmla="*/ 211 h 1260"/>
                    <a:gd name="T20" fmla="*/ 44 w 898"/>
                    <a:gd name="T21" fmla="*/ 220 h 1260"/>
                    <a:gd name="T22" fmla="*/ 50 w 898"/>
                    <a:gd name="T23" fmla="*/ 229 h 1260"/>
                    <a:gd name="T24" fmla="*/ 54 w 898"/>
                    <a:gd name="T25" fmla="*/ 237 h 1260"/>
                    <a:gd name="T26" fmla="*/ 56 w 898"/>
                    <a:gd name="T27" fmla="*/ 242 h 1260"/>
                    <a:gd name="T28" fmla="*/ 58 w 898"/>
                    <a:gd name="T29" fmla="*/ 248 h 1260"/>
                    <a:gd name="T30" fmla="*/ 61 w 898"/>
                    <a:gd name="T31" fmla="*/ 254 h 1260"/>
                    <a:gd name="T32" fmla="*/ 63 w 898"/>
                    <a:gd name="T33" fmla="*/ 268 h 1260"/>
                    <a:gd name="T34" fmla="*/ 66 w 898"/>
                    <a:gd name="T35" fmla="*/ 290 h 1260"/>
                    <a:gd name="T36" fmla="*/ 68 w 898"/>
                    <a:gd name="T37" fmla="*/ 305 h 1260"/>
                    <a:gd name="T38" fmla="*/ 71 w 898"/>
                    <a:gd name="T39" fmla="*/ 311 h 1260"/>
                    <a:gd name="T40" fmla="*/ 78 w 898"/>
                    <a:gd name="T41" fmla="*/ 314 h 1260"/>
                    <a:gd name="T42" fmla="*/ 88 w 898"/>
                    <a:gd name="T43" fmla="*/ 314 h 1260"/>
                    <a:gd name="T44" fmla="*/ 98 w 898"/>
                    <a:gd name="T45" fmla="*/ 314 h 1260"/>
                    <a:gd name="T46" fmla="*/ 108 w 898"/>
                    <a:gd name="T47" fmla="*/ 314 h 1260"/>
                    <a:gd name="T48" fmla="*/ 118 w 898"/>
                    <a:gd name="T49" fmla="*/ 314 h 1260"/>
                    <a:gd name="T50" fmla="*/ 128 w 898"/>
                    <a:gd name="T51" fmla="*/ 314 h 1260"/>
                    <a:gd name="T52" fmla="*/ 138 w 898"/>
                    <a:gd name="T53" fmla="*/ 314 h 1260"/>
                    <a:gd name="T54" fmla="*/ 148 w 898"/>
                    <a:gd name="T55" fmla="*/ 314 h 1260"/>
                    <a:gd name="T56" fmla="*/ 154 w 898"/>
                    <a:gd name="T57" fmla="*/ 313 h 1260"/>
                    <a:gd name="T58" fmla="*/ 156 w 898"/>
                    <a:gd name="T59" fmla="*/ 311 h 1260"/>
                    <a:gd name="T60" fmla="*/ 158 w 898"/>
                    <a:gd name="T61" fmla="*/ 308 h 1260"/>
                    <a:gd name="T62" fmla="*/ 161 w 898"/>
                    <a:gd name="T63" fmla="*/ 306 h 1260"/>
                    <a:gd name="T64" fmla="*/ 162 w 898"/>
                    <a:gd name="T65" fmla="*/ 294 h 1260"/>
                    <a:gd name="T66" fmla="*/ 164 w 898"/>
                    <a:gd name="T67" fmla="*/ 274 h 1260"/>
                    <a:gd name="T68" fmla="*/ 166 w 898"/>
                    <a:gd name="T69" fmla="*/ 257 h 1260"/>
                    <a:gd name="T70" fmla="*/ 170 w 898"/>
                    <a:gd name="T71" fmla="*/ 245 h 1260"/>
                    <a:gd name="T72" fmla="*/ 173 w 898"/>
                    <a:gd name="T73" fmla="*/ 235 h 1260"/>
                    <a:gd name="T74" fmla="*/ 176 w 898"/>
                    <a:gd name="T75" fmla="*/ 229 h 1260"/>
                    <a:gd name="T76" fmla="*/ 180 w 898"/>
                    <a:gd name="T77" fmla="*/ 223 h 1260"/>
                    <a:gd name="T78" fmla="*/ 183 w 898"/>
                    <a:gd name="T79" fmla="*/ 217 h 1260"/>
                    <a:gd name="T80" fmla="*/ 189 w 898"/>
                    <a:gd name="T81" fmla="*/ 209 h 1260"/>
                    <a:gd name="T82" fmla="*/ 197 w 898"/>
                    <a:gd name="T83" fmla="*/ 197 h 1260"/>
                    <a:gd name="T84" fmla="*/ 205 w 898"/>
                    <a:gd name="T85" fmla="*/ 184 h 1260"/>
                    <a:gd name="T86" fmla="*/ 212 w 898"/>
                    <a:gd name="T87" fmla="*/ 168 h 1260"/>
                    <a:gd name="T88" fmla="*/ 218 w 898"/>
                    <a:gd name="T89" fmla="*/ 151 h 1260"/>
                    <a:gd name="T90" fmla="*/ 222 w 898"/>
                    <a:gd name="T91" fmla="*/ 131 h 1260"/>
                    <a:gd name="T92" fmla="*/ 224 w 898"/>
                    <a:gd name="T93" fmla="*/ 110 h 1260"/>
                    <a:gd name="T94" fmla="*/ 222 w 898"/>
                    <a:gd name="T95" fmla="*/ 87 h 1260"/>
                    <a:gd name="T96" fmla="*/ 215 w 898"/>
                    <a:gd name="T97" fmla="*/ 61 h 1260"/>
                    <a:gd name="T98" fmla="*/ 202 w 898"/>
                    <a:gd name="T99" fmla="*/ 39 h 1260"/>
                    <a:gd name="T100" fmla="*/ 184 w 898"/>
                    <a:gd name="T101" fmla="*/ 22 h 1260"/>
                    <a:gd name="T102" fmla="*/ 163 w 898"/>
                    <a:gd name="T103" fmla="*/ 10 h 1260"/>
                    <a:gd name="T104" fmla="*/ 140 w 898"/>
                    <a:gd name="T105" fmla="*/ 3 h 1260"/>
                    <a:gd name="T106" fmla="*/ 117 w 898"/>
                    <a:gd name="T107" fmla="*/ 0 h 1260"/>
                    <a:gd name="T108" fmla="*/ 94 w 898"/>
                    <a:gd name="T109" fmla="*/ 0 h 1260"/>
                    <a:gd name="T110" fmla="*/ 74 w 898"/>
                    <a:gd name="T111" fmla="*/ 5 h 1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8" h="1260">
                      <a:moveTo>
                        <a:pt x="260" y="34"/>
                      </a:moveTo>
                      <a:lnTo>
                        <a:pt x="219" y="58"/>
                      </a:lnTo>
                      <a:lnTo>
                        <a:pt x="179" y="86"/>
                      </a:lnTo>
                      <a:lnTo>
                        <a:pt x="143" y="117"/>
                      </a:lnTo>
                      <a:lnTo>
                        <a:pt x="109" y="152"/>
                      </a:lnTo>
                      <a:lnTo>
                        <a:pt x="79" y="190"/>
                      </a:lnTo>
                      <a:lnTo>
                        <a:pt x="54" y="230"/>
                      </a:lnTo>
                      <a:lnTo>
                        <a:pt x="32" y="273"/>
                      </a:lnTo>
                      <a:lnTo>
                        <a:pt x="16" y="320"/>
                      </a:lnTo>
                      <a:lnTo>
                        <a:pt x="6" y="369"/>
                      </a:lnTo>
                      <a:lnTo>
                        <a:pt x="0" y="421"/>
                      </a:lnTo>
                      <a:lnTo>
                        <a:pt x="1" y="477"/>
                      </a:lnTo>
                      <a:lnTo>
                        <a:pt x="9" y="534"/>
                      </a:lnTo>
                      <a:lnTo>
                        <a:pt x="24" y="595"/>
                      </a:lnTo>
                      <a:lnTo>
                        <a:pt x="47" y="659"/>
                      </a:lnTo>
                      <a:lnTo>
                        <a:pt x="77" y="724"/>
                      </a:lnTo>
                      <a:lnTo>
                        <a:pt x="116" y="793"/>
                      </a:lnTo>
                      <a:lnTo>
                        <a:pt x="128" y="812"/>
                      </a:lnTo>
                      <a:lnTo>
                        <a:pt x="140" y="829"/>
                      </a:lnTo>
                      <a:lnTo>
                        <a:pt x="152" y="847"/>
                      </a:lnTo>
                      <a:lnTo>
                        <a:pt x="165" y="866"/>
                      </a:lnTo>
                      <a:lnTo>
                        <a:pt x="176" y="884"/>
                      </a:lnTo>
                      <a:lnTo>
                        <a:pt x="189" y="902"/>
                      </a:lnTo>
                      <a:lnTo>
                        <a:pt x="200" y="920"/>
                      </a:lnTo>
                      <a:lnTo>
                        <a:pt x="212" y="937"/>
                      </a:lnTo>
                      <a:lnTo>
                        <a:pt x="216" y="949"/>
                      </a:lnTo>
                      <a:lnTo>
                        <a:pt x="221" y="960"/>
                      </a:lnTo>
                      <a:lnTo>
                        <a:pt x="226" y="972"/>
                      </a:lnTo>
                      <a:lnTo>
                        <a:pt x="230" y="983"/>
                      </a:lnTo>
                      <a:lnTo>
                        <a:pt x="235" y="995"/>
                      </a:lnTo>
                      <a:lnTo>
                        <a:pt x="239" y="1005"/>
                      </a:lnTo>
                      <a:lnTo>
                        <a:pt x="244" y="1017"/>
                      </a:lnTo>
                      <a:lnTo>
                        <a:pt x="249" y="1028"/>
                      </a:lnTo>
                      <a:lnTo>
                        <a:pt x="253" y="1073"/>
                      </a:lnTo>
                      <a:lnTo>
                        <a:pt x="258" y="1118"/>
                      </a:lnTo>
                      <a:lnTo>
                        <a:pt x="264" y="1164"/>
                      </a:lnTo>
                      <a:lnTo>
                        <a:pt x="268" y="1210"/>
                      </a:lnTo>
                      <a:lnTo>
                        <a:pt x="274" y="1223"/>
                      </a:lnTo>
                      <a:lnTo>
                        <a:pt x="281" y="1234"/>
                      </a:lnTo>
                      <a:lnTo>
                        <a:pt x="287" y="1247"/>
                      </a:lnTo>
                      <a:lnTo>
                        <a:pt x="293" y="1260"/>
                      </a:lnTo>
                      <a:lnTo>
                        <a:pt x="313" y="1260"/>
                      </a:lnTo>
                      <a:lnTo>
                        <a:pt x="334" y="1260"/>
                      </a:lnTo>
                      <a:lnTo>
                        <a:pt x="353" y="1260"/>
                      </a:lnTo>
                      <a:lnTo>
                        <a:pt x="373" y="1260"/>
                      </a:lnTo>
                      <a:lnTo>
                        <a:pt x="393" y="1260"/>
                      </a:lnTo>
                      <a:lnTo>
                        <a:pt x="413" y="1260"/>
                      </a:lnTo>
                      <a:lnTo>
                        <a:pt x="433" y="1260"/>
                      </a:lnTo>
                      <a:lnTo>
                        <a:pt x="454" y="1260"/>
                      </a:lnTo>
                      <a:lnTo>
                        <a:pt x="473" y="1260"/>
                      </a:lnTo>
                      <a:lnTo>
                        <a:pt x="493" y="1260"/>
                      </a:lnTo>
                      <a:lnTo>
                        <a:pt x="513" y="1260"/>
                      </a:lnTo>
                      <a:lnTo>
                        <a:pt x="533" y="1260"/>
                      </a:lnTo>
                      <a:lnTo>
                        <a:pt x="553" y="1260"/>
                      </a:lnTo>
                      <a:lnTo>
                        <a:pt x="572" y="1260"/>
                      </a:lnTo>
                      <a:lnTo>
                        <a:pt x="593" y="1260"/>
                      </a:lnTo>
                      <a:lnTo>
                        <a:pt x="612" y="1260"/>
                      </a:lnTo>
                      <a:lnTo>
                        <a:pt x="617" y="1255"/>
                      </a:lnTo>
                      <a:lnTo>
                        <a:pt x="622" y="1251"/>
                      </a:lnTo>
                      <a:lnTo>
                        <a:pt x="626" y="1246"/>
                      </a:lnTo>
                      <a:lnTo>
                        <a:pt x="631" y="1240"/>
                      </a:lnTo>
                      <a:lnTo>
                        <a:pt x="635" y="1236"/>
                      </a:lnTo>
                      <a:lnTo>
                        <a:pt x="640" y="1231"/>
                      </a:lnTo>
                      <a:lnTo>
                        <a:pt x="645" y="1226"/>
                      </a:lnTo>
                      <a:lnTo>
                        <a:pt x="649" y="1222"/>
                      </a:lnTo>
                      <a:lnTo>
                        <a:pt x="652" y="1180"/>
                      </a:lnTo>
                      <a:lnTo>
                        <a:pt x="655" y="1139"/>
                      </a:lnTo>
                      <a:lnTo>
                        <a:pt x="659" y="1097"/>
                      </a:lnTo>
                      <a:lnTo>
                        <a:pt x="661" y="1055"/>
                      </a:lnTo>
                      <a:lnTo>
                        <a:pt x="668" y="1031"/>
                      </a:lnTo>
                      <a:lnTo>
                        <a:pt x="675" y="1005"/>
                      </a:lnTo>
                      <a:lnTo>
                        <a:pt x="682" y="981"/>
                      </a:lnTo>
                      <a:lnTo>
                        <a:pt x="688" y="957"/>
                      </a:lnTo>
                      <a:lnTo>
                        <a:pt x="694" y="944"/>
                      </a:lnTo>
                      <a:lnTo>
                        <a:pt x="700" y="931"/>
                      </a:lnTo>
                      <a:lnTo>
                        <a:pt x="707" y="919"/>
                      </a:lnTo>
                      <a:lnTo>
                        <a:pt x="714" y="906"/>
                      </a:lnTo>
                      <a:lnTo>
                        <a:pt x="721" y="893"/>
                      </a:lnTo>
                      <a:lnTo>
                        <a:pt x="729" y="881"/>
                      </a:lnTo>
                      <a:lnTo>
                        <a:pt x="736" y="869"/>
                      </a:lnTo>
                      <a:lnTo>
                        <a:pt x="744" y="857"/>
                      </a:lnTo>
                      <a:lnTo>
                        <a:pt x="758" y="837"/>
                      </a:lnTo>
                      <a:lnTo>
                        <a:pt x="774" y="815"/>
                      </a:lnTo>
                      <a:lnTo>
                        <a:pt x="789" y="791"/>
                      </a:lnTo>
                      <a:lnTo>
                        <a:pt x="805" y="764"/>
                      </a:lnTo>
                      <a:lnTo>
                        <a:pt x="821" y="737"/>
                      </a:lnTo>
                      <a:lnTo>
                        <a:pt x="836" y="707"/>
                      </a:lnTo>
                      <a:lnTo>
                        <a:pt x="850" y="675"/>
                      </a:lnTo>
                      <a:lnTo>
                        <a:pt x="863" y="641"/>
                      </a:lnTo>
                      <a:lnTo>
                        <a:pt x="874" y="606"/>
                      </a:lnTo>
                      <a:lnTo>
                        <a:pt x="884" y="568"/>
                      </a:lnTo>
                      <a:lnTo>
                        <a:pt x="891" y="527"/>
                      </a:lnTo>
                      <a:lnTo>
                        <a:pt x="896" y="486"/>
                      </a:lnTo>
                      <a:lnTo>
                        <a:pt x="898" y="442"/>
                      </a:lnTo>
                      <a:lnTo>
                        <a:pt x="896" y="397"/>
                      </a:lnTo>
                      <a:lnTo>
                        <a:pt x="891" y="350"/>
                      </a:lnTo>
                      <a:lnTo>
                        <a:pt x="882" y="300"/>
                      </a:lnTo>
                      <a:lnTo>
                        <a:pt x="863" y="247"/>
                      </a:lnTo>
                      <a:lnTo>
                        <a:pt x="840" y="200"/>
                      </a:lnTo>
                      <a:lnTo>
                        <a:pt x="811" y="159"/>
                      </a:lnTo>
                      <a:lnTo>
                        <a:pt x="777" y="122"/>
                      </a:lnTo>
                      <a:lnTo>
                        <a:pt x="739" y="91"/>
                      </a:lnTo>
                      <a:lnTo>
                        <a:pt x="699" y="64"/>
                      </a:lnTo>
                      <a:lnTo>
                        <a:pt x="655" y="42"/>
                      </a:lnTo>
                      <a:lnTo>
                        <a:pt x="609" y="25"/>
                      </a:lnTo>
                      <a:lnTo>
                        <a:pt x="563" y="12"/>
                      </a:lnTo>
                      <a:lnTo>
                        <a:pt x="516" y="4"/>
                      </a:lnTo>
                      <a:lnTo>
                        <a:pt x="469" y="0"/>
                      </a:lnTo>
                      <a:lnTo>
                        <a:pt x="422" y="0"/>
                      </a:lnTo>
                      <a:lnTo>
                        <a:pt x="378" y="3"/>
                      </a:lnTo>
                      <a:lnTo>
                        <a:pt x="335" y="10"/>
                      </a:lnTo>
                      <a:lnTo>
                        <a:pt x="296" y="20"/>
                      </a:lnTo>
                      <a:lnTo>
                        <a:pt x="260" y="34"/>
                      </a:lnTo>
                      <a:close/>
                    </a:path>
                  </a:pathLst>
                </a:custGeom>
                <a:solidFill>
                  <a:srgbClr val="F29111"/>
                </a:solidFill>
                <a:ln w="9525">
                  <a:noFill/>
                  <a:round/>
                  <a:headEnd/>
                  <a:tailEnd/>
                </a:ln>
              </p:spPr>
              <p:txBody>
                <a:bodyPr/>
                <a:lstStyle/>
                <a:p>
                  <a:pPr>
                    <a:defRPr/>
                  </a:pPr>
                  <a:endParaRPr lang="en-US"/>
                </a:p>
              </p:txBody>
            </p:sp>
            <p:sp>
              <p:nvSpPr>
                <p:cNvPr id="16" name="Freeform 15"/>
                <p:cNvSpPr>
                  <a:spLocks/>
                </p:cNvSpPr>
                <p:nvPr/>
              </p:nvSpPr>
              <p:spPr bwMode="auto">
                <a:xfrm>
                  <a:off x="2210" y="2839"/>
                  <a:ext cx="443" cy="626"/>
                </a:xfrm>
                <a:custGeom>
                  <a:avLst/>
                  <a:gdLst>
                    <a:gd name="T0" fmla="*/ 54 w 892"/>
                    <a:gd name="T1" fmla="*/ 14 h 1258"/>
                    <a:gd name="T2" fmla="*/ 35 w 892"/>
                    <a:gd name="T3" fmla="*/ 29 h 1258"/>
                    <a:gd name="T4" fmla="*/ 19 w 892"/>
                    <a:gd name="T5" fmla="*/ 47 h 1258"/>
                    <a:gd name="T6" fmla="*/ 7 w 892"/>
                    <a:gd name="T7" fmla="*/ 67 h 1258"/>
                    <a:gd name="T8" fmla="*/ 1 w 892"/>
                    <a:gd name="T9" fmla="*/ 92 h 1258"/>
                    <a:gd name="T10" fmla="*/ 0 w 892"/>
                    <a:gd name="T11" fmla="*/ 118 h 1258"/>
                    <a:gd name="T12" fmla="*/ 6 w 892"/>
                    <a:gd name="T13" fmla="*/ 147 h 1258"/>
                    <a:gd name="T14" fmla="*/ 19 w 892"/>
                    <a:gd name="T15" fmla="*/ 179 h 1258"/>
                    <a:gd name="T16" fmla="*/ 32 w 892"/>
                    <a:gd name="T17" fmla="*/ 201 h 1258"/>
                    <a:gd name="T18" fmla="*/ 37 w 892"/>
                    <a:gd name="T19" fmla="*/ 209 h 1258"/>
                    <a:gd name="T20" fmla="*/ 43 w 892"/>
                    <a:gd name="T21" fmla="*/ 218 h 1258"/>
                    <a:gd name="T22" fmla="*/ 50 w 892"/>
                    <a:gd name="T23" fmla="*/ 227 h 1258"/>
                    <a:gd name="T24" fmla="*/ 54 w 892"/>
                    <a:gd name="T25" fmla="*/ 235 h 1258"/>
                    <a:gd name="T26" fmla="*/ 56 w 892"/>
                    <a:gd name="T27" fmla="*/ 240 h 1258"/>
                    <a:gd name="T28" fmla="*/ 58 w 892"/>
                    <a:gd name="T29" fmla="*/ 246 h 1258"/>
                    <a:gd name="T30" fmla="*/ 60 w 892"/>
                    <a:gd name="T31" fmla="*/ 251 h 1258"/>
                    <a:gd name="T32" fmla="*/ 62 w 892"/>
                    <a:gd name="T33" fmla="*/ 265 h 1258"/>
                    <a:gd name="T34" fmla="*/ 65 w 892"/>
                    <a:gd name="T35" fmla="*/ 288 h 1258"/>
                    <a:gd name="T36" fmla="*/ 68 w 892"/>
                    <a:gd name="T37" fmla="*/ 303 h 1258"/>
                    <a:gd name="T38" fmla="*/ 71 w 892"/>
                    <a:gd name="T39" fmla="*/ 309 h 1258"/>
                    <a:gd name="T40" fmla="*/ 77 w 892"/>
                    <a:gd name="T41" fmla="*/ 312 h 1258"/>
                    <a:gd name="T42" fmla="*/ 87 w 892"/>
                    <a:gd name="T43" fmla="*/ 312 h 1258"/>
                    <a:gd name="T44" fmla="*/ 97 w 892"/>
                    <a:gd name="T45" fmla="*/ 312 h 1258"/>
                    <a:gd name="T46" fmla="*/ 107 w 892"/>
                    <a:gd name="T47" fmla="*/ 312 h 1258"/>
                    <a:gd name="T48" fmla="*/ 116 w 892"/>
                    <a:gd name="T49" fmla="*/ 312 h 1258"/>
                    <a:gd name="T50" fmla="*/ 126 w 892"/>
                    <a:gd name="T51" fmla="*/ 312 h 1258"/>
                    <a:gd name="T52" fmla="*/ 136 w 892"/>
                    <a:gd name="T53" fmla="*/ 312 h 1258"/>
                    <a:gd name="T54" fmla="*/ 146 w 892"/>
                    <a:gd name="T55" fmla="*/ 312 h 1258"/>
                    <a:gd name="T56" fmla="*/ 152 w 892"/>
                    <a:gd name="T57" fmla="*/ 310 h 1258"/>
                    <a:gd name="T58" fmla="*/ 157 w 892"/>
                    <a:gd name="T59" fmla="*/ 305 h 1258"/>
                    <a:gd name="T60" fmla="*/ 159 w 892"/>
                    <a:gd name="T61" fmla="*/ 292 h 1258"/>
                    <a:gd name="T62" fmla="*/ 161 w 892"/>
                    <a:gd name="T63" fmla="*/ 271 h 1258"/>
                    <a:gd name="T64" fmla="*/ 163 w 892"/>
                    <a:gd name="T65" fmla="*/ 255 h 1258"/>
                    <a:gd name="T66" fmla="*/ 167 w 892"/>
                    <a:gd name="T67" fmla="*/ 243 h 1258"/>
                    <a:gd name="T68" fmla="*/ 170 w 892"/>
                    <a:gd name="T69" fmla="*/ 233 h 1258"/>
                    <a:gd name="T70" fmla="*/ 173 w 892"/>
                    <a:gd name="T71" fmla="*/ 227 h 1258"/>
                    <a:gd name="T72" fmla="*/ 177 w 892"/>
                    <a:gd name="T73" fmla="*/ 220 h 1258"/>
                    <a:gd name="T74" fmla="*/ 181 w 892"/>
                    <a:gd name="T75" fmla="*/ 214 h 1258"/>
                    <a:gd name="T76" fmla="*/ 186 w 892"/>
                    <a:gd name="T77" fmla="*/ 207 h 1258"/>
                    <a:gd name="T78" fmla="*/ 193 w 892"/>
                    <a:gd name="T79" fmla="*/ 196 h 1258"/>
                    <a:gd name="T80" fmla="*/ 201 w 892"/>
                    <a:gd name="T81" fmla="*/ 182 h 1258"/>
                    <a:gd name="T82" fmla="*/ 208 w 892"/>
                    <a:gd name="T83" fmla="*/ 167 h 1258"/>
                    <a:gd name="T84" fmla="*/ 215 w 892"/>
                    <a:gd name="T85" fmla="*/ 150 h 1258"/>
                    <a:gd name="T86" fmla="*/ 219 w 892"/>
                    <a:gd name="T87" fmla="*/ 131 h 1258"/>
                    <a:gd name="T88" fmla="*/ 220 w 892"/>
                    <a:gd name="T89" fmla="*/ 109 h 1258"/>
                    <a:gd name="T90" fmla="*/ 219 w 892"/>
                    <a:gd name="T91" fmla="*/ 87 h 1258"/>
                    <a:gd name="T92" fmla="*/ 212 w 892"/>
                    <a:gd name="T93" fmla="*/ 61 h 1258"/>
                    <a:gd name="T94" fmla="*/ 199 w 892"/>
                    <a:gd name="T95" fmla="*/ 40 h 1258"/>
                    <a:gd name="T96" fmla="*/ 181 w 892"/>
                    <a:gd name="T97" fmla="*/ 23 h 1258"/>
                    <a:gd name="T98" fmla="*/ 161 w 892"/>
                    <a:gd name="T99" fmla="*/ 11 h 1258"/>
                    <a:gd name="T100" fmla="*/ 139 w 892"/>
                    <a:gd name="T101" fmla="*/ 3 h 1258"/>
                    <a:gd name="T102" fmla="*/ 115 w 892"/>
                    <a:gd name="T103" fmla="*/ 0 h 1258"/>
                    <a:gd name="T104" fmla="*/ 93 w 892"/>
                    <a:gd name="T105" fmla="*/ 0 h 1258"/>
                    <a:gd name="T106" fmla="*/ 73 w 892"/>
                    <a:gd name="T107" fmla="*/ 5 h 12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92" h="1258">
                      <a:moveTo>
                        <a:pt x="259" y="33"/>
                      </a:moveTo>
                      <a:lnTo>
                        <a:pt x="218" y="58"/>
                      </a:lnTo>
                      <a:lnTo>
                        <a:pt x="178" y="85"/>
                      </a:lnTo>
                      <a:lnTo>
                        <a:pt x="142" y="116"/>
                      </a:lnTo>
                      <a:lnTo>
                        <a:pt x="109" y="151"/>
                      </a:lnTo>
                      <a:lnTo>
                        <a:pt x="79" y="189"/>
                      </a:lnTo>
                      <a:lnTo>
                        <a:pt x="53" y="229"/>
                      </a:lnTo>
                      <a:lnTo>
                        <a:pt x="31" y="272"/>
                      </a:lnTo>
                      <a:lnTo>
                        <a:pt x="15" y="319"/>
                      </a:lnTo>
                      <a:lnTo>
                        <a:pt x="5" y="369"/>
                      </a:lnTo>
                      <a:lnTo>
                        <a:pt x="0" y="420"/>
                      </a:lnTo>
                      <a:lnTo>
                        <a:pt x="1" y="476"/>
                      </a:lnTo>
                      <a:lnTo>
                        <a:pt x="10" y="533"/>
                      </a:lnTo>
                      <a:lnTo>
                        <a:pt x="24" y="594"/>
                      </a:lnTo>
                      <a:lnTo>
                        <a:pt x="48" y="658"/>
                      </a:lnTo>
                      <a:lnTo>
                        <a:pt x="77" y="723"/>
                      </a:lnTo>
                      <a:lnTo>
                        <a:pt x="117" y="792"/>
                      </a:lnTo>
                      <a:lnTo>
                        <a:pt x="128" y="810"/>
                      </a:lnTo>
                      <a:lnTo>
                        <a:pt x="140" y="828"/>
                      </a:lnTo>
                      <a:lnTo>
                        <a:pt x="152" y="845"/>
                      </a:lnTo>
                      <a:lnTo>
                        <a:pt x="164" y="864"/>
                      </a:lnTo>
                      <a:lnTo>
                        <a:pt x="176" y="882"/>
                      </a:lnTo>
                      <a:lnTo>
                        <a:pt x="188" y="901"/>
                      </a:lnTo>
                      <a:lnTo>
                        <a:pt x="201" y="918"/>
                      </a:lnTo>
                      <a:lnTo>
                        <a:pt x="212" y="936"/>
                      </a:lnTo>
                      <a:lnTo>
                        <a:pt x="217" y="948"/>
                      </a:lnTo>
                      <a:lnTo>
                        <a:pt x="221" y="958"/>
                      </a:lnTo>
                      <a:lnTo>
                        <a:pt x="225" y="970"/>
                      </a:lnTo>
                      <a:lnTo>
                        <a:pt x="229" y="981"/>
                      </a:lnTo>
                      <a:lnTo>
                        <a:pt x="234" y="993"/>
                      </a:lnTo>
                      <a:lnTo>
                        <a:pt x="239" y="1003"/>
                      </a:lnTo>
                      <a:lnTo>
                        <a:pt x="243" y="1015"/>
                      </a:lnTo>
                      <a:lnTo>
                        <a:pt x="248" y="1026"/>
                      </a:lnTo>
                      <a:lnTo>
                        <a:pt x="252" y="1072"/>
                      </a:lnTo>
                      <a:lnTo>
                        <a:pt x="257" y="1117"/>
                      </a:lnTo>
                      <a:lnTo>
                        <a:pt x="263" y="1162"/>
                      </a:lnTo>
                      <a:lnTo>
                        <a:pt x="267" y="1208"/>
                      </a:lnTo>
                      <a:lnTo>
                        <a:pt x="273" y="1221"/>
                      </a:lnTo>
                      <a:lnTo>
                        <a:pt x="280" y="1232"/>
                      </a:lnTo>
                      <a:lnTo>
                        <a:pt x="286" y="1245"/>
                      </a:lnTo>
                      <a:lnTo>
                        <a:pt x="293" y="1258"/>
                      </a:lnTo>
                      <a:lnTo>
                        <a:pt x="312" y="1258"/>
                      </a:lnTo>
                      <a:lnTo>
                        <a:pt x="333" y="1258"/>
                      </a:lnTo>
                      <a:lnTo>
                        <a:pt x="353" y="1258"/>
                      </a:lnTo>
                      <a:lnTo>
                        <a:pt x="372" y="1258"/>
                      </a:lnTo>
                      <a:lnTo>
                        <a:pt x="392" y="1258"/>
                      </a:lnTo>
                      <a:lnTo>
                        <a:pt x="413" y="1258"/>
                      </a:lnTo>
                      <a:lnTo>
                        <a:pt x="432" y="1258"/>
                      </a:lnTo>
                      <a:lnTo>
                        <a:pt x="452" y="1258"/>
                      </a:lnTo>
                      <a:lnTo>
                        <a:pt x="471" y="1258"/>
                      </a:lnTo>
                      <a:lnTo>
                        <a:pt x="492" y="1258"/>
                      </a:lnTo>
                      <a:lnTo>
                        <a:pt x="512" y="1258"/>
                      </a:lnTo>
                      <a:lnTo>
                        <a:pt x="531" y="1258"/>
                      </a:lnTo>
                      <a:lnTo>
                        <a:pt x="551" y="1258"/>
                      </a:lnTo>
                      <a:lnTo>
                        <a:pt x="571" y="1258"/>
                      </a:lnTo>
                      <a:lnTo>
                        <a:pt x="591" y="1258"/>
                      </a:lnTo>
                      <a:lnTo>
                        <a:pt x="611" y="1258"/>
                      </a:lnTo>
                      <a:lnTo>
                        <a:pt x="619" y="1249"/>
                      </a:lnTo>
                      <a:lnTo>
                        <a:pt x="627" y="1238"/>
                      </a:lnTo>
                      <a:lnTo>
                        <a:pt x="636" y="1229"/>
                      </a:lnTo>
                      <a:lnTo>
                        <a:pt x="644" y="1220"/>
                      </a:lnTo>
                      <a:lnTo>
                        <a:pt x="646" y="1178"/>
                      </a:lnTo>
                      <a:lnTo>
                        <a:pt x="650" y="1137"/>
                      </a:lnTo>
                      <a:lnTo>
                        <a:pt x="653" y="1095"/>
                      </a:lnTo>
                      <a:lnTo>
                        <a:pt x="656" y="1053"/>
                      </a:lnTo>
                      <a:lnTo>
                        <a:pt x="662" y="1029"/>
                      </a:lnTo>
                      <a:lnTo>
                        <a:pt x="669" y="1004"/>
                      </a:lnTo>
                      <a:lnTo>
                        <a:pt x="676" y="980"/>
                      </a:lnTo>
                      <a:lnTo>
                        <a:pt x="683" y="955"/>
                      </a:lnTo>
                      <a:lnTo>
                        <a:pt x="689" y="942"/>
                      </a:lnTo>
                      <a:lnTo>
                        <a:pt x="696" y="929"/>
                      </a:lnTo>
                      <a:lnTo>
                        <a:pt x="703" y="917"/>
                      </a:lnTo>
                      <a:lnTo>
                        <a:pt x="710" y="904"/>
                      </a:lnTo>
                      <a:lnTo>
                        <a:pt x="717" y="891"/>
                      </a:lnTo>
                      <a:lnTo>
                        <a:pt x="725" y="879"/>
                      </a:lnTo>
                      <a:lnTo>
                        <a:pt x="732" y="867"/>
                      </a:lnTo>
                      <a:lnTo>
                        <a:pt x="740" y="855"/>
                      </a:lnTo>
                      <a:lnTo>
                        <a:pt x="753" y="835"/>
                      </a:lnTo>
                      <a:lnTo>
                        <a:pt x="768" y="813"/>
                      </a:lnTo>
                      <a:lnTo>
                        <a:pt x="784" y="790"/>
                      </a:lnTo>
                      <a:lnTo>
                        <a:pt x="799" y="764"/>
                      </a:lnTo>
                      <a:lnTo>
                        <a:pt x="816" y="736"/>
                      </a:lnTo>
                      <a:lnTo>
                        <a:pt x="831" y="706"/>
                      </a:lnTo>
                      <a:lnTo>
                        <a:pt x="844" y="675"/>
                      </a:lnTo>
                      <a:lnTo>
                        <a:pt x="857" y="640"/>
                      </a:lnTo>
                      <a:lnTo>
                        <a:pt x="869" y="605"/>
                      </a:lnTo>
                      <a:lnTo>
                        <a:pt x="878" y="567"/>
                      </a:lnTo>
                      <a:lnTo>
                        <a:pt x="886" y="528"/>
                      </a:lnTo>
                      <a:lnTo>
                        <a:pt x="890" y="486"/>
                      </a:lnTo>
                      <a:lnTo>
                        <a:pt x="892" y="442"/>
                      </a:lnTo>
                      <a:lnTo>
                        <a:pt x="890" y="397"/>
                      </a:lnTo>
                      <a:lnTo>
                        <a:pt x="886" y="350"/>
                      </a:lnTo>
                      <a:lnTo>
                        <a:pt x="877" y="301"/>
                      </a:lnTo>
                      <a:lnTo>
                        <a:pt x="858" y="248"/>
                      </a:lnTo>
                      <a:lnTo>
                        <a:pt x="835" y="202"/>
                      </a:lnTo>
                      <a:lnTo>
                        <a:pt x="806" y="160"/>
                      </a:lnTo>
                      <a:lnTo>
                        <a:pt x="773" y="123"/>
                      </a:lnTo>
                      <a:lnTo>
                        <a:pt x="735" y="92"/>
                      </a:lnTo>
                      <a:lnTo>
                        <a:pt x="695" y="66"/>
                      </a:lnTo>
                      <a:lnTo>
                        <a:pt x="652" y="44"/>
                      </a:lnTo>
                      <a:lnTo>
                        <a:pt x="607" y="27"/>
                      </a:lnTo>
                      <a:lnTo>
                        <a:pt x="561" y="14"/>
                      </a:lnTo>
                      <a:lnTo>
                        <a:pt x="515" y="5"/>
                      </a:lnTo>
                      <a:lnTo>
                        <a:pt x="468" y="0"/>
                      </a:lnTo>
                      <a:lnTo>
                        <a:pt x="423" y="0"/>
                      </a:lnTo>
                      <a:lnTo>
                        <a:pt x="378" y="2"/>
                      </a:lnTo>
                      <a:lnTo>
                        <a:pt x="335" y="9"/>
                      </a:lnTo>
                      <a:lnTo>
                        <a:pt x="296" y="20"/>
                      </a:lnTo>
                      <a:lnTo>
                        <a:pt x="259" y="33"/>
                      </a:lnTo>
                      <a:close/>
                    </a:path>
                  </a:pathLst>
                </a:custGeom>
                <a:solidFill>
                  <a:srgbClr val="F49B0F"/>
                </a:solidFill>
                <a:ln w="9525">
                  <a:noFill/>
                  <a:round/>
                  <a:headEnd/>
                  <a:tailEnd/>
                </a:ln>
              </p:spPr>
              <p:txBody>
                <a:bodyPr/>
                <a:lstStyle/>
                <a:p>
                  <a:pPr>
                    <a:defRPr/>
                  </a:pPr>
                  <a:endParaRPr lang="en-US"/>
                </a:p>
              </p:txBody>
            </p:sp>
            <p:sp>
              <p:nvSpPr>
                <p:cNvPr id="17" name="Freeform 16"/>
                <p:cNvSpPr>
                  <a:spLocks/>
                </p:cNvSpPr>
                <p:nvPr/>
              </p:nvSpPr>
              <p:spPr bwMode="auto">
                <a:xfrm>
                  <a:off x="2210" y="2839"/>
                  <a:ext cx="443" cy="626"/>
                </a:xfrm>
                <a:custGeom>
                  <a:avLst/>
                  <a:gdLst>
                    <a:gd name="T0" fmla="*/ 54 w 885"/>
                    <a:gd name="T1" fmla="*/ 14 h 1256"/>
                    <a:gd name="T2" fmla="*/ 35 w 885"/>
                    <a:gd name="T3" fmla="*/ 29 h 1256"/>
                    <a:gd name="T4" fmla="*/ 20 w 885"/>
                    <a:gd name="T5" fmla="*/ 47 h 1256"/>
                    <a:gd name="T6" fmla="*/ 8 w 885"/>
                    <a:gd name="T7" fmla="*/ 68 h 1256"/>
                    <a:gd name="T8" fmla="*/ 1 w 885"/>
                    <a:gd name="T9" fmla="*/ 91 h 1256"/>
                    <a:gd name="T10" fmla="*/ 1 w 885"/>
                    <a:gd name="T11" fmla="*/ 118 h 1256"/>
                    <a:gd name="T12" fmla="*/ 6 w 885"/>
                    <a:gd name="T13" fmla="*/ 147 h 1256"/>
                    <a:gd name="T14" fmla="*/ 20 w 885"/>
                    <a:gd name="T15" fmla="*/ 179 h 1256"/>
                    <a:gd name="T16" fmla="*/ 32 w 885"/>
                    <a:gd name="T17" fmla="*/ 201 h 1256"/>
                    <a:gd name="T18" fmla="*/ 38 w 885"/>
                    <a:gd name="T19" fmla="*/ 210 h 1256"/>
                    <a:gd name="T20" fmla="*/ 44 w 885"/>
                    <a:gd name="T21" fmla="*/ 219 h 1256"/>
                    <a:gd name="T22" fmla="*/ 50 w 885"/>
                    <a:gd name="T23" fmla="*/ 228 h 1256"/>
                    <a:gd name="T24" fmla="*/ 54 w 885"/>
                    <a:gd name="T25" fmla="*/ 235 h 1256"/>
                    <a:gd name="T26" fmla="*/ 56 w 885"/>
                    <a:gd name="T27" fmla="*/ 240 h 1256"/>
                    <a:gd name="T28" fmla="*/ 59 w 885"/>
                    <a:gd name="T29" fmla="*/ 246 h 1256"/>
                    <a:gd name="T30" fmla="*/ 61 w 885"/>
                    <a:gd name="T31" fmla="*/ 252 h 1256"/>
                    <a:gd name="T32" fmla="*/ 63 w 885"/>
                    <a:gd name="T33" fmla="*/ 266 h 1256"/>
                    <a:gd name="T34" fmla="*/ 66 w 885"/>
                    <a:gd name="T35" fmla="*/ 288 h 1256"/>
                    <a:gd name="T36" fmla="*/ 69 w 885"/>
                    <a:gd name="T37" fmla="*/ 303 h 1256"/>
                    <a:gd name="T38" fmla="*/ 72 w 885"/>
                    <a:gd name="T39" fmla="*/ 309 h 1256"/>
                    <a:gd name="T40" fmla="*/ 78 w 885"/>
                    <a:gd name="T41" fmla="*/ 312 h 1256"/>
                    <a:gd name="T42" fmla="*/ 88 w 885"/>
                    <a:gd name="T43" fmla="*/ 312 h 1256"/>
                    <a:gd name="T44" fmla="*/ 98 w 885"/>
                    <a:gd name="T45" fmla="*/ 312 h 1256"/>
                    <a:gd name="T46" fmla="*/ 108 w 885"/>
                    <a:gd name="T47" fmla="*/ 312 h 1256"/>
                    <a:gd name="T48" fmla="*/ 118 w 885"/>
                    <a:gd name="T49" fmla="*/ 312 h 1256"/>
                    <a:gd name="T50" fmla="*/ 128 w 885"/>
                    <a:gd name="T51" fmla="*/ 312 h 1256"/>
                    <a:gd name="T52" fmla="*/ 138 w 885"/>
                    <a:gd name="T53" fmla="*/ 312 h 1256"/>
                    <a:gd name="T54" fmla="*/ 147 w 885"/>
                    <a:gd name="T55" fmla="*/ 312 h 1256"/>
                    <a:gd name="T56" fmla="*/ 154 w 885"/>
                    <a:gd name="T57" fmla="*/ 310 h 1256"/>
                    <a:gd name="T58" fmla="*/ 158 w 885"/>
                    <a:gd name="T59" fmla="*/ 305 h 1256"/>
                    <a:gd name="T60" fmla="*/ 161 w 885"/>
                    <a:gd name="T61" fmla="*/ 292 h 1256"/>
                    <a:gd name="T62" fmla="*/ 162 w 885"/>
                    <a:gd name="T63" fmla="*/ 272 h 1256"/>
                    <a:gd name="T64" fmla="*/ 165 w 885"/>
                    <a:gd name="T65" fmla="*/ 255 h 1256"/>
                    <a:gd name="T66" fmla="*/ 168 w 885"/>
                    <a:gd name="T67" fmla="*/ 243 h 1256"/>
                    <a:gd name="T68" fmla="*/ 171 w 885"/>
                    <a:gd name="T69" fmla="*/ 234 h 1256"/>
                    <a:gd name="T70" fmla="*/ 175 w 885"/>
                    <a:gd name="T71" fmla="*/ 227 h 1256"/>
                    <a:gd name="T72" fmla="*/ 178 w 885"/>
                    <a:gd name="T73" fmla="*/ 221 h 1256"/>
                    <a:gd name="T74" fmla="*/ 182 w 885"/>
                    <a:gd name="T75" fmla="*/ 215 h 1256"/>
                    <a:gd name="T76" fmla="*/ 187 w 885"/>
                    <a:gd name="T77" fmla="*/ 207 h 1256"/>
                    <a:gd name="T78" fmla="*/ 195 w 885"/>
                    <a:gd name="T79" fmla="*/ 196 h 1256"/>
                    <a:gd name="T80" fmla="*/ 203 w 885"/>
                    <a:gd name="T81" fmla="*/ 183 h 1256"/>
                    <a:gd name="T82" fmla="*/ 210 w 885"/>
                    <a:gd name="T83" fmla="*/ 167 h 1256"/>
                    <a:gd name="T84" fmla="*/ 216 w 885"/>
                    <a:gd name="T85" fmla="*/ 151 h 1256"/>
                    <a:gd name="T86" fmla="*/ 220 w 885"/>
                    <a:gd name="T87" fmla="*/ 131 h 1256"/>
                    <a:gd name="T88" fmla="*/ 222 w 885"/>
                    <a:gd name="T89" fmla="*/ 110 h 1256"/>
                    <a:gd name="T90" fmla="*/ 220 w 885"/>
                    <a:gd name="T91" fmla="*/ 87 h 1256"/>
                    <a:gd name="T92" fmla="*/ 213 w 885"/>
                    <a:gd name="T93" fmla="*/ 62 h 1256"/>
                    <a:gd name="T94" fmla="*/ 200 w 885"/>
                    <a:gd name="T95" fmla="*/ 40 h 1256"/>
                    <a:gd name="T96" fmla="*/ 183 w 885"/>
                    <a:gd name="T97" fmla="*/ 23 h 1256"/>
                    <a:gd name="T98" fmla="*/ 163 w 885"/>
                    <a:gd name="T99" fmla="*/ 11 h 1256"/>
                    <a:gd name="T100" fmla="*/ 140 w 885"/>
                    <a:gd name="T101" fmla="*/ 3 h 1256"/>
                    <a:gd name="T102" fmla="*/ 117 w 885"/>
                    <a:gd name="T103" fmla="*/ 0 h 1256"/>
                    <a:gd name="T104" fmla="*/ 95 w 885"/>
                    <a:gd name="T105" fmla="*/ 1 h 1256"/>
                    <a:gd name="T106" fmla="*/ 74 w 885"/>
                    <a:gd name="T107" fmla="*/ 5 h 12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5" h="1256">
                      <a:moveTo>
                        <a:pt x="259" y="34"/>
                      </a:moveTo>
                      <a:lnTo>
                        <a:pt x="216" y="58"/>
                      </a:lnTo>
                      <a:lnTo>
                        <a:pt x="177" y="86"/>
                      </a:lnTo>
                      <a:lnTo>
                        <a:pt x="140" y="117"/>
                      </a:lnTo>
                      <a:lnTo>
                        <a:pt x="107" y="151"/>
                      </a:lnTo>
                      <a:lnTo>
                        <a:pt x="78" y="188"/>
                      </a:lnTo>
                      <a:lnTo>
                        <a:pt x="51" y="228"/>
                      </a:lnTo>
                      <a:lnTo>
                        <a:pt x="31" y="272"/>
                      </a:lnTo>
                      <a:lnTo>
                        <a:pt x="15" y="318"/>
                      </a:lnTo>
                      <a:lnTo>
                        <a:pt x="4" y="368"/>
                      </a:lnTo>
                      <a:lnTo>
                        <a:pt x="0" y="420"/>
                      </a:lnTo>
                      <a:lnTo>
                        <a:pt x="1" y="475"/>
                      </a:lnTo>
                      <a:lnTo>
                        <a:pt x="9" y="532"/>
                      </a:lnTo>
                      <a:lnTo>
                        <a:pt x="24" y="592"/>
                      </a:lnTo>
                      <a:lnTo>
                        <a:pt x="47" y="656"/>
                      </a:lnTo>
                      <a:lnTo>
                        <a:pt x="77" y="722"/>
                      </a:lnTo>
                      <a:lnTo>
                        <a:pt x="116" y="790"/>
                      </a:lnTo>
                      <a:lnTo>
                        <a:pt x="127" y="809"/>
                      </a:lnTo>
                      <a:lnTo>
                        <a:pt x="139" y="826"/>
                      </a:lnTo>
                      <a:lnTo>
                        <a:pt x="152" y="845"/>
                      </a:lnTo>
                      <a:lnTo>
                        <a:pt x="163" y="862"/>
                      </a:lnTo>
                      <a:lnTo>
                        <a:pt x="176" y="880"/>
                      </a:lnTo>
                      <a:lnTo>
                        <a:pt x="187" y="899"/>
                      </a:lnTo>
                      <a:lnTo>
                        <a:pt x="200" y="916"/>
                      </a:lnTo>
                      <a:lnTo>
                        <a:pt x="211" y="934"/>
                      </a:lnTo>
                      <a:lnTo>
                        <a:pt x="216" y="946"/>
                      </a:lnTo>
                      <a:lnTo>
                        <a:pt x="221" y="956"/>
                      </a:lnTo>
                      <a:lnTo>
                        <a:pt x="224" y="968"/>
                      </a:lnTo>
                      <a:lnTo>
                        <a:pt x="229" y="979"/>
                      </a:lnTo>
                      <a:lnTo>
                        <a:pt x="233" y="991"/>
                      </a:lnTo>
                      <a:lnTo>
                        <a:pt x="238" y="1001"/>
                      </a:lnTo>
                      <a:lnTo>
                        <a:pt x="243" y="1013"/>
                      </a:lnTo>
                      <a:lnTo>
                        <a:pt x="247" y="1024"/>
                      </a:lnTo>
                      <a:lnTo>
                        <a:pt x="252" y="1070"/>
                      </a:lnTo>
                      <a:lnTo>
                        <a:pt x="256" y="1115"/>
                      </a:lnTo>
                      <a:lnTo>
                        <a:pt x="262" y="1160"/>
                      </a:lnTo>
                      <a:lnTo>
                        <a:pt x="267" y="1206"/>
                      </a:lnTo>
                      <a:lnTo>
                        <a:pt x="273" y="1219"/>
                      </a:lnTo>
                      <a:lnTo>
                        <a:pt x="279" y="1230"/>
                      </a:lnTo>
                      <a:lnTo>
                        <a:pt x="285" y="1243"/>
                      </a:lnTo>
                      <a:lnTo>
                        <a:pt x="292" y="1256"/>
                      </a:lnTo>
                      <a:lnTo>
                        <a:pt x="312" y="1256"/>
                      </a:lnTo>
                      <a:lnTo>
                        <a:pt x="331" y="1256"/>
                      </a:lnTo>
                      <a:lnTo>
                        <a:pt x="351" y="1256"/>
                      </a:lnTo>
                      <a:lnTo>
                        <a:pt x="370" y="1256"/>
                      </a:lnTo>
                      <a:lnTo>
                        <a:pt x="391" y="1256"/>
                      </a:lnTo>
                      <a:lnTo>
                        <a:pt x="411" y="1256"/>
                      </a:lnTo>
                      <a:lnTo>
                        <a:pt x="430" y="1256"/>
                      </a:lnTo>
                      <a:lnTo>
                        <a:pt x="450" y="1256"/>
                      </a:lnTo>
                      <a:lnTo>
                        <a:pt x="469" y="1256"/>
                      </a:lnTo>
                      <a:lnTo>
                        <a:pt x="489" y="1256"/>
                      </a:lnTo>
                      <a:lnTo>
                        <a:pt x="509" y="1256"/>
                      </a:lnTo>
                      <a:lnTo>
                        <a:pt x="529" y="1256"/>
                      </a:lnTo>
                      <a:lnTo>
                        <a:pt x="549" y="1256"/>
                      </a:lnTo>
                      <a:lnTo>
                        <a:pt x="568" y="1256"/>
                      </a:lnTo>
                      <a:lnTo>
                        <a:pt x="588" y="1256"/>
                      </a:lnTo>
                      <a:lnTo>
                        <a:pt x="608" y="1256"/>
                      </a:lnTo>
                      <a:lnTo>
                        <a:pt x="616" y="1247"/>
                      </a:lnTo>
                      <a:lnTo>
                        <a:pt x="624" y="1236"/>
                      </a:lnTo>
                      <a:lnTo>
                        <a:pt x="631" y="1227"/>
                      </a:lnTo>
                      <a:lnTo>
                        <a:pt x="639" y="1218"/>
                      </a:lnTo>
                      <a:lnTo>
                        <a:pt x="641" y="1176"/>
                      </a:lnTo>
                      <a:lnTo>
                        <a:pt x="644" y="1135"/>
                      </a:lnTo>
                      <a:lnTo>
                        <a:pt x="648" y="1093"/>
                      </a:lnTo>
                      <a:lnTo>
                        <a:pt x="650" y="1052"/>
                      </a:lnTo>
                      <a:lnTo>
                        <a:pt x="657" y="1027"/>
                      </a:lnTo>
                      <a:lnTo>
                        <a:pt x="664" y="1002"/>
                      </a:lnTo>
                      <a:lnTo>
                        <a:pt x="671" y="978"/>
                      </a:lnTo>
                      <a:lnTo>
                        <a:pt x="678" y="953"/>
                      </a:lnTo>
                      <a:lnTo>
                        <a:pt x="684" y="940"/>
                      </a:lnTo>
                      <a:lnTo>
                        <a:pt x="691" y="927"/>
                      </a:lnTo>
                      <a:lnTo>
                        <a:pt x="697" y="915"/>
                      </a:lnTo>
                      <a:lnTo>
                        <a:pt x="704" y="902"/>
                      </a:lnTo>
                      <a:lnTo>
                        <a:pt x="711" y="891"/>
                      </a:lnTo>
                      <a:lnTo>
                        <a:pt x="719" y="878"/>
                      </a:lnTo>
                      <a:lnTo>
                        <a:pt x="726" y="866"/>
                      </a:lnTo>
                      <a:lnTo>
                        <a:pt x="734" y="854"/>
                      </a:lnTo>
                      <a:lnTo>
                        <a:pt x="748" y="834"/>
                      </a:lnTo>
                      <a:lnTo>
                        <a:pt x="763" y="812"/>
                      </a:lnTo>
                      <a:lnTo>
                        <a:pt x="778" y="789"/>
                      </a:lnTo>
                      <a:lnTo>
                        <a:pt x="794" y="764"/>
                      </a:lnTo>
                      <a:lnTo>
                        <a:pt x="809" y="736"/>
                      </a:lnTo>
                      <a:lnTo>
                        <a:pt x="824" y="706"/>
                      </a:lnTo>
                      <a:lnTo>
                        <a:pt x="838" y="674"/>
                      </a:lnTo>
                      <a:lnTo>
                        <a:pt x="851" y="641"/>
                      </a:lnTo>
                      <a:lnTo>
                        <a:pt x="862" y="605"/>
                      </a:lnTo>
                      <a:lnTo>
                        <a:pt x="871" y="567"/>
                      </a:lnTo>
                      <a:lnTo>
                        <a:pt x="879" y="528"/>
                      </a:lnTo>
                      <a:lnTo>
                        <a:pt x="884" y="486"/>
                      </a:lnTo>
                      <a:lnTo>
                        <a:pt x="885" y="443"/>
                      </a:lnTo>
                      <a:lnTo>
                        <a:pt x="884" y="398"/>
                      </a:lnTo>
                      <a:lnTo>
                        <a:pt x="879" y="350"/>
                      </a:lnTo>
                      <a:lnTo>
                        <a:pt x="870" y="301"/>
                      </a:lnTo>
                      <a:lnTo>
                        <a:pt x="852" y="249"/>
                      </a:lnTo>
                      <a:lnTo>
                        <a:pt x="829" y="202"/>
                      </a:lnTo>
                      <a:lnTo>
                        <a:pt x="800" y="160"/>
                      </a:lnTo>
                      <a:lnTo>
                        <a:pt x="768" y="124"/>
                      </a:lnTo>
                      <a:lnTo>
                        <a:pt x="731" y="92"/>
                      </a:lnTo>
                      <a:lnTo>
                        <a:pt x="692" y="66"/>
                      </a:lnTo>
                      <a:lnTo>
                        <a:pt x="649" y="44"/>
                      </a:lnTo>
                      <a:lnTo>
                        <a:pt x="605" y="27"/>
                      </a:lnTo>
                      <a:lnTo>
                        <a:pt x="559" y="14"/>
                      </a:lnTo>
                      <a:lnTo>
                        <a:pt x="513" y="6"/>
                      </a:lnTo>
                      <a:lnTo>
                        <a:pt x="467" y="1"/>
                      </a:lnTo>
                      <a:lnTo>
                        <a:pt x="422" y="0"/>
                      </a:lnTo>
                      <a:lnTo>
                        <a:pt x="378" y="4"/>
                      </a:lnTo>
                      <a:lnTo>
                        <a:pt x="336" y="11"/>
                      </a:lnTo>
                      <a:lnTo>
                        <a:pt x="296" y="20"/>
                      </a:lnTo>
                      <a:lnTo>
                        <a:pt x="259" y="34"/>
                      </a:lnTo>
                      <a:close/>
                    </a:path>
                  </a:pathLst>
                </a:custGeom>
                <a:solidFill>
                  <a:srgbClr val="F7A50C"/>
                </a:solidFill>
                <a:ln w="9525">
                  <a:noFill/>
                  <a:round/>
                  <a:headEnd/>
                  <a:tailEnd/>
                </a:ln>
              </p:spPr>
              <p:txBody>
                <a:bodyPr/>
                <a:lstStyle/>
                <a:p>
                  <a:pPr>
                    <a:defRPr/>
                  </a:pPr>
                  <a:endParaRPr lang="en-US"/>
                </a:p>
              </p:txBody>
            </p:sp>
            <p:sp>
              <p:nvSpPr>
                <p:cNvPr id="18" name="Freeform 17"/>
                <p:cNvSpPr>
                  <a:spLocks/>
                </p:cNvSpPr>
                <p:nvPr/>
              </p:nvSpPr>
              <p:spPr bwMode="auto">
                <a:xfrm>
                  <a:off x="2212" y="2839"/>
                  <a:ext cx="438" cy="626"/>
                </a:xfrm>
                <a:custGeom>
                  <a:avLst/>
                  <a:gdLst>
                    <a:gd name="T0" fmla="*/ 53 w 881"/>
                    <a:gd name="T1" fmla="*/ 14 h 1253"/>
                    <a:gd name="T2" fmla="*/ 35 w 881"/>
                    <a:gd name="T3" fmla="*/ 28 h 1253"/>
                    <a:gd name="T4" fmla="*/ 19 w 881"/>
                    <a:gd name="T5" fmla="*/ 46 h 1253"/>
                    <a:gd name="T6" fmla="*/ 7 w 881"/>
                    <a:gd name="T7" fmla="*/ 67 h 1253"/>
                    <a:gd name="T8" fmla="*/ 1 w 881"/>
                    <a:gd name="T9" fmla="*/ 91 h 1253"/>
                    <a:gd name="T10" fmla="*/ 0 w 881"/>
                    <a:gd name="T11" fmla="*/ 118 h 1253"/>
                    <a:gd name="T12" fmla="*/ 6 w 881"/>
                    <a:gd name="T13" fmla="*/ 147 h 1253"/>
                    <a:gd name="T14" fmla="*/ 19 w 881"/>
                    <a:gd name="T15" fmla="*/ 179 h 1253"/>
                    <a:gd name="T16" fmla="*/ 32 w 881"/>
                    <a:gd name="T17" fmla="*/ 201 h 1253"/>
                    <a:gd name="T18" fmla="*/ 38 w 881"/>
                    <a:gd name="T19" fmla="*/ 210 h 1253"/>
                    <a:gd name="T20" fmla="*/ 44 w 881"/>
                    <a:gd name="T21" fmla="*/ 219 h 1253"/>
                    <a:gd name="T22" fmla="*/ 49 w 881"/>
                    <a:gd name="T23" fmla="*/ 228 h 1253"/>
                    <a:gd name="T24" fmla="*/ 53 w 881"/>
                    <a:gd name="T25" fmla="*/ 235 h 1253"/>
                    <a:gd name="T26" fmla="*/ 56 w 881"/>
                    <a:gd name="T27" fmla="*/ 241 h 1253"/>
                    <a:gd name="T28" fmla="*/ 58 w 881"/>
                    <a:gd name="T29" fmla="*/ 247 h 1253"/>
                    <a:gd name="T30" fmla="*/ 60 w 881"/>
                    <a:gd name="T31" fmla="*/ 252 h 1253"/>
                    <a:gd name="T32" fmla="*/ 62 w 881"/>
                    <a:gd name="T33" fmla="*/ 266 h 1253"/>
                    <a:gd name="T34" fmla="*/ 65 w 881"/>
                    <a:gd name="T35" fmla="*/ 289 h 1253"/>
                    <a:gd name="T36" fmla="*/ 68 w 881"/>
                    <a:gd name="T37" fmla="*/ 304 h 1253"/>
                    <a:gd name="T38" fmla="*/ 71 w 881"/>
                    <a:gd name="T39" fmla="*/ 310 h 1253"/>
                    <a:gd name="T40" fmla="*/ 77 w 881"/>
                    <a:gd name="T41" fmla="*/ 313 h 1253"/>
                    <a:gd name="T42" fmla="*/ 87 w 881"/>
                    <a:gd name="T43" fmla="*/ 313 h 1253"/>
                    <a:gd name="T44" fmla="*/ 96 w 881"/>
                    <a:gd name="T45" fmla="*/ 313 h 1253"/>
                    <a:gd name="T46" fmla="*/ 106 w 881"/>
                    <a:gd name="T47" fmla="*/ 313 h 1253"/>
                    <a:gd name="T48" fmla="*/ 116 w 881"/>
                    <a:gd name="T49" fmla="*/ 313 h 1253"/>
                    <a:gd name="T50" fmla="*/ 126 w 881"/>
                    <a:gd name="T51" fmla="*/ 313 h 1253"/>
                    <a:gd name="T52" fmla="*/ 135 w 881"/>
                    <a:gd name="T53" fmla="*/ 313 h 1253"/>
                    <a:gd name="T54" fmla="*/ 145 w 881"/>
                    <a:gd name="T55" fmla="*/ 313 h 1253"/>
                    <a:gd name="T56" fmla="*/ 152 w 881"/>
                    <a:gd name="T57" fmla="*/ 311 h 1253"/>
                    <a:gd name="T58" fmla="*/ 155 w 881"/>
                    <a:gd name="T59" fmla="*/ 306 h 1253"/>
                    <a:gd name="T60" fmla="*/ 158 w 881"/>
                    <a:gd name="T61" fmla="*/ 293 h 1253"/>
                    <a:gd name="T62" fmla="*/ 159 w 881"/>
                    <a:gd name="T63" fmla="*/ 272 h 1253"/>
                    <a:gd name="T64" fmla="*/ 162 w 881"/>
                    <a:gd name="T65" fmla="*/ 256 h 1253"/>
                    <a:gd name="T66" fmla="*/ 165 w 881"/>
                    <a:gd name="T67" fmla="*/ 243 h 1253"/>
                    <a:gd name="T68" fmla="*/ 168 w 881"/>
                    <a:gd name="T69" fmla="*/ 234 h 1253"/>
                    <a:gd name="T70" fmla="*/ 172 w 881"/>
                    <a:gd name="T71" fmla="*/ 228 h 1253"/>
                    <a:gd name="T72" fmla="*/ 175 w 881"/>
                    <a:gd name="T73" fmla="*/ 222 h 1253"/>
                    <a:gd name="T74" fmla="*/ 178 w 881"/>
                    <a:gd name="T75" fmla="*/ 215 h 1253"/>
                    <a:gd name="T76" fmla="*/ 184 w 881"/>
                    <a:gd name="T77" fmla="*/ 207 h 1253"/>
                    <a:gd name="T78" fmla="*/ 191 w 881"/>
                    <a:gd name="T79" fmla="*/ 196 h 1253"/>
                    <a:gd name="T80" fmla="*/ 199 w 881"/>
                    <a:gd name="T81" fmla="*/ 183 h 1253"/>
                    <a:gd name="T82" fmla="*/ 206 w 881"/>
                    <a:gd name="T83" fmla="*/ 168 h 1253"/>
                    <a:gd name="T84" fmla="*/ 212 w 881"/>
                    <a:gd name="T85" fmla="*/ 151 h 1253"/>
                    <a:gd name="T86" fmla="*/ 216 w 881"/>
                    <a:gd name="T87" fmla="*/ 131 h 1253"/>
                    <a:gd name="T88" fmla="*/ 218 w 881"/>
                    <a:gd name="T89" fmla="*/ 110 h 1253"/>
                    <a:gd name="T90" fmla="*/ 216 w 881"/>
                    <a:gd name="T91" fmla="*/ 87 h 1253"/>
                    <a:gd name="T92" fmla="*/ 209 w 881"/>
                    <a:gd name="T93" fmla="*/ 62 h 1253"/>
                    <a:gd name="T94" fmla="*/ 197 w 881"/>
                    <a:gd name="T95" fmla="*/ 40 h 1253"/>
                    <a:gd name="T96" fmla="*/ 180 w 881"/>
                    <a:gd name="T97" fmla="*/ 23 h 1253"/>
                    <a:gd name="T98" fmla="*/ 160 w 881"/>
                    <a:gd name="T99" fmla="*/ 11 h 1253"/>
                    <a:gd name="T100" fmla="*/ 138 w 881"/>
                    <a:gd name="T101" fmla="*/ 3 h 1253"/>
                    <a:gd name="T102" fmla="*/ 116 w 881"/>
                    <a:gd name="T103" fmla="*/ 0 h 1253"/>
                    <a:gd name="T104" fmla="*/ 93 w 881"/>
                    <a:gd name="T105" fmla="*/ 0 h 1253"/>
                    <a:gd name="T106" fmla="*/ 74 w 881"/>
                    <a:gd name="T107" fmla="*/ 4 h 1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1" h="1253">
                      <a:moveTo>
                        <a:pt x="259" y="32"/>
                      </a:moveTo>
                      <a:lnTo>
                        <a:pt x="216" y="56"/>
                      </a:lnTo>
                      <a:lnTo>
                        <a:pt x="177" y="84"/>
                      </a:lnTo>
                      <a:lnTo>
                        <a:pt x="140" y="115"/>
                      </a:lnTo>
                      <a:lnTo>
                        <a:pt x="107" y="148"/>
                      </a:lnTo>
                      <a:lnTo>
                        <a:pt x="78" y="186"/>
                      </a:lnTo>
                      <a:lnTo>
                        <a:pt x="52" y="227"/>
                      </a:lnTo>
                      <a:lnTo>
                        <a:pt x="31" y="269"/>
                      </a:lnTo>
                      <a:lnTo>
                        <a:pt x="15" y="315"/>
                      </a:lnTo>
                      <a:lnTo>
                        <a:pt x="5" y="365"/>
                      </a:lnTo>
                      <a:lnTo>
                        <a:pt x="0" y="417"/>
                      </a:lnTo>
                      <a:lnTo>
                        <a:pt x="1" y="472"/>
                      </a:lnTo>
                      <a:lnTo>
                        <a:pt x="9" y="529"/>
                      </a:lnTo>
                      <a:lnTo>
                        <a:pt x="24" y="590"/>
                      </a:lnTo>
                      <a:lnTo>
                        <a:pt x="47" y="653"/>
                      </a:lnTo>
                      <a:lnTo>
                        <a:pt x="77" y="719"/>
                      </a:lnTo>
                      <a:lnTo>
                        <a:pt x="116" y="787"/>
                      </a:lnTo>
                      <a:lnTo>
                        <a:pt x="128" y="806"/>
                      </a:lnTo>
                      <a:lnTo>
                        <a:pt x="140" y="823"/>
                      </a:lnTo>
                      <a:lnTo>
                        <a:pt x="152" y="842"/>
                      </a:lnTo>
                      <a:lnTo>
                        <a:pt x="165" y="860"/>
                      </a:lnTo>
                      <a:lnTo>
                        <a:pt x="176" y="878"/>
                      </a:lnTo>
                      <a:lnTo>
                        <a:pt x="188" y="896"/>
                      </a:lnTo>
                      <a:lnTo>
                        <a:pt x="200" y="914"/>
                      </a:lnTo>
                      <a:lnTo>
                        <a:pt x="212" y="931"/>
                      </a:lnTo>
                      <a:lnTo>
                        <a:pt x="216" y="943"/>
                      </a:lnTo>
                      <a:lnTo>
                        <a:pt x="221" y="953"/>
                      </a:lnTo>
                      <a:lnTo>
                        <a:pt x="226" y="965"/>
                      </a:lnTo>
                      <a:lnTo>
                        <a:pt x="230" y="976"/>
                      </a:lnTo>
                      <a:lnTo>
                        <a:pt x="234" y="988"/>
                      </a:lnTo>
                      <a:lnTo>
                        <a:pt x="238" y="998"/>
                      </a:lnTo>
                      <a:lnTo>
                        <a:pt x="243" y="1010"/>
                      </a:lnTo>
                      <a:lnTo>
                        <a:pt x="247" y="1021"/>
                      </a:lnTo>
                      <a:lnTo>
                        <a:pt x="252" y="1067"/>
                      </a:lnTo>
                      <a:lnTo>
                        <a:pt x="258" y="1112"/>
                      </a:lnTo>
                      <a:lnTo>
                        <a:pt x="262" y="1157"/>
                      </a:lnTo>
                      <a:lnTo>
                        <a:pt x="267" y="1203"/>
                      </a:lnTo>
                      <a:lnTo>
                        <a:pt x="273" y="1216"/>
                      </a:lnTo>
                      <a:lnTo>
                        <a:pt x="280" y="1227"/>
                      </a:lnTo>
                      <a:lnTo>
                        <a:pt x="287" y="1240"/>
                      </a:lnTo>
                      <a:lnTo>
                        <a:pt x="292" y="1253"/>
                      </a:lnTo>
                      <a:lnTo>
                        <a:pt x="312" y="1253"/>
                      </a:lnTo>
                      <a:lnTo>
                        <a:pt x="332" y="1253"/>
                      </a:lnTo>
                      <a:lnTo>
                        <a:pt x="351" y="1253"/>
                      </a:lnTo>
                      <a:lnTo>
                        <a:pt x="371" y="1253"/>
                      </a:lnTo>
                      <a:lnTo>
                        <a:pt x="390" y="1253"/>
                      </a:lnTo>
                      <a:lnTo>
                        <a:pt x="410" y="1253"/>
                      </a:lnTo>
                      <a:lnTo>
                        <a:pt x="429" y="1253"/>
                      </a:lnTo>
                      <a:lnTo>
                        <a:pt x="450" y="1253"/>
                      </a:lnTo>
                      <a:lnTo>
                        <a:pt x="470" y="1253"/>
                      </a:lnTo>
                      <a:lnTo>
                        <a:pt x="489" y="1253"/>
                      </a:lnTo>
                      <a:lnTo>
                        <a:pt x="509" y="1253"/>
                      </a:lnTo>
                      <a:lnTo>
                        <a:pt x="528" y="1253"/>
                      </a:lnTo>
                      <a:lnTo>
                        <a:pt x="548" y="1253"/>
                      </a:lnTo>
                      <a:lnTo>
                        <a:pt x="568" y="1253"/>
                      </a:lnTo>
                      <a:lnTo>
                        <a:pt x="587" y="1253"/>
                      </a:lnTo>
                      <a:lnTo>
                        <a:pt x="607" y="1253"/>
                      </a:lnTo>
                      <a:lnTo>
                        <a:pt x="614" y="1244"/>
                      </a:lnTo>
                      <a:lnTo>
                        <a:pt x="621" y="1233"/>
                      </a:lnTo>
                      <a:lnTo>
                        <a:pt x="627" y="1224"/>
                      </a:lnTo>
                      <a:lnTo>
                        <a:pt x="634" y="1214"/>
                      </a:lnTo>
                      <a:lnTo>
                        <a:pt x="637" y="1172"/>
                      </a:lnTo>
                      <a:lnTo>
                        <a:pt x="640" y="1131"/>
                      </a:lnTo>
                      <a:lnTo>
                        <a:pt x="644" y="1090"/>
                      </a:lnTo>
                      <a:lnTo>
                        <a:pt x="646" y="1049"/>
                      </a:lnTo>
                      <a:lnTo>
                        <a:pt x="653" y="1024"/>
                      </a:lnTo>
                      <a:lnTo>
                        <a:pt x="660" y="999"/>
                      </a:lnTo>
                      <a:lnTo>
                        <a:pt x="667" y="975"/>
                      </a:lnTo>
                      <a:lnTo>
                        <a:pt x="674" y="950"/>
                      </a:lnTo>
                      <a:lnTo>
                        <a:pt x="680" y="937"/>
                      </a:lnTo>
                      <a:lnTo>
                        <a:pt x="687" y="924"/>
                      </a:lnTo>
                      <a:lnTo>
                        <a:pt x="694" y="912"/>
                      </a:lnTo>
                      <a:lnTo>
                        <a:pt x="701" y="900"/>
                      </a:lnTo>
                      <a:lnTo>
                        <a:pt x="708" y="888"/>
                      </a:lnTo>
                      <a:lnTo>
                        <a:pt x="716" y="875"/>
                      </a:lnTo>
                      <a:lnTo>
                        <a:pt x="723" y="863"/>
                      </a:lnTo>
                      <a:lnTo>
                        <a:pt x="731" y="851"/>
                      </a:lnTo>
                      <a:lnTo>
                        <a:pt x="745" y="831"/>
                      </a:lnTo>
                      <a:lnTo>
                        <a:pt x="760" y="810"/>
                      </a:lnTo>
                      <a:lnTo>
                        <a:pt x="775" y="787"/>
                      </a:lnTo>
                      <a:lnTo>
                        <a:pt x="790" y="761"/>
                      </a:lnTo>
                      <a:lnTo>
                        <a:pt x="805" y="734"/>
                      </a:lnTo>
                      <a:lnTo>
                        <a:pt x="820" y="705"/>
                      </a:lnTo>
                      <a:lnTo>
                        <a:pt x="834" y="673"/>
                      </a:lnTo>
                      <a:lnTo>
                        <a:pt x="846" y="639"/>
                      </a:lnTo>
                      <a:lnTo>
                        <a:pt x="858" y="604"/>
                      </a:lnTo>
                      <a:lnTo>
                        <a:pt x="867" y="566"/>
                      </a:lnTo>
                      <a:lnTo>
                        <a:pt x="874" y="527"/>
                      </a:lnTo>
                      <a:lnTo>
                        <a:pt x="879" y="486"/>
                      </a:lnTo>
                      <a:lnTo>
                        <a:pt x="881" y="442"/>
                      </a:lnTo>
                      <a:lnTo>
                        <a:pt x="880" y="397"/>
                      </a:lnTo>
                      <a:lnTo>
                        <a:pt x="875" y="350"/>
                      </a:lnTo>
                      <a:lnTo>
                        <a:pt x="866" y="300"/>
                      </a:lnTo>
                      <a:lnTo>
                        <a:pt x="847" y="248"/>
                      </a:lnTo>
                      <a:lnTo>
                        <a:pt x="824" y="201"/>
                      </a:lnTo>
                      <a:lnTo>
                        <a:pt x="797" y="160"/>
                      </a:lnTo>
                      <a:lnTo>
                        <a:pt x="763" y="124"/>
                      </a:lnTo>
                      <a:lnTo>
                        <a:pt x="728" y="93"/>
                      </a:lnTo>
                      <a:lnTo>
                        <a:pt x="689" y="66"/>
                      </a:lnTo>
                      <a:lnTo>
                        <a:pt x="647" y="45"/>
                      </a:lnTo>
                      <a:lnTo>
                        <a:pt x="604" y="27"/>
                      </a:lnTo>
                      <a:lnTo>
                        <a:pt x="560" y="15"/>
                      </a:lnTo>
                      <a:lnTo>
                        <a:pt x="513" y="5"/>
                      </a:lnTo>
                      <a:lnTo>
                        <a:pt x="469" y="1"/>
                      </a:lnTo>
                      <a:lnTo>
                        <a:pt x="424" y="0"/>
                      </a:lnTo>
                      <a:lnTo>
                        <a:pt x="379" y="3"/>
                      </a:lnTo>
                      <a:lnTo>
                        <a:pt x="336" y="9"/>
                      </a:lnTo>
                      <a:lnTo>
                        <a:pt x="297" y="19"/>
                      </a:lnTo>
                      <a:lnTo>
                        <a:pt x="259" y="32"/>
                      </a:lnTo>
                      <a:close/>
                    </a:path>
                  </a:pathLst>
                </a:custGeom>
                <a:solidFill>
                  <a:srgbClr val="F7AD07"/>
                </a:solidFill>
                <a:ln w="9525">
                  <a:noFill/>
                  <a:round/>
                  <a:headEnd/>
                  <a:tailEnd/>
                </a:ln>
              </p:spPr>
              <p:txBody>
                <a:bodyPr/>
                <a:lstStyle/>
                <a:p>
                  <a:pPr>
                    <a:defRPr/>
                  </a:pPr>
                  <a:endParaRPr lang="en-US"/>
                </a:p>
              </p:txBody>
            </p:sp>
            <p:sp>
              <p:nvSpPr>
                <p:cNvPr id="19" name="Freeform 18"/>
                <p:cNvSpPr>
                  <a:spLocks/>
                </p:cNvSpPr>
                <p:nvPr/>
              </p:nvSpPr>
              <p:spPr bwMode="auto">
                <a:xfrm>
                  <a:off x="2212" y="2842"/>
                  <a:ext cx="438" cy="623"/>
                </a:xfrm>
                <a:custGeom>
                  <a:avLst/>
                  <a:gdLst>
                    <a:gd name="T0" fmla="*/ 54 w 877"/>
                    <a:gd name="T1" fmla="*/ 13 h 1250"/>
                    <a:gd name="T2" fmla="*/ 35 w 877"/>
                    <a:gd name="T3" fmla="*/ 28 h 1250"/>
                    <a:gd name="T4" fmla="*/ 19 w 877"/>
                    <a:gd name="T5" fmla="*/ 46 h 1250"/>
                    <a:gd name="T6" fmla="*/ 7 w 877"/>
                    <a:gd name="T7" fmla="*/ 66 h 1250"/>
                    <a:gd name="T8" fmla="*/ 1 w 877"/>
                    <a:gd name="T9" fmla="*/ 90 h 1250"/>
                    <a:gd name="T10" fmla="*/ 0 w 877"/>
                    <a:gd name="T11" fmla="*/ 117 h 1250"/>
                    <a:gd name="T12" fmla="*/ 6 w 877"/>
                    <a:gd name="T13" fmla="*/ 146 h 1250"/>
                    <a:gd name="T14" fmla="*/ 19 w 877"/>
                    <a:gd name="T15" fmla="*/ 178 h 1250"/>
                    <a:gd name="T16" fmla="*/ 32 w 877"/>
                    <a:gd name="T17" fmla="*/ 199 h 1250"/>
                    <a:gd name="T18" fmla="*/ 38 w 877"/>
                    <a:gd name="T19" fmla="*/ 209 h 1250"/>
                    <a:gd name="T20" fmla="*/ 44 w 877"/>
                    <a:gd name="T21" fmla="*/ 217 h 1250"/>
                    <a:gd name="T22" fmla="*/ 50 w 877"/>
                    <a:gd name="T23" fmla="*/ 226 h 1250"/>
                    <a:gd name="T24" fmla="*/ 54 w 877"/>
                    <a:gd name="T25" fmla="*/ 233 h 1250"/>
                    <a:gd name="T26" fmla="*/ 56 w 877"/>
                    <a:gd name="T27" fmla="*/ 239 h 1250"/>
                    <a:gd name="T28" fmla="*/ 58 w 877"/>
                    <a:gd name="T29" fmla="*/ 245 h 1250"/>
                    <a:gd name="T30" fmla="*/ 60 w 877"/>
                    <a:gd name="T31" fmla="*/ 250 h 1250"/>
                    <a:gd name="T32" fmla="*/ 63 w 877"/>
                    <a:gd name="T33" fmla="*/ 264 h 1250"/>
                    <a:gd name="T34" fmla="*/ 65 w 877"/>
                    <a:gd name="T35" fmla="*/ 287 h 1250"/>
                    <a:gd name="T36" fmla="*/ 68 w 877"/>
                    <a:gd name="T37" fmla="*/ 302 h 1250"/>
                    <a:gd name="T38" fmla="*/ 71 w 877"/>
                    <a:gd name="T39" fmla="*/ 308 h 1250"/>
                    <a:gd name="T40" fmla="*/ 78 w 877"/>
                    <a:gd name="T41" fmla="*/ 311 h 1250"/>
                    <a:gd name="T42" fmla="*/ 87 w 877"/>
                    <a:gd name="T43" fmla="*/ 311 h 1250"/>
                    <a:gd name="T44" fmla="*/ 97 w 877"/>
                    <a:gd name="T45" fmla="*/ 311 h 1250"/>
                    <a:gd name="T46" fmla="*/ 107 w 877"/>
                    <a:gd name="T47" fmla="*/ 311 h 1250"/>
                    <a:gd name="T48" fmla="*/ 117 w 877"/>
                    <a:gd name="T49" fmla="*/ 311 h 1250"/>
                    <a:gd name="T50" fmla="*/ 126 w 877"/>
                    <a:gd name="T51" fmla="*/ 311 h 1250"/>
                    <a:gd name="T52" fmla="*/ 136 w 877"/>
                    <a:gd name="T53" fmla="*/ 311 h 1250"/>
                    <a:gd name="T54" fmla="*/ 146 w 877"/>
                    <a:gd name="T55" fmla="*/ 311 h 1250"/>
                    <a:gd name="T56" fmla="*/ 152 w 877"/>
                    <a:gd name="T57" fmla="*/ 309 h 1250"/>
                    <a:gd name="T58" fmla="*/ 156 w 877"/>
                    <a:gd name="T59" fmla="*/ 303 h 1250"/>
                    <a:gd name="T60" fmla="*/ 158 w 877"/>
                    <a:gd name="T61" fmla="*/ 291 h 1250"/>
                    <a:gd name="T62" fmla="*/ 159 w 877"/>
                    <a:gd name="T63" fmla="*/ 270 h 1250"/>
                    <a:gd name="T64" fmla="*/ 162 w 877"/>
                    <a:gd name="T65" fmla="*/ 254 h 1250"/>
                    <a:gd name="T66" fmla="*/ 165 w 877"/>
                    <a:gd name="T67" fmla="*/ 241 h 1250"/>
                    <a:gd name="T68" fmla="*/ 169 w 877"/>
                    <a:gd name="T69" fmla="*/ 232 h 1250"/>
                    <a:gd name="T70" fmla="*/ 172 w 877"/>
                    <a:gd name="T71" fmla="*/ 226 h 1250"/>
                    <a:gd name="T72" fmla="*/ 176 w 877"/>
                    <a:gd name="T73" fmla="*/ 220 h 1250"/>
                    <a:gd name="T74" fmla="*/ 179 w 877"/>
                    <a:gd name="T75" fmla="*/ 214 h 1250"/>
                    <a:gd name="T76" fmla="*/ 185 w 877"/>
                    <a:gd name="T77" fmla="*/ 206 h 1250"/>
                    <a:gd name="T78" fmla="*/ 192 w 877"/>
                    <a:gd name="T79" fmla="*/ 195 h 1250"/>
                    <a:gd name="T80" fmla="*/ 200 w 877"/>
                    <a:gd name="T81" fmla="*/ 182 h 1250"/>
                    <a:gd name="T82" fmla="*/ 207 w 877"/>
                    <a:gd name="T83" fmla="*/ 167 h 1250"/>
                    <a:gd name="T84" fmla="*/ 213 w 877"/>
                    <a:gd name="T85" fmla="*/ 150 h 1250"/>
                    <a:gd name="T86" fmla="*/ 217 w 877"/>
                    <a:gd name="T87" fmla="*/ 131 h 1250"/>
                    <a:gd name="T88" fmla="*/ 219 w 877"/>
                    <a:gd name="T89" fmla="*/ 109 h 1250"/>
                    <a:gd name="T90" fmla="*/ 217 w 877"/>
                    <a:gd name="T91" fmla="*/ 86 h 1250"/>
                    <a:gd name="T92" fmla="*/ 210 w 877"/>
                    <a:gd name="T93" fmla="*/ 61 h 1250"/>
                    <a:gd name="T94" fmla="*/ 198 w 877"/>
                    <a:gd name="T95" fmla="*/ 39 h 1250"/>
                    <a:gd name="T96" fmla="*/ 181 w 877"/>
                    <a:gd name="T97" fmla="*/ 23 h 1250"/>
                    <a:gd name="T98" fmla="*/ 161 w 877"/>
                    <a:gd name="T99" fmla="*/ 11 h 1250"/>
                    <a:gd name="T100" fmla="*/ 139 w 877"/>
                    <a:gd name="T101" fmla="*/ 3 h 1250"/>
                    <a:gd name="T102" fmla="*/ 117 w 877"/>
                    <a:gd name="T103" fmla="*/ 0 h 1250"/>
                    <a:gd name="T104" fmla="*/ 95 w 877"/>
                    <a:gd name="T105" fmla="*/ 0 h 1250"/>
                    <a:gd name="T106" fmla="*/ 74 w 877"/>
                    <a:gd name="T107" fmla="*/ 4 h 1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77" h="1250">
                      <a:moveTo>
                        <a:pt x="259" y="31"/>
                      </a:moveTo>
                      <a:lnTo>
                        <a:pt x="217" y="55"/>
                      </a:lnTo>
                      <a:lnTo>
                        <a:pt x="178" y="83"/>
                      </a:lnTo>
                      <a:lnTo>
                        <a:pt x="141" y="113"/>
                      </a:lnTo>
                      <a:lnTo>
                        <a:pt x="107" y="148"/>
                      </a:lnTo>
                      <a:lnTo>
                        <a:pt x="77" y="184"/>
                      </a:lnTo>
                      <a:lnTo>
                        <a:pt x="52" y="225"/>
                      </a:lnTo>
                      <a:lnTo>
                        <a:pt x="31" y="267"/>
                      </a:lnTo>
                      <a:lnTo>
                        <a:pt x="15" y="313"/>
                      </a:lnTo>
                      <a:lnTo>
                        <a:pt x="5" y="363"/>
                      </a:lnTo>
                      <a:lnTo>
                        <a:pt x="0" y="415"/>
                      </a:lnTo>
                      <a:lnTo>
                        <a:pt x="3" y="470"/>
                      </a:lnTo>
                      <a:lnTo>
                        <a:pt x="11" y="528"/>
                      </a:lnTo>
                      <a:lnTo>
                        <a:pt x="26" y="587"/>
                      </a:lnTo>
                      <a:lnTo>
                        <a:pt x="47" y="651"/>
                      </a:lnTo>
                      <a:lnTo>
                        <a:pt x="79" y="716"/>
                      </a:lnTo>
                      <a:lnTo>
                        <a:pt x="117" y="784"/>
                      </a:lnTo>
                      <a:lnTo>
                        <a:pt x="128" y="803"/>
                      </a:lnTo>
                      <a:lnTo>
                        <a:pt x="141" y="821"/>
                      </a:lnTo>
                      <a:lnTo>
                        <a:pt x="152" y="840"/>
                      </a:lnTo>
                      <a:lnTo>
                        <a:pt x="165" y="857"/>
                      </a:lnTo>
                      <a:lnTo>
                        <a:pt x="176" y="875"/>
                      </a:lnTo>
                      <a:lnTo>
                        <a:pt x="189" y="893"/>
                      </a:lnTo>
                      <a:lnTo>
                        <a:pt x="201" y="911"/>
                      </a:lnTo>
                      <a:lnTo>
                        <a:pt x="212" y="928"/>
                      </a:lnTo>
                      <a:lnTo>
                        <a:pt x="217" y="940"/>
                      </a:lnTo>
                      <a:lnTo>
                        <a:pt x="221" y="951"/>
                      </a:lnTo>
                      <a:lnTo>
                        <a:pt x="226" y="963"/>
                      </a:lnTo>
                      <a:lnTo>
                        <a:pt x="231" y="974"/>
                      </a:lnTo>
                      <a:lnTo>
                        <a:pt x="234" y="986"/>
                      </a:lnTo>
                      <a:lnTo>
                        <a:pt x="239" y="996"/>
                      </a:lnTo>
                      <a:lnTo>
                        <a:pt x="243" y="1008"/>
                      </a:lnTo>
                      <a:lnTo>
                        <a:pt x="248" y="1019"/>
                      </a:lnTo>
                      <a:lnTo>
                        <a:pt x="252" y="1064"/>
                      </a:lnTo>
                      <a:lnTo>
                        <a:pt x="258" y="1109"/>
                      </a:lnTo>
                      <a:lnTo>
                        <a:pt x="263" y="1154"/>
                      </a:lnTo>
                      <a:lnTo>
                        <a:pt x="267" y="1200"/>
                      </a:lnTo>
                      <a:lnTo>
                        <a:pt x="273" y="1213"/>
                      </a:lnTo>
                      <a:lnTo>
                        <a:pt x="280" y="1224"/>
                      </a:lnTo>
                      <a:lnTo>
                        <a:pt x="287" y="1237"/>
                      </a:lnTo>
                      <a:lnTo>
                        <a:pt x="293" y="1250"/>
                      </a:lnTo>
                      <a:lnTo>
                        <a:pt x="312" y="1250"/>
                      </a:lnTo>
                      <a:lnTo>
                        <a:pt x="332" y="1250"/>
                      </a:lnTo>
                      <a:lnTo>
                        <a:pt x="351" y="1250"/>
                      </a:lnTo>
                      <a:lnTo>
                        <a:pt x="371" y="1250"/>
                      </a:lnTo>
                      <a:lnTo>
                        <a:pt x="391" y="1250"/>
                      </a:lnTo>
                      <a:lnTo>
                        <a:pt x="410" y="1250"/>
                      </a:lnTo>
                      <a:lnTo>
                        <a:pt x="430" y="1250"/>
                      </a:lnTo>
                      <a:lnTo>
                        <a:pt x="449" y="1250"/>
                      </a:lnTo>
                      <a:lnTo>
                        <a:pt x="468" y="1250"/>
                      </a:lnTo>
                      <a:lnTo>
                        <a:pt x="487" y="1250"/>
                      </a:lnTo>
                      <a:lnTo>
                        <a:pt x="507" y="1250"/>
                      </a:lnTo>
                      <a:lnTo>
                        <a:pt x="526" y="1250"/>
                      </a:lnTo>
                      <a:lnTo>
                        <a:pt x="546" y="1250"/>
                      </a:lnTo>
                      <a:lnTo>
                        <a:pt x="566" y="1250"/>
                      </a:lnTo>
                      <a:lnTo>
                        <a:pt x="585" y="1250"/>
                      </a:lnTo>
                      <a:lnTo>
                        <a:pt x="605" y="1250"/>
                      </a:lnTo>
                      <a:lnTo>
                        <a:pt x="611" y="1241"/>
                      </a:lnTo>
                      <a:lnTo>
                        <a:pt x="617" y="1230"/>
                      </a:lnTo>
                      <a:lnTo>
                        <a:pt x="624" y="1220"/>
                      </a:lnTo>
                      <a:lnTo>
                        <a:pt x="630" y="1211"/>
                      </a:lnTo>
                      <a:lnTo>
                        <a:pt x="632" y="1169"/>
                      </a:lnTo>
                      <a:lnTo>
                        <a:pt x="636" y="1128"/>
                      </a:lnTo>
                      <a:lnTo>
                        <a:pt x="639" y="1086"/>
                      </a:lnTo>
                      <a:lnTo>
                        <a:pt x="642" y="1046"/>
                      </a:lnTo>
                      <a:lnTo>
                        <a:pt x="649" y="1021"/>
                      </a:lnTo>
                      <a:lnTo>
                        <a:pt x="655" y="996"/>
                      </a:lnTo>
                      <a:lnTo>
                        <a:pt x="662" y="972"/>
                      </a:lnTo>
                      <a:lnTo>
                        <a:pt x="669" y="948"/>
                      </a:lnTo>
                      <a:lnTo>
                        <a:pt x="676" y="935"/>
                      </a:lnTo>
                      <a:lnTo>
                        <a:pt x="683" y="923"/>
                      </a:lnTo>
                      <a:lnTo>
                        <a:pt x="690" y="910"/>
                      </a:lnTo>
                      <a:lnTo>
                        <a:pt x="697" y="897"/>
                      </a:lnTo>
                      <a:lnTo>
                        <a:pt x="704" y="886"/>
                      </a:lnTo>
                      <a:lnTo>
                        <a:pt x="712" y="873"/>
                      </a:lnTo>
                      <a:lnTo>
                        <a:pt x="719" y="862"/>
                      </a:lnTo>
                      <a:lnTo>
                        <a:pt x="727" y="849"/>
                      </a:lnTo>
                      <a:lnTo>
                        <a:pt x="741" y="829"/>
                      </a:lnTo>
                      <a:lnTo>
                        <a:pt x="754" y="809"/>
                      </a:lnTo>
                      <a:lnTo>
                        <a:pt x="769" y="786"/>
                      </a:lnTo>
                      <a:lnTo>
                        <a:pt x="784" y="760"/>
                      </a:lnTo>
                      <a:lnTo>
                        <a:pt x="801" y="733"/>
                      </a:lnTo>
                      <a:lnTo>
                        <a:pt x="814" y="703"/>
                      </a:lnTo>
                      <a:lnTo>
                        <a:pt x="828" y="672"/>
                      </a:lnTo>
                      <a:lnTo>
                        <a:pt x="841" y="638"/>
                      </a:lnTo>
                      <a:lnTo>
                        <a:pt x="852" y="602"/>
                      </a:lnTo>
                      <a:lnTo>
                        <a:pt x="862" y="564"/>
                      </a:lnTo>
                      <a:lnTo>
                        <a:pt x="870" y="525"/>
                      </a:lnTo>
                      <a:lnTo>
                        <a:pt x="874" y="484"/>
                      </a:lnTo>
                      <a:lnTo>
                        <a:pt x="877" y="440"/>
                      </a:lnTo>
                      <a:lnTo>
                        <a:pt x="875" y="395"/>
                      </a:lnTo>
                      <a:lnTo>
                        <a:pt x="870" y="348"/>
                      </a:lnTo>
                      <a:lnTo>
                        <a:pt x="862" y="298"/>
                      </a:lnTo>
                      <a:lnTo>
                        <a:pt x="843" y="247"/>
                      </a:lnTo>
                      <a:lnTo>
                        <a:pt x="820" y="201"/>
                      </a:lnTo>
                      <a:lnTo>
                        <a:pt x="792" y="159"/>
                      </a:lnTo>
                      <a:lnTo>
                        <a:pt x="760" y="123"/>
                      </a:lnTo>
                      <a:lnTo>
                        <a:pt x="725" y="92"/>
                      </a:lnTo>
                      <a:lnTo>
                        <a:pt x="687" y="66"/>
                      </a:lnTo>
                      <a:lnTo>
                        <a:pt x="645" y="44"/>
                      </a:lnTo>
                      <a:lnTo>
                        <a:pt x="602" y="27"/>
                      </a:lnTo>
                      <a:lnTo>
                        <a:pt x="559" y="14"/>
                      </a:lnTo>
                      <a:lnTo>
                        <a:pt x="514" y="6"/>
                      </a:lnTo>
                      <a:lnTo>
                        <a:pt x="469" y="0"/>
                      </a:lnTo>
                      <a:lnTo>
                        <a:pt x="424" y="0"/>
                      </a:lnTo>
                      <a:lnTo>
                        <a:pt x="380" y="2"/>
                      </a:lnTo>
                      <a:lnTo>
                        <a:pt x="338" y="8"/>
                      </a:lnTo>
                      <a:lnTo>
                        <a:pt x="297" y="19"/>
                      </a:lnTo>
                      <a:lnTo>
                        <a:pt x="259" y="31"/>
                      </a:lnTo>
                      <a:close/>
                    </a:path>
                  </a:pathLst>
                </a:custGeom>
                <a:solidFill>
                  <a:srgbClr val="F9B505"/>
                </a:solidFill>
                <a:ln w="9525">
                  <a:noFill/>
                  <a:round/>
                  <a:headEnd/>
                  <a:tailEnd/>
                </a:ln>
              </p:spPr>
              <p:txBody>
                <a:bodyPr/>
                <a:lstStyle/>
                <a:p>
                  <a:pPr>
                    <a:defRPr/>
                  </a:pPr>
                  <a:endParaRPr lang="en-US"/>
                </a:p>
              </p:txBody>
            </p:sp>
            <p:sp>
              <p:nvSpPr>
                <p:cNvPr id="20" name="Freeform 19"/>
                <p:cNvSpPr>
                  <a:spLocks/>
                </p:cNvSpPr>
                <p:nvPr/>
              </p:nvSpPr>
              <p:spPr bwMode="auto">
                <a:xfrm>
                  <a:off x="2215" y="2844"/>
                  <a:ext cx="434" cy="620"/>
                </a:xfrm>
                <a:custGeom>
                  <a:avLst/>
                  <a:gdLst>
                    <a:gd name="T0" fmla="*/ 53 w 869"/>
                    <a:gd name="T1" fmla="*/ 13 h 1248"/>
                    <a:gd name="T2" fmla="*/ 34 w 869"/>
                    <a:gd name="T3" fmla="*/ 28 h 1248"/>
                    <a:gd name="T4" fmla="*/ 19 w 869"/>
                    <a:gd name="T5" fmla="*/ 45 h 1248"/>
                    <a:gd name="T6" fmla="*/ 7 w 869"/>
                    <a:gd name="T7" fmla="*/ 66 h 1248"/>
                    <a:gd name="T8" fmla="*/ 1 w 869"/>
                    <a:gd name="T9" fmla="*/ 89 h 1248"/>
                    <a:gd name="T10" fmla="*/ 0 w 869"/>
                    <a:gd name="T11" fmla="*/ 116 h 1248"/>
                    <a:gd name="T12" fmla="*/ 6 w 869"/>
                    <a:gd name="T13" fmla="*/ 145 h 1248"/>
                    <a:gd name="T14" fmla="*/ 19 w 869"/>
                    <a:gd name="T15" fmla="*/ 176 h 1248"/>
                    <a:gd name="T16" fmla="*/ 31 w 869"/>
                    <a:gd name="T17" fmla="*/ 198 h 1248"/>
                    <a:gd name="T18" fmla="*/ 38 w 869"/>
                    <a:gd name="T19" fmla="*/ 207 h 1248"/>
                    <a:gd name="T20" fmla="*/ 43 w 869"/>
                    <a:gd name="T21" fmla="*/ 216 h 1248"/>
                    <a:gd name="T22" fmla="*/ 49 w 869"/>
                    <a:gd name="T23" fmla="*/ 225 h 1248"/>
                    <a:gd name="T24" fmla="*/ 53 w 869"/>
                    <a:gd name="T25" fmla="*/ 232 h 1248"/>
                    <a:gd name="T26" fmla="*/ 56 w 869"/>
                    <a:gd name="T27" fmla="*/ 237 h 1248"/>
                    <a:gd name="T28" fmla="*/ 58 w 869"/>
                    <a:gd name="T29" fmla="*/ 243 h 1248"/>
                    <a:gd name="T30" fmla="*/ 60 w 869"/>
                    <a:gd name="T31" fmla="*/ 248 h 1248"/>
                    <a:gd name="T32" fmla="*/ 62 w 869"/>
                    <a:gd name="T33" fmla="*/ 262 h 1248"/>
                    <a:gd name="T34" fmla="*/ 65 w 869"/>
                    <a:gd name="T35" fmla="*/ 285 h 1248"/>
                    <a:gd name="T36" fmla="*/ 67 w 869"/>
                    <a:gd name="T37" fmla="*/ 299 h 1248"/>
                    <a:gd name="T38" fmla="*/ 71 w 869"/>
                    <a:gd name="T39" fmla="*/ 305 h 1248"/>
                    <a:gd name="T40" fmla="*/ 77 w 869"/>
                    <a:gd name="T41" fmla="*/ 308 h 1248"/>
                    <a:gd name="T42" fmla="*/ 87 w 869"/>
                    <a:gd name="T43" fmla="*/ 308 h 1248"/>
                    <a:gd name="T44" fmla="*/ 97 w 869"/>
                    <a:gd name="T45" fmla="*/ 308 h 1248"/>
                    <a:gd name="T46" fmla="*/ 106 w 869"/>
                    <a:gd name="T47" fmla="*/ 308 h 1248"/>
                    <a:gd name="T48" fmla="*/ 116 w 869"/>
                    <a:gd name="T49" fmla="*/ 308 h 1248"/>
                    <a:gd name="T50" fmla="*/ 126 w 869"/>
                    <a:gd name="T51" fmla="*/ 308 h 1248"/>
                    <a:gd name="T52" fmla="*/ 135 w 869"/>
                    <a:gd name="T53" fmla="*/ 308 h 1248"/>
                    <a:gd name="T54" fmla="*/ 145 w 869"/>
                    <a:gd name="T55" fmla="*/ 308 h 1248"/>
                    <a:gd name="T56" fmla="*/ 152 w 869"/>
                    <a:gd name="T57" fmla="*/ 306 h 1248"/>
                    <a:gd name="T58" fmla="*/ 154 w 869"/>
                    <a:gd name="T59" fmla="*/ 301 h 1248"/>
                    <a:gd name="T60" fmla="*/ 156 w 869"/>
                    <a:gd name="T61" fmla="*/ 288 h 1248"/>
                    <a:gd name="T62" fmla="*/ 158 w 869"/>
                    <a:gd name="T63" fmla="*/ 268 h 1248"/>
                    <a:gd name="T64" fmla="*/ 160 w 869"/>
                    <a:gd name="T65" fmla="*/ 252 h 1248"/>
                    <a:gd name="T66" fmla="*/ 164 w 869"/>
                    <a:gd name="T67" fmla="*/ 239 h 1248"/>
                    <a:gd name="T68" fmla="*/ 167 w 869"/>
                    <a:gd name="T69" fmla="*/ 231 h 1248"/>
                    <a:gd name="T70" fmla="*/ 171 w 869"/>
                    <a:gd name="T71" fmla="*/ 224 h 1248"/>
                    <a:gd name="T72" fmla="*/ 174 w 869"/>
                    <a:gd name="T73" fmla="*/ 218 h 1248"/>
                    <a:gd name="T74" fmla="*/ 178 w 869"/>
                    <a:gd name="T75" fmla="*/ 212 h 1248"/>
                    <a:gd name="T76" fmla="*/ 183 w 869"/>
                    <a:gd name="T77" fmla="*/ 205 h 1248"/>
                    <a:gd name="T78" fmla="*/ 190 w 869"/>
                    <a:gd name="T79" fmla="*/ 194 h 1248"/>
                    <a:gd name="T80" fmla="*/ 198 w 869"/>
                    <a:gd name="T81" fmla="*/ 181 h 1248"/>
                    <a:gd name="T82" fmla="*/ 205 w 869"/>
                    <a:gd name="T83" fmla="*/ 166 h 1248"/>
                    <a:gd name="T84" fmla="*/ 211 w 869"/>
                    <a:gd name="T85" fmla="*/ 149 h 1248"/>
                    <a:gd name="T86" fmla="*/ 215 w 869"/>
                    <a:gd name="T87" fmla="*/ 130 h 1248"/>
                    <a:gd name="T88" fmla="*/ 217 w 869"/>
                    <a:gd name="T89" fmla="*/ 109 h 1248"/>
                    <a:gd name="T90" fmla="*/ 215 w 869"/>
                    <a:gd name="T91" fmla="*/ 86 h 1248"/>
                    <a:gd name="T92" fmla="*/ 209 w 869"/>
                    <a:gd name="T93" fmla="*/ 61 h 1248"/>
                    <a:gd name="T94" fmla="*/ 196 w 869"/>
                    <a:gd name="T95" fmla="*/ 39 h 1248"/>
                    <a:gd name="T96" fmla="*/ 179 w 869"/>
                    <a:gd name="T97" fmla="*/ 23 h 1248"/>
                    <a:gd name="T98" fmla="*/ 160 w 869"/>
                    <a:gd name="T99" fmla="*/ 11 h 1248"/>
                    <a:gd name="T100" fmla="*/ 139 w 869"/>
                    <a:gd name="T101" fmla="*/ 3 h 1248"/>
                    <a:gd name="T102" fmla="*/ 116 w 869"/>
                    <a:gd name="T103" fmla="*/ 0 h 1248"/>
                    <a:gd name="T104" fmla="*/ 95 w 869"/>
                    <a:gd name="T105" fmla="*/ 0 h 1248"/>
                    <a:gd name="T106" fmla="*/ 74 w 869"/>
                    <a:gd name="T107" fmla="*/ 4 h 1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9" h="1248">
                      <a:moveTo>
                        <a:pt x="258" y="30"/>
                      </a:moveTo>
                      <a:lnTo>
                        <a:pt x="215" y="55"/>
                      </a:lnTo>
                      <a:lnTo>
                        <a:pt x="176" y="82"/>
                      </a:lnTo>
                      <a:lnTo>
                        <a:pt x="139" y="112"/>
                      </a:lnTo>
                      <a:lnTo>
                        <a:pt x="106" y="147"/>
                      </a:lnTo>
                      <a:lnTo>
                        <a:pt x="76" y="184"/>
                      </a:lnTo>
                      <a:lnTo>
                        <a:pt x="50" y="224"/>
                      </a:lnTo>
                      <a:lnTo>
                        <a:pt x="30" y="266"/>
                      </a:lnTo>
                      <a:lnTo>
                        <a:pt x="15" y="313"/>
                      </a:lnTo>
                      <a:lnTo>
                        <a:pt x="4" y="362"/>
                      </a:lnTo>
                      <a:lnTo>
                        <a:pt x="0" y="414"/>
                      </a:lnTo>
                      <a:lnTo>
                        <a:pt x="1" y="468"/>
                      </a:lnTo>
                      <a:lnTo>
                        <a:pt x="9" y="526"/>
                      </a:lnTo>
                      <a:lnTo>
                        <a:pt x="25" y="585"/>
                      </a:lnTo>
                      <a:lnTo>
                        <a:pt x="47" y="649"/>
                      </a:lnTo>
                      <a:lnTo>
                        <a:pt x="78" y="714"/>
                      </a:lnTo>
                      <a:lnTo>
                        <a:pt x="116" y="782"/>
                      </a:lnTo>
                      <a:lnTo>
                        <a:pt x="127" y="801"/>
                      </a:lnTo>
                      <a:lnTo>
                        <a:pt x="139" y="819"/>
                      </a:lnTo>
                      <a:lnTo>
                        <a:pt x="152" y="838"/>
                      </a:lnTo>
                      <a:lnTo>
                        <a:pt x="163" y="855"/>
                      </a:lnTo>
                      <a:lnTo>
                        <a:pt x="175" y="873"/>
                      </a:lnTo>
                      <a:lnTo>
                        <a:pt x="187" y="891"/>
                      </a:lnTo>
                      <a:lnTo>
                        <a:pt x="199" y="909"/>
                      </a:lnTo>
                      <a:lnTo>
                        <a:pt x="210" y="926"/>
                      </a:lnTo>
                      <a:lnTo>
                        <a:pt x="215" y="938"/>
                      </a:lnTo>
                      <a:lnTo>
                        <a:pt x="220" y="949"/>
                      </a:lnTo>
                      <a:lnTo>
                        <a:pt x="224" y="961"/>
                      </a:lnTo>
                      <a:lnTo>
                        <a:pt x="229" y="972"/>
                      </a:lnTo>
                      <a:lnTo>
                        <a:pt x="233" y="984"/>
                      </a:lnTo>
                      <a:lnTo>
                        <a:pt x="237" y="994"/>
                      </a:lnTo>
                      <a:lnTo>
                        <a:pt x="241" y="1006"/>
                      </a:lnTo>
                      <a:lnTo>
                        <a:pt x="246" y="1017"/>
                      </a:lnTo>
                      <a:lnTo>
                        <a:pt x="251" y="1062"/>
                      </a:lnTo>
                      <a:lnTo>
                        <a:pt x="256" y="1107"/>
                      </a:lnTo>
                      <a:lnTo>
                        <a:pt x="261" y="1153"/>
                      </a:lnTo>
                      <a:lnTo>
                        <a:pt x="266" y="1198"/>
                      </a:lnTo>
                      <a:lnTo>
                        <a:pt x="271" y="1211"/>
                      </a:lnTo>
                      <a:lnTo>
                        <a:pt x="278" y="1222"/>
                      </a:lnTo>
                      <a:lnTo>
                        <a:pt x="285" y="1235"/>
                      </a:lnTo>
                      <a:lnTo>
                        <a:pt x="291" y="1248"/>
                      </a:lnTo>
                      <a:lnTo>
                        <a:pt x="311" y="1248"/>
                      </a:lnTo>
                      <a:lnTo>
                        <a:pt x="330" y="1248"/>
                      </a:lnTo>
                      <a:lnTo>
                        <a:pt x="350" y="1248"/>
                      </a:lnTo>
                      <a:lnTo>
                        <a:pt x="369" y="1248"/>
                      </a:lnTo>
                      <a:lnTo>
                        <a:pt x="388" y="1248"/>
                      </a:lnTo>
                      <a:lnTo>
                        <a:pt x="407" y="1248"/>
                      </a:lnTo>
                      <a:lnTo>
                        <a:pt x="427" y="1248"/>
                      </a:lnTo>
                      <a:lnTo>
                        <a:pt x="446" y="1248"/>
                      </a:lnTo>
                      <a:lnTo>
                        <a:pt x="466" y="1248"/>
                      </a:lnTo>
                      <a:lnTo>
                        <a:pt x="486" y="1248"/>
                      </a:lnTo>
                      <a:lnTo>
                        <a:pt x="505" y="1248"/>
                      </a:lnTo>
                      <a:lnTo>
                        <a:pt x="525" y="1248"/>
                      </a:lnTo>
                      <a:lnTo>
                        <a:pt x="543" y="1248"/>
                      </a:lnTo>
                      <a:lnTo>
                        <a:pt x="563" y="1248"/>
                      </a:lnTo>
                      <a:lnTo>
                        <a:pt x="582" y="1248"/>
                      </a:lnTo>
                      <a:lnTo>
                        <a:pt x="602" y="1248"/>
                      </a:lnTo>
                      <a:lnTo>
                        <a:pt x="608" y="1239"/>
                      </a:lnTo>
                      <a:lnTo>
                        <a:pt x="612" y="1228"/>
                      </a:lnTo>
                      <a:lnTo>
                        <a:pt x="618" y="1218"/>
                      </a:lnTo>
                      <a:lnTo>
                        <a:pt x="624" y="1207"/>
                      </a:lnTo>
                      <a:lnTo>
                        <a:pt x="626" y="1167"/>
                      </a:lnTo>
                      <a:lnTo>
                        <a:pt x="630" y="1126"/>
                      </a:lnTo>
                      <a:lnTo>
                        <a:pt x="633" y="1084"/>
                      </a:lnTo>
                      <a:lnTo>
                        <a:pt x="635" y="1044"/>
                      </a:lnTo>
                      <a:lnTo>
                        <a:pt x="642" y="1020"/>
                      </a:lnTo>
                      <a:lnTo>
                        <a:pt x="649" y="994"/>
                      </a:lnTo>
                      <a:lnTo>
                        <a:pt x="656" y="970"/>
                      </a:lnTo>
                      <a:lnTo>
                        <a:pt x="663" y="946"/>
                      </a:lnTo>
                      <a:lnTo>
                        <a:pt x="670" y="933"/>
                      </a:lnTo>
                      <a:lnTo>
                        <a:pt x="677" y="921"/>
                      </a:lnTo>
                      <a:lnTo>
                        <a:pt x="684" y="908"/>
                      </a:lnTo>
                      <a:lnTo>
                        <a:pt x="692" y="896"/>
                      </a:lnTo>
                      <a:lnTo>
                        <a:pt x="699" y="884"/>
                      </a:lnTo>
                      <a:lnTo>
                        <a:pt x="706" y="871"/>
                      </a:lnTo>
                      <a:lnTo>
                        <a:pt x="714" y="860"/>
                      </a:lnTo>
                      <a:lnTo>
                        <a:pt x="721" y="847"/>
                      </a:lnTo>
                      <a:lnTo>
                        <a:pt x="734" y="829"/>
                      </a:lnTo>
                      <a:lnTo>
                        <a:pt x="748" y="808"/>
                      </a:lnTo>
                      <a:lnTo>
                        <a:pt x="763" y="785"/>
                      </a:lnTo>
                      <a:lnTo>
                        <a:pt x="778" y="759"/>
                      </a:lnTo>
                      <a:lnTo>
                        <a:pt x="793" y="732"/>
                      </a:lnTo>
                      <a:lnTo>
                        <a:pt x="808" y="703"/>
                      </a:lnTo>
                      <a:lnTo>
                        <a:pt x="822" y="672"/>
                      </a:lnTo>
                      <a:lnTo>
                        <a:pt x="835" y="638"/>
                      </a:lnTo>
                      <a:lnTo>
                        <a:pt x="846" y="603"/>
                      </a:lnTo>
                      <a:lnTo>
                        <a:pt x="855" y="565"/>
                      </a:lnTo>
                      <a:lnTo>
                        <a:pt x="862" y="526"/>
                      </a:lnTo>
                      <a:lnTo>
                        <a:pt x="867" y="484"/>
                      </a:lnTo>
                      <a:lnTo>
                        <a:pt x="869" y="440"/>
                      </a:lnTo>
                      <a:lnTo>
                        <a:pt x="868" y="395"/>
                      </a:lnTo>
                      <a:lnTo>
                        <a:pt x="862" y="348"/>
                      </a:lnTo>
                      <a:lnTo>
                        <a:pt x="854" y="299"/>
                      </a:lnTo>
                      <a:lnTo>
                        <a:pt x="836" y="247"/>
                      </a:lnTo>
                      <a:lnTo>
                        <a:pt x="813" y="201"/>
                      </a:lnTo>
                      <a:lnTo>
                        <a:pt x="786" y="160"/>
                      </a:lnTo>
                      <a:lnTo>
                        <a:pt x="754" y="125"/>
                      </a:lnTo>
                      <a:lnTo>
                        <a:pt x="719" y="94"/>
                      </a:lnTo>
                      <a:lnTo>
                        <a:pt x="681" y="67"/>
                      </a:lnTo>
                      <a:lnTo>
                        <a:pt x="641" y="45"/>
                      </a:lnTo>
                      <a:lnTo>
                        <a:pt x="600" y="28"/>
                      </a:lnTo>
                      <a:lnTo>
                        <a:pt x="556" y="15"/>
                      </a:lnTo>
                      <a:lnTo>
                        <a:pt x="512" y="6"/>
                      </a:lnTo>
                      <a:lnTo>
                        <a:pt x="467" y="2"/>
                      </a:lnTo>
                      <a:lnTo>
                        <a:pt x="423" y="0"/>
                      </a:lnTo>
                      <a:lnTo>
                        <a:pt x="380" y="3"/>
                      </a:lnTo>
                      <a:lnTo>
                        <a:pt x="337" y="8"/>
                      </a:lnTo>
                      <a:lnTo>
                        <a:pt x="296" y="18"/>
                      </a:lnTo>
                      <a:lnTo>
                        <a:pt x="258" y="30"/>
                      </a:lnTo>
                      <a:close/>
                    </a:path>
                  </a:pathLst>
                </a:custGeom>
                <a:solidFill>
                  <a:srgbClr val="FCBF02"/>
                </a:solidFill>
                <a:ln w="9525">
                  <a:noFill/>
                  <a:round/>
                  <a:headEnd/>
                  <a:tailEnd/>
                </a:ln>
              </p:spPr>
              <p:txBody>
                <a:bodyPr/>
                <a:lstStyle/>
                <a:p>
                  <a:pPr>
                    <a:defRPr/>
                  </a:pPr>
                  <a:endParaRPr lang="en-US"/>
                </a:p>
              </p:txBody>
            </p:sp>
            <p:sp>
              <p:nvSpPr>
                <p:cNvPr id="21" name="Freeform 20"/>
                <p:cNvSpPr>
                  <a:spLocks/>
                </p:cNvSpPr>
                <p:nvPr/>
              </p:nvSpPr>
              <p:spPr bwMode="auto">
                <a:xfrm>
                  <a:off x="2215" y="2844"/>
                  <a:ext cx="434" cy="620"/>
                </a:xfrm>
                <a:custGeom>
                  <a:avLst/>
                  <a:gdLst>
                    <a:gd name="T0" fmla="*/ 65 w 865"/>
                    <a:gd name="T1" fmla="*/ 7 h 1245"/>
                    <a:gd name="T2" fmla="*/ 54 w 865"/>
                    <a:gd name="T3" fmla="*/ 13 h 1245"/>
                    <a:gd name="T4" fmla="*/ 44 w 865"/>
                    <a:gd name="T5" fmla="*/ 20 h 1245"/>
                    <a:gd name="T6" fmla="*/ 35 w 865"/>
                    <a:gd name="T7" fmla="*/ 27 h 1245"/>
                    <a:gd name="T8" fmla="*/ 27 w 865"/>
                    <a:gd name="T9" fmla="*/ 36 h 1245"/>
                    <a:gd name="T10" fmla="*/ 20 w 865"/>
                    <a:gd name="T11" fmla="*/ 45 h 1245"/>
                    <a:gd name="T12" fmla="*/ 13 w 865"/>
                    <a:gd name="T13" fmla="*/ 55 h 1245"/>
                    <a:gd name="T14" fmla="*/ 8 w 865"/>
                    <a:gd name="T15" fmla="*/ 66 h 1245"/>
                    <a:gd name="T16" fmla="*/ 4 w 865"/>
                    <a:gd name="T17" fmla="*/ 77 h 1245"/>
                    <a:gd name="T18" fmla="*/ 1 w 865"/>
                    <a:gd name="T19" fmla="*/ 89 h 1245"/>
                    <a:gd name="T20" fmla="*/ 0 w 865"/>
                    <a:gd name="T21" fmla="*/ 102 h 1245"/>
                    <a:gd name="T22" fmla="*/ 1 w 865"/>
                    <a:gd name="T23" fmla="*/ 116 h 1245"/>
                    <a:gd name="T24" fmla="*/ 3 w 865"/>
                    <a:gd name="T25" fmla="*/ 130 h 1245"/>
                    <a:gd name="T26" fmla="*/ 7 w 865"/>
                    <a:gd name="T27" fmla="*/ 145 h 1245"/>
                    <a:gd name="T28" fmla="*/ 12 w 865"/>
                    <a:gd name="T29" fmla="*/ 160 h 1245"/>
                    <a:gd name="T30" fmla="*/ 20 w 865"/>
                    <a:gd name="T31" fmla="*/ 177 h 1245"/>
                    <a:gd name="T32" fmla="*/ 30 w 865"/>
                    <a:gd name="T33" fmla="*/ 194 h 1245"/>
                    <a:gd name="T34" fmla="*/ 53 w 865"/>
                    <a:gd name="T35" fmla="*/ 229 h 1245"/>
                    <a:gd name="T36" fmla="*/ 62 w 865"/>
                    <a:gd name="T37" fmla="*/ 251 h 1245"/>
                    <a:gd name="T38" fmla="*/ 67 w 865"/>
                    <a:gd name="T39" fmla="*/ 296 h 1245"/>
                    <a:gd name="T40" fmla="*/ 74 w 865"/>
                    <a:gd name="T41" fmla="*/ 309 h 1245"/>
                    <a:gd name="T42" fmla="*/ 152 w 865"/>
                    <a:gd name="T43" fmla="*/ 309 h 1245"/>
                    <a:gd name="T44" fmla="*/ 156 w 865"/>
                    <a:gd name="T45" fmla="*/ 299 h 1245"/>
                    <a:gd name="T46" fmla="*/ 159 w 865"/>
                    <a:gd name="T47" fmla="*/ 258 h 1245"/>
                    <a:gd name="T48" fmla="*/ 166 w 865"/>
                    <a:gd name="T49" fmla="*/ 234 h 1245"/>
                    <a:gd name="T50" fmla="*/ 181 w 865"/>
                    <a:gd name="T51" fmla="*/ 209 h 1245"/>
                    <a:gd name="T52" fmla="*/ 184 w 865"/>
                    <a:gd name="T53" fmla="*/ 205 h 1245"/>
                    <a:gd name="T54" fmla="*/ 188 w 865"/>
                    <a:gd name="T55" fmla="*/ 200 h 1245"/>
                    <a:gd name="T56" fmla="*/ 191 w 865"/>
                    <a:gd name="T57" fmla="*/ 194 h 1245"/>
                    <a:gd name="T58" fmla="*/ 195 w 865"/>
                    <a:gd name="T59" fmla="*/ 188 h 1245"/>
                    <a:gd name="T60" fmla="*/ 199 w 865"/>
                    <a:gd name="T61" fmla="*/ 181 h 1245"/>
                    <a:gd name="T62" fmla="*/ 203 w 865"/>
                    <a:gd name="T63" fmla="*/ 174 h 1245"/>
                    <a:gd name="T64" fmla="*/ 206 w 865"/>
                    <a:gd name="T65" fmla="*/ 166 h 1245"/>
                    <a:gd name="T66" fmla="*/ 209 w 865"/>
                    <a:gd name="T67" fmla="*/ 158 h 1245"/>
                    <a:gd name="T68" fmla="*/ 212 w 865"/>
                    <a:gd name="T69" fmla="*/ 149 h 1245"/>
                    <a:gd name="T70" fmla="*/ 214 w 865"/>
                    <a:gd name="T71" fmla="*/ 140 h 1245"/>
                    <a:gd name="T72" fmla="*/ 216 w 865"/>
                    <a:gd name="T73" fmla="*/ 130 h 1245"/>
                    <a:gd name="T74" fmla="*/ 217 w 865"/>
                    <a:gd name="T75" fmla="*/ 120 h 1245"/>
                    <a:gd name="T76" fmla="*/ 218 w 865"/>
                    <a:gd name="T77" fmla="*/ 109 h 1245"/>
                    <a:gd name="T78" fmla="*/ 217 w 865"/>
                    <a:gd name="T79" fmla="*/ 98 h 1245"/>
                    <a:gd name="T80" fmla="*/ 216 w 865"/>
                    <a:gd name="T81" fmla="*/ 86 h 1245"/>
                    <a:gd name="T82" fmla="*/ 214 w 865"/>
                    <a:gd name="T83" fmla="*/ 74 h 1245"/>
                    <a:gd name="T84" fmla="*/ 209 w 865"/>
                    <a:gd name="T85" fmla="*/ 61 h 1245"/>
                    <a:gd name="T86" fmla="*/ 204 w 865"/>
                    <a:gd name="T87" fmla="*/ 50 h 1245"/>
                    <a:gd name="T88" fmla="*/ 197 w 865"/>
                    <a:gd name="T89" fmla="*/ 40 h 1245"/>
                    <a:gd name="T90" fmla="*/ 189 w 865"/>
                    <a:gd name="T91" fmla="*/ 31 h 1245"/>
                    <a:gd name="T92" fmla="*/ 180 w 865"/>
                    <a:gd name="T93" fmla="*/ 23 h 1245"/>
                    <a:gd name="T94" fmla="*/ 171 w 865"/>
                    <a:gd name="T95" fmla="*/ 16 h 1245"/>
                    <a:gd name="T96" fmla="*/ 161 w 865"/>
                    <a:gd name="T97" fmla="*/ 11 h 1245"/>
                    <a:gd name="T98" fmla="*/ 151 w 865"/>
                    <a:gd name="T99" fmla="*/ 6 h 1245"/>
                    <a:gd name="T100" fmla="*/ 140 w 865"/>
                    <a:gd name="T101" fmla="*/ 3 h 1245"/>
                    <a:gd name="T102" fmla="*/ 129 w 865"/>
                    <a:gd name="T103" fmla="*/ 1 h 1245"/>
                    <a:gd name="T104" fmla="*/ 118 w 865"/>
                    <a:gd name="T105" fmla="*/ 0 h 1245"/>
                    <a:gd name="T106" fmla="*/ 107 w 865"/>
                    <a:gd name="T107" fmla="*/ 0 h 1245"/>
                    <a:gd name="T108" fmla="*/ 96 w 865"/>
                    <a:gd name="T109" fmla="*/ 0 h 1245"/>
                    <a:gd name="T110" fmla="*/ 85 w 865"/>
                    <a:gd name="T111" fmla="*/ 2 h 1245"/>
                    <a:gd name="T112" fmla="*/ 75 w 865"/>
                    <a:gd name="T113" fmla="*/ 4 h 1245"/>
                    <a:gd name="T114" fmla="*/ 65 w 865"/>
                    <a:gd name="T115" fmla="*/ 7 h 1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5" h="1245">
                      <a:moveTo>
                        <a:pt x="259" y="30"/>
                      </a:moveTo>
                      <a:lnTo>
                        <a:pt x="216" y="54"/>
                      </a:lnTo>
                      <a:lnTo>
                        <a:pt x="176" y="80"/>
                      </a:lnTo>
                      <a:lnTo>
                        <a:pt x="139" y="111"/>
                      </a:lnTo>
                      <a:lnTo>
                        <a:pt x="106" y="145"/>
                      </a:lnTo>
                      <a:lnTo>
                        <a:pt x="77" y="182"/>
                      </a:lnTo>
                      <a:lnTo>
                        <a:pt x="52" y="222"/>
                      </a:lnTo>
                      <a:lnTo>
                        <a:pt x="31" y="265"/>
                      </a:lnTo>
                      <a:lnTo>
                        <a:pt x="15" y="311"/>
                      </a:lnTo>
                      <a:lnTo>
                        <a:pt x="4" y="360"/>
                      </a:lnTo>
                      <a:lnTo>
                        <a:pt x="0" y="412"/>
                      </a:lnTo>
                      <a:lnTo>
                        <a:pt x="2" y="466"/>
                      </a:lnTo>
                      <a:lnTo>
                        <a:pt x="10" y="524"/>
                      </a:lnTo>
                      <a:lnTo>
                        <a:pt x="25" y="584"/>
                      </a:lnTo>
                      <a:lnTo>
                        <a:pt x="48" y="647"/>
                      </a:lnTo>
                      <a:lnTo>
                        <a:pt x="79" y="713"/>
                      </a:lnTo>
                      <a:lnTo>
                        <a:pt x="117" y="781"/>
                      </a:lnTo>
                      <a:lnTo>
                        <a:pt x="212" y="923"/>
                      </a:lnTo>
                      <a:lnTo>
                        <a:pt x="247" y="1014"/>
                      </a:lnTo>
                      <a:lnTo>
                        <a:pt x="267" y="1195"/>
                      </a:lnTo>
                      <a:lnTo>
                        <a:pt x="292" y="1245"/>
                      </a:lnTo>
                      <a:lnTo>
                        <a:pt x="601" y="1245"/>
                      </a:lnTo>
                      <a:lnTo>
                        <a:pt x="620" y="1204"/>
                      </a:lnTo>
                      <a:lnTo>
                        <a:pt x="632" y="1041"/>
                      </a:lnTo>
                      <a:lnTo>
                        <a:pt x="660" y="943"/>
                      </a:lnTo>
                      <a:lnTo>
                        <a:pt x="718" y="844"/>
                      </a:lnTo>
                      <a:lnTo>
                        <a:pt x="731" y="826"/>
                      </a:lnTo>
                      <a:lnTo>
                        <a:pt x="746" y="805"/>
                      </a:lnTo>
                      <a:lnTo>
                        <a:pt x="760" y="782"/>
                      </a:lnTo>
                      <a:lnTo>
                        <a:pt x="775" y="758"/>
                      </a:lnTo>
                      <a:lnTo>
                        <a:pt x="790" y="730"/>
                      </a:lnTo>
                      <a:lnTo>
                        <a:pt x="805" y="701"/>
                      </a:lnTo>
                      <a:lnTo>
                        <a:pt x="817" y="670"/>
                      </a:lnTo>
                      <a:lnTo>
                        <a:pt x="830" y="637"/>
                      </a:lnTo>
                      <a:lnTo>
                        <a:pt x="842" y="601"/>
                      </a:lnTo>
                      <a:lnTo>
                        <a:pt x="851" y="564"/>
                      </a:lnTo>
                      <a:lnTo>
                        <a:pt x="858" y="525"/>
                      </a:lnTo>
                      <a:lnTo>
                        <a:pt x="862" y="483"/>
                      </a:lnTo>
                      <a:lnTo>
                        <a:pt x="865" y="440"/>
                      </a:lnTo>
                      <a:lnTo>
                        <a:pt x="863" y="395"/>
                      </a:lnTo>
                      <a:lnTo>
                        <a:pt x="859" y="348"/>
                      </a:lnTo>
                      <a:lnTo>
                        <a:pt x="851" y="298"/>
                      </a:lnTo>
                      <a:lnTo>
                        <a:pt x="832" y="246"/>
                      </a:lnTo>
                      <a:lnTo>
                        <a:pt x="809" y="201"/>
                      </a:lnTo>
                      <a:lnTo>
                        <a:pt x="782" y="160"/>
                      </a:lnTo>
                      <a:lnTo>
                        <a:pt x="751" y="124"/>
                      </a:lnTo>
                      <a:lnTo>
                        <a:pt x="716" y="93"/>
                      </a:lnTo>
                      <a:lnTo>
                        <a:pt x="679" y="67"/>
                      </a:lnTo>
                      <a:lnTo>
                        <a:pt x="640" y="45"/>
                      </a:lnTo>
                      <a:lnTo>
                        <a:pt x="599" y="27"/>
                      </a:lnTo>
                      <a:lnTo>
                        <a:pt x="556" y="15"/>
                      </a:lnTo>
                      <a:lnTo>
                        <a:pt x="512" y="5"/>
                      </a:lnTo>
                      <a:lnTo>
                        <a:pt x="468" y="1"/>
                      </a:lnTo>
                      <a:lnTo>
                        <a:pt x="424" y="0"/>
                      </a:lnTo>
                      <a:lnTo>
                        <a:pt x="381" y="2"/>
                      </a:lnTo>
                      <a:lnTo>
                        <a:pt x="338" y="8"/>
                      </a:lnTo>
                      <a:lnTo>
                        <a:pt x="298" y="17"/>
                      </a:lnTo>
                      <a:lnTo>
                        <a:pt x="259" y="30"/>
                      </a:lnTo>
                      <a:close/>
                    </a:path>
                  </a:pathLst>
                </a:custGeom>
                <a:solidFill>
                  <a:srgbClr val="FFC900"/>
                </a:solidFill>
                <a:ln w="9525">
                  <a:noFill/>
                  <a:round/>
                  <a:headEnd/>
                  <a:tailEnd/>
                </a:ln>
              </p:spPr>
              <p:txBody>
                <a:bodyPr/>
                <a:lstStyle/>
                <a:p>
                  <a:pPr>
                    <a:defRPr/>
                  </a:pPr>
                  <a:endParaRPr lang="en-US"/>
                </a:p>
              </p:txBody>
            </p:sp>
            <p:sp>
              <p:nvSpPr>
                <p:cNvPr id="22" name="Freeform 21"/>
                <p:cNvSpPr>
                  <a:spLocks/>
                </p:cNvSpPr>
                <p:nvPr/>
              </p:nvSpPr>
              <p:spPr bwMode="auto">
                <a:xfrm>
                  <a:off x="2239" y="2869"/>
                  <a:ext cx="388" cy="588"/>
                </a:xfrm>
                <a:custGeom>
                  <a:avLst/>
                  <a:gdLst>
                    <a:gd name="T0" fmla="*/ 59 w 774"/>
                    <a:gd name="T1" fmla="*/ 5 h 1173"/>
                    <a:gd name="T2" fmla="*/ 49 w 774"/>
                    <a:gd name="T3" fmla="*/ 11 h 1173"/>
                    <a:gd name="T4" fmla="*/ 40 w 774"/>
                    <a:gd name="T5" fmla="*/ 17 h 1173"/>
                    <a:gd name="T6" fmla="*/ 32 w 774"/>
                    <a:gd name="T7" fmla="*/ 24 h 1173"/>
                    <a:gd name="T8" fmla="*/ 24 w 774"/>
                    <a:gd name="T9" fmla="*/ 31 h 1173"/>
                    <a:gd name="T10" fmla="*/ 18 w 774"/>
                    <a:gd name="T11" fmla="*/ 39 h 1173"/>
                    <a:gd name="T12" fmla="*/ 12 w 774"/>
                    <a:gd name="T13" fmla="*/ 48 h 1173"/>
                    <a:gd name="T14" fmla="*/ 7 w 774"/>
                    <a:gd name="T15" fmla="*/ 58 h 1173"/>
                    <a:gd name="T16" fmla="*/ 4 w 774"/>
                    <a:gd name="T17" fmla="*/ 68 h 1173"/>
                    <a:gd name="T18" fmla="*/ 1 w 774"/>
                    <a:gd name="T19" fmla="*/ 79 h 1173"/>
                    <a:gd name="T20" fmla="*/ 0 w 774"/>
                    <a:gd name="T21" fmla="*/ 90 h 1173"/>
                    <a:gd name="T22" fmla="*/ 1 w 774"/>
                    <a:gd name="T23" fmla="*/ 103 h 1173"/>
                    <a:gd name="T24" fmla="*/ 3 w 774"/>
                    <a:gd name="T25" fmla="*/ 116 h 1173"/>
                    <a:gd name="T26" fmla="*/ 6 w 774"/>
                    <a:gd name="T27" fmla="*/ 129 h 1173"/>
                    <a:gd name="T28" fmla="*/ 11 w 774"/>
                    <a:gd name="T29" fmla="*/ 143 h 1173"/>
                    <a:gd name="T30" fmla="*/ 18 w 774"/>
                    <a:gd name="T31" fmla="*/ 157 h 1173"/>
                    <a:gd name="T32" fmla="*/ 27 w 774"/>
                    <a:gd name="T33" fmla="*/ 173 h 1173"/>
                    <a:gd name="T34" fmla="*/ 55 w 774"/>
                    <a:gd name="T35" fmla="*/ 205 h 1173"/>
                    <a:gd name="T36" fmla="*/ 61 w 774"/>
                    <a:gd name="T37" fmla="*/ 225 h 1173"/>
                    <a:gd name="T38" fmla="*/ 65 w 774"/>
                    <a:gd name="T39" fmla="*/ 281 h 1173"/>
                    <a:gd name="T40" fmla="*/ 77 w 774"/>
                    <a:gd name="T41" fmla="*/ 295 h 1173"/>
                    <a:gd name="T42" fmla="*/ 130 w 774"/>
                    <a:gd name="T43" fmla="*/ 295 h 1173"/>
                    <a:gd name="T44" fmla="*/ 140 w 774"/>
                    <a:gd name="T45" fmla="*/ 283 h 1173"/>
                    <a:gd name="T46" fmla="*/ 142 w 774"/>
                    <a:gd name="T47" fmla="*/ 235 h 1173"/>
                    <a:gd name="T48" fmla="*/ 148 w 774"/>
                    <a:gd name="T49" fmla="*/ 213 h 1173"/>
                    <a:gd name="T50" fmla="*/ 160 w 774"/>
                    <a:gd name="T51" fmla="*/ 191 h 1173"/>
                    <a:gd name="T52" fmla="*/ 167 w 774"/>
                    <a:gd name="T53" fmla="*/ 181 h 1173"/>
                    <a:gd name="T54" fmla="*/ 173 w 774"/>
                    <a:gd name="T55" fmla="*/ 170 h 1173"/>
                    <a:gd name="T56" fmla="*/ 180 w 774"/>
                    <a:gd name="T57" fmla="*/ 156 h 1173"/>
                    <a:gd name="T58" fmla="*/ 186 w 774"/>
                    <a:gd name="T59" fmla="*/ 142 h 1173"/>
                    <a:gd name="T60" fmla="*/ 190 w 774"/>
                    <a:gd name="T61" fmla="*/ 125 h 1173"/>
                    <a:gd name="T62" fmla="*/ 194 w 774"/>
                    <a:gd name="T63" fmla="*/ 107 h 1173"/>
                    <a:gd name="T64" fmla="*/ 195 w 774"/>
                    <a:gd name="T65" fmla="*/ 87 h 1173"/>
                    <a:gd name="T66" fmla="*/ 192 w 774"/>
                    <a:gd name="T67" fmla="*/ 65 h 1173"/>
                    <a:gd name="T68" fmla="*/ 188 w 774"/>
                    <a:gd name="T69" fmla="*/ 54 h 1173"/>
                    <a:gd name="T70" fmla="*/ 183 w 774"/>
                    <a:gd name="T71" fmla="*/ 43 h 1173"/>
                    <a:gd name="T72" fmla="*/ 177 w 774"/>
                    <a:gd name="T73" fmla="*/ 35 h 1173"/>
                    <a:gd name="T74" fmla="*/ 170 w 774"/>
                    <a:gd name="T75" fmla="*/ 27 h 1173"/>
                    <a:gd name="T76" fmla="*/ 162 w 774"/>
                    <a:gd name="T77" fmla="*/ 20 h 1173"/>
                    <a:gd name="T78" fmla="*/ 154 w 774"/>
                    <a:gd name="T79" fmla="*/ 15 h 1173"/>
                    <a:gd name="T80" fmla="*/ 145 w 774"/>
                    <a:gd name="T81" fmla="*/ 10 h 1173"/>
                    <a:gd name="T82" fmla="*/ 136 w 774"/>
                    <a:gd name="T83" fmla="*/ 6 h 1173"/>
                    <a:gd name="T84" fmla="*/ 127 w 774"/>
                    <a:gd name="T85" fmla="*/ 3 h 1173"/>
                    <a:gd name="T86" fmla="*/ 117 w 774"/>
                    <a:gd name="T87" fmla="*/ 2 h 1173"/>
                    <a:gd name="T88" fmla="*/ 107 w 774"/>
                    <a:gd name="T89" fmla="*/ 1 h 1173"/>
                    <a:gd name="T90" fmla="*/ 97 w 774"/>
                    <a:gd name="T91" fmla="*/ 0 h 1173"/>
                    <a:gd name="T92" fmla="*/ 87 w 774"/>
                    <a:gd name="T93" fmla="*/ 1 h 1173"/>
                    <a:gd name="T94" fmla="*/ 77 w 774"/>
                    <a:gd name="T95" fmla="*/ 2 h 1173"/>
                    <a:gd name="T96" fmla="*/ 68 w 774"/>
                    <a:gd name="T97" fmla="*/ 3 h 1173"/>
                    <a:gd name="T98" fmla="*/ 59 w 774"/>
                    <a:gd name="T99" fmla="*/ 5 h 1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4" h="1173">
                      <a:moveTo>
                        <a:pt x="235" y="20"/>
                      </a:moveTo>
                      <a:lnTo>
                        <a:pt x="196" y="41"/>
                      </a:lnTo>
                      <a:lnTo>
                        <a:pt x="160" y="65"/>
                      </a:lnTo>
                      <a:lnTo>
                        <a:pt x="127" y="93"/>
                      </a:lnTo>
                      <a:lnTo>
                        <a:pt x="96" y="123"/>
                      </a:lnTo>
                      <a:lnTo>
                        <a:pt x="69" y="155"/>
                      </a:lnTo>
                      <a:lnTo>
                        <a:pt x="46" y="191"/>
                      </a:lnTo>
                      <a:lnTo>
                        <a:pt x="28" y="229"/>
                      </a:lnTo>
                      <a:lnTo>
                        <a:pt x="14" y="270"/>
                      </a:lnTo>
                      <a:lnTo>
                        <a:pt x="4" y="314"/>
                      </a:lnTo>
                      <a:lnTo>
                        <a:pt x="0" y="360"/>
                      </a:lnTo>
                      <a:lnTo>
                        <a:pt x="1" y="409"/>
                      </a:lnTo>
                      <a:lnTo>
                        <a:pt x="10" y="460"/>
                      </a:lnTo>
                      <a:lnTo>
                        <a:pt x="23" y="513"/>
                      </a:lnTo>
                      <a:lnTo>
                        <a:pt x="44" y="570"/>
                      </a:lnTo>
                      <a:lnTo>
                        <a:pt x="72" y="627"/>
                      </a:lnTo>
                      <a:lnTo>
                        <a:pt x="106" y="688"/>
                      </a:lnTo>
                      <a:lnTo>
                        <a:pt x="219" y="816"/>
                      </a:lnTo>
                      <a:lnTo>
                        <a:pt x="243" y="896"/>
                      </a:lnTo>
                      <a:lnTo>
                        <a:pt x="259" y="1118"/>
                      </a:lnTo>
                      <a:lnTo>
                        <a:pt x="308" y="1173"/>
                      </a:lnTo>
                      <a:lnTo>
                        <a:pt x="516" y="1173"/>
                      </a:lnTo>
                      <a:lnTo>
                        <a:pt x="557" y="1126"/>
                      </a:lnTo>
                      <a:lnTo>
                        <a:pt x="565" y="935"/>
                      </a:lnTo>
                      <a:lnTo>
                        <a:pt x="589" y="847"/>
                      </a:lnTo>
                      <a:lnTo>
                        <a:pt x="637" y="760"/>
                      </a:lnTo>
                      <a:lnTo>
                        <a:pt x="664" y="722"/>
                      </a:lnTo>
                      <a:lnTo>
                        <a:pt x="691" y="676"/>
                      </a:lnTo>
                      <a:lnTo>
                        <a:pt x="718" y="623"/>
                      </a:lnTo>
                      <a:lnTo>
                        <a:pt x="741" y="564"/>
                      </a:lnTo>
                      <a:lnTo>
                        <a:pt x="759" y="497"/>
                      </a:lnTo>
                      <a:lnTo>
                        <a:pt x="772" y="425"/>
                      </a:lnTo>
                      <a:lnTo>
                        <a:pt x="774" y="345"/>
                      </a:lnTo>
                      <a:lnTo>
                        <a:pt x="766" y="259"/>
                      </a:lnTo>
                      <a:lnTo>
                        <a:pt x="750" y="214"/>
                      </a:lnTo>
                      <a:lnTo>
                        <a:pt x="729" y="172"/>
                      </a:lnTo>
                      <a:lnTo>
                        <a:pt x="705" y="138"/>
                      </a:lnTo>
                      <a:lnTo>
                        <a:pt x="677" y="107"/>
                      </a:lnTo>
                      <a:lnTo>
                        <a:pt x="646" y="79"/>
                      </a:lnTo>
                      <a:lnTo>
                        <a:pt x="614" y="57"/>
                      </a:lnTo>
                      <a:lnTo>
                        <a:pt x="578" y="39"/>
                      </a:lnTo>
                      <a:lnTo>
                        <a:pt x="542" y="24"/>
                      </a:lnTo>
                      <a:lnTo>
                        <a:pt x="504" y="12"/>
                      </a:lnTo>
                      <a:lnTo>
                        <a:pt x="464" y="5"/>
                      </a:lnTo>
                      <a:lnTo>
                        <a:pt x="425" y="1"/>
                      </a:lnTo>
                      <a:lnTo>
                        <a:pt x="386" y="0"/>
                      </a:lnTo>
                      <a:lnTo>
                        <a:pt x="347" y="1"/>
                      </a:lnTo>
                      <a:lnTo>
                        <a:pt x="308" y="5"/>
                      </a:lnTo>
                      <a:lnTo>
                        <a:pt x="271" y="11"/>
                      </a:lnTo>
                      <a:lnTo>
                        <a:pt x="235" y="20"/>
                      </a:lnTo>
                      <a:close/>
                    </a:path>
                  </a:pathLst>
                </a:custGeom>
                <a:solidFill>
                  <a:srgbClr val="FFC900"/>
                </a:solidFill>
                <a:ln w="9525">
                  <a:noFill/>
                  <a:round/>
                  <a:headEnd/>
                  <a:tailEnd/>
                </a:ln>
              </p:spPr>
              <p:txBody>
                <a:bodyPr/>
                <a:lstStyle/>
                <a:p>
                  <a:pPr>
                    <a:defRPr/>
                  </a:pPr>
                  <a:endParaRPr lang="en-US"/>
                </a:p>
              </p:txBody>
            </p:sp>
            <p:sp>
              <p:nvSpPr>
                <p:cNvPr id="23" name="Freeform 22"/>
                <p:cNvSpPr>
                  <a:spLocks/>
                </p:cNvSpPr>
                <p:nvPr/>
              </p:nvSpPr>
              <p:spPr bwMode="auto">
                <a:xfrm>
                  <a:off x="2251" y="2877"/>
                  <a:ext cx="363" cy="580"/>
                </a:xfrm>
                <a:custGeom>
                  <a:avLst/>
                  <a:gdLst>
                    <a:gd name="T0" fmla="*/ 47 w 728"/>
                    <a:gd name="T1" fmla="*/ 10 h 1158"/>
                    <a:gd name="T2" fmla="*/ 30 w 728"/>
                    <a:gd name="T3" fmla="*/ 22 h 1158"/>
                    <a:gd name="T4" fmla="*/ 16 w 728"/>
                    <a:gd name="T5" fmla="*/ 37 h 1158"/>
                    <a:gd name="T6" fmla="*/ 6 w 728"/>
                    <a:gd name="T7" fmla="*/ 55 h 1158"/>
                    <a:gd name="T8" fmla="*/ 1 w 728"/>
                    <a:gd name="T9" fmla="*/ 75 h 1158"/>
                    <a:gd name="T10" fmla="*/ 0 w 728"/>
                    <a:gd name="T11" fmla="*/ 97 h 1158"/>
                    <a:gd name="T12" fmla="*/ 6 w 728"/>
                    <a:gd name="T13" fmla="*/ 122 h 1158"/>
                    <a:gd name="T14" fmla="*/ 17 w 728"/>
                    <a:gd name="T15" fmla="*/ 149 h 1158"/>
                    <a:gd name="T16" fmla="*/ 29 w 728"/>
                    <a:gd name="T17" fmla="*/ 167 h 1158"/>
                    <a:gd name="T18" fmla="*/ 36 w 728"/>
                    <a:gd name="T19" fmla="*/ 177 h 1158"/>
                    <a:gd name="T20" fmla="*/ 42 w 728"/>
                    <a:gd name="T21" fmla="*/ 187 h 1158"/>
                    <a:gd name="T22" fmla="*/ 49 w 728"/>
                    <a:gd name="T23" fmla="*/ 197 h 1158"/>
                    <a:gd name="T24" fmla="*/ 54 w 728"/>
                    <a:gd name="T25" fmla="*/ 206 h 1158"/>
                    <a:gd name="T26" fmla="*/ 56 w 728"/>
                    <a:gd name="T27" fmla="*/ 216 h 1158"/>
                    <a:gd name="T28" fmla="*/ 59 w 728"/>
                    <a:gd name="T29" fmla="*/ 235 h 1158"/>
                    <a:gd name="T30" fmla="*/ 61 w 728"/>
                    <a:gd name="T31" fmla="*/ 263 h 1158"/>
                    <a:gd name="T32" fmla="*/ 63 w 728"/>
                    <a:gd name="T33" fmla="*/ 278 h 1158"/>
                    <a:gd name="T34" fmla="*/ 66 w 728"/>
                    <a:gd name="T35" fmla="*/ 282 h 1158"/>
                    <a:gd name="T36" fmla="*/ 68 w 728"/>
                    <a:gd name="T37" fmla="*/ 285 h 1158"/>
                    <a:gd name="T38" fmla="*/ 71 w 728"/>
                    <a:gd name="T39" fmla="*/ 288 h 1158"/>
                    <a:gd name="T40" fmla="*/ 76 w 728"/>
                    <a:gd name="T41" fmla="*/ 291 h 1158"/>
                    <a:gd name="T42" fmla="*/ 82 w 728"/>
                    <a:gd name="T43" fmla="*/ 291 h 1158"/>
                    <a:gd name="T44" fmla="*/ 88 w 728"/>
                    <a:gd name="T45" fmla="*/ 291 h 1158"/>
                    <a:gd name="T46" fmla="*/ 94 w 728"/>
                    <a:gd name="T47" fmla="*/ 291 h 1158"/>
                    <a:gd name="T48" fmla="*/ 100 w 728"/>
                    <a:gd name="T49" fmla="*/ 291 h 1158"/>
                    <a:gd name="T50" fmla="*/ 106 w 728"/>
                    <a:gd name="T51" fmla="*/ 291 h 1158"/>
                    <a:gd name="T52" fmla="*/ 112 w 728"/>
                    <a:gd name="T53" fmla="*/ 291 h 1158"/>
                    <a:gd name="T54" fmla="*/ 118 w 728"/>
                    <a:gd name="T55" fmla="*/ 291 h 1158"/>
                    <a:gd name="T56" fmla="*/ 123 w 728"/>
                    <a:gd name="T57" fmla="*/ 289 h 1158"/>
                    <a:gd name="T58" fmla="*/ 125 w 728"/>
                    <a:gd name="T59" fmla="*/ 286 h 1158"/>
                    <a:gd name="T60" fmla="*/ 127 w 728"/>
                    <a:gd name="T61" fmla="*/ 283 h 1158"/>
                    <a:gd name="T62" fmla="*/ 130 w 728"/>
                    <a:gd name="T63" fmla="*/ 280 h 1158"/>
                    <a:gd name="T64" fmla="*/ 132 w 728"/>
                    <a:gd name="T65" fmla="*/ 267 h 1158"/>
                    <a:gd name="T66" fmla="*/ 132 w 728"/>
                    <a:gd name="T67" fmla="*/ 243 h 1158"/>
                    <a:gd name="T68" fmla="*/ 134 w 728"/>
                    <a:gd name="T69" fmla="*/ 226 h 1158"/>
                    <a:gd name="T70" fmla="*/ 137 w 728"/>
                    <a:gd name="T71" fmla="*/ 215 h 1158"/>
                    <a:gd name="T72" fmla="*/ 140 w 728"/>
                    <a:gd name="T73" fmla="*/ 207 h 1158"/>
                    <a:gd name="T74" fmla="*/ 143 w 728"/>
                    <a:gd name="T75" fmla="*/ 201 h 1158"/>
                    <a:gd name="T76" fmla="*/ 145 w 728"/>
                    <a:gd name="T77" fmla="*/ 196 h 1158"/>
                    <a:gd name="T78" fmla="*/ 148 w 728"/>
                    <a:gd name="T79" fmla="*/ 190 h 1158"/>
                    <a:gd name="T80" fmla="*/ 156 w 728"/>
                    <a:gd name="T81" fmla="*/ 178 h 1158"/>
                    <a:gd name="T82" fmla="*/ 168 w 728"/>
                    <a:gd name="T83" fmla="*/ 154 h 1158"/>
                    <a:gd name="T84" fmla="*/ 178 w 728"/>
                    <a:gd name="T85" fmla="*/ 123 h 1158"/>
                    <a:gd name="T86" fmla="*/ 181 w 728"/>
                    <a:gd name="T87" fmla="*/ 85 h 1158"/>
                    <a:gd name="T88" fmla="*/ 176 w 728"/>
                    <a:gd name="T89" fmla="*/ 53 h 1158"/>
                    <a:gd name="T90" fmla="*/ 166 w 728"/>
                    <a:gd name="T91" fmla="*/ 35 h 1158"/>
                    <a:gd name="T92" fmla="*/ 153 w 728"/>
                    <a:gd name="T93" fmla="*/ 21 h 1158"/>
                    <a:gd name="T94" fmla="*/ 138 w 728"/>
                    <a:gd name="T95" fmla="*/ 11 h 1158"/>
                    <a:gd name="T96" fmla="*/ 120 w 728"/>
                    <a:gd name="T97" fmla="*/ 4 h 1158"/>
                    <a:gd name="T98" fmla="*/ 102 w 728"/>
                    <a:gd name="T99" fmla="*/ 1 h 1158"/>
                    <a:gd name="T100" fmla="*/ 83 w 728"/>
                    <a:gd name="T101" fmla="*/ 0 h 1158"/>
                    <a:gd name="T102" fmla="*/ 65 w 728"/>
                    <a:gd name="T103" fmla="*/ 3 h 1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8" h="1158">
                      <a:moveTo>
                        <a:pt x="228" y="17"/>
                      </a:moveTo>
                      <a:lnTo>
                        <a:pt x="189" y="38"/>
                      </a:lnTo>
                      <a:lnTo>
                        <a:pt x="153" y="61"/>
                      </a:lnTo>
                      <a:lnTo>
                        <a:pt x="121" y="87"/>
                      </a:lnTo>
                      <a:lnTo>
                        <a:pt x="91" y="116"/>
                      </a:lnTo>
                      <a:lnTo>
                        <a:pt x="65" y="147"/>
                      </a:lnTo>
                      <a:lnTo>
                        <a:pt x="43" y="182"/>
                      </a:lnTo>
                      <a:lnTo>
                        <a:pt x="25" y="218"/>
                      </a:lnTo>
                      <a:lnTo>
                        <a:pt x="12" y="258"/>
                      </a:lnTo>
                      <a:lnTo>
                        <a:pt x="4" y="299"/>
                      </a:lnTo>
                      <a:lnTo>
                        <a:pt x="0" y="342"/>
                      </a:lnTo>
                      <a:lnTo>
                        <a:pt x="2" y="388"/>
                      </a:lnTo>
                      <a:lnTo>
                        <a:pt x="10" y="436"/>
                      </a:lnTo>
                      <a:lnTo>
                        <a:pt x="24" y="486"/>
                      </a:lnTo>
                      <a:lnTo>
                        <a:pt x="45" y="538"/>
                      </a:lnTo>
                      <a:lnTo>
                        <a:pt x="71" y="592"/>
                      </a:lnTo>
                      <a:lnTo>
                        <a:pt x="106" y="647"/>
                      </a:lnTo>
                      <a:lnTo>
                        <a:pt x="119" y="667"/>
                      </a:lnTo>
                      <a:lnTo>
                        <a:pt x="132" y="686"/>
                      </a:lnTo>
                      <a:lnTo>
                        <a:pt x="145" y="706"/>
                      </a:lnTo>
                      <a:lnTo>
                        <a:pt x="158" y="725"/>
                      </a:lnTo>
                      <a:lnTo>
                        <a:pt x="170" y="745"/>
                      </a:lnTo>
                      <a:lnTo>
                        <a:pt x="184" y="764"/>
                      </a:lnTo>
                      <a:lnTo>
                        <a:pt x="197" y="784"/>
                      </a:lnTo>
                      <a:lnTo>
                        <a:pt x="211" y="804"/>
                      </a:lnTo>
                      <a:lnTo>
                        <a:pt x="217" y="823"/>
                      </a:lnTo>
                      <a:lnTo>
                        <a:pt x="222" y="843"/>
                      </a:lnTo>
                      <a:lnTo>
                        <a:pt x="227" y="862"/>
                      </a:lnTo>
                      <a:lnTo>
                        <a:pt x="233" y="882"/>
                      </a:lnTo>
                      <a:lnTo>
                        <a:pt x="236" y="937"/>
                      </a:lnTo>
                      <a:lnTo>
                        <a:pt x="241" y="992"/>
                      </a:lnTo>
                      <a:lnTo>
                        <a:pt x="244" y="1048"/>
                      </a:lnTo>
                      <a:lnTo>
                        <a:pt x="248" y="1103"/>
                      </a:lnTo>
                      <a:lnTo>
                        <a:pt x="253" y="1110"/>
                      </a:lnTo>
                      <a:lnTo>
                        <a:pt x="259" y="1117"/>
                      </a:lnTo>
                      <a:lnTo>
                        <a:pt x="265" y="1124"/>
                      </a:lnTo>
                      <a:lnTo>
                        <a:pt x="271" y="1131"/>
                      </a:lnTo>
                      <a:lnTo>
                        <a:pt x="275" y="1138"/>
                      </a:lnTo>
                      <a:lnTo>
                        <a:pt x="281" y="1144"/>
                      </a:lnTo>
                      <a:lnTo>
                        <a:pt x="287" y="1151"/>
                      </a:lnTo>
                      <a:lnTo>
                        <a:pt x="293" y="1158"/>
                      </a:lnTo>
                      <a:lnTo>
                        <a:pt x="305" y="1158"/>
                      </a:lnTo>
                      <a:lnTo>
                        <a:pt x="317" y="1158"/>
                      </a:lnTo>
                      <a:lnTo>
                        <a:pt x="329" y="1158"/>
                      </a:lnTo>
                      <a:lnTo>
                        <a:pt x="342" y="1158"/>
                      </a:lnTo>
                      <a:lnTo>
                        <a:pt x="354" y="1158"/>
                      </a:lnTo>
                      <a:lnTo>
                        <a:pt x="366" y="1158"/>
                      </a:lnTo>
                      <a:lnTo>
                        <a:pt x="378" y="1158"/>
                      </a:lnTo>
                      <a:lnTo>
                        <a:pt x="390" y="1158"/>
                      </a:lnTo>
                      <a:lnTo>
                        <a:pt x="403" y="1158"/>
                      </a:lnTo>
                      <a:lnTo>
                        <a:pt x="415" y="1158"/>
                      </a:lnTo>
                      <a:lnTo>
                        <a:pt x="427" y="1158"/>
                      </a:lnTo>
                      <a:lnTo>
                        <a:pt x="439" y="1158"/>
                      </a:lnTo>
                      <a:lnTo>
                        <a:pt x="451" y="1158"/>
                      </a:lnTo>
                      <a:lnTo>
                        <a:pt x="464" y="1158"/>
                      </a:lnTo>
                      <a:lnTo>
                        <a:pt x="476" y="1158"/>
                      </a:lnTo>
                      <a:lnTo>
                        <a:pt x="488" y="1158"/>
                      </a:lnTo>
                      <a:lnTo>
                        <a:pt x="493" y="1153"/>
                      </a:lnTo>
                      <a:lnTo>
                        <a:pt x="498" y="1147"/>
                      </a:lnTo>
                      <a:lnTo>
                        <a:pt x="502" y="1141"/>
                      </a:lnTo>
                      <a:lnTo>
                        <a:pt x="508" y="1135"/>
                      </a:lnTo>
                      <a:lnTo>
                        <a:pt x="512" y="1130"/>
                      </a:lnTo>
                      <a:lnTo>
                        <a:pt x="517" y="1123"/>
                      </a:lnTo>
                      <a:lnTo>
                        <a:pt x="522" y="1117"/>
                      </a:lnTo>
                      <a:lnTo>
                        <a:pt x="526" y="1111"/>
                      </a:lnTo>
                      <a:lnTo>
                        <a:pt x="529" y="1064"/>
                      </a:lnTo>
                      <a:lnTo>
                        <a:pt x="530" y="1017"/>
                      </a:lnTo>
                      <a:lnTo>
                        <a:pt x="532" y="969"/>
                      </a:lnTo>
                      <a:lnTo>
                        <a:pt x="533" y="922"/>
                      </a:lnTo>
                      <a:lnTo>
                        <a:pt x="539" y="900"/>
                      </a:lnTo>
                      <a:lnTo>
                        <a:pt x="545" y="878"/>
                      </a:lnTo>
                      <a:lnTo>
                        <a:pt x="550" y="857"/>
                      </a:lnTo>
                      <a:lnTo>
                        <a:pt x="556" y="835"/>
                      </a:lnTo>
                      <a:lnTo>
                        <a:pt x="562" y="824"/>
                      </a:lnTo>
                      <a:lnTo>
                        <a:pt x="568" y="813"/>
                      </a:lnTo>
                      <a:lnTo>
                        <a:pt x="574" y="802"/>
                      </a:lnTo>
                      <a:lnTo>
                        <a:pt x="579" y="791"/>
                      </a:lnTo>
                      <a:lnTo>
                        <a:pt x="584" y="781"/>
                      </a:lnTo>
                      <a:lnTo>
                        <a:pt x="590" y="770"/>
                      </a:lnTo>
                      <a:lnTo>
                        <a:pt x="595" y="759"/>
                      </a:lnTo>
                      <a:lnTo>
                        <a:pt x="601" y="748"/>
                      </a:lnTo>
                      <a:lnTo>
                        <a:pt x="625" y="710"/>
                      </a:lnTo>
                      <a:lnTo>
                        <a:pt x="651" y="664"/>
                      </a:lnTo>
                      <a:lnTo>
                        <a:pt x="676" y="612"/>
                      </a:lnTo>
                      <a:lnTo>
                        <a:pt x="698" y="554"/>
                      </a:lnTo>
                      <a:lnTo>
                        <a:pt x="715" y="489"/>
                      </a:lnTo>
                      <a:lnTo>
                        <a:pt x="726" y="417"/>
                      </a:lnTo>
                      <a:lnTo>
                        <a:pt x="728" y="337"/>
                      </a:lnTo>
                      <a:lnTo>
                        <a:pt x="721" y="252"/>
                      </a:lnTo>
                      <a:lnTo>
                        <a:pt x="707" y="209"/>
                      </a:lnTo>
                      <a:lnTo>
                        <a:pt x="690" y="171"/>
                      </a:lnTo>
                      <a:lnTo>
                        <a:pt x="668" y="137"/>
                      </a:lnTo>
                      <a:lnTo>
                        <a:pt x="643" y="107"/>
                      </a:lnTo>
                      <a:lnTo>
                        <a:pt x="615" y="81"/>
                      </a:lnTo>
                      <a:lnTo>
                        <a:pt x="585" y="60"/>
                      </a:lnTo>
                      <a:lnTo>
                        <a:pt x="553" y="41"/>
                      </a:lnTo>
                      <a:lnTo>
                        <a:pt x="518" y="26"/>
                      </a:lnTo>
                      <a:lnTo>
                        <a:pt x="483" y="15"/>
                      </a:lnTo>
                      <a:lnTo>
                        <a:pt x="446" y="7"/>
                      </a:lnTo>
                      <a:lnTo>
                        <a:pt x="409" y="2"/>
                      </a:lnTo>
                      <a:lnTo>
                        <a:pt x="371" y="0"/>
                      </a:lnTo>
                      <a:lnTo>
                        <a:pt x="334" y="0"/>
                      </a:lnTo>
                      <a:lnTo>
                        <a:pt x="297" y="3"/>
                      </a:lnTo>
                      <a:lnTo>
                        <a:pt x="263" y="9"/>
                      </a:lnTo>
                      <a:lnTo>
                        <a:pt x="228" y="17"/>
                      </a:lnTo>
                      <a:close/>
                    </a:path>
                  </a:pathLst>
                </a:custGeom>
                <a:solidFill>
                  <a:srgbClr val="FFCE14"/>
                </a:solidFill>
                <a:ln w="9525">
                  <a:noFill/>
                  <a:round/>
                  <a:headEnd/>
                  <a:tailEnd/>
                </a:ln>
              </p:spPr>
              <p:txBody>
                <a:bodyPr/>
                <a:lstStyle/>
                <a:p>
                  <a:pPr>
                    <a:defRPr/>
                  </a:pPr>
                  <a:endParaRPr lang="en-US"/>
                </a:p>
              </p:txBody>
            </p:sp>
            <p:sp>
              <p:nvSpPr>
                <p:cNvPr id="24" name="Freeform 23"/>
                <p:cNvSpPr>
                  <a:spLocks/>
                </p:cNvSpPr>
                <p:nvPr/>
              </p:nvSpPr>
              <p:spPr bwMode="auto">
                <a:xfrm>
                  <a:off x="2261" y="2885"/>
                  <a:ext cx="341" cy="571"/>
                </a:xfrm>
                <a:custGeom>
                  <a:avLst/>
                  <a:gdLst>
                    <a:gd name="T0" fmla="*/ 46 w 682"/>
                    <a:gd name="T1" fmla="*/ 8 h 1143"/>
                    <a:gd name="T2" fmla="*/ 29 w 682"/>
                    <a:gd name="T3" fmla="*/ 20 h 1143"/>
                    <a:gd name="T4" fmla="*/ 15 w 682"/>
                    <a:gd name="T5" fmla="*/ 34 h 1143"/>
                    <a:gd name="T6" fmla="*/ 6 w 682"/>
                    <a:gd name="T7" fmla="*/ 51 h 1143"/>
                    <a:gd name="T8" fmla="*/ 1 w 682"/>
                    <a:gd name="T9" fmla="*/ 70 h 1143"/>
                    <a:gd name="T10" fmla="*/ 1 w 682"/>
                    <a:gd name="T11" fmla="*/ 91 h 1143"/>
                    <a:gd name="T12" fmla="*/ 6 w 682"/>
                    <a:gd name="T13" fmla="*/ 114 h 1143"/>
                    <a:gd name="T14" fmla="*/ 18 w 682"/>
                    <a:gd name="T15" fmla="*/ 139 h 1143"/>
                    <a:gd name="T16" fmla="*/ 29 w 682"/>
                    <a:gd name="T17" fmla="*/ 157 h 1143"/>
                    <a:gd name="T18" fmla="*/ 35 w 682"/>
                    <a:gd name="T19" fmla="*/ 169 h 1143"/>
                    <a:gd name="T20" fmla="*/ 42 w 682"/>
                    <a:gd name="T21" fmla="*/ 180 h 1143"/>
                    <a:gd name="T22" fmla="*/ 48 w 682"/>
                    <a:gd name="T23" fmla="*/ 192 h 1143"/>
                    <a:gd name="T24" fmla="*/ 52 w 682"/>
                    <a:gd name="T25" fmla="*/ 202 h 1143"/>
                    <a:gd name="T26" fmla="*/ 54 w 682"/>
                    <a:gd name="T27" fmla="*/ 212 h 1143"/>
                    <a:gd name="T28" fmla="*/ 57 w 682"/>
                    <a:gd name="T29" fmla="*/ 231 h 1143"/>
                    <a:gd name="T30" fmla="*/ 59 w 682"/>
                    <a:gd name="T31" fmla="*/ 258 h 1143"/>
                    <a:gd name="T32" fmla="*/ 61 w 682"/>
                    <a:gd name="T33" fmla="*/ 273 h 1143"/>
                    <a:gd name="T34" fmla="*/ 63 w 682"/>
                    <a:gd name="T35" fmla="*/ 277 h 1143"/>
                    <a:gd name="T36" fmla="*/ 66 w 682"/>
                    <a:gd name="T37" fmla="*/ 280 h 1143"/>
                    <a:gd name="T38" fmla="*/ 69 w 682"/>
                    <a:gd name="T39" fmla="*/ 284 h 1143"/>
                    <a:gd name="T40" fmla="*/ 75 w 682"/>
                    <a:gd name="T41" fmla="*/ 285 h 1143"/>
                    <a:gd name="T42" fmla="*/ 87 w 682"/>
                    <a:gd name="T43" fmla="*/ 285 h 1143"/>
                    <a:gd name="T44" fmla="*/ 98 w 682"/>
                    <a:gd name="T45" fmla="*/ 285 h 1143"/>
                    <a:gd name="T46" fmla="*/ 109 w 682"/>
                    <a:gd name="T47" fmla="*/ 285 h 1143"/>
                    <a:gd name="T48" fmla="*/ 116 w 682"/>
                    <a:gd name="T49" fmla="*/ 284 h 1143"/>
                    <a:gd name="T50" fmla="*/ 118 w 682"/>
                    <a:gd name="T51" fmla="*/ 281 h 1143"/>
                    <a:gd name="T52" fmla="*/ 121 w 682"/>
                    <a:gd name="T53" fmla="*/ 278 h 1143"/>
                    <a:gd name="T54" fmla="*/ 123 w 682"/>
                    <a:gd name="T55" fmla="*/ 275 h 1143"/>
                    <a:gd name="T56" fmla="*/ 124 w 682"/>
                    <a:gd name="T57" fmla="*/ 262 h 1143"/>
                    <a:gd name="T58" fmla="*/ 125 w 682"/>
                    <a:gd name="T59" fmla="*/ 239 h 1143"/>
                    <a:gd name="T60" fmla="*/ 127 w 682"/>
                    <a:gd name="T61" fmla="*/ 221 h 1143"/>
                    <a:gd name="T62" fmla="*/ 130 w 682"/>
                    <a:gd name="T63" fmla="*/ 211 h 1143"/>
                    <a:gd name="T64" fmla="*/ 132 w 682"/>
                    <a:gd name="T65" fmla="*/ 203 h 1143"/>
                    <a:gd name="T66" fmla="*/ 135 w 682"/>
                    <a:gd name="T67" fmla="*/ 197 h 1143"/>
                    <a:gd name="T68" fmla="*/ 138 w 682"/>
                    <a:gd name="T69" fmla="*/ 192 h 1143"/>
                    <a:gd name="T70" fmla="*/ 140 w 682"/>
                    <a:gd name="T71" fmla="*/ 186 h 1143"/>
                    <a:gd name="T72" fmla="*/ 147 w 682"/>
                    <a:gd name="T73" fmla="*/ 174 h 1143"/>
                    <a:gd name="T74" fmla="*/ 158 w 682"/>
                    <a:gd name="T75" fmla="*/ 150 h 1143"/>
                    <a:gd name="T76" fmla="*/ 167 w 682"/>
                    <a:gd name="T77" fmla="*/ 120 h 1143"/>
                    <a:gd name="T78" fmla="*/ 171 w 682"/>
                    <a:gd name="T79" fmla="*/ 82 h 1143"/>
                    <a:gd name="T80" fmla="*/ 167 w 682"/>
                    <a:gd name="T81" fmla="*/ 51 h 1143"/>
                    <a:gd name="T82" fmla="*/ 158 w 682"/>
                    <a:gd name="T83" fmla="*/ 34 h 1143"/>
                    <a:gd name="T84" fmla="*/ 146 w 682"/>
                    <a:gd name="T85" fmla="*/ 20 h 1143"/>
                    <a:gd name="T86" fmla="*/ 132 w 682"/>
                    <a:gd name="T87" fmla="*/ 10 h 1143"/>
                    <a:gd name="T88" fmla="*/ 116 w 682"/>
                    <a:gd name="T89" fmla="*/ 4 h 1143"/>
                    <a:gd name="T90" fmla="*/ 98 w 682"/>
                    <a:gd name="T91" fmla="*/ 0 h 1143"/>
                    <a:gd name="T92" fmla="*/ 80 w 682"/>
                    <a:gd name="T93" fmla="*/ 0 h 1143"/>
                    <a:gd name="T94" fmla="*/ 63 w 682"/>
                    <a:gd name="T95" fmla="*/ 1 h 11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2" h="1143">
                      <a:moveTo>
                        <a:pt x="219" y="15"/>
                      </a:moveTo>
                      <a:lnTo>
                        <a:pt x="181" y="34"/>
                      </a:lnTo>
                      <a:lnTo>
                        <a:pt x="145" y="56"/>
                      </a:lnTo>
                      <a:lnTo>
                        <a:pt x="113" y="81"/>
                      </a:lnTo>
                      <a:lnTo>
                        <a:pt x="84" y="109"/>
                      </a:lnTo>
                      <a:lnTo>
                        <a:pt x="60" y="139"/>
                      </a:lnTo>
                      <a:lnTo>
                        <a:pt x="38" y="172"/>
                      </a:lnTo>
                      <a:lnTo>
                        <a:pt x="22" y="207"/>
                      </a:lnTo>
                      <a:lnTo>
                        <a:pt x="9" y="244"/>
                      </a:lnTo>
                      <a:lnTo>
                        <a:pt x="2" y="283"/>
                      </a:lnTo>
                      <a:lnTo>
                        <a:pt x="0" y="324"/>
                      </a:lnTo>
                      <a:lnTo>
                        <a:pt x="2" y="367"/>
                      </a:lnTo>
                      <a:lnTo>
                        <a:pt x="10" y="412"/>
                      </a:lnTo>
                      <a:lnTo>
                        <a:pt x="24" y="458"/>
                      </a:lnTo>
                      <a:lnTo>
                        <a:pt x="45" y="506"/>
                      </a:lnTo>
                      <a:lnTo>
                        <a:pt x="71" y="556"/>
                      </a:lnTo>
                      <a:lnTo>
                        <a:pt x="104" y="607"/>
                      </a:lnTo>
                      <a:lnTo>
                        <a:pt x="116" y="630"/>
                      </a:lnTo>
                      <a:lnTo>
                        <a:pt x="128" y="653"/>
                      </a:lnTo>
                      <a:lnTo>
                        <a:pt x="140" y="676"/>
                      </a:lnTo>
                      <a:lnTo>
                        <a:pt x="152" y="699"/>
                      </a:lnTo>
                      <a:lnTo>
                        <a:pt x="165" y="722"/>
                      </a:lnTo>
                      <a:lnTo>
                        <a:pt x="176" y="745"/>
                      </a:lnTo>
                      <a:lnTo>
                        <a:pt x="189" y="768"/>
                      </a:lnTo>
                      <a:lnTo>
                        <a:pt x="200" y="791"/>
                      </a:lnTo>
                      <a:lnTo>
                        <a:pt x="206" y="810"/>
                      </a:lnTo>
                      <a:lnTo>
                        <a:pt x="211" y="830"/>
                      </a:lnTo>
                      <a:lnTo>
                        <a:pt x="216" y="850"/>
                      </a:lnTo>
                      <a:lnTo>
                        <a:pt x="222" y="869"/>
                      </a:lnTo>
                      <a:lnTo>
                        <a:pt x="226" y="924"/>
                      </a:lnTo>
                      <a:lnTo>
                        <a:pt x="229" y="979"/>
                      </a:lnTo>
                      <a:lnTo>
                        <a:pt x="233" y="1034"/>
                      </a:lnTo>
                      <a:lnTo>
                        <a:pt x="236" y="1088"/>
                      </a:lnTo>
                      <a:lnTo>
                        <a:pt x="242" y="1095"/>
                      </a:lnTo>
                      <a:lnTo>
                        <a:pt x="246" y="1102"/>
                      </a:lnTo>
                      <a:lnTo>
                        <a:pt x="252" y="1109"/>
                      </a:lnTo>
                      <a:lnTo>
                        <a:pt x="257" y="1116"/>
                      </a:lnTo>
                      <a:lnTo>
                        <a:pt x="262" y="1123"/>
                      </a:lnTo>
                      <a:lnTo>
                        <a:pt x="267" y="1129"/>
                      </a:lnTo>
                      <a:lnTo>
                        <a:pt x="273" y="1136"/>
                      </a:lnTo>
                      <a:lnTo>
                        <a:pt x="277" y="1143"/>
                      </a:lnTo>
                      <a:lnTo>
                        <a:pt x="300" y="1143"/>
                      </a:lnTo>
                      <a:lnTo>
                        <a:pt x="324" y="1143"/>
                      </a:lnTo>
                      <a:lnTo>
                        <a:pt x="345" y="1143"/>
                      </a:lnTo>
                      <a:lnTo>
                        <a:pt x="368" y="1143"/>
                      </a:lnTo>
                      <a:lnTo>
                        <a:pt x="391" y="1143"/>
                      </a:lnTo>
                      <a:lnTo>
                        <a:pt x="413" y="1143"/>
                      </a:lnTo>
                      <a:lnTo>
                        <a:pt x="436" y="1143"/>
                      </a:lnTo>
                      <a:lnTo>
                        <a:pt x="459" y="1143"/>
                      </a:lnTo>
                      <a:lnTo>
                        <a:pt x="464" y="1138"/>
                      </a:lnTo>
                      <a:lnTo>
                        <a:pt x="469" y="1132"/>
                      </a:lnTo>
                      <a:lnTo>
                        <a:pt x="472" y="1126"/>
                      </a:lnTo>
                      <a:lnTo>
                        <a:pt x="477" y="1119"/>
                      </a:lnTo>
                      <a:lnTo>
                        <a:pt x="481" y="1113"/>
                      </a:lnTo>
                      <a:lnTo>
                        <a:pt x="486" y="1108"/>
                      </a:lnTo>
                      <a:lnTo>
                        <a:pt x="489" y="1102"/>
                      </a:lnTo>
                      <a:lnTo>
                        <a:pt x="494" y="1096"/>
                      </a:lnTo>
                      <a:lnTo>
                        <a:pt x="496" y="1049"/>
                      </a:lnTo>
                      <a:lnTo>
                        <a:pt x="497" y="1003"/>
                      </a:lnTo>
                      <a:lnTo>
                        <a:pt x="500" y="956"/>
                      </a:lnTo>
                      <a:lnTo>
                        <a:pt x="501" y="908"/>
                      </a:lnTo>
                      <a:lnTo>
                        <a:pt x="507" y="886"/>
                      </a:lnTo>
                      <a:lnTo>
                        <a:pt x="512" y="865"/>
                      </a:lnTo>
                      <a:lnTo>
                        <a:pt x="517" y="844"/>
                      </a:lnTo>
                      <a:lnTo>
                        <a:pt x="523" y="822"/>
                      </a:lnTo>
                      <a:lnTo>
                        <a:pt x="528" y="812"/>
                      </a:lnTo>
                      <a:lnTo>
                        <a:pt x="533" y="800"/>
                      </a:lnTo>
                      <a:lnTo>
                        <a:pt x="539" y="790"/>
                      </a:lnTo>
                      <a:lnTo>
                        <a:pt x="543" y="779"/>
                      </a:lnTo>
                      <a:lnTo>
                        <a:pt x="549" y="769"/>
                      </a:lnTo>
                      <a:lnTo>
                        <a:pt x="554" y="759"/>
                      </a:lnTo>
                      <a:lnTo>
                        <a:pt x="560" y="747"/>
                      </a:lnTo>
                      <a:lnTo>
                        <a:pt x="564" y="737"/>
                      </a:lnTo>
                      <a:lnTo>
                        <a:pt x="586" y="699"/>
                      </a:lnTo>
                      <a:lnTo>
                        <a:pt x="609" y="654"/>
                      </a:lnTo>
                      <a:lnTo>
                        <a:pt x="632" y="602"/>
                      </a:lnTo>
                      <a:lnTo>
                        <a:pt x="652" y="544"/>
                      </a:lnTo>
                      <a:lnTo>
                        <a:pt x="668" y="480"/>
                      </a:lnTo>
                      <a:lnTo>
                        <a:pt x="678" y="408"/>
                      </a:lnTo>
                      <a:lnTo>
                        <a:pt x="682" y="330"/>
                      </a:lnTo>
                      <a:lnTo>
                        <a:pt x="676" y="245"/>
                      </a:lnTo>
                      <a:lnTo>
                        <a:pt x="666" y="205"/>
                      </a:lnTo>
                      <a:lnTo>
                        <a:pt x="651" y="168"/>
                      </a:lnTo>
                      <a:lnTo>
                        <a:pt x="631" y="136"/>
                      </a:lnTo>
                      <a:lnTo>
                        <a:pt x="609" y="107"/>
                      </a:lnTo>
                      <a:lnTo>
                        <a:pt x="584" y="81"/>
                      </a:lnTo>
                      <a:lnTo>
                        <a:pt x="556" y="61"/>
                      </a:lnTo>
                      <a:lnTo>
                        <a:pt x="526" y="42"/>
                      </a:lnTo>
                      <a:lnTo>
                        <a:pt x="494" y="27"/>
                      </a:lnTo>
                      <a:lnTo>
                        <a:pt x="461" y="16"/>
                      </a:lnTo>
                      <a:lnTo>
                        <a:pt x="426" y="8"/>
                      </a:lnTo>
                      <a:lnTo>
                        <a:pt x="391" y="2"/>
                      </a:lnTo>
                      <a:lnTo>
                        <a:pt x="356" y="0"/>
                      </a:lnTo>
                      <a:lnTo>
                        <a:pt x="320" y="0"/>
                      </a:lnTo>
                      <a:lnTo>
                        <a:pt x="286" y="2"/>
                      </a:lnTo>
                      <a:lnTo>
                        <a:pt x="251" y="7"/>
                      </a:lnTo>
                      <a:lnTo>
                        <a:pt x="219" y="15"/>
                      </a:lnTo>
                      <a:close/>
                    </a:path>
                  </a:pathLst>
                </a:custGeom>
                <a:solidFill>
                  <a:srgbClr val="FFD12B"/>
                </a:solidFill>
                <a:ln w="9525">
                  <a:noFill/>
                  <a:round/>
                  <a:headEnd/>
                  <a:tailEnd/>
                </a:ln>
              </p:spPr>
              <p:txBody>
                <a:bodyPr/>
                <a:lstStyle/>
                <a:p>
                  <a:pPr>
                    <a:defRPr/>
                  </a:pPr>
                  <a:endParaRPr lang="en-US"/>
                </a:p>
              </p:txBody>
            </p:sp>
            <p:sp>
              <p:nvSpPr>
                <p:cNvPr id="25" name="Freeform 24"/>
                <p:cNvSpPr>
                  <a:spLocks/>
                </p:cNvSpPr>
                <p:nvPr/>
              </p:nvSpPr>
              <p:spPr bwMode="auto">
                <a:xfrm>
                  <a:off x="2270" y="2893"/>
                  <a:ext cx="320" cy="563"/>
                </a:xfrm>
                <a:custGeom>
                  <a:avLst/>
                  <a:gdLst>
                    <a:gd name="T0" fmla="*/ 44 w 635"/>
                    <a:gd name="T1" fmla="*/ 8 h 1130"/>
                    <a:gd name="T2" fmla="*/ 27 w 635"/>
                    <a:gd name="T3" fmla="*/ 19 h 1130"/>
                    <a:gd name="T4" fmla="*/ 14 w 635"/>
                    <a:gd name="T5" fmla="*/ 33 h 1130"/>
                    <a:gd name="T6" fmla="*/ 5 w 635"/>
                    <a:gd name="T7" fmla="*/ 49 h 1130"/>
                    <a:gd name="T8" fmla="*/ 1 w 635"/>
                    <a:gd name="T9" fmla="*/ 67 h 1130"/>
                    <a:gd name="T10" fmla="*/ 1 w 635"/>
                    <a:gd name="T11" fmla="*/ 86 h 1130"/>
                    <a:gd name="T12" fmla="*/ 7 w 635"/>
                    <a:gd name="T13" fmla="*/ 107 h 1130"/>
                    <a:gd name="T14" fmla="*/ 18 w 635"/>
                    <a:gd name="T15" fmla="*/ 130 h 1130"/>
                    <a:gd name="T16" fmla="*/ 29 w 635"/>
                    <a:gd name="T17" fmla="*/ 147 h 1130"/>
                    <a:gd name="T18" fmla="*/ 35 w 635"/>
                    <a:gd name="T19" fmla="*/ 160 h 1130"/>
                    <a:gd name="T20" fmla="*/ 40 w 635"/>
                    <a:gd name="T21" fmla="*/ 174 h 1130"/>
                    <a:gd name="T22" fmla="*/ 46 w 635"/>
                    <a:gd name="T23" fmla="*/ 187 h 1130"/>
                    <a:gd name="T24" fmla="*/ 50 w 635"/>
                    <a:gd name="T25" fmla="*/ 199 h 1130"/>
                    <a:gd name="T26" fmla="*/ 52 w 635"/>
                    <a:gd name="T27" fmla="*/ 208 h 1130"/>
                    <a:gd name="T28" fmla="*/ 54 w 635"/>
                    <a:gd name="T29" fmla="*/ 227 h 1130"/>
                    <a:gd name="T30" fmla="*/ 56 w 635"/>
                    <a:gd name="T31" fmla="*/ 254 h 1130"/>
                    <a:gd name="T32" fmla="*/ 58 w 635"/>
                    <a:gd name="T33" fmla="*/ 269 h 1130"/>
                    <a:gd name="T34" fmla="*/ 60 w 635"/>
                    <a:gd name="T35" fmla="*/ 272 h 1130"/>
                    <a:gd name="T36" fmla="*/ 63 w 635"/>
                    <a:gd name="T37" fmla="*/ 276 h 1130"/>
                    <a:gd name="T38" fmla="*/ 66 w 635"/>
                    <a:gd name="T39" fmla="*/ 279 h 1130"/>
                    <a:gd name="T40" fmla="*/ 72 w 635"/>
                    <a:gd name="T41" fmla="*/ 281 h 1130"/>
                    <a:gd name="T42" fmla="*/ 83 w 635"/>
                    <a:gd name="T43" fmla="*/ 281 h 1130"/>
                    <a:gd name="T44" fmla="*/ 93 w 635"/>
                    <a:gd name="T45" fmla="*/ 281 h 1130"/>
                    <a:gd name="T46" fmla="*/ 104 w 635"/>
                    <a:gd name="T47" fmla="*/ 281 h 1130"/>
                    <a:gd name="T48" fmla="*/ 112 w 635"/>
                    <a:gd name="T49" fmla="*/ 278 h 1130"/>
                    <a:gd name="T50" fmla="*/ 116 w 635"/>
                    <a:gd name="T51" fmla="*/ 272 h 1130"/>
                    <a:gd name="T52" fmla="*/ 118 w 635"/>
                    <a:gd name="T53" fmla="*/ 258 h 1130"/>
                    <a:gd name="T54" fmla="*/ 119 w 635"/>
                    <a:gd name="T55" fmla="*/ 234 h 1130"/>
                    <a:gd name="T56" fmla="*/ 120 w 635"/>
                    <a:gd name="T57" fmla="*/ 217 h 1130"/>
                    <a:gd name="T58" fmla="*/ 123 w 635"/>
                    <a:gd name="T59" fmla="*/ 207 h 1130"/>
                    <a:gd name="T60" fmla="*/ 125 w 635"/>
                    <a:gd name="T61" fmla="*/ 199 h 1130"/>
                    <a:gd name="T62" fmla="*/ 128 w 635"/>
                    <a:gd name="T63" fmla="*/ 193 h 1130"/>
                    <a:gd name="T64" fmla="*/ 131 w 635"/>
                    <a:gd name="T65" fmla="*/ 188 h 1130"/>
                    <a:gd name="T66" fmla="*/ 133 w 635"/>
                    <a:gd name="T67" fmla="*/ 183 h 1130"/>
                    <a:gd name="T68" fmla="*/ 140 w 635"/>
                    <a:gd name="T69" fmla="*/ 171 h 1130"/>
                    <a:gd name="T70" fmla="*/ 150 w 635"/>
                    <a:gd name="T71" fmla="*/ 147 h 1130"/>
                    <a:gd name="T72" fmla="*/ 158 w 635"/>
                    <a:gd name="T73" fmla="*/ 118 h 1130"/>
                    <a:gd name="T74" fmla="*/ 161 w 635"/>
                    <a:gd name="T75" fmla="*/ 80 h 1130"/>
                    <a:gd name="T76" fmla="*/ 158 w 635"/>
                    <a:gd name="T77" fmla="*/ 50 h 1130"/>
                    <a:gd name="T78" fmla="*/ 151 w 635"/>
                    <a:gd name="T79" fmla="*/ 34 h 1130"/>
                    <a:gd name="T80" fmla="*/ 140 w 635"/>
                    <a:gd name="T81" fmla="*/ 21 h 1130"/>
                    <a:gd name="T82" fmla="*/ 126 w 635"/>
                    <a:gd name="T83" fmla="*/ 11 h 1130"/>
                    <a:gd name="T84" fmla="*/ 112 w 635"/>
                    <a:gd name="T85" fmla="*/ 5 h 1130"/>
                    <a:gd name="T86" fmla="*/ 95 w 635"/>
                    <a:gd name="T87" fmla="*/ 1 h 1130"/>
                    <a:gd name="T88" fmla="*/ 78 w 635"/>
                    <a:gd name="T89" fmla="*/ 0 h 1130"/>
                    <a:gd name="T90" fmla="*/ 61 w 635"/>
                    <a:gd name="T91" fmla="*/ 1 h 1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5" h="1130">
                      <a:moveTo>
                        <a:pt x="212" y="13"/>
                      </a:moveTo>
                      <a:lnTo>
                        <a:pt x="174" y="32"/>
                      </a:lnTo>
                      <a:lnTo>
                        <a:pt x="138" y="53"/>
                      </a:lnTo>
                      <a:lnTo>
                        <a:pt x="107" y="78"/>
                      </a:lnTo>
                      <a:lnTo>
                        <a:pt x="79" y="104"/>
                      </a:lnTo>
                      <a:lnTo>
                        <a:pt x="55" y="134"/>
                      </a:lnTo>
                      <a:lnTo>
                        <a:pt x="35" y="165"/>
                      </a:lnTo>
                      <a:lnTo>
                        <a:pt x="19" y="197"/>
                      </a:lnTo>
                      <a:lnTo>
                        <a:pt x="8" y="233"/>
                      </a:lnTo>
                      <a:lnTo>
                        <a:pt x="2" y="270"/>
                      </a:lnTo>
                      <a:lnTo>
                        <a:pt x="0" y="309"/>
                      </a:lnTo>
                      <a:lnTo>
                        <a:pt x="3" y="348"/>
                      </a:lnTo>
                      <a:lnTo>
                        <a:pt x="12" y="390"/>
                      </a:lnTo>
                      <a:lnTo>
                        <a:pt x="26" y="432"/>
                      </a:lnTo>
                      <a:lnTo>
                        <a:pt x="46" y="476"/>
                      </a:lnTo>
                      <a:lnTo>
                        <a:pt x="71" y="521"/>
                      </a:lnTo>
                      <a:lnTo>
                        <a:pt x="103" y="567"/>
                      </a:lnTo>
                      <a:lnTo>
                        <a:pt x="115" y="594"/>
                      </a:lnTo>
                      <a:lnTo>
                        <a:pt x="125" y="620"/>
                      </a:lnTo>
                      <a:lnTo>
                        <a:pt x="137" y="647"/>
                      </a:lnTo>
                      <a:lnTo>
                        <a:pt x="148" y="673"/>
                      </a:lnTo>
                      <a:lnTo>
                        <a:pt x="159" y="701"/>
                      </a:lnTo>
                      <a:lnTo>
                        <a:pt x="170" y="727"/>
                      </a:lnTo>
                      <a:lnTo>
                        <a:pt x="180" y="754"/>
                      </a:lnTo>
                      <a:lnTo>
                        <a:pt x="192" y="780"/>
                      </a:lnTo>
                      <a:lnTo>
                        <a:pt x="197" y="800"/>
                      </a:lnTo>
                      <a:lnTo>
                        <a:pt x="202" y="819"/>
                      </a:lnTo>
                      <a:lnTo>
                        <a:pt x="207" y="838"/>
                      </a:lnTo>
                      <a:lnTo>
                        <a:pt x="212" y="858"/>
                      </a:lnTo>
                      <a:lnTo>
                        <a:pt x="215" y="913"/>
                      </a:lnTo>
                      <a:lnTo>
                        <a:pt x="218" y="967"/>
                      </a:lnTo>
                      <a:lnTo>
                        <a:pt x="221" y="1022"/>
                      </a:lnTo>
                      <a:lnTo>
                        <a:pt x="224" y="1076"/>
                      </a:lnTo>
                      <a:lnTo>
                        <a:pt x="229" y="1083"/>
                      </a:lnTo>
                      <a:lnTo>
                        <a:pt x="233" y="1089"/>
                      </a:lnTo>
                      <a:lnTo>
                        <a:pt x="239" y="1096"/>
                      </a:lnTo>
                      <a:lnTo>
                        <a:pt x="244" y="1103"/>
                      </a:lnTo>
                      <a:lnTo>
                        <a:pt x="248" y="1110"/>
                      </a:lnTo>
                      <a:lnTo>
                        <a:pt x="254" y="1116"/>
                      </a:lnTo>
                      <a:lnTo>
                        <a:pt x="259" y="1123"/>
                      </a:lnTo>
                      <a:lnTo>
                        <a:pt x="263" y="1130"/>
                      </a:lnTo>
                      <a:lnTo>
                        <a:pt x="284" y="1130"/>
                      </a:lnTo>
                      <a:lnTo>
                        <a:pt x="306" y="1130"/>
                      </a:lnTo>
                      <a:lnTo>
                        <a:pt x="327" y="1130"/>
                      </a:lnTo>
                      <a:lnTo>
                        <a:pt x="347" y="1130"/>
                      </a:lnTo>
                      <a:lnTo>
                        <a:pt x="368" y="1130"/>
                      </a:lnTo>
                      <a:lnTo>
                        <a:pt x="389" y="1130"/>
                      </a:lnTo>
                      <a:lnTo>
                        <a:pt x="411" y="1130"/>
                      </a:lnTo>
                      <a:lnTo>
                        <a:pt x="431" y="1130"/>
                      </a:lnTo>
                      <a:lnTo>
                        <a:pt x="440" y="1119"/>
                      </a:lnTo>
                      <a:lnTo>
                        <a:pt x="448" y="1106"/>
                      </a:lnTo>
                      <a:lnTo>
                        <a:pt x="456" y="1095"/>
                      </a:lnTo>
                      <a:lnTo>
                        <a:pt x="464" y="1083"/>
                      </a:lnTo>
                      <a:lnTo>
                        <a:pt x="466" y="1037"/>
                      </a:lnTo>
                      <a:lnTo>
                        <a:pt x="467" y="990"/>
                      </a:lnTo>
                      <a:lnTo>
                        <a:pt x="469" y="944"/>
                      </a:lnTo>
                      <a:lnTo>
                        <a:pt x="471" y="898"/>
                      </a:lnTo>
                      <a:lnTo>
                        <a:pt x="475" y="876"/>
                      </a:lnTo>
                      <a:lnTo>
                        <a:pt x="480" y="854"/>
                      </a:lnTo>
                      <a:lnTo>
                        <a:pt x="484" y="833"/>
                      </a:lnTo>
                      <a:lnTo>
                        <a:pt x="489" y="811"/>
                      </a:lnTo>
                      <a:lnTo>
                        <a:pt x="494" y="801"/>
                      </a:lnTo>
                      <a:lnTo>
                        <a:pt x="499" y="789"/>
                      </a:lnTo>
                      <a:lnTo>
                        <a:pt x="504" y="779"/>
                      </a:lnTo>
                      <a:lnTo>
                        <a:pt x="509" y="769"/>
                      </a:lnTo>
                      <a:lnTo>
                        <a:pt x="514" y="758"/>
                      </a:lnTo>
                      <a:lnTo>
                        <a:pt x="519" y="748"/>
                      </a:lnTo>
                      <a:lnTo>
                        <a:pt x="524" y="736"/>
                      </a:lnTo>
                      <a:lnTo>
                        <a:pt x="528" y="726"/>
                      </a:lnTo>
                      <a:lnTo>
                        <a:pt x="549" y="688"/>
                      </a:lnTo>
                      <a:lnTo>
                        <a:pt x="570" y="644"/>
                      </a:lnTo>
                      <a:lnTo>
                        <a:pt x="590" y="594"/>
                      </a:lnTo>
                      <a:lnTo>
                        <a:pt x="609" y="536"/>
                      </a:lnTo>
                      <a:lnTo>
                        <a:pt x="623" y="473"/>
                      </a:lnTo>
                      <a:lnTo>
                        <a:pt x="633" y="402"/>
                      </a:lnTo>
                      <a:lnTo>
                        <a:pt x="635" y="324"/>
                      </a:lnTo>
                      <a:lnTo>
                        <a:pt x="631" y="240"/>
                      </a:lnTo>
                      <a:lnTo>
                        <a:pt x="623" y="202"/>
                      </a:lnTo>
                      <a:lnTo>
                        <a:pt x="611" y="167"/>
                      </a:lnTo>
                      <a:lnTo>
                        <a:pt x="595" y="136"/>
                      </a:lnTo>
                      <a:lnTo>
                        <a:pt x="575" y="110"/>
                      </a:lnTo>
                      <a:lnTo>
                        <a:pt x="552" y="86"/>
                      </a:lnTo>
                      <a:lnTo>
                        <a:pt x="527" y="64"/>
                      </a:lnTo>
                      <a:lnTo>
                        <a:pt x="499" y="47"/>
                      </a:lnTo>
                      <a:lnTo>
                        <a:pt x="471" y="32"/>
                      </a:lnTo>
                      <a:lnTo>
                        <a:pt x="440" y="20"/>
                      </a:lnTo>
                      <a:lnTo>
                        <a:pt x="407" y="11"/>
                      </a:lnTo>
                      <a:lnTo>
                        <a:pt x="374" y="5"/>
                      </a:lnTo>
                      <a:lnTo>
                        <a:pt x="341" y="2"/>
                      </a:lnTo>
                      <a:lnTo>
                        <a:pt x="307" y="0"/>
                      </a:lnTo>
                      <a:lnTo>
                        <a:pt x="275" y="3"/>
                      </a:lnTo>
                      <a:lnTo>
                        <a:pt x="243" y="6"/>
                      </a:lnTo>
                      <a:lnTo>
                        <a:pt x="212" y="13"/>
                      </a:lnTo>
                      <a:close/>
                    </a:path>
                  </a:pathLst>
                </a:custGeom>
                <a:solidFill>
                  <a:srgbClr val="FFD63F"/>
                </a:solidFill>
                <a:ln w="9525">
                  <a:noFill/>
                  <a:round/>
                  <a:headEnd/>
                  <a:tailEnd/>
                </a:ln>
              </p:spPr>
              <p:txBody>
                <a:bodyPr/>
                <a:lstStyle/>
                <a:p>
                  <a:pPr>
                    <a:defRPr/>
                  </a:pPr>
                  <a:endParaRPr lang="en-US"/>
                </a:p>
              </p:txBody>
            </p:sp>
            <p:sp>
              <p:nvSpPr>
                <p:cNvPr id="26" name="Freeform 25"/>
                <p:cNvSpPr>
                  <a:spLocks/>
                </p:cNvSpPr>
                <p:nvPr/>
              </p:nvSpPr>
              <p:spPr bwMode="auto">
                <a:xfrm>
                  <a:off x="2282" y="2899"/>
                  <a:ext cx="295" cy="558"/>
                </a:xfrm>
                <a:custGeom>
                  <a:avLst/>
                  <a:gdLst>
                    <a:gd name="T0" fmla="*/ 42 w 589"/>
                    <a:gd name="T1" fmla="*/ 8 h 1116"/>
                    <a:gd name="T2" fmla="*/ 25 w 589"/>
                    <a:gd name="T3" fmla="*/ 19 h 1116"/>
                    <a:gd name="T4" fmla="*/ 13 w 589"/>
                    <a:gd name="T5" fmla="*/ 32 h 1116"/>
                    <a:gd name="T6" fmla="*/ 4 w 589"/>
                    <a:gd name="T7" fmla="*/ 47 h 1116"/>
                    <a:gd name="T8" fmla="*/ 0 w 589"/>
                    <a:gd name="T9" fmla="*/ 64 h 1116"/>
                    <a:gd name="T10" fmla="*/ 1 w 589"/>
                    <a:gd name="T11" fmla="*/ 83 h 1116"/>
                    <a:gd name="T12" fmla="*/ 7 w 589"/>
                    <a:gd name="T13" fmla="*/ 102 h 1116"/>
                    <a:gd name="T14" fmla="*/ 18 w 589"/>
                    <a:gd name="T15" fmla="*/ 122 h 1116"/>
                    <a:gd name="T16" fmla="*/ 28 w 589"/>
                    <a:gd name="T17" fmla="*/ 140 h 1116"/>
                    <a:gd name="T18" fmla="*/ 33 w 589"/>
                    <a:gd name="T19" fmla="*/ 155 h 1116"/>
                    <a:gd name="T20" fmla="*/ 38 w 589"/>
                    <a:gd name="T21" fmla="*/ 170 h 1116"/>
                    <a:gd name="T22" fmla="*/ 43 w 589"/>
                    <a:gd name="T23" fmla="*/ 185 h 1116"/>
                    <a:gd name="T24" fmla="*/ 47 w 589"/>
                    <a:gd name="T25" fmla="*/ 197 h 1116"/>
                    <a:gd name="T26" fmla="*/ 49 w 589"/>
                    <a:gd name="T27" fmla="*/ 207 h 1116"/>
                    <a:gd name="T28" fmla="*/ 51 w 589"/>
                    <a:gd name="T29" fmla="*/ 226 h 1116"/>
                    <a:gd name="T30" fmla="*/ 53 w 589"/>
                    <a:gd name="T31" fmla="*/ 252 h 1116"/>
                    <a:gd name="T32" fmla="*/ 55 w 589"/>
                    <a:gd name="T33" fmla="*/ 268 h 1116"/>
                    <a:gd name="T34" fmla="*/ 57 w 589"/>
                    <a:gd name="T35" fmla="*/ 271 h 1116"/>
                    <a:gd name="T36" fmla="*/ 59 w 589"/>
                    <a:gd name="T37" fmla="*/ 274 h 1116"/>
                    <a:gd name="T38" fmla="*/ 61 w 589"/>
                    <a:gd name="T39" fmla="*/ 278 h 1116"/>
                    <a:gd name="T40" fmla="*/ 67 w 589"/>
                    <a:gd name="T41" fmla="*/ 279 h 1116"/>
                    <a:gd name="T42" fmla="*/ 77 w 589"/>
                    <a:gd name="T43" fmla="*/ 279 h 1116"/>
                    <a:gd name="T44" fmla="*/ 86 w 589"/>
                    <a:gd name="T45" fmla="*/ 279 h 1116"/>
                    <a:gd name="T46" fmla="*/ 96 w 589"/>
                    <a:gd name="T47" fmla="*/ 279 h 1116"/>
                    <a:gd name="T48" fmla="*/ 103 w 589"/>
                    <a:gd name="T49" fmla="*/ 277 h 1116"/>
                    <a:gd name="T50" fmla="*/ 106 w 589"/>
                    <a:gd name="T51" fmla="*/ 271 h 1116"/>
                    <a:gd name="T52" fmla="*/ 109 w 589"/>
                    <a:gd name="T53" fmla="*/ 256 h 1116"/>
                    <a:gd name="T54" fmla="*/ 110 w 589"/>
                    <a:gd name="T55" fmla="*/ 233 h 1116"/>
                    <a:gd name="T56" fmla="*/ 111 w 589"/>
                    <a:gd name="T57" fmla="*/ 216 h 1116"/>
                    <a:gd name="T58" fmla="*/ 113 w 589"/>
                    <a:gd name="T59" fmla="*/ 206 h 1116"/>
                    <a:gd name="T60" fmla="*/ 115 w 589"/>
                    <a:gd name="T61" fmla="*/ 198 h 1116"/>
                    <a:gd name="T62" fmla="*/ 118 w 589"/>
                    <a:gd name="T63" fmla="*/ 192 h 1116"/>
                    <a:gd name="T64" fmla="*/ 120 w 589"/>
                    <a:gd name="T65" fmla="*/ 187 h 1116"/>
                    <a:gd name="T66" fmla="*/ 122 w 589"/>
                    <a:gd name="T67" fmla="*/ 182 h 1116"/>
                    <a:gd name="T68" fmla="*/ 128 w 589"/>
                    <a:gd name="T69" fmla="*/ 170 h 1116"/>
                    <a:gd name="T70" fmla="*/ 137 w 589"/>
                    <a:gd name="T71" fmla="*/ 146 h 1116"/>
                    <a:gd name="T72" fmla="*/ 144 w 589"/>
                    <a:gd name="T73" fmla="*/ 116 h 1116"/>
                    <a:gd name="T74" fmla="*/ 148 w 589"/>
                    <a:gd name="T75" fmla="*/ 80 h 1116"/>
                    <a:gd name="T76" fmla="*/ 146 w 589"/>
                    <a:gd name="T77" fmla="*/ 50 h 1116"/>
                    <a:gd name="T78" fmla="*/ 140 w 589"/>
                    <a:gd name="T79" fmla="*/ 34 h 1116"/>
                    <a:gd name="T80" fmla="*/ 131 w 589"/>
                    <a:gd name="T81" fmla="*/ 22 h 1116"/>
                    <a:gd name="T82" fmla="*/ 119 w 589"/>
                    <a:gd name="T83" fmla="*/ 13 h 1116"/>
                    <a:gd name="T84" fmla="*/ 105 w 589"/>
                    <a:gd name="T85" fmla="*/ 6 h 1116"/>
                    <a:gd name="T86" fmla="*/ 90 w 589"/>
                    <a:gd name="T87" fmla="*/ 2 h 1116"/>
                    <a:gd name="T88" fmla="*/ 74 w 589"/>
                    <a:gd name="T89" fmla="*/ 0 h 1116"/>
                    <a:gd name="T90" fmla="*/ 59 w 589"/>
                    <a:gd name="T91" fmla="*/ 2 h 1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1116">
                      <a:moveTo>
                        <a:pt x="203" y="12"/>
                      </a:moveTo>
                      <a:lnTo>
                        <a:pt x="165" y="29"/>
                      </a:lnTo>
                      <a:lnTo>
                        <a:pt x="131" y="50"/>
                      </a:lnTo>
                      <a:lnTo>
                        <a:pt x="100" y="73"/>
                      </a:lnTo>
                      <a:lnTo>
                        <a:pt x="72" y="98"/>
                      </a:lnTo>
                      <a:lnTo>
                        <a:pt x="49" y="126"/>
                      </a:lnTo>
                      <a:lnTo>
                        <a:pt x="31" y="156"/>
                      </a:lnTo>
                      <a:lnTo>
                        <a:pt x="16" y="187"/>
                      </a:lnTo>
                      <a:lnTo>
                        <a:pt x="5" y="220"/>
                      </a:lnTo>
                      <a:lnTo>
                        <a:pt x="0" y="255"/>
                      </a:lnTo>
                      <a:lnTo>
                        <a:pt x="0" y="291"/>
                      </a:lnTo>
                      <a:lnTo>
                        <a:pt x="3" y="329"/>
                      </a:lnTo>
                      <a:lnTo>
                        <a:pt x="12" y="367"/>
                      </a:lnTo>
                      <a:lnTo>
                        <a:pt x="26" y="406"/>
                      </a:lnTo>
                      <a:lnTo>
                        <a:pt x="46" y="446"/>
                      </a:lnTo>
                      <a:lnTo>
                        <a:pt x="71" y="486"/>
                      </a:lnTo>
                      <a:lnTo>
                        <a:pt x="102" y="527"/>
                      </a:lnTo>
                      <a:lnTo>
                        <a:pt x="112" y="557"/>
                      </a:lnTo>
                      <a:lnTo>
                        <a:pt x="122" y="588"/>
                      </a:lnTo>
                      <a:lnTo>
                        <a:pt x="132" y="618"/>
                      </a:lnTo>
                      <a:lnTo>
                        <a:pt x="142" y="648"/>
                      </a:lnTo>
                      <a:lnTo>
                        <a:pt x="152" y="679"/>
                      </a:lnTo>
                      <a:lnTo>
                        <a:pt x="162" y="709"/>
                      </a:lnTo>
                      <a:lnTo>
                        <a:pt x="172" y="739"/>
                      </a:lnTo>
                      <a:lnTo>
                        <a:pt x="183" y="768"/>
                      </a:lnTo>
                      <a:lnTo>
                        <a:pt x="187" y="788"/>
                      </a:lnTo>
                      <a:lnTo>
                        <a:pt x="192" y="808"/>
                      </a:lnTo>
                      <a:lnTo>
                        <a:pt x="195" y="827"/>
                      </a:lnTo>
                      <a:lnTo>
                        <a:pt x="200" y="847"/>
                      </a:lnTo>
                      <a:lnTo>
                        <a:pt x="203" y="901"/>
                      </a:lnTo>
                      <a:lnTo>
                        <a:pt x="207" y="954"/>
                      </a:lnTo>
                      <a:lnTo>
                        <a:pt x="209" y="1008"/>
                      </a:lnTo>
                      <a:lnTo>
                        <a:pt x="213" y="1062"/>
                      </a:lnTo>
                      <a:lnTo>
                        <a:pt x="217" y="1069"/>
                      </a:lnTo>
                      <a:lnTo>
                        <a:pt x="222" y="1075"/>
                      </a:lnTo>
                      <a:lnTo>
                        <a:pt x="225" y="1082"/>
                      </a:lnTo>
                      <a:lnTo>
                        <a:pt x="230" y="1089"/>
                      </a:lnTo>
                      <a:lnTo>
                        <a:pt x="234" y="1096"/>
                      </a:lnTo>
                      <a:lnTo>
                        <a:pt x="239" y="1102"/>
                      </a:lnTo>
                      <a:lnTo>
                        <a:pt x="244" y="1109"/>
                      </a:lnTo>
                      <a:lnTo>
                        <a:pt x="248" y="1116"/>
                      </a:lnTo>
                      <a:lnTo>
                        <a:pt x="268" y="1116"/>
                      </a:lnTo>
                      <a:lnTo>
                        <a:pt x="286" y="1116"/>
                      </a:lnTo>
                      <a:lnTo>
                        <a:pt x="306" y="1116"/>
                      </a:lnTo>
                      <a:lnTo>
                        <a:pt x="325" y="1116"/>
                      </a:lnTo>
                      <a:lnTo>
                        <a:pt x="344" y="1116"/>
                      </a:lnTo>
                      <a:lnTo>
                        <a:pt x="363" y="1116"/>
                      </a:lnTo>
                      <a:lnTo>
                        <a:pt x="383" y="1116"/>
                      </a:lnTo>
                      <a:lnTo>
                        <a:pt x="403" y="1116"/>
                      </a:lnTo>
                      <a:lnTo>
                        <a:pt x="409" y="1105"/>
                      </a:lnTo>
                      <a:lnTo>
                        <a:pt x="418" y="1093"/>
                      </a:lnTo>
                      <a:lnTo>
                        <a:pt x="424" y="1082"/>
                      </a:lnTo>
                      <a:lnTo>
                        <a:pt x="433" y="1070"/>
                      </a:lnTo>
                      <a:lnTo>
                        <a:pt x="434" y="1023"/>
                      </a:lnTo>
                      <a:lnTo>
                        <a:pt x="435" y="977"/>
                      </a:lnTo>
                      <a:lnTo>
                        <a:pt x="437" y="931"/>
                      </a:lnTo>
                      <a:lnTo>
                        <a:pt x="438" y="885"/>
                      </a:lnTo>
                      <a:lnTo>
                        <a:pt x="443" y="864"/>
                      </a:lnTo>
                      <a:lnTo>
                        <a:pt x="447" y="842"/>
                      </a:lnTo>
                      <a:lnTo>
                        <a:pt x="451" y="821"/>
                      </a:lnTo>
                      <a:lnTo>
                        <a:pt x="456" y="800"/>
                      </a:lnTo>
                      <a:lnTo>
                        <a:pt x="460" y="789"/>
                      </a:lnTo>
                      <a:lnTo>
                        <a:pt x="465" y="779"/>
                      </a:lnTo>
                      <a:lnTo>
                        <a:pt x="469" y="768"/>
                      </a:lnTo>
                      <a:lnTo>
                        <a:pt x="474" y="757"/>
                      </a:lnTo>
                      <a:lnTo>
                        <a:pt x="477" y="747"/>
                      </a:lnTo>
                      <a:lnTo>
                        <a:pt x="482" y="736"/>
                      </a:lnTo>
                      <a:lnTo>
                        <a:pt x="487" y="726"/>
                      </a:lnTo>
                      <a:lnTo>
                        <a:pt x="491" y="716"/>
                      </a:lnTo>
                      <a:lnTo>
                        <a:pt x="510" y="677"/>
                      </a:lnTo>
                      <a:lnTo>
                        <a:pt x="528" y="634"/>
                      </a:lnTo>
                      <a:lnTo>
                        <a:pt x="547" y="584"/>
                      </a:lnTo>
                      <a:lnTo>
                        <a:pt x="563" y="528"/>
                      </a:lnTo>
                      <a:lnTo>
                        <a:pt x="576" y="464"/>
                      </a:lnTo>
                      <a:lnTo>
                        <a:pt x="586" y="395"/>
                      </a:lnTo>
                      <a:lnTo>
                        <a:pt x="589" y="318"/>
                      </a:lnTo>
                      <a:lnTo>
                        <a:pt x="586" y="234"/>
                      </a:lnTo>
                      <a:lnTo>
                        <a:pt x="581" y="198"/>
                      </a:lnTo>
                      <a:lnTo>
                        <a:pt x="571" y="166"/>
                      </a:lnTo>
                      <a:lnTo>
                        <a:pt x="558" y="136"/>
                      </a:lnTo>
                      <a:lnTo>
                        <a:pt x="541" y="110"/>
                      </a:lnTo>
                      <a:lnTo>
                        <a:pt x="521" y="87"/>
                      </a:lnTo>
                      <a:lnTo>
                        <a:pt x="498" y="66"/>
                      </a:lnTo>
                      <a:lnTo>
                        <a:pt x="474" y="49"/>
                      </a:lnTo>
                      <a:lnTo>
                        <a:pt x="446" y="34"/>
                      </a:lnTo>
                      <a:lnTo>
                        <a:pt x="418" y="22"/>
                      </a:lnTo>
                      <a:lnTo>
                        <a:pt x="388" y="13"/>
                      </a:lnTo>
                      <a:lnTo>
                        <a:pt x="357" y="6"/>
                      </a:lnTo>
                      <a:lnTo>
                        <a:pt x="325" y="3"/>
                      </a:lnTo>
                      <a:lnTo>
                        <a:pt x="294" y="0"/>
                      </a:lnTo>
                      <a:lnTo>
                        <a:pt x="263" y="1"/>
                      </a:lnTo>
                      <a:lnTo>
                        <a:pt x="233" y="6"/>
                      </a:lnTo>
                      <a:lnTo>
                        <a:pt x="203" y="12"/>
                      </a:lnTo>
                      <a:close/>
                    </a:path>
                  </a:pathLst>
                </a:custGeom>
                <a:solidFill>
                  <a:srgbClr val="FFDB54"/>
                </a:solidFill>
                <a:ln w="9525">
                  <a:noFill/>
                  <a:round/>
                  <a:headEnd/>
                  <a:tailEnd/>
                </a:ln>
              </p:spPr>
              <p:txBody>
                <a:bodyPr/>
                <a:lstStyle/>
                <a:p>
                  <a:pPr>
                    <a:defRPr/>
                  </a:pPr>
                  <a:endParaRPr lang="en-US"/>
                </a:p>
              </p:txBody>
            </p:sp>
            <p:sp>
              <p:nvSpPr>
                <p:cNvPr id="27" name="Freeform 26"/>
                <p:cNvSpPr>
                  <a:spLocks/>
                </p:cNvSpPr>
                <p:nvPr/>
              </p:nvSpPr>
              <p:spPr bwMode="auto">
                <a:xfrm>
                  <a:off x="2292" y="2907"/>
                  <a:ext cx="271" cy="550"/>
                </a:xfrm>
                <a:custGeom>
                  <a:avLst/>
                  <a:gdLst>
                    <a:gd name="T0" fmla="*/ 39 w 544"/>
                    <a:gd name="T1" fmla="*/ 6 h 1101"/>
                    <a:gd name="T2" fmla="*/ 23 w 544"/>
                    <a:gd name="T3" fmla="*/ 16 h 1101"/>
                    <a:gd name="T4" fmla="*/ 11 w 544"/>
                    <a:gd name="T5" fmla="*/ 29 h 1101"/>
                    <a:gd name="T6" fmla="*/ 3 w 544"/>
                    <a:gd name="T7" fmla="*/ 44 h 1101"/>
                    <a:gd name="T8" fmla="*/ 0 w 544"/>
                    <a:gd name="T9" fmla="*/ 60 h 1101"/>
                    <a:gd name="T10" fmla="*/ 1 w 544"/>
                    <a:gd name="T11" fmla="*/ 77 h 1101"/>
                    <a:gd name="T12" fmla="*/ 7 w 544"/>
                    <a:gd name="T13" fmla="*/ 94 h 1101"/>
                    <a:gd name="T14" fmla="*/ 18 w 544"/>
                    <a:gd name="T15" fmla="*/ 112 h 1101"/>
                    <a:gd name="T16" fmla="*/ 27 w 544"/>
                    <a:gd name="T17" fmla="*/ 130 h 1101"/>
                    <a:gd name="T18" fmla="*/ 32 w 544"/>
                    <a:gd name="T19" fmla="*/ 147 h 1101"/>
                    <a:gd name="T20" fmla="*/ 37 w 544"/>
                    <a:gd name="T21" fmla="*/ 163 h 1101"/>
                    <a:gd name="T22" fmla="*/ 41 w 544"/>
                    <a:gd name="T23" fmla="*/ 180 h 1101"/>
                    <a:gd name="T24" fmla="*/ 44 w 544"/>
                    <a:gd name="T25" fmla="*/ 193 h 1101"/>
                    <a:gd name="T26" fmla="*/ 46 w 544"/>
                    <a:gd name="T27" fmla="*/ 203 h 1101"/>
                    <a:gd name="T28" fmla="*/ 48 w 544"/>
                    <a:gd name="T29" fmla="*/ 221 h 1101"/>
                    <a:gd name="T30" fmla="*/ 49 w 544"/>
                    <a:gd name="T31" fmla="*/ 248 h 1101"/>
                    <a:gd name="T32" fmla="*/ 52 w 544"/>
                    <a:gd name="T33" fmla="*/ 265 h 1101"/>
                    <a:gd name="T34" fmla="*/ 56 w 544"/>
                    <a:gd name="T35" fmla="*/ 271 h 1101"/>
                    <a:gd name="T36" fmla="*/ 62 w 544"/>
                    <a:gd name="T37" fmla="*/ 275 h 1101"/>
                    <a:gd name="T38" fmla="*/ 71 w 544"/>
                    <a:gd name="T39" fmla="*/ 275 h 1101"/>
                    <a:gd name="T40" fmla="*/ 80 w 544"/>
                    <a:gd name="T41" fmla="*/ 275 h 1101"/>
                    <a:gd name="T42" fmla="*/ 89 w 544"/>
                    <a:gd name="T43" fmla="*/ 275 h 1101"/>
                    <a:gd name="T44" fmla="*/ 95 w 544"/>
                    <a:gd name="T45" fmla="*/ 272 h 1101"/>
                    <a:gd name="T46" fmla="*/ 98 w 544"/>
                    <a:gd name="T47" fmla="*/ 266 h 1101"/>
                    <a:gd name="T48" fmla="*/ 100 w 544"/>
                    <a:gd name="T49" fmla="*/ 252 h 1101"/>
                    <a:gd name="T50" fmla="*/ 101 w 544"/>
                    <a:gd name="T51" fmla="*/ 229 h 1101"/>
                    <a:gd name="T52" fmla="*/ 103 w 544"/>
                    <a:gd name="T53" fmla="*/ 212 h 1101"/>
                    <a:gd name="T54" fmla="*/ 104 w 544"/>
                    <a:gd name="T55" fmla="*/ 202 h 1101"/>
                    <a:gd name="T56" fmla="*/ 107 w 544"/>
                    <a:gd name="T57" fmla="*/ 191 h 1101"/>
                    <a:gd name="T58" fmla="*/ 111 w 544"/>
                    <a:gd name="T59" fmla="*/ 181 h 1101"/>
                    <a:gd name="T60" fmla="*/ 117 w 544"/>
                    <a:gd name="T61" fmla="*/ 166 h 1101"/>
                    <a:gd name="T62" fmla="*/ 126 w 544"/>
                    <a:gd name="T63" fmla="*/ 143 h 1101"/>
                    <a:gd name="T64" fmla="*/ 132 w 544"/>
                    <a:gd name="T65" fmla="*/ 114 h 1101"/>
                    <a:gd name="T66" fmla="*/ 135 w 544"/>
                    <a:gd name="T67" fmla="*/ 77 h 1101"/>
                    <a:gd name="T68" fmla="*/ 134 w 544"/>
                    <a:gd name="T69" fmla="*/ 48 h 1101"/>
                    <a:gd name="T70" fmla="*/ 130 w 544"/>
                    <a:gd name="T71" fmla="*/ 33 h 1101"/>
                    <a:gd name="T72" fmla="*/ 122 w 544"/>
                    <a:gd name="T73" fmla="*/ 22 h 1101"/>
                    <a:gd name="T74" fmla="*/ 111 w 544"/>
                    <a:gd name="T75" fmla="*/ 12 h 1101"/>
                    <a:gd name="T76" fmla="*/ 99 w 544"/>
                    <a:gd name="T77" fmla="*/ 5 h 1101"/>
                    <a:gd name="T78" fmla="*/ 85 w 544"/>
                    <a:gd name="T79" fmla="*/ 1 h 1101"/>
                    <a:gd name="T80" fmla="*/ 70 w 544"/>
                    <a:gd name="T81" fmla="*/ 0 h 1101"/>
                    <a:gd name="T82" fmla="*/ 56 w 544"/>
                    <a:gd name="T83" fmla="*/ 0 h 1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4" h="1101">
                      <a:moveTo>
                        <a:pt x="197" y="8"/>
                      </a:moveTo>
                      <a:lnTo>
                        <a:pt x="159" y="26"/>
                      </a:lnTo>
                      <a:lnTo>
                        <a:pt x="125" y="45"/>
                      </a:lnTo>
                      <a:lnTo>
                        <a:pt x="95" y="67"/>
                      </a:lnTo>
                      <a:lnTo>
                        <a:pt x="68" y="91"/>
                      </a:lnTo>
                      <a:lnTo>
                        <a:pt x="46" y="118"/>
                      </a:lnTo>
                      <a:lnTo>
                        <a:pt x="28" y="147"/>
                      </a:lnTo>
                      <a:lnTo>
                        <a:pt x="14" y="176"/>
                      </a:lnTo>
                      <a:lnTo>
                        <a:pt x="5" y="208"/>
                      </a:lnTo>
                      <a:lnTo>
                        <a:pt x="0" y="240"/>
                      </a:lnTo>
                      <a:lnTo>
                        <a:pt x="0" y="273"/>
                      </a:lnTo>
                      <a:lnTo>
                        <a:pt x="5" y="308"/>
                      </a:lnTo>
                      <a:lnTo>
                        <a:pt x="14" y="342"/>
                      </a:lnTo>
                      <a:lnTo>
                        <a:pt x="28" y="378"/>
                      </a:lnTo>
                      <a:lnTo>
                        <a:pt x="47" y="414"/>
                      </a:lnTo>
                      <a:lnTo>
                        <a:pt x="72" y="449"/>
                      </a:lnTo>
                      <a:lnTo>
                        <a:pt x="102" y="485"/>
                      </a:lnTo>
                      <a:lnTo>
                        <a:pt x="111" y="520"/>
                      </a:lnTo>
                      <a:lnTo>
                        <a:pt x="120" y="553"/>
                      </a:lnTo>
                      <a:lnTo>
                        <a:pt x="129" y="588"/>
                      </a:lnTo>
                      <a:lnTo>
                        <a:pt x="138" y="621"/>
                      </a:lnTo>
                      <a:lnTo>
                        <a:pt x="148" y="654"/>
                      </a:lnTo>
                      <a:lnTo>
                        <a:pt x="157" y="689"/>
                      </a:lnTo>
                      <a:lnTo>
                        <a:pt x="166" y="722"/>
                      </a:lnTo>
                      <a:lnTo>
                        <a:pt x="175" y="757"/>
                      </a:lnTo>
                      <a:lnTo>
                        <a:pt x="179" y="775"/>
                      </a:lnTo>
                      <a:lnTo>
                        <a:pt x="183" y="795"/>
                      </a:lnTo>
                      <a:lnTo>
                        <a:pt x="187" y="813"/>
                      </a:lnTo>
                      <a:lnTo>
                        <a:pt x="191" y="833"/>
                      </a:lnTo>
                      <a:lnTo>
                        <a:pt x="194" y="886"/>
                      </a:lnTo>
                      <a:lnTo>
                        <a:pt x="197" y="940"/>
                      </a:lnTo>
                      <a:lnTo>
                        <a:pt x="199" y="993"/>
                      </a:lnTo>
                      <a:lnTo>
                        <a:pt x="202" y="1047"/>
                      </a:lnTo>
                      <a:lnTo>
                        <a:pt x="210" y="1061"/>
                      </a:lnTo>
                      <a:lnTo>
                        <a:pt x="218" y="1074"/>
                      </a:lnTo>
                      <a:lnTo>
                        <a:pt x="226" y="1087"/>
                      </a:lnTo>
                      <a:lnTo>
                        <a:pt x="234" y="1101"/>
                      </a:lnTo>
                      <a:lnTo>
                        <a:pt x="251" y="1101"/>
                      </a:lnTo>
                      <a:lnTo>
                        <a:pt x="270" y="1101"/>
                      </a:lnTo>
                      <a:lnTo>
                        <a:pt x="287" y="1101"/>
                      </a:lnTo>
                      <a:lnTo>
                        <a:pt x="305" y="1101"/>
                      </a:lnTo>
                      <a:lnTo>
                        <a:pt x="323" y="1101"/>
                      </a:lnTo>
                      <a:lnTo>
                        <a:pt x="340" y="1101"/>
                      </a:lnTo>
                      <a:lnTo>
                        <a:pt x="358" y="1101"/>
                      </a:lnTo>
                      <a:lnTo>
                        <a:pt x="376" y="1101"/>
                      </a:lnTo>
                      <a:lnTo>
                        <a:pt x="381" y="1090"/>
                      </a:lnTo>
                      <a:lnTo>
                        <a:pt x="388" y="1078"/>
                      </a:lnTo>
                      <a:lnTo>
                        <a:pt x="395" y="1067"/>
                      </a:lnTo>
                      <a:lnTo>
                        <a:pt x="402" y="1055"/>
                      </a:lnTo>
                      <a:lnTo>
                        <a:pt x="403" y="1009"/>
                      </a:lnTo>
                      <a:lnTo>
                        <a:pt x="406" y="963"/>
                      </a:lnTo>
                      <a:lnTo>
                        <a:pt x="407" y="918"/>
                      </a:lnTo>
                      <a:lnTo>
                        <a:pt x="408" y="872"/>
                      </a:lnTo>
                      <a:lnTo>
                        <a:pt x="413" y="850"/>
                      </a:lnTo>
                      <a:lnTo>
                        <a:pt x="416" y="829"/>
                      </a:lnTo>
                      <a:lnTo>
                        <a:pt x="419" y="809"/>
                      </a:lnTo>
                      <a:lnTo>
                        <a:pt x="424" y="788"/>
                      </a:lnTo>
                      <a:lnTo>
                        <a:pt x="432" y="766"/>
                      </a:lnTo>
                      <a:lnTo>
                        <a:pt x="440" y="745"/>
                      </a:lnTo>
                      <a:lnTo>
                        <a:pt x="448" y="725"/>
                      </a:lnTo>
                      <a:lnTo>
                        <a:pt x="456" y="704"/>
                      </a:lnTo>
                      <a:lnTo>
                        <a:pt x="472" y="667"/>
                      </a:lnTo>
                      <a:lnTo>
                        <a:pt x="490" y="623"/>
                      </a:lnTo>
                      <a:lnTo>
                        <a:pt x="506" y="574"/>
                      </a:lnTo>
                      <a:lnTo>
                        <a:pt x="520" y="519"/>
                      </a:lnTo>
                      <a:lnTo>
                        <a:pt x="532" y="456"/>
                      </a:lnTo>
                      <a:lnTo>
                        <a:pt x="540" y="386"/>
                      </a:lnTo>
                      <a:lnTo>
                        <a:pt x="544" y="310"/>
                      </a:lnTo>
                      <a:lnTo>
                        <a:pt x="541" y="226"/>
                      </a:lnTo>
                      <a:lnTo>
                        <a:pt x="539" y="194"/>
                      </a:lnTo>
                      <a:lnTo>
                        <a:pt x="533" y="163"/>
                      </a:lnTo>
                      <a:lnTo>
                        <a:pt x="523" y="135"/>
                      </a:lnTo>
                      <a:lnTo>
                        <a:pt x="508" y="111"/>
                      </a:lnTo>
                      <a:lnTo>
                        <a:pt x="491" y="88"/>
                      </a:lnTo>
                      <a:lnTo>
                        <a:pt x="471" y="68"/>
                      </a:lnTo>
                      <a:lnTo>
                        <a:pt x="448" y="51"/>
                      </a:lnTo>
                      <a:lnTo>
                        <a:pt x="424" y="36"/>
                      </a:lnTo>
                      <a:lnTo>
                        <a:pt x="398" y="23"/>
                      </a:lnTo>
                      <a:lnTo>
                        <a:pt x="370" y="14"/>
                      </a:lnTo>
                      <a:lnTo>
                        <a:pt x="341" y="7"/>
                      </a:lnTo>
                      <a:lnTo>
                        <a:pt x="312" y="3"/>
                      </a:lnTo>
                      <a:lnTo>
                        <a:pt x="282" y="0"/>
                      </a:lnTo>
                      <a:lnTo>
                        <a:pt x="254" y="0"/>
                      </a:lnTo>
                      <a:lnTo>
                        <a:pt x="225" y="3"/>
                      </a:lnTo>
                      <a:lnTo>
                        <a:pt x="197" y="8"/>
                      </a:lnTo>
                      <a:close/>
                    </a:path>
                  </a:pathLst>
                </a:custGeom>
                <a:solidFill>
                  <a:srgbClr val="FFE06B"/>
                </a:solidFill>
                <a:ln w="9525">
                  <a:noFill/>
                  <a:round/>
                  <a:headEnd/>
                  <a:tailEnd/>
                </a:ln>
              </p:spPr>
              <p:txBody>
                <a:bodyPr/>
                <a:lstStyle/>
                <a:p>
                  <a:pPr>
                    <a:defRPr/>
                  </a:pPr>
                  <a:endParaRPr lang="en-US"/>
                </a:p>
              </p:txBody>
            </p:sp>
            <p:sp>
              <p:nvSpPr>
                <p:cNvPr id="28" name="Freeform 27"/>
                <p:cNvSpPr>
                  <a:spLocks/>
                </p:cNvSpPr>
                <p:nvPr/>
              </p:nvSpPr>
              <p:spPr bwMode="auto">
                <a:xfrm>
                  <a:off x="2302" y="2915"/>
                  <a:ext cx="249" cy="542"/>
                </a:xfrm>
                <a:custGeom>
                  <a:avLst/>
                  <a:gdLst>
                    <a:gd name="T0" fmla="*/ 37 w 499"/>
                    <a:gd name="T1" fmla="*/ 5 h 1086"/>
                    <a:gd name="T2" fmla="*/ 22 w 499"/>
                    <a:gd name="T3" fmla="*/ 15 h 1086"/>
                    <a:gd name="T4" fmla="*/ 10 w 499"/>
                    <a:gd name="T5" fmla="*/ 27 h 1086"/>
                    <a:gd name="T6" fmla="*/ 3 w 499"/>
                    <a:gd name="T7" fmla="*/ 41 h 1086"/>
                    <a:gd name="T8" fmla="*/ 0 w 499"/>
                    <a:gd name="T9" fmla="*/ 56 h 1086"/>
                    <a:gd name="T10" fmla="*/ 1 w 499"/>
                    <a:gd name="T11" fmla="*/ 72 h 1086"/>
                    <a:gd name="T12" fmla="*/ 7 w 499"/>
                    <a:gd name="T13" fmla="*/ 88 h 1086"/>
                    <a:gd name="T14" fmla="*/ 18 w 499"/>
                    <a:gd name="T15" fmla="*/ 103 h 1086"/>
                    <a:gd name="T16" fmla="*/ 27 w 499"/>
                    <a:gd name="T17" fmla="*/ 121 h 1086"/>
                    <a:gd name="T18" fmla="*/ 31 w 499"/>
                    <a:gd name="T19" fmla="*/ 139 h 1086"/>
                    <a:gd name="T20" fmla="*/ 35 w 499"/>
                    <a:gd name="T21" fmla="*/ 157 h 1086"/>
                    <a:gd name="T22" fmla="*/ 39 w 499"/>
                    <a:gd name="T23" fmla="*/ 176 h 1086"/>
                    <a:gd name="T24" fmla="*/ 42 w 499"/>
                    <a:gd name="T25" fmla="*/ 190 h 1086"/>
                    <a:gd name="T26" fmla="*/ 44 w 499"/>
                    <a:gd name="T27" fmla="*/ 200 h 1086"/>
                    <a:gd name="T28" fmla="*/ 45 w 499"/>
                    <a:gd name="T29" fmla="*/ 218 h 1086"/>
                    <a:gd name="T30" fmla="*/ 47 w 499"/>
                    <a:gd name="T31" fmla="*/ 244 h 1086"/>
                    <a:gd name="T32" fmla="*/ 49 w 499"/>
                    <a:gd name="T33" fmla="*/ 261 h 1086"/>
                    <a:gd name="T34" fmla="*/ 53 w 499"/>
                    <a:gd name="T35" fmla="*/ 268 h 1086"/>
                    <a:gd name="T36" fmla="*/ 59 w 499"/>
                    <a:gd name="T37" fmla="*/ 271 h 1086"/>
                    <a:gd name="T38" fmla="*/ 67 w 499"/>
                    <a:gd name="T39" fmla="*/ 271 h 1086"/>
                    <a:gd name="T40" fmla="*/ 74 w 499"/>
                    <a:gd name="T41" fmla="*/ 271 h 1086"/>
                    <a:gd name="T42" fmla="*/ 83 w 499"/>
                    <a:gd name="T43" fmla="*/ 271 h 1086"/>
                    <a:gd name="T44" fmla="*/ 88 w 499"/>
                    <a:gd name="T45" fmla="*/ 268 h 1086"/>
                    <a:gd name="T46" fmla="*/ 91 w 499"/>
                    <a:gd name="T47" fmla="*/ 263 h 1086"/>
                    <a:gd name="T48" fmla="*/ 93 w 499"/>
                    <a:gd name="T49" fmla="*/ 248 h 1086"/>
                    <a:gd name="T50" fmla="*/ 93 w 499"/>
                    <a:gd name="T51" fmla="*/ 226 h 1086"/>
                    <a:gd name="T52" fmla="*/ 95 w 499"/>
                    <a:gd name="T53" fmla="*/ 209 h 1086"/>
                    <a:gd name="T54" fmla="*/ 96 w 499"/>
                    <a:gd name="T55" fmla="*/ 199 h 1086"/>
                    <a:gd name="T56" fmla="*/ 99 w 499"/>
                    <a:gd name="T57" fmla="*/ 188 h 1086"/>
                    <a:gd name="T58" fmla="*/ 103 w 499"/>
                    <a:gd name="T59" fmla="*/ 178 h 1086"/>
                    <a:gd name="T60" fmla="*/ 108 w 499"/>
                    <a:gd name="T61" fmla="*/ 163 h 1086"/>
                    <a:gd name="T62" fmla="*/ 116 w 499"/>
                    <a:gd name="T63" fmla="*/ 140 h 1086"/>
                    <a:gd name="T64" fmla="*/ 121 w 499"/>
                    <a:gd name="T65" fmla="*/ 112 h 1086"/>
                    <a:gd name="T66" fmla="*/ 124 w 499"/>
                    <a:gd name="T67" fmla="*/ 76 h 1086"/>
                    <a:gd name="T68" fmla="*/ 124 w 499"/>
                    <a:gd name="T69" fmla="*/ 47 h 1086"/>
                    <a:gd name="T70" fmla="*/ 121 w 499"/>
                    <a:gd name="T71" fmla="*/ 34 h 1086"/>
                    <a:gd name="T72" fmla="*/ 115 w 499"/>
                    <a:gd name="T73" fmla="*/ 22 h 1086"/>
                    <a:gd name="T74" fmla="*/ 105 w 499"/>
                    <a:gd name="T75" fmla="*/ 13 h 1086"/>
                    <a:gd name="T76" fmla="*/ 94 w 499"/>
                    <a:gd name="T77" fmla="*/ 6 h 1086"/>
                    <a:gd name="T78" fmla="*/ 81 w 499"/>
                    <a:gd name="T79" fmla="*/ 2 h 1086"/>
                    <a:gd name="T80" fmla="*/ 67 w 499"/>
                    <a:gd name="T81" fmla="*/ 0 h 1086"/>
                    <a:gd name="T82" fmla="*/ 53 w 499"/>
                    <a:gd name="T83" fmla="*/ 0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9" h="1086">
                      <a:moveTo>
                        <a:pt x="189" y="6"/>
                      </a:moveTo>
                      <a:lnTo>
                        <a:pt x="151" y="22"/>
                      </a:lnTo>
                      <a:lnTo>
                        <a:pt x="117" y="42"/>
                      </a:lnTo>
                      <a:lnTo>
                        <a:pt x="88" y="62"/>
                      </a:lnTo>
                      <a:lnTo>
                        <a:pt x="62" y="86"/>
                      </a:lnTo>
                      <a:lnTo>
                        <a:pt x="41" y="111"/>
                      </a:lnTo>
                      <a:lnTo>
                        <a:pt x="24" y="138"/>
                      </a:lnTo>
                      <a:lnTo>
                        <a:pt x="12" y="166"/>
                      </a:lnTo>
                      <a:lnTo>
                        <a:pt x="3" y="196"/>
                      </a:lnTo>
                      <a:lnTo>
                        <a:pt x="0" y="226"/>
                      </a:lnTo>
                      <a:lnTo>
                        <a:pt x="1" y="257"/>
                      </a:lnTo>
                      <a:lnTo>
                        <a:pt x="6" y="288"/>
                      </a:lnTo>
                      <a:lnTo>
                        <a:pt x="16" y="320"/>
                      </a:lnTo>
                      <a:lnTo>
                        <a:pt x="30" y="352"/>
                      </a:lnTo>
                      <a:lnTo>
                        <a:pt x="50" y="384"/>
                      </a:lnTo>
                      <a:lnTo>
                        <a:pt x="73" y="415"/>
                      </a:lnTo>
                      <a:lnTo>
                        <a:pt x="101" y="446"/>
                      </a:lnTo>
                      <a:lnTo>
                        <a:pt x="109" y="484"/>
                      </a:lnTo>
                      <a:lnTo>
                        <a:pt x="117" y="521"/>
                      </a:lnTo>
                      <a:lnTo>
                        <a:pt x="126" y="558"/>
                      </a:lnTo>
                      <a:lnTo>
                        <a:pt x="134" y="596"/>
                      </a:lnTo>
                      <a:lnTo>
                        <a:pt x="142" y="632"/>
                      </a:lnTo>
                      <a:lnTo>
                        <a:pt x="150" y="669"/>
                      </a:lnTo>
                      <a:lnTo>
                        <a:pt x="158" y="707"/>
                      </a:lnTo>
                      <a:lnTo>
                        <a:pt x="166" y="745"/>
                      </a:lnTo>
                      <a:lnTo>
                        <a:pt x="170" y="764"/>
                      </a:lnTo>
                      <a:lnTo>
                        <a:pt x="174" y="783"/>
                      </a:lnTo>
                      <a:lnTo>
                        <a:pt x="177" y="802"/>
                      </a:lnTo>
                      <a:lnTo>
                        <a:pt x="181" y="821"/>
                      </a:lnTo>
                      <a:lnTo>
                        <a:pt x="183" y="874"/>
                      </a:lnTo>
                      <a:lnTo>
                        <a:pt x="187" y="927"/>
                      </a:lnTo>
                      <a:lnTo>
                        <a:pt x="189" y="980"/>
                      </a:lnTo>
                      <a:lnTo>
                        <a:pt x="191" y="1033"/>
                      </a:lnTo>
                      <a:lnTo>
                        <a:pt x="198" y="1047"/>
                      </a:lnTo>
                      <a:lnTo>
                        <a:pt x="206" y="1060"/>
                      </a:lnTo>
                      <a:lnTo>
                        <a:pt x="213" y="1073"/>
                      </a:lnTo>
                      <a:lnTo>
                        <a:pt x="220" y="1086"/>
                      </a:lnTo>
                      <a:lnTo>
                        <a:pt x="236" y="1086"/>
                      </a:lnTo>
                      <a:lnTo>
                        <a:pt x="252" y="1086"/>
                      </a:lnTo>
                      <a:lnTo>
                        <a:pt x="268" y="1086"/>
                      </a:lnTo>
                      <a:lnTo>
                        <a:pt x="284" y="1086"/>
                      </a:lnTo>
                      <a:lnTo>
                        <a:pt x="299" y="1086"/>
                      </a:lnTo>
                      <a:lnTo>
                        <a:pt x="316" y="1086"/>
                      </a:lnTo>
                      <a:lnTo>
                        <a:pt x="332" y="1086"/>
                      </a:lnTo>
                      <a:lnTo>
                        <a:pt x="348" y="1086"/>
                      </a:lnTo>
                      <a:lnTo>
                        <a:pt x="354" y="1075"/>
                      </a:lnTo>
                      <a:lnTo>
                        <a:pt x="360" y="1063"/>
                      </a:lnTo>
                      <a:lnTo>
                        <a:pt x="366" y="1053"/>
                      </a:lnTo>
                      <a:lnTo>
                        <a:pt x="372" y="1041"/>
                      </a:lnTo>
                      <a:lnTo>
                        <a:pt x="373" y="995"/>
                      </a:lnTo>
                      <a:lnTo>
                        <a:pt x="374" y="950"/>
                      </a:lnTo>
                      <a:lnTo>
                        <a:pt x="375" y="905"/>
                      </a:lnTo>
                      <a:lnTo>
                        <a:pt x="377" y="859"/>
                      </a:lnTo>
                      <a:lnTo>
                        <a:pt x="380" y="839"/>
                      </a:lnTo>
                      <a:lnTo>
                        <a:pt x="383" y="818"/>
                      </a:lnTo>
                      <a:lnTo>
                        <a:pt x="387" y="797"/>
                      </a:lnTo>
                      <a:lnTo>
                        <a:pt x="392" y="776"/>
                      </a:lnTo>
                      <a:lnTo>
                        <a:pt x="398" y="754"/>
                      </a:lnTo>
                      <a:lnTo>
                        <a:pt x="406" y="734"/>
                      </a:lnTo>
                      <a:lnTo>
                        <a:pt x="413" y="713"/>
                      </a:lnTo>
                      <a:lnTo>
                        <a:pt x="420" y="692"/>
                      </a:lnTo>
                      <a:lnTo>
                        <a:pt x="434" y="655"/>
                      </a:lnTo>
                      <a:lnTo>
                        <a:pt x="449" y="613"/>
                      </a:lnTo>
                      <a:lnTo>
                        <a:pt x="464" y="564"/>
                      </a:lnTo>
                      <a:lnTo>
                        <a:pt x="477" y="509"/>
                      </a:lnTo>
                      <a:lnTo>
                        <a:pt x="487" y="448"/>
                      </a:lnTo>
                      <a:lnTo>
                        <a:pt x="495" y="379"/>
                      </a:lnTo>
                      <a:lnTo>
                        <a:pt x="499" y="304"/>
                      </a:lnTo>
                      <a:lnTo>
                        <a:pt x="497" y="221"/>
                      </a:lnTo>
                      <a:lnTo>
                        <a:pt x="497" y="190"/>
                      </a:lnTo>
                      <a:lnTo>
                        <a:pt x="494" y="162"/>
                      </a:lnTo>
                      <a:lnTo>
                        <a:pt x="486" y="136"/>
                      </a:lnTo>
                      <a:lnTo>
                        <a:pt x="474" y="112"/>
                      </a:lnTo>
                      <a:lnTo>
                        <a:pt x="461" y="90"/>
                      </a:lnTo>
                      <a:lnTo>
                        <a:pt x="442" y="70"/>
                      </a:lnTo>
                      <a:lnTo>
                        <a:pt x="423" y="53"/>
                      </a:lnTo>
                      <a:lnTo>
                        <a:pt x="401" y="39"/>
                      </a:lnTo>
                      <a:lnTo>
                        <a:pt x="377" y="27"/>
                      </a:lnTo>
                      <a:lnTo>
                        <a:pt x="351" y="16"/>
                      </a:lnTo>
                      <a:lnTo>
                        <a:pt x="325" y="8"/>
                      </a:lnTo>
                      <a:lnTo>
                        <a:pt x="297" y="4"/>
                      </a:lnTo>
                      <a:lnTo>
                        <a:pt x="269" y="0"/>
                      </a:lnTo>
                      <a:lnTo>
                        <a:pt x="242" y="0"/>
                      </a:lnTo>
                      <a:lnTo>
                        <a:pt x="215" y="1"/>
                      </a:lnTo>
                      <a:lnTo>
                        <a:pt x="189" y="6"/>
                      </a:lnTo>
                      <a:close/>
                    </a:path>
                  </a:pathLst>
                </a:custGeom>
                <a:solidFill>
                  <a:srgbClr val="FFE27F"/>
                </a:solidFill>
                <a:ln w="9525">
                  <a:noFill/>
                  <a:round/>
                  <a:headEnd/>
                  <a:tailEnd/>
                </a:ln>
              </p:spPr>
              <p:txBody>
                <a:bodyPr/>
                <a:lstStyle/>
                <a:p>
                  <a:pPr>
                    <a:defRPr/>
                  </a:pPr>
                  <a:endParaRPr lang="en-US"/>
                </a:p>
              </p:txBody>
            </p:sp>
            <p:sp>
              <p:nvSpPr>
                <p:cNvPr id="29" name="Freeform 28"/>
                <p:cNvSpPr>
                  <a:spLocks/>
                </p:cNvSpPr>
                <p:nvPr/>
              </p:nvSpPr>
              <p:spPr bwMode="auto">
                <a:xfrm>
                  <a:off x="2314" y="2921"/>
                  <a:ext cx="228" cy="536"/>
                </a:xfrm>
                <a:custGeom>
                  <a:avLst/>
                  <a:gdLst>
                    <a:gd name="T0" fmla="*/ 36 w 456"/>
                    <a:gd name="T1" fmla="*/ 5 h 1073"/>
                    <a:gd name="T2" fmla="*/ 21 w 456"/>
                    <a:gd name="T3" fmla="*/ 15 h 1073"/>
                    <a:gd name="T4" fmla="*/ 10 w 456"/>
                    <a:gd name="T5" fmla="*/ 26 h 1073"/>
                    <a:gd name="T6" fmla="*/ 3 w 456"/>
                    <a:gd name="T7" fmla="*/ 39 h 1073"/>
                    <a:gd name="T8" fmla="*/ 0 w 456"/>
                    <a:gd name="T9" fmla="*/ 53 h 1073"/>
                    <a:gd name="T10" fmla="*/ 2 w 456"/>
                    <a:gd name="T11" fmla="*/ 67 h 1073"/>
                    <a:gd name="T12" fmla="*/ 8 w 456"/>
                    <a:gd name="T13" fmla="*/ 81 h 1073"/>
                    <a:gd name="T14" fmla="*/ 19 w 456"/>
                    <a:gd name="T15" fmla="*/ 95 h 1073"/>
                    <a:gd name="T16" fmla="*/ 27 w 456"/>
                    <a:gd name="T17" fmla="*/ 112 h 1073"/>
                    <a:gd name="T18" fmla="*/ 31 w 456"/>
                    <a:gd name="T19" fmla="*/ 132 h 1073"/>
                    <a:gd name="T20" fmla="*/ 35 w 456"/>
                    <a:gd name="T21" fmla="*/ 152 h 1073"/>
                    <a:gd name="T22" fmla="*/ 38 w 456"/>
                    <a:gd name="T23" fmla="*/ 173 h 1073"/>
                    <a:gd name="T24" fmla="*/ 41 w 456"/>
                    <a:gd name="T25" fmla="*/ 188 h 1073"/>
                    <a:gd name="T26" fmla="*/ 42 w 456"/>
                    <a:gd name="T27" fmla="*/ 198 h 1073"/>
                    <a:gd name="T28" fmla="*/ 44 w 456"/>
                    <a:gd name="T29" fmla="*/ 216 h 1073"/>
                    <a:gd name="T30" fmla="*/ 45 w 456"/>
                    <a:gd name="T31" fmla="*/ 242 h 1073"/>
                    <a:gd name="T32" fmla="*/ 47 w 456"/>
                    <a:gd name="T33" fmla="*/ 258 h 1073"/>
                    <a:gd name="T34" fmla="*/ 50 w 456"/>
                    <a:gd name="T35" fmla="*/ 265 h 1073"/>
                    <a:gd name="T36" fmla="*/ 55 w 456"/>
                    <a:gd name="T37" fmla="*/ 268 h 1073"/>
                    <a:gd name="T38" fmla="*/ 62 w 456"/>
                    <a:gd name="T39" fmla="*/ 268 h 1073"/>
                    <a:gd name="T40" fmla="*/ 70 w 456"/>
                    <a:gd name="T41" fmla="*/ 268 h 1073"/>
                    <a:gd name="T42" fmla="*/ 77 w 456"/>
                    <a:gd name="T43" fmla="*/ 268 h 1073"/>
                    <a:gd name="T44" fmla="*/ 81 w 456"/>
                    <a:gd name="T45" fmla="*/ 265 h 1073"/>
                    <a:gd name="T46" fmla="*/ 84 w 456"/>
                    <a:gd name="T47" fmla="*/ 260 h 1073"/>
                    <a:gd name="T48" fmla="*/ 86 w 456"/>
                    <a:gd name="T49" fmla="*/ 245 h 1073"/>
                    <a:gd name="T50" fmla="*/ 86 w 456"/>
                    <a:gd name="T51" fmla="*/ 223 h 1073"/>
                    <a:gd name="T52" fmla="*/ 88 w 456"/>
                    <a:gd name="T53" fmla="*/ 206 h 1073"/>
                    <a:gd name="T54" fmla="*/ 89 w 456"/>
                    <a:gd name="T55" fmla="*/ 196 h 1073"/>
                    <a:gd name="T56" fmla="*/ 92 w 456"/>
                    <a:gd name="T57" fmla="*/ 186 h 1073"/>
                    <a:gd name="T58" fmla="*/ 95 w 456"/>
                    <a:gd name="T59" fmla="*/ 175 h 1073"/>
                    <a:gd name="T60" fmla="*/ 99 w 456"/>
                    <a:gd name="T61" fmla="*/ 161 h 1073"/>
                    <a:gd name="T62" fmla="*/ 106 w 456"/>
                    <a:gd name="T63" fmla="*/ 139 h 1073"/>
                    <a:gd name="T64" fmla="*/ 111 w 456"/>
                    <a:gd name="T65" fmla="*/ 110 h 1073"/>
                    <a:gd name="T66" fmla="*/ 113 w 456"/>
                    <a:gd name="T67" fmla="*/ 74 h 1073"/>
                    <a:gd name="T68" fmla="*/ 114 w 456"/>
                    <a:gd name="T69" fmla="*/ 46 h 1073"/>
                    <a:gd name="T70" fmla="*/ 113 w 456"/>
                    <a:gd name="T71" fmla="*/ 34 h 1073"/>
                    <a:gd name="T72" fmla="*/ 108 w 456"/>
                    <a:gd name="T73" fmla="*/ 23 h 1073"/>
                    <a:gd name="T74" fmla="*/ 100 w 456"/>
                    <a:gd name="T75" fmla="*/ 14 h 1073"/>
                    <a:gd name="T76" fmla="*/ 89 w 456"/>
                    <a:gd name="T77" fmla="*/ 7 h 1073"/>
                    <a:gd name="T78" fmla="*/ 77 w 456"/>
                    <a:gd name="T79" fmla="*/ 2 h 1073"/>
                    <a:gd name="T80" fmla="*/ 65 w 456"/>
                    <a:gd name="T81" fmla="*/ 0 h 1073"/>
                    <a:gd name="T82" fmla="*/ 52 w 456"/>
                    <a:gd name="T83" fmla="*/ 0 h 10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1073">
                      <a:moveTo>
                        <a:pt x="182" y="5"/>
                      </a:moveTo>
                      <a:lnTo>
                        <a:pt x="144" y="22"/>
                      </a:lnTo>
                      <a:lnTo>
                        <a:pt x="111" y="39"/>
                      </a:lnTo>
                      <a:lnTo>
                        <a:pt x="81" y="60"/>
                      </a:lnTo>
                      <a:lnTo>
                        <a:pt x="57" y="82"/>
                      </a:lnTo>
                      <a:lnTo>
                        <a:pt x="37" y="106"/>
                      </a:lnTo>
                      <a:lnTo>
                        <a:pt x="22" y="131"/>
                      </a:lnTo>
                      <a:lnTo>
                        <a:pt x="10" y="156"/>
                      </a:lnTo>
                      <a:lnTo>
                        <a:pt x="2" y="184"/>
                      </a:lnTo>
                      <a:lnTo>
                        <a:pt x="0" y="213"/>
                      </a:lnTo>
                      <a:lnTo>
                        <a:pt x="1" y="240"/>
                      </a:lnTo>
                      <a:lnTo>
                        <a:pt x="7" y="269"/>
                      </a:lnTo>
                      <a:lnTo>
                        <a:pt x="17" y="298"/>
                      </a:lnTo>
                      <a:lnTo>
                        <a:pt x="31" y="326"/>
                      </a:lnTo>
                      <a:lnTo>
                        <a:pt x="50" y="353"/>
                      </a:lnTo>
                      <a:lnTo>
                        <a:pt x="73" y="381"/>
                      </a:lnTo>
                      <a:lnTo>
                        <a:pt x="101" y="406"/>
                      </a:lnTo>
                      <a:lnTo>
                        <a:pt x="108" y="448"/>
                      </a:lnTo>
                      <a:lnTo>
                        <a:pt x="115" y="488"/>
                      </a:lnTo>
                      <a:lnTo>
                        <a:pt x="122" y="530"/>
                      </a:lnTo>
                      <a:lnTo>
                        <a:pt x="130" y="571"/>
                      </a:lnTo>
                      <a:lnTo>
                        <a:pt x="137" y="611"/>
                      </a:lnTo>
                      <a:lnTo>
                        <a:pt x="144" y="653"/>
                      </a:lnTo>
                      <a:lnTo>
                        <a:pt x="151" y="694"/>
                      </a:lnTo>
                      <a:lnTo>
                        <a:pt x="157" y="736"/>
                      </a:lnTo>
                      <a:lnTo>
                        <a:pt x="161" y="754"/>
                      </a:lnTo>
                      <a:lnTo>
                        <a:pt x="164" y="773"/>
                      </a:lnTo>
                      <a:lnTo>
                        <a:pt x="168" y="792"/>
                      </a:lnTo>
                      <a:lnTo>
                        <a:pt x="171" y="811"/>
                      </a:lnTo>
                      <a:lnTo>
                        <a:pt x="174" y="864"/>
                      </a:lnTo>
                      <a:lnTo>
                        <a:pt x="176" y="915"/>
                      </a:lnTo>
                      <a:lnTo>
                        <a:pt x="177" y="968"/>
                      </a:lnTo>
                      <a:lnTo>
                        <a:pt x="179" y="1021"/>
                      </a:lnTo>
                      <a:lnTo>
                        <a:pt x="186" y="1034"/>
                      </a:lnTo>
                      <a:lnTo>
                        <a:pt x="193" y="1047"/>
                      </a:lnTo>
                      <a:lnTo>
                        <a:pt x="199" y="1060"/>
                      </a:lnTo>
                      <a:lnTo>
                        <a:pt x="206" y="1073"/>
                      </a:lnTo>
                      <a:lnTo>
                        <a:pt x="220" y="1073"/>
                      </a:lnTo>
                      <a:lnTo>
                        <a:pt x="235" y="1073"/>
                      </a:lnTo>
                      <a:lnTo>
                        <a:pt x="248" y="1073"/>
                      </a:lnTo>
                      <a:lnTo>
                        <a:pt x="262" y="1073"/>
                      </a:lnTo>
                      <a:lnTo>
                        <a:pt x="277" y="1073"/>
                      </a:lnTo>
                      <a:lnTo>
                        <a:pt x="291" y="1073"/>
                      </a:lnTo>
                      <a:lnTo>
                        <a:pt x="305" y="1073"/>
                      </a:lnTo>
                      <a:lnTo>
                        <a:pt x="319" y="1073"/>
                      </a:lnTo>
                      <a:lnTo>
                        <a:pt x="324" y="1062"/>
                      </a:lnTo>
                      <a:lnTo>
                        <a:pt x="330" y="1050"/>
                      </a:lnTo>
                      <a:lnTo>
                        <a:pt x="335" y="1040"/>
                      </a:lnTo>
                      <a:lnTo>
                        <a:pt x="341" y="1028"/>
                      </a:lnTo>
                      <a:lnTo>
                        <a:pt x="342" y="983"/>
                      </a:lnTo>
                      <a:lnTo>
                        <a:pt x="343" y="938"/>
                      </a:lnTo>
                      <a:lnTo>
                        <a:pt x="344" y="893"/>
                      </a:lnTo>
                      <a:lnTo>
                        <a:pt x="345" y="847"/>
                      </a:lnTo>
                      <a:lnTo>
                        <a:pt x="349" y="827"/>
                      </a:lnTo>
                      <a:lnTo>
                        <a:pt x="352" y="806"/>
                      </a:lnTo>
                      <a:lnTo>
                        <a:pt x="356" y="786"/>
                      </a:lnTo>
                      <a:lnTo>
                        <a:pt x="358" y="766"/>
                      </a:lnTo>
                      <a:lnTo>
                        <a:pt x="365" y="745"/>
                      </a:lnTo>
                      <a:lnTo>
                        <a:pt x="372" y="724"/>
                      </a:lnTo>
                      <a:lnTo>
                        <a:pt x="379" y="703"/>
                      </a:lnTo>
                      <a:lnTo>
                        <a:pt x="384" y="683"/>
                      </a:lnTo>
                      <a:lnTo>
                        <a:pt x="396" y="647"/>
                      </a:lnTo>
                      <a:lnTo>
                        <a:pt x="409" y="604"/>
                      </a:lnTo>
                      <a:lnTo>
                        <a:pt x="421" y="556"/>
                      </a:lnTo>
                      <a:lnTo>
                        <a:pt x="433" y="502"/>
                      </a:lnTo>
                      <a:lnTo>
                        <a:pt x="442" y="441"/>
                      </a:lnTo>
                      <a:lnTo>
                        <a:pt x="449" y="373"/>
                      </a:lnTo>
                      <a:lnTo>
                        <a:pt x="452" y="298"/>
                      </a:lnTo>
                      <a:lnTo>
                        <a:pt x="452" y="215"/>
                      </a:lnTo>
                      <a:lnTo>
                        <a:pt x="456" y="187"/>
                      </a:lnTo>
                      <a:lnTo>
                        <a:pt x="455" y="161"/>
                      </a:lnTo>
                      <a:lnTo>
                        <a:pt x="450" y="137"/>
                      </a:lnTo>
                      <a:lnTo>
                        <a:pt x="441" y="114"/>
                      </a:lnTo>
                      <a:lnTo>
                        <a:pt x="429" y="93"/>
                      </a:lnTo>
                      <a:lnTo>
                        <a:pt x="414" y="75"/>
                      </a:lnTo>
                      <a:lnTo>
                        <a:pt x="397" y="57"/>
                      </a:lnTo>
                      <a:lnTo>
                        <a:pt x="377" y="42"/>
                      </a:lnTo>
                      <a:lnTo>
                        <a:pt x="356" y="30"/>
                      </a:lnTo>
                      <a:lnTo>
                        <a:pt x="333" y="19"/>
                      </a:lnTo>
                      <a:lnTo>
                        <a:pt x="308" y="11"/>
                      </a:lnTo>
                      <a:lnTo>
                        <a:pt x="283" y="5"/>
                      </a:lnTo>
                      <a:lnTo>
                        <a:pt x="258" y="1"/>
                      </a:lnTo>
                      <a:lnTo>
                        <a:pt x="231" y="0"/>
                      </a:lnTo>
                      <a:lnTo>
                        <a:pt x="206" y="2"/>
                      </a:lnTo>
                      <a:lnTo>
                        <a:pt x="182" y="5"/>
                      </a:lnTo>
                      <a:close/>
                    </a:path>
                  </a:pathLst>
                </a:custGeom>
                <a:solidFill>
                  <a:srgbClr val="FFE893"/>
                </a:solidFill>
                <a:ln w="9525">
                  <a:noFill/>
                  <a:round/>
                  <a:headEnd/>
                  <a:tailEnd/>
                </a:ln>
              </p:spPr>
              <p:txBody>
                <a:bodyPr/>
                <a:lstStyle/>
                <a:p>
                  <a:pPr>
                    <a:defRPr/>
                  </a:pPr>
                  <a:endParaRPr lang="en-US"/>
                </a:p>
              </p:txBody>
            </p:sp>
            <p:sp>
              <p:nvSpPr>
                <p:cNvPr id="30" name="Freeform 29"/>
                <p:cNvSpPr>
                  <a:spLocks/>
                </p:cNvSpPr>
                <p:nvPr/>
              </p:nvSpPr>
              <p:spPr bwMode="auto">
                <a:xfrm>
                  <a:off x="2324" y="2926"/>
                  <a:ext cx="208" cy="531"/>
                </a:xfrm>
                <a:custGeom>
                  <a:avLst/>
                  <a:gdLst>
                    <a:gd name="T0" fmla="*/ 34 w 418"/>
                    <a:gd name="T1" fmla="*/ 5 h 1059"/>
                    <a:gd name="T2" fmla="*/ 19 w 418"/>
                    <a:gd name="T3" fmla="*/ 14 h 1059"/>
                    <a:gd name="T4" fmla="*/ 8 w 418"/>
                    <a:gd name="T5" fmla="*/ 25 h 1059"/>
                    <a:gd name="T6" fmla="*/ 2 w 418"/>
                    <a:gd name="T7" fmla="*/ 37 h 1059"/>
                    <a:gd name="T8" fmla="*/ 0 w 418"/>
                    <a:gd name="T9" fmla="*/ 50 h 1059"/>
                    <a:gd name="T10" fmla="*/ 2 w 418"/>
                    <a:gd name="T11" fmla="*/ 63 h 1059"/>
                    <a:gd name="T12" fmla="*/ 8 w 418"/>
                    <a:gd name="T13" fmla="*/ 75 h 1059"/>
                    <a:gd name="T14" fmla="*/ 18 w 418"/>
                    <a:gd name="T15" fmla="*/ 87 h 1059"/>
                    <a:gd name="T16" fmla="*/ 27 w 418"/>
                    <a:gd name="T17" fmla="*/ 103 h 1059"/>
                    <a:gd name="T18" fmla="*/ 30 w 418"/>
                    <a:gd name="T19" fmla="*/ 126 h 1059"/>
                    <a:gd name="T20" fmla="*/ 33 w 418"/>
                    <a:gd name="T21" fmla="*/ 148 h 1059"/>
                    <a:gd name="T22" fmla="*/ 36 w 418"/>
                    <a:gd name="T23" fmla="*/ 170 h 1059"/>
                    <a:gd name="T24" fmla="*/ 38 w 418"/>
                    <a:gd name="T25" fmla="*/ 187 h 1059"/>
                    <a:gd name="T26" fmla="*/ 40 w 418"/>
                    <a:gd name="T27" fmla="*/ 196 h 1059"/>
                    <a:gd name="T28" fmla="*/ 41 w 418"/>
                    <a:gd name="T29" fmla="*/ 214 h 1059"/>
                    <a:gd name="T30" fmla="*/ 42 w 418"/>
                    <a:gd name="T31" fmla="*/ 240 h 1059"/>
                    <a:gd name="T32" fmla="*/ 44 w 418"/>
                    <a:gd name="T33" fmla="*/ 256 h 1059"/>
                    <a:gd name="T34" fmla="*/ 47 w 418"/>
                    <a:gd name="T35" fmla="*/ 263 h 1059"/>
                    <a:gd name="T36" fmla="*/ 51 w 418"/>
                    <a:gd name="T37" fmla="*/ 266 h 1059"/>
                    <a:gd name="T38" fmla="*/ 57 w 418"/>
                    <a:gd name="T39" fmla="*/ 266 h 1059"/>
                    <a:gd name="T40" fmla="*/ 63 w 418"/>
                    <a:gd name="T41" fmla="*/ 266 h 1059"/>
                    <a:gd name="T42" fmla="*/ 69 w 418"/>
                    <a:gd name="T43" fmla="*/ 266 h 1059"/>
                    <a:gd name="T44" fmla="*/ 74 w 418"/>
                    <a:gd name="T45" fmla="*/ 263 h 1059"/>
                    <a:gd name="T46" fmla="*/ 76 w 418"/>
                    <a:gd name="T47" fmla="*/ 258 h 1059"/>
                    <a:gd name="T48" fmla="*/ 78 w 418"/>
                    <a:gd name="T49" fmla="*/ 244 h 1059"/>
                    <a:gd name="T50" fmla="*/ 78 w 418"/>
                    <a:gd name="T51" fmla="*/ 222 h 1059"/>
                    <a:gd name="T52" fmla="*/ 79 w 418"/>
                    <a:gd name="T53" fmla="*/ 205 h 1059"/>
                    <a:gd name="T54" fmla="*/ 81 w 418"/>
                    <a:gd name="T55" fmla="*/ 195 h 1059"/>
                    <a:gd name="T56" fmla="*/ 83 w 418"/>
                    <a:gd name="T57" fmla="*/ 185 h 1059"/>
                    <a:gd name="T58" fmla="*/ 86 w 418"/>
                    <a:gd name="T59" fmla="*/ 174 h 1059"/>
                    <a:gd name="T60" fmla="*/ 90 w 418"/>
                    <a:gd name="T61" fmla="*/ 160 h 1059"/>
                    <a:gd name="T62" fmla="*/ 95 w 418"/>
                    <a:gd name="T63" fmla="*/ 137 h 1059"/>
                    <a:gd name="T64" fmla="*/ 99 w 418"/>
                    <a:gd name="T65" fmla="*/ 109 h 1059"/>
                    <a:gd name="T66" fmla="*/ 102 w 418"/>
                    <a:gd name="T67" fmla="*/ 73 h 1059"/>
                    <a:gd name="T68" fmla="*/ 103 w 418"/>
                    <a:gd name="T69" fmla="*/ 46 h 1059"/>
                    <a:gd name="T70" fmla="*/ 103 w 418"/>
                    <a:gd name="T71" fmla="*/ 35 h 1059"/>
                    <a:gd name="T72" fmla="*/ 100 w 418"/>
                    <a:gd name="T73" fmla="*/ 24 h 1059"/>
                    <a:gd name="T74" fmla="*/ 93 w 418"/>
                    <a:gd name="T75" fmla="*/ 15 h 1059"/>
                    <a:gd name="T76" fmla="*/ 84 w 418"/>
                    <a:gd name="T77" fmla="*/ 8 h 1059"/>
                    <a:gd name="T78" fmla="*/ 73 w 418"/>
                    <a:gd name="T79" fmla="*/ 3 h 1059"/>
                    <a:gd name="T80" fmla="*/ 61 w 418"/>
                    <a:gd name="T81" fmla="*/ 1 h 1059"/>
                    <a:gd name="T82" fmla="*/ 50 w 418"/>
                    <a:gd name="T83" fmla="*/ 0 h 1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8" h="1059">
                      <a:moveTo>
                        <a:pt x="176" y="3"/>
                      </a:moveTo>
                      <a:lnTo>
                        <a:pt x="138" y="18"/>
                      </a:lnTo>
                      <a:lnTo>
                        <a:pt x="106" y="35"/>
                      </a:lnTo>
                      <a:lnTo>
                        <a:pt x="77" y="55"/>
                      </a:lnTo>
                      <a:lnTo>
                        <a:pt x="53" y="76"/>
                      </a:lnTo>
                      <a:lnTo>
                        <a:pt x="35" y="99"/>
                      </a:lnTo>
                      <a:lnTo>
                        <a:pt x="20" y="122"/>
                      </a:lnTo>
                      <a:lnTo>
                        <a:pt x="8" y="147"/>
                      </a:lnTo>
                      <a:lnTo>
                        <a:pt x="3" y="172"/>
                      </a:lnTo>
                      <a:lnTo>
                        <a:pt x="0" y="198"/>
                      </a:lnTo>
                      <a:lnTo>
                        <a:pt x="3" y="224"/>
                      </a:lnTo>
                      <a:lnTo>
                        <a:pt x="10" y="249"/>
                      </a:lnTo>
                      <a:lnTo>
                        <a:pt x="20" y="275"/>
                      </a:lnTo>
                      <a:lnTo>
                        <a:pt x="35" y="300"/>
                      </a:lnTo>
                      <a:lnTo>
                        <a:pt x="53" y="323"/>
                      </a:lnTo>
                      <a:lnTo>
                        <a:pt x="75" y="345"/>
                      </a:lnTo>
                      <a:lnTo>
                        <a:pt x="102" y="366"/>
                      </a:lnTo>
                      <a:lnTo>
                        <a:pt x="109" y="411"/>
                      </a:lnTo>
                      <a:lnTo>
                        <a:pt x="114" y="456"/>
                      </a:lnTo>
                      <a:lnTo>
                        <a:pt x="121" y="501"/>
                      </a:lnTo>
                      <a:lnTo>
                        <a:pt x="127" y="544"/>
                      </a:lnTo>
                      <a:lnTo>
                        <a:pt x="133" y="589"/>
                      </a:lnTo>
                      <a:lnTo>
                        <a:pt x="138" y="634"/>
                      </a:lnTo>
                      <a:lnTo>
                        <a:pt x="145" y="679"/>
                      </a:lnTo>
                      <a:lnTo>
                        <a:pt x="151" y="724"/>
                      </a:lnTo>
                      <a:lnTo>
                        <a:pt x="153" y="742"/>
                      </a:lnTo>
                      <a:lnTo>
                        <a:pt x="157" y="761"/>
                      </a:lnTo>
                      <a:lnTo>
                        <a:pt x="160" y="780"/>
                      </a:lnTo>
                      <a:lnTo>
                        <a:pt x="163" y="799"/>
                      </a:lnTo>
                      <a:lnTo>
                        <a:pt x="165" y="851"/>
                      </a:lnTo>
                      <a:lnTo>
                        <a:pt x="166" y="903"/>
                      </a:lnTo>
                      <a:lnTo>
                        <a:pt x="168" y="954"/>
                      </a:lnTo>
                      <a:lnTo>
                        <a:pt x="171" y="1007"/>
                      </a:lnTo>
                      <a:lnTo>
                        <a:pt x="176" y="1020"/>
                      </a:lnTo>
                      <a:lnTo>
                        <a:pt x="182" y="1033"/>
                      </a:lnTo>
                      <a:lnTo>
                        <a:pt x="188" y="1046"/>
                      </a:lnTo>
                      <a:lnTo>
                        <a:pt x="194" y="1059"/>
                      </a:lnTo>
                      <a:lnTo>
                        <a:pt x="206" y="1059"/>
                      </a:lnTo>
                      <a:lnTo>
                        <a:pt x="219" y="1059"/>
                      </a:lnTo>
                      <a:lnTo>
                        <a:pt x="231" y="1059"/>
                      </a:lnTo>
                      <a:lnTo>
                        <a:pt x="243" y="1059"/>
                      </a:lnTo>
                      <a:lnTo>
                        <a:pt x="256" y="1059"/>
                      </a:lnTo>
                      <a:lnTo>
                        <a:pt x="267" y="1059"/>
                      </a:lnTo>
                      <a:lnTo>
                        <a:pt x="280" y="1059"/>
                      </a:lnTo>
                      <a:lnTo>
                        <a:pt x="293" y="1059"/>
                      </a:lnTo>
                      <a:lnTo>
                        <a:pt x="297" y="1048"/>
                      </a:lnTo>
                      <a:lnTo>
                        <a:pt x="303" y="1036"/>
                      </a:lnTo>
                      <a:lnTo>
                        <a:pt x="308" y="1026"/>
                      </a:lnTo>
                      <a:lnTo>
                        <a:pt x="312" y="1014"/>
                      </a:lnTo>
                      <a:lnTo>
                        <a:pt x="314" y="969"/>
                      </a:lnTo>
                      <a:lnTo>
                        <a:pt x="315" y="924"/>
                      </a:lnTo>
                      <a:lnTo>
                        <a:pt x="315" y="881"/>
                      </a:lnTo>
                      <a:lnTo>
                        <a:pt x="316" y="836"/>
                      </a:lnTo>
                      <a:lnTo>
                        <a:pt x="319" y="815"/>
                      </a:lnTo>
                      <a:lnTo>
                        <a:pt x="322" y="794"/>
                      </a:lnTo>
                      <a:lnTo>
                        <a:pt x="325" y="774"/>
                      </a:lnTo>
                      <a:lnTo>
                        <a:pt x="327" y="754"/>
                      </a:lnTo>
                      <a:lnTo>
                        <a:pt x="333" y="733"/>
                      </a:lnTo>
                      <a:lnTo>
                        <a:pt x="339" y="712"/>
                      </a:lnTo>
                      <a:lnTo>
                        <a:pt x="345" y="692"/>
                      </a:lnTo>
                      <a:lnTo>
                        <a:pt x="350" y="672"/>
                      </a:lnTo>
                      <a:lnTo>
                        <a:pt x="361" y="636"/>
                      </a:lnTo>
                      <a:lnTo>
                        <a:pt x="371" y="595"/>
                      </a:lnTo>
                      <a:lnTo>
                        <a:pt x="381" y="547"/>
                      </a:lnTo>
                      <a:lnTo>
                        <a:pt x="391" y="494"/>
                      </a:lnTo>
                      <a:lnTo>
                        <a:pt x="399" y="433"/>
                      </a:lnTo>
                      <a:lnTo>
                        <a:pt x="406" y="366"/>
                      </a:lnTo>
                      <a:lnTo>
                        <a:pt x="409" y="291"/>
                      </a:lnTo>
                      <a:lnTo>
                        <a:pt x="410" y="209"/>
                      </a:lnTo>
                      <a:lnTo>
                        <a:pt x="416" y="184"/>
                      </a:lnTo>
                      <a:lnTo>
                        <a:pt x="418" y="160"/>
                      </a:lnTo>
                      <a:lnTo>
                        <a:pt x="416" y="137"/>
                      </a:lnTo>
                      <a:lnTo>
                        <a:pt x="410" y="115"/>
                      </a:lnTo>
                      <a:lnTo>
                        <a:pt x="401" y="95"/>
                      </a:lnTo>
                      <a:lnTo>
                        <a:pt x="388" y="77"/>
                      </a:lnTo>
                      <a:lnTo>
                        <a:pt x="373" y="59"/>
                      </a:lnTo>
                      <a:lnTo>
                        <a:pt x="356" y="46"/>
                      </a:lnTo>
                      <a:lnTo>
                        <a:pt x="337" y="32"/>
                      </a:lnTo>
                      <a:lnTo>
                        <a:pt x="316" y="21"/>
                      </a:lnTo>
                      <a:lnTo>
                        <a:pt x="294" y="12"/>
                      </a:lnTo>
                      <a:lnTo>
                        <a:pt x="271" y="6"/>
                      </a:lnTo>
                      <a:lnTo>
                        <a:pt x="247" y="2"/>
                      </a:lnTo>
                      <a:lnTo>
                        <a:pt x="224" y="0"/>
                      </a:lnTo>
                      <a:lnTo>
                        <a:pt x="200" y="0"/>
                      </a:lnTo>
                      <a:lnTo>
                        <a:pt x="176" y="3"/>
                      </a:lnTo>
                      <a:close/>
                    </a:path>
                  </a:pathLst>
                </a:custGeom>
                <a:solidFill>
                  <a:srgbClr val="FFEDAA"/>
                </a:solidFill>
                <a:ln w="9525">
                  <a:noFill/>
                  <a:round/>
                  <a:headEnd/>
                  <a:tailEnd/>
                </a:ln>
              </p:spPr>
              <p:txBody>
                <a:bodyPr/>
                <a:lstStyle/>
                <a:p>
                  <a:pPr>
                    <a:defRPr/>
                  </a:pPr>
                  <a:endParaRPr lang="en-US"/>
                </a:p>
              </p:txBody>
            </p:sp>
            <p:sp>
              <p:nvSpPr>
                <p:cNvPr id="31" name="Freeform 30"/>
                <p:cNvSpPr>
                  <a:spLocks/>
                </p:cNvSpPr>
                <p:nvPr/>
              </p:nvSpPr>
              <p:spPr bwMode="auto">
                <a:xfrm>
                  <a:off x="2333" y="2934"/>
                  <a:ext cx="189" cy="522"/>
                </a:xfrm>
                <a:custGeom>
                  <a:avLst/>
                  <a:gdLst>
                    <a:gd name="T0" fmla="*/ 32 w 380"/>
                    <a:gd name="T1" fmla="*/ 4 h 1047"/>
                    <a:gd name="T2" fmla="*/ 17 w 380"/>
                    <a:gd name="T3" fmla="*/ 12 h 1047"/>
                    <a:gd name="T4" fmla="*/ 7 w 380"/>
                    <a:gd name="T5" fmla="*/ 23 h 1047"/>
                    <a:gd name="T6" fmla="*/ 1 w 380"/>
                    <a:gd name="T7" fmla="*/ 34 h 1047"/>
                    <a:gd name="T8" fmla="*/ 0 w 380"/>
                    <a:gd name="T9" fmla="*/ 46 h 1047"/>
                    <a:gd name="T10" fmla="*/ 2 w 380"/>
                    <a:gd name="T11" fmla="*/ 58 h 1047"/>
                    <a:gd name="T12" fmla="*/ 9 w 380"/>
                    <a:gd name="T13" fmla="*/ 68 h 1047"/>
                    <a:gd name="T14" fmla="*/ 19 w 380"/>
                    <a:gd name="T15" fmla="*/ 78 h 1047"/>
                    <a:gd name="T16" fmla="*/ 26 w 380"/>
                    <a:gd name="T17" fmla="*/ 94 h 1047"/>
                    <a:gd name="T18" fmla="*/ 29 w 380"/>
                    <a:gd name="T19" fmla="*/ 117 h 1047"/>
                    <a:gd name="T20" fmla="*/ 32 w 380"/>
                    <a:gd name="T21" fmla="*/ 142 h 1047"/>
                    <a:gd name="T22" fmla="*/ 34 w 380"/>
                    <a:gd name="T23" fmla="*/ 166 h 1047"/>
                    <a:gd name="T24" fmla="*/ 36 w 380"/>
                    <a:gd name="T25" fmla="*/ 182 h 1047"/>
                    <a:gd name="T26" fmla="*/ 37 w 380"/>
                    <a:gd name="T27" fmla="*/ 191 h 1047"/>
                    <a:gd name="T28" fmla="*/ 38 w 380"/>
                    <a:gd name="T29" fmla="*/ 209 h 1047"/>
                    <a:gd name="T30" fmla="*/ 39 w 380"/>
                    <a:gd name="T31" fmla="*/ 234 h 1047"/>
                    <a:gd name="T32" fmla="*/ 41 w 380"/>
                    <a:gd name="T33" fmla="*/ 251 h 1047"/>
                    <a:gd name="T34" fmla="*/ 43 w 380"/>
                    <a:gd name="T35" fmla="*/ 257 h 1047"/>
                    <a:gd name="T36" fmla="*/ 47 w 380"/>
                    <a:gd name="T37" fmla="*/ 260 h 1047"/>
                    <a:gd name="T38" fmla="*/ 52 w 380"/>
                    <a:gd name="T39" fmla="*/ 260 h 1047"/>
                    <a:gd name="T40" fmla="*/ 58 w 380"/>
                    <a:gd name="T41" fmla="*/ 260 h 1047"/>
                    <a:gd name="T42" fmla="*/ 63 w 380"/>
                    <a:gd name="T43" fmla="*/ 260 h 1047"/>
                    <a:gd name="T44" fmla="*/ 67 w 380"/>
                    <a:gd name="T45" fmla="*/ 258 h 1047"/>
                    <a:gd name="T46" fmla="*/ 69 w 380"/>
                    <a:gd name="T47" fmla="*/ 252 h 1047"/>
                    <a:gd name="T48" fmla="*/ 70 w 380"/>
                    <a:gd name="T49" fmla="*/ 238 h 1047"/>
                    <a:gd name="T50" fmla="*/ 70 w 380"/>
                    <a:gd name="T51" fmla="*/ 216 h 1047"/>
                    <a:gd name="T52" fmla="*/ 71 w 380"/>
                    <a:gd name="T53" fmla="*/ 200 h 1047"/>
                    <a:gd name="T54" fmla="*/ 73 w 380"/>
                    <a:gd name="T55" fmla="*/ 190 h 1047"/>
                    <a:gd name="T56" fmla="*/ 74 w 380"/>
                    <a:gd name="T57" fmla="*/ 180 h 1047"/>
                    <a:gd name="T58" fmla="*/ 77 w 380"/>
                    <a:gd name="T59" fmla="*/ 170 h 1047"/>
                    <a:gd name="T60" fmla="*/ 80 w 380"/>
                    <a:gd name="T61" fmla="*/ 156 h 1047"/>
                    <a:gd name="T62" fmla="*/ 84 w 380"/>
                    <a:gd name="T63" fmla="*/ 134 h 1047"/>
                    <a:gd name="T64" fmla="*/ 88 w 380"/>
                    <a:gd name="T65" fmla="*/ 106 h 1047"/>
                    <a:gd name="T66" fmla="*/ 90 w 380"/>
                    <a:gd name="T67" fmla="*/ 71 h 1047"/>
                    <a:gd name="T68" fmla="*/ 93 w 380"/>
                    <a:gd name="T69" fmla="*/ 45 h 1047"/>
                    <a:gd name="T70" fmla="*/ 94 w 380"/>
                    <a:gd name="T71" fmla="*/ 34 h 1047"/>
                    <a:gd name="T72" fmla="*/ 92 w 380"/>
                    <a:gd name="T73" fmla="*/ 24 h 1047"/>
                    <a:gd name="T74" fmla="*/ 86 w 380"/>
                    <a:gd name="T75" fmla="*/ 16 h 1047"/>
                    <a:gd name="T76" fmla="*/ 78 w 380"/>
                    <a:gd name="T77" fmla="*/ 9 h 1047"/>
                    <a:gd name="T78" fmla="*/ 68 w 380"/>
                    <a:gd name="T79" fmla="*/ 4 h 1047"/>
                    <a:gd name="T80" fmla="*/ 58 w 380"/>
                    <a:gd name="T81" fmla="*/ 1 h 1047"/>
                    <a:gd name="T82" fmla="*/ 47 w 380"/>
                    <a:gd name="T83" fmla="*/ 0 h 10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0" h="1047">
                      <a:moveTo>
                        <a:pt x="169" y="3"/>
                      </a:moveTo>
                      <a:lnTo>
                        <a:pt x="131" y="16"/>
                      </a:lnTo>
                      <a:lnTo>
                        <a:pt x="99" y="32"/>
                      </a:lnTo>
                      <a:lnTo>
                        <a:pt x="71" y="51"/>
                      </a:lnTo>
                      <a:lnTo>
                        <a:pt x="48" y="72"/>
                      </a:lnTo>
                      <a:lnTo>
                        <a:pt x="30" y="92"/>
                      </a:lnTo>
                      <a:lnTo>
                        <a:pt x="16" y="115"/>
                      </a:lnTo>
                      <a:lnTo>
                        <a:pt x="7" y="138"/>
                      </a:lnTo>
                      <a:lnTo>
                        <a:pt x="1" y="161"/>
                      </a:lnTo>
                      <a:lnTo>
                        <a:pt x="0" y="186"/>
                      </a:lnTo>
                      <a:lnTo>
                        <a:pt x="3" y="209"/>
                      </a:lnTo>
                      <a:lnTo>
                        <a:pt x="10" y="232"/>
                      </a:lnTo>
                      <a:lnTo>
                        <a:pt x="21" y="254"/>
                      </a:lnTo>
                      <a:lnTo>
                        <a:pt x="36" y="275"/>
                      </a:lnTo>
                      <a:lnTo>
                        <a:pt x="54" y="295"/>
                      </a:lnTo>
                      <a:lnTo>
                        <a:pt x="76" y="312"/>
                      </a:lnTo>
                      <a:lnTo>
                        <a:pt x="101" y="328"/>
                      </a:lnTo>
                      <a:lnTo>
                        <a:pt x="107" y="377"/>
                      </a:lnTo>
                      <a:lnTo>
                        <a:pt x="112" y="424"/>
                      </a:lnTo>
                      <a:lnTo>
                        <a:pt x="117" y="472"/>
                      </a:lnTo>
                      <a:lnTo>
                        <a:pt x="122" y="521"/>
                      </a:lnTo>
                      <a:lnTo>
                        <a:pt x="128" y="569"/>
                      </a:lnTo>
                      <a:lnTo>
                        <a:pt x="132" y="618"/>
                      </a:lnTo>
                      <a:lnTo>
                        <a:pt x="138" y="666"/>
                      </a:lnTo>
                      <a:lnTo>
                        <a:pt x="143" y="714"/>
                      </a:lnTo>
                      <a:lnTo>
                        <a:pt x="145" y="733"/>
                      </a:lnTo>
                      <a:lnTo>
                        <a:pt x="147" y="751"/>
                      </a:lnTo>
                      <a:lnTo>
                        <a:pt x="150" y="770"/>
                      </a:lnTo>
                      <a:lnTo>
                        <a:pt x="152" y="788"/>
                      </a:lnTo>
                      <a:lnTo>
                        <a:pt x="154" y="840"/>
                      </a:lnTo>
                      <a:lnTo>
                        <a:pt x="155" y="892"/>
                      </a:lnTo>
                      <a:lnTo>
                        <a:pt x="158" y="943"/>
                      </a:lnTo>
                      <a:lnTo>
                        <a:pt x="159" y="995"/>
                      </a:lnTo>
                      <a:lnTo>
                        <a:pt x="164" y="1008"/>
                      </a:lnTo>
                      <a:lnTo>
                        <a:pt x="169" y="1021"/>
                      </a:lnTo>
                      <a:lnTo>
                        <a:pt x="174" y="1034"/>
                      </a:lnTo>
                      <a:lnTo>
                        <a:pt x="179" y="1047"/>
                      </a:lnTo>
                      <a:lnTo>
                        <a:pt x="189" y="1047"/>
                      </a:lnTo>
                      <a:lnTo>
                        <a:pt x="200" y="1047"/>
                      </a:lnTo>
                      <a:lnTo>
                        <a:pt x="211" y="1047"/>
                      </a:lnTo>
                      <a:lnTo>
                        <a:pt x="222" y="1047"/>
                      </a:lnTo>
                      <a:lnTo>
                        <a:pt x="233" y="1047"/>
                      </a:lnTo>
                      <a:lnTo>
                        <a:pt x="243" y="1047"/>
                      </a:lnTo>
                      <a:lnTo>
                        <a:pt x="255" y="1047"/>
                      </a:lnTo>
                      <a:lnTo>
                        <a:pt x="265" y="1047"/>
                      </a:lnTo>
                      <a:lnTo>
                        <a:pt x="269" y="1036"/>
                      </a:lnTo>
                      <a:lnTo>
                        <a:pt x="274" y="1024"/>
                      </a:lnTo>
                      <a:lnTo>
                        <a:pt x="278" y="1014"/>
                      </a:lnTo>
                      <a:lnTo>
                        <a:pt x="282" y="1002"/>
                      </a:lnTo>
                      <a:lnTo>
                        <a:pt x="283" y="958"/>
                      </a:lnTo>
                      <a:lnTo>
                        <a:pt x="283" y="914"/>
                      </a:lnTo>
                      <a:lnTo>
                        <a:pt x="283" y="870"/>
                      </a:lnTo>
                      <a:lnTo>
                        <a:pt x="284" y="825"/>
                      </a:lnTo>
                      <a:lnTo>
                        <a:pt x="287" y="805"/>
                      </a:lnTo>
                      <a:lnTo>
                        <a:pt x="290" y="785"/>
                      </a:lnTo>
                      <a:lnTo>
                        <a:pt x="293" y="764"/>
                      </a:lnTo>
                      <a:lnTo>
                        <a:pt x="295" y="744"/>
                      </a:lnTo>
                      <a:lnTo>
                        <a:pt x="299" y="724"/>
                      </a:lnTo>
                      <a:lnTo>
                        <a:pt x="305" y="703"/>
                      </a:lnTo>
                      <a:lnTo>
                        <a:pt x="310" y="683"/>
                      </a:lnTo>
                      <a:lnTo>
                        <a:pt x="314" y="662"/>
                      </a:lnTo>
                      <a:lnTo>
                        <a:pt x="322" y="627"/>
                      </a:lnTo>
                      <a:lnTo>
                        <a:pt x="331" y="586"/>
                      </a:lnTo>
                      <a:lnTo>
                        <a:pt x="339" y="539"/>
                      </a:lnTo>
                      <a:lnTo>
                        <a:pt x="347" y="486"/>
                      </a:lnTo>
                      <a:lnTo>
                        <a:pt x="354" y="428"/>
                      </a:lnTo>
                      <a:lnTo>
                        <a:pt x="358" y="361"/>
                      </a:lnTo>
                      <a:lnTo>
                        <a:pt x="363" y="287"/>
                      </a:lnTo>
                      <a:lnTo>
                        <a:pt x="365" y="205"/>
                      </a:lnTo>
                      <a:lnTo>
                        <a:pt x="374" y="182"/>
                      </a:lnTo>
                      <a:lnTo>
                        <a:pt x="379" y="160"/>
                      </a:lnTo>
                      <a:lnTo>
                        <a:pt x="380" y="138"/>
                      </a:lnTo>
                      <a:lnTo>
                        <a:pt x="377" y="119"/>
                      </a:lnTo>
                      <a:lnTo>
                        <a:pt x="370" y="99"/>
                      </a:lnTo>
                      <a:lnTo>
                        <a:pt x="360" y="82"/>
                      </a:lnTo>
                      <a:lnTo>
                        <a:pt x="348" y="65"/>
                      </a:lnTo>
                      <a:lnTo>
                        <a:pt x="333" y="50"/>
                      </a:lnTo>
                      <a:lnTo>
                        <a:pt x="316" y="37"/>
                      </a:lnTo>
                      <a:lnTo>
                        <a:pt x="297" y="26"/>
                      </a:lnTo>
                      <a:lnTo>
                        <a:pt x="276" y="16"/>
                      </a:lnTo>
                      <a:lnTo>
                        <a:pt x="256" y="9"/>
                      </a:lnTo>
                      <a:lnTo>
                        <a:pt x="234" y="4"/>
                      </a:lnTo>
                      <a:lnTo>
                        <a:pt x="212" y="1"/>
                      </a:lnTo>
                      <a:lnTo>
                        <a:pt x="190" y="0"/>
                      </a:lnTo>
                      <a:lnTo>
                        <a:pt x="169" y="3"/>
                      </a:lnTo>
                      <a:close/>
                    </a:path>
                  </a:pathLst>
                </a:custGeom>
                <a:solidFill>
                  <a:srgbClr val="FFF2BF"/>
                </a:solidFill>
                <a:ln w="9525">
                  <a:noFill/>
                  <a:round/>
                  <a:headEnd/>
                  <a:tailEnd/>
                </a:ln>
              </p:spPr>
              <p:txBody>
                <a:bodyPr/>
                <a:lstStyle/>
                <a:p>
                  <a:pPr>
                    <a:defRPr/>
                  </a:pPr>
                  <a:endParaRPr lang="en-US"/>
                </a:p>
              </p:txBody>
            </p:sp>
            <p:sp>
              <p:nvSpPr>
                <p:cNvPr id="32" name="Freeform 31"/>
                <p:cNvSpPr>
                  <a:spLocks/>
                </p:cNvSpPr>
                <p:nvPr/>
              </p:nvSpPr>
              <p:spPr bwMode="auto">
                <a:xfrm>
                  <a:off x="2343" y="2940"/>
                  <a:ext cx="172" cy="517"/>
                </a:xfrm>
                <a:custGeom>
                  <a:avLst/>
                  <a:gdLst>
                    <a:gd name="T0" fmla="*/ 32 w 343"/>
                    <a:gd name="T1" fmla="*/ 4 h 1033"/>
                    <a:gd name="T2" fmla="*/ 17 w 343"/>
                    <a:gd name="T3" fmla="*/ 12 h 1033"/>
                    <a:gd name="T4" fmla="*/ 7 w 343"/>
                    <a:gd name="T5" fmla="*/ 22 h 1033"/>
                    <a:gd name="T6" fmla="*/ 1 w 343"/>
                    <a:gd name="T7" fmla="*/ 32 h 1033"/>
                    <a:gd name="T8" fmla="*/ 0 w 343"/>
                    <a:gd name="T9" fmla="*/ 43 h 1033"/>
                    <a:gd name="T10" fmla="*/ 3 w 343"/>
                    <a:gd name="T11" fmla="*/ 53 h 1033"/>
                    <a:gd name="T12" fmla="*/ 10 w 343"/>
                    <a:gd name="T13" fmla="*/ 63 h 1033"/>
                    <a:gd name="T14" fmla="*/ 20 w 343"/>
                    <a:gd name="T15" fmla="*/ 70 h 1033"/>
                    <a:gd name="T16" fmla="*/ 28 w 343"/>
                    <a:gd name="T17" fmla="*/ 98 h 1033"/>
                    <a:gd name="T18" fmla="*/ 32 w 343"/>
                    <a:gd name="T19" fmla="*/ 150 h 1033"/>
                    <a:gd name="T20" fmla="*/ 35 w 343"/>
                    <a:gd name="T21" fmla="*/ 181 h 1033"/>
                    <a:gd name="T22" fmla="*/ 35 w 343"/>
                    <a:gd name="T23" fmla="*/ 190 h 1033"/>
                    <a:gd name="T24" fmla="*/ 36 w 343"/>
                    <a:gd name="T25" fmla="*/ 207 h 1033"/>
                    <a:gd name="T26" fmla="*/ 37 w 343"/>
                    <a:gd name="T27" fmla="*/ 233 h 1033"/>
                    <a:gd name="T28" fmla="*/ 38 w 343"/>
                    <a:gd name="T29" fmla="*/ 249 h 1033"/>
                    <a:gd name="T30" fmla="*/ 40 w 343"/>
                    <a:gd name="T31" fmla="*/ 255 h 1033"/>
                    <a:gd name="T32" fmla="*/ 44 w 343"/>
                    <a:gd name="T33" fmla="*/ 259 h 1033"/>
                    <a:gd name="T34" fmla="*/ 48 w 343"/>
                    <a:gd name="T35" fmla="*/ 259 h 1033"/>
                    <a:gd name="T36" fmla="*/ 53 w 343"/>
                    <a:gd name="T37" fmla="*/ 259 h 1033"/>
                    <a:gd name="T38" fmla="*/ 57 w 343"/>
                    <a:gd name="T39" fmla="*/ 259 h 1033"/>
                    <a:gd name="T40" fmla="*/ 60 w 343"/>
                    <a:gd name="T41" fmla="*/ 256 h 1033"/>
                    <a:gd name="T42" fmla="*/ 62 w 343"/>
                    <a:gd name="T43" fmla="*/ 250 h 1033"/>
                    <a:gd name="T44" fmla="*/ 63 w 343"/>
                    <a:gd name="T45" fmla="*/ 236 h 1033"/>
                    <a:gd name="T46" fmla="*/ 64 w 343"/>
                    <a:gd name="T47" fmla="*/ 215 h 1033"/>
                    <a:gd name="T48" fmla="*/ 65 w 343"/>
                    <a:gd name="T49" fmla="*/ 198 h 1033"/>
                    <a:gd name="T50" fmla="*/ 65 w 343"/>
                    <a:gd name="T51" fmla="*/ 188 h 1033"/>
                    <a:gd name="T52" fmla="*/ 67 w 343"/>
                    <a:gd name="T53" fmla="*/ 178 h 1033"/>
                    <a:gd name="T54" fmla="*/ 69 w 343"/>
                    <a:gd name="T55" fmla="*/ 168 h 1033"/>
                    <a:gd name="T56" fmla="*/ 71 w 343"/>
                    <a:gd name="T57" fmla="*/ 154 h 1033"/>
                    <a:gd name="T58" fmla="*/ 75 w 343"/>
                    <a:gd name="T59" fmla="*/ 133 h 1033"/>
                    <a:gd name="T60" fmla="*/ 77 w 343"/>
                    <a:gd name="T61" fmla="*/ 105 h 1033"/>
                    <a:gd name="T62" fmla="*/ 80 w 343"/>
                    <a:gd name="T63" fmla="*/ 70 h 1033"/>
                    <a:gd name="T64" fmla="*/ 84 w 343"/>
                    <a:gd name="T65" fmla="*/ 45 h 1033"/>
                    <a:gd name="T66" fmla="*/ 86 w 343"/>
                    <a:gd name="T67" fmla="*/ 35 h 1033"/>
                    <a:gd name="T68" fmla="*/ 85 w 343"/>
                    <a:gd name="T69" fmla="*/ 26 h 1033"/>
                    <a:gd name="T70" fmla="*/ 81 w 343"/>
                    <a:gd name="T71" fmla="*/ 17 h 1033"/>
                    <a:gd name="T72" fmla="*/ 74 w 343"/>
                    <a:gd name="T73" fmla="*/ 10 h 1033"/>
                    <a:gd name="T74" fmla="*/ 65 w 343"/>
                    <a:gd name="T75" fmla="*/ 5 h 1033"/>
                    <a:gd name="T76" fmla="*/ 56 w 343"/>
                    <a:gd name="T77" fmla="*/ 1 h 1033"/>
                    <a:gd name="T78" fmla="*/ 46 w 343"/>
                    <a:gd name="T79" fmla="*/ 0 h 10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3" h="1033">
                      <a:moveTo>
                        <a:pt x="162" y="1"/>
                      </a:moveTo>
                      <a:lnTo>
                        <a:pt x="125" y="14"/>
                      </a:lnTo>
                      <a:lnTo>
                        <a:pt x="93" y="30"/>
                      </a:lnTo>
                      <a:lnTo>
                        <a:pt x="65" y="47"/>
                      </a:lnTo>
                      <a:lnTo>
                        <a:pt x="44" y="66"/>
                      </a:lnTo>
                      <a:lnTo>
                        <a:pt x="26" y="85"/>
                      </a:lnTo>
                      <a:lnTo>
                        <a:pt x="12" y="107"/>
                      </a:lnTo>
                      <a:lnTo>
                        <a:pt x="4" y="128"/>
                      </a:lnTo>
                      <a:lnTo>
                        <a:pt x="0" y="150"/>
                      </a:lnTo>
                      <a:lnTo>
                        <a:pt x="0" y="172"/>
                      </a:lnTo>
                      <a:lnTo>
                        <a:pt x="3" y="192"/>
                      </a:lnTo>
                      <a:lnTo>
                        <a:pt x="11" y="212"/>
                      </a:lnTo>
                      <a:lnTo>
                        <a:pt x="23" y="232"/>
                      </a:lnTo>
                      <a:lnTo>
                        <a:pt x="37" y="249"/>
                      </a:lnTo>
                      <a:lnTo>
                        <a:pt x="55" y="264"/>
                      </a:lnTo>
                      <a:lnTo>
                        <a:pt x="77" y="278"/>
                      </a:lnTo>
                      <a:lnTo>
                        <a:pt x="101" y="288"/>
                      </a:lnTo>
                      <a:lnTo>
                        <a:pt x="109" y="392"/>
                      </a:lnTo>
                      <a:lnTo>
                        <a:pt x="117" y="495"/>
                      </a:lnTo>
                      <a:lnTo>
                        <a:pt x="126" y="599"/>
                      </a:lnTo>
                      <a:lnTo>
                        <a:pt x="134" y="703"/>
                      </a:lnTo>
                      <a:lnTo>
                        <a:pt x="137" y="721"/>
                      </a:lnTo>
                      <a:lnTo>
                        <a:pt x="138" y="739"/>
                      </a:lnTo>
                      <a:lnTo>
                        <a:pt x="140" y="758"/>
                      </a:lnTo>
                      <a:lnTo>
                        <a:pt x="143" y="776"/>
                      </a:lnTo>
                      <a:lnTo>
                        <a:pt x="144" y="827"/>
                      </a:lnTo>
                      <a:lnTo>
                        <a:pt x="145" y="879"/>
                      </a:lnTo>
                      <a:lnTo>
                        <a:pt x="147" y="931"/>
                      </a:lnTo>
                      <a:lnTo>
                        <a:pt x="148" y="981"/>
                      </a:lnTo>
                      <a:lnTo>
                        <a:pt x="152" y="994"/>
                      </a:lnTo>
                      <a:lnTo>
                        <a:pt x="156" y="1007"/>
                      </a:lnTo>
                      <a:lnTo>
                        <a:pt x="160" y="1020"/>
                      </a:lnTo>
                      <a:lnTo>
                        <a:pt x="164" y="1033"/>
                      </a:lnTo>
                      <a:lnTo>
                        <a:pt x="174" y="1033"/>
                      </a:lnTo>
                      <a:lnTo>
                        <a:pt x="183" y="1033"/>
                      </a:lnTo>
                      <a:lnTo>
                        <a:pt x="192" y="1033"/>
                      </a:lnTo>
                      <a:lnTo>
                        <a:pt x="201" y="1033"/>
                      </a:lnTo>
                      <a:lnTo>
                        <a:pt x="209" y="1033"/>
                      </a:lnTo>
                      <a:lnTo>
                        <a:pt x="219" y="1033"/>
                      </a:lnTo>
                      <a:lnTo>
                        <a:pt x="228" y="1033"/>
                      </a:lnTo>
                      <a:lnTo>
                        <a:pt x="237" y="1033"/>
                      </a:lnTo>
                      <a:lnTo>
                        <a:pt x="240" y="1022"/>
                      </a:lnTo>
                      <a:lnTo>
                        <a:pt x="244" y="1010"/>
                      </a:lnTo>
                      <a:lnTo>
                        <a:pt x="247" y="1000"/>
                      </a:lnTo>
                      <a:lnTo>
                        <a:pt x="251" y="988"/>
                      </a:lnTo>
                      <a:lnTo>
                        <a:pt x="252" y="944"/>
                      </a:lnTo>
                      <a:lnTo>
                        <a:pt x="253" y="901"/>
                      </a:lnTo>
                      <a:lnTo>
                        <a:pt x="253" y="857"/>
                      </a:lnTo>
                      <a:lnTo>
                        <a:pt x="254" y="813"/>
                      </a:lnTo>
                      <a:lnTo>
                        <a:pt x="257" y="792"/>
                      </a:lnTo>
                      <a:lnTo>
                        <a:pt x="258" y="772"/>
                      </a:lnTo>
                      <a:lnTo>
                        <a:pt x="260" y="752"/>
                      </a:lnTo>
                      <a:lnTo>
                        <a:pt x="262" y="731"/>
                      </a:lnTo>
                      <a:lnTo>
                        <a:pt x="267" y="712"/>
                      </a:lnTo>
                      <a:lnTo>
                        <a:pt x="270" y="691"/>
                      </a:lnTo>
                      <a:lnTo>
                        <a:pt x="275" y="672"/>
                      </a:lnTo>
                      <a:lnTo>
                        <a:pt x="278" y="652"/>
                      </a:lnTo>
                      <a:lnTo>
                        <a:pt x="284" y="616"/>
                      </a:lnTo>
                      <a:lnTo>
                        <a:pt x="291" y="576"/>
                      </a:lnTo>
                      <a:lnTo>
                        <a:pt x="297" y="530"/>
                      </a:lnTo>
                      <a:lnTo>
                        <a:pt x="303" y="478"/>
                      </a:lnTo>
                      <a:lnTo>
                        <a:pt x="307" y="419"/>
                      </a:lnTo>
                      <a:lnTo>
                        <a:pt x="313" y="354"/>
                      </a:lnTo>
                      <a:lnTo>
                        <a:pt x="318" y="280"/>
                      </a:lnTo>
                      <a:lnTo>
                        <a:pt x="321" y="199"/>
                      </a:lnTo>
                      <a:lnTo>
                        <a:pt x="333" y="179"/>
                      </a:lnTo>
                      <a:lnTo>
                        <a:pt x="341" y="158"/>
                      </a:lnTo>
                      <a:lnTo>
                        <a:pt x="343" y="138"/>
                      </a:lnTo>
                      <a:lnTo>
                        <a:pt x="343" y="120"/>
                      </a:lnTo>
                      <a:lnTo>
                        <a:pt x="338" y="101"/>
                      </a:lnTo>
                      <a:lnTo>
                        <a:pt x="331" y="84"/>
                      </a:lnTo>
                      <a:lnTo>
                        <a:pt x="321" y="68"/>
                      </a:lnTo>
                      <a:lnTo>
                        <a:pt x="310" y="53"/>
                      </a:lnTo>
                      <a:lnTo>
                        <a:pt x="295" y="39"/>
                      </a:lnTo>
                      <a:lnTo>
                        <a:pt x="278" y="28"/>
                      </a:lnTo>
                      <a:lnTo>
                        <a:pt x="260" y="17"/>
                      </a:lnTo>
                      <a:lnTo>
                        <a:pt x="242" y="9"/>
                      </a:lnTo>
                      <a:lnTo>
                        <a:pt x="222" y="4"/>
                      </a:lnTo>
                      <a:lnTo>
                        <a:pt x="201" y="0"/>
                      </a:lnTo>
                      <a:lnTo>
                        <a:pt x="182" y="0"/>
                      </a:lnTo>
                      <a:lnTo>
                        <a:pt x="162" y="1"/>
                      </a:lnTo>
                      <a:close/>
                    </a:path>
                  </a:pathLst>
                </a:custGeom>
                <a:solidFill>
                  <a:srgbClr val="FFF4D3"/>
                </a:solidFill>
                <a:ln w="9525">
                  <a:noFill/>
                  <a:round/>
                  <a:headEnd/>
                  <a:tailEnd/>
                </a:ln>
              </p:spPr>
              <p:txBody>
                <a:bodyPr/>
                <a:lstStyle/>
                <a:p>
                  <a:pPr>
                    <a:defRPr/>
                  </a:pPr>
                  <a:endParaRPr lang="en-US"/>
                </a:p>
              </p:txBody>
            </p:sp>
            <p:sp>
              <p:nvSpPr>
                <p:cNvPr id="33" name="Freeform 32"/>
                <p:cNvSpPr>
                  <a:spLocks/>
                </p:cNvSpPr>
                <p:nvPr/>
              </p:nvSpPr>
              <p:spPr bwMode="auto">
                <a:xfrm>
                  <a:off x="2353" y="2945"/>
                  <a:ext cx="157" cy="512"/>
                </a:xfrm>
                <a:custGeom>
                  <a:avLst/>
                  <a:gdLst>
                    <a:gd name="T0" fmla="*/ 30 w 311"/>
                    <a:gd name="T1" fmla="*/ 4 h 1020"/>
                    <a:gd name="T2" fmla="*/ 16 w 311"/>
                    <a:gd name="T3" fmla="*/ 11 h 1020"/>
                    <a:gd name="T4" fmla="*/ 6 w 311"/>
                    <a:gd name="T5" fmla="*/ 21 h 1020"/>
                    <a:gd name="T6" fmla="*/ 1 w 311"/>
                    <a:gd name="T7" fmla="*/ 30 h 1020"/>
                    <a:gd name="T8" fmla="*/ 1 w 311"/>
                    <a:gd name="T9" fmla="*/ 40 h 1020"/>
                    <a:gd name="T10" fmla="*/ 4 w 311"/>
                    <a:gd name="T11" fmla="*/ 49 h 1020"/>
                    <a:gd name="T12" fmla="*/ 11 w 311"/>
                    <a:gd name="T13" fmla="*/ 56 h 1020"/>
                    <a:gd name="T14" fmla="*/ 20 w 311"/>
                    <a:gd name="T15" fmla="*/ 61 h 1020"/>
                    <a:gd name="T16" fmla="*/ 28 w 311"/>
                    <a:gd name="T17" fmla="*/ 91 h 1020"/>
                    <a:gd name="T18" fmla="*/ 31 w 311"/>
                    <a:gd name="T19" fmla="*/ 147 h 1020"/>
                    <a:gd name="T20" fmla="*/ 33 w 311"/>
                    <a:gd name="T21" fmla="*/ 179 h 1020"/>
                    <a:gd name="T22" fmla="*/ 34 w 311"/>
                    <a:gd name="T23" fmla="*/ 188 h 1020"/>
                    <a:gd name="T24" fmla="*/ 34 w 311"/>
                    <a:gd name="T25" fmla="*/ 206 h 1020"/>
                    <a:gd name="T26" fmla="*/ 35 w 311"/>
                    <a:gd name="T27" fmla="*/ 231 h 1020"/>
                    <a:gd name="T28" fmla="*/ 36 w 311"/>
                    <a:gd name="T29" fmla="*/ 247 h 1020"/>
                    <a:gd name="T30" fmla="*/ 38 w 311"/>
                    <a:gd name="T31" fmla="*/ 253 h 1020"/>
                    <a:gd name="T32" fmla="*/ 40 w 311"/>
                    <a:gd name="T33" fmla="*/ 257 h 1020"/>
                    <a:gd name="T34" fmla="*/ 44 w 311"/>
                    <a:gd name="T35" fmla="*/ 257 h 1020"/>
                    <a:gd name="T36" fmla="*/ 48 w 311"/>
                    <a:gd name="T37" fmla="*/ 257 h 1020"/>
                    <a:gd name="T38" fmla="*/ 52 w 311"/>
                    <a:gd name="T39" fmla="*/ 257 h 1020"/>
                    <a:gd name="T40" fmla="*/ 55 w 311"/>
                    <a:gd name="T41" fmla="*/ 254 h 1020"/>
                    <a:gd name="T42" fmla="*/ 56 w 311"/>
                    <a:gd name="T43" fmla="*/ 249 h 1020"/>
                    <a:gd name="T44" fmla="*/ 57 w 311"/>
                    <a:gd name="T45" fmla="*/ 235 h 1020"/>
                    <a:gd name="T46" fmla="*/ 57 w 311"/>
                    <a:gd name="T47" fmla="*/ 213 h 1020"/>
                    <a:gd name="T48" fmla="*/ 58 w 311"/>
                    <a:gd name="T49" fmla="*/ 197 h 1020"/>
                    <a:gd name="T50" fmla="*/ 59 w 311"/>
                    <a:gd name="T51" fmla="*/ 187 h 1020"/>
                    <a:gd name="T52" fmla="*/ 60 w 311"/>
                    <a:gd name="T53" fmla="*/ 177 h 1020"/>
                    <a:gd name="T54" fmla="*/ 62 w 311"/>
                    <a:gd name="T55" fmla="*/ 167 h 1020"/>
                    <a:gd name="T56" fmla="*/ 65 w 311"/>
                    <a:gd name="T57" fmla="*/ 144 h 1020"/>
                    <a:gd name="T58" fmla="*/ 69 w 311"/>
                    <a:gd name="T59" fmla="*/ 88 h 1020"/>
                    <a:gd name="T60" fmla="*/ 75 w 311"/>
                    <a:gd name="T61" fmla="*/ 45 h 1020"/>
                    <a:gd name="T62" fmla="*/ 79 w 311"/>
                    <a:gd name="T63" fmla="*/ 35 h 1020"/>
                    <a:gd name="T64" fmla="*/ 79 w 311"/>
                    <a:gd name="T65" fmla="*/ 27 h 1020"/>
                    <a:gd name="T66" fmla="*/ 76 w 311"/>
                    <a:gd name="T67" fmla="*/ 18 h 1020"/>
                    <a:gd name="T68" fmla="*/ 70 w 311"/>
                    <a:gd name="T69" fmla="*/ 11 h 1020"/>
                    <a:gd name="T70" fmla="*/ 63 w 311"/>
                    <a:gd name="T71" fmla="*/ 6 h 1020"/>
                    <a:gd name="T72" fmla="*/ 54 w 311"/>
                    <a:gd name="T73" fmla="*/ 2 h 1020"/>
                    <a:gd name="T74" fmla="*/ 44 w 311"/>
                    <a:gd name="T75" fmla="*/ 0 h 10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1" h="1020">
                      <a:moveTo>
                        <a:pt x="156" y="1"/>
                      </a:moveTo>
                      <a:lnTo>
                        <a:pt x="119" y="13"/>
                      </a:lnTo>
                      <a:lnTo>
                        <a:pt x="88" y="27"/>
                      </a:lnTo>
                      <a:lnTo>
                        <a:pt x="61" y="44"/>
                      </a:lnTo>
                      <a:lnTo>
                        <a:pt x="39" y="62"/>
                      </a:lnTo>
                      <a:lnTo>
                        <a:pt x="23" y="81"/>
                      </a:lnTo>
                      <a:lnTo>
                        <a:pt x="11" y="100"/>
                      </a:lnTo>
                      <a:lnTo>
                        <a:pt x="4" y="120"/>
                      </a:lnTo>
                      <a:lnTo>
                        <a:pt x="0" y="140"/>
                      </a:lnTo>
                      <a:lnTo>
                        <a:pt x="1" y="159"/>
                      </a:lnTo>
                      <a:lnTo>
                        <a:pt x="6" y="177"/>
                      </a:lnTo>
                      <a:lnTo>
                        <a:pt x="14" y="194"/>
                      </a:lnTo>
                      <a:lnTo>
                        <a:pt x="26" y="210"/>
                      </a:lnTo>
                      <a:lnTo>
                        <a:pt x="41" y="224"/>
                      </a:lnTo>
                      <a:lnTo>
                        <a:pt x="58" y="236"/>
                      </a:lnTo>
                      <a:lnTo>
                        <a:pt x="79" y="244"/>
                      </a:lnTo>
                      <a:lnTo>
                        <a:pt x="102" y="249"/>
                      </a:lnTo>
                      <a:lnTo>
                        <a:pt x="109" y="361"/>
                      </a:lnTo>
                      <a:lnTo>
                        <a:pt x="114" y="472"/>
                      </a:lnTo>
                      <a:lnTo>
                        <a:pt x="121" y="582"/>
                      </a:lnTo>
                      <a:lnTo>
                        <a:pt x="127" y="694"/>
                      </a:lnTo>
                      <a:lnTo>
                        <a:pt x="129" y="712"/>
                      </a:lnTo>
                      <a:lnTo>
                        <a:pt x="130" y="730"/>
                      </a:lnTo>
                      <a:lnTo>
                        <a:pt x="133" y="748"/>
                      </a:lnTo>
                      <a:lnTo>
                        <a:pt x="134" y="767"/>
                      </a:lnTo>
                      <a:lnTo>
                        <a:pt x="135" y="817"/>
                      </a:lnTo>
                      <a:lnTo>
                        <a:pt x="136" y="868"/>
                      </a:lnTo>
                      <a:lnTo>
                        <a:pt x="137" y="919"/>
                      </a:lnTo>
                      <a:lnTo>
                        <a:pt x="139" y="969"/>
                      </a:lnTo>
                      <a:lnTo>
                        <a:pt x="142" y="982"/>
                      </a:lnTo>
                      <a:lnTo>
                        <a:pt x="145" y="995"/>
                      </a:lnTo>
                      <a:lnTo>
                        <a:pt x="149" y="1007"/>
                      </a:lnTo>
                      <a:lnTo>
                        <a:pt x="152" y="1020"/>
                      </a:lnTo>
                      <a:lnTo>
                        <a:pt x="159" y="1020"/>
                      </a:lnTo>
                      <a:lnTo>
                        <a:pt x="167" y="1020"/>
                      </a:lnTo>
                      <a:lnTo>
                        <a:pt x="174" y="1020"/>
                      </a:lnTo>
                      <a:lnTo>
                        <a:pt x="182" y="1020"/>
                      </a:lnTo>
                      <a:lnTo>
                        <a:pt x="189" y="1020"/>
                      </a:lnTo>
                      <a:lnTo>
                        <a:pt x="196" y="1020"/>
                      </a:lnTo>
                      <a:lnTo>
                        <a:pt x="204" y="1020"/>
                      </a:lnTo>
                      <a:lnTo>
                        <a:pt x="211" y="1020"/>
                      </a:lnTo>
                      <a:lnTo>
                        <a:pt x="213" y="1010"/>
                      </a:lnTo>
                      <a:lnTo>
                        <a:pt x="217" y="998"/>
                      </a:lnTo>
                      <a:lnTo>
                        <a:pt x="220" y="988"/>
                      </a:lnTo>
                      <a:lnTo>
                        <a:pt x="223" y="977"/>
                      </a:lnTo>
                      <a:lnTo>
                        <a:pt x="223" y="934"/>
                      </a:lnTo>
                      <a:lnTo>
                        <a:pt x="224" y="890"/>
                      </a:lnTo>
                      <a:lnTo>
                        <a:pt x="224" y="846"/>
                      </a:lnTo>
                      <a:lnTo>
                        <a:pt x="225" y="802"/>
                      </a:lnTo>
                      <a:lnTo>
                        <a:pt x="227" y="783"/>
                      </a:lnTo>
                      <a:lnTo>
                        <a:pt x="228" y="762"/>
                      </a:lnTo>
                      <a:lnTo>
                        <a:pt x="231" y="742"/>
                      </a:lnTo>
                      <a:lnTo>
                        <a:pt x="232" y="723"/>
                      </a:lnTo>
                      <a:lnTo>
                        <a:pt x="235" y="703"/>
                      </a:lnTo>
                      <a:lnTo>
                        <a:pt x="239" y="683"/>
                      </a:lnTo>
                      <a:lnTo>
                        <a:pt x="241" y="663"/>
                      </a:lnTo>
                      <a:lnTo>
                        <a:pt x="244" y="642"/>
                      </a:lnTo>
                      <a:lnTo>
                        <a:pt x="253" y="569"/>
                      </a:lnTo>
                      <a:lnTo>
                        <a:pt x="261" y="472"/>
                      </a:lnTo>
                      <a:lnTo>
                        <a:pt x="269" y="349"/>
                      </a:lnTo>
                      <a:lnTo>
                        <a:pt x="278" y="195"/>
                      </a:lnTo>
                      <a:lnTo>
                        <a:pt x="293" y="177"/>
                      </a:lnTo>
                      <a:lnTo>
                        <a:pt x="303" y="159"/>
                      </a:lnTo>
                      <a:lnTo>
                        <a:pt x="309" y="140"/>
                      </a:lnTo>
                      <a:lnTo>
                        <a:pt x="311" y="123"/>
                      </a:lnTo>
                      <a:lnTo>
                        <a:pt x="310" y="106"/>
                      </a:lnTo>
                      <a:lnTo>
                        <a:pt x="305" y="88"/>
                      </a:lnTo>
                      <a:lnTo>
                        <a:pt x="297" y="72"/>
                      </a:lnTo>
                      <a:lnTo>
                        <a:pt x="288" y="57"/>
                      </a:lnTo>
                      <a:lnTo>
                        <a:pt x="276" y="43"/>
                      </a:lnTo>
                      <a:lnTo>
                        <a:pt x="262" y="32"/>
                      </a:lnTo>
                      <a:lnTo>
                        <a:pt x="246" y="21"/>
                      </a:lnTo>
                      <a:lnTo>
                        <a:pt x="228" y="12"/>
                      </a:lnTo>
                      <a:lnTo>
                        <a:pt x="211" y="6"/>
                      </a:lnTo>
                      <a:lnTo>
                        <a:pt x="193" y="2"/>
                      </a:lnTo>
                      <a:lnTo>
                        <a:pt x="174" y="0"/>
                      </a:lnTo>
                      <a:lnTo>
                        <a:pt x="156" y="1"/>
                      </a:lnTo>
                      <a:close/>
                    </a:path>
                  </a:pathLst>
                </a:custGeom>
                <a:solidFill>
                  <a:srgbClr val="FFF9EA"/>
                </a:solidFill>
                <a:ln w="9525">
                  <a:noFill/>
                  <a:round/>
                  <a:headEnd/>
                  <a:tailEnd/>
                </a:ln>
              </p:spPr>
              <p:txBody>
                <a:bodyPr/>
                <a:lstStyle/>
                <a:p>
                  <a:pPr>
                    <a:defRPr/>
                  </a:pPr>
                  <a:endParaRPr lang="en-US"/>
                </a:p>
              </p:txBody>
            </p:sp>
            <p:sp>
              <p:nvSpPr>
                <p:cNvPr id="34" name="Freeform 33"/>
                <p:cNvSpPr>
                  <a:spLocks/>
                </p:cNvSpPr>
                <p:nvPr/>
              </p:nvSpPr>
              <p:spPr bwMode="auto">
                <a:xfrm>
                  <a:off x="2362" y="2953"/>
                  <a:ext cx="140" cy="503"/>
                </a:xfrm>
                <a:custGeom>
                  <a:avLst/>
                  <a:gdLst>
                    <a:gd name="T0" fmla="*/ 38 w 280"/>
                    <a:gd name="T1" fmla="*/ 0 h 1008"/>
                    <a:gd name="T2" fmla="*/ 29 w 280"/>
                    <a:gd name="T3" fmla="*/ 3 h 1008"/>
                    <a:gd name="T4" fmla="*/ 21 w 280"/>
                    <a:gd name="T5" fmla="*/ 6 h 1008"/>
                    <a:gd name="T6" fmla="*/ 14 w 280"/>
                    <a:gd name="T7" fmla="*/ 10 h 1008"/>
                    <a:gd name="T8" fmla="*/ 9 w 280"/>
                    <a:gd name="T9" fmla="*/ 14 h 1008"/>
                    <a:gd name="T10" fmla="*/ 5 w 280"/>
                    <a:gd name="T11" fmla="*/ 18 h 1008"/>
                    <a:gd name="T12" fmla="*/ 3 w 280"/>
                    <a:gd name="T13" fmla="*/ 23 h 1008"/>
                    <a:gd name="T14" fmla="*/ 1 w 280"/>
                    <a:gd name="T15" fmla="*/ 28 h 1008"/>
                    <a:gd name="T16" fmla="*/ 0 w 280"/>
                    <a:gd name="T17" fmla="*/ 32 h 1008"/>
                    <a:gd name="T18" fmla="*/ 1 w 280"/>
                    <a:gd name="T19" fmla="*/ 36 h 1008"/>
                    <a:gd name="T20" fmla="*/ 2 w 280"/>
                    <a:gd name="T21" fmla="*/ 40 h 1008"/>
                    <a:gd name="T22" fmla="*/ 4 w 280"/>
                    <a:gd name="T23" fmla="*/ 44 h 1008"/>
                    <a:gd name="T24" fmla="*/ 7 w 280"/>
                    <a:gd name="T25" fmla="*/ 47 h 1008"/>
                    <a:gd name="T26" fmla="*/ 11 w 280"/>
                    <a:gd name="T27" fmla="*/ 49 h 1008"/>
                    <a:gd name="T28" fmla="*/ 15 w 280"/>
                    <a:gd name="T29" fmla="*/ 51 h 1008"/>
                    <a:gd name="T30" fmla="*/ 21 w 280"/>
                    <a:gd name="T31" fmla="*/ 52 h 1008"/>
                    <a:gd name="T32" fmla="*/ 26 w 280"/>
                    <a:gd name="T33" fmla="*/ 52 h 1008"/>
                    <a:gd name="T34" fmla="*/ 30 w 280"/>
                    <a:gd name="T35" fmla="*/ 170 h 1008"/>
                    <a:gd name="T36" fmla="*/ 32 w 280"/>
                    <a:gd name="T37" fmla="*/ 188 h 1008"/>
                    <a:gd name="T38" fmla="*/ 33 w 280"/>
                    <a:gd name="T39" fmla="*/ 239 h 1008"/>
                    <a:gd name="T40" fmla="*/ 35 w 280"/>
                    <a:gd name="T41" fmla="*/ 251 h 1008"/>
                    <a:gd name="T42" fmla="*/ 46 w 280"/>
                    <a:gd name="T43" fmla="*/ 251 h 1008"/>
                    <a:gd name="T44" fmla="*/ 48 w 280"/>
                    <a:gd name="T45" fmla="*/ 241 h 1008"/>
                    <a:gd name="T46" fmla="*/ 49 w 280"/>
                    <a:gd name="T47" fmla="*/ 198 h 1008"/>
                    <a:gd name="T48" fmla="*/ 50 w 280"/>
                    <a:gd name="T49" fmla="*/ 177 h 1008"/>
                    <a:gd name="T50" fmla="*/ 53 w 280"/>
                    <a:gd name="T51" fmla="*/ 158 h 1008"/>
                    <a:gd name="T52" fmla="*/ 54 w 280"/>
                    <a:gd name="T53" fmla="*/ 139 h 1008"/>
                    <a:gd name="T54" fmla="*/ 55 w 280"/>
                    <a:gd name="T55" fmla="*/ 116 h 1008"/>
                    <a:gd name="T56" fmla="*/ 56 w 280"/>
                    <a:gd name="T57" fmla="*/ 85 h 1008"/>
                    <a:gd name="T58" fmla="*/ 59 w 280"/>
                    <a:gd name="T59" fmla="*/ 47 h 1008"/>
                    <a:gd name="T60" fmla="*/ 63 w 280"/>
                    <a:gd name="T61" fmla="*/ 43 h 1008"/>
                    <a:gd name="T62" fmla="*/ 67 w 280"/>
                    <a:gd name="T63" fmla="*/ 39 h 1008"/>
                    <a:gd name="T64" fmla="*/ 69 w 280"/>
                    <a:gd name="T65" fmla="*/ 35 h 1008"/>
                    <a:gd name="T66" fmla="*/ 70 w 280"/>
                    <a:gd name="T67" fmla="*/ 31 h 1008"/>
                    <a:gd name="T68" fmla="*/ 70 w 280"/>
                    <a:gd name="T69" fmla="*/ 27 h 1008"/>
                    <a:gd name="T70" fmla="*/ 70 w 280"/>
                    <a:gd name="T71" fmla="*/ 23 h 1008"/>
                    <a:gd name="T72" fmla="*/ 69 w 280"/>
                    <a:gd name="T73" fmla="*/ 19 h 1008"/>
                    <a:gd name="T74" fmla="*/ 67 w 280"/>
                    <a:gd name="T75" fmla="*/ 15 h 1008"/>
                    <a:gd name="T76" fmla="*/ 64 w 280"/>
                    <a:gd name="T77" fmla="*/ 11 h 1008"/>
                    <a:gd name="T78" fmla="*/ 61 w 280"/>
                    <a:gd name="T79" fmla="*/ 8 h 1008"/>
                    <a:gd name="T80" fmla="*/ 58 w 280"/>
                    <a:gd name="T81" fmla="*/ 6 h 1008"/>
                    <a:gd name="T82" fmla="*/ 54 w 280"/>
                    <a:gd name="T83" fmla="*/ 3 h 1008"/>
                    <a:gd name="T84" fmla="*/ 50 w 280"/>
                    <a:gd name="T85" fmla="*/ 1 h 1008"/>
                    <a:gd name="T86" fmla="*/ 46 w 280"/>
                    <a:gd name="T87" fmla="*/ 0 h 1008"/>
                    <a:gd name="T88" fmla="*/ 42 w 280"/>
                    <a:gd name="T89" fmla="*/ 0 h 1008"/>
                    <a:gd name="T90" fmla="*/ 38 w 280"/>
                    <a:gd name="T91" fmla="*/ 0 h 10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 h="1008">
                      <a:moveTo>
                        <a:pt x="150" y="0"/>
                      </a:moveTo>
                      <a:lnTo>
                        <a:pt x="113" y="12"/>
                      </a:lnTo>
                      <a:lnTo>
                        <a:pt x="82" y="26"/>
                      </a:lnTo>
                      <a:lnTo>
                        <a:pt x="55" y="42"/>
                      </a:lnTo>
                      <a:lnTo>
                        <a:pt x="36" y="58"/>
                      </a:lnTo>
                      <a:lnTo>
                        <a:pt x="19" y="75"/>
                      </a:lnTo>
                      <a:lnTo>
                        <a:pt x="9" y="94"/>
                      </a:lnTo>
                      <a:lnTo>
                        <a:pt x="2" y="112"/>
                      </a:lnTo>
                      <a:lnTo>
                        <a:pt x="0" y="129"/>
                      </a:lnTo>
                      <a:lnTo>
                        <a:pt x="1" y="147"/>
                      </a:lnTo>
                      <a:lnTo>
                        <a:pt x="7" y="163"/>
                      </a:lnTo>
                      <a:lnTo>
                        <a:pt x="16" y="176"/>
                      </a:lnTo>
                      <a:lnTo>
                        <a:pt x="28" y="189"/>
                      </a:lnTo>
                      <a:lnTo>
                        <a:pt x="43" y="199"/>
                      </a:lnTo>
                      <a:lnTo>
                        <a:pt x="60" y="206"/>
                      </a:lnTo>
                      <a:lnTo>
                        <a:pt x="81" y="210"/>
                      </a:lnTo>
                      <a:lnTo>
                        <a:pt x="102" y="211"/>
                      </a:lnTo>
                      <a:lnTo>
                        <a:pt x="120" y="684"/>
                      </a:lnTo>
                      <a:lnTo>
                        <a:pt x="125" y="756"/>
                      </a:lnTo>
                      <a:lnTo>
                        <a:pt x="129" y="958"/>
                      </a:lnTo>
                      <a:lnTo>
                        <a:pt x="139" y="1008"/>
                      </a:lnTo>
                      <a:lnTo>
                        <a:pt x="184" y="1008"/>
                      </a:lnTo>
                      <a:lnTo>
                        <a:pt x="192" y="965"/>
                      </a:lnTo>
                      <a:lnTo>
                        <a:pt x="195" y="793"/>
                      </a:lnTo>
                      <a:lnTo>
                        <a:pt x="199" y="712"/>
                      </a:lnTo>
                      <a:lnTo>
                        <a:pt x="209" y="634"/>
                      </a:lnTo>
                      <a:lnTo>
                        <a:pt x="213" y="560"/>
                      </a:lnTo>
                      <a:lnTo>
                        <a:pt x="218" y="464"/>
                      </a:lnTo>
                      <a:lnTo>
                        <a:pt x="224" y="343"/>
                      </a:lnTo>
                      <a:lnTo>
                        <a:pt x="235" y="191"/>
                      </a:lnTo>
                      <a:lnTo>
                        <a:pt x="252" y="175"/>
                      </a:lnTo>
                      <a:lnTo>
                        <a:pt x="266" y="159"/>
                      </a:lnTo>
                      <a:lnTo>
                        <a:pt x="274" y="143"/>
                      </a:lnTo>
                      <a:lnTo>
                        <a:pt x="279" y="126"/>
                      </a:lnTo>
                      <a:lnTo>
                        <a:pt x="280" y="108"/>
                      </a:lnTo>
                      <a:lnTo>
                        <a:pt x="277" y="92"/>
                      </a:lnTo>
                      <a:lnTo>
                        <a:pt x="273" y="76"/>
                      </a:lnTo>
                      <a:lnTo>
                        <a:pt x="265" y="61"/>
                      </a:lnTo>
                      <a:lnTo>
                        <a:pt x="256" y="47"/>
                      </a:lnTo>
                      <a:lnTo>
                        <a:pt x="243" y="35"/>
                      </a:lnTo>
                      <a:lnTo>
                        <a:pt x="230" y="24"/>
                      </a:lnTo>
                      <a:lnTo>
                        <a:pt x="215" y="15"/>
                      </a:lnTo>
                      <a:lnTo>
                        <a:pt x="199" y="7"/>
                      </a:lnTo>
                      <a:lnTo>
                        <a:pt x="183" y="3"/>
                      </a:lnTo>
                      <a:lnTo>
                        <a:pt x="166" y="0"/>
                      </a:lnTo>
                      <a:lnTo>
                        <a:pt x="150" y="0"/>
                      </a:lnTo>
                      <a:close/>
                    </a:path>
                  </a:pathLst>
                </a:custGeom>
                <a:solidFill>
                  <a:srgbClr val="FFFFFF"/>
                </a:solidFill>
                <a:ln w="9525">
                  <a:noFill/>
                  <a:round/>
                  <a:headEnd/>
                  <a:tailEnd/>
                </a:ln>
              </p:spPr>
              <p:txBody>
                <a:bodyPr/>
                <a:lstStyle/>
                <a:p>
                  <a:pPr>
                    <a:defRPr/>
                  </a:pPr>
                  <a:endParaRPr lang="en-US"/>
                </a:p>
              </p:txBody>
            </p:sp>
            <p:sp>
              <p:nvSpPr>
                <p:cNvPr id="35" name="Freeform 34"/>
                <p:cNvSpPr>
                  <a:spLocks/>
                </p:cNvSpPr>
                <p:nvPr/>
              </p:nvSpPr>
              <p:spPr bwMode="auto">
                <a:xfrm>
                  <a:off x="2227" y="2869"/>
                  <a:ext cx="148" cy="286"/>
                </a:xfrm>
                <a:custGeom>
                  <a:avLst/>
                  <a:gdLst>
                    <a:gd name="T0" fmla="*/ 55 w 296"/>
                    <a:gd name="T1" fmla="*/ 1 h 570"/>
                    <a:gd name="T2" fmla="*/ 48 w 296"/>
                    <a:gd name="T3" fmla="*/ 5 h 570"/>
                    <a:gd name="T4" fmla="*/ 41 w 296"/>
                    <a:gd name="T5" fmla="*/ 11 h 570"/>
                    <a:gd name="T6" fmla="*/ 34 w 296"/>
                    <a:gd name="T7" fmla="*/ 16 h 570"/>
                    <a:gd name="T8" fmla="*/ 28 w 296"/>
                    <a:gd name="T9" fmla="*/ 23 h 570"/>
                    <a:gd name="T10" fmla="*/ 22 w 296"/>
                    <a:gd name="T11" fmla="*/ 31 h 570"/>
                    <a:gd name="T12" fmla="*/ 16 w 296"/>
                    <a:gd name="T13" fmla="*/ 39 h 570"/>
                    <a:gd name="T14" fmla="*/ 12 w 296"/>
                    <a:gd name="T15" fmla="*/ 47 h 570"/>
                    <a:gd name="T16" fmla="*/ 7 w 296"/>
                    <a:gd name="T17" fmla="*/ 57 h 570"/>
                    <a:gd name="T18" fmla="*/ 4 w 296"/>
                    <a:gd name="T19" fmla="*/ 66 h 570"/>
                    <a:gd name="T20" fmla="*/ 2 w 296"/>
                    <a:gd name="T21" fmla="*/ 77 h 570"/>
                    <a:gd name="T22" fmla="*/ 0 w 296"/>
                    <a:gd name="T23" fmla="*/ 87 h 570"/>
                    <a:gd name="T24" fmla="*/ 0 w 296"/>
                    <a:gd name="T25" fmla="*/ 98 h 570"/>
                    <a:gd name="T26" fmla="*/ 1 w 296"/>
                    <a:gd name="T27" fmla="*/ 109 h 570"/>
                    <a:gd name="T28" fmla="*/ 4 w 296"/>
                    <a:gd name="T29" fmla="*/ 121 h 570"/>
                    <a:gd name="T30" fmla="*/ 7 w 296"/>
                    <a:gd name="T31" fmla="*/ 132 h 570"/>
                    <a:gd name="T32" fmla="*/ 13 w 296"/>
                    <a:gd name="T33" fmla="*/ 144 h 570"/>
                    <a:gd name="T34" fmla="*/ 13 w 296"/>
                    <a:gd name="T35" fmla="*/ 133 h 570"/>
                    <a:gd name="T36" fmla="*/ 13 w 296"/>
                    <a:gd name="T37" fmla="*/ 123 h 570"/>
                    <a:gd name="T38" fmla="*/ 15 w 296"/>
                    <a:gd name="T39" fmla="*/ 112 h 570"/>
                    <a:gd name="T40" fmla="*/ 16 w 296"/>
                    <a:gd name="T41" fmla="*/ 102 h 570"/>
                    <a:gd name="T42" fmla="*/ 18 w 296"/>
                    <a:gd name="T43" fmla="*/ 92 h 570"/>
                    <a:gd name="T44" fmla="*/ 21 w 296"/>
                    <a:gd name="T45" fmla="*/ 82 h 570"/>
                    <a:gd name="T46" fmla="*/ 23 w 296"/>
                    <a:gd name="T47" fmla="*/ 73 h 570"/>
                    <a:gd name="T48" fmla="*/ 27 w 296"/>
                    <a:gd name="T49" fmla="*/ 63 h 570"/>
                    <a:gd name="T50" fmla="*/ 31 w 296"/>
                    <a:gd name="T51" fmla="*/ 54 h 570"/>
                    <a:gd name="T52" fmla="*/ 36 w 296"/>
                    <a:gd name="T53" fmla="*/ 45 h 570"/>
                    <a:gd name="T54" fmla="*/ 41 w 296"/>
                    <a:gd name="T55" fmla="*/ 36 h 570"/>
                    <a:gd name="T56" fmla="*/ 46 w 296"/>
                    <a:gd name="T57" fmla="*/ 28 h 570"/>
                    <a:gd name="T58" fmla="*/ 53 w 296"/>
                    <a:gd name="T59" fmla="*/ 21 h 570"/>
                    <a:gd name="T60" fmla="*/ 59 w 296"/>
                    <a:gd name="T61" fmla="*/ 13 h 570"/>
                    <a:gd name="T62" fmla="*/ 67 w 296"/>
                    <a:gd name="T63" fmla="*/ 7 h 570"/>
                    <a:gd name="T64" fmla="*/ 74 w 296"/>
                    <a:gd name="T65" fmla="*/ 0 h 570"/>
                    <a:gd name="T66" fmla="*/ 55 w 296"/>
                    <a:gd name="T67" fmla="*/ 1 h 5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6" h="570">
                      <a:moveTo>
                        <a:pt x="218" y="4"/>
                      </a:moveTo>
                      <a:lnTo>
                        <a:pt x="189" y="20"/>
                      </a:lnTo>
                      <a:lnTo>
                        <a:pt x="161" y="41"/>
                      </a:lnTo>
                      <a:lnTo>
                        <a:pt x="135" y="64"/>
                      </a:lnTo>
                      <a:lnTo>
                        <a:pt x="110" y="91"/>
                      </a:lnTo>
                      <a:lnTo>
                        <a:pt x="85" y="121"/>
                      </a:lnTo>
                      <a:lnTo>
                        <a:pt x="63" y="154"/>
                      </a:lnTo>
                      <a:lnTo>
                        <a:pt x="45" y="188"/>
                      </a:lnTo>
                      <a:lnTo>
                        <a:pt x="28" y="225"/>
                      </a:lnTo>
                      <a:lnTo>
                        <a:pt x="15" y="264"/>
                      </a:lnTo>
                      <a:lnTo>
                        <a:pt x="6" y="304"/>
                      </a:lnTo>
                      <a:lnTo>
                        <a:pt x="0" y="347"/>
                      </a:lnTo>
                      <a:lnTo>
                        <a:pt x="0" y="390"/>
                      </a:lnTo>
                      <a:lnTo>
                        <a:pt x="4" y="435"/>
                      </a:lnTo>
                      <a:lnTo>
                        <a:pt x="13" y="480"/>
                      </a:lnTo>
                      <a:lnTo>
                        <a:pt x="28" y="524"/>
                      </a:lnTo>
                      <a:lnTo>
                        <a:pt x="49" y="570"/>
                      </a:lnTo>
                      <a:lnTo>
                        <a:pt x="50" y="529"/>
                      </a:lnTo>
                      <a:lnTo>
                        <a:pt x="52" y="489"/>
                      </a:lnTo>
                      <a:lnTo>
                        <a:pt x="57" y="447"/>
                      </a:lnTo>
                      <a:lnTo>
                        <a:pt x="62" y="407"/>
                      </a:lnTo>
                      <a:lnTo>
                        <a:pt x="70" y="367"/>
                      </a:lnTo>
                      <a:lnTo>
                        <a:pt x="81" y="327"/>
                      </a:lnTo>
                      <a:lnTo>
                        <a:pt x="92" y="288"/>
                      </a:lnTo>
                      <a:lnTo>
                        <a:pt x="107" y="250"/>
                      </a:lnTo>
                      <a:lnTo>
                        <a:pt x="122" y="213"/>
                      </a:lnTo>
                      <a:lnTo>
                        <a:pt x="141" y="178"/>
                      </a:lnTo>
                      <a:lnTo>
                        <a:pt x="161" y="144"/>
                      </a:lnTo>
                      <a:lnTo>
                        <a:pt x="183" y="111"/>
                      </a:lnTo>
                      <a:lnTo>
                        <a:pt x="209" y="81"/>
                      </a:lnTo>
                      <a:lnTo>
                        <a:pt x="235" y="52"/>
                      </a:lnTo>
                      <a:lnTo>
                        <a:pt x="265" y="25"/>
                      </a:lnTo>
                      <a:lnTo>
                        <a:pt x="296" y="0"/>
                      </a:lnTo>
                      <a:lnTo>
                        <a:pt x="218" y="4"/>
                      </a:lnTo>
                      <a:close/>
                    </a:path>
                  </a:pathLst>
                </a:custGeom>
                <a:solidFill>
                  <a:srgbClr val="FFC900"/>
                </a:solidFill>
                <a:ln w="9525">
                  <a:noFill/>
                  <a:round/>
                  <a:headEnd/>
                  <a:tailEnd/>
                </a:ln>
              </p:spPr>
              <p:txBody>
                <a:bodyPr/>
                <a:lstStyle/>
                <a:p>
                  <a:pPr>
                    <a:defRPr/>
                  </a:pPr>
                  <a:endParaRPr lang="en-US"/>
                </a:p>
              </p:txBody>
            </p:sp>
            <p:sp>
              <p:nvSpPr>
                <p:cNvPr id="36" name="Freeform 35"/>
                <p:cNvSpPr>
                  <a:spLocks/>
                </p:cNvSpPr>
                <p:nvPr/>
              </p:nvSpPr>
              <p:spPr bwMode="auto">
                <a:xfrm>
                  <a:off x="2229" y="2869"/>
                  <a:ext cx="143" cy="280"/>
                </a:xfrm>
                <a:custGeom>
                  <a:avLst/>
                  <a:gdLst>
                    <a:gd name="T0" fmla="*/ 52 w 289"/>
                    <a:gd name="T1" fmla="*/ 2 h 559"/>
                    <a:gd name="T2" fmla="*/ 46 w 289"/>
                    <a:gd name="T3" fmla="*/ 6 h 559"/>
                    <a:gd name="T4" fmla="*/ 39 w 289"/>
                    <a:gd name="T5" fmla="*/ 11 h 559"/>
                    <a:gd name="T6" fmla="*/ 32 w 289"/>
                    <a:gd name="T7" fmla="*/ 17 h 559"/>
                    <a:gd name="T8" fmla="*/ 26 w 289"/>
                    <a:gd name="T9" fmla="*/ 23 h 559"/>
                    <a:gd name="T10" fmla="*/ 21 w 289"/>
                    <a:gd name="T11" fmla="*/ 31 h 559"/>
                    <a:gd name="T12" fmla="*/ 16 w 289"/>
                    <a:gd name="T13" fmla="*/ 39 h 559"/>
                    <a:gd name="T14" fmla="*/ 11 w 289"/>
                    <a:gd name="T15" fmla="*/ 47 h 559"/>
                    <a:gd name="T16" fmla="*/ 7 w 289"/>
                    <a:gd name="T17" fmla="*/ 56 h 559"/>
                    <a:gd name="T18" fmla="*/ 4 w 289"/>
                    <a:gd name="T19" fmla="*/ 65 h 559"/>
                    <a:gd name="T20" fmla="*/ 1 w 289"/>
                    <a:gd name="T21" fmla="*/ 75 h 559"/>
                    <a:gd name="T22" fmla="*/ 0 w 289"/>
                    <a:gd name="T23" fmla="*/ 85 h 559"/>
                    <a:gd name="T24" fmla="*/ 0 w 289"/>
                    <a:gd name="T25" fmla="*/ 96 h 559"/>
                    <a:gd name="T26" fmla="*/ 1 w 289"/>
                    <a:gd name="T27" fmla="*/ 107 h 559"/>
                    <a:gd name="T28" fmla="*/ 3 w 289"/>
                    <a:gd name="T29" fmla="*/ 118 h 559"/>
                    <a:gd name="T30" fmla="*/ 6 w 289"/>
                    <a:gd name="T31" fmla="*/ 129 h 559"/>
                    <a:gd name="T32" fmla="*/ 11 w 289"/>
                    <a:gd name="T33" fmla="*/ 140 h 559"/>
                    <a:gd name="T34" fmla="*/ 12 w 289"/>
                    <a:gd name="T35" fmla="*/ 130 h 559"/>
                    <a:gd name="T36" fmla="*/ 12 w 289"/>
                    <a:gd name="T37" fmla="*/ 120 h 559"/>
                    <a:gd name="T38" fmla="*/ 13 w 289"/>
                    <a:gd name="T39" fmla="*/ 110 h 559"/>
                    <a:gd name="T40" fmla="*/ 15 w 289"/>
                    <a:gd name="T41" fmla="*/ 100 h 559"/>
                    <a:gd name="T42" fmla="*/ 16 w 289"/>
                    <a:gd name="T43" fmla="*/ 90 h 559"/>
                    <a:gd name="T44" fmla="*/ 19 w 289"/>
                    <a:gd name="T45" fmla="*/ 80 h 559"/>
                    <a:gd name="T46" fmla="*/ 22 w 289"/>
                    <a:gd name="T47" fmla="*/ 70 h 559"/>
                    <a:gd name="T48" fmla="*/ 25 w 289"/>
                    <a:gd name="T49" fmla="*/ 61 h 559"/>
                    <a:gd name="T50" fmla="*/ 29 w 289"/>
                    <a:gd name="T51" fmla="*/ 52 h 559"/>
                    <a:gd name="T52" fmla="*/ 33 w 289"/>
                    <a:gd name="T53" fmla="*/ 43 h 559"/>
                    <a:gd name="T54" fmla="*/ 38 w 289"/>
                    <a:gd name="T55" fmla="*/ 35 h 559"/>
                    <a:gd name="T56" fmla="*/ 44 w 289"/>
                    <a:gd name="T57" fmla="*/ 27 h 559"/>
                    <a:gd name="T58" fmla="*/ 49 w 289"/>
                    <a:gd name="T59" fmla="*/ 20 h 559"/>
                    <a:gd name="T60" fmla="*/ 56 w 289"/>
                    <a:gd name="T61" fmla="*/ 13 h 559"/>
                    <a:gd name="T62" fmla="*/ 63 w 289"/>
                    <a:gd name="T63" fmla="*/ 6 h 559"/>
                    <a:gd name="T64" fmla="*/ 71 w 289"/>
                    <a:gd name="T65" fmla="*/ 0 h 559"/>
                    <a:gd name="T66" fmla="*/ 69 w 289"/>
                    <a:gd name="T67" fmla="*/ 0 h 559"/>
                    <a:gd name="T68" fmla="*/ 66 w 289"/>
                    <a:gd name="T69" fmla="*/ 1 h 559"/>
                    <a:gd name="T70" fmla="*/ 64 w 289"/>
                    <a:gd name="T71" fmla="*/ 1 h 559"/>
                    <a:gd name="T72" fmla="*/ 61 w 289"/>
                    <a:gd name="T73" fmla="*/ 1 h 559"/>
                    <a:gd name="T74" fmla="*/ 59 w 289"/>
                    <a:gd name="T75" fmla="*/ 1 h 559"/>
                    <a:gd name="T76" fmla="*/ 57 w 289"/>
                    <a:gd name="T77" fmla="*/ 1 h 559"/>
                    <a:gd name="T78" fmla="*/ 54 w 289"/>
                    <a:gd name="T79" fmla="*/ 1 h 559"/>
                    <a:gd name="T80" fmla="*/ 52 w 289"/>
                    <a:gd name="T81" fmla="*/ 2 h 5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9" h="559">
                      <a:moveTo>
                        <a:pt x="212" y="5"/>
                      </a:moveTo>
                      <a:lnTo>
                        <a:pt x="185" y="23"/>
                      </a:lnTo>
                      <a:lnTo>
                        <a:pt x="158" y="42"/>
                      </a:lnTo>
                      <a:lnTo>
                        <a:pt x="132" y="65"/>
                      </a:lnTo>
                      <a:lnTo>
                        <a:pt x="108" y="92"/>
                      </a:lnTo>
                      <a:lnTo>
                        <a:pt x="85" y="121"/>
                      </a:lnTo>
                      <a:lnTo>
                        <a:pt x="64" y="153"/>
                      </a:lnTo>
                      <a:lnTo>
                        <a:pt x="44" y="186"/>
                      </a:lnTo>
                      <a:lnTo>
                        <a:pt x="29" y="222"/>
                      </a:lnTo>
                      <a:lnTo>
                        <a:pt x="17" y="260"/>
                      </a:lnTo>
                      <a:lnTo>
                        <a:pt x="6" y="299"/>
                      </a:lnTo>
                      <a:lnTo>
                        <a:pt x="2" y="339"/>
                      </a:lnTo>
                      <a:lnTo>
                        <a:pt x="0" y="382"/>
                      </a:lnTo>
                      <a:lnTo>
                        <a:pt x="4" y="426"/>
                      </a:lnTo>
                      <a:lnTo>
                        <a:pt x="13" y="470"/>
                      </a:lnTo>
                      <a:lnTo>
                        <a:pt x="27" y="515"/>
                      </a:lnTo>
                      <a:lnTo>
                        <a:pt x="47" y="559"/>
                      </a:lnTo>
                      <a:lnTo>
                        <a:pt x="48" y="518"/>
                      </a:lnTo>
                      <a:lnTo>
                        <a:pt x="50" y="478"/>
                      </a:lnTo>
                      <a:lnTo>
                        <a:pt x="53" y="437"/>
                      </a:lnTo>
                      <a:lnTo>
                        <a:pt x="60" y="397"/>
                      </a:lnTo>
                      <a:lnTo>
                        <a:pt x="67" y="357"/>
                      </a:lnTo>
                      <a:lnTo>
                        <a:pt x="78" y="318"/>
                      </a:lnTo>
                      <a:lnTo>
                        <a:pt x="89" y="280"/>
                      </a:lnTo>
                      <a:lnTo>
                        <a:pt x="103" y="243"/>
                      </a:lnTo>
                      <a:lnTo>
                        <a:pt x="118" y="207"/>
                      </a:lnTo>
                      <a:lnTo>
                        <a:pt x="135" y="172"/>
                      </a:lnTo>
                      <a:lnTo>
                        <a:pt x="156" y="139"/>
                      </a:lnTo>
                      <a:lnTo>
                        <a:pt x="178" y="108"/>
                      </a:lnTo>
                      <a:lnTo>
                        <a:pt x="202" y="78"/>
                      </a:lnTo>
                      <a:lnTo>
                        <a:pt x="228" y="49"/>
                      </a:lnTo>
                      <a:lnTo>
                        <a:pt x="258" y="24"/>
                      </a:lnTo>
                      <a:lnTo>
                        <a:pt x="289" y="0"/>
                      </a:lnTo>
                      <a:lnTo>
                        <a:pt x="280" y="0"/>
                      </a:lnTo>
                      <a:lnTo>
                        <a:pt x="270" y="1"/>
                      </a:lnTo>
                      <a:lnTo>
                        <a:pt x="261" y="1"/>
                      </a:lnTo>
                      <a:lnTo>
                        <a:pt x="251" y="2"/>
                      </a:lnTo>
                      <a:lnTo>
                        <a:pt x="241" y="3"/>
                      </a:lnTo>
                      <a:lnTo>
                        <a:pt x="232" y="4"/>
                      </a:lnTo>
                      <a:lnTo>
                        <a:pt x="222" y="4"/>
                      </a:lnTo>
                      <a:lnTo>
                        <a:pt x="212" y="5"/>
                      </a:lnTo>
                      <a:close/>
                    </a:path>
                  </a:pathLst>
                </a:custGeom>
                <a:solidFill>
                  <a:srgbClr val="FFCC07"/>
                </a:solidFill>
                <a:ln w="9525">
                  <a:noFill/>
                  <a:round/>
                  <a:headEnd/>
                  <a:tailEnd/>
                </a:ln>
              </p:spPr>
              <p:txBody>
                <a:bodyPr/>
                <a:lstStyle/>
                <a:p>
                  <a:pPr>
                    <a:defRPr/>
                  </a:pPr>
                  <a:endParaRPr lang="en-US"/>
                </a:p>
              </p:txBody>
            </p:sp>
            <p:sp>
              <p:nvSpPr>
                <p:cNvPr id="37" name="Freeform 36"/>
                <p:cNvSpPr>
                  <a:spLocks/>
                </p:cNvSpPr>
                <p:nvPr/>
              </p:nvSpPr>
              <p:spPr bwMode="auto">
                <a:xfrm>
                  <a:off x="2229" y="2872"/>
                  <a:ext cx="143" cy="275"/>
                </a:xfrm>
                <a:custGeom>
                  <a:avLst/>
                  <a:gdLst>
                    <a:gd name="T0" fmla="*/ 53 w 283"/>
                    <a:gd name="T1" fmla="*/ 1 h 551"/>
                    <a:gd name="T2" fmla="*/ 45 w 283"/>
                    <a:gd name="T3" fmla="*/ 6 h 551"/>
                    <a:gd name="T4" fmla="*/ 39 w 283"/>
                    <a:gd name="T5" fmla="*/ 11 h 551"/>
                    <a:gd name="T6" fmla="*/ 33 w 283"/>
                    <a:gd name="T7" fmla="*/ 17 h 551"/>
                    <a:gd name="T8" fmla="*/ 27 w 283"/>
                    <a:gd name="T9" fmla="*/ 23 h 551"/>
                    <a:gd name="T10" fmla="*/ 21 w 283"/>
                    <a:gd name="T11" fmla="*/ 30 h 551"/>
                    <a:gd name="T12" fmla="*/ 16 w 283"/>
                    <a:gd name="T13" fmla="*/ 38 h 551"/>
                    <a:gd name="T14" fmla="*/ 11 w 283"/>
                    <a:gd name="T15" fmla="*/ 46 h 551"/>
                    <a:gd name="T16" fmla="*/ 8 w 283"/>
                    <a:gd name="T17" fmla="*/ 55 h 551"/>
                    <a:gd name="T18" fmla="*/ 4 w 283"/>
                    <a:gd name="T19" fmla="*/ 64 h 551"/>
                    <a:gd name="T20" fmla="*/ 2 w 283"/>
                    <a:gd name="T21" fmla="*/ 73 h 551"/>
                    <a:gd name="T22" fmla="*/ 1 w 283"/>
                    <a:gd name="T23" fmla="*/ 83 h 551"/>
                    <a:gd name="T24" fmla="*/ 0 w 283"/>
                    <a:gd name="T25" fmla="*/ 93 h 551"/>
                    <a:gd name="T26" fmla="*/ 1 w 283"/>
                    <a:gd name="T27" fmla="*/ 104 h 551"/>
                    <a:gd name="T28" fmla="*/ 3 w 283"/>
                    <a:gd name="T29" fmla="*/ 115 h 551"/>
                    <a:gd name="T30" fmla="*/ 6 w 283"/>
                    <a:gd name="T31" fmla="*/ 126 h 551"/>
                    <a:gd name="T32" fmla="*/ 11 w 283"/>
                    <a:gd name="T33" fmla="*/ 137 h 551"/>
                    <a:gd name="T34" fmla="*/ 12 w 283"/>
                    <a:gd name="T35" fmla="*/ 127 h 551"/>
                    <a:gd name="T36" fmla="*/ 12 w 283"/>
                    <a:gd name="T37" fmla="*/ 117 h 551"/>
                    <a:gd name="T38" fmla="*/ 13 w 283"/>
                    <a:gd name="T39" fmla="*/ 106 h 551"/>
                    <a:gd name="T40" fmla="*/ 14 w 283"/>
                    <a:gd name="T41" fmla="*/ 97 h 551"/>
                    <a:gd name="T42" fmla="*/ 16 w 283"/>
                    <a:gd name="T43" fmla="*/ 87 h 551"/>
                    <a:gd name="T44" fmla="*/ 18 w 283"/>
                    <a:gd name="T45" fmla="*/ 77 h 551"/>
                    <a:gd name="T46" fmla="*/ 21 w 283"/>
                    <a:gd name="T47" fmla="*/ 68 h 551"/>
                    <a:gd name="T48" fmla="*/ 25 w 283"/>
                    <a:gd name="T49" fmla="*/ 59 h 551"/>
                    <a:gd name="T50" fmla="*/ 29 w 283"/>
                    <a:gd name="T51" fmla="*/ 50 h 551"/>
                    <a:gd name="T52" fmla="*/ 33 w 283"/>
                    <a:gd name="T53" fmla="*/ 42 h 551"/>
                    <a:gd name="T54" fmla="*/ 38 w 283"/>
                    <a:gd name="T55" fmla="*/ 34 h 551"/>
                    <a:gd name="T56" fmla="*/ 43 w 283"/>
                    <a:gd name="T57" fmla="*/ 26 h 551"/>
                    <a:gd name="T58" fmla="*/ 50 w 283"/>
                    <a:gd name="T59" fmla="*/ 19 h 551"/>
                    <a:gd name="T60" fmla="*/ 57 w 283"/>
                    <a:gd name="T61" fmla="*/ 12 h 551"/>
                    <a:gd name="T62" fmla="*/ 64 w 283"/>
                    <a:gd name="T63" fmla="*/ 5 h 551"/>
                    <a:gd name="T64" fmla="*/ 72 w 283"/>
                    <a:gd name="T65" fmla="*/ 0 h 551"/>
                    <a:gd name="T66" fmla="*/ 70 w 283"/>
                    <a:gd name="T67" fmla="*/ 0 h 551"/>
                    <a:gd name="T68" fmla="*/ 67 w 283"/>
                    <a:gd name="T69" fmla="*/ 0 h 551"/>
                    <a:gd name="T70" fmla="*/ 65 w 283"/>
                    <a:gd name="T71" fmla="*/ 0 h 551"/>
                    <a:gd name="T72" fmla="*/ 63 w 283"/>
                    <a:gd name="T73" fmla="*/ 0 h 551"/>
                    <a:gd name="T74" fmla="*/ 60 w 283"/>
                    <a:gd name="T75" fmla="*/ 1 h 551"/>
                    <a:gd name="T76" fmla="*/ 58 w 283"/>
                    <a:gd name="T77" fmla="*/ 1 h 551"/>
                    <a:gd name="T78" fmla="*/ 55 w 283"/>
                    <a:gd name="T79" fmla="*/ 1 h 551"/>
                    <a:gd name="T80" fmla="*/ 53 w 283"/>
                    <a:gd name="T81" fmla="*/ 1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3" h="551">
                      <a:moveTo>
                        <a:pt x="206" y="7"/>
                      </a:moveTo>
                      <a:lnTo>
                        <a:pt x="179" y="24"/>
                      </a:lnTo>
                      <a:lnTo>
                        <a:pt x="154" y="45"/>
                      </a:lnTo>
                      <a:lnTo>
                        <a:pt x="129" y="68"/>
                      </a:lnTo>
                      <a:lnTo>
                        <a:pt x="105" y="93"/>
                      </a:lnTo>
                      <a:lnTo>
                        <a:pt x="83" y="122"/>
                      </a:lnTo>
                      <a:lnTo>
                        <a:pt x="62" y="152"/>
                      </a:lnTo>
                      <a:lnTo>
                        <a:pt x="44" y="184"/>
                      </a:lnTo>
                      <a:lnTo>
                        <a:pt x="29" y="220"/>
                      </a:lnTo>
                      <a:lnTo>
                        <a:pt x="16" y="256"/>
                      </a:lnTo>
                      <a:lnTo>
                        <a:pt x="7" y="295"/>
                      </a:lnTo>
                      <a:lnTo>
                        <a:pt x="1" y="334"/>
                      </a:lnTo>
                      <a:lnTo>
                        <a:pt x="0" y="375"/>
                      </a:lnTo>
                      <a:lnTo>
                        <a:pt x="3" y="418"/>
                      </a:lnTo>
                      <a:lnTo>
                        <a:pt x="11" y="461"/>
                      </a:lnTo>
                      <a:lnTo>
                        <a:pt x="24" y="506"/>
                      </a:lnTo>
                      <a:lnTo>
                        <a:pt x="44" y="551"/>
                      </a:lnTo>
                      <a:lnTo>
                        <a:pt x="45" y="509"/>
                      </a:lnTo>
                      <a:lnTo>
                        <a:pt x="47" y="469"/>
                      </a:lnTo>
                      <a:lnTo>
                        <a:pt x="50" y="427"/>
                      </a:lnTo>
                      <a:lnTo>
                        <a:pt x="56" y="388"/>
                      </a:lnTo>
                      <a:lnTo>
                        <a:pt x="63" y="349"/>
                      </a:lnTo>
                      <a:lnTo>
                        <a:pt x="72" y="311"/>
                      </a:lnTo>
                      <a:lnTo>
                        <a:pt x="84" y="273"/>
                      </a:lnTo>
                      <a:lnTo>
                        <a:pt x="98" y="237"/>
                      </a:lnTo>
                      <a:lnTo>
                        <a:pt x="113" y="202"/>
                      </a:lnTo>
                      <a:lnTo>
                        <a:pt x="130" y="168"/>
                      </a:lnTo>
                      <a:lnTo>
                        <a:pt x="149" y="136"/>
                      </a:lnTo>
                      <a:lnTo>
                        <a:pt x="171" y="105"/>
                      </a:lnTo>
                      <a:lnTo>
                        <a:pt x="196" y="76"/>
                      </a:lnTo>
                      <a:lnTo>
                        <a:pt x="222" y="48"/>
                      </a:lnTo>
                      <a:lnTo>
                        <a:pt x="251" y="23"/>
                      </a:lnTo>
                      <a:lnTo>
                        <a:pt x="283" y="0"/>
                      </a:lnTo>
                      <a:lnTo>
                        <a:pt x="274" y="1"/>
                      </a:lnTo>
                      <a:lnTo>
                        <a:pt x="263" y="1"/>
                      </a:lnTo>
                      <a:lnTo>
                        <a:pt x="254" y="2"/>
                      </a:lnTo>
                      <a:lnTo>
                        <a:pt x="245" y="3"/>
                      </a:lnTo>
                      <a:lnTo>
                        <a:pt x="235" y="5"/>
                      </a:lnTo>
                      <a:lnTo>
                        <a:pt x="225" y="5"/>
                      </a:lnTo>
                      <a:lnTo>
                        <a:pt x="215" y="6"/>
                      </a:lnTo>
                      <a:lnTo>
                        <a:pt x="206" y="7"/>
                      </a:lnTo>
                      <a:close/>
                    </a:path>
                  </a:pathLst>
                </a:custGeom>
                <a:solidFill>
                  <a:srgbClr val="FFD111"/>
                </a:solidFill>
                <a:ln w="9525">
                  <a:noFill/>
                  <a:round/>
                  <a:headEnd/>
                  <a:tailEnd/>
                </a:ln>
              </p:spPr>
              <p:txBody>
                <a:bodyPr/>
                <a:lstStyle/>
                <a:p>
                  <a:pPr>
                    <a:defRPr/>
                  </a:pPr>
                  <a:endParaRPr lang="en-US"/>
                </a:p>
              </p:txBody>
            </p:sp>
            <p:sp>
              <p:nvSpPr>
                <p:cNvPr id="38" name="Freeform 37"/>
                <p:cNvSpPr>
                  <a:spLocks/>
                </p:cNvSpPr>
                <p:nvPr/>
              </p:nvSpPr>
              <p:spPr bwMode="auto">
                <a:xfrm>
                  <a:off x="2231" y="2874"/>
                  <a:ext cx="138" cy="269"/>
                </a:xfrm>
                <a:custGeom>
                  <a:avLst/>
                  <a:gdLst>
                    <a:gd name="T0" fmla="*/ 51 w 276"/>
                    <a:gd name="T1" fmla="*/ 2 h 540"/>
                    <a:gd name="T2" fmla="*/ 44 w 276"/>
                    <a:gd name="T3" fmla="*/ 6 h 540"/>
                    <a:gd name="T4" fmla="*/ 38 w 276"/>
                    <a:gd name="T5" fmla="*/ 12 h 540"/>
                    <a:gd name="T6" fmla="*/ 32 w 276"/>
                    <a:gd name="T7" fmla="*/ 17 h 540"/>
                    <a:gd name="T8" fmla="*/ 26 w 276"/>
                    <a:gd name="T9" fmla="*/ 23 h 540"/>
                    <a:gd name="T10" fmla="*/ 21 w 276"/>
                    <a:gd name="T11" fmla="*/ 30 h 540"/>
                    <a:gd name="T12" fmla="*/ 16 w 276"/>
                    <a:gd name="T13" fmla="*/ 38 h 540"/>
                    <a:gd name="T14" fmla="*/ 11 w 276"/>
                    <a:gd name="T15" fmla="*/ 45 h 540"/>
                    <a:gd name="T16" fmla="*/ 8 w 276"/>
                    <a:gd name="T17" fmla="*/ 54 h 540"/>
                    <a:gd name="T18" fmla="*/ 4 w 276"/>
                    <a:gd name="T19" fmla="*/ 63 h 540"/>
                    <a:gd name="T20" fmla="*/ 2 w 276"/>
                    <a:gd name="T21" fmla="*/ 72 h 540"/>
                    <a:gd name="T22" fmla="*/ 1 w 276"/>
                    <a:gd name="T23" fmla="*/ 82 h 540"/>
                    <a:gd name="T24" fmla="*/ 0 w 276"/>
                    <a:gd name="T25" fmla="*/ 92 h 540"/>
                    <a:gd name="T26" fmla="*/ 1 w 276"/>
                    <a:gd name="T27" fmla="*/ 102 h 540"/>
                    <a:gd name="T28" fmla="*/ 3 w 276"/>
                    <a:gd name="T29" fmla="*/ 113 h 540"/>
                    <a:gd name="T30" fmla="*/ 6 w 276"/>
                    <a:gd name="T31" fmla="*/ 123 h 540"/>
                    <a:gd name="T32" fmla="*/ 11 w 276"/>
                    <a:gd name="T33" fmla="*/ 134 h 540"/>
                    <a:gd name="T34" fmla="*/ 11 w 276"/>
                    <a:gd name="T35" fmla="*/ 124 h 540"/>
                    <a:gd name="T36" fmla="*/ 11 w 276"/>
                    <a:gd name="T37" fmla="*/ 114 h 540"/>
                    <a:gd name="T38" fmla="*/ 12 w 276"/>
                    <a:gd name="T39" fmla="*/ 104 h 540"/>
                    <a:gd name="T40" fmla="*/ 14 w 276"/>
                    <a:gd name="T41" fmla="*/ 94 h 540"/>
                    <a:gd name="T42" fmla="*/ 15 w 276"/>
                    <a:gd name="T43" fmla="*/ 84 h 540"/>
                    <a:gd name="T44" fmla="*/ 18 w 276"/>
                    <a:gd name="T45" fmla="*/ 75 h 540"/>
                    <a:gd name="T46" fmla="*/ 21 w 276"/>
                    <a:gd name="T47" fmla="*/ 66 h 540"/>
                    <a:gd name="T48" fmla="*/ 24 w 276"/>
                    <a:gd name="T49" fmla="*/ 57 h 540"/>
                    <a:gd name="T50" fmla="*/ 27 w 276"/>
                    <a:gd name="T51" fmla="*/ 49 h 540"/>
                    <a:gd name="T52" fmla="*/ 31 w 276"/>
                    <a:gd name="T53" fmla="*/ 40 h 540"/>
                    <a:gd name="T54" fmla="*/ 36 w 276"/>
                    <a:gd name="T55" fmla="*/ 33 h 540"/>
                    <a:gd name="T56" fmla="*/ 42 w 276"/>
                    <a:gd name="T57" fmla="*/ 25 h 540"/>
                    <a:gd name="T58" fmla="*/ 48 w 276"/>
                    <a:gd name="T59" fmla="*/ 18 h 540"/>
                    <a:gd name="T60" fmla="*/ 54 w 276"/>
                    <a:gd name="T61" fmla="*/ 12 h 540"/>
                    <a:gd name="T62" fmla="*/ 61 w 276"/>
                    <a:gd name="T63" fmla="*/ 5 h 540"/>
                    <a:gd name="T64" fmla="*/ 69 w 276"/>
                    <a:gd name="T65" fmla="*/ 0 h 540"/>
                    <a:gd name="T66" fmla="*/ 67 w 276"/>
                    <a:gd name="T67" fmla="*/ 0 h 540"/>
                    <a:gd name="T68" fmla="*/ 65 w 276"/>
                    <a:gd name="T69" fmla="*/ 0 h 540"/>
                    <a:gd name="T70" fmla="*/ 63 w 276"/>
                    <a:gd name="T71" fmla="*/ 1 h 540"/>
                    <a:gd name="T72" fmla="*/ 60 w 276"/>
                    <a:gd name="T73" fmla="*/ 1 h 540"/>
                    <a:gd name="T74" fmla="*/ 58 w 276"/>
                    <a:gd name="T75" fmla="*/ 1 h 540"/>
                    <a:gd name="T76" fmla="*/ 55 w 276"/>
                    <a:gd name="T77" fmla="*/ 1 h 540"/>
                    <a:gd name="T78" fmla="*/ 53 w 276"/>
                    <a:gd name="T79" fmla="*/ 2 h 540"/>
                    <a:gd name="T80" fmla="*/ 51 w 276"/>
                    <a:gd name="T81" fmla="*/ 2 h 5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540">
                      <a:moveTo>
                        <a:pt x="202" y="10"/>
                      </a:moveTo>
                      <a:lnTo>
                        <a:pt x="176" y="27"/>
                      </a:lnTo>
                      <a:lnTo>
                        <a:pt x="151" y="48"/>
                      </a:lnTo>
                      <a:lnTo>
                        <a:pt x="127" y="71"/>
                      </a:lnTo>
                      <a:lnTo>
                        <a:pt x="104" y="95"/>
                      </a:lnTo>
                      <a:lnTo>
                        <a:pt x="82" y="122"/>
                      </a:lnTo>
                      <a:lnTo>
                        <a:pt x="61" y="152"/>
                      </a:lnTo>
                      <a:lnTo>
                        <a:pt x="44" y="183"/>
                      </a:lnTo>
                      <a:lnTo>
                        <a:pt x="29" y="218"/>
                      </a:lnTo>
                      <a:lnTo>
                        <a:pt x="16" y="253"/>
                      </a:lnTo>
                      <a:lnTo>
                        <a:pt x="7" y="291"/>
                      </a:lnTo>
                      <a:lnTo>
                        <a:pt x="1" y="329"/>
                      </a:lnTo>
                      <a:lnTo>
                        <a:pt x="0" y="369"/>
                      </a:lnTo>
                      <a:lnTo>
                        <a:pt x="2" y="410"/>
                      </a:lnTo>
                      <a:lnTo>
                        <a:pt x="10" y="453"/>
                      </a:lnTo>
                      <a:lnTo>
                        <a:pt x="23" y="496"/>
                      </a:lnTo>
                      <a:lnTo>
                        <a:pt x="42" y="540"/>
                      </a:lnTo>
                      <a:lnTo>
                        <a:pt x="43" y="499"/>
                      </a:lnTo>
                      <a:lnTo>
                        <a:pt x="44" y="459"/>
                      </a:lnTo>
                      <a:lnTo>
                        <a:pt x="48" y="418"/>
                      </a:lnTo>
                      <a:lnTo>
                        <a:pt x="53" y="378"/>
                      </a:lnTo>
                      <a:lnTo>
                        <a:pt x="60" y="340"/>
                      </a:lnTo>
                      <a:lnTo>
                        <a:pt x="69" y="302"/>
                      </a:lnTo>
                      <a:lnTo>
                        <a:pt x="81" y="265"/>
                      </a:lnTo>
                      <a:lnTo>
                        <a:pt x="93" y="231"/>
                      </a:lnTo>
                      <a:lnTo>
                        <a:pt x="107" y="196"/>
                      </a:lnTo>
                      <a:lnTo>
                        <a:pt x="124" y="163"/>
                      </a:lnTo>
                      <a:lnTo>
                        <a:pt x="144" y="132"/>
                      </a:lnTo>
                      <a:lnTo>
                        <a:pt x="166" y="102"/>
                      </a:lnTo>
                      <a:lnTo>
                        <a:pt x="189" y="74"/>
                      </a:lnTo>
                      <a:lnTo>
                        <a:pt x="215" y="48"/>
                      </a:lnTo>
                      <a:lnTo>
                        <a:pt x="244" y="23"/>
                      </a:lnTo>
                      <a:lnTo>
                        <a:pt x="276" y="0"/>
                      </a:lnTo>
                      <a:lnTo>
                        <a:pt x="267" y="1"/>
                      </a:lnTo>
                      <a:lnTo>
                        <a:pt x="258" y="3"/>
                      </a:lnTo>
                      <a:lnTo>
                        <a:pt x="249" y="4"/>
                      </a:lnTo>
                      <a:lnTo>
                        <a:pt x="240" y="5"/>
                      </a:lnTo>
                      <a:lnTo>
                        <a:pt x="229" y="6"/>
                      </a:lnTo>
                      <a:lnTo>
                        <a:pt x="220" y="7"/>
                      </a:lnTo>
                      <a:lnTo>
                        <a:pt x="211" y="8"/>
                      </a:lnTo>
                      <a:lnTo>
                        <a:pt x="202" y="10"/>
                      </a:lnTo>
                      <a:close/>
                    </a:path>
                  </a:pathLst>
                </a:custGeom>
                <a:solidFill>
                  <a:srgbClr val="FFD619"/>
                </a:solidFill>
                <a:ln w="9525">
                  <a:noFill/>
                  <a:round/>
                  <a:headEnd/>
                  <a:tailEnd/>
                </a:ln>
              </p:spPr>
              <p:txBody>
                <a:bodyPr/>
                <a:lstStyle/>
                <a:p>
                  <a:pPr>
                    <a:defRPr/>
                  </a:pPr>
                  <a:endParaRPr lang="en-US"/>
                </a:p>
              </p:txBody>
            </p:sp>
            <p:sp>
              <p:nvSpPr>
                <p:cNvPr id="39" name="Freeform 38"/>
                <p:cNvSpPr>
                  <a:spLocks/>
                </p:cNvSpPr>
                <p:nvPr/>
              </p:nvSpPr>
              <p:spPr bwMode="auto">
                <a:xfrm>
                  <a:off x="2231" y="2874"/>
                  <a:ext cx="136" cy="264"/>
                </a:xfrm>
                <a:custGeom>
                  <a:avLst/>
                  <a:gdLst>
                    <a:gd name="T0" fmla="*/ 49 w 271"/>
                    <a:gd name="T1" fmla="*/ 2 h 529"/>
                    <a:gd name="T2" fmla="*/ 43 w 271"/>
                    <a:gd name="T3" fmla="*/ 6 h 529"/>
                    <a:gd name="T4" fmla="*/ 37 w 271"/>
                    <a:gd name="T5" fmla="*/ 12 h 529"/>
                    <a:gd name="T6" fmla="*/ 32 w 271"/>
                    <a:gd name="T7" fmla="*/ 17 h 529"/>
                    <a:gd name="T8" fmla="*/ 26 w 271"/>
                    <a:gd name="T9" fmla="*/ 23 h 529"/>
                    <a:gd name="T10" fmla="*/ 21 w 271"/>
                    <a:gd name="T11" fmla="*/ 30 h 529"/>
                    <a:gd name="T12" fmla="*/ 16 w 271"/>
                    <a:gd name="T13" fmla="*/ 37 h 529"/>
                    <a:gd name="T14" fmla="*/ 11 w 271"/>
                    <a:gd name="T15" fmla="*/ 45 h 529"/>
                    <a:gd name="T16" fmla="*/ 8 w 271"/>
                    <a:gd name="T17" fmla="*/ 53 h 529"/>
                    <a:gd name="T18" fmla="*/ 4 w 271"/>
                    <a:gd name="T19" fmla="*/ 61 h 529"/>
                    <a:gd name="T20" fmla="*/ 2 w 271"/>
                    <a:gd name="T21" fmla="*/ 71 h 529"/>
                    <a:gd name="T22" fmla="*/ 1 w 271"/>
                    <a:gd name="T23" fmla="*/ 80 h 529"/>
                    <a:gd name="T24" fmla="*/ 0 w 271"/>
                    <a:gd name="T25" fmla="*/ 90 h 529"/>
                    <a:gd name="T26" fmla="*/ 1 w 271"/>
                    <a:gd name="T27" fmla="*/ 100 h 529"/>
                    <a:gd name="T28" fmla="*/ 3 w 271"/>
                    <a:gd name="T29" fmla="*/ 110 h 529"/>
                    <a:gd name="T30" fmla="*/ 6 w 271"/>
                    <a:gd name="T31" fmla="*/ 121 h 529"/>
                    <a:gd name="T32" fmla="*/ 10 w 271"/>
                    <a:gd name="T33" fmla="*/ 132 h 529"/>
                    <a:gd name="T34" fmla="*/ 11 w 271"/>
                    <a:gd name="T35" fmla="*/ 122 h 529"/>
                    <a:gd name="T36" fmla="*/ 11 w 271"/>
                    <a:gd name="T37" fmla="*/ 112 h 529"/>
                    <a:gd name="T38" fmla="*/ 12 w 271"/>
                    <a:gd name="T39" fmla="*/ 101 h 529"/>
                    <a:gd name="T40" fmla="*/ 13 w 271"/>
                    <a:gd name="T41" fmla="*/ 92 h 529"/>
                    <a:gd name="T42" fmla="*/ 15 w 271"/>
                    <a:gd name="T43" fmla="*/ 82 h 529"/>
                    <a:gd name="T44" fmla="*/ 17 w 271"/>
                    <a:gd name="T45" fmla="*/ 73 h 529"/>
                    <a:gd name="T46" fmla="*/ 19 w 271"/>
                    <a:gd name="T47" fmla="*/ 64 h 529"/>
                    <a:gd name="T48" fmla="*/ 23 w 271"/>
                    <a:gd name="T49" fmla="*/ 55 h 529"/>
                    <a:gd name="T50" fmla="*/ 26 w 271"/>
                    <a:gd name="T51" fmla="*/ 47 h 529"/>
                    <a:gd name="T52" fmla="*/ 30 w 271"/>
                    <a:gd name="T53" fmla="*/ 39 h 529"/>
                    <a:gd name="T54" fmla="*/ 35 w 271"/>
                    <a:gd name="T55" fmla="*/ 31 h 529"/>
                    <a:gd name="T56" fmla="*/ 40 w 271"/>
                    <a:gd name="T57" fmla="*/ 24 h 529"/>
                    <a:gd name="T58" fmla="*/ 46 w 271"/>
                    <a:gd name="T59" fmla="*/ 17 h 529"/>
                    <a:gd name="T60" fmla="*/ 53 w 271"/>
                    <a:gd name="T61" fmla="*/ 11 h 529"/>
                    <a:gd name="T62" fmla="*/ 60 w 271"/>
                    <a:gd name="T63" fmla="*/ 5 h 529"/>
                    <a:gd name="T64" fmla="*/ 68 w 271"/>
                    <a:gd name="T65" fmla="*/ 0 h 529"/>
                    <a:gd name="T66" fmla="*/ 66 w 271"/>
                    <a:gd name="T67" fmla="*/ 0 h 529"/>
                    <a:gd name="T68" fmla="*/ 64 w 271"/>
                    <a:gd name="T69" fmla="*/ 0 h 529"/>
                    <a:gd name="T70" fmla="*/ 61 w 271"/>
                    <a:gd name="T71" fmla="*/ 0 h 529"/>
                    <a:gd name="T72" fmla="*/ 59 w 271"/>
                    <a:gd name="T73" fmla="*/ 1 h 529"/>
                    <a:gd name="T74" fmla="*/ 56 w 271"/>
                    <a:gd name="T75" fmla="*/ 1 h 529"/>
                    <a:gd name="T76" fmla="*/ 54 w 271"/>
                    <a:gd name="T77" fmla="*/ 2 h 529"/>
                    <a:gd name="T78" fmla="*/ 52 w 271"/>
                    <a:gd name="T79" fmla="*/ 2 h 529"/>
                    <a:gd name="T80" fmla="*/ 49 w 271"/>
                    <a:gd name="T81" fmla="*/ 2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1" h="529">
                      <a:moveTo>
                        <a:pt x="196" y="10"/>
                      </a:moveTo>
                      <a:lnTo>
                        <a:pt x="172" y="27"/>
                      </a:lnTo>
                      <a:lnTo>
                        <a:pt x="148" y="48"/>
                      </a:lnTo>
                      <a:lnTo>
                        <a:pt x="125" y="70"/>
                      </a:lnTo>
                      <a:lnTo>
                        <a:pt x="102" y="95"/>
                      </a:lnTo>
                      <a:lnTo>
                        <a:pt x="81" y="122"/>
                      </a:lnTo>
                      <a:lnTo>
                        <a:pt x="61" y="150"/>
                      </a:lnTo>
                      <a:lnTo>
                        <a:pt x="44" y="182"/>
                      </a:lnTo>
                      <a:lnTo>
                        <a:pt x="29" y="214"/>
                      </a:lnTo>
                      <a:lnTo>
                        <a:pt x="16" y="247"/>
                      </a:lnTo>
                      <a:lnTo>
                        <a:pt x="7" y="284"/>
                      </a:lnTo>
                      <a:lnTo>
                        <a:pt x="3" y="321"/>
                      </a:lnTo>
                      <a:lnTo>
                        <a:pt x="0" y="360"/>
                      </a:lnTo>
                      <a:lnTo>
                        <a:pt x="3" y="400"/>
                      </a:lnTo>
                      <a:lnTo>
                        <a:pt x="11" y="442"/>
                      </a:lnTo>
                      <a:lnTo>
                        <a:pt x="22" y="486"/>
                      </a:lnTo>
                      <a:lnTo>
                        <a:pt x="40" y="529"/>
                      </a:lnTo>
                      <a:lnTo>
                        <a:pt x="41" y="488"/>
                      </a:lnTo>
                      <a:lnTo>
                        <a:pt x="42" y="448"/>
                      </a:lnTo>
                      <a:lnTo>
                        <a:pt x="45" y="407"/>
                      </a:lnTo>
                      <a:lnTo>
                        <a:pt x="51" y="368"/>
                      </a:lnTo>
                      <a:lnTo>
                        <a:pt x="58" y="330"/>
                      </a:lnTo>
                      <a:lnTo>
                        <a:pt x="66" y="293"/>
                      </a:lnTo>
                      <a:lnTo>
                        <a:pt x="76" y="258"/>
                      </a:lnTo>
                      <a:lnTo>
                        <a:pt x="89" y="223"/>
                      </a:lnTo>
                      <a:lnTo>
                        <a:pt x="103" y="190"/>
                      </a:lnTo>
                      <a:lnTo>
                        <a:pt x="120" y="157"/>
                      </a:lnTo>
                      <a:lnTo>
                        <a:pt x="139" y="127"/>
                      </a:lnTo>
                      <a:lnTo>
                        <a:pt x="160" y="99"/>
                      </a:lnTo>
                      <a:lnTo>
                        <a:pt x="183" y="71"/>
                      </a:lnTo>
                      <a:lnTo>
                        <a:pt x="210" y="46"/>
                      </a:lnTo>
                      <a:lnTo>
                        <a:pt x="239" y="21"/>
                      </a:lnTo>
                      <a:lnTo>
                        <a:pt x="271" y="0"/>
                      </a:lnTo>
                      <a:lnTo>
                        <a:pt x="262" y="1"/>
                      </a:lnTo>
                      <a:lnTo>
                        <a:pt x="253" y="2"/>
                      </a:lnTo>
                      <a:lnTo>
                        <a:pt x="243" y="3"/>
                      </a:lnTo>
                      <a:lnTo>
                        <a:pt x="234" y="4"/>
                      </a:lnTo>
                      <a:lnTo>
                        <a:pt x="224" y="7"/>
                      </a:lnTo>
                      <a:lnTo>
                        <a:pt x="215" y="8"/>
                      </a:lnTo>
                      <a:lnTo>
                        <a:pt x="205" y="9"/>
                      </a:lnTo>
                      <a:lnTo>
                        <a:pt x="196" y="10"/>
                      </a:lnTo>
                      <a:close/>
                    </a:path>
                  </a:pathLst>
                </a:custGeom>
                <a:solidFill>
                  <a:srgbClr val="FFDB21"/>
                </a:solidFill>
                <a:ln w="9525">
                  <a:noFill/>
                  <a:round/>
                  <a:headEnd/>
                  <a:tailEnd/>
                </a:ln>
              </p:spPr>
              <p:txBody>
                <a:bodyPr/>
                <a:lstStyle/>
                <a:p>
                  <a:pPr>
                    <a:defRPr/>
                  </a:pPr>
                  <a:endParaRPr lang="en-US"/>
                </a:p>
              </p:txBody>
            </p:sp>
            <p:sp>
              <p:nvSpPr>
                <p:cNvPr id="40" name="Freeform 39"/>
                <p:cNvSpPr>
                  <a:spLocks/>
                </p:cNvSpPr>
                <p:nvPr/>
              </p:nvSpPr>
              <p:spPr bwMode="auto">
                <a:xfrm>
                  <a:off x="2234" y="2874"/>
                  <a:ext cx="131" cy="261"/>
                </a:xfrm>
                <a:custGeom>
                  <a:avLst/>
                  <a:gdLst>
                    <a:gd name="T0" fmla="*/ 47 w 263"/>
                    <a:gd name="T1" fmla="*/ 3 h 519"/>
                    <a:gd name="T2" fmla="*/ 41 w 263"/>
                    <a:gd name="T3" fmla="*/ 8 h 519"/>
                    <a:gd name="T4" fmla="*/ 36 w 263"/>
                    <a:gd name="T5" fmla="*/ 13 h 519"/>
                    <a:gd name="T6" fmla="*/ 30 w 263"/>
                    <a:gd name="T7" fmla="*/ 18 h 519"/>
                    <a:gd name="T8" fmla="*/ 24 w 263"/>
                    <a:gd name="T9" fmla="*/ 25 h 519"/>
                    <a:gd name="T10" fmla="*/ 19 w 263"/>
                    <a:gd name="T11" fmla="*/ 31 h 519"/>
                    <a:gd name="T12" fmla="*/ 15 w 263"/>
                    <a:gd name="T13" fmla="*/ 38 h 519"/>
                    <a:gd name="T14" fmla="*/ 10 w 263"/>
                    <a:gd name="T15" fmla="*/ 46 h 519"/>
                    <a:gd name="T16" fmla="*/ 7 w 263"/>
                    <a:gd name="T17" fmla="*/ 54 h 519"/>
                    <a:gd name="T18" fmla="*/ 4 w 263"/>
                    <a:gd name="T19" fmla="*/ 62 h 519"/>
                    <a:gd name="T20" fmla="*/ 1 w 263"/>
                    <a:gd name="T21" fmla="*/ 70 h 519"/>
                    <a:gd name="T22" fmla="*/ 0 w 263"/>
                    <a:gd name="T23" fmla="*/ 79 h 519"/>
                    <a:gd name="T24" fmla="*/ 0 w 263"/>
                    <a:gd name="T25" fmla="*/ 90 h 519"/>
                    <a:gd name="T26" fmla="*/ 0 w 263"/>
                    <a:gd name="T27" fmla="*/ 100 h 519"/>
                    <a:gd name="T28" fmla="*/ 2 w 263"/>
                    <a:gd name="T29" fmla="*/ 110 h 519"/>
                    <a:gd name="T30" fmla="*/ 5 w 263"/>
                    <a:gd name="T31" fmla="*/ 120 h 519"/>
                    <a:gd name="T32" fmla="*/ 9 w 263"/>
                    <a:gd name="T33" fmla="*/ 131 h 519"/>
                    <a:gd name="T34" fmla="*/ 9 w 263"/>
                    <a:gd name="T35" fmla="*/ 121 h 519"/>
                    <a:gd name="T36" fmla="*/ 9 w 263"/>
                    <a:gd name="T37" fmla="*/ 111 h 519"/>
                    <a:gd name="T38" fmla="*/ 10 w 263"/>
                    <a:gd name="T39" fmla="*/ 101 h 519"/>
                    <a:gd name="T40" fmla="*/ 11 w 263"/>
                    <a:gd name="T41" fmla="*/ 91 h 519"/>
                    <a:gd name="T42" fmla="*/ 13 w 263"/>
                    <a:gd name="T43" fmla="*/ 81 h 519"/>
                    <a:gd name="T44" fmla="*/ 15 w 263"/>
                    <a:gd name="T45" fmla="*/ 72 h 519"/>
                    <a:gd name="T46" fmla="*/ 17 w 263"/>
                    <a:gd name="T47" fmla="*/ 63 h 519"/>
                    <a:gd name="T48" fmla="*/ 21 w 263"/>
                    <a:gd name="T49" fmla="*/ 55 h 519"/>
                    <a:gd name="T50" fmla="*/ 24 w 263"/>
                    <a:gd name="T51" fmla="*/ 47 h 519"/>
                    <a:gd name="T52" fmla="*/ 28 w 263"/>
                    <a:gd name="T53" fmla="*/ 39 h 519"/>
                    <a:gd name="T54" fmla="*/ 33 w 263"/>
                    <a:gd name="T55" fmla="*/ 31 h 519"/>
                    <a:gd name="T56" fmla="*/ 38 w 263"/>
                    <a:gd name="T57" fmla="*/ 24 h 519"/>
                    <a:gd name="T58" fmla="*/ 44 w 263"/>
                    <a:gd name="T59" fmla="*/ 18 h 519"/>
                    <a:gd name="T60" fmla="*/ 50 w 263"/>
                    <a:gd name="T61" fmla="*/ 12 h 519"/>
                    <a:gd name="T62" fmla="*/ 57 w 263"/>
                    <a:gd name="T63" fmla="*/ 6 h 519"/>
                    <a:gd name="T64" fmla="*/ 65 w 263"/>
                    <a:gd name="T65" fmla="*/ 0 h 519"/>
                    <a:gd name="T66" fmla="*/ 63 w 263"/>
                    <a:gd name="T67" fmla="*/ 1 h 519"/>
                    <a:gd name="T68" fmla="*/ 61 w 263"/>
                    <a:gd name="T69" fmla="*/ 1 h 519"/>
                    <a:gd name="T70" fmla="*/ 59 w 263"/>
                    <a:gd name="T71" fmla="*/ 1 h 519"/>
                    <a:gd name="T72" fmla="*/ 56 w 263"/>
                    <a:gd name="T73" fmla="*/ 2 h 519"/>
                    <a:gd name="T74" fmla="*/ 54 w 263"/>
                    <a:gd name="T75" fmla="*/ 2 h 519"/>
                    <a:gd name="T76" fmla="*/ 52 w 263"/>
                    <a:gd name="T77" fmla="*/ 2 h 519"/>
                    <a:gd name="T78" fmla="*/ 49 w 263"/>
                    <a:gd name="T79" fmla="*/ 3 h 519"/>
                    <a:gd name="T80" fmla="*/ 47 w 263"/>
                    <a:gd name="T81" fmla="*/ 3 h 5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3" h="519">
                      <a:moveTo>
                        <a:pt x="190" y="11"/>
                      </a:moveTo>
                      <a:lnTo>
                        <a:pt x="167" y="30"/>
                      </a:lnTo>
                      <a:lnTo>
                        <a:pt x="144" y="51"/>
                      </a:lnTo>
                      <a:lnTo>
                        <a:pt x="121" y="72"/>
                      </a:lnTo>
                      <a:lnTo>
                        <a:pt x="99" y="97"/>
                      </a:lnTo>
                      <a:lnTo>
                        <a:pt x="78" y="123"/>
                      </a:lnTo>
                      <a:lnTo>
                        <a:pt x="60" y="151"/>
                      </a:lnTo>
                      <a:lnTo>
                        <a:pt x="42" y="180"/>
                      </a:lnTo>
                      <a:lnTo>
                        <a:pt x="28" y="212"/>
                      </a:lnTo>
                      <a:lnTo>
                        <a:pt x="16" y="244"/>
                      </a:lnTo>
                      <a:lnTo>
                        <a:pt x="7" y="279"/>
                      </a:lnTo>
                      <a:lnTo>
                        <a:pt x="2" y="315"/>
                      </a:lnTo>
                      <a:lnTo>
                        <a:pt x="0" y="353"/>
                      </a:lnTo>
                      <a:lnTo>
                        <a:pt x="2" y="393"/>
                      </a:lnTo>
                      <a:lnTo>
                        <a:pt x="9" y="433"/>
                      </a:lnTo>
                      <a:lnTo>
                        <a:pt x="20" y="476"/>
                      </a:lnTo>
                      <a:lnTo>
                        <a:pt x="37" y="519"/>
                      </a:lnTo>
                      <a:lnTo>
                        <a:pt x="38" y="478"/>
                      </a:lnTo>
                      <a:lnTo>
                        <a:pt x="39" y="438"/>
                      </a:lnTo>
                      <a:lnTo>
                        <a:pt x="42" y="397"/>
                      </a:lnTo>
                      <a:lnTo>
                        <a:pt x="47" y="359"/>
                      </a:lnTo>
                      <a:lnTo>
                        <a:pt x="54" y="322"/>
                      </a:lnTo>
                      <a:lnTo>
                        <a:pt x="62" y="286"/>
                      </a:lnTo>
                      <a:lnTo>
                        <a:pt x="71" y="251"/>
                      </a:lnTo>
                      <a:lnTo>
                        <a:pt x="84" y="216"/>
                      </a:lnTo>
                      <a:lnTo>
                        <a:pt x="98" y="184"/>
                      </a:lnTo>
                      <a:lnTo>
                        <a:pt x="114" y="153"/>
                      </a:lnTo>
                      <a:lnTo>
                        <a:pt x="132" y="124"/>
                      </a:lnTo>
                      <a:lnTo>
                        <a:pt x="153" y="95"/>
                      </a:lnTo>
                      <a:lnTo>
                        <a:pt x="177" y="69"/>
                      </a:lnTo>
                      <a:lnTo>
                        <a:pt x="202" y="45"/>
                      </a:lnTo>
                      <a:lnTo>
                        <a:pt x="231" y="22"/>
                      </a:lnTo>
                      <a:lnTo>
                        <a:pt x="263" y="0"/>
                      </a:lnTo>
                      <a:lnTo>
                        <a:pt x="254" y="1"/>
                      </a:lnTo>
                      <a:lnTo>
                        <a:pt x="245" y="2"/>
                      </a:lnTo>
                      <a:lnTo>
                        <a:pt x="236" y="3"/>
                      </a:lnTo>
                      <a:lnTo>
                        <a:pt x="227" y="6"/>
                      </a:lnTo>
                      <a:lnTo>
                        <a:pt x="217" y="7"/>
                      </a:lnTo>
                      <a:lnTo>
                        <a:pt x="208" y="8"/>
                      </a:lnTo>
                      <a:lnTo>
                        <a:pt x="199" y="10"/>
                      </a:lnTo>
                      <a:lnTo>
                        <a:pt x="190" y="11"/>
                      </a:lnTo>
                      <a:close/>
                    </a:path>
                  </a:pathLst>
                </a:custGeom>
                <a:solidFill>
                  <a:srgbClr val="FFDD28"/>
                </a:solidFill>
                <a:ln w="9525">
                  <a:noFill/>
                  <a:round/>
                  <a:headEnd/>
                  <a:tailEnd/>
                </a:ln>
              </p:spPr>
              <p:txBody>
                <a:bodyPr/>
                <a:lstStyle/>
                <a:p>
                  <a:pPr>
                    <a:defRPr/>
                  </a:pPr>
                  <a:endParaRPr lang="en-US"/>
                </a:p>
              </p:txBody>
            </p:sp>
            <p:sp>
              <p:nvSpPr>
                <p:cNvPr id="41" name="Freeform 40"/>
                <p:cNvSpPr>
                  <a:spLocks/>
                </p:cNvSpPr>
                <p:nvPr/>
              </p:nvSpPr>
              <p:spPr bwMode="auto">
                <a:xfrm>
                  <a:off x="2234" y="2877"/>
                  <a:ext cx="128" cy="253"/>
                </a:xfrm>
                <a:custGeom>
                  <a:avLst/>
                  <a:gdLst>
                    <a:gd name="T0" fmla="*/ 46 w 256"/>
                    <a:gd name="T1" fmla="*/ 3 h 511"/>
                    <a:gd name="T2" fmla="*/ 41 w 256"/>
                    <a:gd name="T3" fmla="*/ 8 h 511"/>
                    <a:gd name="T4" fmla="*/ 35 w 256"/>
                    <a:gd name="T5" fmla="*/ 13 h 511"/>
                    <a:gd name="T6" fmla="*/ 30 w 256"/>
                    <a:gd name="T7" fmla="*/ 19 h 511"/>
                    <a:gd name="T8" fmla="*/ 25 w 256"/>
                    <a:gd name="T9" fmla="*/ 25 h 511"/>
                    <a:gd name="T10" fmla="*/ 20 w 256"/>
                    <a:gd name="T11" fmla="*/ 30 h 511"/>
                    <a:gd name="T12" fmla="*/ 15 w 256"/>
                    <a:gd name="T13" fmla="*/ 37 h 511"/>
                    <a:gd name="T14" fmla="*/ 11 w 256"/>
                    <a:gd name="T15" fmla="*/ 45 h 511"/>
                    <a:gd name="T16" fmla="*/ 7 w 256"/>
                    <a:gd name="T17" fmla="*/ 51 h 511"/>
                    <a:gd name="T18" fmla="*/ 4 w 256"/>
                    <a:gd name="T19" fmla="*/ 59 h 511"/>
                    <a:gd name="T20" fmla="*/ 2 w 256"/>
                    <a:gd name="T21" fmla="*/ 67 h 511"/>
                    <a:gd name="T22" fmla="*/ 1 w 256"/>
                    <a:gd name="T23" fmla="*/ 76 h 511"/>
                    <a:gd name="T24" fmla="*/ 0 w 256"/>
                    <a:gd name="T25" fmla="*/ 85 h 511"/>
                    <a:gd name="T26" fmla="*/ 1 w 256"/>
                    <a:gd name="T27" fmla="*/ 95 h 511"/>
                    <a:gd name="T28" fmla="*/ 2 w 256"/>
                    <a:gd name="T29" fmla="*/ 104 h 511"/>
                    <a:gd name="T30" fmla="*/ 5 w 256"/>
                    <a:gd name="T31" fmla="*/ 115 h 511"/>
                    <a:gd name="T32" fmla="*/ 9 w 256"/>
                    <a:gd name="T33" fmla="*/ 125 h 511"/>
                    <a:gd name="T34" fmla="*/ 9 w 256"/>
                    <a:gd name="T35" fmla="*/ 115 h 511"/>
                    <a:gd name="T36" fmla="*/ 9 w 256"/>
                    <a:gd name="T37" fmla="*/ 105 h 511"/>
                    <a:gd name="T38" fmla="*/ 10 w 256"/>
                    <a:gd name="T39" fmla="*/ 96 h 511"/>
                    <a:gd name="T40" fmla="*/ 11 w 256"/>
                    <a:gd name="T41" fmla="*/ 86 h 511"/>
                    <a:gd name="T42" fmla="*/ 13 w 256"/>
                    <a:gd name="T43" fmla="*/ 77 h 511"/>
                    <a:gd name="T44" fmla="*/ 15 w 256"/>
                    <a:gd name="T45" fmla="*/ 68 h 511"/>
                    <a:gd name="T46" fmla="*/ 17 w 256"/>
                    <a:gd name="T47" fmla="*/ 60 h 511"/>
                    <a:gd name="T48" fmla="*/ 20 w 256"/>
                    <a:gd name="T49" fmla="*/ 52 h 511"/>
                    <a:gd name="T50" fmla="*/ 23 w 256"/>
                    <a:gd name="T51" fmla="*/ 44 h 511"/>
                    <a:gd name="T52" fmla="*/ 27 w 256"/>
                    <a:gd name="T53" fmla="*/ 37 h 511"/>
                    <a:gd name="T54" fmla="*/ 32 w 256"/>
                    <a:gd name="T55" fmla="*/ 30 h 511"/>
                    <a:gd name="T56" fmla="*/ 37 w 256"/>
                    <a:gd name="T57" fmla="*/ 23 h 511"/>
                    <a:gd name="T58" fmla="*/ 43 w 256"/>
                    <a:gd name="T59" fmla="*/ 17 h 511"/>
                    <a:gd name="T60" fmla="*/ 49 w 256"/>
                    <a:gd name="T61" fmla="*/ 11 h 511"/>
                    <a:gd name="T62" fmla="*/ 56 w 256"/>
                    <a:gd name="T63" fmla="*/ 5 h 511"/>
                    <a:gd name="T64" fmla="*/ 64 w 256"/>
                    <a:gd name="T65" fmla="*/ 0 h 511"/>
                    <a:gd name="T66" fmla="*/ 62 w 256"/>
                    <a:gd name="T67" fmla="*/ 0 h 511"/>
                    <a:gd name="T68" fmla="*/ 60 w 256"/>
                    <a:gd name="T69" fmla="*/ 1 h 511"/>
                    <a:gd name="T70" fmla="*/ 58 w 256"/>
                    <a:gd name="T71" fmla="*/ 1 h 511"/>
                    <a:gd name="T72" fmla="*/ 55 w 256"/>
                    <a:gd name="T73" fmla="*/ 2 h 511"/>
                    <a:gd name="T74" fmla="*/ 53 w 256"/>
                    <a:gd name="T75" fmla="*/ 2 h 511"/>
                    <a:gd name="T76" fmla="*/ 51 w 256"/>
                    <a:gd name="T77" fmla="*/ 3 h 511"/>
                    <a:gd name="T78" fmla="*/ 49 w 256"/>
                    <a:gd name="T79" fmla="*/ 3 h 511"/>
                    <a:gd name="T80" fmla="*/ 46 w 256"/>
                    <a:gd name="T81" fmla="*/ 3 h 5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511">
                      <a:moveTo>
                        <a:pt x="184" y="15"/>
                      </a:moveTo>
                      <a:lnTo>
                        <a:pt x="162" y="33"/>
                      </a:lnTo>
                      <a:lnTo>
                        <a:pt x="139" y="54"/>
                      </a:lnTo>
                      <a:lnTo>
                        <a:pt x="118" y="76"/>
                      </a:lnTo>
                      <a:lnTo>
                        <a:pt x="97" y="100"/>
                      </a:lnTo>
                      <a:lnTo>
                        <a:pt x="77" y="124"/>
                      </a:lnTo>
                      <a:lnTo>
                        <a:pt x="59" y="152"/>
                      </a:lnTo>
                      <a:lnTo>
                        <a:pt x="43" y="181"/>
                      </a:lnTo>
                      <a:lnTo>
                        <a:pt x="28" y="211"/>
                      </a:lnTo>
                      <a:lnTo>
                        <a:pt x="16" y="242"/>
                      </a:lnTo>
                      <a:lnTo>
                        <a:pt x="7" y="275"/>
                      </a:lnTo>
                      <a:lnTo>
                        <a:pt x="1" y="311"/>
                      </a:lnTo>
                      <a:lnTo>
                        <a:pt x="0" y="348"/>
                      </a:lnTo>
                      <a:lnTo>
                        <a:pt x="1" y="386"/>
                      </a:lnTo>
                      <a:lnTo>
                        <a:pt x="7" y="426"/>
                      </a:lnTo>
                      <a:lnTo>
                        <a:pt x="17" y="468"/>
                      </a:lnTo>
                      <a:lnTo>
                        <a:pt x="34" y="511"/>
                      </a:lnTo>
                      <a:lnTo>
                        <a:pt x="34" y="470"/>
                      </a:lnTo>
                      <a:lnTo>
                        <a:pt x="36" y="430"/>
                      </a:lnTo>
                      <a:lnTo>
                        <a:pt x="39" y="389"/>
                      </a:lnTo>
                      <a:lnTo>
                        <a:pt x="44" y="351"/>
                      </a:lnTo>
                      <a:lnTo>
                        <a:pt x="50" y="314"/>
                      </a:lnTo>
                      <a:lnTo>
                        <a:pt x="57" y="279"/>
                      </a:lnTo>
                      <a:lnTo>
                        <a:pt x="67" y="244"/>
                      </a:lnTo>
                      <a:lnTo>
                        <a:pt x="78" y="212"/>
                      </a:lnTo>
                      <a:lnTo>
                        <a:pt x="92" y="180"/>
                      </a:lnTo>
                      <a:lnTo>
                        <a:pt x="107" y="150"/>
                      </a:lnTo>
                      <a:lnTo>
                        <a:pt x="126" y="121"/>
                      </a:lnTo>
                      <a:lnTo>
                        <a:pt x="146" y="93"/>
                      </a:lnTo>
                      <a:lnTo>
                        <a:pt x="169" y="68"/>
                      </a:lnTo>
                      <a:lnTo>
                        <a:pt x="195" y="44"/>
                      </a:lnTo>
                      <a:lnTo>
                        <a:pt x="224" y="21"/>
                      </a:lnTo>
                      <a:lnTo>
                        <a:pt x="256" y="0"/>
                      </a:lnTo>
                      <a:lnTo>
                        <a:pt x="247" y="2"/>
                      </a:lnTo>
                      <a:lnTo>
                        <a:pt x="238" y="5"/>
                      </a:lnTo>
                      <a:lnTo>
                        <a:pt x="229" y="6"/>
                      </a:lnTo>
                      <a:lnTo>
                        <a:pt x="220" y="8"/>
                      </a:lnTo>
                      <a:lnTo>
                        <a:pt x="212" y="9"/>
                      </a:lnTo>
                      <a:lnTo>
                        <a:pt x="203" y="12"/>
                      </a:lnTo>
                      <a:lnTo>
                        <a:pt x="194" y="13"/>
                      </a:lnTo>
                      <a:lnTo>
                        <a:pt x="184" y="15"/>
                      </a:lnTo>
                      <a:close/>
                    </a:path>
                  </a:pathLst>
                </a:custGeom>
                <a:solidFill>
                  <a:srgbClr val="FFE233"/>
                </a:solidFill>
                <a:ln w="9525">
                  <a:noFill/>
                  <a:round/>
                  <a:headEnd/>
                  <a:tailEnd/>
                </a:ln>
              </p:spPr>
              <p:txBody>
                <a:bodyPr/>
                <a:lstStyle/>
                <a:p>
                  <a:pPr>
                    <a:defRPr/>
                  </a:pPr>
                  <a:endParaRPr lang="en-US"/>
                </a:p>
              </p:txBody>
            </p:sp>
            <p:sp>
              <p:nvSpPr>
                <p:cNvPr id="42" name="Freeform 41"/>
                <p:cNvSpPr>
                  <a:spLocks/>
                </p:cNvSpPr>
                <p:nvPr/>
              </p:nvSpPr>
              <p:spPr bwMode="auto">
                <a:xfrm>
                  <a:off x="2234" y="2877"/>
                  <a:ext cx="126" cy="250"/>
                </a:xfrm>
                <a:custGeom>
                  <a:avLst/>
                  <a:gdLst>
                    <a:gd name="T0" fmla="*/ 45 w 251"/>
                    <a:gd name="T1" fmla="*/ 4 h 499"/>
                    <a:gd name="T2" fmla="*/ 40 w 251"/>
                    <a:gd name="T3" fmla="*/ 9 h 499"/>
                    <a:gd name="T4" fmla="*/ 35 w 251"/>
                    <a:gd name="T5" fmla="*/ 14 h 499"/>
                    <a:gd name="T6" fmla="*/ 30 w 251"/>
                    <a:gd name="T7" fmla="*/ 19 h 499"/>
                    <a:gd name="T8" fmla="*/ 24 w 251"/>
                    <a:gd name="T9" fmla="*/ 25 h 499"/>
                    <a:gd name="T10" fmla="*/ 20 w 251"/>
                    <a:gd name="T11" fmla="*/ 31 h 499"/>
                    <a:gd name="T12" fmla="*/ 15 w 251"/>
                    <a:gd name="T13" fmla="*/ 38 h 499"/>
                    <a:gd name="T14" fmla="*/ 11 w 251"/>
                    <a:gd name="T15" fmla="*/ 45 h 499"/>
                    <a:gd name="T16" fmla="*/ 8 w 251"/>
                    <a:gd name="T17" fmla="*/ 52 h 499"/>
                    <a:gd name="T18" fmla="*/ 5 w 251"/>
                    <a:gd name="T19" fmla="*/ 60 h 499"/>
                    <a:gd name="T20" fmla="*/ 3 w 251"/>
                    <a:gd name="T21" fmla="*/ 68 h 499"/>
                    <a:gd name="T22" fmla="*/ 1 w 251"/>
                    <a:gd name="T23" fmla="*/ 76 h 499"/>
                    <a:gd name="T24" fmla="*/ 0 w 251"/>
                    <a:gd name="T25" fmla="*/ 85 h 499"/>
                    <a:gd name="T26" fmla="*/ 1 w 251"/>
                    <a:gd name="T27" fmla="*/ 94 h 499"/>
                    <a:gd name="T28" fmla="*/ 2 w 251"/>
                    <a:gd name="T29" fmla="*/ 104 h 499"/>
                    <a:gd name="T30" fmla="*/ 5 w 251"/>
                    <a:gd name="T31" fmla="*/ 115 h 499"/>
                    <a:gd name="T32" fmla="*/ 9 w 251"/>
                    <a:gd name="T33" fmla="*/ 125 h 499"/>
                    <a:gd name="T34" fmla="*/ 9 w 251"/>
                    <a:gd name="T35" fmla="*/ 115 h 499"/>
                    <a:gd name="T36" fmla="*/ 9 w 251"/>
                    <a:gd name="T37" fmla="*/ 104 h 499"/>
                    <a:gd name="T38" fmla="*/ 10 w 251"/>
                    <a:gd name="T39" fmla="*/ 95 h 499"/>
                    <a:gd name="T40" fmla="*/ 11 w 251"/>
                    <a:gd name="T41" fmla="*/ 85 h 499"/>
                    <a:gd name="T42" fmla="*/ 12 w 251"/>
                    <a:gd name="T43" fmla="*/ 76 h 499"/>
                    <a:gd name="T44" fmla="*/ 14 w 251"/>
                    <a:gd name="T45" fmla="*/ 68 h 499"/>
                    <a:gd name="T46" fmla="*/ 16 w 251"/>
                    <a:gd name="T47" fmla="*/ 59 h 499"/>
                    <a:gd name="T48" fmla="*/ 19 w 251"/>
                    <a:gd name="T49" fmla="*/ 51 h 499"/>
                    <a:gd name="T50" fmla="*/ 22 w 251"/>
                    <a:gd name="T51" fmla="*/ 43 h 499"/>
                    <a:gd name="T52" fmla="*/ 26 w 251"/>
                    <a:gd name="T53" fmla="*/ 36 h 499"/>
                    <a:gd name="T54" fmla="*/ 31 w 251"/>
                    <a:gd name="T55" fmla="*/ 29 h 499"/>
                    <a:gd name="T56" fmla="*/ 36 w 251"/>
                    <a:gd name="T57" fmla="*/ 23 h 499"/>
                    <a:gd name="T58" fmla="*/ 42 w 251"/>
                    <a:gd name="T59" fmla="*/ 17 h 499"/>
                    <a:gd name="T60" fmla="*/ 48 w 251"/>
                    <a:gd name="T61" fmla="*/ 11 h 499"/>
                    <a:gd name="T62" fmla="*/ 55 w 251"/>
                    <a:gd name="T63" fmla="*/ 5 h 499"/>
                    <a:gd name="T64" fmla="*/ 63 w 251"/>
                    <a:gd name="T65" fmla="*/ 0 h 499"/>
                    <a:gd name="T66" fmla="*/ 61 w 251"/>
                    <a:gd name="T67" fmla="*/ 1 h 499"/>
                    <a:gd name="T68" fmla="*/ 59 w 251"/>
                    <a:gd name="T69" fmla="*/ 1 h 499"/>
                    <a:gd name="T70" fmla="*/ 57 w 251"/>
                    <a:gd name="T71" fmla="*/ 2 h 499"/>
                    <a:gd name="T72" fmla="*/ 54 w 251"/>
                    <a:gd name="T73" fmla="*/ 2 h 499"/>
                    <a:gd name="T74" fmla="*/ 52 w 251"/>
                    <a:gd name="T75" fmla="*/ 3 h 499"/>
                    <a:gd name="T76" fmla="*/ 50 w 251"/>
                    <a:gd name="T77" fmla="*/ 3 h 499"/>
                    <a:gd name="T78" fmla="*/ 48 w 251"/>
                    <a:gd name="T79" fmla="*/ 3 h 499"/>
                    <a:gd name="T80" fmla="*/ 45 w 251"/>
                    <a:gd name="T81" fmla="*/ 4 h 4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499">
                      <a:moveTo>
                        <a:pt x="180" y="14"/>
                      </a:moveTo>
                      <a:lnTo>
                        <a:pt x="159" y="33"/>
                      </a:lnTo>
                      <a:lnTo>
                        <a:pt x="137" y="54"/>
                      </a:lnTo>
                      <a:lnTo>
                        <a:pt x="117" y="76"/>
                      </a:lnTo>
                      <a:lnTo>
                        <a:pt x="96" y="99"/>
                      </a:lnTo>
                      <a:lnTo>
                        <a:pt x="77" y="123"/>
                      </a:lnTo>
                      <a:lnTo>
                        <a:pt x="59" y="149"/>
                      </a:lnTo>
                      <a:lnTo>
                        <a:pt x="43" y="177"/>
                      </a:lnTo>
                      <a:lnTo>
                        <a:pt x="29" y="206"/>
                      </a:lnTo>
                      <a:lnTo>
                        <a:pt x="18" y="237"/>
                      </a:lnTo>
                      <a:lnTo>
                        <a:pt x="9" y="269"/>
                      </a:lnTo>
                      <a:lnTo>
                        <a:pt x="3" y="302"/>
                      </a:lnTo>
                      <a:lnTo>
                        <a:pt x="0" y="338"/>
                      </a:lnTo>
                      <a:lnTo>
                        <a:pt x="3" y="376"/>
                      </a:lnTo>
                      <a:lnTo>
                        <a:pt x="8" y="415"/>
                      </a:lnTo>
                      <a:lnTo>
                        <a:pt x="18" y="457"/>
                      </a:lnTo>
                      <a:lnTo>
                        <a:pt x="33" y="499"/>
                      </a:lnTo>
                      <a:lnTo>
                        <a:pt x="33" y="458"/>
                      </a:lnTo>
                      <a:lnTo>
                        <a:pt x="35" y="416"/>
                      </a:lnTo>
                      <a:lnTo>
                        <a:pt x="37" y="378"/>
                      </a:lnTo>
                      <a:lnTo>
                        <a:pt x="42" y="340"/>
                      </a:lnTo>
                      <a:lnTo>
                        <a:pt x="47" y="304"/>
                      </a:lnTo>
                      <a:lnTo>
                        <a:pt x="54" y="269"/>
                      </a:lnTo>
                      <a:lnTo>
                        <a:pt x="64" y="236"/>
                      </a:lnTo>
                      <a:lnTo>
                        <a:pt x="75" y="203"/>
                      </a:lnTo>
                      <a:lnTo>
                        <a:pt x="88" y="172"/>
                      </a:lnTo>
                      <a:lnTo>
                        <a:pt x="104" y="143"/>
                      </a:lnTo>
                      <a:lnTo>
                        <a:pt x="121" y="116"/>
                      </a:lnTo>
                      <a:lnTo>
                        <a:pt x="142" y="89"/>
                      </a:lnTo>
                      <a:lnTo>
                        <a:pt x="165" y="65"/>
                      </a:lnTo>
                      <a:lnTo>
                        <a:pt x="190" y="41"/>
                      </a:lnTo>
                      <a:lnTo>
                        <a:pt x="219" y="20"/>
                      </a:lnTo>
                      <a:lnTo>
                        <a:pt x="251" y="0"/>
                      </a:lnTo>
                      <a:lnTo>
                        <a:pt x="242" y="2"/>
                      </a:lnTo>
                      <a:lnTo>
                        <a:pt x="233" y="3"/>
                      </a:lnTo>
                      <a:lnTo>
                        <a:pt x="225" y="5"/>
                      </a:lnTo>
                      <a:lnTo>
                        <a:pt x="216" y="6"/>
                      </a:lnTo>
                      <a:lnTo>
                        <a:pt x="206" y="9"/>
                      </a:lnTo>
                      <a:lnTo>
                        <a:pt x="198" y="11"/>
                      </a:lnTo>
                      <a:lnTo>
                        <a:pt x="189" y="12"/>
                      </a:lnTo>
                      <a:lnTo>
                        <a:pt x="180" y="14"/>
                      </a:lnTo>
                      <a:close/>
                    </a:path>
                  </a:pathLst>
                </a:custGeom>
                <a:solidFill>
                  <a:srgbClr val="FFE83A"/>
                </a:solidFill>
                <a:ln w="9525">
                  <a:noFill/>
                  <a:round/>
                  <a:headEnd/>
                  <a:tailEnd/>
                </a:ln>
              </p:spPr>
              <p:txBody>
                <a:bodyPr/>
                <a:lstStyle/>
                <a:p>
                  <a:pPr>
                    <a:defRPr/>
                  </a:pPr>
                  <a:endParaRPr lang="en-US"/>
                </a:p>
              </p:txBody>
            </p:sp>
            <p:sp>
              <p:nvSpPr>
                <p:cNvPr id="43" name="Freeform 42"/>
                <p:cNvSpPr>
                  <a:spLocks/>
                </p:cNvSpPr>
                <p:nvPr/>
              </p:nvSpPr>
              <p:spPr bwMode="auto">
                <a:xfrm>
                  <a:off x="2236" y="2877"/>
                  <a:ext cx="121" cy="245"/>
                </a:xfrm>
                <a:custGeom>
                  <a:avLst/>
                  <a:gdLst>
                    <a:gd name="T0" fmla="*/ 43 w 244"/>
                    <a:gd name="T1" fmla="*/ 4 h 489"/>
                    <a:gd name="T2" fmla="*/ 38 w 244"/>
                    <a:gd name="T3" fmla="*/ 9 h 489"/>
                    <a:gd name="T4" fmla="*/ 33 w 244"/>
                    <a:gd name="T5" fmla="*/ 14 h 489"/>
                    <a:gd name="T6" fmla="*/ 28 w 244"/>
                    <a:gd name="T7" fmla="*/ 20 h 489"/>
                    <a:gd name="T8" fmla="*/ 23 w 244"/>
                    <a:gd name="T9" fmla="*/ 25 h 489"/>
                    <a:gd name="T10" fmla="*/ 19 w 244"/>
                    <a:gd name="T11" fmla="*/ 31 h 489"/>
                    <a:gd name="T12" fmla="*/ 14 w 244"/>
                    <a:gd name="T13" fmla="*/ 37 h 489"/>
                    <a:gd name="T14" fmla="*/ 10 w 244"/>
                    <a:gd name="T15" fmla="*/ 44 h 489"/>
                    <a:gd name="T16" fmla="*/ 7 w 244"/>
                    <a:gd name="T17" fmla="*/ 51 h 489"/>
                    <a:gd name="T18" fmla="*/ 4 w 244"/>
                    <a:gd name="T19" fmla="*/ 58 h 489"/>
                    <a:gd name="T20" fmla="*/ 2 w 244"/>
                    <a:gd name="T21" fmla="*/ 66 h 489"/>
                    <a:gd name="T22" fmla="*/ 0 w 244"/>
                    <a:gd name="T23" fmla="*/ 75 h 489"/>
                    <a:gd name="T24" fmla="*/ 0 w 244"/>
                    <a:gd name="T25" fmla="*/ 83 h 489"/>
                    <a:gd name="T26" fmla="*/ 0 w 244"/>
                    <a:gd name="T27" fmla="*/ 92 h 489"/>
                    <a:gd name="T28" fmla="*/ 1 w 244"/>
                    <a:gd name="T29" fmla="*/ 102 h 489"/>
                    <a:gd name="T30" fmla="*/ 4 w 244"/>
                    <a:gd name="T31" fmla="*/ 112 h 489"/>
                    <a:gd name="T32" fmla="*/ 7 w 244"/>
                    <a:gd name="T33" fmla="*/ 123 h 489"/>
                    <a:gd name="T34" fmla="*/ 7 w 244"/>
                    <a:gd name="T35" fmla="*/ 112 h 489"/>
                    <a:gd name="T36" fmla="*/ 8 w 244"/>
                    <a:gd name="T37" fmla="*/ 102 h 489"/>
                    <a:gd name="T38" fmla="*/ 8 w 244"/>
                    <a:gd name="T39" fmla="*/ 92 h 489"/>
                    <a:gd name="T40" fmla="*/ 9 w 244"/>
                    <a:gd name="T41" fmla="*/ 83 h 489"/>
                    <a:gd name="T42" fmla="*/ 10 w 244"/>
                    <a:gd name="T43" fmla="*/ 74 h 489"/>
                    <a:gd name="T44" fmla="*/ 12 w 244"/>
                    <a:gd name="T45" fmla="*/ 66 h 489"/>
                    <a:gd name="T46" fmla="*/ 14 w 244"/>
                    <a:gd name="T47" fmla="*/ 57 h 489"/>
                    <a:gd name="T48" fmla="*/ 17 w 244"/>
                    <a:gd name="T49" fmla="*/ 50 h 489"/>
                    <a:gd name="T50" fmla="*/ 20 w 244"/>
                    <a:gd name="T51" fmla="*/ 42 h 489"/>
                    <a:gd name="T52" fmla="*/ 24 w 244"/>
                    <a:gd name="T53" fmla="*/ 35 h 489"/>
                    <a:gd name="T54" fmla="*/ 28 w 244"/>
                    <a:gd name="T55" fmla="*/ 29 h 489"/>
                    <a:gd name="T56" fmla="*/ 33 w 244"/>
                    <a:gd name="T57" fmla="*/ 22 h 489"/>
                    <a:gd name="T58" fmla="*/ 39 w 244"/>
                    <a:gd name="T59" fmla="*/ 16 h 489"/>
                    <a:gd name="T60" fmla="*/ 45 w 244"/>
                    <a:gd name="T61" fmla="*/ 10 h 489"/>
                    <a:gd name="T62" fmla="*/ 52 w 244"/>
                    <a:gd name="T63" fmla="*/ 5 h 489"/>
                    <a:gd name="T64" fmla="*/ 60 w 244"/>
                    <a:gd name="T65" fmla="*/ 0 h 489"/>
                    <a:gd name="T66" fmla="*/ 58 w 244"/>
                    <a:gd name="T67" fmla="*/ 1 h 489"/>
                    <a:gd name="T68" fmla="*/ 56 w 244"/>
                    <a:gd name="T69" fmla="*/ 1 h 489"/>
                    <a:gd name="T70" fmla="*/ 54 w 244"/>
                    <a:gd name="T71" fmla="*/ 2 h 489"/>
                    <a:gd name="T72" fmla="*/ 52 w 244"/>
                    <a:gd name="T73" fmla="*/ 2 h 489"/>
                    <a:gd name="T74" fmla="*/ 50 w 244"/>
                    <a:gd name="T75" fmla="*/ 3 h 489"/>
                    <a:gd name="T76" fmla="*/ 47 w 244"/>
                    <a:gd name="T77" fmla="*/ 3 h 489"/>
                    <a:gd name="T78" fmla="*/ 45 w 244"/>
                    <a:gd name="T79" fmla="*/ 4 h 489"/>
                    <a:gd name="T80" fmla="*/ 43 w 244"/>
                    <a:gd name="T81" fmla="*/ 4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 h="489">
                      <a:moveTo>
                        <a:pt x="175" y="16"/>
                      </a:moveTo>
                      <a:lnTo>
                        <a:pt x="154" y="36"/>
                      </a:lnTo>
                      <a:lnTo>
                        <a:pt x="133" y="56"/>
                      </a:lnTo>
                      <a:lnTo>
                        <a:pt x="114" y="77"/>
                      </a:lnTo>
                      <a:lnTo>
                        <a:pt x="94" y="100"/>
                      </a:lnTo>
                      <a:lnTo>
                        <a:pt x="76" y="124"/>
                      </a:lnTo>
                      <a:lnTo>
                        <a:pt x="58" y="148"/>
                      </a:lnTo>
                      <a:lnTo>
                        <a:pt x="42" y="175"/>
                      </a:lnTo>
                      <a:lnTo>
                        <a:pt x="28" y="204"/>
                      </a:lnTo>
                      <a:lnTo>
                        <a:pt x="17" y="232"/>
                      </a:lnTo>
                      <a:lnTo>
                        <a:pt x="9" y="264"/>
                      </a:lnTo>
                      <a:lnTo>
                        <a:pt x="3" y="297"/>
                      </a:lnTo>
                      <a:lnTo>
                        <a:pt x="0" y="332"/>
                      </a:lnTo>
                      <a:lnTo>
                        <a:pt x="1" y="368"/>
                      </a:lnTo>
                      <a:lnTo>
                        <a:pt x="6" y="406"/>
                      </a:lnTo>
                      <a:lnTo>
                        <a:pt x="16" y="447"/>
                      </a:lnTo>
                      <a:lnTo>
                        <a:pt x="30" y="489"/>
                      </a:lnTo>
                      <a:lnTo>
                        <a:pt x="30" y="448"/>
                      </a:lnTo>
                      <a:lnTo>
                        <a:pt x="32" y="406"/>
                      </a:lnTo>
                      <a:lnTo>
                        <a:pt x="34" y="368"/>
                      </a:lnTo>
                      <a:lnTo>
                        <a:pt x="38" y="330"/>
                      </a:lnTo>
                      <a:lnTo>
                        <a:pt x="43" y="295"/>
                      </a:lnTo>
                      <a:lnTo>
                        <a:pt x="50" y="261"/>
                      </a:lnTo>
                      <a:lnTo>
                        <a:pt x="59" y="228"/>
                      </a:lnTo>
                      <a:lnTo>
                        <a:pt x="70" y="197"/>
                      </a:lnTo>
                      <a:lnTo>
                        <a:pt x="82" y="167"/>
                      </a:lnTo>
                      <a:lnTo>
                        <a:pt x="97" y="139"/>
                      </a:lnTo>
                      <a:lnTo>
                        <a:pt x="115" y="113"/>
                      </a:lnTo>
                      <a:lnTo>
                        <a:pt x="135" y="87"/>
                      </a:lnTo>
                      <a:lnTo>
                        <a:pt x="157" y="63"/>
                      </a:lnTo>
                      <a:lnTo>
                        <a:pt x="184" y="40"/>
                      </a:lnTo>
                      <a:lnTo>
                        <a:pt x="211" y="19"/>
                      </a:lnTo>
                      <a:lnTo>
                        <a:pt x="244" y="0"/>
                      </a:lnTo>
                      <a:lnTo>
                        <a:pt x="236" y="2"/>
                      </a:lnTo>
                      <a:lnTo>
                        <a:pt x="226" y="4"/>
                      </a:lnTo>
                      <a:lnTo>
                        <a:pt x="218" y="7"/>
                      </a:lnTo>
                      <a:lnTo>
                        <a:pt x="209" y="8"/>
                      </a:lnTo>
                      <a:lnTo>
                        <a:pt x="201" y="10"/>
                      </a:lnTo>
                      <a:lnTo>
                        <a:pt x="192" y="12"/>
                      </a:lnTo>
                      <a:lnTo>
                        <a:pt x="184" y="14"/>
                      </a:lnTo>
                      <a:lnTo>
                        <a:pt x="175" y="16"/>
                      </a:lnTo>
                      <a:close/>
                    </a:path>
                  </a:pathLst>
                </a:custGeom>
                <a:solidFill>
                  <a:srgbClr val="FFED44"/>
                </a:solidFill>
                <a:ln w="9525">
                  <a:noFill/>
                  <a:round/>
                  <a:headEnd/>
                  <a:tailEnd/>
                </a:ln>
              </p:spPr>
              <p:txBody>
                <a:bodyPr/>
                <a:lstStyle/>
                <a:p>
                  <a:pPr>
                    <a:defRPr/>
                  </a:pPr>
                  <a:endParaRPr lang="en-US"/>
                </a:p>
              </p:txBody>
            </p:sp>
            <p:sp>
              <p:nvSpPr>
                <p:cNvPr id="44" name="Freeform 43"/>
                <p:cNvSpPr>
                  <a:spLocks/>
                </p:cNvSpPr>
                <p:nvPr/>
              </p:nvSpPr>
              <p:spPr bwMode="auto">
                <a:xfrm>
                  <a:off x="2239" y="2880"/>
                  <a:ext cx="116" cy="239"/>
                </a:xfrm>
                <a:custGeom>
                  <a:avLst/>
                  <a:gdLst>
                    <a:gd name="T0" fmla="*/ 41 w 236"/>
                    <a:gd name="T1" fmla="*/ 4 h 480"/>
                    <a:gd name="T2" fmla="*/ 36 w 236"/>
                    <a:gd name="T3" fmla="*/ 9 h 480"/>
                    <a:gd name="T4" fmla="*/ 31 w 236"/>
                    <a:gd name="T5" fmla="*/ 14 h 480"/>
                    <a:gd name="T6" fmla="*/ 27 w 236"/>
                    <a:gd name="T7" fmla="*/ 20 h 480"/>
                    <a:gd name="T8" fmla="*/ 22 w 236"/>
                    <a:gd name="T9" fmla="*/ 25 h 480"/>
                    <a:gd name="T10" fmla="*/ 18 w 236"/>
                    <a:gd name="T11" fmla="*/ 31 h 480"/>
                    <a:gd name="T12" fmla="*/ 14 w 236"/>
                    <a:gd name="T13" fmla="*/ 37 h 480"/>
                    <a:gd name="T14" fmla="*/ 10 w 236"/>
                    <a:gd name="T15" fmla="*/ 43 h 480"/>
                    <a:gd name="T16" fmla="*/ 7 w 236"/>
                    <a:gd name="T17" fmla="*/ 50 h 480"/>
                    <a:gd name="T18" fmla="*/ 4 w 236"/>
                    <a:gd name="T19" fmla="*/ 57 h 480"/>
                    <a:gd name="T20" fmla="*/ 2 w 236"/>
                    <a:gd name="T21" fmla="*/ 64 h 480"/>
                    <a:gd name="T22" fmla="*/ 0 w 236"/>
                    <a:gd name="T23" fmla="*/ 72 h 480"/>
                    <a:gd name="T24" fmla="*/ 0 w 236"/>
                    <a:gd name="T25" fmla="*/ 81 h 480"/>
                    <a:gd name="T26" fmla="*/ 0 w 236"/>
                    <a:gd name="T27" fmla="*/ 90 h 480"/>
                    <a:gd name="T28" fmla="*/ 1 w 236"/>
                    <a:gd name="T29" fmla="*/ 99 h 480"/>
                    <a:gd name="T30" fmla="*/ 3 w 236"/>
                    <a:gd name="T31" fmla="*/ 109 h 480"/>
                    <a:gd name="T32" fmla="*/ 6 w 236"/>
                    <a:gd name="T33" fmla="*/ 119 h 480"/>
                    <a:gd name="T34" fmla="*/ 6 w 236"/>
                    <a:gd name="T35" fmla="*/ 109 h 480"/>
                    <a:gd name="T36" fmla="*/ 7 w 236"/>
                    <a:gd name="T37" fmla="*/ 99 h 480"/>
                    <a:gd name="T38" fmla="*/ 7 w 236"/>
                    <a:gd name="T39" fmla="*/ 89 h 480"/>
                    <a:gd name="T40" fmla="*/ 8 w 236"/>
                    <a:gd name="T41" fmla="*/ 80 h 480"/>
                    <a:gd name="T42" fmla="*/ 9 w 236"/>
                    <a:gd name="T43" fmla="*/ 71 h 480"/>
                    <a:gd name="T44" fmla="*/ 11 w 236"/>
                    <a:gd name="T45" fmla="*/ 63 h 480"/>
                    <a:gd name="T46" fmla="*/ 13 w 236"/>
                    <a:gd name="T47" fmla="*/ 55 h 480"/>
                    <a:gd name="T48" fmla="*/ 16 w 236"/>
                    <a:gd name="T49" fmla="*/ 47 h 480"/>
                    <a:gd name="T50" fmla="*/ 19 w 236"/>
                    <a:gd name="T51" fmla="*/ 40 h 480"/>
                    <a:gd name="T52" fmla="*/ 22 w 236"/>
                    <a:gd name="T53" fmla="*/ 33 h 480"/>
                    <a:gd name="T54" fmla="*/ 26 w 236"/>
                    <a:gd name="T55" fmla="*/ 27 h 480"/>
                    <a:gd name="T56" fmla="*/ 31 w 236"/>
                    <a:gd name="T57" fmla="*/ 21 h 480"/>
                    <a:gd name="T58" fmla="*/ 36 w 236"/>
                    <a:gd name="T59" fmla="*/ 15 h 480"/>
                    <a:gd name="T60" fmla="*/ 43 w 236"/>
                    <a:gd name="T61" fmla="*/ 9 h 480"/>
                    <a:gd name="T62" fmla="*/ 49 w 236"/>
                    <a:gd name="T63" fmla="*/ 4 h 480"/>
                    <a:gd name="T64" fmla="*/ 57 w 236"/>
                    <a:gd name="T65" fmla="*/ 0 h 480"/>
                    <a:gd name="T66" fmla="*/ 55 w 236"/>
                    <a:gd name="T67" fmla="*/ 0 h 480"/>
                    <a:gd name="T68" fmla="*/ 53 w 236"/>
                    <a:gd name="T69" fmla="*/ 1 h 480"/>
                    <a:gd name="T70" fmla="*/ 51 w 236"/>
                    <a:gd name="T71" fmla="*/ 1 h 480"/>
                    <a:gd name="T72" fmla="*/ 49 w 236"/>
                    <a:gd name="T73" fmla="*/ 2 h 480"/>
                    <a:gd name="T74" fmla="*/ 47 w 236"/>
                    <a:gd name="T75" fmla="*/ 3 h 480"/>
                    <a:gd name="T76" fmla="*/ 45 w 236"/>
                    <a:gd name="T77" fmla="*/ 3 h 480"/>
                    <a:gd name="T78" fmla="*/ 43 w 236"/>
                    <a:gd name="T79" fmla="*/ 4 h 480"/>
                    <a:gd name="T80" fmla="*/ 41 w 236"/>
                    <a:gd name="T81" fmla="*/ 4 h 4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6" h="480">
                      <a:moveTo>
                        <a:pt x="168" y="19"/>
                      </a:moveTo>
                      <a:lnTo>
                        <a:pt x="149" y="38"/>
                      </a:lnTo>
                      <a:lnTo>
                        <a:pt x="129" y="59"/>
                      </a:lnTo>
                      <a:lnTo>
                        <a:pt x="111" y="80"/>
                      </a:lnTo>
                      <a:lnTo>
                        <a:pt x="91" y="101"/>
                      </a:lnTo>
                      <a:lnTo>
                        <a:pt x="74" y="125"/>
                      </a:lnTo>
                      <a:lnTo>
                        <a:pt x="56" y="149"/>
                      </a:lnTo>
                      <a:lnTo>
                        <a:pt x="41" y="174"/>
                      </a:lnTo>
                      <a:lnTo>
                        <a:pt x="29" y="201"/>
                      </a:lnTo>
                      <a:lnTo>
                        <a:pt x="17" y="229"/>
                      </a:lnTo>
                      <a:lnTo>
                        <a:pt x="8" y="259"/>
                      </a:lnTo>
                      <a:lnTo>
                        <a:pt x="2" y="292"/>
                      </a:lnTo>
                      <a:lnTo>
                        <a:pt x="0" y="325"/>
                      </a:lnTo>
                      <a:lnTo>
                        <a:pt x="0" y="361"/>
                      </a:lnTo>
                      <a:lnTo>
                        <a:pt x="5" y="397"/>
                      </a:lnTo>
                      <a:lnTo>
                        <a:pt x="14" y="438"/>
                      </a:lnTo>
                      <a:lnTo>
                        <a:pt x="27" y="480"/>
                      </a:lnTo>
                      <a:lnTo>
                        <a:pt x="27" y="438"/>
                      </a:lnTo>
                      <a:lnTo>
                        <a:pt x="28" y="397"/>
                      </a:lnTo>
                      <a:lnTo>
                        <a:pt x="31" y="359"/>
                      </a:lnTo>
                      <a:lnTo>
                        <a:pt x="35" y="321"/>
                      </a:lnTo>
                      <a:lnTo>
                        <a:pt x="39" y="287"/>
                      </a:lnTo>
                      <a:lnTo>
                        <a:pt x="46" y="253"/>
                      </a:lnTo>
                      <a:lnTo>
                        <a:pt x="54" y="221"/>
                      </a:lnTo>
                      <a:lnTo>
                        <a:pt x="65" y="190"/>
                      </a:lnTo>
                      <a:lnTo>
                        <a:pt x="77" y="161"/>
                      </a:lnTo>
                      <a:lnTo>
                        <a:pt x="91" y="135"/>
                      </a:lnTo>
                      <a:lnTo>
                        <a:pt x="108" y="108"/>
                      </a:lnTo>
                      <a:lnTo>
                        <a:pt x="128" y="84"/>
                      </a:lnTo>
                      <a:lnTo>
                        <a:pt x="151" y="61"/>
                      </a:lnTo>
                      <a:lnTo>
                        <a:pt x="176" y="39"/>
                      </a:lnTo>
                      <a:lnTo>
                        <a:pt x="204" y="19"/>
                      </a:lnTo>
                      <a:lnTo>
                        <a:pt x="236" y="0"/>
                      </a:lnTo>
                      <a:lnTo>
                        <a:pt x="228" y="2"/>
                      </a:lnTo>
                      <a:lnTo>
                        <a:pt x="220" y="5"/>
                      </a:lnTo>
                      <a:lnTo>
                        <a:pt x="211" y="7"/>
                      </a:lnTo>
                      <a:lnTo>
                        <a:pt x="203" y="9"/>
                      </a:lnTo>
                      <a:lnTo>
                        <a:pt x="193" y="12"/>
                      </a:lnTo>
                      <a:lnTo>
                        <a:pt x="185" y="14"/>
                      </a:lnTo>
                      <a:lnTo>
                        <a:pt x="176" y="16"/>
                      </a:lnTo>
                      <a:lnTo>
                        <a:pt x="168" y="19"/>
                      </a:lnTo>
                      <a:close/>
                    </a:path>
                  </a:pathLst>
                </a:custGeom>
                <a:solidFill>
                  <a:srgbClr val="FFF24C"/>
                </a:solidFill>
                <a:ln w="9525">
                  <a:noFill/>
                  <a:round/>
                  <a:headEnd/>
                  <a:tailEnd/>
                </a:ln>
              </p:spPr>
              <p:txBody>
                <a:bodyPr/>
                <a:lstStyle/>
                <a:p>
                  <a:pPr>
                    <a:defRPr/>
                  </a:pPr>
                  <a:endParaRPr lang="en-US"/>
                </a:p>
              </p:txBody>
            </p:sp>
            <p:sp>
              <p:nvSpPr>
                <p:cNvPr id="45" name="Freeform 44"/>
                <p:cNvSpPr>
                  <a:spLocks/>
                </p:cNvSpPr>
                <p:nvPr/>
              </p:nvSpPr>
              <p:spPr bwMode="auto">
                <a:xfrm>
                  <a:off x="2239" y="2880"/>
                  <a:ext cx="116" cy="237"/>
                </a:xfrm>
                <a:custGeom>
                  <a:avLst/>
                  <a:gdLst>
                    <a:gd name="T0" fmla="*/ 41 w 231"/>
                    <a:gd name="T1" fmla="*/ 5 h 470"/>
                    <a:gd name="T2" fmla="*/ 36 w 231"/>
                    <a:gd name="T3" fmla="*/ 11 h 470"/>
                    <a:gd name="T4" fmla="*/ 32 w 231"/>
                    <a:gd name="T5" fmla="*/ 15 h 470"/>
                    <a:gd name="T6" fmla="*/ 27 w 231"/>
                    <a:gd name="T7" fmla="*/ 21 h 470"/>
                    <a:gd name="T8" fmla="*/ 23 w 231"/>
                    <a:gd name="T9" fmla="*/ 26 h 470"/>
                    <a:gd name="T10" fmla="*/ 18 w 231"/>
                    <a:gd name="T11" fmla="*/ 32 h 470"/>
                    <a:gd name="T12" fmla="*/ 14 w 231"/>
                    <a:gd name="T13" fmla="*/ 38 h 470"/>
                    <a:gd name="T14" fmla="*/ 11 w 231"/>
                    <a:gd name="T15" fmla="*/ 44 h 470"/>
                    <a:gd name="T16" fmla="*/ 7 w 231"/>
                    <a:gd name="T17" fmla="*/ 50 h 470"/>
                    <a:gd name="T18" fmla="*/ 5 w 231"/>
                    <a:gd name="T19" fmla="*/ 57 h 470"/>
                    <a:gd name="T20" fmla="*/ 2 w 231"/>
                    <a:gd name="T21" fmla="*/ 65 h 470"/>
                    <a:gd name="T22" fmla="*/ 1 w 231"/>
                    <a:gd name="T23" fmla="*/ 73 h 470"/>
                    <a:gd name="T24" fmla="*/ 0 w 231"/>
                    <a:gd name="T25" fmla="*/ 81 h 470"/>
                    <a:gd name="T26" fmla="*/ 0 w 231"/>
                    <a:gd name="T27" fmla="*/ 89 h 470"/>
                    <a:gd name="T28" fmla="*/ 1 w 231"/>
                    <a:gd name="T29" fmla="*/ 99 h 470"/>
                    <a:gd name="T30" fmla="*/ 3 w 231"/>
                    <a:gd name="T31" fmla="*/ 109 h 470"/>
                    <a:gd name="T32" fmla="*/ 7 w 231"/>
                    <a:gd name="T33" fmla="*/ 120 h 470"/>
                    <a:gd name="T34" fmla="*/ 7 w 231"/>
                    <a:gd name="T35" fmla="*/ 109 h 470"/>
                    <a:gd name="T36" fmla="*/ 7 w 231"/>
                    <a:gd name="T37" fmla="*/ 98 h 470"/>
                    <a:gd name="T38" fmla="*/ 7 w 231"/>
                    <a:gd name="T39" fmla="*/ 89 h 470"/>
                    <a:gd name="T40" fmla="*/ 8 w 231"/>
                    <a:gd name="T41" fmla="*/ 80 h 470"/>
                    <a:gd name="T42" fmla="*/ 9 w 231"/>
                    <a:gd name="T43" fmla="*/ 71 h 470"/>
                    <a:gd name="T44" fmla="*/ 11 w 231"/>
                    <a:gd name="T45" fmla="*/ 63 h 470"/>
                    <a:gd name="T46" fmla="*/ 13 w 231"/>
                    <a:gd name="T47" fmla="*/ 54 h 470"/>
                    <a:gd name="T48" fmla="*/ 15 w 231"/>
                    <a:gd name="T49" fmla="*/ 47 h 470"/>
                    <a:gd name="T50" fmla="*/ 18 w 231"/>
                    <a:gd name="T51" fmla="*/ 40 h 470"/>
                    <a:gd name="T52" fmla="*/ 22 w 231"/>
                    <a:gd name="T53" fmla="*/ 33 h 470"/>
                    <a:gd name="T54" fmla="*/ 26 w 231"/>
                    <a:gd name="T55" fmla="*/ 26 h 470"/>
                    <a:gd name="T56" fmla="*/ 31 w 231"/>
                    <a:gd name="T57" fmla="*/ 21 h 470"/>
                    <a:gd name="T58" fmla="*/ 37 w 231"/>
                    <a:gd name="T59" fmla="*/ 15 h 470"/>
                    <a:gd name="T60" fmla="*/ 43 w 231"/>
                    <a:gd name="T61" fmla="*/ 10 h 470"/>
                    <a:gd name="T62" fmla="*/ 50 w 231"/>
                    <a:gd name="T63" fmla="*/ 5 h 470"/>
                    <a:gd name="T64" fmla="*/ 58 w 231"/>
                    <a:gd name="T65" fmla="*/ 0 h 470"/>
                    <a:gd name="T66" fmla="*/ 56 w 231"/>
                    <a:gd name="T67" fmla="*/ 1 h 470"/>
                    <a:gd name="T68" fmla="*/ 54 w 231"/>
                    <a:gd name="T69" fmla="*/ 2 h 470"/>
                    <a:gd name="T70" fmla="*/ 52 w 231"/>
                    <a:gd name="T71" fmla="*/ 2 h 470"/>
                    <a:gd name="T72" fmla="*/ 50 w 231"/>
                    <a:gd name="T73" fmla="*/ 3 h 470"/>
                    <a:gd name="T74" fmla="*/ 47 w 231"/>
                    <a:gd name="T75" fmla="*/ 4 h 470"/>
                    <a:gd name="T76" fmla="*/ 45 w 231"/>
                    <a:gd name="T77" fmla="*/ 4 h 470"/>
                    <a:gd name="T78" fmla="*/ 43 w 231"/>
                    <a:gd name="T79" fmla="*/ 5 h 470"/>
                    <a:gd name="T80" fmla="*/ 41 w 231"/>
                    <a:gd name="T81" fmla="*/ 5 h 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470">
                      <a:moveTo>
                        <a:pt x="163" y="20"/>
                      </a:moveTo>
                      <a:lnTo>
                        <a:pt x="144" y="41"/>
                      </a:lnTo>
                      <a:lnTo>
                        <a:pt x="126" y="60"/>
                      </a:lnTo>
                      <a:lnTo>
                        <a:pt x="107" y="81"/>
                      </a:lnTo>
                      <a:lnTo>
                        <a:pt x="89" y="103"/>
                      </a:lnTo>
                      <a:lnTo>
                        <a:pt x="72" y="125"/>
                      </a:lnTo>
                      <a:lnTo>
                        <a:pt x="56" y="149"/>
                      </a:lnTo>
                      <a:lnTo>
                        <a:pt x="42" y="173"/>
                      </a:lnTo>
                      <a:lnTo>
                        <a:pt x="28" y="199"/>
                      </a:lnTo>
                      <a:lnTo>
                        <a:pt x="18" y="226"/>
                      </a:lnTo>
                      <a:lnTo>
                        <a:pt x="8" y="254"/>
                      </a:lnTo>
                      <a:lnTo>
                        <a:pt x="3" y="285"/>
                      </a:lnTo>
                      <a:lnTo>
                        <a:pt x="0" y="317"/>
                      </a:lnTo>
                      <a:lnTo>
                        <a:pt x="0" y="352"/>
                      </a:lnTo>
                      <a:lnTo>
                        <a:pt x="4" y="389"/>
                      </a:lnTo>
                      <a:lnTo>
                        <a:pt x="12" y="429"/>
                      </a:lnTo>
                      <a:lnTo>
                        <a:pt x="25" y="470"/>
                      </a:lnTo>
                      <a:lnTo>
                        <a:pt x="25" y="428"/>
                      </a:lnTo>
                      <a:lnTo>
                        <a:pt x="26" y="387"/>
                      </a:lnTo>
                      <a:lnTo>
                        <a:pt x="28" y="349"/>
                      </a:lnTo>
                      <a:lnTo>
                        <a:pt x="31" y="313"/>
                      </a:lnTo>
                      <a:lnTo>
                        <a:pt x="36" y="278"/>
                      </a:lnTo>
                      <a:lnTo>
                        <a:pt x="43" y="245"/>
                      </a:lnTo>
                      <a:lnTo>
                        <a:pt x="50" y="213"/>
                      </a:lnTo>
                      <a:lnTo>
                        <a:pt x="60" y="184"/>
                      </a:lnTo>
                      <a:lnTo>
                        <a:pt x="72" y="156"/>
                      </a:lnTo>
                      <a:lnTo>
                        <a:pt x="87" y="129"/>
                      </a:lnTo>
                      <a:lnTo>
                        <a:pt x="103" y="104"/>
                      </a:lnTo>
                      <a:lnTo>
                        <a:pt x="122" y="81"/>
                      </a:lnTo>
                      <a:lnTo>
                        <a:pt x="145" y="59"/>
                      </a:lnTo>
                      <a:lnTo>
                        <a:pt x="171" y="38"/>
                      </a:lnTo>
                      <a:lnTo>
                        <a:pt x="198" y="19"/>
                      </a:lnTo>
                      <a:lnTo>
                        <a:pt x="231" y="0"/>
                      </a:lnTo>
                      <a:lnTo>
                        <a:pt x="223" y="3"/>
                      </a:lnTo>
                      <a:lnTo>
                        <a:pt x="213" y="5"/>
                      </a:lnTo>
                      <a:lnTo>
                        <a:pt x="205" y="8"/>
                      </a:lnTo>
                      <a:lnTo>
                        <a:pt x="197" y="11"/>
                      </a:lnTo>
                      <a:lnTo>
                        <a:pt x="188" y="13"/>
                      </a:lnTo>
                      <a:lnTo>
                        <a:pt x="180" y="15"/>
                      </a:lnTo>
                      <a:lnTo>
                        <a:pt x="171" y="18"/>
                      </a:lnTo>
                      <a:lnTo>
                        <a:pt x="163" y="20"/>
                      </a:lnTo>
                      <a:close/>
                    </a:path>
                  </a:pathLst>
                </a:custGeom>
                <a:solidFill>
                  <a:srgbClr val="FFF454"/>
                </a:solidFill>
                <a:ln w="9525">
                  <a:noFill/>
                  <a:round/>
                  <a:headEnd/>
                  <a:tailEnd/>
                </a:ln>
              </p:spPr>
              <p:txBody>
                <a:bodyPr/>
                <a:lstStyle/>
                <a:p>
                  <a:pPr>
                    <a:defRPr/>
                  </a:pPr>
                  <a:endParaRPr lang="en-US"/>
                </a:p>
              </p:txBody>
            </p:sp>
            <p:sp>
              <p:nvSpPr>
                <p:cNvPr id="46" name="Freeform 45"/>
                <p:cNvSpPr>
                  <a:spLocks/>
                </p:cNvSpPr>
                <p:nvPr/>
              </p:nvSpPr>
              <p:spPr bwMode="auto">
                <a:xfrm>
                  <a:off x="2241" y="2882"/>
                  <a:ext cx="111" cy="229"/>
                </a:xfrm>
                <a:custGeom>
                  <a:avLst/>
                  <a:gdLst>
                    <a:gd name="T0" fmla="*/ 39 w 223"/>
                    <a:gd name="T1" fmla="*/ 5 h 459"/>
                    <a:gd name="T2" fmla="*/ 35 w 223"/>
                    <a:gd name="T3" fmla="*/ 10 h 459"/>
                    <a:gd name="T4" fmla="*/ 30 w 223"/>
                    <a:gd name="T5" fmla="*/ 15 h 459"/>
                    <a:gd name="T6" fmla="*/ 26 w 223"/>
                    <a:gd name="T7" fmla="*/ 20 h 459"/>
                    <a:gd name="T8" fmla="*/ 21 w 223"/>
                    <a:gd name="T9" fmla="*/ 25 h 459"/>
                    <a:gd name="T10" fmla="*/ 17 w 223"/>
                    <a:gd name="T11" fmla="*/ 31 h 459"/>
                    <a:gd name="T12" fmla="*/ 13 w 223"/>
                    <a:gd name="T13" fmla="*/ 37 h 459"/>
                    <a:gd name="T14" fmla="*/ 10 w 223"/>
                    <a:gd name="T15" fmla="*/ 42 h 459"/>
                    <a:gd name="T16" fmla="*/ 6 w 223"/>
                    <a:gd name="T17" fmla="*/ 49 h 459"/>
                    <a:gd name="T18" fmla="*/ 4 w 223"/>
                    <a:gd name="T19" fmla="*/ 55 h 459"/>
                    <a:gd name="T20" fmla="*/ 2 w 223"/>
                    <a:gd name="T21" fmla="*/ 62 h 459"/>
                    <a:gd name="T22" fmla="*/ 0 w 223"/>
                    <a:gd name="T23" fmla="*/ 69 h 459"/>
                    <a:gd name="T24" fmla="*/ 0 w 223"/>
                    <a:gd name="T25" fmla="*/ 77 h 459"/>
                    <a:gd name="T26" fmla="*/ 0 w 223"/>
                    <a:gd name="T27" fmla="*/ 85 h 459"/>
                    <a:gd name="T28" fmla="*/ 0 w 223"/>
                    <a:gd name="T29" fmla="*/ 94 h 459"/>
                    <a:gd name="T30" fmla="*/ 2 w 223"/>
                    <a:gd name="T31" fmla="*/ 104 h 459"/>
                    <a:gd name="T32" fmla="*/ 5 w 223"/>
                    <a:gd name="T33" fmla="*/ 114 h 459"/>
                    <a:gd name="T34" fmla="*/ 5 w 223"/>
                    <a:gd name="T35" fmla="*/ 104 h 459"/>
                    <a:gd name="T36" fmla="*/ 5 w 223"/>
                    <a:gd name="T37" fmla="*/ 94 h 459"/>
                    <a:gd name="T38" fmla="*/ 6 w 223"/>
                    <a:gd name="T39" fmla="*/ 84 h 459"/>
                    <a:gd name="T40" fmla="*/ 6 w 223"/>
                    <a:gd name="T41" fmla="*/ 75 h 459"/>
                    <a:gd name="T42" fmla="*/ 8 w 223"/>
                    <a:gd name="T43" fmla="*/ 67 h 459"/>
                    <a:gd name="T44" fmla="*/ 9 w 223"/>
                    <a:gd name="T45" fmla="*/ 59 h 459"/>
                    <a:gd name="T46" fmla="*/ 11 w 223"/>
                    <a:gd name="T47" fmla="*/ 51 h 459"/>
                    <a:gd name="T48" fmla="*/ 13 w 223"/>
                    <a:gd name="T49" fmla="*/ 44 h 459"/>
                    <a:gd name="T50" fmla="*/ 16 w 223"/>
                    <a:gd name="T51" fmla="*/ 37 h 459"/>
                    <a:gd name="T52" fmla="*/ 20 w 223"/>
                    <a:gd name="T53" fmla="*/ 31 h 459"/>
                    <a:gd name="T54" fmla="*/ 24 w 223"/>
                    <a:gd name="T55" fmla="*/ 25 h 459"/>
                    <a:gd name="T56" fmla="*/ 29 w 223"/>
                    <a:gd name="T57" fmla="*/ 19 h 459"/>
                    <a:gd name="T58" fmla="*/ 34 w 223"/>
                    <a:gd name="T59" fmla="*/ 14 h 459"/>
                    <a:gd name="T60" fmla="*/ 40 w 223"/>
                    <a:gd name="T61" fmla="*/ 9 h 459"/>
                    <a:gd name="T62" fmla="*/ 47 w 223"/>
                    <a:gd name="T63" fmla="*/ 4 h 459"/>
                    <a:gd name="T64" fmla="*/ 55 w 223"/>
                    <a:gd name="T65" fmla="*/ 0 h 459"/>
                    <a:gd name="T66" fmla="*/ 53 w 223"/>
                    <a:gd name="T67" fmla="*/ 0 h 459"/>
                    <a:gd name="T68" fmla="*/ 51 w 223"/>
                    <a:gd name="T69" fmla="*/ 1 h 459"/>
                    <a:gd name="T70" fmla="*/ 49 w 223"/>
                    <a:gd name="T71" fmla="*/ 2 h 459"/>
                    <a:gd name="T72" fmla="*/ 47 w 223"/>
                    <a:gd name="T73" fmla="*/ 2 h 459"/>
                    <a:gd name="T74" fmla="*/ 45 w 223"/>
                    <a:gd name="T75" fmla="*/ 3 h 459"/>
                    <a:gd name="T76" fmla="*/ 43 w 223"/>
                    <a:gd name="T77" fmla="*/ 4 h 459"/>
                    <a:gd name="T78" fmla="*/ 41 w 223"/>
                    <a:gd name="T79" fmla="*/ 4 h 459"/>
                    <a:gd name="T80" fmla="*/ 39 w 223"/>
                    <a:gd name="T81" fmla="*/ 5 h 4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3" h="459">
                      <a:moveTo>
                        <a:pt x="157" y="22"/>
                      </a:moveTo>
                      <a:lnTo>
                        <a:pt x="140" y="42"/>
                      </a:lnTo>
                      <a:lnTo>
                        <a:pt x="122" y="62"/>
                      </a:lnTo>
                      <a:lnTo>
                        <a:pt x="104" y="83"/>
                      </a:lnTo>
                      <a:lnTo>
                        <a:pt x="87" y="103"/>
                      </a:lnTo>
                      <a:lnTo>
                        <a:pt x="70" y="125"/>
                      </a:lnTo>
                      <a:lnTo>
                        <a:pt x="55" y="148"/>
                      </a:lnTo>
                      <a:lnTo>
                        <a:pt x="40" y="171"/>
                      </a:lnTo>
                      <a:lnTo>
                        <a:pt x="27" y="196"/>
                      </a:lnTo>
                      <a:lnTo>
                        <a:pt x="17" y="221"/>
                      </a:lnTo>
                      <a:lnTo>
                        <a:pt x="9" y="248"/>
                      </a:lnTo>
                      <a:lnTo>
                        <a:pt x="2" y="278"/>
                      </a:lnTo>
                      <a:lnTo>
                        <a:pt x="0" y="310"/>
                      </a:lnTo>
                      <a:lnTo>
                        <a:pt x="0" y="343"/>
                      </a:lnTo>
                      <a:lnTo>
                        <a:pt x="3" y="379"/>
                      </a:lnTo>
                      <a:lnTo>
                        <a:pt x="10" y="418"/>
                      </a:lnTo>
                      <a:lnTo>
                        <a:pt x="22" y="459"/>
                      </a:lnTo>
                      <a:lnTo>
                        <a:pt x="22" y="417"/>
                      </a:lnTo>
                      <a:lnTo>
                        <a:pt x="23" y="376"/>
                      </a:lnTo>
                      <a:lnTo>
                        <a:pt x="25" y="338"/>
                      </a:lnTo>
                      <a:lnTo>
                        <a:pt x="27" y="301"/>
                      </a:lnTo>
                      <a:lnTo>
                        <a:pt x="32" y="268"/>
                      </a:lnTo>
                      <a:lnTo>
                        <a:pt x="38" y="236"/>
                      </a:lnTo>
                      <a:lnTo>
                        <a:pt x="46" y="205"/>
                      </a:lnTo>
                      <a:lnTo>
                        <a:pt x="55" y="176"/>
                      </a:lnTo>
                      <a:lnTo>
                        <a:pt x="66" y="149"/>
                      </a:lnTo>
                      <a:lnTo>
                        <a:pt x="80" y="124"/>
                      </a:lnTo>
                      <a:lnTo>
                        <a:pt x="96" y="100"/>
                      </a:lnTo>
                      <a:lnTo>
                        <a:pt x="116" y="78"/>
                      </a:lnTo>
                      <a:lnTo>
                        <a:pt x="138" y="56"/>
                      </a:lnTo>
                      <a:lnTo>
                        <a:pt x="163" y="37"/>
                      </a:lnTo>
                      <a:lnTo>
                        <a:pt x="191" y="17"/>
                      </a:lnTo>
                      <a:lnTo>
                        <a:pt x="223" y="0"/>
                      </a:lnTo>
                      <a:lnTo>
                        <a:pt x="215" y="2"/>
                      </a:lnTo>
                      <a:lnTo>
                        <a:pt x="207" y="5"/>
                      </a:lnTo>
                      <a:lnTo>
                        <a:pt x="199" y="8"/>
                      </a:lnTo>
                      <a:lnTo>
                        <a:pt x="191" y="10"/>
                      </a:lnTo>
                      <a:lnTo>
                        <a:pt x="182" y="12"/>
                      </a:lnTo>
                      <a:lnTo>
                        <a:pt x="174" y="16"/>
                      </a:lnTo>
                      <a:lnTo>
                        <a:pt x="165" y="18"/>
                      </a:lnTo>
                      <a:lnTo>
                        <a:pt x="157" y="22"/>
                      </a:lnTo>
                      <a:close/>
                    </a:path>
                  </a:pathLst>
                </a:custGeom>
                <a:solidFill>
                  <a:srgbClr val="FFF95B"/>
                </a:solidFill>
                <a:ln w="9525">
                  <a:noFill/>
                  <a:round/>
                  <a:headEnd/>
                  <a:tailEnd/>
                </a:ln>
              </p:spPr>
              <p:txBody>
                <a:bodyPr/>
                <a:lstStyle/>
                <a:p>
                  <a:pPr>
                    <a:defRPr/>
                  </a:pPr>
                  <a:endParaRPr lang="en-US"/>
                </a:p>
              </p:txBody>
            </p:sp>
            <p:sp>
              <p:nvSpPr>
                <p:cNvPr id="47" name="Freeform 46"/>
                <p:cNvSpPr>
                  <a:spLocks/>
                </p:cNvSpPr>
                <p:nvPr/>
              </p:nvSpPr>
              <p:spPr bwMode="auto">
                <a:xfrm>
                  <a:off x="2241" y="2882"/>
                  <a:ext cx="109" cy="226"/>
                </a:xfrm>
                <a:custGeom>
                  <a:avLst/>
                  <a:gdLst>
                    <a:gd name="T0" fmla="*/ 38 w 218"/>
                    <a:gd name="T1" fmla="*/ 6 h 450"/>
                    <a:gd name="T2" fmla="*/ 34 w 218"/>
                    <a:gd name="T3" fmla="*/ 11 h 450"/>
                    <a:gd name="T4" fmla="*/ 30 w 218"/>
                    <a:gd name="T5" fmla="*/ 17 h 450"/>
                    <a:gd name="T6" fmla="*/ 26 w 218"/>
                    <a:gd name="T7" fmla="*/ 22 h 450"/>
                    <a:gd name="T8" fmla="*/ 22 w 218"/>
                    <a:gd name="T9" fmla="*/ 27 h 450"/>
                    <a:gd name="T10" fmla="*/ 18 w 218"/>
                    <a:gd name="T11" fmla="*/ 32 h 450"/>
                    <a:gd name="T12" fmla="*/ 14 w 218"/>
                    <a:gd name="T13" fmla="*/ 37 h 450"/>
                    <a:gd name="T14" fmla="*/ 11 w 218"/>
                    <a:gd name="T15" fmla="*/ 43 h 450"/>
                    <a:gd name="T16" fmla="*/ 8 w 218"/>
                    <a:gd name="T17" fmla="*/ 49 h 450"/>
                    <a:gd name="T18" fmla="*/ 5 w 218"/>
                    <a:gd name="T19" fmla="*/ 55 h 450"/>
                    <a:gd name="T20" fmla="*/ 3 w 218"/>
                    <a:gd name="T21" fmla="*/ 62 h 450"/>
                    <a:gd name="T22" fmla="*/ 1 w 218"/>
                    <a:gd name="T23" fmla="*/ 69 h 450"/>
                    <a:gd name="T24" fmla="*/ 0 w 218"/>
                    <a:gd name="T25" fmla="*/ 76 h 450"/>
                    <a:gd name="T26" fmla="*/ 0 w 218"/>
                    <a:gd name="T27" fmla="*/ 84 h 450"/>
                    <a:gd name="T28" fmla="*/ 1 w 218"/>
                    <a:gd name="T29" fmla="*/ 93 h 450"/>
                    <a:gd name="T30" fmla="*/ 3 w 218"/>
                    <a:gd name="T31" fmla="*/ 103 h 450"/>
                    <a:gd name="T32" fmla="*/ 5 w 218"/>
                    <a:gd name="T33" fmla="*/ 114 h 450"/>
                    <a:gd name="T34" fmla="*/ 5 w 218"/>
                    <a:gd name="T35" fmla="*/ 103 h 450"/>
                    <a:gd name="T36" fmla="*/ 6 w 218"/>
                    <a:gd name="T37" fmla="*/ 92 h 450"/>
                    <a:gd name="T38" fmla="*/ 6 w 218"/>
                    <a:gd name="T39" fmla="*/ 83 h 450"/>
                    <a:gd name="T40" fmla="*/ 7 w 218"/>
                    <a:gd name="T41" fmla="*/ 74 h 450"/>
                    <a:gd name="T42" fmla="*/ 8 w 218"/>
                    <a:gd name="T43" fmla="*/ 65 h 450"/>
                    <a:gd name="T44" fmla="*/ 9 w 218"/>
                    <a:gd name="T45" fmla="*/ 58 h 450"/>
                    <a:gd name="T46" fmla="*/ 11 w 218"/>
                    <a:gd name="T47" fmla="*/ 50 h 450"/>
                    <a:gd name="T48" fmla="*/ 13 w 218"/>
                    <a:gd name="T49" fmla="*/ 43 h 450"/>
                    <a:gd name="T50" fmla="*/ 16 w 218"/>
                    <a:gd name="T51" fmla="*/ 36 h 450"/>
                    <a:gd name="T52" fmla="*/ 19 w 218"/>
                    <a:gd name="T53" fmla="*/ 30 h 450"/>
                    <a:gd name="T54" fmla="*/ 23 w 218"/>
                    <a:gd name="T55" fmla="*/ 25 h 450"/>
                    <a:gd name="T56" fmla="*/ 28 w 218"/>
                    <a:gd name="T57" fmla="*/ 19 h 450"/>
                    <a:gd name="T58" fmla="*/ 33 w 218"/>
                    <a:gd name="T59" fmla="*/ 14 h 450"/>
                    <a:gd name="T60" fmla="*/ 40 w 218"/>
                    <a:gd name="T61" fmla="*/ 9 h 450"/>
                    <a:gd name="T62" fmla="*/ 47 w 218"/>
                    <a:gd name="T63" fmla="*/ 5 h 450"/>
                    <a:gd name="T64" fmla="*/ 55 w 218"/>
                    <a:gd name="T65" fmla="*/ 0 h 450"/>
                    <a:gd name="T66" fmla="*/ 38 w 218"/>
                    <a:gd name="T67" fmla="*/ 6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8" h="450">
                      <a:moveTo>
                        <a:pt x="152" y="23"/>
                      </a:moveTo>
                      <a:lnTo>
                        <a:pt x="136" y="44"/>
                      </a:lnTo>
                      <a:lnTo>
                        <a:pt x="119" y="65"/>
                      </a:lnTo>
                      <a:lnTo>
                        <a:pt x="102" y="85"/>
                      </a:lnTo>
                      <a:lnTo>
                        <a:pt x="86" y="105"/>
                      </a:lnTo>
                      <a:lnTo>
                        <a:pt x="70" y="126"/>
                      </a:lnTo>
                      <a:lnTo>
                        <a:pt x="55" y="147"/>
                      </a:lnTo>
                      <a:lnTo>
                        <a:pt x="41" y="169"/>
                      </a:lnTo>
                      <a:lnTo>
                        <a:pt x="29" y="194"/>
                      </a:lnTo>
                      <a:lnTo>
                        <a:pt x="18" y="218"/>
                      </a:lnTo>
                      <a:lnTo>
                        <a:pt x="9" y="244"/>
                      </a:lnTo>
                      <a:lnTo>
                        <a:pt x="3" y="273"/>
                      </a:lnTo>
                      <a:lnTo>
                        <a:pt x="0" y="303"/>
                      </a:lnTo>
                      <a:lnTo>
                        <a:pt x="0" y="335"/>
                      </a:lnTo>
                      <a:lnTo>
                        <a:pt x="2" y="371"/>
                      </a:lnTo>
                      <a:lnTo>
                        <a:pt x="9" y="409"/>
                      </a:lnTo>
                      <a:lnTo>
                        <a:pt x="20" y="450"/>
                      </a:lnTo>
                      <a:lnTo>
                        <a:pt x="20" y="408"/>
                      </a:lnTo>
                      <a:lnTo>
                        <a:pt x="21" y="367"/>
                      </a:lnTo>
                      <a:lnTo>
                        <a:pt x="22" y="329"/>
                      </a:lnTo>
                      <a:lnTo>
                        <a:pt x="25" y="294"/>
                      </a:lnTo>
                      <a:lnTo>
                        <a:pt x="29" y="259"/>
                      </a:lnTo>
                      <a:lnTo>
                        <a:pt x="34" y="228"/>
                      </a:lnTo>
                      <a:lnTo>
                        <a:pt x="41" y="198"/>
                      </a:lnTo>
                      <a:lnTo>
                        <a:pt x="51" y="170"/>
                      </a:lnTo>
                      <a:lnTo>
                        <a:pt x="62" y="144"/>
                      </a:lnTo>
                      <a:lnTo>
                        <a:pt x="76" y="120"/>
                      </a:lnTo>
                      <a:lnTo>
                        <a:pt x="92" y="97"/>
                      </a:lnTo>
                      <a:lnTo>
                        <a:pt x="110" y="75"/>
                      </a:lnTo>
                      <a:lnTo>
                        <a:pt x="132" y="54"/>
                      </a:lnTo>
                      <a:lnTo>
                        <a:pt x="158" y="36"/>
                      </a:lnTo>
                      <a:lnTo>
                        <a:pt x="185" y="17"/>
                      </a:lnTo>
                      <a:lnTo>
                        <a:pt x="218" y="0"/>
                      </a:lnTo>
                      <a:lnTo>
                        <a:pt x="152" y="23"/>
                      </a:lnTo>
                      <a:close/>
                    </a:path>
                  </a:pathLst>
                </a:custGeom>
                <a:solidFill>
                  <a:srgbClr val="FFFF66"/>
                </a:solidFill>
                <a:ln w="9525">
                  <a:noFill/>
                  <a:round/>
                  <a:headEnd/>
                  <a:tailEnd/>
                </a:ln>
              </p:spPr>
              <p:txBody>
                <a:bodyPr/>
                <a:lstStyle/>
                <a:p>
                  <a:pPr>
                    <a:defRPr/>
                  </a:pPr>
                  <a:endParaRPr lang="en-US"/>
                </a:p>
              </p:txBody>
            </p:sp>
            <p:sp>
              <p:nvSpPr>
                <p:cNvPr id="48" name="Freeform 47"/>
                <p:cNvSpPr>
                  <a:spLocks/>
                </p:cNvSpPr>
                <p:nvPr/>
              </p:nvSpPr>
              <p:spPr bwMode="auto">
                <a:xfrm>
                  <a:off x="2558" y="3013"/>
                  <a:ext cx="78" cy="242"/>
                </a:xfrm>
                <a:custGeom>
                  <a:avLst/>
                  <a:gdLst>
                    <a:gd name="T0" fmla="*/ 38 w 152"/>
                    <a:gd name="T1" fmla="*/ 19 h 484"/>
                    <a:gd name="T2" fmla="*/ 39 w 152"/>
                    <a:gd name="T3" fmla="*/ 30 h 484"/>
                    <a:gd name="T4" fmla="*/ 40 w 152"/>
                    <a:gd name="T5" fmla="*/ 41 h 484"/>
                    <a:gd name="T6" fmla="*/ 39 w 152"/>
                    <a:gd name="T7" fmla="*/ 53 h 484"/>
                    <a:gd name="T8" fmla="*/ 37 w 152"/>
                    <a:gd name="T9" fmla="*/ 65 h 484"/>
                    <a:gd name="T10" fmla="*/ 32 w 152"/>
                    <a:gd name="T11" fmla="*/ 78 h 484"/>
                    <a:gd name="T12" fmla="*/ 25 w 152"/>
                    <a:gd name="T13" fmla="*/ 92 h 484"/>
                    <a:gd name="T14" fmla="*/ 14 w 152"/>
                    <a:gd name="T15" fmla="*/ 106 h 484"/>
                    <a:gd name="T16" fmla="*/ 0 w 152"/>
                    <a:gd name="T17" fmla="*/ 121 h 484"/>
                    <a:gd name="T18" fmla="*/ 5 w 152"/>
                    <a:gd name="T19" fmla="*/ 108 h 484"/>
                    <a:gd name="T20" fmla="*/ 10 w 152"/>
                    <a:gd name="T21" fmla="*/ 93 h 484"/>
                    <a:gd name="T22" fmla="*/ 15 w 152"/>
                    <a:gd name="T23" fmla="*/ 78 h 484"/>
                    <a:gd name="T24" fmla="*/ 19 w 152"/>
                    <a:gd name="T25" fmla="*/ 61 h 484"/>
                    <a:gd name="T26" fmla="*/ 23 w 152"/>
                    <a:gd name="T27" fmla="*/ 45 h 484"/>
                    <a:gd name="T28" fmla="*/ 27 w 152"/>
                    <a:gd name="T29" fmla="*/ 29 h 484"/>
                    <a:gd name="T30" fmla="*/ 29 w 152"/>
                    <a:gd name="T31" fmla="*/ 14 h 484"/>
                    <a:gd name="T32" fmla="*/ 31 w 152"/>
                    <a:gd name="T33" fmla="*/ 0 h 484"/>
                    <a:gd name="T34" fmla="*/ 38 w 152"/>
                    <a:gd name="T35" fmla="*/ 19 h 4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484">
                      <a:moveTo>
                        <a:pt x="144" y="75"/>
                      </a:moveTo>
                      <a:lnTo>
                        <a:pt x="149" y="118"/>
                      </a:lnTo>
                      <a:lnTo>
                        <a:pt x="152" y="163"/>
                      </a:lnTo>
                      <a:lnTo>
                        <a:pt x="149" y="210"/>
                      </a:lnTo>
                      <a:lnTo>
                        <a:pt x="141" y="260"/>
                      </a:lnTo>
                      <a:lnTo>
                        <a:pt x="123" y="311"/>
                      </a:lnTo>
                      <a:lnTo>
                        <a:pt x="95" y="367"/>
                      </a:lnTo>
                      <a:lnTo>
                        <a:pt x="54" y="424"/>
                      </a:lnTo>
                      <a:lnTo>
                        <a:pt x="0" y="484"/>
                      </a:lnTo>
                      <a:lnTo>
                        <a:pt x="19" y="431"/>
                      </a:lnTo>
                      <a:lnTo>
                        <a:pt x="39" y="372"/>
                      </a:lnTo>
                      <a:lnTo>
                        <a:pt x="57" y="309"/>
                      </a:lnTo>
                      <a:lnTo>
                        <a:pt x="73" y="242"/>
                      </a:lnTo>
                      <a:lnTo>
                        <a:pt x="88" y="177"/>
                      </a:lnTo>
                      <a:lnTo>
                        <a:pt x="101" y="113"/>
                      </a:lnTo>
                      <a:lnTo>
                        <a:pt x="111" y="53"/>
                      </a:lnTo>
                      <a:lnTo>
                        <a:pt x="119" y="0"/>
                      </a:lnTo>
                      <a:lnTo>
                        <a:pt x="144" y="75"/>
                      </a:lnTo>
                      <a:close/>
                    </a:path>
                  </a:pathLst>
                </a:custGeom>
                <a:solidFill>
                  <a:srgbClr val="FFC900"/>
                </a:solidFill>
                <a:ln w="9525">
                  <a:noFill/>
                  <a:round/>
                  <a:headEnd/>
                  <a:tailEnd/>
                </a:ln>
              </p:spPr>
              <p:txBody>
                <a:bodyPr/>
                <a:lstStyle/>
                <a:p>
                  <a:pPr>
                    <a:defRPr/>
                  </a:pPr>
                  <a:endParaRPr lang="en-US"/>
                </a:p>
              </p:txBody>
            </p:sp>
            <p:sp>
              <p:nvSpPr>
                <p:cNvPr id="49" name="Freeform 48"/>
                <p:cNvSpPr>
                  <a:spLocks/>
                </p:cNvSpPr>
                <p:nvPr/>
              </p:nvSpPr>
              <p:spPr bwMode="auto">
                <a:xfrm>
                  <a:off x="2561" y="3018"/>
                  <a:ext cx="75" cy="234"/>
                </a:xfrm>
                <a:custGeom>
                  <a:avLst/>
                  <a:gdLst>
                    <a:gd name="T0" fmla="*/ 36 w 146"/>
                    <a:gd name="T1" fmla="*/ 18 h 466"/>
                    <a:gd name="T2" fmla="*/ 38 w 146"/>
                    <a:gd name="T3" fmla="*/ 29 h 466"/>
                    <a:gd name="T4" fmla="*/ 39 w 146"/>
                    <a:gd name="T5" fmla="*/ 39 h 466"/>
                    <a:gd name="T6" fmla="*/ 38 w 146"/>
                    <a:gd name="T7" fmla="*/ 51 h 466"/>
                    <a:gd name="T8" fmla="*/ 35 w 146"/>
                    <a:gd name="T9" fmla="*/ 63 h 466"/>
                    <a:gd name="T10" fmla="*/ 31 w 146"/>
                    <a:gd name="T11" fmla="*/ 76 h 466"/>
                    <a:gd name="T12" fmla="*/ 24 w 146"/>
                    <a:gd name="T13" fmla="*/ 89 h 466"/>
                    <a:gd name="T14" fmla="*/ 14 w 146"/>
                    <a:gd name="T15" fmla="*/ 103 h 466"/>
                    <a:gd name="T16" fmla="*/ 0 w 146"/>
                    <a:gd name="T17" fmla="*/ 118 h 466"/>
                    <a:gd name="T18" fmla="*/ 5 w 146"/>
                    <a:gd name="T19" fmla="*/ 104 h 466"/>
                    <a:gd name="T20" fmla="*/ 10 w 146"/>
                    <a:gd name="T21" fmla="*/ 90 h 466"/>
                    <a:gd name="T22" fmla="*/ 14 w 146"/>
                    <a:gd name="T23" fmla="*/ 75 h 466"/>
                    <a:gd name="T24" fmla="*/ 18 w 146"/>
                    <a:gd name="T25" fmla="*/ 59 h 466"/>
                    <a:gd name="T26" fmla="*/ 23 w 146"/>
                    <a:gd name="T27" fmla="*/ 43 h 466"/>
                    <a:gd name="T28" fmla="*/ 26 w 146"/>
                    <a:gd name="T29" fmla="*/ 28 h 466"/>
                    <a:gd name="T30" fmla="*/ 28 w 146"/>
                    <a:gd name="T31" fmla="*/ 14 h 466"/>
                    <a:gd name="T32" fmla="*/ 30 w 146"/>
                    <a:gd name="T33" fmla="*/ 0 h 466"/>
                    <a:gd name="T34" fmla="*/ 32 w 146"/>
                    <a:gd name="T35" fmla="*/ 5 h 466"/>
                    <a:gd name="T36" fmla="*/ 33 w 146"/>
                    <a:gd name="T37" fmla="*/ 9 h 466"/>
                    <a:gd name="T38" fmla="*/ 35 w 146"/>
                    <a:gd name="T39" fmla="*/ 14 h 466"/>
                    <a:gd name="T40" fmla="*/ 36 w 146"/>
                    <a:gd name="T41" fmla="*/ 18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466">
                      <a:moveTo>
                        <a:pt x="138" y="71"/>
                      </a:moveTo>
                      <a:lnTo>
                        <a:pt x="144" y="113"/>
                      </a:lnTo>
                      <a:lnTo>
                        <a:pt x="146" y="156"/>
                      </a:lnTo>
                      <a:lnTo>
                        <a:pt x="144" y="201"/>
                      </a:lnTo>
                      <a:lnTo>
                        <a:pt x="135" y="250"/>
                      </a:lnTo>
                      <a:lnTo>
                        <a:pt x="118" y="300"/>
                      </a:lnTo>
                      <a:lnTo>
                        <a:pt x="91" y="353"/>
                      </a:lnTo>
                      <a:lnTo>
                        <a:pt x="52" y="409"/>
                      </a:lnTo>
                      <a:lnTo>
                        <a:pt x="0" y="466"/>
                      </a:lnTo>
                      <a:lnTo>
                        <a:pt x="20" y="415"/>
                      </a:lnTo>
                      <a:lnTo>
                        <a:pt x="38" y="358"/>
                      </a:lnTo>
                      <a:lnTo>
                        <a:pt x="54" y="298"/>
                      </a:lnTo>
                      <a:lnTo>
                        <a:pt x="70" y="235"/>
                      </a:lnTo>
                      <a:lnTo>
                        <a:pt x="85" y="171"/>
                      </a:lnTo>
                      <a:lnTo>
                        <a:pt x="97" y="110"/>
                      </a:lnTo>
                      <a:lnTo>
                        <a:pt x="107" y="53"/>
                      </a:lnTo>
                      <a:lnTo>
                        <a:pt x="115" y="0"/>
                      </a:lnTo>
                      <a:lnTo>
                        <a:pt x="121" y="18"/>
                      </a:lnTo>
                      <a:lnTo>
                        <a:pt x="127" y="35"/>
                      </a:lnTo>
                      <a:lnTo>
                        <a:pt x="133" y="53"/>
                      </a:lnTo>
                      <a:lnTo>
                        <a:pt x="138" y="71"/>
                      </a:lnTo>
                      <a:close/>
                    </a:path>
                  </a:pathLst>
                </a:custGeom>
                <a:solidFill>
                  <a:srgbClr val="FFCC07"/>
                </a:solidFill>
                <a:ln w="9525">
                  <a:noFill/>
                  <a:round/>
                  <a:headEnd/>
                  <a:tailEnd/>
                </a:ln>
              </p:spPr>
              <p:txBody>
                <a:bodyPr/>
                <a:lstStyle/>
                <a:p>
                  <a:pPr>
                    <a:defRPr/>
                  </a:pPr>
                  <a:endParaRPr lang="en-US"/>
                </a:p>
              </p:txBody>
            </p:sp>
            <p:sp>
              <p:nvSpPr>
                <p:cNvPr id="50" name="Freeform 49"/>
                <p:cNvSpPr>
                  <a:spLocks/>
                </p:cNvSpPr>
                <p:nvPr/>
              </p:nvSpPr>
              <p:spPr bwMode="auto">
                <a:xfrm>
                  <a:off x="2563" y="3024"/>
                  <a:ext cx="70" cy="223"/>
                </a:xfrm>
                <a:custGeom>
                  <a:avLst/>
                  <a:gdLst>
                    <a:gd name="T0" fmla="*/ 34 w 138"/>
                    <a:gd name="T1" fmla="*/ 16 h 448"/>
                    <a:gd name="T2" fmla="*/ 35 w 138"/>
                    <a:gd name="T3" fmla="*/ 26 h 448"/>
                    <a:gd name="T4" fmla="*/ 36 w 138"/>
                    <a:gd name="T5" fmla="*/ 37 h 448"/>
                    <a:gd name="T6" fmla="*/ 35 w 138"/>
                    <a:gd name="T7" fmla="*/ 48 h 448"/>
                    <a:gd name="T8" fmla="*/ 32 w 138"/>
                    <a:gd name="T9" fmla="*/ 59 h 448"/>
                    <a:gd name="T10" fmla="*/ 28 w 138"/>
                    <a:gd name="T11" fmla="*/ 72 h 448"/>
                    <a:gd name="T12" fmla="*/ 22 w 138"/>
                    <a:gd name="T13" fmla="*/ 84 h 448"/>
                    <a:gd name="T14" fmla="*/ 12 w 138"/>
                    <a:gd name="T15" fmla="*/ 98 h 448"/>
                    <a:gd name="T16" fmla="*/ 0 w 138"/>
                    <a:gd name="T17" fmla="*/ 111 h 448"/>
                    <a:gd name="T18" fmla="*/ 5 w 138"/>
                    <a:gd name="T19" fmla="*/ 99 h 448"/>
                    <a:gd name="T20" fmla="*/ 9 w 138"/>
                    <a:gd name="T21" fmla="*/ 85 h 448"/>
                    <a:gd name="T22" fmla="*/ 13 w 138"/>
                    <a:gd name="T23" fmla="*/ 71 h 448"/>
                    <a:gd name="T24" fmla="*/ 17 w 138"/>
                    <a:gd name="T25" fmla="*/ 56 h 448"/>
                    <a:gd name="T26" fmla="*/ 21 w 138"/>
                    <a:gd name="T27" fmla="*/ 41 h 448"/>
                    <a:gd name="T28" fmla="*/ 24 w 138"/>
                    <a:gd name="T29" fmla="*/ 26 h 448"/>
                    <a:gd name="T30" fmla="*/ 26 w 138"/>
                    <a:gd name="T31" fmla="*/ 12 h 448"/>
                    <a:gd name="T32" fmla="*/ 28 w 138"/>
                    <a:gd name="T33" fmla="*/ 0 h 448"/>
                    <a:gd name="T34" fmla="*/ 29 w 138"/>
                    <a:gd name="T35" fmla="*/ 4 h 448"/>
                    <a:gd name="T36" fmla="*/ 31 w 138"/>
                    <a:gd name="T37" fmla="*/ 8 h 448"/>
                    <a:gd name="T38" fmla="*/ 32 w 138"/>
                    <a:gd name="T39" fmla="*/ 12 h 448"/>
                    <a:gd name="T40" fmla="*/ 34 w 138"/>
                    <a:gd name="T41" fmla="*/ 16 h 4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448">
                      <a:moveTo>
                        <a:pt x="132" y="67"/>
                      </a:moveTo>
                      <a:lnTo>
                        <a:pt x="137" y="107"/>
                      </a:lnTo>
                      <a:lnTo>
                        <a:pt x="138" y="149"/>
                      </a:lnTo>
                      <a:lnTo>
                        <a:pt x="136" y="194"/>
                      </a:lnTo>
                      <a:lnTo>
                        <a:pt x="127" y="240"/>
                      </a:lnTo>
                      <a:lnTo>
                        <a:pt x="110" y="289"/>
                      </a:lnTo>
                      <a:lnTo>
                        <a:pt x="85" y="340"/>
                      </a:lnTo>
                      <a:lnTo>
                        <a:pt x="48" y="393"/>
                      </a:lnTo>
                      <a:lnTo>
                        <a:pt x="0" y="448"/>
                      </a:lnTo>
                      <a:lnTo>
                        <a:pt x="18" y="399"/>
                      </a:lnTo>
                      <a:lnTo>
                        <a:pt x="36" y="344"/>
                      </a:lnTo>
                      <a:lnTo>
                        <a:pt x="52" y="286"/>
                      </a:lnTo>
                      <a:lnTo>
                        <a:pt x="67" y="226"/>
                      </a:lnTo>
                      <a:lnTo>
                        <a:pt x="81" y="166"/>
                      </a:lnTo>
                      <a:lnTo>
                        <a:pt x="92" y="107"/>
                      </a:lnTo>
                      <a:lnTo>
                        <a:pt x="102" y="51"/>
                      </a:lnTo>
                      <a:lnTo>
                        <a:pt x="109" y="0"/>
                      </a:lnTo>
                      <a:lnTo>
                        <a:pt x="115" y="16"/>
                      </a:lnTo>
                      <a:lnTo>
                        <a:pt x="121" y="33"/>
                      </a:lnTo>
                      <a:lnTo>
                        <a:pt x="127" y="51"/>
                      </a:lnTo>
                      <a:lnTo>
                        <a:pt x="132" y="67"/>
                      </a:lnTo>
                      <a:close/>
                    </a:path>
                  </a:pathLst>
                </a:custGeom>
                <a:solidFill>
                  <a:srgbClr val="FFD111"/>
                </a:solidFill>
                <a:ln w="9525">
                  <a:noFill/>
                  <a:round/>
                  <a:headEnd/>
                  <a:tailEnd/>
                </a:ln>
              </p:spPr>
              <p:txBody>
                <a:bodyPr/>
                <a:lstStyle/>
                <a:p>
                  <a:pPr>
                    <a:defRPr/>
                  </a:pPr>
                  <a:endParaRPr lang="en-US"/>
                </a:p>
              </p:txBody>
            </p:sp>
            <p:sp>
              <p:nvSpPr>
                <p:cNvPr id="51" name="Freeform 50"/>
                <p:cNvSpPr>
                  <a:spLocks/>
                </p:cNvSpPr>
                <p:nvPr/>
              </p:nvSpPr>
              <p:spPr bwMode="auto">
                <a:xfrm>
                  <a:off x="2568" y="3029"/>
                  <a:ext cx="63" cy="215"/>
                </a:xfrm>
                <a:custGeom>
                  <a:avLst/>
                  <a:gdLst>
                    <a:gd name="T0" fmla="*/ 29 w 131"/>
                    <a:gd name="T1" fmla="*/ 16 h 429"/>
                    <a:gd name="T2" fmla="*/ 30 w 131"/>
                    <a:gd name="T3" fmla="*/ 26 h 429"/>
                    <a:gd name="T4" fmla="*/ 30 w 131"/>
                    <a:gd name="T5" fmla="*/ 36 h 429"/>
                    <a:gd name="T6" fmla="*/ 30 w 131"/>
                    <a:gd name="T7" fmla="*/ 47 h 429"/>
                    <a:gd name="T8" fmla="*/ 28 w 131"/>
                    <a:gd name="T9" fmla="*/ 58 h 429"/>
                    <a:gd name="T10" fmla="*/ 24 w 131"/>
                    <a:gd name="T11" fmla="*/ 70 h 429"/>
                    <a:gd name="T12" fmla="*/ 18 w 131"/>
                    <a:gd name="T13" fmla="*/ 82 h 429"/>
                    <a:gd name="T14" fmla="*/ 11 w 131"/>
                    <a:gd name="T15" fmla="*/ 95 h 429"/>
                    <a:gd name="T16" fmla="*/ 0 w 131"/>
                    <a:gd name="T17" fmla="*/ 108 h 429"/>
                    <a:gd name="T18" fmla="*/ 4 w 131"/>
                    <a:gd name="T19" fmla="*/ 96 h 429"/>
                    <a:gd name="T20" fmla="*/ 8 w 131"/>
                    <a:gd name="T21" fmla="*/ 83 h 429"/>
                    <a:gd name="T22" fmla="*/ 12 w 131"/>
                    <a:gd name="T23" fmla="*/ 69 h 429"/>
                    <a:gd name="T24" fmla="*/ 15 w 131"/>
                    <a:gd name="T25" fmla="*/ 55 h 429"/>
                    <a:gd name="T26" fmla="*/ 18 w 131"/>
                    <a:gd name="T27" fmla="*/ 40 h 429"/>
                    <a:gd name="T28" fmla="*/ 20 w 131"/>
                    <a:gd name="T29" fmla="*/ 26 h 429"/>
                    <a:gd name="T30" fmla="*/ 23 w 131"/>
                    <a:gd name="T31" fmla="*/ 13 h 429"/>
                    <a:gd name="T32" fmla="*/ 24 w 131"/>
                    <a:gd name="T33" fmla="*/ 0 h 429"/>
                    <a:gd name="T34" fmla="*/ 25 w 131"/>
                    <a:gd name="T35" fmla="*/ 4 h 429"/>
                    <a:gd name="T36" fmla="*/ 27 w 131"/>
                    <a:gd name="T37" fmla="*/ 8 h 429"/>
                    <a:gd name="T38" fmla="*/ 28 w 131"/>
                    <a:gd name="T39" fmla="*/ 12 h 429"/>
                    <a:gd name="T40" fmla="*/ 29 w 131"/>
                    <a:gd name="T41" fmla="*/ 16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1" h="429">
                      <a:moveTo>
                        <a:pt x="126" y="63"/>
                      </a:moveTo>
                      <a:lnTo>
                        <a:pt x="130" y="102"/>
                      </a:lnTo>
                      <a:lnTo>
                        <a:pt x="131" y="142"/>
                      </a:lnTo>
                      <a:lnTo>
                        <a:pt x="129" y="185"/>
                      </a:lnTo>
                      <a:lnTo>
                        <a:pt x="120" y="230"/>
                      </a:lnTo>
                      <a:lnTo>
                        <a:pt x="104" y="277"/>
                      </a:lnTo>
                      <a:lnTo>
                        <a:pt x="80" y="326"/>
                      </a:lnTo>
                      <a:lnTo>
                        <a:pt x="46" y="377"/>
                      </a:lnTo>
                      <a:lnTo>
                        <a:pt x="0" y="429"/>
                      </a:lnTo>
                      <a:lnTo>
                        <a:pt x="17" y="382"/>
                      </a:lnTo>
                      <a:lnTo>
                        <a:pt x="34" y="329"/>
                      </a:lnTo>
                      <a:lnTo>
                        <a:pt x="49" y="273"/>
                      </a:lnTo>
                      <a:lnTo>
                        <a:pt x="64" y="217"/>
                      </a:lnTo>
                      <a:lnTo>
                        <a:pt x="77" y="159"/>
                      </a:lnTo>
                      <a:lnTo>
                        <a:pt x="88" y="103"/>
                      </a:lnTo>
                      <a:lnTo>
                        <a:pt x="97" y="50"/>
                      </a:lnTo>
                      <a:lnTo>
                        <a:pt x="104" y="0"/>
                      </a:lnTo>
                      <a:lnTo>
                        <a:pt x="110" y="15"/>
                      </a:lnTo>
                      <a:lnTo>
                        <a:pt x="116" y="32"/>
                      </a:lnTo>
                      <a:lnTo>
                        <a:pt x="120" y="46"/>
                      </a:lnTo>
                      <a:lnTo>
                        <a:pt x="126" y="63"/>
                      </a:lnTo>
                      <a:close/>
                    </a:path>
                  </a:pathLst>
                </a:custGeom>
                <a:solidFill>
                  <a:srgbClr val="FFD619"/>
                </a:solidFill>
                <a:ln w="9525">
                  <a:noFill/>
                  <a:round/>
                  <a:headEnd/>
                  <a:tailEnd/>
                </a:ln>
              </p:spPr>
              <p:txBody>
                <a:bodyPr/>
                <a:lstStyle/>
                <a:p>
                  <a:pPr>
                    <a:defRPr/>
                  </a:pPr>
                  <a:endParaRPr lang="en-US"/>
                </a:p>
              </p:txBody>
            </p:sp>
            <p:sp>
              <p:nvSpPr>
                <p:cNvPr id="52" name="Freeform 51"/>
                <p:cNvSpPr>
                  <a:spLocks/>
                </p:cNvSpPr>
                <p:nvPr/>
              </p:nvSpPr>
              <p:spPr bwMode="auto">
                <a:xfrm>
                  <a:off x="2568" y="3032"/>
                  <a:ext cx="63" cy="207"/>
                </a:xfrm>
                <a:custGeom>
                  <a:avLst/>
                  <a:gdLst>
                    <a:gd name="T0" fmla="*/ 31 w 125"/>
                    <a:gd name="T1" fmla="*/ 15 h 411"/>
                    <a:gd name="T2" fmla="*/ 32 w 125"/>
                    <a:gd name="T3" fmla="*/ 24 h 411"/>
                    <a:gd name="T4" fmla="*/ 32 w 125"/>
                    <a:gd name="T5" fmla="*/ 34 h 411"/>
                    <a:gd name="T6" fmla="*/ 31 w 125"/>
                    <a:gd name="T7" fmla="*/ 45 h 411"/>
                    <a:gd name="T8" fmla="*/ 29 w 125"/>
                    <a:gd name="T9" fmla="*/ 56 h 411"/>
                    <a:gd name="T10" fmla="*/ 25 w 125"/>
                    <a:gd name="T11" fmla="*/ 67 h 411"/>
                    <a:gd name="T12" fmla="*/ 19 w 125"/>
                    <a:gd name="T13" fmla="*/ 80 h 411"/>
                    <a:gd name="T14" fmla="*/ 11 w 125"/>
                    <a:gd name="T15" fmla="*/ 92 h 411"/>
                    <a:gd name="T16" fmla="*/ 0 w 125"/>
                    <a:gd name="T17" fmla="*/ 104 h 411"/>
                    <a:gd name="T18" fmla="*/ 4 w 125"/>
                    <a:gd name="T19" fmla="*/ 93 h 411"/>
                    <a:gd name="T20" fmla="*/ 8 w 125"/>
                    <a:gd name="T21" fmla="*/ 80 h 411"/>
                    <a:gd name="T22" fmla="*/ 13 w 125"/>
                    <a:gd name="T23" fmla="*/ 66 h 411"/>
                    <a:gd name="T24" fmla="*/ 16 w 125"/>
                    <a:gd name="T25" fmla="*/ 53 h 411"/>
                    <a:gd name="T26" fmla="*/ 19 w 125"/>
                    <a:gd name="T27" fmla="*/ 39 h 411"/>
                    <a:gd name="T28" fmla="*/ 22 w 125"/>
                    <a:gd name="T29" fmla="*/ 26 h 411"/>
                    <a:gd name="T30" fmla="*/ 24 w 125"/>
                    <a:gd name="T31" fmla="*/ 12 h 411"/>
                    <a:gd name="T32" fmla="*/ 25 w 125"/>
                    <a:gd name="T33" fmla="*/ 0 h 411"/>
                    <a:gd name="T34" fmla="*/ 27 w 125"/>
                    <a:gd name="T35" fmla="*/ 4 h 411"/>
                    <a:gd name="T36" fmla="*/ 28 w 125"/>
                    <a:gd name="T37" fmla="*/ 7 h 411"/>
                    <a:gd name="T38" fmla="*/ 29 w 125"/>
                    <a:gd name="T39" fmla="*/ 11 h 411"/>
                    <a:gd name="T40" fmla="*/ 31 w 125"/>
                    <a:gd name="T41" fmla="*/ 15 h 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411">
                      <a:moveTo>
                        <a:pt x="121" y="58"/>
                      </a:moveTo>
                      <a:lnTo>
                        <a:pt x="125" y="96"/>
                      </a:lnTo>
                      <a:lnTo>
                        <a:pt x="125" y="136"/>
                      </a:lnTo>
                      <a:lnTo>
                        <a:pt x="122" y="177"/>
                      </a:lnTo>
                      <a:lnTo>
                        <a:pt x="114" y="221"/>
                      </a:lnTo>
                      <a:lnTo>
                        <a:pt x="99" y="266"/>
                      </a:lnTo>
                      <a:lnTo>
                        <a:pt x="76" y="313"/>
                      </a:lnTo>
                      <a:lnTo>
                        <a:pt x="44" y="361"/>
                      </a:lnTo>
                      <a:lnTo>
                        <a:pt x="0" y="411"/>
                      </a:lnTo>
                      <a:lnTo>
                        <a:pt x="16" y="365"/>
                      </a:lnTo>
                      <a:lnTo>
                        <a:pt x="32" y="315"/>
                      </a:lnTo>
                      <a:lnTo>
                        <a:pt x="49" y="262"/>
                      </a:lnTo>
                      <a:lnTo>
                        <a:pt x="62" y="208"/>
                      </a:lnTo>
                      <a:lnTo>
                        <a:pt x="74" y="154"/>
                      </a:lnTo>
                      <a:lnTo>
                        <a:pt x="85" y="101"/>
                      </a:lnTo>
                      <a:lnTo>
                        <a:pt x="93" y="48"/>
                      </a:lnTo>
                      <a:lnTo>
                        <a:pt x="100" y="0"/>
                      </a:lnTo>
                      <a:lnTo>
                        <a:pt x="106" y="13"/>
                      </a:lnTo>
                      <a:lnTo>
                        <a:pt x="111" y="28"/>
                      </a:lnTo>
                      <a:lnTo>
                        <a:pt x="116" y="43"/>
                      </a:lnTo>
                      <a:lnTo>
                        <a:pt x="121" y="58"/>
                      </a:lnTo>
                      <a:close/>
                    </a:path>
                  </a:pathLst>
                </a:custGeom>
                <a:solidFill>
                  <a:srgbClr val="FFDB21"/>
                </a:solidFill>
                <a:ln w="9525">
                  <a:noFill/>
                  <a:round/>
                  <a:headEnd/>
                  <a:tailEnd/>
                </a:ln>
              </p:spPr>
              <p:txBody>
                <a:bodyPr/>
                <a:lstStyle/>
                <a:p>
                  <a:pPr>
                    <a:defRPr/>
                  </a:pPr>
                  <a:endParaRPr lang="en-US"/>
                </a:p>
              </p:txBody>
            </p:sp>
            <p:sp>
              <p:nvSpPr>
                <p:cNvPr id="53" name="Freeform 52"/>
                <p:cNvSpPr>
                  <a:spLocks/>
                </p:cNvSpPr>
                <p:nvPr/>
              </p:nvSpPr>
              <p:spPr bwMode="auto">
                <a:xfrm>
                  <a:off x="2571" y="3038"/>
                  <a:ext cx="61" cy="196"/>
                </a:xfrm>
                <a:custGeom>
                  <a:avLst/>
                  <a:gdLst>
                    <a:gd name="T0" fmla="*/ 31 w 118"/>
                    <a:gd name="T1" fmla="*/ 13 h 393"/>
                    <a:gd name="T2" fmla="*/ 32 w 118"/>
                    <a:gd name="T3" fmla="*/ 22 h 393"/>
                    <a:gd name="T4" fmla="*/ 32 w 118"/>
                    <a:gd name="T5" fmla="*/ 32 h 393"/>
                    <a:gd name="T6" fmla="*/ 30 w 118"/>
                    <a:gd name="T7" fmla="*/ 42 h 393"/>
                    <a:gd name="T8" fmla="*/ 28 w 118"/>
                    <a:gd name="T9" fmla="*/ 53 h 393"/>
                    <a:gd name="T10" fmla="*/ 25 w 118"/>
                    <a:gd name="T11" fmla="*/ 64 h 393"/>
                    <a:gd name="T12" fmla="*/ 19 w 118"/>
                    <a:gd name="T13" fmla="*/ 75 h 393"/>
                    <a:gd name="T14" fmla="*/ 11 w 118"/>
                    <a:gd name="T15" fmla="*/ 86 h 393"/>
                    <a:gd name="T16" fmla="*/ 0 w 118"/>
                    <a:gd name="T17" fmla="*/ 98 h 393"/>
                    <a:gd name="T18" fmla="*/ 4 w 118"/>
                    <a:gd name="T19" fmla="*/ 87 h 393"/>
                    <a:gd name="T20" fmla="*/ 8 w 118"/>
                    <a:gd name="T21" fmla="*/ 75 h 393"/>
                    <a:gd name="T22" fmla="*/ 12 w 118"/>
                    <a:gd name="T23" fmla="*/ 63 h 393"/>
                    <a:gd name="T24" fmla="*/ 16 w 118"/>
                    <a:gd name="T25" fmla="*/ 50 h 393"/>
                    <a:gd name="T26" fmla="*/ 19 w 118"/>
                    <a:gd name="T27" fmla="*/ 37 h 393"/>
                    <a:gd name="T28" fmla="*/ 22 w 118"/>
                    <a:gd name="T29" fmla="*/ 24 h 393"/>
                    <a:gd name="T30" fmla="*/ 24 w 118"/>
                    <a:gd name="T31" fmla="*/ 12 h 393"/>
                    <a:gd name="T32" fmla="*/ 26 w 118"/>
                    <a:gd name="T33" fmla="*/ 0 h 393"/>
                    <a:gd name="T34" fmla="*/ 27 w 118"/>
                    <a:gd name="T35" fmla="*/ 3 h 393"/>
                    <a:gd name="T36" fmla="*/ 28 w 118"/>
                    <a:gd name="T37" fmla="*/ 6 h 393"/>
                    <a:gd name="T38" fmla="*/ 29 w 118"/>
                    <a:gd name="T39" fmla="*/ 10 h 393"/>
                    <a:gd name="T40" fmla="*/ 31 w 118"/>
                    <a:gd name="T41" fmla="*/ 13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393">
                      <a:moveTo>
                        <a:pt x="116" y="55"/>
                      </a:moveTo>
                      <a:lnTo>
                        <a:pt x="118" y="91"/>
                      </a:lnTo>
                      <a:lnTo>
                        <a:pt x="118" y="130"/>
                      </a:lnTo>
                      <a:lnTo>
                        <a:pt x="115" y="170"/>
                      </a:lnTo>
                      <a:lnTo>
                        <a:pt x="107" y="212"/>
                      </a:lnTo>
                      <a:lnTo>
                        <a:pt x="93" y="256"/>
                      </a:lnTo>
                      <a:lnTo>
                        <a:pt x="71" y="300"/>
                      </a:lnTo>
                      <a:lnTo>
                        <a:pt x="40" y="345"/>
                      </a:lnTo>
                      <a:lnTo>
                        <a:pt x="0" y="393"/>
                      </a:lnTo>
                      <a:lnTo>
                        <a:pt x="16" y="349"/>
                      </a:lnTo>
                      <a:lnTo>
                        <a:pt x="31" y="302"/>
                      </a:lnTo>
                      <a:lnTo>
                        <a:pt x="46" y="252"/>
                      </a:lnTo>
                      <a:lnTo>
                        <a:pt x="58" y="200"/>
                      </a:lnTo>
                      <a:lnTo>
                        <a:pt x="71" y="150"/>
                      </a:lnTo>
                      <a:lnTo>
                        <a:pt x="82" y="98"/>
                      </a:lnTo>
                      <a:lnTo>
                        <a:pt x="90" y="48"/>
                      </a:lnTo>
                      <a:lnTo>
                        <a:pt x="96" y="0"/>
                      </a:lnTo>
                      <a:lnTo>
                        <a:pt x="101" y="14"/>
                      </a:lnTo>
                      <a:lnTo>
                        <a:pt x="106" y="27"/>
                      </a:lnTo>
                      <a:lnTo>
                        <a:pt x="111" y="41"/>
                      </a:lnTo>
                      <a:lnTo>
                        <a:pt x="116" y="55"/>
                      </a:lnTo>
                      <a:close/>
                    </a:path>
                  </a:pathLst>
                </a:custGeom>
                <a:solidFill>
                  <a:srgbClr val="FFDD28"/>
                </a:solidFill>
                <a:ln w="9525">
                  <a:noFill/>
                  <a:round/>
                  <a:headEnd/>
                  <a:tailEnd/>
                </a:ln>
              </p:spPr>
              <p:txBody>
                <a:bodyPr/>
                <a:lstStyle/>
                <a:p>
                  <a:pPr>
                    <a:defRPr/>
                  </a:pPr>
                  <a:endParaRPr lang="en-US"/>
                </a:p>
              </p:txBody>
            </p:sp>
            <p:sp>
              <p:nvSpPr>
                <p:cNvPr id="54" name="Freeform 53"/>
                <p:cNvSpPr>
                  <a:spLocks/>
                </p:cNvSpPr>
                <p:nvPr/>
              </p:nvSpPr>
              <p:spPr bwMode="auto">
                <a:xfrm>
                  <a:off x="2573" y="3043"/>
                  <a:ext cx="58" cy="188"/>
                </a:xfrm>
                <a:custGeom>
                  <a:avLst/>
                  <a:gdLst>
                    <a:gd name="T0" fmla="*/ 30 w 112"/>
                    <a:gd name="T1" fmla="*/ 13 h 377"/>
                    <a:gd name="T2" fmla="*/ 30 w 112"/>
                    <a:gd name="T3" fmla="*/ 21 h 377"/>
                    <a:gd name="T4" fmla="*/ 30 w 112"/>
                    <a:gd name="T5" fmla="*/ 30 h 377"/>
                    <a:gd name="T6" fmla="*/ 29 w 112"/>
                    <a:gd name="T7" fmla="*/ 40 h 377"/>
                    <a:gd name="T8" fmla="*/ 27 w 112"/>
                    <a:gd name="T9" fmla="*/ 51 h 377"/>
                    <a:gd name="T10" fmla="*/ 24 w 112"/>
                    <a:gd name="T11" fmla="*/ 61 h 377"/>
                    <a:gd name="T12" fmla="*/ 18 w 112"/>
                    <a:gd name="T13" fmla="*/ 72 h 377"/>
                    <a:gd name="T14" fmla="*/ 10 w 112"/>
                    <a:gd name="T15" fmla="*/ 83 h 377"/>
                    <a:gd name="T16" fmla="*/ 0 w 112"/>
                    <a:gd name="T17" fmla="*/ 94 h 377"/>
                    <a:gd name="T18" fmla="*/ 4 w 112"/>
                    <a:gd name="T19" fmla="*/ 83 h 377"/>
                    <a:gd name="T20" fmla="*/ 8 w 112"/>
                    <a:gd name="T21" fmla="*/ 72 h 377"/>
                    <a:gd name="T22" fmla="*/ 12 w 112"/>
                    <a:gd name="T23" fmla="*/ 60 h 377"/>
                    <a:gd name="T24" fmla="*/ 16 w 112"/>
                    <a:gd name="T25" fmla="*/ 48 h 377"/>
                    <a:gd name="T26" fmla="*/ 18 w 112"/>
                    <a:gd name="T27" fmla="*/ 36 h 377"/>
                    <a:gd name="T28" fmla="*/ 21 w 112"/>
                    <a:gd name="T29" fmla="*/ 24 h 377"/>
                    <a:gd name="T30" fmla="*/ 23 w 112"/>
                    <a:gd name="T31" fmla="*/ 11 h 377"/>
                    <a:gd name="T32" fmla="*/ 25 w 112"/>
                    <a:gd name="T33" fmla="*/ 0 h 377"/>
                    <a:gd name="T34" fmla="*/ 26 w 112"/>
                    <a:gd name="T35" fmla="*/ 3 h 377"/>
                    <a:gd name="T36" fmla="*/ 27 w 112"/>
                    <a:gd name="T37" fmla="*/ 6 h 377"/>
                    <a:gd name="T38" fmla="*/ 28 w 112"/>
                    <a:gd name="T39" fmla="*/ 9 h 377"/>
                    <a:gd name="T40" fmla="*/ 30 w 112"/>
                    <a:gd name="T41" fmla="*/ 13 h 3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77">
                      <a:moveTo>
                        <a:pt x="111" y="52"/>
                      </a:moveTo>
                      <a:lnTo>
                        <a:pt x="112" y="86"/>
                      </a:lnTo>
                      <a:lnTo>
                        <a:pt x="112" y="123"/>
                      </a:lnTo>
                      <a:lnTo>
                        <a:pt x="109" y="162"/>
                      </a:lnTo>
                      <a:lnTo>
                        <a:pt x="101" y="204"/>
                      </a:lnTo>
                      <a:lnTo>
                        <a:pt x="88" y="245"/>
                      </a:lnTo>
                      <a:lnTo>
                        <a:pt x="67" y="288"/>
                      </a:lnTo>
                      <a:lnTo>
                        <a:pt x="38" y="333"/>
                      </a:lnTo>
                      <a:lnTo>
                        <a:pt x="0" y="377"/>
                      </a:lnTo>
                      <a:lnTo>
                        <a:pt x="15" y="334"/>
                      </a:lnTo>
                      <a:lnTo>
                        <a:pt x="30" y="288"/>
                      </a:lnTo>
                      <a:lnTo>
                        <a:pt x="44" y="242"/>
                      </a:lnTo>
                      <a:lnTo>
                        <a:pt x="57" y="194"/>
                      </a:lnTo>
                      <a:lnTo>
                        <a:pt x="68" y="144"/>
                      </a:lnTo>
                      <a:lnTo>
                        <a:pt x="78" y="96"/>
                      </a:lnTo>
                      <a:lnTo>
                        <a:pt x="87" y="47"/>
                      </a:lnTo>
                      <a:lnTo>
                        <a:pt x="92" y="0"/>
                      </a:lnTo>
                      <a:lnTo>
                        <a:pt x="97" y="13"/>
                      </a:lnTo>
                      <a:lnTo>
                        <a:pt x="102" y="25"/>
                      </a:lnTo>
                      <a:lnTo>
                        <a:pt x="106" y="39"/>
                      </a:lnTo>
                      <a:lnTo>
                        <a:pt x="111" y="52"/>
                      </a:lnTo>
                      <a:close/>
                    </a:path>
                  </a:pathLst>
                </a:custGeom>
                <a:solidFill>
                  <a:srgbClr val="FFE233"/>
                </a:solidFill>
                <a:ln w="9525">
                  <a:noFill/>
                  <a:round/>
                  <a:headEnd/>
                  <a:tailEnd/>
                </a:ln>
              </p:spPr>
              <p:txBody>
                <a:bodyPr/>
                <a:lstStyle/>
                <a:p>
                  <a:pPr>
                    <a:defRPr/>
                  </a:pPr>
                  <a:endParaRPr lang="en-US"/>
                </a:p>
              </p:txBody>
            </p:sp>
            <p:sp>
              <p:nvSpPr>
                <p:cNvPr id="55" name="Freeform 54"/>
                <p:cNvSpPr>
                  <a:spLocks/>
                </p:cNvSpPr>
                <p:nvPr/>
              </p:nvSpPr>
              <p:spPr bwMode="auto">
                <a:xfrm>
                  <a:off x="2575" y="3048"/>
                  <a:ext cx="53" cy="180"/>
                </a:xfrm>
                <a:custGeom>
                  <a:avLst/>
                  <a:gdLst>
                    <a:gd name="T0" fmla="*/ 27 w 106"/>
                    <a:gd name="T1" fmla="*/ 12 h 359"/>
                    <a:gd name="T2" fmla="*/ 27 w 106"/>
                    <a:gd name="T3" fmla="*/ 21 h 359"/>
                    <a:gd name="T4" fmla="*/ 27 w 106"/>
                    <a:gd name="T5" fmla="*/ 30 h 359"/>
                    <a:gd name="T6" fmla="*/ 26 w 106"/>
                    <a:gd name="T7" fmla="*/ 39 h 359"/>
                    <a:gd name="T8" fmla="*/ 24 w 106"/>
                    <a:gd name="T9" fmla="*/ 49 h 359"/>
                    <a:gd name="T10" fmla="*/ 21 w 106"/>
                    <a:gd name="T11" fmla="*/ 59 h 359"/>
                    <a:gd name="T12" fmla="*/ 16 w 106"/>
                    <a:gd name="T13" fmla="*/ 69 h 359"/>
                    <a:gd name="T14" fmla="*/ 9 w 106"/>
                    <a:gd name="T15" fmla="*/ 80 h 359"/>
                    <a:gd name="T16" fmla="*/ 0 w 106"/>
                    <a:gd name="T17" fmla="*/ 90 h 359"/>
                    <a:gd name="T18" fmla="*/ 4 w 106"/>
                    <a:gd name="T19" fmla="*/ 80 h 359"/>
                    <a:gd name="T20" fmla="*/ 8 w 106"/>
                    <a:gd name="T21" fmla="*/ 69 h 359"/>
                    <a:gd name="T22" fmla="*/ 11 w 106"/>
                    <a:gd name="T23" fmla="*/ 58 h 359"/>
                    <a:gd name="T24" fmla="*/ 14 w 106"/>
                    <a:gd name="T25" fmla="*/ 47 h 359"/>
                    <a:gd name="T26" fmla="*/ 16 w 106"/>
                    <a:gd name="T27" fmla="*/ 35 h 359"/>
                    <a:gd name="T28" fmla="*/ 19 w 106"/>
                    <a:gd name="T29" fmla="*/ 24 h 359"/>
                    <a:gd name="T30" fmla="*/ 21 w 106"/>
                    <a:gd name="T31" fmla="*/ 12 h 359"/>
                    <a:gd name="T32" fmla="*/ 22 w 106"/>
                    <a:gd name="T33" fmla="*/ 0 h 359"/>
                    <a:gd name="T34" fmla="*/ 23 w 106"/>
                    <a:gd name="T35" fmla="*/ 3 h 359"/>
                    <a:gd name="T36" fmla="*/ 25 w 106"/>
                    <a:gd name="T37" fmla="*/ 6 h 359"/>
                    <a:gd name="T38" fmla="*/ 26 w 106"/>
                    <a:gd name="T39" fmla="*/ 9 h 359"/>
                    <a:gd name="T40" fmla="*/ 27 w 106"/>
                    <a:gd name="T41" fmla="*/ 12 h 3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359">
                      <a:moveTo>
                        <a:pt x="106" y="48"/>
                      </a:moveTo>
                      <a:lnTo>
                        <a:pt x="106" y="81"/>
                      </a:lnTo>
                      <a:lnTo>
                        <a:pt x="106" y="117"/>
                      </a:lnTo>
                      <a:lnTo>
                        <a:pt x="101" y="155"/>
                      </a:lnTo>
                      <a:lnTo>
                        <a:pt x="94" y="194"/>
                      </a:lnTo>
                      <a:lnTo>
                        <a:pt x="82" y="234"/>
                      </a:lnTo>
                      <a:lnTo>
                        <a:pt x="62" y="275"/>
                      </a:lnTo>
                      <a:lnTo>
                        <a:pt x="36" y="317"/>
                      </a:lnTo>
                      <a:lnTo>
                        <a:pt x="0" y="359"/>
                      </a:lnTo>
                      <a:lnTo>
                        <a:pt x="15" y="317"/>
                      </a:lnTo>
                      <a:lnTo>
                        <a:pt x="29" y="275"/>
                      </a:lnTo>
                      <a:lnTo>
                        <a:pt x="41" y="230"/>
                      </a:lnTo>
                      <a:lnTo>
                        <a:pt x="54" y="185"/>
                      </a:lnTo>
                      <a:lnTo>
                        <a:pt x="64" y="139"/>
                      </a:lnTo>
                      <a:lnTo>
                        <a:pt x="74" y="93"/>
                      </a:lnTo>
                      <a:lnTo>
                        <a:pt x="82" y="46"/>
                      </a:lnTo>
                      <a:lnTo>
                        <a:pt x="87" y="0"/>
                      </a:lnTo>
                      <a:lnTo>
                        <a:pt x="92" y="12"/>
                      </a:lnTo>
                      <a:lnTo>
                        <a:pt x="97" y="23"/>
                      </a:lnTo>
                      <a:lnTo>
                        <a:pt x="101" y="36"/>
                      </a:lnTo>
                      <a:lnTo>
                        <a:pt x="106" y="48"/>
                      </a:lnTo>
                      <a:close/>
                    </a:path>
                  </a:pathLst>
                </a:custGeom>
                <a:solidFill>
                  <a:srgbClr val="FFE83A"/>
                </a:solidFill>
                <a:ln w="9525">
                  <a:noFill/>
                  <a:round/>
                  <a:headEnd/>
                  <a:tailEnd/>
                </a:ln>
              </p:spPr>
              <p:txBody>
                <a:bodyPr/>
                <a:lstStyle/>
                <a:p>
                  <a:pPr>
                    <a:defRPr/>
                  </a:pPr>
                  <a:endParaRPr lang="en-US"/>
                </a:p>
              </p:txBody>
            </p:sp>
            <p:sp>
              <p:nvSpPr>
                <p:cNvPr id="56" name="Freeform 55"/>
                <p:cNvSpPr>
                  <a:spLocks/>
                </p:cNvSpPr>
                <p:nvPr/>
              </p:nvSpPr>
              <p:spPr bwMode="auto">
                <a:xfrm>
                  <a:off x="2578" y="3054"/>
                  <a:ext cx="51" cy="169"/>
                </a:xfrm>
                <a:custGeom>
                  <a:avLst/>
                  <a:gdLst>
                    <a:gd name="T0" fmla="*/ 26 w 99"/>
                    <a:gd name="T1" fmla="*/ 10 h 340"/>
                    <a:gd name="T2" fmla="*/ 26 w 99"/>
                    <a:gd name="T3" fmla="*/ 18 h 340"/>
                    <a:gd name="T4" fmla="*/ 26 w 99"/>
                    <a:gd name="T5" fmla="*/ 27 h 340"/>
                    <a:gd name="T6" fmla="*/ 25 w 99"/>
                    <a:gd name="T7" fmla="*/ 36 h 340"/>
                    <a:gd name="T8" fmla="*/ 23 w 99"/>
                    <a:gd name="T9" fmla="*/ 45 h 340"/>
                    <a:gd name="T10" fmla="*/ 20 w 99"/>
                    <a:gd name="T11" fmla="*/ 55 h 340"/>
                    <a:gd name="T12" fmla="*/ 15 w 99"/>
                    <a:gd name="T13" fmla="*/ 65 h 340"/>
                    <a:gd name="T14" fmla="*/ 8 w 99"/>
                    <a:gd name="T15" fmla="*/ 74 h 340"/>
                    <a:gd name="T16" fmla="*/ 0 w 99"/>
                    <a:gd name="T17" fmla="*/ 84 h 340"/>
                    <a:gd name="T18" fmla="*/ 4 w 99"/>
                    <a:gd name="T19" fmla="*/ 74 h 340"/>
                    <a:gd name="T20" fmla="*/ 7 w 99"/>
                    <a:gd name="T21" fmla="*/ 64 h 340"/>
                    <a:gd name="T22" fmla="*/ 10 w 99"/>
                    <a:gd name="T23" fmla="*/ 54 h 340"/>
                    <a:gd name="T24" fmla="*/ 13 w 99"/>
                    <a:gd name="T25" fmla="*/ 43 h 340"/>
                    <a:gd name="T26" fmla="*/ 16 w 99"/>
                    <a:gd name="T27" fmla="*/ 33 h 340"/>
                    <a:gd name="T28" fmla="*/ 19 w 99"/>
                    <a:gd name="T29" fmla="*/ 22 h 340"/>
                    <a:gd name="T30" fmla="*/ 20 w 99"/>
                    <a:gd name="T31" fmla="*/ 11 h 340"/>
                    <a:gd name="T32" fmla="*/ 22 w 99"/>
                    <a:gd name="T33" fmla="*/ 0 h 340"/>
                    <a:gd name="T34" fmla="*/ 23 w 99"/>
                    <a:gd name="T35" fmla="*/ 2 h 340"/>
                    <a:gd name="T36" fmla="*/ 24 w 99"/>
                    <a:gd name="T37" fmla="*/ 5 h 340"/>
                    <a:gd name="T38" fmla="*/ 25 w 99"/>
                    <a:gd name="T39" fmla="*/ 7 h 340"/>
                    <a:gd name="T40" fmla="*/ 26 w 99"/>
                    <a:gd name="T41" fmla="*/ 10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340">
                      <a:moveTo>
                        <a:pt x="99" y="42"/>
                      </a:moveTo>
                      <a:lnTo>
                        <a:pt x="99" y="75"/>
                      </a:lnTo>
                      <a:lnTo>
                        <a:pt x="98" y="109"/>
                      </a:lnTo>
                      <a:lnTo>
                        <a:pt x="94" y="146"/>
                      </a:lnTo>
                      <a:lnTo>
                        <a:pt x="86" y="183"/>
                      </a:lnTo>
                      <a:lnTo>
                        <a:pt x="75" y="222"/>
                      </a:lnTo>
                      <a:lnTo>
                        <a:pt x="56" y="261"/>
                      </a:lnTo>
                      <a:lnTo>
                        <a:pt x="32" y="300"/>
                      </a:lnTo>
                      <a:lnTo>
                        <a:pt x="0" y="340"/>
                      </a:lnTo>
                      <a:lnTo>
                        <a:pt x="14" y="299"/>
                      </a:lnTo>
                      <a:lnTo>
                        <a:pt x="26" y="259"/>
                      </a:lnTo>
                      <a:lnTo>
                        <a:pt x="38" y="217"/>
                      </a:lnTo>
                      <a:lnTo>
                        <a:pt x="49" y="175"/>
                      </a:lnTo>
                      <a:lnTo>
                        <a:pt x="60" y="132"/>
                      </a:lnTo>
                      <a:lnTo>
                        <a:pt x="69" y="88"/>
                      </a:lnTo>
                      <a:lnTo>
                        <a:pt x="76" y="45"/>
                      </a:lnTo>
                      <a:lnTo>
                        <a:pt x="81" y="0"/>
                      </a:lnTo>
                      <a:lnTo>
                        <a:pt x="86" y="10"/>
                      </a:lnTo>
                      <a:lnTo>
                        <a:pt x="91" y="21"/>
                      </a:lnTo>
                      <a:lnTo>
                        <a:pt x="94" y="31"/>
                      </a:lnTo>
                      <a:lnTo>
                        <a:pt x="99" y="42"/>
                      </a:lnTo>
                      <a:close/>
                    </a:path>
                  </a:pathLst>
                </a:custGeom>
                <a:solidFill>
                  <a:srgbClr val="FFED44"/>
                </a:solidFill>
                <a:ln w="9525">
                  <a:noFill/>
                  <a:round/>
                  <a:headEnd/>
                  <a:tailEnd/>
                </a:ln>
              </p:spPr>
              <p:txBody>
                <a:bodyPr/>
                <a:lstStyle/>
                <a:p>
                  <a:pPr>
                    <a:defRPr/>
                  </a:pPr>
                  <a:endParaRPr lang="en-US"/>
                </a:p>
              </p:txBody>
            </p:sp>
            <p:sp>
              <p:nvSpPr>
                <p:cNvPr id="57" name="Freeform 56"/>
                <p:cNvSpPr>
                  <a:spLocks/>
                </p:cNvSpPr>
                <p:nvPr/>
              </p:nvSpPr>
              <p:spPr bwMode="auto">
                <a:xfrm>
                  <a:off x="2580" y="3059"/>
                  <a:ext cx="48" cy="161"/>
                </a:xfrm>
                <a:custGeom>
                  <a:avLst/>
                  <a:gdLst>
                    <a:gd name="T0" fmla="*/ 25 w 94"/>
                    <a:gd name="T1" fmla="*/ 10 h 322"/>
                    <a:gd name="T2" fmla="*/ 24 w 94"/>
                    <a:gd name="T3" fmla="*/ 18 h 322"/>
                    <a:gd name="T4" fmla="*/ 23 w 94"/>
                    <a:gd name="T5" fmla="*/ 26 h 322"/>
                    <a:gd name="T6" fmla="*/ 22 w 94"/>
                    <a:gd name="T7" fmla="*/ 35 h 322"/>
                    <a:gd name="T8" fmla="*/ 21 w 94"/>
                    <a:gd name="T9" fmla="*/ 44 h 322"/>
                    <a:gd name="T10" fmla="*/ 18 w 94"/>
                    <a:gd name="T11" fmla="*/ 53 h 322"/>
                    <a:gd name="T12" fmla="*/ 14 w 94"/>
                    <a:gd name="T13" fmla="*/ 63 h 322"/>
                    <a:gd name="T14" fmla="*/ 8 w 94"/>
                    <a:gd name="T15" fmla="*/ 72 h 322"/>
                    <a:gd name="T16" fmla="*/ 0 w 94"/>
                    <a:gd name="T17" fmla="*/ 81 h 322"/>
                    <a:gd name="T18" fmla="*/ 4 w 94"/>
                    <a:gd name="T19" fmla="*/ 71 h 322"/>
                    <a:gd name="T20" fmla="*/ 7 w 94"/>
                    <a:gd name="T21" fmla="*/ 62 h 322"/>
                    <a:gd name="T22" fmla="*/ 10 w 94"/>
                    <a:gd name="T23" fmla="*/ 52 h 322"/>
                    <a:gd name="T24" fmla="*/ 13 w 94"/>
                    <a:gd name="T25" fmla="*/ 42 h 322"/>
                    <a:gd name="T26" fmla="*/ 15 w 94"/>
                    <a:gd name="T27" fmla="*/ 32 h 322"/>
                    <a:gd name="T28" fmla="*/ 17 w 94"/>
                    <a:gd name="T29" fmla="*/ 22 h 322"/>
                    <a:gd name="T30" fmla="*/ 19 w 94"/>
                    <a:gd name="T31" fmla="*/ 11 h 322"/>
                    <a:gd name="T32" fmla="*/ 20 w 94"/>
                    <a:gd name="T33" fmla="*/ 0 h 322"/>
                    <a:gd name="T34" fmla="*/ 21 w 94"/>
                    <a:gd name="T35" fmla="*/ 3 h 322"/>
                    <a:gd name="T36" fmla="*/ 22 w 94"/>
                    <a:gd name="T37" fmla="*/ 5 h 322"/>
                    <a:gd name="T38" fmla="*/ 23 w 94"/>
                    <a:gd name="T39" fmla="*/ 8 h 322"/>
                    <a:gd name="T40" fmla="*/ 25 w 94"/>
                    <a:gd name="T41" fmla="*/ 1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322">
                      <a:moveTo>
                        <a:pt x="94" y="39"/>
                      </a:moveTo>
                      <a:lnTo>
                        <a:pt x="92" y="70"/>
                      </a:lnTo>
                      <a:lnTo>
                        <a:pt x="91" y="103"/>
                      </a:lnTo>
                      <a:lnTo>
                        <a:pt x="87" y="138"/>
                      </a:lnTo>
                      <a:lnTo>
                        <a:pt x="80" y="174"/>
                      </a:lnTo>
                      <a:lnTo>
                        <a:pt x="68" y="211"/>
                      </a:lnTo>
                      <a:lnTo>
                        <a:pt x="52" y="249"/>
                      </a:lnTo>
                      <a:lnTo>
                        <a:pt x="30" y="286"/>
                      </a:lnTo>
                      <a:lnTo>
                        <a:pt x="0" y="322"/>
                      </a:lnTo>
                      <a:lnTo>
                        <a:pt x="13" y="284"/>
                      </a:lnTo>
                      <a:lnTo>
                        <a:pt x="25" y="245"/>
                      </a:lnTo>
                      <a:lnTo>
                        <a:pt x="37" y="207"/>
                      </a:lnTo>
                      <a:lnTo>
                        <a:pt x="48" y="167"/>
                      </a:lnTo>
                      <a:lnTo>
                        <a:pt x="57" y="127"/>
                      </a:lnTo>
                      <a:lnTo>
                        <a:pt x="66" y="85"/>
                      </a:lnTo>
                      <a:lnTo>
                        <a:pt x="73" y="44"/>
                      </a:lnTo>
                      <a:lnTo>
                        <a:pt x="77" y="0"/>
                      </a:lnTo>
                      <a:lnTo>
                        <a:pt x="82" y="9"/>
                      </a:lnTo>
                      <a:lnTo>
                        <a:pt x="86" y="20"/>
                      </a:lnTo>
                      <a:lnTo>
                        <a:pt x="90" y="29"/>
                      </a:lnTo>
                      <a:lnTo>
                        <a:pt x="94" y="39"/>
                      </a:lnTo>
                      <a:close/>
                    </a:path>
                  </a:pathLst>
                </a:custGeom>
                <a:solidFill>
                  <a:srgbClr val="FFF24C"/>
                </a:solidFill>
                <a:ln w="9525">
                  <a:noFill/>
                  <a:round/>
                  <a:headEnd/>
                  <a:tailEnd/>
                </a:ln>
              </p:spPr>
              <p:txBody>
                <a:bodyPr/>
                <a:lstStyle/>
                <a:p>
                  <a:pPr>
                    <a:defRPr/>
                  </a:pPr>
                  <a:endParaRPr lang="en-US"/>
                </a:p>
              </p:txBody>
            </p:sp>
            <p:sp>
              <p:nvSpPr>
                <p:cNvPr id="58" name="Freeform 57"/>
                <p:cNvSpPr>
                  <a:spLocks/>
                </p:cNvSpPr>
                <p:nvPr/>
              </p:nvSpPr>
              <p:spPr bwMode="auto">
                <a:xfrm>
                  <a:off x="2583" y="3062"/>
                  <a:ext cx="46" cy="152"/>
                </a:xfrm>
                <a:custGeom>
                  <a:avLst/>
                  <a:gdLst>
                    <a:gd name="T0" fmla="*/ 24 w 89"/>
                    <a:gd name="T1" fmla="*/ 9 h 304"/>
                    <a:gd name="T2" fmla="*/ 23 w 89"/>
                    <a:gd name="T3" fmla="*/ 17 h 304"/>
                    <a:gd name="T4" fmla="*/ 23 w 89"/>
                    <a:gd name="T5" fmla="*/ 24 h 304"/>
                    <a:gd name="T6" fmla="*/ 22 w 89"/>
                    <a:gd name="T7" fmla="*/ 33 h 304"/>
                    <a:gd name="T8" fmla="*/ 20 w 89"/>
                    <a:gd name="T9" fmla="*/ 41 h 304"/>
                    <a:gd name="T10" fmla="*/ 17 w 89"/>
                    <a:gd name="T11" fmla="*/ 50 h 304"/>
                    <a:gd name="T12" fmla="*/ 12 w 89"/>
                    <a:gd name="T13" fmla="*/ 59 h 304"/>
                    <a:gd name="T14" fmla="*/ 7 w 89"/>
                    <a:gd name="T15" fmla="*/ 68 h 304"/>
                    <a:gd name="T16" fmla="*/ 0 w 89"/>
                    <a:gd name="T17" fmla="*/ 76 h 304"/>
                    <a:gd name="T18" fmla="*/ 3 w 89"/>
                    <a:gd name="T19" fmla="*/ 67 h 304"/>
                    <a:gd name="T20" fmla="*/ 6 w 89"/>
                    <a:gd name="T21" fmla="*/ 58 h 304"/>
                    <a:gd name="T22" fmla="*/ 9 w 89"/>
                    <a:gd name="T23" fmla="*/ 49 h 304"/>
                    <a:gd name="T24" fmla="*/ 12 w 89"/>
                    <a:gd name="T25" fmla="*/ 40 h 304"/>
                    <a:gd name="T26" fmla="*/ 14 w 89"/>
                    <a:gd name="T27" fmla="*/ 31 h 304"/>
                    <a:gd name="T28" fmla="*/ 17 w 89"/>
                    <a:gd name="T29" fmla="*/ 21 h 304"/>
                    <a:gd name="T30" fmla="*/ 18 w 89"/>
                    <a:gd name="T31" fmla="*/ 11 h 304"/>
                    <a:gd name="T32" fmla="*/ 19 w 89"/>
                    <a:gd name="T33" fmla="*/ 0 h 304"/>
                    <a:gd name="T34" fmla="*/ 21 w 89"/>
                    <a:gd name="T35" fmla="*/ 2 h 304"/>
                    <a:gd name="T36" fmla="*/ 22 w 89"/>
                    <a:gd name="T37" fmla="*/ 5 h 304"/>
                    <a:gd name="T38" fmla="*/ 22 w 89"/>
                    <a:gd name="T39" fmla="*/ 7 h 304"/>
                    <a:gd name="T40" fmla="*/ 24 w 89"/>
                    <a:gd name="T41" fmla="*/ 9 h 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304">
                      <a:moveTo>
                        <a:pt x="89" y="35"/>
                      </a:moveTo>
                      <a:lnTo>
                        <a:pt x="87" y="65"/>
                      </a:lnTo>
                      <a:lnTo>
                        <a:pt x="85" y="96"/>
                      </a:lnTo>
                      <a:lnTo>
                        <a:pt x="81" y="129"/>
                      </a:lnTo>
                      <a:lnTo>
                        <a:pt x="74" y="164"/>
                      </a:lnTo>
                      <a:lnTo>
                        <a:pt x="62" y="200"/>
                      </a:lnTo>
                      <a:lnTo>
                        <a:pt x="47" y="235"/>
                      </a:lnTo>
                      <a:lnTo>
                        <a:pt x="26" y="271"/>
                      </a:lnTo>
                      <a:lnTo>
                        <a:pt x="0" y="304"/>
                      </a:lnTo>
                      <a:lnTo>
                        <a:pt x="11" y="268"/>
                      </a:lnTo>
                      <a:lnTo>
                        <a:pt x="23" y="232"/>
                      </a:lnTo>
                      <a:lnTo>
                        <a:pt x="34" y="195"/>
                      </a:lnTo>
                      <a:lnTo>
                        <a:pt x="45" y="158"/>
                      </a:lnTo>
                      <a:lnTo>
                        <a:pt x="54" y="121"/>
                      </a:lnTo>
                      <a:lnTo>
                        <a:pt x="62" y="82"/>
                      </a:lnTo>
                      <a:lnTo>
                        <a:pt x="68" y="43"/>
                      </a:lnTo>
                      <a:lnTo>
                        <a:pt x="72" y="0"/>
                      </a:lnTo>
                      <a:lnTo>
                        <a:pt x="77" y="8"/>
                      </a:lnTo>
                      <a:lnTo>
                        <a:pt x="81" y="18"/>
                      </a:lnTo>
                      <a:lnTo>
                        <a:pt x="84" y="26"/>
                      </a:lnTo>
                      <a:lnTo>
                        <a:pt x="89" y="35"/>
                      </a:lnTo>
                      <a:close/>
                    </a:path>
                  </a:pathLst>
                </a:custGeom>
                <a:solidFill>
                  <a:srgbClr val="FFF454"/>
                </a:solidFill>
                <a:ln w="9525">
                  <a:noFill/>
                  <a:round/>
                  <a:headEnd/>
                  <a:tailEnd/>
                </a:ln>
              </p:spPr>
              <p:txBody>
                <a:bodyPr/>
                <a:lstStyle/>
                <a:p>
                  <a:pPr>
                    <a:defRPr/>
                  </a:pPr>
                  <a:endParaRPr lang="en-US"/>
                </a:p>
              </p:txBody>
            </p:sp>
            <p:sp>
              <p:nvSpPr>
                <p:cNvPr id="59" name="Freeform 58"/>
                <p:cNvSpPr>
                  <a:spLocks/>
                </p:cNvSpPr>
                <p:nvPr/>
              </p:nvSpPr>
              <p:spPr bwMode="auto">
                <a:xfrm>
                  <a:off x="2585" y="3067"/>
                  <a:ext cx="41" cy="144"/>
                </a:xfrm>
                <a:custGeom>
                  <a:avLst/>
                  <a:gdLst>
                    <a:gd name="T0" fmla="*/ 21 w 82"/>
                    <a:gd name="T1" fmla="*/ 9 h 288"/>
                    <a:gd name="T2" fmla="*/ 20 w 82"/>
                    <a:gd name="T3" fmla="*/ 15 h 288"/>
                    <a:gd name="T4" fmla="*/ 20 w 82"/>
                    <a:gd name="T5" fmla="*/ 23 h 288"/>
                    <a:gd name="T6" fmla="*/ 19 w 82"/>
                    <a:gd name="T7" fmla="*/ 31 h 288"/>
                    <a:gd name="T8" fmla="*/ 17 w 82"/>
                    <a:gd name="T9" fmla="*/ 40 h 288"/>
                    <a:gd name="T10" fmla="*/ 14 w 82"/>
                    <a:gd name="T11" fmla="*/ 48 h 288"/>
                    <a:gd name="T12" fmla="*/ 11 w 82"/>
                    <a:gd name="T13" fmla="*/ 56 h 288"/>
                    <a:gd name="T14" fmla="*/ 6 w 82"/>
                    <a:gd name="T15" fmla="*/ 65 h 288"/>
                    <a:gd name="T16" fmla="*/ 0 w 82"/>
                    <a:gd name="T17" fmla="*/ 72 h 288"/>
                    <a:gd name="T18" fmla="*/ 3 w 82"/>
                    <a:gd name="T19" fmla="*/ 64 h 288"/>
                    <a:gd name="T20" fmla="*/ 6 w 82"/>
                    <a:gd name="T21" fmla="*/ 55 h 288"/>
                    <a:gd name="T22" fmla="*/ 8 w 82"/>
                    <a:gd name="T23" fmla="*/ 47 h 288"/>
                    <a:gd name="T24" fmla="*/ 11 w 82"/>
                    <a:gd name="T25" fmla="*/ 38 h 288"/>
                    <a:gd name="T26" fmla="*/ 13 w 82"/>
                    <a:gd name="T27" fmla="*/ 30 h 288"/>
                    <a:gd name="T28" fmla="*/ 15 w 82"/>
                    <a:gd name="T29" fmla="*/ 20 h 288"/>
                    <a:gd name="T30" fmla="*/ 16 w 82"/>
                    <a:gd name="T31" fmla="*/ 11 h 288"/>
                    <a:gd name="T32" fmla="*/ 17 w 82"/>
                    <a:gd name="T33" fmla="*/ 0 h 288"/>
                    <a:gd name="T34" fmla="*/ 18 w 82"/>
                    <a:gd name="T35" fmla="*/ 2 h 288"/>
                    <a:gd name="T36" fmla="*/ 19 w 82"/>
                    <a:gd name="T37" fmla="*/ 5 h 288"/>
                    <a:gd name="T38" fmla="*/ 20 w 82"/>
                    <a:gd name="T39" fmla="*/ 7 h 288"/>
                    <a:gd name="T40" fmla="*/ 21 w 82"/>
                    <a:gd name="T41" fmla="*/ 9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288">
                      <a:moveTo>
                        <a:pt x="82" y="33"/>
                      </a:moveTo>
                      <a:lnTo>
                        <a:pt x="80" y="60"/>
                      </a:lnTo>
                      <a:lnTo>
                        <a:pt x="78" y="91"/>
                      </a:lnTo>
                      <a:lnTo>
                        <a:pt x="73" y="124"/>
                      </a:lnTo>
                      <a:lnTo>
                        <a:pt x="66" y="157"/>
                      </a:lnTo>
                      <a:lnTo>
                        <a:pt x="56" y="190"/>
                      </a:lnTo>
                      <a:lnTo>
                        <a:pt x="42" y="224"/>
                      </a:lnTo>
                      <a:lnTo>
                        <a:pt x="24" y="257"/>
                      </a:lnTo>
                      <a:lnTo>
                        <a:pt x="0" y="288"/>
                      </a:lnTo>
                      <a:lnTo>
                        <a:pt x="11" y="253"/>
                      </a:lnTo>
                      <a:lnTo>
                        <a:pt x="21" y="219"/>
                      </a:lnTo>
                      <a:lnTo>
                        <a:pt x="32" y="185"/>
                      </a:lnTo>
                      <a:lnTo>
                        <a:pt x="42" y="151"/>
                      </a:lnTo>
                      <a:lnTo>
                        <a:pt x="50" y="117"/>
                      </a:lnTo>
                      <a:lnTo>
                        <a:pt x="57" y="80"/>
                      </a:lnTo>
                      <a:lnTo>
                        <a:pt x="64" y="42"/>
                      </a:lnTo>
                      <a:lnTo>
                        <a:pt x="67" y="0"/>
                      </a:lnTo>
                      <a:lnTo>
                        <a:pt x="72" y="8"/>
                      </a:lnTo>
                      <a:lnTo>
                        <a:pt x="76" y="17"/>
                      </a:lnTo>
                      <a:lnTo>
                        <a:pt x="79" y="25"/>
                      </a:lnTo>
                      <a:lnTo>
                        <a:pt x="82" y="33"/>
                      </a:lnTo>
                      <a:close/>
                    </a:path>
                  </a:pathLst>
                </a:custGeom>
                <a:solidFill>
                  <a:srgbClr val="FFF95B"/>
                </a:solidFill>
                <a:ln w="9525">
                  <a:noFill/>
                  <a:round/>
                  <a:headEnd/>
                  <a:tailEnd/>
                </a:ln>
              </p:spPr>
              <p:txBody>
                <a:bodyPr/>
                <a:lstStyle/>
                <a:p>
                  <a:pPr>
                    <a:defRPr/>
                  </a:pPr>
                  <a:endParaRPr lang="en-US"/>
                </a:p>
              </p:txBody>
            </p:sp>
            <p:sp>
              <p:nvSpPr>
                <p:cNvPr id="60" name="Freeform 59"/>
                <p:cNvSpPr>
                  <a:spLocks/>
                </p:cNvSpPr>
                <p:nvPr/>
              </p:nvSpPr>
              <p:spPr bwMode="auto">
                <a:xfrm>
                  <a:off x="2588" y="3073"/>
                  <a:ext cx="39" cy="133"/>
                </a:xfrm>
                <a:custGeom>
                  <a:avLst/>
                  <a:gdLst>
                    <a:gd name="T0" fmla="*/ 20 w 77"/>
                    <a:gd name="T1" fmla="*/ 6 h 269"/>
                    <a:gd name="T2" fmla="*/ 19 w 77"/>
                    <a:gd name="T3" fmla="*/ 13 h 269"/>
                    <a:gd name="T4" fmla="*/ 18 w 77"/>
                    <a:gd name="T5" fmla="*/ 21 h 269"/>
                    <a:gd name="T6" fmla="*/ 17 w 77"/>
                    <a:gd name="T7" fmla="*/ 28 h 269"/>
                    <a:gd name="T8" fmla="*/ 15 w 77"/>
                    <a:gd name="T9" fmla="*/ 36 h 269"/>
                    <a:gd name="T10" fmla="*/ 13 w 77"/>
                    <a:gd name="T11" fmla="*/ 44 h 269"/>
                    <a:gd name="T12" fmla="*/ 10 w 77"/>
                    <a:gd name="T13" fmla="*/ 51 h 269"/>
                    <a:gd name="T14" fmla="*/ 6 w 77"/>
                    <a:gd name="T15" fmla="*/ 59 h 269"/>
                    <a:gd name="T16" fmla="*/ 0 w 77"/>
                    <a:gd name="T17" fmla="*/ 66 h 269"/>
                    <a:gd name="T18" fmla="*/ 3 w 77"/>
                    <a:gd name="T19" fmla="*/ 58 h 269"/>
                    <a:gd name="T20" fmla="*/ 6 w 77"/>
                    <a:gd name="T21" fmla="*/ 50 h 269"/>
                    <a:gd name="T22" fmla="*/ 8 w 77"/>
                    <a:gd name="T23" fmla="*/ 43 h 269"/>
                    <a:gd name="T24" fmla="*/ 10 w 77"/>
                    <a:gd name="T25" fmla="*/ 35 h 269"/>
                    <a:gd name="T26" fmla="*/ 12 w 77"/>
                    <a:gd name="T27" fmla="*/ 27 h 269"/>
                    <a:gd name="T28" fmla="*/ 14 w 77"/>
                    <a:gd name="T29" fmla="*/ 19 h 269"/>
                    <a:gd name="T30" fmla="*/ 15 w 77"/>
                    <a:gd name="T31" fmla="*/ 10 h 269"/>
                    <a:gd name="T32" fmla="*/ 16 w 77"/>
                    <a:gd name="T33" fmla="*/ 0 h 269"/>
                    <a:gd name="T34" fmla="*/ 20 w 77"/>
                    <a:gd name="T35" fmla="*/ 6 h 2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7" h="269">
                      <a:moveTo>
                        <a:pt x="77" y="27"/>
                      </a:moveTo>
                      <a:lnTo>
                        <a:pt x="75" y="54"/>
                      </a:lnTo>
                      <a:lnTo>
                        <a:pt x="72" y="84"/>
                      </a:lnTo>
                      <a:lnTo>
                        <a:pt x="67" y="114"/>
                      </a:lnTo>
                      <a:lnTo>
                        <a:pt x="60" y="146"/>
                      </a:lnTo>
                      <a:lnTo>
                        <a:pt x="51" y="178"/>
                      </a:lnTo>
                      <a:lnTo>
                        <a:pt x="38" y="209"/>
                      </a:lnTo>
                      <a:lnTo>
                        <a:pt x="22" y="241"/>
                      </a:lnTo>
                      <a:lnTo>
                        <a:pt x="0" y="269"/>
                      </a:lnTo>
                      <a:lnTo>
                        <a:pt x="11" y="236"/>
                      </a:lnTo>
                      <a:lnTo>
                        <a:pt x="21" y="204"/>
                      </a:lnTo>
                      <a:lnTo>
                        <a:pt x="30" y="173"/>
                      </a:lnTo>
                      <a:lnTo>
                        <a:pt x="39" y="141"/>
                      </a:lnTo>
                      <a:lnTo>
                        <a:pt x="47" y="110"/>
                      </a:lnTo>
                      <a:lnTo>
                        <a:pt x="54" y="77"/>
                      </a:lnTo>
                      <a:lnTo>
                        <a:pt x="60" y="40"/>
                      </a:lnTo>
                      <a:lnTo>
                        <a:pt x="63" y="0"/>
                      </a:lnTo>
                      <a:lnTo>
                        <a:pt x="77" y="27"/>
                      </a:lnTo>
                      <a:close/>
                    </a:path>
                  </a:pathLst>
                </a:custGeom>
                <a:solidFill>
                  <a:srgbClr val="FFFF66"/>
                </a:solidFill>
                <a:ln w="9525">
                  <a:noFill/>
                  <a:round/>
                  <a:headEnd/>
                  <a:tailEnd/>
                </a:ln>
              </p:spPr>
              <p:txBody>
                <a:bodyPr/>
                <a:lstStyle/>
                <a:p>
                  <a:pPr>
                    <a:defRPr/>
                  </a:pPr>
                  <a:endParaRPr lang="en-US"/>
                </a:p>
              </p:txBody>
            </p:sp>
            <p:sp>
              <p:nvSpPr>
                <p:cNvPr id="61" name="Freeform 60"/>
                <p:cNvSpPr>
                  <a:spLocks/>
                </p:cNvSpPr>
                <p:nvPr/>
              </p:nvSpPr>
              <p:spPr bwMode="auto">
                <a:xfrm>
                  <a:off x="2406" y="3106"/>
                  <a:ext cx="44" cy="354"/>
                </a:xfrm>
                <a:custGeom>
                  <a:avLst/>
                  <a:gdLst>
                    <a:gd name="T0" fmla="*/ 16 w 88"/>
                    <a:gd name="T1" fmla="*/ 36 h 704"/>
                    <a:gd name="T2" fmla="*/ 14 w 88"/>
                    <a:gd name="T3" fmla="*/ 3 h 704"/>
                    <a:gd name="T4" fmla="*/ 22 w 88"/>
                    <a:gd name="T5" fmla="*/ 0 h 704"/>
                    <a:gd name="T6" fmla="*/ 22 w 88"/>
                    <a:gd name="T7" fmla="*/ 15 h 704"/>
                    <a:gd name="T8" fmla="*/ 18 w 88"/>
                    <a:gd name="T9" fmla="*/ 178 h 704"/>
                    <a:gd name="T10" fmla="*/ 0 w 88"/>
                    <a:gd name="T11" fmla="*/ 178 h 704"/>
                    <a:gd name="T12" fmla="*/ 1 w 88"/>
                    <a:gd name="T13" fmla="*/ 177 h 704"/>
                    <a:gd name="T14" fmla="*/ 2 w 88"/>
                    <a:gd name="T15" fmla="*/ 174 h 704"/>
                    <a:gd name="T16" fmla="*/ 5 w 88"/>
                    <a:gd name="T17" fmla="*/ 171 h 704"/>
                    <a:gd name="T18" fmla="*/ 7 w 88"/>
                    <a:gd name="T19" fmla="*/ 166 h 704"/>
                    <a:gd name="T20" fmla="*/ 9 w 88"/>
                    <a:gd name="T21" fmla="*/ 162 h 704"/>
                    <a:gd name="T22" fmla="*/ 11 w 88"/>
                    <a:gd name="T23" fmla="*/ 157 h 704"/>
                    <a:gd name="T24" fmla="*/ 13 w 88"/>
                    <a:gd name="T25" fmla="*/ 152 h 704"/>
                    <a:gd name="T26" fmla="*/ 13 w 88"/>
                    <a:gd name="T27" fmla="*/ 148 h 704"/>
                    <a:gd name="T28" fmla="*/ 13 w 88"/>
                    <a:gd name="T29" fmla="*/ 115 h 704"/>
                    <a:gd name="T30" fmla="*/ 13 w 88"/>
                    <a:gd name="T31" fmla="*/ 79 h 704"/>
                    <a:gd name="T32" fmla="*/ 14 w 88"/>
                    <a:gd name="T33" fmla="*/ 50 h 704"/>
                    <a:gd name="T34" fmla="*/ 16 w 88"/>
                    <a:gd name="T35" fmla="*/ 36 h 7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704">
                      <a:moveTo>
                        <a:pt x="64" y="143"/>
                      </a:moveTo>
                      <a:lnTo>
                        <a:pt x="56" y="10"/>
                      </a:lnTo>
                      <a:lnTo>
                        <a:pt x="88" y="0"/>
                      </a:lnTo>
                      <a:lnTo>
                        <a:pt x="88" y="57"/>
                      </a:lnTo>
                      <a:lnTo>
                        <a:pt x="71" y="704"/>
                      </a:lnTo>
                      <a:lnTo>
                        <a:pt x="0" y="704"/>
                      </a:lnTo>
                      <a:lnTo>
                        <a:pt x="3" y="700"/>
                      </a:lnTo>
                      <a:lnTo>
                        <a:pt x="8" y="691"/>
                      </a:lnTo>
                      <a:lnTo>
                        <a:pt x="17" y="677"/>
                      </a:lnTo>
                      <a:lnTo>
                        <a:pt x="27" y="659"/>
                      </a:lnTo>
                      <a:lnTo>
                        <a:pt x="36" y="640"/>
                      </a:lnTo>
                      <a:lnTo>
                        <a:pt x="44" y="620"/>
                      </a:lnTo>
                      <a:lnTo>
                        <a:pt x="50" y="601"/>
                      </a:lnTo>
                      <a:lnTo>
                        <a:pt x="52" y="584"/>
                      </a:lnTo>
                      <a:lnTo>
                        <a:pt x="51" y="455"/>
                      </a:lnTo>
                      <a:lnTo>
                        <a:pt x="52" y="313"/>
                      </a:lnTo>
                      <a:lnTo>
                        <a:pt x="56" y="197"/>
                      </a:lnTo>
                      <a:lnTo>
                        <a:pt x="64" y="143"/>
                      </a:lnTo>
                      <a:close/>
                    </a:path>
                  </a:pathLst>
                </a:custGeom>
                <a:solidFill>
                  <a:srgbClr val="FFEF3F"/>
                </a:solidFill>
                <a:ln w="9525">
                  <a:noFill/>
                  <a:round/>
                  <a:headEnd/>
                  <a:tailEnd/>
                </a:ln>
              </p:spPr>
              <p:txBody>
                <a:bodyPr/>
                <a:lstStyle/>
                <a:p>
                  <a:pPr>
                    <a:defRPr/>
                  </a:pPr>
                  <a:endParaRPr lang="en-US"/>
                </a:p>
              </p:txBody>
            </p:sp>
            <p:sp>
              <p:nvSpPr>
                <p:cNvPr id="62" name="Freeform 61"/>
                <p:cNvSpPr>
                  <a:spLocks/>
                </p:cNvSpPr>
                <p:nvPr/>
              </p:nvSpPr>
              <p:spPr bwMode="auto">
                <a:xfrm>
                  <a:off x="2452" y="3106"/>
                  <a:ext cx="31" cy="351"/>
                </a:xfrm>
                <a:custGeom>
                  <a:avLst/>
                  <a:gdLst>
                    <a:gd name="T0" fmla="*/ 2 w 65"/>
                    <a:gd name="T1" fmla="*/ 36 h 701"/>
                    <a:gd name="T2" fmla="*/ 1 w 65"/>
                    <a:gd name="T3" fmla="*/ 3 h 701"/>
                    <a:gd name="T4" fmla="*/ 5 w 65"/>
                    <a:gd name="T5" fmla="*/ 0 h 701"/>
                    <a:gd name="T6" fmla="*/ 5 w 65"/>
                    <a:gd name="T7" fmla="*/ 14 h 701"/>
                    <a:gd name="T8" fmla="*/ 6 w 65"/>
                    <a:gd name="T9" fmla="*/ 157 h 701"/>
                    <a:gd name="T10" fmla="*/ 15 w 65"/>
                    <a:gd name="T11" fmla="*/ 176 h 701"/>
                    <a:gd name="T12" fmla="*/ 0 w 65"/>
                    <a:gd name="T13" fmla="*/ 176 h 701"/>
                    <a:gd name="T14" fmla="*/ 0 w 65"/>
                    <a:gd name="T15" fmla="*/ 154 h 701"/>
                    <a:gd name="T16" fmla="*/ 0 w 65"/>
                    <a:gd name="T17" fmla="*/ 107 h 701"/>
                    <a:gd name="T18" fmla="*/ 0 w 65"/>
                    <a:gd name="T19" fmla="*/ 60 h 701"/>
                    <a:gd name="T20" fmla="*/ 2 w 65"/>
                    <a:gd name="T21" fmla="*/ 36 h 7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701">
                      <a:moveTo>
                        <a:pt x="8" y="143"/>
                      </a:moveTo>
                      <a:lnTo>
                        <a:pt x="4" y="10"/>
                      </a:lnTo>
                      <a:lnTo>
                        <a:pt x="23" y="0"/>
                      </a:lnTo>
                      <a:lnTo>
                        <a:pt x="23" y="56"/>
                      </a:lnTo>
                      <a:lnTo>
                        <a:pt x="27" y="626"/>
                      </a:lnTo>
                      <a:lnTo>
                        <a:pt x="65" y="701"/>
                      </a:lnTo>
                      <a:lnTo>
                        <a:pt x="2" y="701"/>
                      </a:lnTo>
                      <a:lnTo>
                        <a:pt x="2" y="616"/>
                      </a:lnTo>
                      <a:lnTo>
                        <a:pt x="0" y="428"/>
                      </a:lnTo>
                      <a:lnTo>
                        <a:pt x="3" y="237"/>
                      </a:lnTo>
                      <a:lnTo>
                        <a:pt x="8" y="143"/>
                      </a:lnTo>
                      <a:close/>
                    </a:path>
                  </a:pathLst>
                </a:custGeom>
                <a:solidFill>
                  <a:srgbClr val="FFEF3F"/>
                </a:solidFill>
                <a:ln w="9525">
                  <a:noFill/>
                  <a:round/>
                  <a:headEnd/>
                  <a:tailEnd/>
                </a:ln>
              </p:spPr>
              <p:txBody>
                <a:bodyPr/>
                <a:lstStyle/>
                <a:p>
                  <a:pPr>
                    <a:defRPr/>
                  </a:pPr>
                  <a:endParaRPr lang="en-US"/>
                </a:p>
              </p:txBody>
            </p:sp>
            <p:sp>
              <p:nvSpPr>
                <p:cNvPr id="63" name="Freeform 62"/>
                <p:cNvSpPr>
                  <a:spLocks/>
                </p:cNvSpPr>
                <p:nvPr/>
              </p:nvSpPr>
              <p:spPr bwMode="auto">
                <a:xfrm>
                  <a:off x="2345" y="3462"/>
                  <a:ext cx="184" cy="131"/>
                </a:xfrm>
                <a:custGeom>
                  <a:avLst/>
                  <a:gdLst>
                    <a:gd name="T0" fmla="*/ 0 w 368"/>
                    <a:gd name="T1" fmla="*/ 0 h 262"/>
                    <a:gd name="T2" fmla="*/ 92 w 368"/>
                    <a:gd name="T3" fmla="*/ 1 h 262"/>
                    <a:gd name="T4" fmla="*/ 89 w 368"/>
                    <a:gd name="T5" fmla="*/ 5 h 262"/>
                    <a:gd name="T6" fmla="*/ 89 w 368"/>
                    <a:gd name="T7" fmla="*/ 15 h 262"/>
                    <a:gd name="T8" fmla="*/ 84 w 368"/>
                    <a:gd name="T9" fmla="*/ 17 h 262"/>
                    <a:gd name="T10" fmla="*/ 84 w 368"/>
                    <a:gd name="T11" fmla="*/ 21 h 262"/>
                    <a:gd name="T12" fmla="*/ 89 w 368"/>
                    <a:gd name="T13" fmla="*/ 21 h 262"/>
                    <a:gd name="T14" fmla="*/ 89 w 368"/>
                    <a:gd name="T15" fmla="*/ 27 h 262"/>
                    <a:gd name="T16" fmla="*/ 85 w 368"/>
                    <a:gd name="T17" fmla="*/ 29 h 262"/>
                    <a:gd name="T18" fmla="*/ 88 w 368"/>
                    <a:gd name="T19" fmla="*/ 33 h 262"/>
                    <a:gd name="T20" fmla="*/ 88 w 368"/>
                    <a:gd name="T21" fmla="*/ 37 h 262"/>
                    <a:gd name="T22" fmla="*/ 85 w 368"/>
                    <a:gd name="T23" fmla="*/ 40 h 262"/>
                    <a:gd name="T24" fmla="*/ 89 w 368"/>
                    <a:gd name="T25" fmla="*/ 44 h 262"/>
                    <a:gd name="T26" fmla="*/ 88 w 368"/>
                    <a:gd name="T27" fmla="*/ 48 h 262"/>
                    <a:gd name="T28" fmla="*/ 86 w 368"/>
                    <a:gd name="T29" fmla="*/ 52 h 262"/>
                    <a:gd name="T30" fmla="*/ 84 w 368"/>
                    <a:gd name="T31" fmla="*/ 57 h 262"/>
                    <a:gd name="T32" fmla="*/ 80 w 368"/>
                    <a:gd name="T33" fmla="*/ 61 h 262"/>
                    <a:gd name="T34" fmla="*/ 78 w 368"/>
                    <a:gd name="T35" fmla="*/ 63 h 262"/>
                    <a:gd name="T36" fmla="*/ 75 w 368"/>
                    <a:gd name="T37" fmla="*/ 63 h 262"/>
                    <a:gd name="T38" fmla="*/ 71 w 368"/>
                    <a:gd name="T39" fmla="*/ 64 h 262"/>
                    <a:gd name="T40" fmla="*/ 67 w 368"/>
                    <a:gd name="T41" fmla="*/ 65 h 262"/>
                    <a:gd name="T42" fmla="*/ 63 w 368"/>
                    <a:gd name="T43" fmla="*/ 65 h 262"/>
                    <a:gd name="T44" fmla="*/ 58 w 368"/>
                    <a:gd name="T45" fmla="*/ 66 h 262"/>
                    <a:gd name="T46" fmla="*/ 53 w 368"/>
                    <a:gd name="T47" fmla="*/ 66 h 262"/>
                    <a:gd name="T48" fmla="*/ 47 w 368"/>
                    <a:gd name="T49" fmla="*/ 66 h 262"/>
                    <a:gd name="T50" fmla="*/ 42 w 368"/>
                    <a:gd name="T51" fmla="*/ 66 h 262"/>
                    <a:gd name="T52" fmla="*/ 37 w 368"/>
                    <a:gd name="T53" fmla="*/ 66 h 262"/>
                    <a:gd name="T54" fmla="*/ 32 w 368"/>
                    <a:gd name="T55" fmla="*/ 65 h 262"/>
                    <a:gd name="T56" fmla="*/ 27 w 368"/>
                    <a:gd name="T57" fmla="*/ 65 h 262"/>
                    <a:gd name="T58" fmla="*/ 23 w 368"/>
                    <a:gd name="T59" fmla="*/ 64 h 262"/>
                    <a:gd name="T60" fmla="*/ 19 w 368"/>
                    <a:gd name="T61" fmla="*/ 63 h 262"/>
                    <a:gd name="T62" fmla="*/ 16 w 368"/>
                    <a:gd name="T63" fmla="*/ 63 h 262"/>
                    <a:gd name="T64" fmla="*/ 13 w 368"/>
                    <a:gd name="T65" fmla="*/ 61 h 262"/>
                    <a:gd name="T66" fmla="*/ 12 w 368"/>
                    <a:gd name="T67" fmla="*/ 58 h 262"/>
                    <a:gd name="T68" fmla="*/ 11 w 368"/>
                    <a:gd name="T69" fmla="*/ 56 h 262"/>
                    <a:gd name="T70" fmla="*/ 10 w 368"/>
                    <a:gd name="T71" fmla="*/ 53 h 262"/>
                    <a:gd name="T72" fmla="*/ 9 w 368"/>
                    <a:gd name="T73" fmla="*/ 50 h 262"/>
                    <a:gd name="T74" fmla="*/ 6 w 368"/>
                    <a:gd name="T75" fmla="*/ 48 h 262"/>
                    <a:gd name="T76" fmla="*/ 5 w 368"/>
                    <a:gd name="T77" fmla="*/ 43 h 262"/>
                    <a:gd name="T78" fmla="*/ 10 w 368"/>
                    <a:gd name="T79" fmla="*/ 40 h 262"/>
                    <a:gd name="T80" fmla="*/ 4 w 368"/>
                    <a:gd name="T81" fmla="*/ 40 h 262"/>
                    <a:gd name="T82" fmla="*/ 4 w 368"/>
                    <a:gd name="T83" fmla="*/ 34 h 262"/>
                    <a:gd name="T84" fmla="*/ 9 w 368"/>
                    <a:gd name="T85" fmla="*/ 32 h 262"/>
                    <a:gd name="T86" fmla="*/ 4 w 368"/>
                    <a:gd name="T87" fmla="*/ 28 h 262"/>
                    <a:gd name="T88" fmla="*/ 3 w 368"/>
                    <a:gd name="T89" fmla="*/ 24 h 262"/>
                    <a:gd name="T90" fmla="*/ 9 w 368"/>
                    <a:gd name="T91" fmla="*/ 21 h 262"/>
                    <a:gd name="T92" fmla="*/ 8 w 368"/>
                    <a:gd name="T93" fmla="*/ 18 h 262"/>
                    <a:gd name="T94" fmla="*/ 4 w 368"/>
                    <a:gd name="T95" fmla="*/ 15 h 262"/>
                    <a:gd name="T96" fmla="*/ 4 w 368"/>
                    <a:gd name="T97" fmla="*/ 7 h 262"/>
                    <a:gd name="T98" fmla="*/ 0 w 368"/>
                    <a:gd name="T99" fmla="*/ 0 h 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8" h="262">
                      <a:moveTo>
                        <a:pt x="0" y="0"/>
                      </a:moveTo>
                      <a:lnTo>
                        <a:pt x="368" y="1"/>
                      </a:lnTo>
                      <a:lnTo>
                        <a:pt x="356" y="19"/>
                      </a:lnTo>
                      <a:lnTo>
                        <a:pt x="353" y="57"/>
                      </a:lnTo>
                      <a:lnTo>
                        <a:pt x="334" y="67"/>
                      </a:lnTo>
                      <a:lnTo>
                        <a:pt x="334" y="82"/>
                      </a:lnTo>
                      <a:lnTo>
                        <a:pt x="354" y="82"/>
                      </a:lnTo>
                      <a:lnTo>
                        <a:pt x="353" y="108"/>
                      </a:lnTo>
                      <a:lnTo>
                        <a:pt x="338" y="114"/>
                      </a:lnTo>
                      <a:lnTo>
                        <a:pt x="350" y="129"/>
                      </a:lnTo>
                      <a:lnTo>
                        <a:pt x="350" y="148"/>
                      </a:lnTo>
                      <a:lnTo>
                        <a:pt x="340" y="159"/>
                      </a:lnTo>
                      <a:lnTo>
                        <a:pt x="355" y="174"/>
                      </a:lnTo>
                      <a:lnTo>
                        <a:pt x="351" y="191"/>
                      </a:lnTo>
                      <a:lnTo>
                        <a:pt x="343" y="205"/>
                      </a:lnTo>
                      <a:lnTo>
                        <a:pt x="335" y="228"/>
                      </a:lnTo>
                      <a:lnTo>
                        <a:pt x="320" y="244"/>
                      </a:lnTo>
                      <a:lnTo>
                        <a:pt x="311" y="249"/>
                      </a:lnTo>
                      <a:lnTo>
                        <a:pt x="298" y="252"/>
                      </a:lnTo>
                      <a:lnTo>
                        <a:pt x="283" y="256"/>
                      </a:lnTo>
                      <a:lnTo>
                        <a:pt x="266" y="258"/>
                      </a:lnTo>
                      <a:lnTo>
                        <a:pt x="249" y="260"/>
                      </a:lnTo>
                      <a:lnTo>
                        <a:pt x="229" y="261"/>
                      </a:lnTo>
                      <a:lnTo>
                        <a:pt x="209" y="262"/>
                      </a:lnTo>
                      <a:lnTo>
                        <a:pt x="188" y="262"/>
                      </a:lnTo>
                      <a:lnTo>
                        <a:pt x="167" y="262"/>
                      </a:lnTo>
                      <a:lnTo>
                        <a:pt x="146" y="261"/>
                      </a:lnTo>
                      <a:lnTo>
                        <a:pt x="127" y="260"/>
                      </a:lnTo>
                      <a:lnTo>
                        <a:pt x="108" y="258"/>
                      </a:lnTo>
                      <a:lnTo>
                        <a:pt x="91" y="256"/>
                      </a:lnTo>
                      <a:lnTo>
                        <a:pt x="76" y="252"/>
                      </a:lnTo>
                      <a:lnTo>
                        <a:pt x="62" y="249"/>
                      </a:lnTo>
                      <a:lnTo>
                        <a:pt x="52" y="244"/>
                      </a:lnTo>
                      <a:lnTo>
                        <a:pt x="45" y="232"/>
                      </a:lnTo>
                      <a:lnTo>
                        <a:pt x="41" y="221"/>
                      </a:lnTo>
                      <a:lnTo>
                        <a:pt x="37" y="209"/>
                      </a:lnTo>
                      <a:lnTo>
                        <a:pt x="36" y="197"/>
                      </a:lnTo>
                      <a:lnTo>
                        <a:pt x="23" y="189"/>
                      </a:lnTo>
                      <a:lnTo>
                        <a:pt x="20" y="171"/>
                      </a:lnTo>
                      <a:lnTo>
                        <a:pt x="39" y="160"/>
                      </a:lnTo>
                      <a:lnTo>
                        <a:pt x="14" y="160"/>
                      </a:lnTo>
                      <a:lnTo>
                        <a:pt x="15" y="133"/>
                      </a:lnTo>
                      <a:lnTo>
                        <a:pt x="35" y="125"/>
                      </a:lnTo>
                      <a:lnTo>
                        <a:pt x="16" y="109"/>
                      </a:lnTo>
                      <a:lnTo>
                        <a:pt x="12" y="94"/>
                      </a:lnTo>
                      <a:lnTo>
                        <a:pt x="34" y="83"/>
                      </a:lnTo>
                      <a:lnTo>
                        <a:pt x="32" y="69"/>
                      </a:lnTo>
                      <a:lnTo>
                        <a:pt x="13" y="60"/>
                      </a:lnTo>
                      <a:lnTo>
                        <a:pt x="13" y="26"/>
                      </a:lnTo>
                      <a:lnTo>
                        <a:pt x="0" y="0"/>
                      </a:lnTo>
                      <a:close/>
                    </a:path>
                  </a:pathLst>
                </a:custGeom>
                <a:solidFill>
                  <a:srgbClr val="33353A"/>
                </a:solidFill>
                <a:ln w="9525">
                  <a:noFill/>
                  <a:round/>
                  <a:headEnd/>
                  <a:tailEnd/>
                </a:ln>
              </p:spPr>
              <p:txBody>
                <a:bodyPr/>
                <a:lstStyle/>
                <a:p>
                  <a:pPr>
                    <a:defRPr/>
                  </a:pPr>
                  <a:endParaRPr lang="en-US"/>
                </a:p>
              </p:txBody>
            </p:sp>
            <p:sp>
              <p:nvSpPr>
                <p:cNvPr id="64" name="Freeform 63"/>
                <p:cNvSpPr>
                  <a:spLocks/>
                </p:cNvSpPr>
                <p:nvPr/>
              </p:nvSpPr>
              <p:spPr bwMode="auto">
                <a:xfrm>
                  <a:off x="2350" y="3465"/>
                  <a:ext cx="172" cy="131"/>
                </a:xfrm>
                <a:custGeom>
                  <a:avLst/>
                  <a:gdLst>
                    <a:gd name="T0" fmla="*/ 11 w 343"/>
                    <a:gd name="T1" fmla="*/ 0 h 262"/>
                    <a:gd name="T2" fmla="*/ 27 w 343"/>
                    <a:gd name="T3" fmla="*/ 0 h 262"/>
                    <a:gd name="T4" fmla="*/ 43 w 343"/>
                    <a:gd name="T5" fmla="*/ 0 h 262"/>
                    <a:gd name="T6" fmla="*/ 59 w 343"/>
                    <a:gd name="T7" fmla="*/ 0 h 262"/>
                    <a:gd name="T8" fmla="*/ 75 w 343"/>
                    <a:gd name="T9" fmla="*/ 0 h 262"/>
                    <a:gd name="T10" fmla="*/ 86 w 343"/>
                    <a:gd name="T11" fmla="*/ 2 h 262"/>
                    <a:gd name="T12" fmla="*/ 84 w 343"/>
                    <a:gd name="T13" fmla="*/ 5 h 262"/>
                    <a:gd name="T14" fmla="*/ 83 w 343"/>
                    <a:gd name="T15" fmla="*/ 12 h 262"/>
                    <a:gd name="T16" fmla="*/ 81 w 343"/>
                    <a:gd name="T17" fmla="*/ 16 h 262"/>
                    <a:gd name="T18" fmla="*/ 79 w 343"/>
                    <a:gd name="T19" fmla="*/ 18 h 262"/>
                    <a:gd name="T20" fmla="*/ 79 w 343"/>
                    <a:gd name="T21" fmla="*/ 21 h 262"/>
                    <a:gd name="T22" fmla="*/ 82 w 343"/>
                    <a:gd name="T23" fmla="*/ 21 h 262"/>
                    <a:gd name="T24" fmla="*/ 83 w 343"/>
                    <a:gd name="T25" fmla="*/ 24 h 262"/>
                    <a:gd name="T26" fmla="*/ 82 w 343"/>
                    <a:gd name="T27" fmla="*/ 27 h 262"/>
                    <a:gd name="T28" fmla="*/ 79 w 343"/>
                    <a:gd name="T29" fmla="*/ 29 h 262"/>
                    <a:gd name="T30" fmla="*/ 82 w 343"/>
                    <a:gd name="T31" fmla="*/ 32 h 262"/>
                    <a:gd name="T32" fmla="*/ 82 w 343"/>
                    <a:gd name="T33" fmla="*/ 35 h 262"/>
                    <a:gd name="T34" fmla="*/ 82 w 343"/>
                    <a:gd name="T35" fmla="*/ 38 h 262"/>
                    <a:gd name="T36" fmla="*/ 80 w 343"/>
                    <a:gd name="T37" fmla="*/ 40 h 262"/>
                    <a:gd name="T38" fmla="*/ 82 w 343"/>
                    <a:gd name="T39" fmla="*/ 42 h 262"/>
                    <a:gd name="T40" fmla="*/ 83 w 343"/>
                    <a:gd name="T41" fmla="*/ 45 h 262"/>
                    <a:gd name="T42" fmla="*/ 82 w 343"/>
                    <a:gd name="T43" fmla="*/ 48 h 262"/>
                    <a:gd name="T44" fmla="*/ 81 w 343"/>
                    <a:gd name="T45" fmla="*/ 51 h 262"/>
                    <a:gd name="T46" fmla="*/ 79 w 343"/>
                    <a:gd name="T47" fmla="*/ 56 h 262"/>
                    <a:gd name="T48" fmla="*/ 77 w 343"/>
                    <a:gd name="T49" fmla="*/ 59 h 262"/>
                    <a:gd name="T50" fmla="*/ 73 w 343"/>
                    <a:gd name="T51" fmla="*/ 62 h 262"/>
                    <a:gd name="T52" fmla="*/ 63 w 343"/>
                    <a:gd name="T53" fmla="*/ 64 h 262"/>
                    <a:gd name="T54" fmla="*/ 49 w 343"/>
                    <a:gd name="T55" fmla="*/ 65 h 262"/>
                    <a:gd name="T56" fmla="*/ 35 w 343"/>
                    <a:gd name="T57" fmla="*/ 65 h 262"/>
                    <a:gd name="T58" fmla="*/ 22 w 343"/>
                    <a:gd name="T59" fmla="*/ 64 h 262"/>
                    <a:gd name="T60" fmla="*/ 12 w 343"/>
                    <a:gd name="T61" fmla="*/ 61 h 262"/>
                    <a:gd name="T62" fmla="*/ 9 w 343"/>
                    <a:gd name="T63" fmla="*/ 52 h 262"/>
                    <a:gd name="T64" fmla="*/ 7 w 343"/>
                    <a:gd name="T65" fmla="*/ 48 h 262"/>
                    <a:gd name="T66" fmla="*/ 5 w 343"/>
                    <a:gd name="T67" fmla="*/ 46 h 262"/>
                    <a:gd name="T68" fmla="*/ 5 w 343"/>
                    <a:gd name="T69" fmla="*/ 43 h 262"/>
                    <a:gd name="T70" fmla="*/ 8 w 343"/>
                    <a:gd name="T71" fmla="*/ 41 h 262"/>
                    <a:gd name="T72" fmla="*/ 7 w 343"/>
                    <a:gd name="T73" fmla="*/ 40 h 262"/>
                    <a:gd name="T74" fmla="*/ 4 w 343"/>
                    <a:gd name="T75" fmla="*/ 38 h 262"/>
                    <a:gd name="T76" fmla="*/ 4 w 343"/>
                    <a:gd name="T77" fmla="*/ 33 h 262"/>
                    <a:gd name="T78" fmla="*/ 7 w 343"/>
                    <a:gd name="T79" fmla="*/ 32 h 262"/>
                    <a:gd name="T80" fmla="*/ 6 w 343"/>
                    <a:gd name="T81" fmla="*/ 29 h 262"/>
                    <a:gd name="T82" fmla="*/ 4 w 343"/>
                    <a:gd name="T83" fmla="*/ 27 h 262"/>
                    <a:gd name="T84" fmla="*/ 3 w 343"/>
                    <a:gd name="T85" fmla="*/ 24 h 262"/>
                    <a:gd name="T86" fmla="*/ 7 w 343"/>
                    <a:gd name="T87" fmla="*/ 21 h 262"/>
                    <a:gd name="T88" fmla="*/ 8 w 343"/>
                    <a:gd name="T89" fmla="*/ 19 h 262"/>
                    <a:gd name="T90" fmla="*/ 7 w 343"/>
                    <a:gd name="T91" fmla="*/ 17 h 262"/>
                    <a:gd name="T92" fmla="*/ 3 w 343"/>
                    <a:gd name="T93" fmla="*/ 15 h 262"/>
                    <a:gd name="T94" fmla="*/ 3 w 343"/>
                    <a:gd name="T95" fmla="*/ 9 h 262"/>
                    <a:gd name="T96" fmla="*/ 2 w 343"/>
                    <a:gd name="T97" fmla="*/ 4 h 2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3" h="262">
                      <a:moveTo>
                        <a:pt x="0" y="0"/>
                      </a:moveTo>
                      <a:lnTo>
                        <a:pt x="22" y="0"/>
                      </a:lnTo>
                      <a:lnTo>
                        <a:pt x="42" y="0"/>
                      </a:lnTo>
                      <a:lnTo>
                        <a:pt x="64" y="0"/>
                      </a:lnTo>
                      <a:lnTo>
                        <a:pt x="85" y="0"/>
                      </a:lnTo>
                      <a:lnTo>
                        <a:pt x="107" y="0"/>
                      </a:lnTo>
                      <a:lnTo>
                        <a:pt x="129" y="0"/>
                      </a:lnTo>
                      <a:lnTo>
                        <a:pt x="149" y="0"/>
                      </a:lnTo>
                      <a:lnTo>
                        <a:pt x="171" y="0"/>
                      </a:lnTo>
                      <a:lnTo>
                        <a:pt x="193" y="0"/>
                      </a:lnTo>
                      <a:lnTo>
                        <a:pt x="214" y="0"/>
                      </a:lnTo>
                      <a:lnTo>
                        <a:pt x="236" y="0"/>
                      </a:lnTo>
                      <a:lnTo>
                        <a:pt x="258" y="0"/>
                      </a:lnTo>
                      <a:lnTo>
                        <a:pt x="278" y="0"/>
                      </a:lnTo>
                      <a:lnTo>
                        <a:pt x="300" y="0"/>
                      </a:lnTo>
                      <a:lnTo>
                        <a:pt x="321" y="0"/>
                      </a:lnTo>
                      <a:lnTo>
                        <a:pt x="343" y="0"/>
                      </a:lnTo>
                      <a:lnTo>
                        <a:pt x="341" y="5"/>
                      </a:lnTo>
                      <a:lnTo>
                        <a:pt x="338" y="9"/>
                      </a:lnTo>
                      <a:lnTo>
                        <a:pt x="335" y="14"/>
                      </a:lnTo>
                      <a:lnTo>
                        <a:pt x="333" y="19"/>
                      </a:lnTo>
                      <a:lnTo>
                        <a:pt x="331" y="28"/>
                      </a:lnTo>
                      <a:lnTo>
                        <a:pt x="331" y="37"/>
                      </a:lnTo>
                      <a:lnTo>
                        <a:pt x="330" y="47"/>
                      </a:lnTo>
                      <a:lnTo>
                        <a:pt x="329" y="57"/>
                      </a:lnTo>
                      <a:lnTo>
                        <a:pt x="324" y="59"/>
                      </a:lnTo>
                      <a:lnTo>
                        <a:pt x="321" y="61"/>
                      </a:lnTo>
                      <a:lnTo>
                        <a:pt x="316" y="63"/>
                      </a:lnTo>
                      <a:lnTo>
                        <a:pt x="313" y="66"/>
                      </a:lnTo>
                      <a:lnTo>
                        <a:pt x="313" y="69"/>
                      </a:lnTo>
                      <a:lnTo>
                        <a:pt x="313" y="73"/>
                      </a:lnTo>
                      <a:lnTo>
                        <a:pt x="313" y="77"/>
                      </a:lnTo>
                      <a:lnTo>
                        <a:pt x="313" y="81"/>
                      </a:lnTo>
                      <a:lnTo>
                        <a:pt x="318" y="81"/>
                      </a:lnTo>
                      <a:lnTo>
                        <a:pt x="322" y="81"/>
                      </a:lnTo>
                      <a:lnTo>
                        <a:pt x="327" y="81"/>
                      </a:lnTo>
                      <a:lnTo>
                        <a:pt x="331" y="81"/>
                      </a:lnTo>
                      <a:lnTo>
                        <a:pt x="331" y="88"/>
                      </a:lnTo>
                      <a:lnTo>
                        <a:pt x="331" y="95"/>
                      </a:lnTo>
                      <a:lnTo>
                        <a:pt x="330" y="101"/>
                      </a:lnTo>
                      <a:lnTo>
                        <a:pt x="330" y="107"/>
                      </a:lnTo>
                      <a:lnTo>
                        <a:pt x="327" y="108"/>
                      </a:lnTo>
                      <a:lnTo>
                        <a:pt x="323" y="110"/>
                      </a:lnTo>
                      <a:lnTo>
                        <a:pt x="320" y="112"/>
                      </a:lnTo>
                      <a:lnTo>
                        <a:pt x="315" y="113"/>
                      </a:lnTo>
                      <a:lnTo>
                        <a:pt x="319" y="116"/>
                      </a:lnTo>
                      <a:lnTo>
                        <a:pt x="322" y="120"/>
                      </a:lnTo>
                      <a:lnTo>
                        <a:pt x="326" y="125"/>
                      </a:lnTo>
                      <a:lnTo>
                        <a:pt x="328" y="128"/>
                      </a:lnTo>
                      <a:lnTo>
                        <a:pt x="328" y="133"/>
                      </a:lnTo>
                      <a:lnTo>
                        <a:pt x="328" y="137"/>
                      </a:lnTo>
                      <a:lnTo>
                        <a:pt x="328" y="142"/>
                      </a:lnTo>
                      <a:lnTo>
                        <a:pt x="328" y="146"/>
                      </a:lnTo>
                      <a:lnTo>
                        <a:pt x="326" y="150"/>
                      </a:lnTo>
                      <a:lnTo>
                        <a:pt x="323" y="152"/>
                      </a:lnTo>
                      <a:lnTo>
                        <a:pt x="320" y="156"/>
                      </a:lnTo>
                      <a:lnTo>
                        <a:pt x="318" y="158"/>
                      </a:lnTo>
                      <a:lnTo>
                        <a:pt x="321" y="161"/>
                      </a:lnTo>
                      <a:lnTo>
                        <a:pt x="324" y="165"/>
                      </a:lnTo>
                      <a:lnTo>
                        <a:pt x="328" y="168"/>
                      </a:lnTo>
                      <a:lnTo>
                        <a:pt x="331" y="172"/>
                      </a:lnTo>
                      <a:lnTo>
                        <a:pt x="330" y="176"/>
                      </a:lnTo>
                      <a:lnTo>
                        <a:pt x="330" y="180"/>
                      </a:lnTo>
                      <a:lnTo>
                        <a:pt x="329" y="184"/>
                      </a:lnTo>
                      <a:lnTo>
                        <a:pt x="328" y="189"/>
                      </a:lnTo>
                      <a:lnTo>
                        <a:pt x="327" y="192"/>
                      </a:lnTo>
                      <a:lnTo>
                        <a:pt x="324" y="196"/>
                      </a:lnTo>
                      <a:lnTo>
                        <a:pt x="323" y="199"/>
                      </a:lnTo>
                      <a:lnTo>
                        <a:pt x="321" y="203"/>
                      </a:lnTo>
                      <a:lnTo>
                        <a:pt x="319" y="209"/>
                      </a:lnTo>
                      <a:lnTo>
                        <a:pt x="318" y="214"/>
                      </a:lnTo>
                      <a:lnTo>
                        <a:pt x="315" y="221"/>
                      </a:lnTo>
                      <a:lnTo>
                        <a:pt x="313" y="227"/>
                      </a:lnTo>
                      <a:lnTo>
                        <a:pt x="309" y="230"/>
                      </a:lnTo>
                      <a:lnTo>
                        <a:pt x="307" y="234"/>
                      </a:lnTo>
                      <a:lnTo>
                        <a:pt x="304" y="239"/>
                      </a:lnTo>
                      <a:lnTo>
                        <a:pt x="300" y="242"/>
                      </a:lnTo>
                      <a:lnTo>
                        <a:pt x="291" y="247"/>
                      </a:lnTo>
                      <a:lnTo>
                        <a:pt x="280" y="250"/>
                      </a:lnTo>
                      <a:lnTo>
                        <a:pt x="266" y="254"/>
                      </a:lnTo>
                      <a:lnTo>
                        <a:pt x="250" y="256"/>
                      </a:lnTo>
                      <a:lnTo>
                        <a:pt x="232" y="258"/>
                      </a:lnTo>
                      <a:lnTo>
                        <a:pt x="214" y="260"/>
                      </a:lnTo>
                      <a:lnTo>
                        <a:pt x="195" y="260"/>
                      </a:lnTo>
                      <a:lnTo>
                        <a:pt x="176" y="262"/>
                      </a:lnTo>
                      <a:lnTo>
                        <a:pt x="156" y="260"/>
                      </a:lnTo>
                      <a:lnTo>
                        <a:pt x="137" y="260"/>
                      </a:lnTo>
                      <a:lnTo>
                        <a:pt x="118" y="259"/>
                      </a:lnTo>
                      <a:lnTo>
                        <a:pt x="101" y="257"/>
                      </a:lnTo>
                      <a:lnTo>
                        <a:pt x="85" y="255"/>
                      </a:lnTo>
                      <a:lnTo>
                        <a:pt x="70" y="251"/>
                      </a:lnTo>
                      <a:lnTo>
                        <a:pt x="57" y="248"/>
                      </a:lnTo>
                      <a:lnTo>
                        <a:pt x="48" y="243"/>
                      </a:lnTo>
                      <a:lnTo>
                        <a:pt x="42" y="232"/>
                      </a:lnTo>
                      <a:lnTo>
                        <a:pt x="38" y="219"/>
                      </a:lnTo>
                      <a:lnTo>
                        <a:pt x="35" y="207"/>
                      </a:lnTo>
                      <a:lnTo>
                        <a:pt x="34" y="195"/>
                      </a:lnTo>
                      <a:lnTo>
                        <a:pt x="31" y="192"/>
                      </a:lnTo>
                      <a:lnTo>
                        <a:pt x="27" y="190"/>
                      </a:lnTo>
                      <a:lnTo>
                        <a:pt x="24" y="189"/>
                      </a:lnTo>
                      <a:lnTo>
                        <a:pt x="22" y="187"/>
                      </a:lnTo>
                      <a:lnTo>
                        <a:pt x="20" y="182"/>
                      </a:lnTo>
                      <a:lnTo>
                        <a:pt x="20" y="177"/>
                      </a:lnTo>
                      <a:lnTo>
                        <a:pt x="19" y="174"/>
                      </a:lnTo>
                      <a:lnTo>
                        <a:pt x="18" y="169"/>
                      </a:lnTo>
                      <a:lnTo>
                        <a:pt x="23" y="166"/>
                      </a:lnTo>
                      <a:lnTo>
                        <a:pt x="27" y="164"/>
                      </a:lnTo>
                      <a:lnTo>
                        <a:pt x="32" y="161"/>
                      </a:lnTo>
                      <a:lnTo>
                        <a:pt x="37" y="158"/>
                      </a:lnTo>
                      <a:lnTo>
                        <a:pt x="31" y="158"/>
                      </a:lnTo>
                      <a:lnTo>
                        <a:pt x="25" y="158"/>
                      </a:lnTo>
                      <a:lnTo>
                        <a:pt x="19" y="158"/>
                      </a:lnTo>
                      <a:lnTo>
                        <a:pt x="14" y="158"/>
                      </a:lnTo>
                      <a:lnTo>
                        <a:pt x="14" y="152"/>
                      </a:lnTo>
                      <a:lnTo>
                        <a:pt x="14" y="145"/>
                      </a:lnTo>
                      <a:lnTo>
                        <a:pt x="14" y="138"/>
                      </a:lnTo>
                      <a:lnTo>
                        <a:pt x="14" y="131"/>
                      </a:lnTo>
                      <a:lnTo>
                        <a:pt x="18" y="129"/>
                      </a:lnTo>
                      <a:lnTo>
                        <a:pt x="23" y="128"/>
                      </a:lnTo>
                      <a:lnTo>
                        <a:pt x="27" y="126"/>
                      </a:lnTo>
                      <a:lnTo>
                        <a:pt x="32" y="125"/>
                      </a:lnTo>
                      <a:lnTo>
                        <a:pt x="27" y="120"/>
                      </a:lnTo>
                      <a:lnTo>
                        <a:pt x="24" y="116"/>
                      </a:lnTo>
                      <a:lnTo>
                        <a:pt x="19" y="113"/>
                      </a:lnTo>
                      <a:lnTo>
                        <a:pt x="15" y="108"/>
                      </a:lnTo>
                      <a:lnTo>
                        <a:pt x="14" y="105"/>
                      </a:lnTo>
                      <a:lnTo>
                        <a:pt x="14" y="100"/>
                      </a:lnTo>
                      <a:lnTo>
                        <a:pt x="12" y="97"/>
                      </a:lnTo>
                      <a:lnTo>
                        <a:pt x="11" y="93"/>
                      </a:lnTo>
                      <a:lnTo>
                        <a:pt x="17" y="91"/>
                      </a:lnTo>
                      <a:lnTo>
                        <a:pt x="22" y="88"/>
                      </a:lnTo>
                      <a:lnTo>
                        <a:pt x="27" y="84"/>
                      </a:lnTo>
                      <a:lnTo>
                        <a:pt x="32" y="82"/>
                      </a:lnTo>
                      <a:lnTo>
                        <a:pt x="31" y="78"/>
                      </a:lnTo>
                      <a:lnTo>
                        <a:pt x="31" y="75"/>
                      </a:lnTo>
                      <a:lnTo>
                        <a:pt x="31" y="72"/>
                      </a:lnTo>
                      <a:lnTo>
                        <a:pt x="30" y="67"/>
                      </a:lnTo>
                      <a:lnTo>
                        <a:pt x="25" y="65"/>
                      </a:lnTo>
                      <a:lnTo>
                        <a:pt x="20" y="62"/>
                      </a:lnTo>
                      <a:lnTo>
                        <a:pt x="16" y="61"/>
                      </a:lnTo>
                      <a:lnTo>
                        <a:pt x="11" y="59"/>
                      </a:lnTo>
                      <a:lnTo>
                        <a:pt x="11" y="51"/>
                      </a:lnTo>
                      <a:lnTo>
                        <a:pt x="11" y="42"/>
                      </a:lnTo>
                      <a:lnTo>
                        <a:pt x="11" y="34"/>
                      </a:lnTo>
                      <a:lnTo>
                        <a:pt x="11" y="25"/>
                      </a:lnTo>
                      <a:lnTo>
                        <a:pt x="9" y="20"/>
                      </a:lnTo>
                      <a:lnTo>
                        <a:pt x="5" y="13"/>
                      </a:lnTo>
                      <a:lnTo>
                        <a:pt x="2" y="6"/>
                      </a:lnTo>
                      <a:lnTo>
                        <a:pt x="0" y="0"/>
                      </a:lnTo>
                      <a:close/>
                    </a:path>
                  </a:pathLst>
                </a:custGeom>
                <a:solidFill>
                  <a:srgbClr val="3D3F42"/>
                </a:solidFill>
                <a:ln w="9525">
                  <a:noFill/>
                  <a:round/>
                  <a:headEnd/>
                  <a:tailEnd/>
                </a:ln>
              </p:spPr>
              <p:txBody>
                <a:bodyPr/>
                <a:lstStyle/>
                <a:p>
                  <a:pPr>
                    <a:defRPr/>
                  </a:pPr>
                  <a:endParaRPr lang="en-US"/>
                </a:p>
              </p:txBody>
            </p:sp>
            <p:sp>
              <p:nvSpPr>
                <p:cNvPr id="65" name="Freeform 64"/>
                <p:cNvSpPr>
                  <a:spLocks/>
                </p:cNvSpPr>
                <p:nvPr/>
              </p:nvSpPr>
              <p:spPr bwMode="auto">
                <a:xfrm>
                  <a:off x="2357" y="3465"/>
                  <a:ext cx="160" cy="131"/>
                </a:xfrm>
                <a:custGeom>
                  <a:avLst/>
                  <a:gdLst>
                    <a:gd name="T0" fmla="*/ 11 w 320"/>
                    <a:gd name="T1" fmla="*/ 0 h 261"/>
                    <a:gd name="T2" fmla="*/ 25 w 320"/>
                    <a:gd name="T3" fmla="*/ 0 h 261"/>
                    <a:gd name="T4" fmla="*/ 40 w 320"/>
                    <a:gd name="T5" fmla="*/ 0 h 261"/>
                    <a:gd name="T6" fmla="*/ 55 w 320"/>
                    <a:gd name="T7" fmla="*/ 0 h 261"/>
                    <a:gd name="T8" fmla="*/ 70 w 320"/>
                    <a:gd name="T9" fmla="*/ 0 h 261"/>
                    <a:gd name="T10" fmla="*/ 80 w 320"/>
                    <a:gd name="T11" fmla="*/ 2 h 261"/>
                    <a:gd name="T12" fmla="*/ 78 w 320"/>
                    <a:gd name="T13" fmla="*/ 5 h 261"/>
                    <a:gd name="T14" fmla="*/ 78 w 320"/>
                    <a:gd name="T15" fmla="*/ 12 h 261"/>
                    <a:gd name="T16" fmla="*/ 75 w 320"/>
                    <a:gd name="T17" fmla="*/ 16 h 261"/>
                    <a:gd name="T18" fmla="*/ 73 w 320"/>
                    <a:gd name="T19" fmla="*/ 18 h 261"/>
                    <a:gd name="T20" fmla="*/ 73 w 320"/>
                    <a:gd name="T21" fmla="*/ 21 h 261"/>
                    <a:gd name="T22" fmla="*/ 76 w 320"/>
                    <a:gd name="T23" fmla="*/ 21 h 261"/>
                    <a:gd name="T24" fmla="*/ 78 w 320"/>
                    <a:gd name="T25" fmla="*/ 24 h 261"/>
                    <a:gd name="T26" fmla="*/ 76 w 320"/>
                    <a:gd name="T27" fmla="*/ 28 h 261"/>
                    <a:gd name="T28" fmla="*/ 74 w 320"/>
                    <a:gd name="T29" fmla="*/ 28 h 261"/>
                    <a:gd name="T30" fmla="*/ 76 w 320"/>
                    <a:gd name="T31" fmla="*/ 31 h 261"/>
                    <a:gd name="T32" fmla="*/ 77 w 320"/>
                    <a:gd name="T33" fmla="*/ 35 h 261"/>
                    <a:gd name="T34" fmla="*/ 76 w 320"/>
                    <a:gd name="T35" fmla="*/ 38 h 261"/>
                    <a:gd name="T36" fmla="*/ 74 w 320"/>
                    <a:gd name="T37" fmla="*/ 40 h 261"/>
                    <a:gd name="T38" fmla="*/ 77 w 320"/>
                    <a:gd name="T39" fmla="*/ 42 h 261"/>
                    <a:gd name="T40" fmla="*/ 78 w 320"/>
                    <a:gd name="T41" fmla="*/ 45 h 261"/>
                    <a:gd name="T42" fmla="*/ 77 w 320"/>
                    <a:gd name="T43" fmla="*/ 48 h 261"/>
                    <a:gd name="T44" fmla="*/ 75 w 320"/>
                    <a:gd name="T45" fmla="*/ 51 h 261"/>
                    <a:gd name="T46" fmla="*/ 74 w 320"/>
                    <a:gd name="T47" fmla="*/ 55 h 261"/>
                    <a:gd name="T48" fmla="*/ 72 w 320"/>
                    <a:gd name="T49" fmla="*/ 59 h 261"/>
                    <a:gd name="T50" fmla="*/ 68 w 320"/>
                    <a:gd name="T51" fmla="*/ 62 h 261"/>
                    <a:gd name="T52" fmla="*/ 59 w 320"/>
                    <a:gd name="T53" fmla="*/ 64 h 261"/>
                    <a:gd name="T54" fmla="*/ 46 w 320"/>
                    <a:gd name="T55" fmla="*/ 66 h 261"/>
                    <a:gd name="T56" fmla="*/ 32 w 320"/>
                    <a:gd name="T57" fmla="*/ 65 h 261"/>
                    <a:gd name="T58" fmla="*/ 20 w 320"/>
                    <a:gd name="T59" fmla="*/ 64 h 261"/>
                    <a:gd name="T60" fmla="*/ 12 w 320"/>
                    <a:gd name="T61" fmla="*/ 61 h 261"/>
                    <a:gd name="T62" fmla="*/ 9 w 320"/>
                    <a:gd name="T63" fmla="*/ 52 h 261"/>
                    <a:gd name="T64" fmla="*/ 7 w 320"/>
                    <a:gd name="T65" fmla="*/ 48 h 261"/>
                    <a:gd name="T66" fmla="*/ 5 w 320"/>
                    <a:gd name="T67" fmla="*/ 46 h 261"/>
                    <a:gd name="T68" fmla="*/ 5 w 320"/>
                    <a:gd name="T69" fmla="*/ 43 h 261"/>
                    <a:gd name="T70" fmla="*/ 8 w 320"/>
                    <a:gd name="T71" fmla="*/ 40 h 261"/>
                    <a:gd name="T72" fmla="*/ 6 w 320"/>
                    <a:gd name="T73" fmla="*/ 40 h 261"/>
                    <a:gd name="T74" fmla="*/ 4 w 320"/>
                    <a:gd name="T75" fmla="*/ 38 h 261"/>
                    <a:gd name="T76" fmla="*/ 4 w 320"/>
                    <a:gd name="T77" fmla="*/ 33 h 261"/>
                    <a:gd name="T78" fmla="*/ 7 w 320"/>
                    <a:gd name="T79" fmla="*/ 32 h 261"/>
                    <a:gd name="T80" fmla="*/ 6 w 320"/>
                    <a:gd name="T81" fmla="*/ 29 h 261"/>
                    <a:gd name="T82" fmla="*/ 4 w 320"/>
                    <a:gd name="T83" fmla="*/ 27 h 261"/>
                    <a:gd name="T84" fmla="*/ 3 w 320"/>
                    <a:gd name="T85" fmla="*/ 24 h 261"/>
                    <a:gd name="T86" fmla="*/ 7 w 320"/>
                    <a:gd name="T87" fmla="*/ 21 h 261"/>
                    <a:gd name="T88" fmla="*/ 8 w 320"/>
                    <a:gd name="T89" fmla="*/ 19 h 261"/>
                    <a:gd name="T90" fmla="*/ 6 w 320"/>
                    <a:gd name="T91" fmla="*/ 17 h 261"/>
                    <a:gd name="T92" fmla="*/ 3 w 320"/>
                    <a:gd name="T93" fmla="*/ 15 h 261"/>
                    <a:gd name="T94" fmla="*/ 3 w 320"/>
                    <a:gd name="T95" fmla="*/ 9 h 261"/>
                    <a:gd name="T96" fmla="*/ 2 w 320"/>
                    <a:gd name="T97" fmla="*/ 4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0" h="261">
                      <a:moveTo>
                        <a:pt x="0" y="0"/>
                      </a:moveTo>
                      <a:lnTo>
                        <a:pt x="20" y="0"/>
                      </a:lnTo>
                      <a:lnTo>
                        <a:pt x="41" y="0"/>
                      </a:lnTo>
                      <a:lnTo>
                        <a:pt x="60" y="0"/>
                      </a:lnTo>
                      <a:lnTo>
                        <a:pt x="81" y="0"/>
                      </a:lnTo>
                      <a:lnTo>
                        <a:pt x="100" y="0"/>
                      </a:lnTo>
                      <a:lnTo>
                        <a:pt x="121" y="0"/>
                      </a:lnTo>
                      <a:lnTo>
                        <a:pt x="141" y="0"/>
                      </a:lnTo>
                      <a:lnTo>
                        <a:pt x="160" y="0"/>
                      </a:lnTo>
                      <a:lnTo>
                        <a:pt x="181" y="0"/>
                      </a:lnTo>
                      <a:lnTo>
                        <a:pt x="201" y="0"/>
                      </a:lnTo>
                      <a:lnTo>
                        <a:pt x="220" y="0"/>
                      </a:lnTo>
                      <a:lnTo>
                        <a:pt x="241" y="0"/>
                      </a:lnTo>
                      <a:lnTo>
                        <a:pt x="260" y="0"/>
                      </a:lnTo>
                      <a:lnTo>
                        <a:pt x="280" y="0"/>
                      </a:lnTo>
                      <a:lnTo>
                        <a:pt x="301" y="0"/>
                      </a:lnTo>
                      <a:lnTo>
                        <a:pt x="320" y="0"/>
                      </a:lnTo>
                      <a:lnTo>
                        <a:pt x="318" y="5"/>
                      </a:lnTo>
                      <a:lnTo>
                        <a:pt x="316" y="9"/>
                      </a:lnTo>
                      <a:lnTo>
                        <a:pt x="313" y="14"/>
                      </a:lnTo>
                      <a:lnTo>
                        <a:pt x="311" y="19"/>
                      </a:lnTo>
                      <a:lnTo>
                        <a:pt x="310" y="28"/>
                      </a:lnTo>
                      <a:lnTo>
                        <a:pt x="310" y="37"/>
                      </a:lnTo>
                      <a:lnTo>
                        <a:pt x="309" y="47"/>
                      </a:lnTo>
                      <a:lnTo>
                        <a:pt x="308" y="57"/>
                      </a:lnTo>
                      <a:lnTo>
                        <a:pt x="303" y="59"/>
                      </a:lnTo>
                      <a:lnTo>
                        <a:pt x="300" y="61"/>
                      </a:lnTo>
                      <a:lnTo>
                        <a:pt x="296" y="64"/>
                      </a:lnTo>
                      <a:lnTo>
                        <a:pt x="292" y="66"/>
                      </a:lnTo>
                      <a:lnTo>
                        <a:pt x="292" y="69"/>
                      </a:lnTo>
                      <a:lnTo>
                        <a:pt x="292" y="73"/>
                      </a:lnTo>
                      <a:lnTo>
                        <a:pt x="292" y="77"/>
                      </a:lnTo>
                      <a:lnTo>
                        <a:pt x="292" y="81"/>
                      </a:lnTo>
                      <a:lnTo>
                        <a:pt x="296" y="81"/>
                      </a:lnTo>
                      <a:lnTo>
                        <a:pt x="301" y="81"/>
                      </a:lnTo>
                      <a:lnTo>
                        <a:pt x="304" y="81"/>
                      </a:lnTo>
                      <a:lnTo>
                        <a:pt x="309" y="81"/>
                      </a:lnTo>
                      <a:lnTo>
                        <a:pt x="309" y="88"/>
                      </a:lnTo>
                      <a:lnTo>
                        <a:pt x="309" y="94"/>
                      </a:lnTo>
                      <a:lnTo>
                        <a:pt x="309" y="100"/>
                      </a:lnTo>
                      <a:lnTo>
                        <a:pt x="308" y="107"/>
                      </a:lnTo>
                      <a:lnTo>
                        <a:pt x="304" y="109"/>
                      </a:lnTo>
                      <a:lnTo>
                        <a:pt x="302" y="110"/>
                      </a:lnTo>
                      <a:lnTo>
                        <a:pt x="298" y="111"/>
                      </a:lnTo>
                      <a:lnTo>
                        <a:pt x="295" y="112"/>
                      </a:lnTo>
                      <a:lnTo>
                        <a:pt x="297" y="117"/>
                      </a:lnTo>
                      <a:lnTo>
                        <a:pt x="301" y="120"/>
                      </a:lnTo>
                      <a:lnTo>
                        <a:pt x="304" y="124"/>
                      </a:lnTo>
                      <a:lnTo>
                        <a:pt x="307" y="128"/>
                      </a:lnTo>
                      <a:lnTo>
                        <a:pt x="307" y="133"/>
                      </a:lnTo>
                      <a:lnTo>
                        <a:pt x="307" y="137"/>
                      </a:lnTo>
                      <a:lnTo>
                        <a:pt x="307" y="142"/>
                      </a:lnTo>
                      <a:lnTo>
                        <a:pt x="307" y="147"/>
                      </a:lnTo>
                      <a:lnTo>
                        <a:pt x="304" y="149"/>
                      </a:lnTo>
                      <a:lnTo>
                        <a:pt x="302" y="151"/>
                      </a:lnTo>
                      <a:lnTo>
                        <a:pt x="298" y="155"/>
                      </a:lnTo>
                      <a:lnTo>
                        <a:pt x="296" y="157"/>
                      </a:lnTo>
                      <a:lnTo>
                        <a:pt x="300" y="160"/>
                      </a:lnTo>
                      <a:lnTo>
                        <a:pt x="303" y="164"/>
                      </a:lnTo>
                      <a:lnTo>
                        <a:pt x="307" y="168"/>
                      </a:lnTo>
                      <a:lnTo>
                        <a:pt x="310" y="172"/>
                      </a:lnTo>
                      <a:lnTo>
                        <a:pt x="309" y="176"/>
                      </a:lnTo>
                      <a:lnTo>
                        <a:pt x="309" y="180"/>
                      </a:lnTo>
                      <a:lnTo>
                        <a:pt x="308" y="183"/>
                      </a:lnTo>
                      <a:lnTo>
                        <a:pt x="307" y="188"/>
                      </a:lnTo>
                      <a:lnTo>
                        <a:pt x="305" y="191"/>
                      </a:lnTo>
                      <a:lnTo>
                        <a:pt x="303" y="195"/>
                      </a:lnTo>
                      <a:lnTo>
                        <a:pt x="302" y="200"/>
                      </a:lnTo>
                      <a:lnTo>
                        <a:pt x="300" y="203"/>
                      </a:lnTo>
                      <a:lnTo>
                        <a:pt x="298" y="209"/>
                      </a:lnTo>
                      <a:lnTo>
                        <a:pt x="296" y="214"/>
                      </a:lnTo>
                      <a:lnTo>
                        <a:pt x="295" y="220"/>
                      </a:lnTo>
                      <a:lnTo>
                        <a:pt x="293" y="226"/>
                      </a:lnTo>
                      <a:lnTo>
                        <a:pt x="290" y="231"/>
                      </a:lnTo>
                      <a:lnTo>
                        <a:pt x="287" y="234"/>
                      </a:lnTo>
                      <a:lnTo>
                        <a:pt x="284" y="238"/>
                      </a:lnTo>
                      <a:lnTo>
                        <a:pt x="280" y="242"/>
                      </a:lnTo>
                      <a:lnTo>
                        <a:pt x="272" y="247"/>
                      </a:lnTo>
                      <a:lnTo>
                        <a:pt x="260" y="250"/>
                      </a:lnTo>
                      <a:lnTo>
                        <a:pt x="248" y="254"/>
                      </a:lnTo>
                      <a:lnTo>
                        <a:pt x="233" y="256"/>
                      </a:lnTo>
                      <a:lnTo>
                        <a:pt x="217" y="258"/>
                      </a:lnTo>
                      <a:lnTo>
                        <a:pt x="199" y="259"/>
                      </a:lnTo>
                      <a:lnTo>
                        <a:pt x="182" y="261"/>
                      </a:lnTo>
                      <a:lnTo>
                        <a:pt x="164" y="261"/>
                      </a:lnTo>
                      <a:lnTo>
                        <a:pt x="145" y="261"/>
                      </a:lnTo>
                      <a:lnTo>
                        <a:pt x="128" y="259"/>
                      </a:lnTo>
                      <a:lnTo>
                        <a:pt x="111" y="258"/>
                      </a:lnTo>
                      <a:lnTo>
                        <a:pt x="94" y="256"/>
                      </a:lnTo>
                      <a:lnTo>
                        <a:pt x="79" y="254"/>
                      </a:lnTo>
                      <a:lnTo>
                        <a:pt x="66" y="250"/>
                      </a:lnTo>
                      <a:lnTo>
                        <a:pt x="54" y="247"/>
                      </a:lnTo>
                      <a:lnTo>
                        <a:pt x="45" y="242"/>
                      </a:lnTo>
                      <a:lnTo>
                        <a:pt x="41" y="231"/>
                      </a:lnTo>
                      <a:lnTo>
                        <a:pt x="36" y="218"/>
                      </a:lnTo>
                      <a:lnTo>
                        <a:pt x="34" y="206"/>
                      </a:lnTo>
                      <a:lnTo>
                        <a:pt x="32" y="194"/>
                      </a:lnTo>
                      <a:lnTo>
                        <a:pt x="30" y="191"/>
                      </a:lnTo>
                      <a:lnTo>
                        <a:pt x="27" y="190"/>
                      </a:lnTo>
                      <a:lnTo>
                        <a:pt x="23" y="188"/>
                      </a:lnTo>
                      <a:lnTo>
                        <a:pt x="21" y="186"/>
                      </a:lnTo>
                      <a:lnTo>
                        <a:pt x="20" y="181"/>
                      </a:lnTo>
                      <a:lnTo>
                        <a:pt x="20" y="178"/>
                      </a:lnTo>
                      <a:lnTo>
                        <a:pt x="19" y="174"/>
                      </a:lnTo>
                      <a:lnTo>
                        <a:pt x="19" y="170"/>
                      </a:lnTo>
                      <a:lnTo>
                        <a:pt x="23" y="166"/>
                      </a:lnTo>
                      <a:lnTo>
                        <a:pt x="27" y="163"/>
                      </a:lnTo>
                      <a:lnTo>
                        <a:pt x="30" y="160"/>
                      </a:lnTo>
                      <a:lnTo>
                        <a:pt x="35" y="158"/>
                      </a:lnTo>
                      <a:lnTo>
                        <a:pt x="29" y="158"/>
                      </a:lnTo>
                      <a:lnTo>
                        <a:pt x="24" y="158"/>
                      </a:lnTo>
                      <a:lnTo>
                        <a:pt x="19" y="158"/>
                      </a:lnTo>
                      <a:lnTo>
                        <a:pt x="13" y="158"/>
                      </a:lnTo>
                      <a:lnTo>
                        <a:pt x="13" y="151"/>
                      </a:lnTo>
                      <a:lnTo>
                        <a:pt x="13" y="144"/>
                      </a:lnTo>
                      <a:lnTo>
                        <a:pt x="13" y="137"/>
                      </a:lnTo>
                      <a:lnTo>
                        <a:pt x="14" y="132"/>
                      </a:lnTo>
                      <a:lnTo>
                        <a:pt x="18" y="129"/>
                      </a:lnTo>
                      <a:lnTo>
                        <a:pt x="22" y="127"/>
                      </a:lnTo>
                      <a:lnTo>
                        <a:pt x="26" y="126"/>
                      </a:lnTo>
                      <a:lnTo>
                        <a:pt x="30" y="124"/>
                      </a:lnTo>
                      <a:lnTo>
                        <a:pt x="27" y="119"/>
                      </a:lnTo>
                      <a:lnTo>
                        <a:pt x="23" y="115"/>
                      </a:lnTo>
                      <a:lnTo>
                        <a:pt x="19" y="112"/>
                      </a:lnTo>
                      <a:lnTo>
                        <a:pt x="15" y="109"/>
                      </a:lnTo>
                      <a:lnTo>
                        <a:pt x="14" y="105"/>
                      </a:lnTo>
                      <a:lnTo>
                        <a:pt x="14" y="100"/>
                      </a:lnTo>
                      <a:lnTo>
                        <a:pt x="13" y="97"/>
                      </a:lnTo>
                      <a:lnTo>
                        <a:pt x="12" y="94"/>
                      </a:lnTo>
                      <a:lnTo>
                        <a:pt x="16" y="91"/>
                      </a:lnTo>
                      <a:lnTo>
                        <a:pt x="21" y="88"/>
                      </a:lnTo>
                      <a:lnTo>
                        <a:pt x="26" y="84"/>
                      </a:lnTo>
                      <a:lnTo>
                        <a:pt x="30" y="82"/>
                      </a:lnTo>
                      <a:lnTo>
                        <a:pt x="30" y="79"/>
                      </a:lnTo>
                      <a:lnTo>
                        <a:pt x="30" y="75"/>
                      </a:lnTo>
                      <a:lnTo>
                        <a:pt x="29" y="72"/>
                      </a:lnTo>
                      <a:lnTo>
                        <a:pt x="29" y="68"/>
                      </a:lnTo>
                      <a:lnTo>
                        <a:pt x="24" y="66"/>
                      </a:lnTo>
                      <a:lnTo>
                        <a:pt x="21" y="64"/>
                      </a:lnTo>
                      <a:lnTo>
                        <a:pt x="16" y="61"/>
                      </a:lnTo>
                      <a:lnTo>
                        <a:pt x="12" y="59"/>
                      </a:lnTo>
                      <a:lnTo>
                        <a:pt x="12" y="51"/>
                      </a:lnTo>
                      <a:lnTo>
                        <a:pt x="12" y="42"/>
                      </a:lnTo>
                      <a:lnTo>
                        <a:pt x="12" y="34"/>
                      </a:lnTo>
                      <a:lnTo>
                        <a:pt x="12" y="26"/>
                      </a:lnTo>
                      <a:lnTo>
                        <a:pt x="9" y="20"/>
                      </a:lnTo>
                      <a:lnTo>
                        <a:pt x="6" y="13"/>
                      </a:lnTo>
                      <a:lnTo>
                        <a:pt x="4" y="6"/>
                      </a:lnTo>
                      <a:lnTo>
                        <a:pt x="0" y="0"/>
                      </a:lnTo>
                      <a:close/>
                    </a:path>
                  </a:pathLst>
                </a:custGeom>
                <a:solidFill>
                  <a:srgbClr val="47474C"/>
                </a:solidFill>
                <a:ln w="9525">
                  <a:noFill/>
                  <a:round/>
                  <a:headEnd/>
                  <a:tailEnd/>
                </a:ln>
              </p:spPr>
              <p:txBody>
                <a:bodyPr/>
                <a:lstStyle/>
                <a:p>
                  <a:pPr>
                    <a:defRPr/>
                  </a:pPr>
                  <a:endParaRPr lang="en-US"/>
                </a:p>
              </p:txBody>
            </p:sp>
            <p:sp>
              <p:nvSpPr>
                <p:cNvPr id="66" name="Freeform 65"/>
                <p:cNvSpPr>
                  <a:spLocks/>
                </p:cNvSpPr>
                <p:nvPr/>
              </p:nvSpPr>
              <p:spPr bwMode="auto">
                <a:xfrm>
                  <a:off x="2362" y="3465"/>
                  <a:ext cx="148" cy="131"/>
                </a:xfrm>
                <a:custGeom>
                  <a:avLst/>
                  <a:gdLst>
                    <a:gd name="T0" fmla="*/ 10 w 296"/>
                    <a:gd name="T1" fmla="*/ 0 h 260"/>
                    <a:gd name="T2" fmla="*/ 23 w 296"/>
                    <a:gd name="T3" fmla="*/ 0 h 260"/>
                    <a:gd name="T4" fmla="*/ 37 w 296"/>
                    <a:gd name="T5" fmla="*/ 0 h 260"/>
                    <a:gd name="T6" fmla="*/ 51 w 296"/>
                    <a:gd name="T7" fmla="*/ 0 h 260"/>
                    <a:gd name="T8" fmla="*/ 65 w 296"/>
                    <a:gd name="T9" fmla="*/ 1 h 260"/>
                    <a:gd name="T10" fmla="*/ 74 w 296"/>
                    <a:gd name="T11" fmla="*/ 2 h 260"/>
                    <a:gd name="T12" fmla="*/ 72 w 296"/>
                    <a:gd name="T13" fmla="*/ 5 h 260"/>
                    <a:gd name="T14" fmla="*/ 71 w 296"/>
                    <a:gd name="T15" fmla="*/ 12 h 260"/>
                    <a:gd name="T16" fmla="*/ 69 w 296"/>
                    <a:gd name="T17" fmla="*/ 15 h 260"/>
                    <a:gd name="T18" fmla="*/ 68 w 296"/>
                    <a:gd name="T19" fmla="*/ 18 h 260"/>
                    <a:gd name="T20" fmla="*/ 68 w 296"/>
                    <a:gd name="T21" fmla="*/ 21 h 260"/>
                    <a:gd name="T22" fmla="*/ 71 w 296"/>
                    <a:gd name="T23" fmla="*/ 21 h 260"/>
                    <a:gd name="T24" fmla="*/ 72 w 296"/>
                    <a:gd name="T25" fmla="*/ 24 h 260"/>
                    <a:gd name="T26" fmla="*/ 71 w 296"/>
                    <a:gd name="T27" fmla="*/ 28 h 260"/>
                    <a:gd name="T28" fmla="*/ 68 w 296"/>
                    <a:gd name="T29" fmla="*/ 28 h 260"/>
                    <a:gd name="T30" fmla="*/ 70 w 296"/>
                    <a:gd name="T31" fmla="*/ 31 h 260"/>
                    <a:gd name="T32" fmla="*/ 71 w 296"/>
                    <a:gd name="T33" fmla="*/ 35 h 260"/>
                    <a:gd name="T34" fmla="*/ 71 w 296"/>
                    <a:gd name="T35" fmla="*/ 38 h 260"/>
                    <a:gd name="T36" fmla="*/ 69 w 296"/>
                    <a:gd name="T37" fmla="*/ 40 h 260"/>
                    <a:gd name="T38" fmla="*/ 71 w 296"/>
                    <a:gd name="T39" fmla="*/ 42 h 260"/>
                    <a:gd name="T40" fmla="*/ 71 w 296"/>
                    <a:gd name="T41" fmla="*/ 45 h 260"/>
                    <a:gd name="T42" fmla="*/ 71 w 296"/>
                    <a:gd name="T43" fmla="*/ 49 h 260"/>
                    <a:gd name="T44" fmla="*/ 69 w 296"/>
                    <a:gd name="T45" fmla="*/ 51 h 260"/>
                    <a:gd name="T46" fmla="*/ 68 w 296"/>
                    <a:gd name="T47" fmla="*/ 56 h 260"/>
                    <a:gd name="T48" fmla="*/ 67 w 296"/>
                    <a:gd name="T49" fmla="*/ 59 h 260"/>
                    <a:gd name="T50" fmla="*/ 63 w 296"/>
                    <a:gd name="T51" fmla="*/ 62 h 260"/>
                    <a:gd name="T52" fmla="*/ 54 w 296"/>
                    <a:gd name="T53" fmla="*/ 64 h 260"/>
                    <a:gd name="T54" fmla="*/ 42 w 296"/>
                    <a:gd name="T55" fmla="*/ 66 h 260"/>
                    <a:gd name="T56" fmla="*/ 30 w 296"/>
                    <a:gd name="T57" fmla="*/ 66 h 260"/>
                    <a:gd name="T58" fmla="*/ 18 w 296"/>
                    <a:gd name="T59" fmla="*/ 64 h 260"/>
                    <a:gd name="T60" fmla="*/ 10 w 296"/>
                    <a:gd name="T61" fmla="*/ 61 h 260"/>
                    <a:gd name="T62" fmla="*/ 8 w 296"/>
                    <a:gd name="T63" fmla="*/ 52 h 260"/>
                    <a:gd name="T64" fmla="*/ 6 w 296"/>
                    <a:gd name="T65" fmla="*/ 48 h 260"/>
                    <a:gd name="T66" fmla="*/ 5 w 296"/>
                    <a:gd name="T67" fmla="*/ 46 h 260"/>
                    <a:gd name="T68" fmla="*/ 4 w 296"/>
                    <a:gd name="T69" fmla="*/ 43 h 260"/>
                    <a:gd name="T70" fmla="*/ 7 w 296"/>
                    <a:gd name="T71" fmla="*/ 41 h 260"/>
                    <a:gd name="T72" fmla="*/ 6 w 296"/>
                    <a:gd name="T73" fmla="*/ 40 h 260"/>
                    <a:gd name="T74" fmla="*/ 3 w 296"/>
                    <a:gd name="T75" fmla="*/ 38 h 260"/>
                    <a:gd name="T76" fmla="*/ 3 w 296"/>
                    <a:gd name="T77" fmla="*/ 33 h 260"/>
                    <a:gd name="T78" fmla="*/ 6 w 296"/>
                    <a:gd name="T79" fmla="*/ 32 h 260"/>
                    <a:gd name="T80" fmla="*/ 5 w 296"/>
                    <a:gd name="T81" fmla="*/ 29 h 260"/>
                    <a:gd name="T82" fmla="*/ 3 w 296"/>
                    <a:gd name="T83" fmla="*/ 26 h 260"/>
                    <a:gd name="T84" fmla="*/ 3 w 296"/>
                    <a:gd name="T85" fmla="*/ 24 h 260"/>
                    <a:gd name="T86" fmla="*/ 6 w 296"/>
                    <a:gd name="T87" fmla="*/ 22 h 260"/>
                    <a:gd name="T88" fmla="*/ 7 w 296"/>
                    <a:gd name="T89" fmla="*/ 19 h 260"/>
                    <a:gd name="T90" fmla="*/ 6 w 296"/>
                    <a:gd name="T91" fmla="*/ 17 h 260"/>
                    <a:gd name="T92" fmla="*/ 3 w 296"/>
                    <a:gd name="T93" fmla="*/ 15 h 260"/>
                    <a:gd name="T94" fmla="*/ 3 w 296"/>
                    <a:gd name="T95" fmla="*/ 9 h 260"/>
                    <a:gd name="T96" fmla="*/ 2 w 296"/>
                    <a:gd name="T97" fmla="*/ 4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6" h="260">
                      <a:moveTo>
                        <a:pt x="0" y="0"/>
                      </a:moveTo>
                      <a:lnTo>
                        <a:pt x="18" y="0"/>
                      </a:lnTo>
                      <a:lnTo>
                        <a:pt x="37" y="0"/>
                      </a:lnTo>
                      <a:lnTo>
                        <a:pt x="55" y="0"/>
                      </a:lnTo>
                      <a:lnTo>
                        <a:pt x="74" y="0"/>
                      </a:lnTo>
                      <a:lnTo>
                        <a:pt x="92" y="0"/>
                      </a:lnTo>
                      <a:lnTo>
                        <a:pt x="110" y="0"/>
                      </a:lnTo>
                      <a:lnTo>
                        <a:pt x="129" y="0"/>
                      </a:lnTo>
                      <a:lnTo>
                        <a:pt x="147" y="0"/>
                      </a:lnTo>
                      <a:lnTo>
                        <a:pt x="166" y="0"/>
                      </a:lnTo>
                      <a:lnTo>
                        <a:pt x="184" y="0"/>
                      </a:lnTo>
                      <a:lnTo>
                        <a:pt x="203" y="0"/>
                      </a:lnTo>
                      <a:lnTo>
                        <a:pt x="222" y="0"/>
                      </a:lnTo>
                      <a:lnTo>
                        <a:pt x="241" y="2"/>
                      </a:lnTo>
                      <a:lnTo>
                        <a:pt x="259" y="2"/>
                      </a:lnTo>
                      <a:lnTo>
                        <a:pt x="277" y="2"/>
                      </a:lnTo>
                      <a:lnTo>
                        <a:pt x="296" y="2"/>
                      </a:lnTo>
                      <a:lnTo>
                        <a:pt x="294" y="6"/>
                      </a:lnTo>
                      <a:lnTo>
                        <a:pt x="291" y="10"/>
                      </a:lnTo>
                      <a:lnTo>
                        <a:pt x="289" y="14"/>
                      </a:lnTo>
                      <a:lnTo>
                        <a:pt x="287" y="19"/>
                      </a:lnTo>
                      <a:lnTo>
                        <a:pt x="285" y="28"/>
                      </a:lnTo>
                      <a:lnTo>
                        <a:pt x="285" y="37"/>
                      </a:lnTo>
                      <a:lnTo>
                        <a:pt x="284" y="48"/>
                      </a:lnTo>
                      <a:lnTo>
                        <a:pt x="284" y="57"/>
                      </a:lnTo>
                      <a:lnTo>
                        <a:pt x="280" y="59"/>
                      </a:lnTo>
                      <a:lnTo>
                        <a:pt x="276" y="60"/>
                      </a:lnTo>
                      <a:lnTo>
                        <a:pt x="273" y="63"/>
                      </a:lnTo>
                      <a:lnTo>
                        <a:pt x="269" y="65"/>
                      </a:lnTo>
                      <a:lnTo>
                        <a:pt x="269" y="70"/>
                      </a:lnTo>
                      <a:lnTo>
                        <a:pt x="269" y="73"/>
                      </a:lnTo>
                      <a:lnTo>
                        <a:pt x="269" y="78"/>
                      </a:lnTo>
                      <a:lnTo>
                        <a:pt x="269" y="81"/>
                      </a:lnTo>
                      <a:lnTo>
                        <a:pt x="274" y="81"/>
                      </a:lnTo>
                      <a:lnTo>
                        <a:pt x="277" y="81"/>
                      </a:lnTo>
                      <a:lnTo>
                        <a:pt x="281" y="81"/>
                      </a:lnTo>
                      <a:lnTo>
                        <a:pt x="285" y="81"/>
                      </a:lnTo>
                      <a:lnTo>
                        <a:pt x="285" y="88"/>
                      </a:lnTo>
                      <a:lnTo>
                        <a:pt x="285" y="94"/>
                      </a:lnTo>
                      <a:lnTo>
                        <a:pt x="284" y="101"/>
                      </a:lnTo>
                      <a:lnTo>
                        <a:pt x="284" y="108"/>
                      </a:lnTo>
                      <a:lnTo>
                        <a:pt x="281" y="109"/>
                      </a:lnTo>
                      <a:lnTo>
                        <a:pt x="279" y="110"/>
                      </a:lnTo>
                      <a:lnTo>
                        <a:pt x="275" y="111"/>
                      </a:lnTo>
                      <a:lnTo>
                        <a:pt x="272" y="112"/>
                      </a:lnTo>
                      <a:lnTo>
                        <a:pt x="274" y="116"/>
                      </a:lnTo>
                      <a:lnTo>
                        <a:pt x="277" y="119"/>
                      </a:lnTo>
                      <a:lnTo>
                        <a:pt x="280" y="124"/>
                      </a:lnTo>
                      <a:lnTo>
                        <a:pt x="283" y="127"/>
                      </a:lnTo>
                      <a:lnTo>
                        <a:pt x="283" y="132"/>
                      </a:lnTo>
                      <a:lnTo>
                        <a:pt x="283" y="136"/>
                      </a:lnTo>
                      <a:lnTo>
                        <a:pt x="283" y="142"/>
                      </a:lnTo>
                      <a:lnTo>
                        <a:pt x="283" y="147"/>
                      </a:lnTo>
                      <a:lnTo>
                        <a:pt x="281" y="149"/>
                      </a:lnTo>
                      <a:lnTo>
                        <a:pt x="279" y="151"/>
                      </a:lnTo>
                      <a:lnTo>
                        <a:pt x="276" y="155"/>
                      </a:lnTo>
                      <a:lnTo>
                        <a:pt x="274" y="157"/>
                      </a:lnTo>
                      <a:lnTo>
                        <a:pt x="276" y="161"/>
                      </a:lnTo>
                      <a:lnTo>
                        <a:pt x="280" y="164"/>
                      </a:lnTo>
                      <a:lnTo>
                        <a:pt x="283" y="167"/>
                      </a:lnTo>
                      <a:lnTo>
                        <a:pt x="285" y="171"/>
                      </a:lnTo>
                      <a:lnTo>
                        <a:pt x="284" y="175"/>
                      </a:lnTo>
                      <a:lnTo>
                        <a:pt x="284" y="179"/>
                      </a:lnTo>
                      <a:lnTo>
                        <a:pt x="283" y="184"/>
                      </a:lnTo>
                      <a:lnTo>
                        <a:pt x="283" y="188"/>
                      </a:lnTo>
                      <a:lnTo>
                        <a:pt x="282" y="192"/>
                      </a:lnTo>
                      <a:lnTo>
                        <a:pt x="280" y="195"/>
                      </a:lnTo>
                      <a:lnTo>
                        <a:pt x="279" y="199"/>
                      </a:lnTo>
                      <a:lnTo>
                        <a:pt x="276" y="202"/>
                      </a:lnTo>
                      <a:lnTo>
                        <a:pt x="275" y="208"/>
                      </a:lnTo>
                      <a:lnTo>
                        <a:pt x="274" y="213"/>
                      </a:lnTo>
                      <a:lnTo>
                        <a:pt x="272" y="220"/>
                      </a:lnTo>
                      <a:lnTo>
                        <a:pt x="271" y="226"/>
                      </a:lnTo>
                      <a:lnTo>
                        <a:pt x="268" y="230"/>
                      </a:lnTo>
                      <a:lnTo>
                        <a:pt x="265" y="233"/>
                      </a:lnTo>
                      <a:lnTo>
                        <a:pt x="261" y="238"/>
                      </a:lnTo>
                      <a:lnTo>
                        <a:pt x="259" y="241"/>
                      </a:lnTo>
                      <a:lnTo>
                        <a:pt x="251" y="246"/>
                      </a:lnTo>
                      <a:lnTo>
                        <a:pt x="241" y="249"/>
                      </a:lnTo>
                      <a:lnTo>
                        <a:pt x="229" y="253"/>
                      </a:lnTo>
                      <a:lnTo>
                        <a:pt x="215" y="255"/>
                      </a:lnTo>
                      <a:lnTo>
                        <a:pt x="200" y="257"/>
                      </a:lnTo>
                      <a:lnTo>
                        <a:pt x="184" y="258"/>
                      </a:lnTo>
                      <a:lnTo>
                        <a:pt x="168" y="260"/>
                      </a:lnTo>
                      <a:lnTo>
                        <a:pt x="151" y="260"/>
                      </a:lnTo>
                      <a:lnTo>
                        <a:pt x="133" y="260"/>
                      </a:lnTo>
                      <a:lnTo>
                        <a:pt x="117" y="258"/>
                      </a:lnTo>
                      <a:lnTo>
                        <a:pt x="101" y="257"/>
                      </a:lnTo>
                      <a:lnTo>
                        <a:pt x="86" y="255"/>
                      </a:lnTo>
                      <a:lnTo>
                        <a:pt x="72" y="253"/>
                      </a:lnTo>
                      <a:lnTo>
                        <a:pt x="60" y="249"/>
                      </a:lnTo>
                      <a:lnTo>
                        <a:pt x="48" y="246"/>
                      </a:lnTo>
                      <a:lnTo>
                        <a:pt x="40" y="241"/>
                      </a:lnTo>
                      <a:lnTo>
                        <a:pt x="36" y="230"/>
                      </a:lnTo>
                      <a:lnTo>
                        <a:pt x="32" y="218"/>
                      </a:lnTo>
                      <a:lnTo>
                        <a:pt x="30" y="205"/>
                      </a:lnTo>
                      <a:lnTo>
                        <a:pt x="29" y="194"/>
                      </a:lnTo>
                      <a:lnTo>
                        <a:pt x="26" y="192"/>
                      </a:lnTo>
                      <a:lnTo>
                        <a:pt x="24" y="189"/>
                      </a:lnTo>
                      <a:lnTo>
                        <a:pt x="21" y="188"/>
                      </a:lnTo>
                      <a:lnTo>
                        <a:pt x="18" y="186"/>
                      </a:lnTo>
                      <a:lnTo>
                        <a:pt x="17" y="181"/>
                      </a:lnTo>
                      <a:lnTo>
                        <a:pt x="17" y="177"/>
                      </a:lnTo>
                      <a:lnTo>
                        <a:pt x="16" y="173"/>
                      </a:lnTo>
                      <a:lnTo>
                        <a:pt x="16" y="169"/>
                      </a:lnTo>
                      <a:lnTo>
                        <a:pt x="19" y="166"/>
                      </a:lnTo>
                      <a:lnTo>
                        <a:pt x="24" y="163"/>
                      </a:lnTo>
                      <a:lnTo>
                        <a:pt x="28" y="161"/>
                      </a:lnTo>
                      <a:lnTo>
                        <a:pt x="32" y="157"/>
                      </a:lnTo>
                      <a:lnTo>
                        <a:pt x="28" y="157"/>
                      </a:lnTo>
                      <a:lnTo>
                        <a:pt x="22" y="157"/>
                      </a:lnTo>
                      <a:lnTo>
                        <a:pt x="17" y="157"/>
                      </a:lnTo>
                      <a:lnTo>
                        <a:pt x="11" y="157"/>
                      </a:lnTo>
                      <a:lnTo>
                        <a:pt x="11" y="151"/>
                      </a:lnTo>
                      <a:lnTo>
                        <a:pt x="11" y="144"/>
                      </a:lnTo>
                      <a:lnTo>
                        <a:pt x="11" y="137"/>
                      </a:lnTo>
                      <a:lnTo>
                        <a:pt x="11" y="131"/>
                      </a:lnTo>
                      <a:lnTo>
                        <a:pt x="16" y="128"/>
                      </a:lnTo>
                      <a:lnTo>
                        <a:pt x="19" y="127"/>
                      </a:lnTo>
                      <a:lnTo>
                        <a:pt x="23" y="125"/>
                      </a:lnTo>
                      <a:lnTo>
                        <a:pt x="28" y="124"/>
                      </a:lnTo>
                      <a:lnTo>
                        <a:pt x="23" y="119"/>
                      </a:lnTo>
                      <a:lnTo>
                        <a:pt x="19" y="116"/>
                      </a:lnTo>
                      <a:lnTo>
                        <a:pt x="16" y="112"/>
                      </a:lnTo>
                      <a:lnTo>
                        <a:pt x="13" y="109"/>
                      </a:lnTo>
                      <a:lnTo>
                        <a:pt x="11" y="104"/>
                      </a:lnTo>
                      <a:lnTo>
                        <a:pt x="11" y="101"/>
                      </a:lnTo>
                      <a:lnTo>
                        <a:pt x="10" y="97"/>
                      </a:lnTo>
                      <a:lnTo>
                        <a:pt x="9" y="94"/>
                      </a:lnTo>
                      <a:lnTo>
                        <a:pt x="14" y="91"/>
                      </a:lnTo>
                      <a:lnTo>
                        <a:pt x="18" y="88"/>
                      </a:lnTo>
                      <a:lnTo>
                        <a:pt x="23" y="85"/>
                      </a:lnTo>
                      <a:lnTo>
                        <a:pt x="28" y="82"/>
                      </a:lnTo>
                      <a:lnTo>
                        <a:pt x="26" y="79"/>
                      </a:lnTo>
                      <a:lnTo>
                        <a:pt x="26" y="75"/>
                      </a:lnTo>
                      <a:lnTo>
                        <a:pt x="26" y="72"/>
                      </a:lnTo>
                      <a:lnTo>
                        <a:pt x="25" y="67"/>
                      </a:lnTo>
                      <a:lnTo>
                        <a:pt x="22" y="65"/>
                      </a:lnTo>
                      <a:lnTo>
                        <a:pt x="17" y="63"/>
                      </a:lnTo>
                      <a:lnTo>
                        <a:pt x="14" y="61"/>
                      </a:lnTo>
                      <a:lnTo>
                        <a:pt x="9" y="59"/>
                      </a:lnTo>
                      <a:lnTo>
                        <a:pt x="9" y="51"/>
                      </a:lnTo>
                      <a:lnTo>
                        <a:pt x="9" y="42"/>
                      </a:lnTo>
                      <a:lnTo>
                        <a:pt x="9" y="34"/>
                      </a:lnTo>
                      <a:lnTo>
                        <a:pt x="9" y="26"/>
                      </a:lnTo>
                      <a:lnTo>
                        <a:pt x="7" y="20"/>
                      </a:lnTo>
                      <a:lnTo>
                        <a:pt x="5" y="13"/>
                      </a:lnTo>
                      <a:lnTo>
                        <a:pt x="2" y="7"/>
                      </a:lnTo>
                      <a:lnTo>
                        <a:pt x="0" y="0"/>
                      </a:lnTo>
                      <a:close/>
                    </a:path>
                  </a:pathLst>
                </a:custGeom>
                <a:solidFill>
                  <a:srgbClr val="4F5154"/>
                </a:solidFill>
                <a:ln w="9525">
                  <a:noFill/>
                  <a:round/>
                  <a:headEnd/>
                  <a:tailEnd/>
                </a:ln>
              </p:spPr>
              <p:txBody>
                <a:bodyPr/>
                <a:lstStyle/>
                <a:p>
                  <a:pPr>
                    <a:defRPr/>
                  </a:pPr>
                  <a:endParaRPr lang="en-US"/>
                </a:p>
              </p:txBody>
            </p:sp>
            <p:sp>
              <p:nvSpPr>
                <p:cNvPr id="67" name="Freeform 66"/>
                <p:cNvSpPr>
                  <a:spLocks/>
                </p:cNvSpPr>
                <p:nvPr/>
              </p:nvSpPr>
              <p:spPr bwMode="auto">
                <a:xfrm>
                  <a:off x="2370" y="3465"/>
                  <a:ext cx="136" cy="131"/>
                </a:xfrm>
                <a:custGeom>
                  <a:avLst/>
                  <a:gdLst>
                    <a:gd name="T0" fmla="*/ 8 w 273"/>
                    <a:gd name="T1" fmla="*/ 0 h 257"/>
                    <a:gd name="T2" fmla="*/ 21 w 273"/>
                    <a:gd name="T3" fmla="*/ 0 h 257"/>
                    <a:gd name="T4" fmla="*/ 34 w 273"/>
                    <a:gd name="T5" fmla="*/ 0 h 257"/>
                    <a:gd name="T6" fmla="*/ 47 w 273"/>
                    <a:gd name="T7" fmla="*/ 0 h 257"/>
                    <a:gd name="T8" fmla="*/ 59 w 273"/>
                    <a:gd name="T9" fmla="*/ 0 h 257"/>
                    <a:gd name="T10" fmla="*/ 67 w 273"/>
                    <a:gd name="T11" fmla="*/ 1 h 257"/>
                    <a:gd name="T12" fmla="*/ 66 w 273"/>
                    <a:gd name="T13" fmla="*/ 5 h 257"/>
                    <a:gd name="T14" fmla="*/ 65 w 273"/>
                    <a:gd name="T15" fmla="*/ 12 h 257"/>
                    <a:gd name="T16" fmla="*/ 63 w 273"/>
                    <a:gd name="T17" fmla="*/ 16 h 257"/>
                    <a:gd name="T18" fmla="*/ 62 w 273"/>
                    <a:gd name="T19" fmla="*/ 18 h 257"/>
                    <a:gd name="T20" fmla="*/ 62 w 273"/>
                    <a:gd name="T21" fmla="*/ 20 h 257"/>
                    <a:gd name="T22" fmla="*/ 65 w 273"/>
                    <a:gd name="T23" fmla="*/ 20 h 257"/>
                    <a:gd name="T24" fmla="*/ 65 w 273"/>
                    <a:gd name="T25" fmla="*/ 24 h 257"/>
                    <a:gd name="T26" fmla="*/ 65 w 273"/>
                    <a:gd name="T27" fmla="*/ 28 h 257"/>
                    <a:gd name="T28" fmla="*/ 62 w 273"/>
                    <a:gd name="T29" fmla="*/ 29 h 257"/>
                    <a:gd name="T30" fmla="*/ 64 w 273"/>
                    <a:gd name="T31" fmla="*/ 32 h 257"/>
                    <a:gd name="T32" fmla="*/ 65 w 273"/>
                    <a:gd name="T33" fmla="*/ 35 h 257"/>
                    <a:gd name="T34" fmla="*/ 64 w 273"/>
                    <a:gd name="T35" fmla="*/ 38 h 257"/>
                    <a:gd name="T36" fmla="*/ 63 w 273"/>
                    <a:gd name="T37" fmla="*/ 40 h 257"/>
                    <a:gd name="T38" fmla="*/ 65 w 273"/>
                    <a:gd name="T39" fmla="*/ 43 h 257"/>
                    <a:gd name="T40" fmla="*/ 65 w 273"/>
                    <a:gd name="T41" fmla="*/ 46 h 257"/>
                    <a:gd name="T42" fmla="*/ 65 w 273"/>
                    <a:gd name="T43" fmla="*/ 49 h 257"/>
                    <a:gd name="T44" fmla="*/ 63 w 273"/>
                    <a:gd name="T45" fmla="*/ 51 h 257"/>
                    <a:gd name="T46" fmla="*/ 62 w 273"/>
                    <a:gd name="T47" fmla="*/ 57 h 257"/>
                    <a:gd name="T48" fmla="*/ 61 w 273"/>
                    <a:gd name="T49" fmla="*/ 60 h 257"/>
                    <a:gd name="T50" fmla="*/ 58 w 273"/>
                    <a:gd name="T51" fmla="*/ 63 h 257"/>
                    <a:gd name="T52" fmla="*/ 50 w 273"/>
                    <a:gd name="T53" fmla="*/ 65 h 257"/>
                    <a:gd name="T54" fmla="*/ 38 w 273"/>
                    <a:gd name="T55" fmla="*/ 67 h 257"/>
                    <a:gd name="T56" fmla="*/ 27 w 273"/>
                    <a:gd name="T57" fmla="*/ 66 h 257"/>
                    <a:gd name="T58" fmla="*/ 16 w 273"/>
                    <a:gd name="T59" fmla="*/ 65 h 257"/>
                    <a:gd name="T60" fmla="*/ 9 w 273"/>
                    <a:gd name="T61" fmla="*/ 62 h 257"/>
                    <a:gd name="T62" fmla="*/ 7 w 273"/>
                    <a:gd name="T63" fmla="*/ 53 h 257"/>
                    <a:gd name="T64" fmla="*/ 5 w 273"/>
                    <a:gd name="T65" fmla="*/ 48 h 257"/>
                    <a:gd name="T66" fmla="*/ 4 w 273"/>
                    <a:gd name="T67" fmla="*/ 46 h 257"/>
                    <a:gd name="T68" fmla="*/ 3 w 273"/>
                    <a:gd name="T69" fmla="*/ 43 h 257"/>
                    <a:gd name="T70" fmla="*/ 6 w 273"/>
                    <a:gd name="T71" fmla="*/ 41 h 257"/>
                    <a:gd name="T72" fmla="*/ 5 w 273"/>
                    <a:gd name="T73" fmla="*/ 40 h 257"/>
                    <a:gd name="T74" fmla="*/ 2 w 273"/>
                    <a:gd name="T75" fmla="*/ 38 h 257"/>
                    <a:gd name="T76" fmla="*/ 2 w 273"/>
                    <a:gd name="T77" fmla="*/ 33 h 257"/>
                    <a:gd name="T78" fmla="*/ 5 w 273"/>
                    <a:gd name="T79" fmla="*/ 32 h 257"/>
                    <a:gd name="T80" fmla="*/ 4 w 273"/>
                    <a:gd name="T81" fmla="*/ 30 h 257"/>
                    <a:gd name="T82" fmla="*/ 3 w 273"/>
                    <a:gd name="T83" fmla="*/ 27 h 257"/>
                    <a:gd name="T84" fmla="*/ 2 w 273"/>
                    <a:gd name="T85" fmla="*/ 24 h 257"/>
                    <a:gd name="T86" fmla="*/ 5 w 273"/>
                    <a:gd name="T87" fmla="*/ 21 h 257"/>
                    <a:gd name="T88" fmla="*/ 6 w 273"/>
                    <a:gd name="T89" fmla="*/ 19 h 257"/>
                    <a:gd name="T90" fmla="*/ 5 w 273"/>
                    <a:gd name="T91" fmla="*/ 16 h 257"/>
                    <a:gd name="T92" fmla="*/ 2 w 273"/>
                    <a:gd name="T93" fmla="*/ 15 h 257"/>
                    <a:gd name="T94" fmla="*/ 2 w 273"/>
                    <a:gd name="T95" fmla="*/ 8 h 257"/>
                    <a:gd name="T96" fmla="*/ 1 w 273"/>
                    <a:gd name="T97" fmla="*/ 3 h 2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3" h="257">
                      <a:moveTo>
                        <a:pt x="0" y="0"/>
                      </a:moveTo>
                      <a:lnTo>
                        <a:pt x="18" y="0"/>
                      </a:lnTo>
                      <a:lnTo>
                        <a:pt x="35" y="0"/>
                      </a:lnTo>
                      <a:lnTo>
                        <a:pt x="51" y="0"/>
                      </a:lnTo>
                      <a:lnTo>
                        <a:pt x="68" y="0"/>
                      </a:lnTo>
                      <a:lnTo>
                        <a:pt x="86" y="0"/>
                      </a:lnTo>
                      <a:lnTo>
                        <a:pt x="103" y="0"/>
                      </a:lnTo>
                      <a:lnTo>
                        <a:pt x="120" y="0"/>
                      </a:lnTo>
                      <a:lnTo>
                        <a:pt x="137" y="0"/>
                      </a:lnTo>
                      <a:lnTo>
                        <a:pt x="154" y="0"/>
                      </a:lnTo>
                      <a:lnTo>
                        <a:pt x="171" y="0"/>
                      </a:lnTo>
                      <a:lnTo>
                        <a:pt x="188" y="0"/>
                      </a:lnTo>
                      <a:lnTo>
                        <a:pt x="205" y="0"/>
                      </a:lnTo>
                      <a:lnTo>
                        <a:pt x="223" y="0"/>
                      </a:lnTo>
                      <a:lnTo>
                        <a:pt x="239" y="0"/>
                      </a:lnTo>
                      <a:lnTo>
                        <a:pt x="256" y="0"/>
                      </a:lnTo>
                      <a:lnTo>
                        <a:pt x="273" y="0"/>
                      </a:lnTo>
                      <a:lnTo>
                        <a:pt x="271" y="4"/>
                      </a:lnTo>
                      <a:lnTo>
                        <a:pt x="269" y="9"/>
                      </a:lnTo>
                      <a:lnTo>
                        <a:pt x="266" y="14"/>
                      </a:lnTo>
                      <a:lnTo>
                        <a:pt x="264" y="18"/>
                      </a:lnTo>
                      <a:lnTo>
                        <a:pt x="264" y="27"/>
                      </a:lnTo>
                      <a:lnTo>
                        <a:pt x="263" y="37"/>
                      </a:lnTo>
                      <a:lnTo>
                        <a:pt x="263" y="46"/>
                      </a:lnTo>
                      <a:lnTo>
                        <a:pt x="262" y="55"/>
                      </a:lnTo>
                      <a:lnTo>
                        <a:pt x="258" y="57"/>
                      </a:lnTo>
                      <a:lnTo>
                        <a:pt x="255" y="60"/>
                      </a:lnTo>
                      <a:lnTo>
                        <a:pt x="251" y="62"/>
                      </a:lnTo>
                      <a:lnTo>
                        <a:pt x="248" y="64"/>
                      </a:lnTo>
                      <a:lnTo>
                        <a:pt x="248" y="68"/>
                      </a:lnTo>
                      <a:lnTo>
                        <a:pt x="248" y="71"/>
                      </a:lnTo>
                      <a:lnTo>
                        <a:pt x="248" y="76"/>
                      </a:lnTo>
                      <a:lnTo>
                        <a:pt x="248" y="79"/>
                      </a:lnTo>
                      <a:lnTo>
                        <a:pt x="253" y="79"/>
                      </a:lnTo>
                      <a:lnTo>
                        <a:pt x="256" y="79"/>
                      </a:lnTo>
                      <a:lnTo>
                        <a:pt x="260" y="79"/>
                      </a:lnTo>
                      <a:lnTo>
                        <a:pt x="263" y="79"/>
                      </a:lnTo>
                      <a:lnTo>
                        <a:pt x="263" y="86"/>
                      </a:lnTo>
                      <a:lnTo>
                        <a:pt x="263" y="92"/>
                      </a:lnTo>
                      <a:lnTo>
                        <a:pt x="263" y="99"/>
                      </a:lnTo>
                      <a:lnTo>
                        <a:pt x="262" y="106"/>
                      </a:lnTo>
                      <a:lnTo>
                        <a:pt x="260" y="107"/>
                      </a:lnTo>
                      <a:lnTo>
                        <a:pt x="257" y="108"/>
                      </a:lnTo>
                      <a:lnTo>
                        <a:pt x="254" y="109"/>
                      </a:lnTo>
                      <a:lnTo>
                        <a:pt x="251" y="110"/>
                      </a:lnTo>
                      <a:lnTo>
                        <a:pt x="254" y="114"/>
                      </a:lnTo>
                      <a:lnTo>
                        <a:pt x="256" y="117"/>
                      </a:lnTo>
                      <a:lnTo>
                        <a:pt x="258" y="122"/>
                      </a:lnTo>
                      <a:lnTo>
                        <a:pt x="261" y="125"/>
                      </a:lnTo>
                      <a:lnTo>
                        <a:pt x="261" y="130"/>
                      </a:lnTo>
                      <a:lnTo>
                        <a:pt x="261" y="134"/>
                      </a:lnTo>
                      <a:lnTo>
                        <a:pt x="261" y="139"/>
                      </a:lnTo>
                      <a:lnTo>
                        <a:pt x="261" y="144"/>
                      </a:lnTo>
                      <a:lnTo>
                        <a:pt x="258" y="146"/>
                      </a:lnTo>
                      <a:lnTo>
                        <a:pt x="257" y="148"/>
                      </a:lnTo>
                      <a:lnTo>
                        <a:pt x="255" y="152"/>
                      </a:lnTo>
                      <a:lnTo>
                        <a:pt x="253" y="154"/>
                      </a:lnTo>
                      <a:lnTo>
                        <a:pt x="255" y="158"/>
                      </a:lnTo>
                      <a:lnTo>
                        <a:pt x="258" y="161"/>
                      </a:lnTo>
                      <a:lnTo>
                        <a:pt x="261" y="166"/>
                      </a:lnTo>
                      <a:lnTo>
                        <a:pt x="264" y="169"/>
                      </a:lnTo>
                      <a:lnTo>
                        <a:pt x="263" y="172"/>
                      </a:lnTo>
                      <a:lnTo>
                        <a:pt x="263" y="177"/>
                      </a:lnTo>
                      <a:lnTo>
                        <a:pt x="262" y="181"/>
                      </a:lnTo>
                      <a:lnTo>
                        <a:pt x="261" y="185"/>
                      </a:lnTo>
                      <a:lnTo>
                        <a:pt x="260" y="189"/>
                      </a:lnTo>
                      <a:lnTo>
                        <a:pt x="258" y="192"/>
                      </a:lnTo>
                      <a:lnTo>
                        <a:pt x="256" y="196"/>
                      </a:lnTo>
                      <a:lnTo>
                        <a:pt x="255" y="199"/>
                      </a:lnTo>
                      <a:lnTo>
                        <a:pt x="254" y="205"/>
                      </a:lnTo>
                      <a:lnTo>
                        <a:pt x="253" y="210"/>
                      </a:lnTo>
                      <a:lnTo>
                        <a:pt x="251" y="217"/>
                      </a:lnTo>
                      <a:lnTo>
                        <a:pt x="250" y="223"/>
                      </a:lnTo>
                      <a:lnTo>
                        <a:pt x="248" y="227"/>
                      </a:lnTo>
                      <a:lnTo>
                        <a:pt x="246" y="230"/>
                      </a:lnTo>
                      <a:lnTo>
                        <a:pt x="242" y="235"/>
                      </a:lnTo>
                      <a:lnTo>
                        <a:pt x="240" y="238"/>
                      </a:lnTo>
                      <a:lnTo>
                        <a:pt x="233" y="243"/>
                      </a:lnTo>
                      <a:lnTo>
                        <a:pt x="223" y="246"/>
                      </a:lnTo>
                      <a:lnTo>
                        <a:pt x="212" y="250"/>
                      </a:lnTo>
                      <a:lnTo>
                        <a:pt x="200" y="252"/>
                      </a:lnTo>
                      <a:lnTo>
                        <a:pt x="186" y="254"/>
                      </a:lnTo>
                      <a:lnTo>
                        <a:pt x="171" y="255"/>
                      </a:lnTo>
                      <a:lnTo>
                        <a:pt x="155" y="257"/>
                      </a:lnTo>
                      <a:lnTo>
                        <a:pt x="140" y="257"/>
                      </a:lnTo>
                      <a:lnTo>
                        <a:pt x="124" y="257"/>
                      </a:lnTo>
                      <a:lnTo>
                        <a:pt x="109" y="255"/>
                      </a:lnTo>
                      <a:lnTo>
                        <a:pt x="94" y="254"/>
                      </a:lnTo>
                      <a:lnTo>
                        <a:pt x="80" y="253"/>
                      </a:lnTo>
                      <a:lnTo>
                        <a:pt x="66" y="251"/>
                      </a:lnTo>
                      <a:lnTo>
                        <a:pt x="55" y="247"/>
                      </a:lnTo>
                      <a:lnTo>
                        <a:pt x="45" y="244"/>
                      </a:lnTo>
                      <a:lnTo>
                        <a:pt x="37" y="239"/>
                      </a:lnTo>
                      <a:lnTo>
                        <a:pt x="33" y="228"/>
                      </a:lnTo>
                      <a:lnTo>
                        <a:pt x="30" y="215"/>
                      </a:lnTo>
                      <a:lnTo>
                        <a:pt x="28" y="202"/>
                      </a:lnTo>
                      <a:lnTo>
                        <a:pt x="27" y="191"/>
                      </a:lnTo>
                      <a:lnTo>
                        <a:pt x="25" y="189"/>
                      </a:lnTo>
                      <a:lnTo>
                        <a:pt x="22" y="187"/>
                      </a:lnTo>
                      <a:lnTo>
                        <a:pt x="20" y="185"/>
                      </a:lnTo>
                      <a:lnTo>
                        <a:pt x="18" y="183"/>
                      </a:lnTo>
                      <a:lnTo>
                        <a:pt x="17" y="178"/>
                      </a:lnTo>
                      <a:lnTo>
                        <a:pt x="17" y="175"/>
                      </a:lnTo>
                      <a:lnTo>
                        <a:pt x="17" y="170"/>
                      </a:lnTo>
                      <a:lnTo>
                        <a:pt x="15" y="167"/>
                      </a:lnTo>
                      <a:lnTo>
                        <a:pt x="19" y="163"/>
                      </a:lnTo>
                      <a:lnTo>
                        <a:pt x="22" y="161"/>
                      </a:lnTo>
                      <a:lnTo>
                        <a:pt x="26" y="158"/>
                      </a:lnTo>
                      <a:lnTo>
                        <a:pt x="30" y="155"/>
                      </a:lnTo>
                      <a:lnTo>
                        <a:pt x="26" y="155"/>
                      </a:lnTo>
                      <a:lnTo>
                        <a:pt x="21" y="155"/>
                      </a:lnTo>
                      <a:lnTo>
                        <a:pt x="15" y="155"/>
                      </a:lnTo>
                      <a:lnTo>
                        <a:pt x="11" y="155"/>
                      </a:lnTo>
                      <a:lnTo>
                        <a:pt x="11" y="148"/>
                      </a:lnTo>
                      <a:lnTo>
                        <a:pt x="11" y="141"/>
                      </a:lnTo>
                      <a:lnTo>
                        <a:pt x="11" y="134"/>
                      </a:lnTo>
                      <a:lnTo>
                        <a:pt x="11" y="128"/>
                      </a:lnTo>
                      <a:lnTo>
                        <a:pt x="15" y="126"/>
                      </a:lnTo>
                      <a:lnTo>
                        <a:pt x="19" y="125"/>
                      </a:lnTo>
                      <a:lnTo>
                        <a:pt x="22" y="123"/>
                      </a:lnTo>
                      <a:lnTo>
                        <a:pt x="26" y="122"/>
                      </a:lnTo>
                      <a:lnTo>
                        <a:pt x="22" y="117"/>
                      </a:lnTo>
                      <a:lnTo>
                        <a:pt x="19" y="113"/>
                      </a:lnTo>
                      <a:lnTo>
                        <a:pt x="15" y="109"/>
                      </a:lnTo>
                      <a:lnTo>
                        <a:pt x="12" y="106"/>
                      </a:lnTo>
                      <a:lnTo>
                        <a:pt x="12" y="102"/>
                      </a:lnTo>
                      <a:lnTo>
                        <a:pt x="11" y="99"/>
                      </a:lnTo>
                      <a:lnTo>
                        <a:pt x="11" y="95"/>
                      </a:lnTo>
                      <a:lnTo>
                        <a:pt x="10" y="92"/>
                      </a:lnTo>
                      <a:lnTo>
                        <a:pt x="14" y="88"/>
                      </a:lnTo>
                      <a:lnTo>
                        <a:pt x="18" y="86"/>
                      </a:lnTo>
                      <a:lnTo>
                        <a:pt x="21" y="83"/>
                      </a:lnTo>
                      <a:lnTo>
                        <a:pt x="26" y="80"/>
                      </a:lnTo>
                      <a:lnTo>
                        <a:pt x="26" y="77"/>
                      </a:lnTo>
                      <a:lnTo>
                        <a:pt x="26" y="73"/>
                      </a:lnTo>
                      <a:lnTo>
                        <a:pt x="25" y="70"/>
                      </a:lnTo>
                      <a:lnTo>
                        <a:pt x="25" y="65"/>
                      </a:lnTo>
                      <a:lnTo>
                        <a:pt x="21" y="63"/>
                      </a:lnTo>
                      <a:lnTo>
                        <a:pt x="18" y="61"/>
                      </a:lnTo>
                      <a:lnTo>
                        <a:pt x="13" y="60"/>
                      </a:lnTo>
                      <a:lnTo>
                        <a:pt x="10" y="57"/>
                      </a:lnTo>
                      <a:lnTo>
                        <a:pt x="10" y="49"/>
                      </a:lnTo>
                      <a:lnTo>
                        <a:pt x="10" y="40"/>
                      </a:lnTo>
                      <a:lnTo>
                        <a:pt x="10" y="32"/>
                      </a:lnTo>
                      <a:lnTo>
                        <a:pt x="10" y="24"/>
                      </a:lnTo>
                      <a:lnTo>
                        <a:pt x="7" y="18"/>
                      </a:lnTo>
                      <a:lnTo>
                        <a:pt x="5" y="11"/>
                      </a:lnTo>
                      <a:lnTo>
                        <a:pt x="3" y="5"/>
                      </a:lnTo>
                      <a:lnTo>
                        <a:pt x="0" y="0"/>
                      </a:lnTo>
                      <a:close/>
                    </a:path>
                  </a:pathLst>
                </a:custGeom>
                <a:solidFill>
                  <a:srgbClr val="595B5B"/>
                </a:solidFill>
                <a:ln w="9525">
                  <a:noFill/>
                  <a:round/>
                  <a:headEnd/>
                  <a:tailEnd/>
                </a:ln>
              </p:spPr>
              <p:txBody>
                <a:bodyPr/>
                <a:lstStyle/>
                <a:p>
                  <a:pPr>
                    <a:defRPr/>
                  </a:pPr>
                  <a:endParaRPr lang="en-US"/>
                </a:p>
              </p:txBody>
            </p:sp>
            <p:sp>
              <p:nvSpPr>
                <p:cNvPr id="68" name="Freeform 67"/>
                <p:cNvSpPr>
                  <a:spLocks/>
                </p:cNvSpPr>
                <p:nvPr/>
              </p:nvSpPr>
              <p:spPr bwMode="auto">
                <a:xfrm>
                  <a:off x="2374" y="3467"/>
                  <a:ext cx="124" cy="128"/>
                </a:xfrm>
                <a:custGeom>
                  <a:avLst/>
                  <a:gdLst>
                    <a:gd name="T0" fmla="*/ 7 w 249"/>
                    <a:gd name="T1" fmla="*/ 0 h 257"/>
                    <a:gd name="T2" fmla="*/ 19 w 249"/>
                    <a:gd name="T3" fmla="*/ 0 h 257"/>
                    <a:gd name="T4" fmla="*/ 31 w 249"/>
                    <a:gd name="T5" fmla="*/ 0 h 257"/>
                    <a:gd name="T6" fmla="*/ 43 w 249"/>
                    <a:gd name="T7" fmla="*/ 0 h 257"/>
                    <a:gd name="T8" fmla="*/ 54 w 249"/>
                    <a:gd name="T9" fmla="*/ 0 h 257"/>
                    <a:gd name="T10" fmla="*/ 62 w 249"/>
                    <a:gd name="T11" fmla="*/ 1 h 257"/>
                    <a:gd name="T12" fmla="*/ 60 w 249"/>
                    <a:gd name="T13" fmla="*/ 4 h 257"/>
                    <a:gd name="T14" fmla="*/ 59 w 249"/>
                    <a:gd name="T15" fmla="*/ 11 h 257"/>
                    <a:gd name="T16" fmla="*/ 58 w 249"/>
                    <a:gd name="T17" fmla="*/ 14 h 257"/>
                    <a:gd name="T18" fmla="*/ 56 w 249"/>
                    <a:gd name="T19" fmla="*/ 17 h 257"/>
                    <a:gd name="T20" fmla="*/ 56 w 249"/>
                    <a:gd name="T21" fmla="*/ 19 h 257"/>
                    <a:gd name="T22" fmla="*/ 59 w 249"/>
                    <a:gd name="T23" fmla="*/ 19 h 257"/>
                    <a:gd name="T24" fmla="*/ 60 w 249"/>
                    <a:gd name="T25" fmla="*/ 23 h 257"/>
                    <a:gd name="T26" fmla="*/ 59 w 249"/>
                    <a:gd name="T27" fmla="*/ 26 h 257"/>
                    <a:gd name="T28" fmla="*/ 57 w 249"/>
                    <a:gd name="T29" fmla="*/ 27 h 257"/>
                    <a:gd name="T30" fmla="*/ 59 w 249"/>
                    <a:gd name="T31" fmla="*/ 30 h 257"/>
                    <a:gd name="T32" fmla="*/ 59 w 249"/>
                    <a:gd name="T33" fmla="*/ 33 h 257"/>
                    <a:gd name="T34" fmla="*/ 59 w 249"/>
                    <a:gd name="T35" fmla="*/ 36 h 257"/>
                    <a:gd name="T36" fmla="*/ 57 w 249"/>
                    <a:gd name="T37" fmla="*/ 38 h 257"/>
                    <a:gd name="T38" fmla="*/ 59 w 249"/>
                    <a:gd name="T39" fmla="*/ 41 h 257"/>
                    <a:gd name="T40" fmla="*/ 59 w 249"/>
                    <a:gd name="T41" fmla="*/ 44 h 257"/>
                    <a:gd name="T42" fmla="*/ 59 w 249"/>
                    <a:gd name="T43" fmla="*/ 47 h 257"/>
                    <a:gd name="T44" fmla="*/ 58 w 249"/>
                    <a:gd name="T45" fmla="*/ 49 h 257"/>
                    <a:gd name="T46" fmla="*/ 57 w 249"/>
                    <a:gd name="T47" fmla="*/ 54 h 257"/>
                    <a:gd name="T48" fmla="*/ 55 w 249"/>
                    <a:gd name="T49" fmla="*/ 57 h 257"/>
                    <a:gd name="T50" fmla="*/ 53 w 249"/>
                    <a:gd name="T51" fmla="*/ 60 h 257"/>
                    <a:gd name="T52" fmla="*/ 45 w 249"/>
                    <a:gd name="T53" fmla="*/ 63 h 257"/>
                    <a:gd name="T54" fmla="*/ 35 w 249"/>
                    <a:gd name="T55" fmla="*/ 64 h 257"/>
                    <a:gd name="T56" fmla="*/ 24 w 249"/>
                    <a:gd name="T57" fmla="*/ 64 h 257"/>
                    <a:gd name="T58" fmla="*/ 15 w 249"/>
                    <a:gd name="T59" fmla="*/ 62 h 257"/>
                    <a:gd name="T60" fmla="*/ 8 w 249"/>
                    <a:gd name="T61" fmla="*/ 59 h 257"/>
                    <a:gd name="T62" fmla="*/ 6 w 249"/>
                    <a:gd name="T63" fmla="*/ 50 h 257"/>
                    <a:gd name="T64" fmla="*/ 5 w 249"/>
                    <a:gd name="T65" fmla="*/ 46 h 257"/>
                    <a:gd name="T66" fmla="*/ 3 w 249"/>
                    <a:gd name="T67" fmla="*/ 44 h 257"/>
                    <a:gd name="T68" fmla="*/ 3 w 249"/>
                    <a:gd name="T69" fmla="*/ 41 h 257"/>
                    <a:gd name="T70" fmla="*/ 6 w 249"/>
                    <a:gd name="T71" fmla="*/ 39 h 257"/>
                    <a:gd name="T72" fmla="*/ 5 w 249"/>
                    <a:gd name="T73" fmla="*/ 38 h 257"/>
                    <a:gd name="T74" fmla="*/ 2 w 249"/>
                    <a:gd name="T75" fmla="*/ 37 h 257"/>
                    <a:gd name="T76" fmla="*/ 2 w 249"/>
                    <a:gd name="T77" fmla="*/ 32 h 257"/>
                    <a:gd name="T78" fmla="*/ 5 w 249"/>
                    <a:gd name="T79" fmla="*/ 30 h 257"/>
                    <a:gd name="T80" fmla="*/ 4 w 249"/>
                    <a:gd name="T81" fmla="*/ 28 h 257"/>
                    <a:gd name="T82" fmla="*/ 2 w 249"/>
                    <a:gd name="T83" fmla="*/ 25 h 257"/>
                    <a:gd name="T84" fmla="*/ 2 w 249"/>
                    <a:gd name="T85" fmla="*/ 23 h 257"/>
                    <a:gd name="T86" fmla="*/ 5 w 249"/>
                    <a:gd name="T87" fmla="*/ 20 h 257"/>
                    <a:gd name="T88" fmla="*/ 5 w 249"/>
                    <a:gd name="T89" fmla="*/ 18 h 257"/>
                    <a:gd name="T90" fmla="*/ 4 w 249"/>
                    <a:gd name="T91" fmla="*/ 16 h 257"/>
                    <a:gd name="T92" fmla="*/ 2 w 249"/>
                    <a:gd name="T93" fmla="*/ 14 h 257"/>
                    <a:gd name="T94" fmla="*/ 2 w 249"/>
                    <a:gd name="T95" fmla="*/ 8 h 257"/>
                    <a:gd name="T96" fmla="*/ 1 w 249"/>
                    <a:gd name="T97" fmla="*/ 2 h 2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57">
                      <a:moveTo>
                        <a:pt x="0" y="0"/>
                      </a:moveTo>
                      <a:lnTo>
                        <a:pt x="16" y="0"/>
                      </a:lnTo>
                      <a:lnTo>
                        <a:pt x="31" y="0"/>
                      </a:lnTo>
                      <a:lnTo>
                        <a:pt x="47" y="0"/>
                      </a:lnTo>
                      <a:lnTo>
                        <a:pt x="62" y="0"/>
                      </a:lnTo>
                      <a:lnTo>
                        <a:pt x="78" y="0"/>
                      </a:lnTo>
                      <a:lnTo>
                        <a:pt x="93" y="0"/>
                      </a:lnTo>
                      <a:lnTo>
                        <a:pt x="109" y="0"/>
                      </a:lnTo>
                      <a:lnTo>
                        <a:pt x="124" y="0"/>
                      </a:lnTo>
                      <a:lnTo>
                        <a:pt x="140" y="0"/>
                      </a:lnTo>
                      <a:lnTo>
                        <a:pt x="155" y="0"/>
                      </a:lnTo>
                      <a:lnTo>
                        <a:pt x="172" y="0"/>
                      </a:lnTo>
                      <a:lnTo>
                        <a:pt x="186" y="0"/>
                      </a:lnTo>
                      <a:lnTo>
                        <a:pt x="203" y="0"/>
                      </a:lnTo>
                      <a:lnTo>
                        <a:pt x="218" y="0"/>
                      </a:lnTo>
                      <a:lnTo>
                        <a:pt x="234" y="0"/>
                      </a:lnTo>
                      <a:lnTo>
                        <a:pt x="249" y="0"/>
                      </a:lnTo>
                      <a:lnTo>
                        <a:pt x="248" y="4"/>
                      </a:lnTo>
                      <a:lnTo>
                        <a:pt x="245" y="9"/>
                      </a:lnTo>
                      <a:lnTo>
                        <a:pt x="244" y="14"/>
                      </a:lnTo>
                      <a:lnTo>
                        <a:pt x="242" y="18"/>
                      </a:lnTo>
                      <a:lnTo>
                        <a:pt x="241" y="28"/>
                      </a:lnTo>
                      <a:lnTo>
                        <a:pt x="241" y="37"/>
                      </a:lnTo>
                      <a:lnTo>
                        <a:pt x="239" y="46"/>
                      </a:lnTo>
                      <a:lnTo>
                        <a:pt x="239" y="55"/>
                      </a:lnTo>
                      <a:lnTo>
                        <a:pt x="236" y="57"/>
                      </a:lnTo>
                      <a:lnTo>
                        <a:pt x="234" y="59"/>
                      </a:lnTo>
                      <a:lnTo>
                        <a:pt x="230" y="61"/>
                      </a:lnTo>
                      <a:lnTo>
                        <a:pt x="227" y="63"/>
                      </a:lnTo>
                      <a:lnTo>
                        <a:pt x="227" y="68"/>
                      </a:lnTo>
                      <a:lnTo>
                        <a:pt x="227" y="71"/>
                      </a:lnTo>
                      <a:lnTo>
                        <a:pt x="227" y="76"/>
                      </a:lnTo>
                      <a:lnTo>
                        <a:pt x="227" y="79"/>
                      </a:lnTo>
                      <a:lnTo>
                        <a:pt x="230" y="79"/>
                      </a:lnTo>
                      <a:lnTo>
                        <a:pt x="234" y="79"/>
                      </a:lnTo>
                      <a:lnTo>
                        <a:pt x="237" y="79"/>
                      </a:lnTo>
                      <a:lnTo>
                        <a:pt x="241" y="79"/>
                      </a:lnTo>
                      <a:lnTo>
                        <a:pt x="241" y="85"/>
                      </a:lnTo>
                      <a:lnTo>
                        <a:pt x="241" y="92"/>
                      </a:lnTo>
                      <a:lnTo>
                        <a:pt x="239" y="99"/>
                      </a:lnTo>
                      <a:lnTo>
                        <a:pt x="239" y="105"/>
                      </a:lnTo>
                      <a:lnTo>
                        <a:pt x="237" y="106"/>
                      </a:lnTo>
                      <a:lnTo>
                        <a:pt x="235" y="107"/>
                      </a:lnTo>
                      <a:lnTo>
                        <a:pt x="231" y="108"/>
                      </a:lnTo>
                      <a:lnTo>
                        <a:pt x="229" y="109"/>
                      </a:lnTo>
                      <a:lnTo>
                        <a:pt x="231" y="113"/>
                      </a:lnTo>
                      <a:lnTo>
                        <a:pt x="234" y="117"/>
                      </a:lnTo>
                      <a:lnTo>
                        <a:pt x="236" y="121"/>
                      </a:lnTo>
                      <a:lnTo>
                        <a:pt x="238" y="125"/>
                      </a:lnTo>
                      <a:lnTo>
                        <a:pt x="238" y="130"/>
                      </a:lnTo>
                      <a:lnTo>
                        <a:pt x="238" y="135"/>
                      </a:lnTo>
                      <a:lnTo>
                        <a:pt x="238" y="139"/>
                      </a:lnTo>
                      <a:lnTo>
                        <a:pt x="238" y="144"/>
                      </a:lnTo>
                      <a:lnTo>
                        <a:pt x="236" y="146"/>
                      </a:lnTo>
                      <a:lnTo>
                        <a:pt x="235" y="148"/>
                      </a:lnTo>
                      <a:lnTo>
                        <a:pt x="233" y="152"/>
                      </a:lnTo>
                      <a:lnTo>
                        <a:pt x="230" y="154"/>
                      </a:lnTo>
                      <a:lnTo>
                        <a:pt x="233" y="158"/>
                      </a:lnTo>
                      <a:lnTo>
                        <a:pt x="236" y="161"/>
                      </a:lnTo>
                      <a:lnTo>
                        <a:pt x="238" y="165"/>
                      </a:lnTo>
                      <a:lnTo>
                        <a:pt x="241" y="168"/>
                      </a:lnTo>
                      <a:lnTo>
                        <a:pt x="239" y="173"/>
                      </a:lnTo>
                      <a:lnTo>
                        <a:pt x="239" y="176"/>
                      </a:lnTo>
                      <a:lnTo>
                        <a:pt x="239" y="181"/>
                      </a:lnTo>
                      <a:lnTo>
                        <a:pt x="238" y="185"/>
                      </a:lnTo>
                      <a:lnTo>
                        <a:pt x="237" y="189"/>
                      </a:lnTo>
                      <a:lnTo>
                        <a:pt x="236" y="192"/>
                      </a:lnTo>
                      <a:lnTo>
                        <a:pt x="235" y="196"/>
                      </a:lnTo>
                      <a:lnTo>
                        <a:pt x="234" y="199"/>
                      </a:lnTo>
                      <a:lnTo>
                        <a:pt x="233" y="205"/>
                      </a:lnTo>
                      <a:lnTo>
                        <a:pt x="231" y="211"/>
                      </a:lnTo>
                      <a:lnTo>
                        <a:pt x="229" y="216"/>
                      </a:lnTo>
                      <a:lnTo>
                        <a:pt x="228" y="222"/>
                      </a:lnTo>
                      <a:lnTo>
                        <a:pt x="226" y="227"/>
                      </a:lnTo>
                      <a:lnTo>
                        <a:pt x="223" y="230"/>
                      </a:lnTo>
                      <a:lnTo>
                        <a:pt x="221" y="234"/>
                      </a:lnTo>
                      <a:lnTo>
                        <a:pt x="219" y="238"/>
                      </a:lnTo>
                      <a:lnTo>
                        <a:pt x="212" y="243"/>
                      </a:lnTo>
                      <a:lnTo>
                        <a:pt x="204" y="246"/>
                      </a:lnTo>
                      <a:lnTo>
                        <a:pt x="193" y="250"/>
                      </a:lnTo>
                      <a:lnTo>
                        <a:pt x="182" y="252"/>
                      </a:lnTo>
                      <a:lnTo>
                        <a:pt x="169" y="254"/>
                      </a:lnTo>
                      <a:lnTo>
                        <a:pt x="155" y="256"/>
                      </a:lnTo>
                      <a:lnTo>
                        <a:pt x="142" y="257"/>
                      </a:lnTo>
                      <a:lnTo>
                        <a:pt x="128" y="257"/>
                      </a:lnTo>
                      <a:lnTo>
                        <a:pt x="113" y="257"/>
                      </a:lnTo>
                      <a:lnTo>
                        <a:pt x="99" y="256"/>
                      </a:lnTo>
                      <a:lnTo>
                        <a:pt x="85" y="254"/>
                      </a:lnTo>
                      <a:lnTo>
                        <a:pt x="72" y="252"/>
                      </a:lnTo>
                      <a:lnTo>
                        <a:pt x="61" y="250"/>
                      </a:lnTo>
                      <a:lnTo>
                        <a:pt x="51" y="246"/>
                      </a:lnTo>
                      <a:lnTo>
                        <a:pt x="41" y="243"/>
                      </a:lnTo>
                      <a:lnTo>
                        <a:pt x="34" y="238"/>
                      </a:lnTo>
                      <a:lnTo>
                        <a:pt x="31" y="227"/>
                      </a:lnTo>
                      <a:lnTo>
                        <a:pt x="28" y="214"/>
                      </a:lnTo>
                      <a:lnTo>
                        <a:pt x="26" y="203"/>
                      </a:lnTo>
                      <a:lnTo>
                        <a:pt x="25" y="191"/>
                      </a:lnTo>
                      <a:lnTo>
                        <a:pt x="23" y="189"/>
                      </a:lnTo>
                      <a:lnTo>
                        <a:pt x="21" y="186"/>
                      </a:lnTo>
                      <a:lnTo>
                        <a:pt x="18" y="185"/>
                      </a:lnTo>
                      <a:lnTo>
                        <a:pt x="16" y="183"/>
                      </a:lnTo>
                      <a:lnTo>
                        <a:pt x="15" y="178"/>
                      </a:lnTo>
                      <a:lnTo>
                        <a:pt x="15" y="174"/>
                      </a:lnTo>
                      <a:lnTo>
                        <a:pt x="15" y="170"/>
                      </a:lnTo>
                      <a:lnTo>
                        <a:pt x="14" y="166"/>
                      </a:lnTo>
                      <a:lnTo>
                        <a:pt x="17" y="163"/>
                      </a:lnTo>
                      <a:lnTo>
                        <a:pt x="21" y="160"/>
                      </a:lnTo>
                      <a:lnTo>
                        <a:pt x="24" y="158"/>
                      </a:lnTo>
                      <a:lnTo>
                        <a:pt x="28" y="154"/>
                      </a:lnTo>
                      <a:lnTo>
                        <a:pt x="23" y="154"/>
                      </a:lnTo>
                      <a:lnTo>
                        <a:pt x="20" y="154"/>
                      </a:lnTo>
                      <a:lnTo>
                        <a:pt x="15" y="154"/>
                      </a:lnTo>
                      <a:lnTo>
                        <a:pt x="10" y="154"/>
                      </a:lnTo>
                      <a:lnTo>
                        <a:pt x="10" y="148"/>
                      </a:lnTo>
                      <a:lnTo>
                        <a:pt x="10" y="142"/>
                      </a:lnTo>
                      <a:lnTo>
                        <a:pt x="10" y="135"/>
                      </a:lnTo>
                      <a:lnTo>
                        <a:pt x="10" y="128"/>
                      </a:lnTo>
                      <a:lnTo>
                        <a:pt x="14" y="125"/>
                      </a:lnTo>
                      <a:lnTo>
                        <a:pt x="17" y="124"/>
                      </a:lnTo>
                      <a:lnTo>
                        <a:pt x="21" y="122"/>
                      </a:lnTo>
                      <a:lnTo>
                        <a:pt x="23" y="121"/>
                      </a:lnTo>
                      <a:lnTo>
                        <a:pt x="21" y="117"/>
                      </a:lnTo>
                      <a:lnTo>
                        <a:pt x="17" y="113"/>
                      </a:lnTo>
                      <a:lnTo>
                        <a:pt x="14" y="109"/>
                      </a:lnTo>
                      <a:lnTo>
                        <a:pt x="11" y="106"/>
                      </a:lnTo>
                      <a:lnTo>
                        <a:pt x="10" y="102"/>
                      </a:lnTo>
                      <a:lnTo>
                        <a:pt x="10" y="99"/>
                      </a:lnTo>
                      <a:lnTo>
                        <a:pt x="9" y="95"/>
                      </a:lnTo>
                      <a:lnTo>
                        <a:pt x="8" y="92"/>
                      </a:lnTo>
                      <a:lnTo>
                        <a:pt x="13" y="89"/>
                      </a:lnTo>
                      <a:lnTo>
                        <a:pt x="16" y="86"/>
                      </a:lnTo>
                      <a:lnTo>
                        <a:pt x="20" y="83"/>
                      </a:lnTo>
                      <a:lnTo>
                        <a:pt x="23" y="81"/>
                      </a:lnTo>
                      <a:lnTo>
                        <a:pt x="23" y="77"/>
                      </a:lnTo>
                      <a:lnTo>
                        <a:pt x="23" y="74"/>
                      </a:lnTo>
                      <a:lnTo>
                        <a:pt x="23" y="70"/>
                      </a:lnTo>
                      <a:lnTo>
                        <a:pt x="22" y="67"/>
                      </a:lnTo>
                      <a:lnTo>
                        <a:pt x="18" y="64"/>
                      </a:lnTo>
                      <a:lnTo>
                        <a:pt x="16" y="62"/>
                      </a:lnTo>
                      <a:lnTo>
                        <a:pt x="13" y="60"/>
                      </a:lnTo>
                      <a:lnTo>
                        <a:pt x="9" y="57"/>
                      </a:lnTo>
                      <a:lnTo>
                        <a:pt x="9" y="49"/>
                      </a:lnTo>
                      <a:lnTo>
                        <a:pt x="9" y="41"/>
                      </a:lnTo>
                      <a:lnTo>
                        <a:pt x="9" y="33"/>
                      </a:lnTo>
                      <a:lnTo>
                        <a:pt x="9" y="25"/>
                      </a:lnTo>
                      <a:lnTo>
                        <a:pt x="7" y="18"/>
                      </a:lnTo>
                      <a:lnTo>
                        <a:pt x="5" y="11"/>
                      </a:lnTo>
                      <a:lnTo>
                        <a:pt x="2" y="6"/>
                      </a:lnTo>
                      <a:lnTo>
                        <a:pt x="0" y="0"/>
                      </a:lnTo>
                      <a:close/>
                    </a:path>
                  </a:pathLst>
                </a:custGeom>
                <a:solidFill>
                  <a:srgbClr val="636366"/>
                </a:solidFill>
                <a:ln w="9525">
                  <a:noFill/>
                  <a:round/>
                  <a:headEnd/>
                  <a:tailEnd/>
                </a:ln>
              </p:spPr>
              <p:txBody>
                <a:bodyPr/>
                <a:lstStyle/>
                <a:p>
                  <a:pPr>
                    <a:defRPr/>
                  </a:pPr>
                  <a:endParaRPr lang="en-US"/>
                </a:p>
              </p:txBody>
            </p:sp>
            <p:sp>
              <p:nvSpPr>
                <p:cNvPr id="69" name="Freeform 68"/>
                <p:cNvSpPr>
                  <a:spLocks/>
                </p:cNvSpPr>
                <p:nvPr/>
              </p:nvSpPr>
              <p:spPr bwMode="auto">
                <a:xfrm>
                  <a:off x="2382" y="3467"/>
                  <a:ext cx="111" cy="128"/>
                </a:xfrm>
                <a:custGeom>
                  <a:avLst/>
                  <a:gdLst>
                    <a:gd name="T0" fmla="*/ 6 w 224"/>
                    <a:gd name="T1" fmla="*/ 0 h 256"/>
                    <a:gd name="T2" fmla="*/ 17 w 224"/>
                    <a:gd name="T3" fmla="*/ 0 h 256"/>
                    <a:gd name="T4" fmla="*/ 28 w 224"/>
                    <a:gd name="T5" fmla="*/ 0 h 256"/>
                    <a:gd name="T6" fmla="*/ 38 w 224"/>
                    <a:gd name="T7" fmla="*/ 0 h 256"/>
                    <a:gd name="T8" fmla="*/ 49 w 224"/>
                    <a:gd name="T9" fmla="*/ 0 h 256"/>
                    <a:gd name="T10" fmla="*/ 55 w 224"/>
                    <a:gd name="T11" fmla="*/ 2 h 256"/>
                    <a:gd name="T12" fmla="*/ 54 w 224"/>
                    <a:gd name="T13" fmla="*/ 5 h 256"/>
                    <a:gd name="T14" fmla="*/ 53 w 224"/>
                    <a:gd name="T15" fmla="*/ 12 h 256"/>
                    <a:gd name="T16" fmla="*/ 52 w 224"/>
                    <a:gd name="T17" fmla="*/ 15 h 256"/>
                    <a:gd name="T18" fmla="*/ 51 w 224"/>
                    <a:gd name="T19" fmla="*/ 17 h 256"/>
                    <a:gd name="T20" fmla="*/ 51 w 224"/>
                    <a:gd name="T21" fmla="*/ 20 h 256"/>
                    <a:gd name="T22" fmla="*/ 53 w 224"/>
                    <a:gd name="T23" fmla="*/ 20 h 256"/>
                    <a:gd name="T24" fmla="*/ 53 w 224"/>
                    <a:gd name="T25" fmla="*/ 23 h 256"/>
                    <a:gd name="T26" fmla="*/ 53 w 224"/>
                    <a:gd name="T27" fmla="*/ 27 h 256"/>
                    <a:gd name="T28" fmla="*/ 51 w 224"/>
                    <a:gd name="T29" fmla="*/ 27 h 256"/>
                    <a:gd name="T30" fmla="*/ 53 w 224"/>
                    <a:gd name="T31" fmla="*/ 31 h 256"/>
                    <a:gd name="T32" fmla="*/ 53 w 224"/>
                    <a:gd name="T33" fmla="*/ 34 h 256"/>
                    <a:gd name="T34" fmla="*/ 53 w 224"/>
                    <a:gd name="T35" fmla="*/ 37 h 256"/>
                    <a:gd name="T36" fmla="*/ 51 w 224"/>
                    <a:gd name="T37" fmla="*/ 39 h 256"/>
                    <a:gd name="T38" fmla="*/ 53 w 224"/>
                    <a:gd name="T39" fmla="*/ 41 h 256"/>
                    <a:gd name="T40" fmla="*/ 53 w 224"/>
                    <a:gd name="T41" fmla="*/ 44 h 256"/>
                    <a:gd name="T42" fmla="*/ 53 w 224"/>
                    <a:gd name="T43" fmla="*/ 47 h 256"/>
                    <a:gd name="T44" fmla="*/ 52 w 224"/>
                    <a:gd name="T45" fmla="*/ 50 h 256"/>
                    <a:gd name="T46" fmla="*/ 51 w 224"/>
                    <a:gd name="T47" fmla="*/ 55 h 256"/>
                    <a:gd name="T48" fmla="*/ 50 w 224"/>
                    <a:gd name="T49" fmla="*/ 58 h 256"/>
                    <a:gd name="T50" fmla="*/ 45 w 224"/>
                    <a:gd name="T51" fmla="*/ 62 h 256"/>
                    <a:gd name="T52" fmla="*/ 28 w 224"/>
                    <a:gd name="T53" fmla="*/ 64 h 256"/>
                    <a:gd name="T54" fmla="*/ 10 w 224"/>
                    <a:gd name="T55" fmla="*/ 62 h 256"/>
                    <a:gd name="T56" fmla="*/ 6 w 224"/>
                    <a:gd name="T57" fmla="*/ 54 h 256"/>
                    <a:gd name="T58" fmla="*/ 4 w 224"/>
                    <a:gd name="T59" fmla="*/ 47 h 256"/>
                    <a:gd name="T60" fmla="*/ 3 w 224"/>
                    <a:gd name="T61" fmla="*/ 46 h 256"/>
                    <a:gd name="T62" fmla="*/ 3 w 224"/>
                    <a:gd name="T63" fmla="*/ 43 h 256"/>
                    <a:gd name="T64" fmla="*/ 4 w 224"/>
                    <a:gd name="T65" fmla="*/ 40 h 256"/>
                    <a:gd name="T66" fmla="*/ 4 w 224"/>
                    <a:gd name="T67" fmla="*/ 39 h 256"/>
                    <a:gd name="T68" fmla="*/ 2 w 224"/>
                    <a:gd name="T69" fmla="*/ 39 h 256"/>
                    <a:gd name="T70" fmla="*/ 2 w 224"/>
                    <a:gd name="T71" fmla="*/ 34 h 256"/>
                    <a:gd name="T72" fmla="*/ 3 w 224"/>
                    <a:gd name="T73" fmla="*/ 31 h 256"/>
                    <a:gd name="T74" fmla="*/ 4 w 224"/>
                    <a:gd name="T75" fmla="*/ 30 h 256"/>
                    <a:gd name="T76" fmla="*/ 2 w 224"/>
                    <a:gd name="T77" fmla="*/ 27 h 256"/>
                    <a:gd name="T78" fmla="*/ 2 w 224"/>
                    <a:gd name="T79" fmla="*/ 24 h 256"/>
                    <a:gd name="T80" fmla="*/ 3 w 224"/>
                    <a:gd name="T81" fmla="*/ 22 h 256"/>
                    <a:gd name="T82" fmla="*/ 4 w 224"/>
                    <a:gd name="T83" fmla="*/ 20 h 256"/>
                    <a:gd name="T84" fmla="*/ 4 w 224"/>
                    <a:gd name="T85" fmla="*/ 17 h 256"/>
                    <a:gd name="T86" fmla="*/ 2 w 224"/>
                    <a:gd name="T87" fmla="*/ 15 h 256"/>
                    <a:gd name="T88" fmla="*/ 1 w 224"/>
                    <a:gd name="T89" fmla="*/ 11 h 256"/>
                    <a:gd name="T90" fmla="*/ 1 w 224"/>
                    <a:gd name="T91" fmla="*/ 5 h 256"/>
                    <a:gd name="T92" fmla="*/ 0 w 224"/>
                    <a:gd name="T93" fmla="*/ 0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4" h="256">
                      <a:moveTo>
                        <a:pt x="0" y="0"/>
                      </a:moveTo>
                      <a:lnTo>
                        <a:pt x="13" y="0"/>
                      </a:lnTo>
                      <a:lnTo>
                        <a:pt x="27" y="0"/>
                      </a:lnTo>
                      <a:lnTo>
                        <a:pt x="42" y="0"/>
                      </a:lnTo>
                      <a:lnTo>
                        <a:pt x="56" y="0"/>
                      </a:lnTo>
                      <a:lnTo>
                        <a:pt x="70" y="0"/>
                      </a:lnTo>
                      <a:lnTo>
                        <a:pt x="84" y="0"/>
                      </a:lnTo>
                      <a:lnTo>
                        <a:pt x="97" y="0"/>
                      </a:lnTo>
                      <a:lnTo>
                        <a:pt x="112" y="0"/>
                      </a:lnTo>
                      <a:lnTo>
                        <a:pt x="126" y="0"/>
                      </a:lnTo>
                      <a:lnTo>
                        <a:pt x="140" y="0"/>
                      </a:lnTo>
                      <a:lnTo>
                        <a:pt x="154" y="0"/>
                      </a:lnTo>
                      <a:lnTo>
                        <a:pt x="168" y="0"/>
                      </a:lnTo>
                      <a:lnTo>
                        <a:pt x="182" y="0"/>
                      </a:lnTo>
                      <a:lnTo>
                        <a:pt x="197" y="0"/>
                      </a:lnTo>
                      <a:lnTo>
                        <a:pt x="210" y="0"/>
                      </a:lnTo>
                      <a:lnTo>
                        <a:pt x="224" y="0"/>
                      </a:lnTo>
                      <a:lnTo>
                        <a:pt x="223" y="5"/>
                      </a:lnTo>
                      <a:lnTo>
                        <a:pt x="221" y="9"/>
                      </a:lnTo>
                      <a:lnTo>
                        <a:pt x="220" y="14"/>
                      </a:lnTo>
                      <a:lnTo>
                        <a:pt x="217" y="18"/>
                      </a:lnTo>
                      <a:lnTo>
                        <a:pt x="217" y="28"/>
                      </a:lnTo>
                      <a:lnTo>
                        <a:pt x="216" y="37"/>
                      </a:lnTo>
                      <a:lnTo>
                        <a:pt x="216" y="46"/>
                      </a:lnTo>
                      <a:lnTo>
                        <a:pt x="215" y="55"/>
                      </a:lnTo>
                      <a:lnTo>
                        <a:pt x="213" y="58"/>
                      </a:lnTo>
                      <a:lnTo>
                        <a:pt x="210" y="59"/>
                      </a:lnTo>
                      <a:lnTo>
                        <a:pt x="207" y="61"/>
                      </a:lnTo>
                      <a:lnTo>
                        <a:pt x="205" y="63"/>
                      </a:lnTo>
                      <a:lnTo>
                        <a:pt x="205" y="68"/>
                      </a:lnTo>
                      <a:lnTo>
                        <a:pt x="205" y="71"/>
                      </a:lnTo>
                      <a:lnTo>
                        <a:pt x="205" y="76"/>
                      </a:lnTo>
                      <a:lnTo>
                        <a:pt x="205" y="80"/>
                      </a:lnTo>
                      <a:lnTo>
                        <a:pt x="207" y="80"/>
                      </a:lnTo>
                      <a:lnTo>
                        <a:pt x="210" y="80"/>
                      </a:lnTo>
                      <a:lnTo>
                        <a:pt x="214" y="80"/>
                      </a:lnTo>
                      <a:lnTo>
                        <a:pt x="216" y="80"/>
                      </a:lnTo>
                      <a:lnTo>
                        <a:pt x="216" y="85"/>
                      </a:lnTo>
                      <a:lnTo>
                        <a:pt x="216" y="92"/>
                      </a:lnTo>
                      <a:lnTo>
                        <a:pt x="216" y="99"/>
                      </a:lnTo>
                      <a:lnTo>
                        <a:pt x="216" y="105"/>
                      </a:lnTo>
                      <a:lnTo>
                        <a:pt x="214" y="106"/>
                      </a:lnTo>
                      <a:lnTo>
                        <a:pt x="211" y="107"/>
                      </a:lnTo>
                      <a:lnTo>
                        <a:pt x="209" y="108"/>
                      </a:lnTo>
                      <a:lnTo>
                        <a:pt x="207" y="108"/>
                      </a:lnTo>
                      <a:lnTo>
                        <a:pt x="209" y="113"/>
                      </a:lnTo>
                      <a:lnTo>
                        <a:pt x="210" y="118"/>
                      </a:lnTo>
                      <a:lnTo>
                        <a:pt x="213" y="121"/>
                      </a:lnTo>
                      <a:lnTo>
                        <a:pt x="215" y="126"/>
                      </a:lnTo>
                      <a:lnTo>
                        <a:pt x="215" y="130"/>
                      </a:lnTo>
                      <a:lnTo>
                        <a:pt x="215" y="134"/>
                      </a:lnTo>
                      <a:lnTo>
                        <a:pt x="215" y="138"/>
                      </a:lnTo>
                      <a:lnTo>
                        <a:pt x="215" y="143"/>
                      </a:lnTo>
                      <a:lnTo>
                        <a:pt x="214" y="145"/>
                      </a:lnTo>
                      <a:lnTo>
                        <a:pt x="211" y="149"/>
                      </a:lnTo>
                      <a:lnTo>
                        <a:pt x="210" y="151"/>
                      </a:lnTo>
                      <a:lnTo>
                        <a:pt x="208" y="154"/>
                      </a:lnTo>
                      <a:lnTo>
                        <a:pt x="210" y="157"/>
                      </a:lnTo>
                      <a:lnTo>
                        <a:pt x="213" y="160"/>
                      </a:lnTo>
                      <a:lnTo>
                        <a:pt x="215" y="164"/>
                      </a:lnTo>
                      <a:lnTo>
                        <a:pt x="217" y="167"/>
                      </a:lnTo>
                      <a:lnTo>
                        <a:pt x="216" y="172"/>
                      </a:lnTo>
                      <a:lnTo>
                        <a:pt x="216" y="175"/>
                      </a:lnTo>
                      <a:lnTo>
                        <a:pt x="215" y="180"/>
                      </a:lnTo>
                      <a:lnTo>
                        <a:pt x="215" y="184"/>
                      </a:lnTo>
                      <a:lnTo>
                        <a:pt x="214" y="188"/>
                      </a:lnTo>
                      <a:lnTo>
                        <a:pt x="213" y="191"/>
                      </a:lnTo>
                      <a:lnTo>
                        <a:pt x="211" y="195"/>
                      </a:lnTo>
                      <a:lnTo>
                        <a:pt x="210" y="198"/>
                      </a:lnTo>
                      <a:lnTo>
                        <a:pt x="209" y="204"/>
                      </a:lnTo>
                      <a:lnTo>
                        <a:pt x="208" y="210"/>
                      </a:lnTo>
                      <a:lnTo>
                        <a:pt x="207" y="217"/>
                      </a:lnTo>
                      <a:lnTo>
                        <a:pt x="206" y="222"/>
                      </a:lnTo>
                      <a:lnTo>
                        <a:pt x="203" y="226"/>
                      </a:lnTo>
                      <a:lnTo>
                        <a:pt x="202" y="229"/>
                      </a:lnTo>
                      <a:lnTo>
                        <a:pt x="200" y="234"/>
                      </a:lnTo>
                      <a:lnTo>
                        <a:pt x="198" y="237"/>
                      </a:lnTo>
                      <a:lnTo>
                        <a:pt x="184" y="245"/>
                      </a:lnTo>
                      <a:lnTo>
                        <a:pt x="164" y="251"/>
                      </a:lnTo>
                      <a:lnTo>
                        <a:pt x="140" y="255"/>
                      </a:lnTo>
                      <a:lnTo>
                        <a:pt x="114" y="256"/>
                      </a:lnTo>
                      <a:lnTo>
                        <a:pt x="88" y="255"/>
                      </a:lnTo>
                      <a:lnTo>
                        <a:pt x="64" y="251"/>
                      </a:lnTo>
                      <a:lnTo>
                        <a:pt x="43" y="245"/>
                      </a:lnTo>
                      <a:lnTo>
                        <a:pt x="30" y="237"/>
                      </a:lnTo>
                      <a:lnTo>
                        <a:pt x="26" y="226"/>
                      </a:lnTo>
                      <a:lnTo>
                        <a:pt x="24" y="214"/>
                      </a:lnTo>
                      <a:lnTo>
                        <a:pt x="23" y="202"/>
                      </a:lnTo>
                      <a:lnTo>
                        <a:pt x="21" y="190"/>
                      </a:lnTo>
                      <a:lnTo>
                        <a:pt x="19" y="188"/>
                      </a:lnTo>
                      <a:lnTo>
                        <a:pt x="18" y="185"/>
                      </a:lnTo>
                      <a:lnTo>
                        <a:pt x="16" y="184"/>
                      </a:lnTo>
                      <a:lnTo>
                        <a:pt x="13" y="182"/>
                      </a:lnTo>
                      <a:lnTo>
                        <a:pt x="12" y="177"/>
                      </a:lnTo>
                      <a:lnTo>
                        <a:pt x="12" y="174"/>
                      </a:lnTo>
                      <a:lnTo>
                        <a:pt x="12" y="169"/>
                      </a:lnTo>
                      <a:lnTo>
                        <a:pt x="11" y="166"/>
                      </a:lnTo>
                      <a:lnTo>
                        <a:pt x="15" y="162"/>
                      </a:lnTo>
                      <a:lnTo>
                        <a:pt x="18" y="160"/>
                      </a:lnTo>
                      <a:lnTo>
                        <a:pt x="20" y="157"/>
                      </a:lnTo>
                      <a:lnTo>
                        <a:pt x="24" y="154"/>
                      </a:lnTo>
                      <a:lnTo>
                        <a:pt x="19" y="154"/>
                      </a:lnTo>
                      <a:lnTo>
                        <a:pt x="16" y="154"/>
                      </a:lnTo>
                      <a:lnTo>
                        <a:pt x="12" y="154"/>
                      </a:lnTo>
                      <a:lnTo>
                        <a:pt x="8" y="154"/>
                      </a:lnTo>
                      <a:lnTo>
                        <a:pt x="8" y="147"/>
                      </a:lnTo>
                      <a:lnTo>
                        <a:pt x="8" y="141"/>
                      </a:lnTo>
                      <a:lnTo>
                        <a:pt x="8" y="134"/>
                      </a:lnTo>
                      <a:lnTo>
                        <a:pt x="8" y="127"/>
                      </a:lnTo>
                      <a:lnTo>
                        <a:pt x="11" y="126"/>
                      </a:lnTo>
                      <a:lnTo>
                        <a:pt x="15" y="123"/>
                      </a:lnTo>
                      <a:lnTo>
                        <a:pt x="17" y="122"/>
                      </a:lnTo>
                      <a:lnTo>
                        <a:pt x="20" y="121"/>
                      </a:lnTo>
                      <a:lnTo>
                        <a:pt x="18" y="118"/>
                      </a:lnTo>
                      <a:lnTo>
                        <a:pt x="15" y="113"/>
                      </a:lnTo>
                      <a:lnTo>
                        <a:pt x="11" y="109"/>
                      </a:lnTo>
                      <a:lnTo>
                        <a:pt x="9" y="106"/>
                      </a:lnTo>
                      <a:lnTo>
                        <a:pt x="8" y="103"/>
                      </a:lnTo>
                      <a:lnTo>
                        <a:pt x="8" y="99"/>
                      </a:lnTo>
                      <a:lnTo>
                        <a:pt x="8" y="96"/>
                      </a:lnTo>
                      <a:lnTo>
                        <a:pt x="7" y="91"/>
                      </a:lnTo>
                      <a:lnTo>
                        <a:pt x="10" y="89"/>
                      </a:lnTo>
                      <a:lnTo>
                        <a:pt x="13" y="85"/>
                      </a:lnTo>
                      <a:lnTo>
                        <a:pt x="17" y="83"/>
                      </a:lnTo>
                      <a:lnTo>
                        <a:pt x="20" y="81"/>
                      </a:lnTo>
                      <a:lnTo>
                        <a:pt x="19" y="77"/>
                      </a:lnTo>
                      <a:lnTo>
                        <a:pt x="19" y="74"/>
                      </a:lnTo>
                      <a:lnTo>
                        <a:pt x="19" y="70"/>
                      </a:lnTo>
                      <a:lnTo>
                        <a:pt x="19" y="67"/>
                      </a:lnTo>
                      <a:lnTo>
                        <a:pt x="16" y="63"/>
                      </a:lnTo>
                      <a:lnTo>
                        <a:pt x="13" y="61"/>
                      </a:lnTo>
                      <a:lnTo>
                        <a:pt x="10" y="60"/>
                      </a:lnTo>
                      <a:lnTo>
                        <a:pt x="7" y="58"/>
                      </a:lnTo>
                      <a:lnTo>
                        <a:pt x="7" y="50"/>
                      </a:lnTo>
                      <a:lnTo>
                        <a:pt x="7" y="41"/>
                      </a:lnTo>
                      <a:lnTo>
                        <a:pt x="7" y="33"/>
                      </a:lnTo>
                      <a:lnTo>
                        <a:pt x="7" y="25"/>
                      </a:lnTo>
                      <a:lnTo>
                        <a:pt x="5" y="20"/>
                      </a:lnTo>
                      <a:lnTo>
                        <a:pt x="3" y="13"/>
                      </a:lnTo>
                      <a:lnTo>
                        <a:pt x="2" y="6"/>
                      </a:lnTo>
                      <a:lnTo>
                        <a:pt x="0" y="0"/>
                      </a:lnTo>
                      <a:close/>
                    </a:path>
                  </a:pathLst>
                </a:custGeom>
                <a:solidFill>
                  <a:srgbClr val="6D6D6D"/>
                </a:solidFill>
                <a:ln w="9525">
                  <a:noFill/>
                  <a:round/>
                  <a:headEnd/>
                  <a:tailEnd/>
                </a:ln>
              </p:spPr>
              <p:txBody>
                <a:bodyPr/>
                <a:lstStyle/>
                <a:p>
                  <a:pPr>
                    <a:defRPr/>
                  </a:pPr>
                  <a:endParaRPr lang="en-US"/>
                </a:p>
              </p:txBody>
            </p:sp>
            <p:sp>
              <p:nvSpPr>
                <p:cNvPr id="70" name="Freeform 69"/>
                <p:cNvSpPr>
                  <a:spLocks/>
                </p:cNvSpPr>
                <p:nvPr/>
              </p:nvSpPr>
              <p:spPr bwMode="auto">
                <a:xfrm>
                  <a:off x="2386" y="3470"/>
                  <a:ext cx="102" cy="125"/>
                </a:xfrm>
                <a:custGeom>
                  <a:avLst/>
                  <a:gdLst>
                    <a:gd name="T0" fmla="*/ 7 w 202"/>
                    <a:gd name="T1" fmla="*/ 0 h 254"/>
                    <a:gd name="T2" fmla="*/ 16 w 202"/>
                    <a:gd name="T3" fmla="*/ 0 h 254"/>
                    <a:gd name="T4" fmla="*/ 26 w 202"/>
                    <a:gd name="T5" fmla="*/ 0 h 254"/>
                    <a:gd name="T6" fmla="*/ 35 w 202"/>
                    <a:gd name="T7" fmla="*/ 0 h 254"/>
                    <a:gd name="T8" fmla="*/ 45 w 202"/>
                    <a:gd name="T9" fmla="*/ 0 h 254"/>
                    <a:gd name="T10" fmla="*/ 51 w 202"/>
                    <a:gd name="T11" fmla="*/ 1 h 254"/>
                    <a:gd name="T12" fmla="*/ 50 w 202"/>
                    <a:gd name="T13" fmla="*/ 4 h 254"/>
                    <a:gd name="T14" fmla="*/ 49 w 202"/>
                    <a:gd name="T15" fmla="*/ 11 h 254"/>
                    <a:gd name="T16" fmla="*/ 48 w 202"/>
                    <a:gd name="T17" fmla="*/ 14 h 254"/>
                    <a:gd name="T18" fmla="*/ 46 w 202"/>
                    <a:gd name="T19" fmla="*/ 16 h 254"/>
                    <a:gd name="T20" fmla="*/ 46 w 202"/>
                    <a:gd name="T21" fmla="*/ 19 h 254"/>
                    <a:gd name="T22" fmla="*/ 49 w 202"/>
                    <a:gd name="T23" fmla="*/ 19 h 254"/>
                    <a:gd name="T24" fmla="*/ 49 w 202"/>
                    <a:gd name="T25" fmla="*/ 22 h 254"/>
                    <a:gd name="T26" fmla="*/ 48 w 202"/>
                    <a:gd name="T27" fmla="*/ 26 h 254"/>
                    <a:gd name="T28" fmla="*/ 47 w 202"/>
                    <a:gd name="T29" fmla="*/ 26 h 254"/>
                    <a:gd name="T30" fmla="*/ 48 w 202"/>
                    <a:gd name="T31" fmla="*/ 29 h 254"/>
                    <a:gd name="T32" fmla="*/ 49 w 202"/>
                    <a:gd name="T33" fmla="*/ 32 h 254"/>
                    <a:gd name="T34" fmla="*/ 48 w 202"/>
                    <a:gd name="T35" fmla="*/ 35 h 254"/>
                    <a:gd name="T36" fmla="*/ 47 w 202"/>
                    <a:gd name="T37" fmla="*/ 37 h 254"/>
                    <a:gd name="T38" fmla="*/ 49 w 202"/>
                    <a:gd name="T39" fmla="*/ 39 h 254"/>
                    <a:gd name="T40" fmla="*/ 49 w 202"/>
                    <a:gd name="T41" fmla="*/ 42 h 254"/>
                    <a:gd name="T42" fmla="*/ 48 w 202"/>
                    <a:gd name="T43" fmla="*/ 45 h 254"/>
                    <a:gd name="T44" fmla="*/ 48 w 202"/>
                    <a:gd name="T45" fmla="*/ 47 h 254"/>
                    <a:gd name="T46" fmla="*/ 47 w 202"/>
                    <a:gd name="T47" fmla="*/ 52 h 254"/>
                    <a:gd name="T48" fmla="*/ 46 w 202"/>
                    <a:gd name="T49" fmla="*/ 55 h 254"/>
                    <a:gd name="T50" fmla="*/ 42 w 202"/>
                    <a:gd name="T51" fmla="*/ 60 h 254"/>
                    <a:gd name="T52" fmla="*/ 26 w 202"/>
                    <a:gd name="T53" fmla="*/ 62 h 254"/>
                    <a:gd name="T54" fmla="*/ 10 w 202"/>
                    <a:gd name="T55" fmla="*/ 60 h 254"/>
                    <a:gd name="T56" fmla="*/ 6 w 202"/>
                    <a:gd name="T57" fmla="*/ 51 h 254"/>
                    <a:gd name="T58" fmla="*/ 5 w 202"/>
                    <a:gd name="T59" fmla="*/ 45 h 254"/>
                    <a:gd name="T60" fmla="*/ 4 w 202"/>
                    <a:gd name="T61" fmla="*/ 44 h 254"/>
                    <a:gd name="T62" fmla="*/ 3 w 202"/>
                    <a:gd name="T63" fmla="*/ 41 h 254"/>
                    <a:gd name="T64" fmla="*/ 4 w 202"/>
                    <a:gd name="T65" fmla="*/ 38 h 254"/>
                    <a:gd name="T66" fmla="*/ 5 w 202"/>
                    <a:gd name="T67" fmla="*/ 37 h 254"/>
                    <a:gd name="T68" fmla="*/ 2 w 202"/>
                    <a:gd name="T69" fmla="*/ 37 h 254"/>
                    <a:gd name="T70" fmla="*/ 2 w 202"/>
                    <a:gd name="T71" fmla="*/ 32 h 254"/>
                    <a:gd name="T72" fmla="*/ 4 w 202"/>
                    <a:gd name="T73" fmla="*/ 30 h 254"/>
                    <a:gd name="T74" fmla="*/ 4 w 202"/>
                    <a:gd name="T75" fmla="*/ 29 h 254"/>
                    <a:gd name="T76" fmla="*/ 3 w 202"/>
                    <a:gd name="T77" fmla="*/ 26 h 254"/>
                    <a:gd name="T78" fmla="*/ 2 w 202"/>
                    <a:gd name="T79" fmla="*/ 23 h 254"/>
                    <a:gd name="T80" fmla="*/ 4 w 202"/>
                    <a:gd name="T81" fmla="*/ 20 h 254"/>
                    <a:gd name="T82" fmla="*/ 5 w 202"/>
                    <a:gd name="T83" fmla="*/ 18 h 254"/>
                    <a:gd name="T84" fmla="*/ 5 w 202"/>
                    <a:gd name="T85" fmla="*/ 16 h 254"/>
                    <a:gd name="T86" fmla="*/ 3 w 202"/>
                    <a:gd name="T87" fmla="*/ 14 h 254"/>
                    <a:gd name="T88" fmla="*/ 2 w 202"/>
                    <a:gd name="T89" fmla="*/ 10 h 254"/>
                    <a:gd name="T90" fmla="*/ 2 w 202"/>
                    <a:gd name="T91" fmla="*/ 4 h 254"/>
                    <a:gd name="T92" fmla="*/ 0 w 202"/>
                    <a:gd name="T93" fmla="*/ 0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2" h="254">
                      <a:moveTo>
                        <a:pt x="0" y="0"/>
                      </a:moveTo>
                      <a:lnTo>
                        <a:pt x="13" y="0"/>
                      </a:lnTo>
                      <a:lnTo>
                        <a:pt x="25" y="0"/>
                      </a:lnTo>
                      <a:lnTo>
                        <a:pt x="38" y="0"/>
                      </a:lnTo>
                      <a:lnTo>
                        <a:pt x="51" y="0"/>
                      </a:lnTo>
                      <a:lnTo>
                        <a:pt x="63" y="0"/>
                      </a:lnTo>
                      <a:lnTo>
                        <a:pt x="76" y="0"/>
                      </a:lnTo>
                      <a:lnTo>
                        <a:pt x="89" y="0"/>
                      </a:lnTo>
                      <a:lnTo>
                        <a:pt x="101" y="0"/>
                      </a:lnTo>
                      <a:lnTo>
                        <a:pt x="113" y="0"/>
                      </a:lnTo>
                      <a:lnTo>
                        <a:pt x="126" y="0"/>
                      </a:lnTo>
                      <a:lnTo>
                        <a:pt x="138" y="0"/>
                      </a:lnTo>
                      <a:lnTo>
                        <a:pt x="151" y="0"/>
                      </a:lnTo>
                      <a:lnTo>
                        <a:pt x="164" y="0"/>
                      </a:lnTo>
                      <a:lnTo>
                        <a:pt x="176" y="0"/>
                      </a:lnTo>
                      <a:lnTo>
                        <a:pt x="189" y="0"/>
                      </a:lnTo>
                      <a:lnTo>
                        <a:pt x="202" y="0"/>
                      </a:lnTo>
                      <a:lnTo>
                        <a:pt x="200" y="5"/>
                      </a:lnTo>
                      <a:lnTo>
                        <a:pt x="198" y="8"/>
                      </a:lnTo>
                      <a:lnTo>
                        <a:pt x="197" y="13"/>
                      </a:lnTo>
                      <a:lnTo>
                        <a:pt x="196" y="18"/>
                      </a:lnTo>
                      <a:lnTo>
                        <a:pt x="195" y="27"/>
                      </a:lnTo>
                      <a:lnTo>
                        <a:pt x="195" y="36"/>
                      </a:lnTo>
                      <a:lnTo>
                        <a:pt x="195" y="45"/>
                      </a:lnTo>
                      <a:lnTo>
                        <a:pt x="194" y="54"/>
                      </a:lnTo>
                      <a:lnTo>
                        <a:pt x="191" y="57"/>
                      </a:lnTo>
                      <a:lnTo>
                        <a:pt x="189" y="59"/>
                      </a:lnTo>
                      <a:lnTo>
                        <a:pt x="186" y="61"/>
                      </a:lnTo>
                      <a:lnTo>
                        <a:pt x="183" y="64"/>
                      </a:lnTo>
                      <a:lnTo>
                        <a:pt x="183" y="67"/>
                      </a:lnTo>
                      <a:lnTo>
                        <a:pt x="183" y="71"/>
                      </a:lnTo>
                      <a:lnTo>
                        <a:pt x="183" y="74"/>
                      </a:lnTo>
                      <a:lnTo>
                        <a:pt x="183" y="79"/>
                      </a:lnTo>
                      <a:lnTo>
                        <a:pt x="187" y="79"/>
                      </a:lnTo>
                      <a:lnTo>
                        <a:pt x="189" y="79"/>
                      </a:lnTo>
                      <a:lnTo>
                        <a:pt x="192" y="79"/>
                      </a:lnTo>
                      <a:lnTo>
                        <a:pt x="195" y="79"/>
                      </a:lnTo>
                      <a:lnTo>
                        <a:pt x="195" y="84"/>
                      </a:lnTo>
                      <a:lnTo>
                        <a:pt x="195" y="91"/>
                      </a:lnTo>
                      <a:lnTo>
                        <a:pt x="194" y="98"/>
                      </a:lnTo>
                      <a:lnTo>
                        <a:pt x="194" y="104"/>
                      </a:lnTo>
                      <a:lnTo>
                        <a:pt x="191" y="105"/>
                      </a:lnTo>
                      <a:lnTo>
                        <a:pt x="190" y="105"/>
                      </a:lnTo>
                      <a:lnTo>
                        <a:pt x="188" y="106"/>
                      </a:lnTo>
                      <a:lnTo>
                        <a:pt x="186" y="107"/>
                      </a:lnTo>
                      <a:lnTo>
                        <a:pt x="188" y="112"/>
                      </a:lnTo>
                      <a:lnTo>
                        <a:pt x="189" y="116"/>
                      </a:lnTo>
                      <a:lnTo>
                        <a:pt x="191" y="120"/>
                      </a:lnTo>
                      <a:lnTo>
                        <a:pt x="192" y="124"/>
                      </a:lnTo>
                      <a:lnTo>
                        <a:pt x="192" y="128"/>
                      </a:lnTo>
                      <a:lnTo>
                        <a:pt x="192" y="133"/>
                      </a:lnTo>
                      <a:lnTo>
                        <a:pt x="192" y="137"/>
                      </a:lnTo>
                      <a:lnTo>
                        <a:pt x="192" y="142"/>
                      </a:lnTo>
                      <a:lnTo>
                        <a:pt x="191" y="144"/>
                      </a:lnTo>
                      <a:lnTo>
                        <a:pt x="190" y="147"/>
                      </a:lnTo>
                      <a:lnTo>
                        <a:pt x="188" y="150"/>
                      </a:lnTo>
                      <a:lnTo>
                        <a:pt x="187" y="152"/>
                      </a:lnTo>
                      <a:lnTo>
                        <a:pt x="189" y="156"/>
                      </a:lnTo>
                      <a:lnTo>
                        <a:pt x="191" y="159"/>
                      </a:lnTo>
                      <a:lnTo>
                        <a:pt x="192" y="163"/>
                      </a:lnTo>
                      <a:lnTo>
                        <a:pt x="195" y="166"/>
                      </a:lnTo>
                      <a:lnTo>
                        <a:pt x="195" y="171"/>
                      </a:lnTo>
                      <a:lnTo>
                        <a:pt x="194" y="174"/>
                      </a:lnTo>
                      <a:lnTo>
                        <a:pt x="194" y="179"/>
                      </a:lnTo>
                      <a:lnTo>
                        <a:pt x="192" y="182"/>
                      </a:lnTo>
                      <a:lnTo>
                        <a:pt x="191" y="186"/>
                      </a:lnTo>
                      <a:lnTo>
                        <a:pt x="191" y="189"/>
                      </a:lnTo>
                      <a:lnTo>
                        <a:pt x="190" y="193"/>
                      </a:lnTo>
                      <a:lnTo>
                        <a:pt x="189" y="196"/>
                      </a:lnTo>
                      <a:lnTo>
                        <a:pt x="188" y="202"/>
                      </a:lnTo>
                      <a:lnTo>
                        <a:pt x="188" y="208"/>
                      </a:lnTo>
                      <a:lnTo>
                        <a:pt x="187" y="215"/>
                      </a:lnTo>
                      <a:lnTo>
                        <a:pt x="186" y="220"/>
                      </a:lnTo>
                      <a:lnTo>
                        <a:pt x="183" y="225"/>
                      </a:lnTo>
                      <a:lnTo>
                        <a:pt x="182" y="228"/>
                      </a:lnTo>
                      <a:lnTo>
                        <a:pt x="180" y="232"/>
                      </a:lnTo>
                      <a:lnTo>
                        <a:pt x="177" y="236"/>
                      </a:lnTo>
                      <a:lnTo>
                        <a:pt x="165" y="245"/>
                      </a:lnTo>
                      <a:lnTo>
                        <a:pt x="148" y="249"/>
                      </a:lnTo>
                      <a:lnTo>
                        <a:pt x="126" y="253"/>
                      </a:lnTo>
                      <a:lnTo>
                        <a:pt x="103" y="254"/>
                      </a:lnTo>
                      <a:lnTo>
                        <a:pt x="80" y="254"/>
                      </a:lnTo>
                      <a:lnTo>
                        <a:pt x="58" y="250"/>
                      </a:lnTo>
                      <a:lnTo>
                        <a:pt x="39" y="245"/>
                      </a:lnTo>
                      <a:lnTo>
                        <a:pt x="27" y="236"/>
                      </a:lnTo>
                      <a:lnTo>
                        <a:pt x="24" y="225"/>
                      </a:lnTo>
                      <a:lnTo>
                        <a:pt x="22" y="212"/>
                      </a:lnTo>
                      <a:lnTo>
                        <a:pt x="21" y="201"/>
                      </a:lnTo>
                      <a:lnTo>
                        <a:pt x="20" y="188"/>
                      </a:lnTo>
                      <a:lnTo>
                        <a:pt x="19" y="186"/>
                      </a:lnTo>
                      <a:lnTo>
                        <a:pt x="16" y="185"/>
                      </a:lnTo>
                      <a:lnTo>
                        <a:pt x="15" y="182"/>
                      </a:lnTo>
                      <a:lnTo>
                        <a:pt x="13" y="180"/>
                      </a:lnTo>
                      <a:lnTo>
                        <a:pt x="12" y="177"/>
                      </a:lnTo>
                      <a:lnTo>
                        <a:pt x="12" y="172"/>
                      </a:lnTo>
                      <a:lnTo>
                        <a:pt x="12" y="168"/>
                      </a:lnTo>
                      <a:lnTo>
                        <a:pt x="10" y="164"/>
                      </a:lnTo>
                      <a:lnTo>
                        <a:pt x="14" y="162"/>
                      </a:lnTo>
                      <a:lnTo>
                        <a:pt x="16" y="158"/>
                      </a:lnTo>
                      <a:lnTo>
                        <a:pt x="20" y="156"/>
                      </a:lnTo>
                      <a:lnTo>
                        <a:pt x="22" y="154"/>
                      </a:lnTo>
                      <a:lnTo>
                        <a:pt x="19" y="154"/>
                      </a:lnTo>
                      <a:lnTo>
                        <a:pt x="15" y="154"/>
                      </a:lnTo>
                      <a:lnTo>
                        <a:pt x="12" y="154"/>
                      </a:lnTo>
                      <a:lnTo>
                        <a:pt x="8" y="154"/>
                      </a:lnTo>
                      <a:lnTo>
                        <a:pt x="8" y="145"/>
                      </a:lnTo>
                      <a:lnTo>
                        <a:pt x="8" y="139"/>
                      </a:lnTo>
                      <a:lnTo>
                        <a:pt x="8" y="132"/>
                      </a:lnTo>
                      <a:lnTo>
                        <a:pt x="8" y="125"/>
                      </a:lnTo>
                      <a:lnTo>
                        <a:pt x="10" y="124"/>
                      </a:lnTo>
                      <a:lnTo>
                        <a:pt x="14" y="122"/>
                      </a:lnTo>
                      <a:lnTo>
                        <a:pt x="16" y="121"/>
                      </a:lnTo>
                      <a:lnTo>
                        <a:pt x="19" y="120"/>
                      </a:lnTo>
                      <a:lnTo>
                        <a:pt x="16" y="117"/>
                      </a:lnTo>
                      <a:lnTo>
                        <a:pt x="14" y="112"/>
                      </a:lnTo>
                      <a:lnTo>
                        <a:pt x="12" y="109"/>
                      </a:lnTo>
                      <a:lnTo>
                        <a:pt x="9" y="105"/>
                      </a:lnTo>
                      <a:lnTo>
                        <a:pt x="8" y="102"/>
                      </a:lnTo>
                      <a:lnTo>
                        <a:pt x="8" y="97"/>
                      </a:lnTo>
                      <a:lnTo>
                        <a:pt x="7" y="94"/>
                      </a:lnTo>
                      <a:lnTo>
                        <a:pt x="7" y="90"/>
                      </a:lnTo>
                      <a:lnTo>
                        <a:pt x="9" y="88"/>
                      </a:lnTo>
                      <a:lnTo>
                        <a:pt x="13" y="84"/>
                      </a:lnTo>
                      <a:lnTo>
                        <a:pt x="16" y="82"/>
                      </a:lnTo>
                      <a:lnTo>
                        <a:pt x="19" y="79"/>
                      </a:lnTo>
                      <a:lnTo>
                        <a:pt x="19" y="75"/>
                      </a:lnTo>
                      <a:lnTo>
                        <a:pt x="19" y="72"/>
                      </a:lnTo>
                      <a:lnTo>
                        <a:pt x="19" y="69"/>
                      </a:lnTo>
                      <a:lnTo>
                        <a:pt x="17" y="66"/>
                      </a:lnTo>
                      <a:lnTo>
                        <a:pt x="15" y="63"/>
                      </a:lnTo>
                      <a:lnTo>
                        <a:pt x="13" y="60"/>
                      </a:lnTo>
                      <a:lnTo>
                        <a:pt x="9" y="58"/>
                      </a:lnTo>
                      <a:lnTo>
                        <a:pt x="7" y="57"/>
                      </a:lnTo>
                      <a:lnTo>
                        <a:pt x="7" y="49"/>
                      </a:lnTo>
                      <a:lnTo>
                        <a:pt x="7" y="41"/>
                      </a:lnTo>
                      <a:lnTo>
                        <a:pt x="7" y="33"/>
                      </a:lnTo>
                      <a:lnTo>
                        <a:pt x="7" y="25"/>
                      </a:lnTo>
                      <a:lnTo>
                        <a:pt x="6" y="19"/>
                      </a:lnTo>
                      <a:lnTo>
                        <a:pt x="4" y="12"/>
                      </a:lnTo>
                      <a:lnTo>
                        <a:pt x="2" y="6"/>
                      </a:lnTo>
                      <a:lnTo>
                        <a:pt x="0" y="0"/>
                      </a:lnTo>
                      <a:close/>
                    </a:path>
                  </a:pathLst>
                </a:custGeom>
                <a:solidFill>
                  <a:srgbClr val="777775"/>
                </a:solidFill>
                <a:ln w="9525">
                  <a:noFill/>
                  <a:round/>
                  <a:headEnd/>
                  <a:tailEnd/>
                </a:ln>
              </p:spPr>
              <p:txBody>
                <a:bodyPr/>
                <a:lstStyle/>
                <a:p>
                  <a:pPr>
                    <a:defRPr/>
                  </a:pPr>
                  <a:endParaRPr lang="en-US"/>
                </a:p>
              </p:txBody>
            </p:sp>
            <p:sp>
              <p:nvSpPr>
                <p:cNvPr id="71" name="Freeform 70"/>
                <p:cNvSpPr>
                  <a:spLocks/>
                </p:cNvSpPr>
                <p:nvPr/>
              </p:nvSpPr>
              <p:spPr bwMode="auto">
                <a:xfrm>
                  <a:off x="2391" y="3470"/>
                  <a:ext cx="90" cy="125"/>
                </a:xfrm>
                <a:custGeom>
                  <a:avLst/>
                  <a:gdLst>
                    <a:gd name="T0" fmla="*/ 12 w 178"/>
                    <a:gd name="T1" fmla="*/ 0 h 253"/>
                    <a:gd name="T2" fmla="*/ 28 w 178"/>
                    <a:gd name="T3" fmla="*/ 0 h 253"/>
                    <a:gd name="T4" fmla="*/ 46 w 178"/>
                    <a:gd name="T5" fmla="*/ 0 h 253"/>
                    <a:gd name="T6" fmla="*/ 44 w 178"/>
                    <a:gd name="T7" fmla="*/ 3 h 253"/>
                    <a:gd name="T8" fmla="*/ 44 w 178"/>
                    <a:gd name="T9" fmla="*/ 9 h 253"/>
                    <a:gd name="T10" fmla="*/ 43 w 178"/>
                    <a:gd name="T11" fmla="*/ 14 h 253"/>
                    <a:gd name="T12" fmla="*/ 41 w 178"/>
                    <a:gd name="T13" fmla="*/ 16 h 253"/>
                    <a:gd name="T14" fmla="*/ 41 w 178"/>
                    <a:gd name="T15" fmla="*/ 18 h 253"/>
                    <a:gd name="T16" fmla="*/ 42 w 178"/>
                    <a:gd name="T17" fmla="*/ 19 h 253"/>
                    <a:gd name="T18" fmla="*/ 43 w 178"/>
                    <a:gd name="T19" fmla="*/ 21 h 253"/>
                    <a:gd name="T20" fmla="*/ 43 w 178"/>
                    <a:gd name="T21" fmla="*/ 25 h 253"/>
                    <a:gd name="T22" fmla="*/ 42 w 178"/>
                    <a:gd name="T23" fmla="*/ 26 h 253"/>
                    <a:gd name="T24" fmla="*/ 42 w 178"/>
                    <a:gd name="T25" fmla="*/ 28 h 253"/>
                    <a:gd name="T26" fmla="*/ 43 w 178"/>
                    <a:gd name="T27" fmla="*/ 31 h 253"/>
                    <a:gd name="T28" fmla="*/ 43 w 178"/>
                    <a:gd name="T29" fmla="*/ 35 h 253"/>
                    <a:gd name="T30" fmla="*/ 42 w 178"/>
                    <a:gd name="T31" fmla="*/ 37 h 253"/>
                    <a:gd name="T32" fmla="*/ 43 w 178"/>
                    <a:gd name="T33" fmla="*/ 39 h 253"/>
                    <a:gd name="T34" fmla="*/ 43 w 178"/>
                    <a:gd name="T35" fmla="*/ 42 h 253"/>
                    <a:gd name="T36" fmla="*/ 43 w 178"/>
                    <a:gd name="T37" fmla="*/ 44 h 253"/>
                    <a:gd name="T38" fmla="*/ 43 w 178"/>
                    <a:gd name="T39" fmla="*/ 47 h 253"/>
                    <a:gd name="T40" fmla="*/ 42 w 178"/>
                    <a:gd name="T41" fmla="*/ 51 h 253"/>
                    <a:gd name="T42" fmla="*/ 41 w 178"/>
                    <a:gd name="T43" fmla="*/ 55 h 253"/>
                    <a:gd name="T44" fmla="*/ 40 w 178"/>
                    <a:gd name="T45" fmla="*/ 57 h 253"/>
                    <a:gd name="T46" fmla="*/ 28 w 178"/>
                    <a:gd name="T47" fmla="*/ 62 h 253"/>
                    <a:gd name="T48" fmla="*/ 13 w 178"/>
                    <a:gd name="T49" fmla="*/ 61 h 253"/>
                    <a:gd name="T50" fmla="*/ 5 w 178"/>
                    <a:gd name="T51" fmla="*/ 55 h 253"/>
                    <a:gd name="T52" fmla="*/ 5 w 178"/>
                    <a:gd name="T53" fmla="*/ 46 h 253"/>
                    <a:gd name="T54" fmla="*/ 3 w 178"/>
                    <a:gd name="T55" fmla="*/ 44 h 253"/>
                    <a:gd name="T56" fmla="*/ 3 w 178"/>
                    <a:gd name="T57" fmla="*/ 42 h 253"/>
                    <a:gd name="T58" fmla="*/ 3 w 178"/>
                    <a:gd name="T59" fmla="*/ 40 h 253"/>
                    <a:gd name="T60" fmla="*/ 5 w 178"/>
                    <a:gd name="T61" fmla="*/ 38 h 253"/>
                    <a:gd name="T62" fmla="*/ 3 w 178"/>
                    <a:gd name="T63" fmla="*/ 38 h 253"/>
                    <a:gd name="T64" fmla="*/ 2 w 178"/>
                    <a:gd name="T65" fmla="*/ 34 h 253"/>
                    <a:gd name="T66" fmla="*/ 3 w 178"/>
                    <a:gd name="T67" fmla="*/ 30 h 253"/>
                    <a:gd name="T68" fmla="*/ 5 w 178"/>
                    <a:gd name="T69" fmla="*/ 29 h 253"/>
                    <a:gd name="T70" fmla="*/ 3 w 178"/>
                    <a:gd name="T71" fmla="*/ 27 h 253"/>
                    <a:gd name="T72" fmla="*/ 2 w 178"/>
                    <a:gd name="T73" fmla="*/ 24 h 253"/>
                    <a:gd name="T74" fmla="*/ 2 w 178"/>
                    <a:gd name="T75" fmla="*/ 21 h 253"/>
                    <a:gd name="T76" fmla="*/ 5 w 178"/>
                    <a:gd name="T77" fmla="*/ 19 h 253"/>
                    <a:gd name="T78" fmla="*/ 4 w 178"/>
                    <a:gd name="T79" fmla="*/ 17 h 253"/>
                    <a:gd name="T80" fmla="*/ 3 w 178"/>
                    <a:gd name="T81" fmla="*/ 15 h 253"/>
                    <a:gd name="T82" fmla="*/ 2 w 178"/>
                    <a:gd name="T83" fmla="*/ 12 h 253"/>
                    <a:gd name="T84" fmla="*/ 2 w 178"/>
                    <a:gd name="T85" fmla="*/ 6 h 253"/>
                    <a:gd name="T86" fmla="*/ 1 w 178"/>
                    <a:gd name="T87" fmla="*/ 1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53">
                      <a:moveTo>
                        <a:pt x="0" y="0"/>
                      </a:moveTo>
                      <a:lnTo>
                        <a:pt x="22" y="0"/>
                      </a:lnTo>
                      <a:lnTo>
                        <a:pt x="45" y="0"/>
                      </a:lnTo>
                      <a:lnTo>
                        <a:pt x="66" y="0"/>
                      </a:lnTo>
                      <a:lnTo>
                        <a:pt x="89" y="0"/>
                      </a:lnTo>
                      <a:lnTo>
                        <a:pt x="111" y="0"/>
                      </a:lnTo>
                      <a:lnTo>
                        <a:pt x="133" y="0"/>
                      </a:lnTo>
                      <a:lnTo>
                        <a:pt x="156" y="0"/>
                      </a:lnTo>
                      <a:lnTo>
                        <a:pt x="178" y="0"/>
                      </a:lnTo>
                      <a:lnTo>
                        <a:pt x="177" y="5"/>
                      </a:lnTo>
                      <a:lnTo>
                        <a:pt x="176" y="9"/>
                      </a:lnTo>
                      <a:lnTo>
                        <a:pt x="174" y="13"/>
                      </a:lnTo>
                      <a:lnTo>
                        <a:pt x="172" y="19"/>
                      </a:lnTo>
                      <a:lnTo>
                        <a:pt x="172" y="28"/>
                      </a:lnTo>
                      <a:lnTo>
                        <a:pt x="172" y="36"/>
                      </a:lnTo>
                      <a:lnTo>
                        <a:pt x="171" y="45"/>
                      </a:lnTo>
                      <a:lnTo>
                        <a:pt x="171" y="55"/>
                      </a:lnTo>
                      <a:lnTo>
                        <a:pt x="169" y="57"/>
                      </a:lnTo>
                      <a:lnTo>
                        <a:pt x="167" y="58"/>
                      </a:lnTo>
                      <a:lnTo>
                        <a:pt x="164" y="60"/>
                      </a:lnTo>
                      <a:lnTo>
                        <a:pt x="162" y="64"/>
                      </a:lnTo>
                      <a:lnTo>
                        <a:pt x="162" y="67"/>
                      </a:lnTo>
                      <a:lnTo>
                        <a:pt x="162" y="71"/>
                      </a:lnTo>
                      <a:lnTo>
                        <a:pt x="162" y="74"/>
                      </a:lnTo>
                      <a:lnTo>
                        <a:pt x="162" y="79"/>
                      </a:lnTo>
                      <a:lnTo>
                        <a:pt x="164" y="79"/>
                      </a:lnTo>
                      <a:lnTo>
                        <a:pt x="167" y="79"/>
                      </a:lnTo>
                      <a:lnTo>
                        <a:pt x="169" y="79"/>
                      </a:lnTo>
                      <a:lnTo>
                        <a:pt x="171" y="79"/>
                      </a:lnTo>
                      <a:lnTo>
                        <a:pt x="171" y="85"/>
                      </a:lnTo>
                      <a:lnTo>
                        <a:pt x="171" y="91"/>
                      </a:lnTo>
                      <a:lnTo>
                        <a:pt x="171" y="97"/>
                      </a:lnTo>
                      <a:lnTo>
                        <a:pt x="171" y="104"/>
                      </a:lnTo>
                      <a:lnTo>
                        <a:pt x="169" y="105"/>
                      </a:lnTo>
                      <a:lnTo>
                        <a:pt x="168" y="105"/>
                      </a:lnTo>
                      <a:lnTo>
                        <a:pt x="165" y="106"/>
                      </a:lnTo>
                      <a:lnTo>
                        <a:pt x="163" y="109"/>
                      </a:lnTo>
                      <a:lnTo>
                        <a:pt x="165" y="112"/>
                      </a:lnTo>
                      <a:lnTo>
                        <a:pt x="167" y="116"/>
                      </a:lnTo>
                      <a:lnTo>
                        <a:pt x="169" y="120"/>
                      </a:lnTo>
                      <a:lnTo>
                        <a:pt x="170" y="124"/>
                      </a:lnTo>
                      <a:lnTo>
                        <a:pt x="170" y="128"/>
                      </a:lnTo>
                      <a:lnTo>
                        <a:pt x="170" y="133"/>
                      </a:lnTo>
                      <a:lnTo>
                        <a:pt x="170" y="138"/>
                      </a:lnTo>
                      <a:lnTo>
                        <a:pt x="170" y="142"/>
                      </a:lnTo>
                      <a:lnTo>
                        <a:pt x="169" y="144"/>
                      </a:lnTo>
                      <a:lnTo>
                        <a:pt x="168" y="147"/>
                      </a:lnTo>
                      <a:lnTo>
                        <a:pt x="165" y="150"/>
                      </a:lnTo>
                      <a:lnTo>
                        <a:pt x="164" y="153"/>
                      </a:lnTo>
                      <a:lnTo>
                        <a:pt x="167" y="156"/>
                      </a:lnTo>
                      <a:lnTo>
                        <a:pt x="168" y="158"/>
                      </a:lnTo>
                      <a:lnTo>
                        <a:pt x="170" y="162"/>
                      </a:lnTo>
                      <a:lnTo>
                        <a:pt x="172" y="165"/>
                      </a:lnTo>
                      <a:lnTo>
                        <a:pt x="171" y="170"/>
                      </a:lnTo>
                      <a:lnTo>
                        <a:pt x="171" y="173"/>
                      </a:lnTo>
                      <a:lnTo>
                        <a:pt x="171" y="178"/>
                      </a:lnTo>
                      <a:lnTo>
                        <a:pt x="170" y="182"/>
                      </a:lnTo>
                      <a:lnTo>
                        <a:pt x="169" y="186"/>
                      </a:lnTo>
                      <a:lnTo>
                        <a:pt x="169" y="189"/>
                      </a:lnTo>
                      <a:lnTo>
                        <a:pt x="168" y="193"/>
                      </a:lnTo>
                      <a:lnTo>
                        <a:pt x="167" y="196"/>
                      </a:lnTo>
                      <a:lnTo>
                        <a:pt x="165" y="202"/>
                      </a:lnTo>
                      <a:lnTo>
                        <a:pt x="165" y="208"/>
                      </a:lnTo>
                      <a:lnTo>
                        <a:pt x="164" y="215"/>
                      </a:lnTo>
                      <a:lnTo>
                        <a:pt x="164" y="220"/>
                      </a:lnTo>
                      <a:lnTo>
                        <a:pt x="163" y="224"/>
                      </a:lnTo>
                      <a:lnTo>
                        <a:pt x="161" y="227"/>
                      </a:lnTo>
                      <a:lnTo>
                        <a:pt x="160" y="232"/>
                      </a:lnTo>
                      <a:lnTo>
                        <a:pt x="157" y="235"/>
                      </a:lnTo>
                      <a:lnTo>
                        <a:pt x="147" y="244"/>
                      </a:lnTo>
                      <a:lnTo>
                        <a:pt x="131" y="248"/>
                      </a:lnTo>
                      <a:lnTo>
                        <a:pt x="111" y="252"/>
                      </a:lnTo>
                      <a:lnTo>
                        <a:pt x="91" y="253"/>
                      </a:lnTo>
                      <a:lnTo>
                        <a:pt x="70" y="253"/>
                      </a:lnTo>
                      <a:lnTo>
                        <a:pt x="50" y="249"/>
                      </a:lnTo>
                      <a:lnTo>
                        <a:pt x="34" y="244"/>
                      </a:lnTo>
                      <a:lnTo>
                        <a:pt x="23" y="235"/>
                      </a:lnTo>
                      <a:lnTo>
                        <a:pt x="20" y="224"/>
                      </a:lnTo>
                      <a:lnTo>
                        <a:pt x="18" y="211"/>
                      </a:lnTo>
                      <a:lnTo>
                        <a:pt x="17" y="200"/>
                      </a:lnTo>
                      <a:lnTo>
                        <a:pt x="17" y="188"/>
                      </a:lnTo>
                      <a:lnTo>
                        <a:pt x="16" y="186"/>
                      </a:lnTo>
                      <a:lnTo>
                        <a:pt x="15" y="184"/>
                      </a:lnTo>
                      <a:lnTo>
                        <a:pt x="12" y="182"/>
                      </a:lnTo>
                      <a:lnTo>
                        <a:pt x="11" y="180"/>
                      </a:lnTo>
                      <a:lnTo>
                        <a:pt x="10" y="176"/>
                      </a:lnTo>
                      <a:lnTo>
                        <a:pt x="10" y="171"/>
                      </a:lnTo>
                      <a:lnTo>
                        <a:pt x="10" y="167"/>
                      </a:lnTo>
                      <a:lnTo>
                        <a:pt x="10" y="163"/>
                      </a:lnTo>
                      <a:lnTo>
                        <a:pt x="12" y="161"/>
                      </a:lnTo>
                      <a:lnTo>
                        <a:pt x="15" y="157"/>
                      </a:lnTo>
                      <a:lnTo>
                        <a:pt x="17" y="155"/>
                      </a:lnTo>
                      <a:lnTo>
                        <a:pt x="19" y="153"/>
                      </a:lnTo>
                      <a:lnTo>
                        <a:pt x="16" y="153"/>
                      </a:lnTo>
                      <a:lnTo>
                        <a:pt x="13" y="153"/>
                      </a:lnTo>
                      <a:lnTo>
                        <a:pt x="10" y="153"/>
                      </a:lnTo>
                      <a:lnTo>
                        <a:pt x="7" y="153"/>
                      </a:lnTo>
                      <a:lnTo>
                        <a:pt x="7" y="146"/>
                      </a:lnTo>
                      <a:lnTo>
                        <a:pt x="7" y="139"/>
                      </a:lnTo>
                      <a:lnTo>
                        <a:pt x="7" y="132"/>
                      </a:lnTo>
                      <a:lnTo>
                        <a:pt x="7" y="125"/>
                      </a:lnTo>
                      <a:lnTo>
                        <a:pt x="9" y="124"/>
                      </a:lnTo>
                      <a:lnTo>
                        <a:pt x="12" y="123"/>
                      </a:lnTo>
                      <a:lnTo>
                        <a:pt x="15" y="121"/>
                      </a:lnTo>
                      <a:lnTo>
                        <a:pt x="17" y="120"/>
                      </a:lnTo>
                      <a:lnTo>
                        <a:pt x="15" y="116"/>
                      </a:lnTo>
                      <a:lnTo>
                        <a:pt x="12" y="112"/>
                      </a:lnTo>
                      <a:lnTo>
                        <a:pt x="10" y="109"/>
                      </a:lnTo>
                      <a:lnTo>
                        <a:pt x="8" y="105"/>
                      </a:lnTo>
                      <a:lnTo>
                        <a:pt x="7" y="101"/>
                      </a:lnTo>
                      <a:lnTo>
                        <a:pt x="7" y="97"/>
                      </a:lnTo>
                      <a:lnTo>
                        <a:pt x="7" y="94"/>
                      </a:lnTo>
                      <a:lnTo>
                        <a:pt x="5" y="90"/>
                      </a:lnTo>
                      <a:lnTo>
                        <a:pt x="8" y="88"/>
                      </a:lnTo>
                      <a:lnTo>
                        <a:pt x="11" y="85"/>
                      </a:lnTo>
                      <a:lnTo>
                        <a:pt x="13" y="82"/>
                      </a:lnTo>
                      <a:lnTo>
                        <a:pt x="17" y="79"/>
                      </a:lnTo>
                      <a:lnTo>
                        <a:pt x="16" y="75"/>
                      </a:lnTo>
                      <a:lnTo>
                        <a:pt x="16" y="72"/>
                      </a:lnTo>
                      <a:lnTo>
                        <a:pt x="16" y="68"/>
                      </a:lnTo>
                      <a:lnTo>
                        <a:pt x="16" y="66"/>
                      </a:lnTo>
                      <a:lnTo>
                        <a:pt x="13" y="64"/>
                      </a:lnTo>
                      <a:lnTo>
                        <a:pt x="11" y="62"/>
                      </a:lnTo>
                      <a:lnTo>
                        <a:pt x="8" y="59"/>
                      </a:lnTo>
                      <a:lnTo>
                        <a:pt x="5" y="57"/>
                      </a:lnTo>
                      <a:lnTo>
                        <a:pt x="5" y="49"/>
                      </a:lnTo>
                      <a:lnTo>
                        <a:pt x="5" y="41"/>
                      </a:lnTo>
                      <a:lnTo>
                        <a:pt x="5" y="33"/>
                      </a:lnTo>
                      <a:lnTo>
                        <a:pt x="5" y="25"/>
                      </a:lnTo>
                      <a:lnTo>
                        <a:pt x="4" y="19"/>
                      </a:lnTo>
                      <a:lnTo>
                        <a:pt x="3" y="12"/>
                      </a:lnTo>
                      <a:lnTo>
                        <a:pt x="1" y="6"/>
                      </a:lnTo>
                      <a:lnTo>
                        <a:pt x="0" y="0"/>
                      </a:lnTo>
                      <a:close/>
                    </a:path>
                  </a:pathLst>
                </a:custGeom>
                <a:solidFill>
                  <a:srgbClr val="827F7F"/>
                </a:solidFill>
                <a:ln w="9525">
                  <a:noFill/>
                  <a:round/>
                  <a:headEnd/>
                  <a:tailEnd/>
                </a:ln>
              </p:spPr>
              <p:txBody>
                <a:bodyPr/>
                <a:lstStyle/>
                <a:p>
                  <a:pPr>
                    <a:defRPr/>
                  </a:pPr>
                  <a:endParaRPr lang="en-US"/>
                </a:p>
              </p:txBody>
            </p:sp>
            <p:sp>
              <p:nvSpPr>
                <p:cNvPr id="72" name="Freeform 71"/>
                <p:cNvSpPr>
                  <a:spLocks/>
                </p:cNvSpPr>
                <p:nvPr/>
              </p:nvSpPr>
              <p:spPr bwMode="auto">
                <a:xfrm>
                  <a:off x="2399" y="3470"/>
                  <a:ext cx="78" cy="125"/>
                </a:xfrm>
                <a:custGeom>
                  <a:avLst/>
                  <a:gdLst>
                    <a:gd name="T0" fmla="*/ 10 w 156"/>
                    <a:gd name="T1" fmla="*/ 0 h 252"/>
                    <a:gd name="T2" fmla="*/ 25 w 156"/>
                    <a:gd name="T3" fmla="*/ 0 h 252"/>
                    <a:gd name="T4" fmla="*/ 39 w 156"/>
                    <a:gd name="T5" fmla="*/ 0 h 252"/>
                    <a:gd name="T6" fmla="*/ 38 w 156"/>
                    <a:gd name="T7" fmla="*/ 3 h 252"/>
                    <a:gd name="T8" fmla="*/ 38 w 156"/>
                    <a:gd name="T9" fmla="*/ 8 h 252"/>
                    <a:gd name="T10" fmla="*/ 37 w 156"/>
                    <a:gd name="T11" fmla="*/ 13 h 252"/>
                    <a:gd name="T12" fmla="*/ 36 w 156"/>
                    <a:gd name="T13" fmla="*/ 15 h 252"/>
                    <a:gd name="T14" fmla="*/ 36 w 156"/>
                    <a:gd name="T15" fmla="*/ 18 h 252"/>
                    <a:gd name="T16" fmla="*/ 37 w 156"/>
                    <a:gd name="T17" fmla="*/ 19 h 252"/>
                    <a:gd name="T18" fmla="*/ 38 w 156"/>
                    <a:gd name="T19" fmla="*/ 21 h 252"/>
                    <a:gd name="T20" fmla="*/ 38 w 156"/>
                    <a:gd name="T21" fmla="*/ 25 h 252"/>
                    <a:gd name="T22" fmla="*/ 36 w 156"/>
                    <a:gd name="T23" fmla="*/ 26 h 252"/>
                    <a:gd name="T24" fmla="*/ 37 w 156"/>
                    <a:gd name="T25" fmla="*/ 28 h 252"/>
                    <a:gd name="T26" fmla="*/ 38 w 156"/>
                    <a:gd name="T27" fmla="*/ 31 h 252"/>
                    <a:gd name="T28" fmla="*/ 38 w 156"/>
                    <a:gd name="T29" fmla="*/ 34 h 252"/>
                    <a:gd name="T30" fmla="*/ 37 w 156"/>
                    <a:gd name="T31" fmla="*/ 36 h 252"/>
                    <a:gd name="T32" fmla="*/ 37 w 156"/>
                    <a:gd name="T33" fmla="*/ 39 h 252"/>
                    <a:gd name="T34" fmla="*/ 38 w 156"/>
                    <a:gd name="T35" fmla="*/ 42 h 252"/>
                    <a:gd name="T36" fmla="*/ 38 w 156"/>
                    <a:gd name="T37" fmla="*/ 44 h 252"/>
                    <a:gd name="T38" fmla="*/ 37 w 156"/>
                    <a:gd name="T39" fmla="*/ 47 h 252"/>
                    <a:gd name="T40" fmla="*/ 36 w 156"/>
                    <a:gd name="T41" fmla="*/ 51 h 252"/>
                    <a:gd name="T42" fmla="*/ 36 w 156"/>
                    <a:gd name="T43" fmla="*/ 55 h 252"/>
                    <a:gd name="T44" fmla="*/ 35 w 156"/>
                    <a:gd name="T45" fmla="*/ 58 h 252"/>
                    <a:gd name="T46" fmla="*/ 25 w 156"/>
                    <a:gd name="T47" fmla="*/ 62 h 252"/>
                    <a:gd name="T48" fmla="*/ 11 w 156"/>
                    <a:gd name="T49" fmla="*/ 61 h 252"/>
                    <a:gd name="T50" fmla="*/ 5 w 156"/>
                    <a:gd name="T51" fmla="*/ 55 h 252"/>
                    <a:gd name="T52" fmla="*/ 4 w 156"/>
                    <a:gd name="T53" fmla="*/ 46 h 252"/>
                    <a:gd name="T54" fmla="*/ 3 w 156"/>
                    <a:gd name="T55" fmla="*/ 44 h 252"/>
                    <a:gd name="T56" fmla="*/ 3 w 156"/>
                    <a:gd name="T57" fmla="*/ 42 h 252"/>
                    <a:gd name="T58" fmla="*/ 3 w 156"/>
                    <a:gd name="T59" fmla="*/ 39 h 252"/>
                    <a:gd name="T60" fmla="*/ 5 w 156"/>
                    <a:gd name="T61" fmla="*/ 37 h 252"/>
                    <a:gd name="T62" fmla="*/ 3 w 156"/>
                    <a:gd name="T63" fmla="*/ 37 h 252"/>
                    <a:gd name="T64" fmla="*/ 2 w 156"/>
                    <a:gd name="T65" fmla="*/ 34 h 252"/>
                    <a:gd name="T66" fmla="*/ 3 w 156"/>
                    <a:gd name="T67" fmla="*/ 30 h 252"/>
                    <a:gd name="T68" fmla="*/ 4 w 156"/>
                    <a:gd name="T69" fmla="*/ 29 h 252"/>
                    <a:gd name="T70" fmla="*/ 3 w 156"/>
                    <a:gd name="T71" fmla="*/ 26 h 252"/>
                    <a:gd name="T72" fmla="*/ 2 w 156"/>
                    <a:gd name="T73" fmla="*/ 24 h 252"/>
                    <a:gd name="T74" fmla="*/ 2 w 156"/>
                    <a:gd name="T75" fmla="*/ 21 h 252"/>
                    <a:gd name="T76" fmla="*/ 4 w 156"/>
                    <a:gd name="T77" fmla="*/ 19 h 252"/>
                    <a:gd name="T78" fmla="*/ 4 w 156"/>
                    <a:gd name="T79" fmla="*/ 17 h 252"/>
                    <a:gd name="T80" fmla="*/ 3 w 156"/>
                    <a:gd name="T81" fmla="*/ 15 h 252"/>
                    <a:gd name="T82" fmla="*/ 2 w 156"/>
                    <a:gd name="T83" fmla="*/ 12 h 252"/>
                    <a:gd name="T84" fmla="*/ 2 w 156"/>
                    <a:gd name="T85" fmla="*/ 6 h 252"/>
                    <a:gd name="T86" fmla="*/ 1 w 156"/>
                    <a:gd name="T87" fmla="*/ 1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6" h="252">
                      <a:moveTo>
                        <a:pt x="0" y="0"/>
                      </a:moveTo>
                      <a:lnTo>
                        <a:pt x="20" y="0"/>
                      </a:lnTo>
                      <a:lnTo>
                        <a:pt x="39" y="0"/>
                      </a:lnTo>
                      <a:lnTo>
                        <a:pt x="59" y="0"/>
                      </a:lnTo>
                      <a:lnTo>
                        <a:pt x="78" y="0"/>
                      </a:lnTo>
                      <a:lnTo>
                        <a:pt x="97" y="0"/>
                      </a:lnTo>
                      <a:lnTo>
                        <a:pt x="116" y="0"/>
                      </a:lnTo>
                      <a:lnTo>
                        <a:pt x="136" y="0"/>
                      </a:lnTo>
                      <a:lnTo>
                        <a:pt x="156" y="0"/>
                      </a:lnTo>
                      <a:lnTo>
                        <a:pt x="154" y="4"/>
                      </a:lnTo>
                      <a:lnTo>
                        <a:pt x="153" y="9"/>
                      </a:lnTo>
                      <a:lnTo>
                        <a:pt x="152" y="13"/>
                      </a:lnTo>
                      <a:lnTo>
                        <a:pt x="151" y="18"/>
                      </a:lnTo>
                      <a:lnTo>
                        <a:pt x="150" y="27"/>
                      </a:lnTo>
                      <a:lnTo>
                        <a:pt x="150" y="35"/>
                      </a:lnTo>
                      <a:lnTo>
                        <a:pt x="150" y="45"/>
                      </a:lnTo>
                      <a:lnTo>
                        <a:pt x="149" y="54"/>
                      </a:lnTo>
                      <a:lnTo>
                        <a:pt x="148" y="55"/>
                      </a:lnTo>
                      <a:lnTo>
                        <a:pt x="145" y="57"/>
                      </a:lnTo>
                      <a:lnTo>
                        <a:pt x="144" y="60"/>
                      </a:lnTo>
                      <a:lnTo>
                        <a:pt x="142" y="63"/>
                      </a:lnTo>
                      <a:lnTo>
                        <a:pt x="142" y="66"/>
                      </a:lnTo>
                      <a:lnTo>
                        <a:pt x="142" y="70"/>
                      </a:lnTo>
                      <a:lnTo>
                        <a:pt x="142" y="73"/>
                      </a:lnTo>
                      <a:lnTo>
                        <a:pt x="142" y="78"/>
                      </a:lnTo>
                      <a:lnTo>
                        <a:pt x="144" y="78"/>
                      </a:lnTo>
                      <a:lnTo>
                        <a:pt x="145" y="78"/>
                      </a:lnTo>
                      <a:lnTo>
                        <a:pt x="148" y="78"/>
                      </a:lnTo>
                      <a:lnTo>
                        <a:pt x="150" y="78"/>
                      </a:lnTo>
                      <a:lnTo>
                        <a:pt x="150" y="84"/>
                      </a:lnTo>
                      <a:lnTo>
                        <a:pt x="150" y="91"/>
                      </a:lnTo>
                      <a:lnTo>
                        <a:pt x="150" y="96"/>
                      </a:lnTo>
                      <a:lnTo>
                        <a:pt x="149" y="103"/>
                      </a:lnTo>
                      <a:lnTo>
                        <a:pt x="148" y="103"/>
                      </a:lnTo>
                      <a:lnTo>
                        <a:pt x="146" y="104"/>
                      </a:lnTo>
                      <a:lnTo>
                        <a:pt x="144" y="106"/>
                      </a:lnTo>
                      <a:lnTo>
                        <a:pt x="143" y="107"/>
                      </a:lnTo>
                      <a:lnTo>
                        <a:pt x="144" y="111"/>
                      </a:lnTo>
                      <a:lnTo>
                        <a:pt x="145" y="115"/>
                      </a:lnTo>
                      <a:lnTo>
                        <a:pt x="148" y="118"/>
                      </a:lnTo>
                      <a:lnTo>
                        <a:pt x="149" y="123"/>
                      </a:lnTo>
                      <a:lnTo>
                        <a:pt x="149" y="127"/>
                      </a:lnTo>
                      <a:lnTo>
                        <a:pt x="149" y="131"/>
                      </a:lnTo>
                      <a:lnTo>
                        <a:pt x="149" y="136"/>
                      </a:lnTo>
                      <a:lnTo>
                        <a:pt x="149" y="140"/>
                      </a:lnTo>
                      <a:lnTo>
                        <a:pt x="148" y="142"/>
                      </a:lnTo>
                      <a:lnTo>
                        <a:pt x="146" y="145"/>
                      </a:lnTo>
                      <a:lnTo>
                        <a:pt x="145" y="148"/>
                      </a:lnTo>
                      <a:lnTo>
                        <a:pt x="144" y="151"/>
                      </a:lnTo>
                      <a:lnTo>
                        <a:pt x="145" y="154"/>
                      </a:lnTo>
                      <a:lnTo>
                        <a:pt x="146" y="157"/>
                      </a:lnTo>
                      <a:lnTo>
                        <a:pt x="149" y="161"/>
                      </a:lnTo>
                      <a:lnTo>
                        <a:pt x="150" y="164"/>
                      </a:lnTo>
                      <a:lnTo>
                        <a:pt x="150" y="169"/>
                      </a:lnTo>
                      <a:lnTo>
                        <a:pt x="150" y="172"/>
                      </a:lnTo>
                      <a:lnTo>
                        <a:pt x="149" y="176"/>
                      </a:lnTo>
                      <a:lnTo>
                        <a:pt x="149" y="180"/>
                      </a:lnTo>
                      <a:lnTo>
                        <a:pt x="148" y="184"/>
                      </a:lnTo>
                      <a:lnTo>
                        <a:pt x="148" y="187"/>
                      </a:lnTo>
                      <a:lnTo>
                        <a:pt x="146" y="191"/>
                      </a:lnTo>
                      <a:lnTo>
                        <a:pt x="145" y="194"/>
                      </a:lnTo>
                      <a:lnTo>
                        <a:pt x="144" y="200"/>
                      </a:lnTo>
                      <a:lnTo>
                        <a:pt x="144" y="206"/>
                      </a:lnTo>
                      <a:lnTo>
                        <a:pt x="144" y="213"/>
                      </a:lnTo>
                      <a:lnTo>
                        <a:pt x="143" y="218"/>
                      </a:lnTo>
                      <a:lnTo>
                        <a:pt x="142" y="223"/>
                      </a:lnTo>
                      <a:lnTo>
                        <a:pt x="141" y="227"/>
                      </a:lnTo>
                      <a:lnTo>
                        <a:pt x="139" y="230"/>
                      </a:lnTo>
                      <a:lnTo>
                        <a:pt x="138" y="233"/>
                      </a:lnTo>
                      <a:lnTo>
                        <a:pt x="129" y="242"/>
                      </a:lnTo>
                      <a:lnTo>
                        <a:pt x="115" y="247"/>
                      </a:lnTo>
                      <a:lnTo>
                        <a:pt x="98" y="251"/>
                      </a:lnTo>
                      <a:lnTo>
                        <a:pt x="80" y="252"/>
                      </a:lnTo>
                      <a:lnTo>
                        <a:pt x="61" y="251"/>
                      </a:lnTo>
                      <a:lnTo>
                        <a:pt x="44" y="247"/>
                      </a:lnTo>
                      <a:lnTo>
                        <a:pt x="30" y="243"/>
                      </a:lnTo>
                      <a:lnTo>
                        <a:pt x="20" y="235"/>
                      </a:lnTo>
                      <a:lnTo>
                        <a:pt x="19" y="222"/>
                      </a:lnTo>
                      <a:lnTo>
                        <a:pt x="17" y="210"/>
                      </a:lnTo>
                      <a:lnTo>
                        <a:pt x="16" y="198"/>
                      </a:lnTo>
                      <a:lnTo>
                        <a:pt x="16" y="186"/>
                      </a:lnTo>
                      <a:lnTo>
                        <a:pt x="15" y="184"/>
                      </a:lnTo>
                      <a:lnTo>
                        <a:pt x="14" y="182"/>
                      </a:lnTo>
                      <a:lnTo>
                        <a:pt x="12" y="180"/>
                      </a:lnTo>
                      <a:lnTo>
                        <a:pt x="11" y="178"/>
                      </a:lnTo>
                      <a:lnTo>
                        <a:pt x="11" y="174"/>
                      </a:lnTo>
                      <a:lnTo>
                        <a:pt x="11" y="170"/>
                      </a:lnTo>
                      <a:lnTo>
                        <a:pt x="9" y="167"/>
                      </a:lnTo>
                      <a:lnTo>
                        <a:pt x="9" y="162"/>
                      </a:lnTo>
                      <a:lnTo>
                        <a:pt x="12" y="160"/>
                      </a:lnTo>
                      <a:lnTo>
                        <a:pt x="14" y="156"/>
                      </a:lnTo>
                      <a:lnTo>
                        <a:pt x="15" y="154"/>
                      </a:lnTo>
                      <a:lnTo>
                        <a:pt x="17" y="152"/>
                      </a:lnTo>
                      <a:lnTo>
                        <a:pt x="15" y="152"/>
                      </a:lnTo>
                      <a:lnTo>
                        <a:pt x="13" y="152"/>
                      </a:lnTo>
                      <a:lnTo>
                        <a:pt x="9" y="152"/>
                      </a:lnTo>
                      <a:lnTo>
                        <a:pt x="7" y="152"/>
                      </a:lnTo>
                      <a:lnTo>
                        <a:pt x="7" y="144"/>
                      </a:lnTo>
                      <a:lnTo>
                        <a:pt x="7" y="137"/>
                      </a:lnTo>
                      <a:lnTo>
                        <a:pt x="7" y="130"/>
                      </a:lnTo>
                      <a:lnTo>
                        <a:pt x="7" y="123"/>
                      </a:lnTo>
                      <a:lnTo>
                        <a:pt x="9" y="122"/>
                      </a:lnTo>
                      <a:lnTo>
                        <a:pt x="12" y="121"/>
                      </a:lnTo>
                      <a:lnTo>
                        <a:pt x="13" y="119"/>
                      </a:lnTo>
                      <a:lnTo>
                        <a:pt x="15" y="118"/>
                      </a:lnTo>
                      <a:lnTo>
                        <a:pt x="13" y="115"/>
                      </a:lnTo>
                      <a:lnTo>
                        <a:pt x="12" y="110"/>
                      </a:lnTo>
                      <a:lnTo>
                        <a:pt x="9" y="107"/>
                      </a:lnTo>
                      <a:lnTo>
                        <a:pt x="7" y="103"/>
                      </a:lnTo>
                      <a:lnTo>
                        <a:pt x="7" y="100"/>
                      </a:lnTo>
                      <a:lnTo>
                        <a:pt x="7" y="96"/>
                      </a:lnTo>
                      <a:lnTo>
                        <a:pt x="6" y="93"/>
                      </a:lnTo>
                      <a:lnTo>
                        <a:pt x="6" y="89"/>
                      </a:lnTo>
                      <a:lnTo>
                        <a:pt x="8" y="87"/>
                      </a:lnTo>
                      <a:lnTo>
                        <a:pt x="11" y="84"/>
                      </a:lnTo>
                      <a:lnTo>
                        <a:pt x="13" y="80"/>
                      </a:lnTo>
                      <a:lnTo>
                        <a:pt x="15" y="78"/>
                      </a:lnTo>
                      <a:lnTo>
                        <a:pt x="15" y="75"/>
                      </a:lnTo>
                      <a:lnTo>
                        <a:pt x="15" y="71"/>
                      </a:lnTo>
                      <a:lnTo>
                        <a:pt x="15" y="68"/>
                      </a:lnTo>
                      <a:lnTo>
                        <a:pt x="14" y="64"/>
                      </a:lnTo>
                      <a:lnTo>
                        <a:pt x="12" y="62"/>
                      </a:lnTo>
                      <a:lnTo>
                        <a:pt x="11" y="60"/>
                      </a:lnTo>
                      <a:lnTo>
                        <a:pt x="8" y="57"/>
                      </a:lnTo>
                      <a:lnTo>
                        <a:pt x="6" y="55"/>
                      </a:lnTo>
                      <a:lnTo>
                        <a:pt x="6" y="48"/>
                      </a:lnTo>
                      <a:lnTo>
                        <a:pt x="6" y="40"/>
                      </a:lnTo>
                      <a:lnTo>
                        <a:pt x="6" y="32"/>
                      </a:lnTo>
                      <a:lnTo>
                        <a:pt x="6" y="24"/>
                      </a:lnTo>
                      <a:lnTo>
                        <a:pt x="5" y="18"/>
                      </a:lnTo>
                      <a:lnTo>
                        <a:pt x="4" y="11"/>
                      </a:lnTo>
                      <a:lnTo>
                        <a:pt x="1" y="5"/>
                      </a:lnTo>
                      <a:lnTo>
                        <a:pt x="0" y="0"/>
                      </a:lnTo>
                      <a:close/>
                    </a:path>
                  </a:pathLst>
                </a:custGeom>
                <a:solidFill>
                  <a:srgbClr val="898987"/>
                </a:solidFill>
                <a:ln w="9525">
                  <a:noFill/>
                  <a:round/>
                  <a:headEnd/>
                  <a:tailEnd/>
                </a:ln>
              </p:spPr>
              <p:txBody>
                <a:bodyPr/>
                <a:lstStyle/>
                <a:p>
                  <a:pPr>
                    <a:defRPr/>
                  </a:pPr>
                  <a:endParaRPr lang="en-US"/>
                </a:p>
              </p:txBody>
            </p:sp>
            <p:sp>
              <p:nvSpPr>
                <p:cNvPr id="73" name="Freeform 72"/>
                <p:cNvSpPr>
                  <a:spLocks/>
                </p:cNvSpPr>
                <p:nvPr/>
              </p:nvSpPr>
              <p:spPr bwMode="auto">
                <a:xfrm>
                  <a:off x="2403" y="3470"/>
                  <a:ext cx="65" cy="125"/>
                </a:xfrm>
                <a:custGeom>
                  <a:avLst/>
                  <a:gdLst>
                    <a:gd name="T0" fmla="*/ 8 w 130"/>
                    <a:gd name="T1" fmla="*/ 0 h 250"/>
                    <a:gd name="T2" fmla="*/ 21 w 130"/>
                    <a:gd name="T3" fmla="*/ 0 h 250"/>
                    <a:gd name="T4" fmla="*/ 33 w 130"/>
                    <a:gd name="T5" fmla="*/ 0 h 250"/>
                    <a:gd name="T6" fmla="*/ 32 w 130"/>
                    <a:gd name="T7" fmla="*/ 4 h 250"/>
                    <a:gd name="T8" fmla="*/ 32 w 130"/>
                    <a:gd name="T9" fmla="*/ 9 h 250"/>
                    <a:gd name="T10" fmla="*/ 31 w 130"/>
                    <a:gd name="T11" fmla="*/ 14 h 250"/>
                    <a:gd name="T12" fmla="*/ 30 w 130"/>
                    <a:gd name="T13" fmla="*/ 16 h 250"/>
                    <a:gd name="T14" fmla="*/ 30 w 130"/>
                    <a:gd name="T15" fmla="*/ 19 h 250"/>
                    <a:gd name="T16" fmla="*/ 31 w 130"/>
                    <a:gd name="T17" fmla="*/ 20 h 250"/>
                    <a:gd name="T18" fmla="*/ 32 w 130"/>
                    <a:gd name="T19" fmla="*/ 21 h 250"/>
                    <a:gd name="T20" fmla="*/ 32 w 130"/>
                    <a:gd name="T21" fmla="*/ 26 h 250"/>
                    <a:gd name="T22" fmla="*/ 31 w 130"/>
                    <a:gd name="T23" fmla="*/ 27 h 250"/>
                    <a:gd name="T24" fmla="*/ 31 w 130"/>
                    <a:gd name="T25" fmla="*/ 29 h 250"/>
                    <a:gd name="T26" fmla="*/ 31 w 130"/>
                    <a:gd name="T27" fmla="*/ 32 h 250"/>
                    <a:gd name="T28" fmla="*/ 31 w 130"/>
                    <a:gd name="T29" fmla="*/ 35 h 250"/>
                    <a:gd name="T30" fmla="*/ 31 w 130"/>
                    <a:gd name="T31" fmla="*/ 37 h 250"/>
                    <a:gd name="T32" fmla="*/ 31 w 130"/>
                    <a:gd name="T33" fmla="*/ 39 h 250"/>
                    <a:gd name="T34" fmla="*/ 32 w 130"/>
                    <a:gd name="T35" fmla="*/ 42 h 250"/>
                    <a:gd name="T36" fmla="*/ 31 w 130"/>
                    <a:gd name="T37" fmla="*/ 45 h 250"/>
                    <a:gd name="T38" fmla="*/ 31 w 130"/>
                    <a:gd name="T39" fmla="*/ 48 h 250"/>
                    <a:gd name="T40" fmla="*/ 31 w 130"/>
                    <a:gd name="T41" fmla="*/ 52 h 250"/>
                    <a:gd name="T42" fmla="*/ 30 w 130"/>
                    <a:gd name="T43" fmla="*/ 56 h 250"/>
                    <a:gd name="T44" fmla="*/ 29 w 130"/>
                    <a:gd name="T45" fmla="*/ 59 h 250"/>
                    <a:gd name="T46" fmla="*/ 21 w 130"/>
                    <a:gd name="T47" fmla="*/ 63 h 250"/>
                    <a:gd name="T48" fmla="*/ 9 w 130"/>
                    <a:gd name="T49" fmla="*/ 62 h 250"/>
                    <a:gd name="T50" fmla="*/ 4 w 130"/>
                    <a:gd name="T51" fmla="*/ 55 h 250"/>
                    <a:gd name="T52" fmla="*/ 3 w 130"/>
                    <a:gd name="T53" fmla="*/ 46 h 250"/>
                    <a:gd name="T54" fmla="*/ 3 w 130"/>
                    <a:gd name="T55" fmla="*/ 45 h 250"/>
                    <a:gd name="T56" fmla="*/ 2 w 130"/>
                    <a:gd name="T57" fmla="*/ 42 h 250"/>
                    <a:gd name="T58" fmla="*/ 3 w 130"/>
                    <a:gd name="T59" fmla="*/ 40 h 250"/>
                    <a:gd name="T60" fmla="*/ 4 w 130"/>
                    <a:gd name="T61" fmla="*/ 38 h 250"/>
                    <a:gd name="T62" fmla="*/ 2 w 130"/>
                    <a:gd name="T63" fmla="*/ 38 h 250"/>
                    <a:gd name="T64" fmla="*/ 1 w 130"/>
                    <a:gd name="T65" fmla="*/ 34 h 250"/>
                    <a:gd name="T66" fmla="*/ 2 w 130"/>
                    <a:gd name="T67" fmla="*/ 30 h 250"/>
                    <a:gd name="T68" fmla="*/ 3 w 130"/>
                    <a:gd name="T69" fmla="*/ 30 h 250"/>
                    <a:gd name="T70" fmla="*/ 2 w 130"/>
                    <a:gd name="T71" fmla="*/ 27 h 250"/>
                    <a:gd name="T72" fmla="*/ 1 w 130"/>
                    <a:gd name="T73" fmla="*/ 24 h 250"/>
                    <a:gd name="T74" fmla="*/ 2 w 130"/>
                    <a:gd name="T75" fmla="*/ 22 h 250"/>
                    <a:gd name="T76" fmla="*/ 3 w 130"/>
                    <a:gd name="T77" fmla="*/ 20 h 250"/>
                    <a:gd name="T78" fmla="*/ 3 w 130"/>
                    <a:gd name="T79" fmla="*/ 17 h 250"/>
                    <a:gd name="T80" fmla="*/ 2 w 130"/>
                    <a:gd name="T81" fmla="*/ 15 h 250"/>
                    <a:gd name="T82" fmla="*/ 1 w 130"/>
                    <a:gd name="T83" fmla="*/ 12 h 250"/>
                    <a:gd name="T84" fmla="*/ 1 w 130"/>
                    <a:gd name="T85" fmla="*/ 6 h 250"/>
                    <a:gd name="T86" fmla="*/ 1 w 130"/>
                    <a:gd name="T87" fmla="*/ 2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0" h="250">
                      <a:moveTo>
                        <a:pt x="0" y="0"/>
                      </a:moveTo>
                      <a:lnTo>
                        <a:pt x="16" y="0"/>
                      </a:lnTo>
                      <a:lnTo>
                        <a:pt x="32" y="0"/>
                      </a:lnTo>
                      <a:lnTo>
                        <a:pt x="49" y="0"/>
                      </a:lnTo>
                      <a:lnTo>
                        <a:pt x="65" y="0"/>
                      </a:lnTo>
                      <a:lnTo>
                        <a:pt x="82" y="0"/>
                      </a:lnTo>
                      <a:lnTo>
                        <a:pt x="98" y="0"/>
                      </a:lnTo>
                      <a:lnTo>
                        <a:pt x="114" y="0"/>
                      </a:lnTo>
                      <a:lnTo>
                        <a:pt x="130" y="0"/>
                      </a:lnTo>
                      <a:lnTo>
                        <a:pt x="129" y="5"/>
                      </a:lnTo>
                      <a:lnTo>
                        <a:pt x="129" y="8"/>
                      </a:lnTo>
                      <a:lnTo>
                        <a:pt x="128" y="13"/>
                      </a:lnTo>
                      <a:lnTo>
                        <a:pt x="126" y="17"/>
                      </a:lnTo>
                      <a:lnTo>
                        <a:pt x="126" y="26"/>
                      </a:lnTo>
                      <a:lnTo>
                        <a:pt x="126" y="34"/>
                      </a:lnTo>
                      <a:lnTo>
                        <a:pt x="125" y="44"/>
                      </a:lnTo>
                      <a:lnTo>
                        <a:pt x="125" y="53"/>
                      </a:lnTo>
                      <a:lnTo>
                        <a:pt x="124" y="55"/>
                      </a:lnTo>
                      <a:lnTo>
                        <a:pt x="122" y="58"/>
                      </a:lnTo>
                      <a:lnTo>
                        <a:pt x="121" y="60"/>
                      </a:lnTo>
                      <a:lnTo>
                        <a:pt x="118" y="62"/>
                      </a:lnTo>
                      <a:lnTo>
                        <a:pt x="118" y="66"/>
                      </a:lnTo>
                      <a:lnTo>
                        <a:pt x="118" y="69"/>
                      </a:lnTo>
                      <a:lnTo>
                        <a:pt x="118" y="73"/>
                      </a:lnTo>
                      <a:lnTo>
                        <a:pt x="118" y="77"/>
                      </a:lnTo>
                      <a:lnTo>
                        <a:pt x="121" y="77"/>
                      </a:lnTo>
                      <a:lnTo>
                        <a:pt x="122" y="77"/>
                      </a:lnTo>
                      <a:lnTo>
                        <a:pt x="124" y="77"/>
                      </a:lnTo>
                      <a:lnTo>
                        <a:pt x="125" y="77"/>
                      </a:lnTo>
                      <a:lnTo>
                        <a:pt x="125" y="83"/>
                      </a:lnTo>
                      <a:lnTo>
                        <a:pt x="125" y="89"/>
                      </a:lnTo>
                      <a:lnTo>
                        <a:pt x="125" y="96"/>
                      </a:lnTo>
                      <a:lnTo>
                        <a:pt x="125" y="101"/>
                      </a:lnTo>
                      <a:lnTo>
                        <a:pt x="124" y="102"/>
                      </a:lnTo>
                      <a:lnTo>
                        <a:pt x="123" y="104"/>
                      </a:lnTo>
                      <a:lnTo>
                        <a:pt x="121" y="105"/>
                      </a:lnTo>
                      <a:lnTo>
                        <a:pt x="120" y="105"/>
                      </a:lnTo>
                      <a:lnTo>
                        <a:pt x="121" y="109"/>
                      </a:lnTo>
                      <a:lnTo>
                        <a:pt x="122" y="114"/>
                      </a:lnTo>
                      <a:lnTo>
                        <a:pt x="123" y="117"/>
                      </a:lnTo>
                      <a:lnTo>
                        <a:pt x="124" y="121"/>
                      </a:lnTo>
                      <a:lnTo>
                        <a:pt x="124" y="125"/>
                      </a:lnTo>
                      <a:lnTo>
                        <a:pt x="124" y="130"/>
                      </a:lnTo>
                      <a:lnTo>
                        <a:pt x="124" y="135"/>
                      </a:lnTo>
                      <a:lnTo>
                        <a:pt x="124" y="139"/>
                      </a:lnTo>
                      <a:lnTo>
                        <a:pt x="123" y="142"/>
                      </a:lnTo>
                      <a:lnTo>
                        <a:pt x="123" y="144"/>
                      </a:lnTo>
                      <a:lnTo>
                        <a:pt x="122" y="147"/>
                      </a:lnTo>
                      <a:lnTo>
                        <a:pt x="121" y="150"/>
                      </a:lnTo>
                      <a:lnTo>
                        <a:pt x="122" y="153"/>
                      </a:lnTo>
                      <a:lnTo>
                        <a:pt x="123" y="155"/>
                      </a:lnTo>
                      <a:lnTo>
                        <a:pt x="125" y="159"/>
                      </a:lnTo>
                      <a:lnTo>
                        <a:pt x="126" y="162"/>
                      </a:lnTo>
                      <a:lnTo>
                        <a:pt x="125" y="167"/>
                      </a:lnTo>
                      <a:lnTo>
                        <a:pt x="125" y="170"/>
                      </a:lnTo>
                      <a:lnTo>
                        <a:pt x="125" y="175"/>
                      </a:lnTo>
                      <a:lnTo>
                        <a:pt x="124" y="180"/>
                      </a:lnTo>
                      <a:lnTo>
                        <a:pt x="124" y="182"/>
                      </a:lnTo>
                      <a:lnTo>
                        <a:pt x="123" y="185"/>
                      </a:lnTo>
                      <a:lnTo>
                        <a:pt x="123" y="189"/>
                      </a:lnTo>
                      <a:lnTo>
                        <a:pt x="122" y="192"/>
                      </a:lnTo>
                      <a:lnTo>
                        <a:pt x="122" y="198"/>
                      </a:lnTo>
                      <a:lnTo>
                        <a:pt x="122" y="205"/>
                      </a:lnTo>
                      <a:lnTo>
                        <a:pt x="121" y="211"/>
                      </a:lnTo>
                      <a:lnTo>
                        <a:pt x="121" y="218"/>
                      </a:lnTo>
                      <a:lnTo>
                        <a:pt x="120" y="221"/>
                      </a:lnTo>
                      <a:lnTo>
                        <a:pt x="118" y="225"/>
                      </a:lnTo>
                      <a:lnTo>
                        <a:pt x="117" y="228"/>
                      </a:lnTo>
                      <a:lnTo>
                        <a:pt x="116" y="233"/>
                      </a:lnTo>
                      <a:lnTo>
                        <a:pt x="108" y="241"/>
                      </a:lnTo>
                      <a:lnTo>
                        <a:pt x="97" y="245"/>
                      </a:lnTo>
                      <a:lnTo>
                        <a:pt x="82" y="249"/>
                      </a:lnTo>
                      <a:lnTo>
                        <a:pt x="67" y="250"/>
                      </a:lnTo>
                      <a:lnTo>
                        <a:pt x="50" y="249"/>
                      </a:lnTo>
                      <a:lnTo>
                        <a:pt x="36" y="245"/>
                      </a:lnTo>
                      <a:lnTo>
                        <a:pt x="24" y="241"/>
                      </a:lnTo>
                      <a:lnTo>
                        <a:pt x="15" y="233"/>
                      </a:lnTo>
                      <a:lnTo>
                        <a:pt x="14" y="220"/>
                      </a:lnTo>
                      <a:lnTo>
                        <a:pt x="14" y="208"/>
                      </a:lnTo>
                      <a:lnTo>
                        <a:pt x="12" y="196"/>
                      </a:lnTo>
                      <a:lnTo>
                        <a:pt x="12" y="184"/>
                      </a:lnTo>
                      <a:lnTo>
                        <a:pt x="11" y="182"/>
                      </a:lnTo>
                      <a:lnTo>
                        <a:pt x="10" y="181"/>
                      </a:lnTo>
                      <a:lnTo>
                        <a:pt x="9" y="178"/>
                      </a:lnTo>
                      <a:lnTo>
                        <a:pt x="8" y="177"/>
                      </a:lnTo>
                      <a:lnTo>
                        <a:pt x="8" y="173"/>
                      </a:lnTo>
                      <a:lnTo>
                        <a:pt x="8" y="168"/>
                      </a:lnTo>
                      <a:lnTo>
                        <a:pt x="7" y="165"/>
                      </a:lnTo>
                      <a:lnTo>
                        <a:pt x="7" y="160"/>
                      </a:lnTo>
                      <a:lnTo>
                        <a:pt x="9" y="158"/>
                      </a:lnTo>
                      <a:lnTo>
                        <a:pt x="10" y="154"/>
                      </a:lnTo>
                      <a:lnTo>
                        <a:pt x="12" y="152"/>
                      </a:lnTo>
                      <a:lnTo>
                        <a:pt x="14" y="150"/>
                      </a:lnTo>
                      <a:lnTo>
                        <a:pt x="11" y="150"/>
                      </a:lnTo>
                      <a:lnTo>
                        <a:pt x="9" y="150"/>
                      </a:lnTo>
                      <a:lnTo>
                        <a:pt x="7" y="150"/>
                      </a:lnTo>
                      <a:lnTo>
                        <a:pt x="4" y="150"/>
                      </a:lnTo>
                      <a:lnTo>
                        <a:pt x="4" y="143"/>
                      </a:lnTo>
                      <a:lnTo>
                        <a:pt x="4" y="136"/>
                      </a:lnTo>
                      <a:lnTo>
                        <a:pt x="4" y="129"/>
                      </a:lnTo>
                      <a:lnTo>
                        <a:pt x="4" y="121"/>
                      </a:lnTo>
                      <a:lnTo>
                        <a:pt x="7" y="120"/>
                      </a:lnTo>
                      <a:lnTo>
                        <a:pt x="8" y="119"/>
                      </a:lnTo>
                      <a:lnTo>
                        <a:pt x="10" y="119"/>
                      </a:lnTo>
                      <a:lnTo>
                        <a:pt x="11" y="117"/>
                      </a:lnTo>
                      <a:lnTo>
                        <a:pt x="10" y="114"/>
                      </a:lnTo>
                      <a:lnTo>
                        <a:pt x="9" y="109"/>
                      </a:lnTo>
                      <a:lnTo>
                        <a:pt x="7" y="105"/>
                      </a:lnTo>
                      <a:lnTo>
                        <a:pt x="6" y="101"/>
                      </a:lnTo>
                      <a:lnTo>
                        <a:pt x="4" y="99"/>
                      </a:lnTo>
                      <a:lnTo>
                        <a:pt x="4" y="96"/>
                      </a:lnTo>
                      <a:lnTo>
                        <a:pt x="4" y="92"/>
                      </a:lnTo>
                      <a:lnTo>
                        <a:pt x="4" y="89"/>
                      </a:lnTo>
                      <a:lnTo>
                        <a:pt x="7" y="86"/>
                      </a:lnTo>
                      <a:lnTo>
                        <a:pt x="8" y="83"/>
                      </a:lnTo>
                      <a:lnTo>
                        <a:pt x="10" y="79"/>
                      </a:lnTo>
                      <a:lnTo>
                        <a:pt x="11" y="77"/>
                      </a:lnTo>
                      <a:lnTo>
                        <a:pt x="11" y="74"/>
                      </a:lnTo>
                      <a:lnTo>
                        <a:pt x="11" y="70"/>
                      </a:lnTo>
                      <a:lnTo>
                        <a:pt x="11" y="67"/>
                      </a:lnTo>
                      <a:lnTo>
                        <a:pt x="11" y="63"/>
                      </a:lnTo>
                      <a:lnTo>
                        <a:pt x="10" y="61"/>
                      </a:lnTo>
                      <a:lnTo>
                        <a:pt x="8" y="59"/>
                      </a:lnTo>
                      <a:lnTo>
                        <a:pt x="7" y="56"/>
                      </a:lnTo>
                      <a:lnTo>
                        <a:pt x="4" y="55"/>
                      </a:lnTo>
                      <a:lnTo>
                        <a:pt x="4" y="47"/>
                      </a:lnTo>
                      <a:lnTo>
                        <a:pt x="4" y="39"/>
                      </a:lnTo>
                      <a:lnTo>
                        <a:pt x="4" y="32"/>
                      </a:lnTo>
                      <a:lnTo>
                        <a:pt x="4" y="24"/>
                      </a:lnTo>
                      <a:lnTo>
                        <a:pt x="3" y="18"/>
                      </a:lnTo>
                      <a:lnTo>
                        <a:pt x="2" y="11"/>
                      </a:lnTo>
                      <a:lnTo>
                        <a:pt x="1" y="6"/>
                      </a:lnTo>
                      <a:lnTo>
                        <a:pt x="0" y="0"/>
                      </a:lnTo>
                      <a:close/>
                    </a:path>
                  </a:pathLst>
                </a:custGeom>
                <a:solidFill>
                  <a:srgbClr val="93938E"/>
                </a:solidFill>
                <a:ln w="9525">
                  <a:noFill/>
                  <a:round/>
                  <a:headEnd/>
                  <a:tailEnd/>
                </a:ln>
              </p:spPr>
              <p:txBody>
                <a:bodyPr/>
                <a:lstStyle/>
                <a:p>
                  <a:pPr>
                    <a:defRPr/>
                  </a:pPr>
                  <a:endParaRPr lang="en-US"/>
                </a:p>
              </p:txBody>
            </p:sp>
            <p:sp>
              <p:nvSpPr>
                <p:cNvPr id="74" name="Freeform 73"/>
                <p:cNvSpPr>
                  <a:spLocks/>
                </p:cNvSpPr>
                <p:nvPr/>
              </p:nvSpPr>
              <p:spPr bwMode="auto">
                <a:xfrm>
                  <a:off x="2411" y="3473"/>
                  <a:ext cx="53" cy="122"/>
                </a:xfrm>
                <a:custGeom>
                  <a:avLst/>
                  <a:gdLst>
                    <a:gd name="T0" fmla="*/ 6 w 107"/>
                    <a:gd name="T1" fmla="*/ 0 h 249"/>
                    <a:gd name="T2" fmla="*/ 16 w 107"/>
                    <a:gd name="T3" fmla="*/ 0 h 249"/>
                    <a:gd name="T4" fmla="*/ 26 w 107"/>
                    <a:gd name="T5" fmla="*/ 0 h 249"/>
                    <a:gd name="T6" fmla="*/ 26 w 107"/>
                    <a:gd name="T7" fmla="*/ 3 h 249"/>
                    <a:gd name="T8" fmla="*/ 26 w 107"/>
                    <a:gd name="T9" fmla="*/ 8 h 249"/>
                    <a:gd name="T10" fmla="*/ 25 w 107"/>
                    <a:gd name="T11" fmla="*/ 13 h 249"/>
                    <a:gd name="T12" fmla="*/ 24 w 107"/>
                    <a:gd name="T13" fmla="*/ 15 h 249"/>
                    <a:gd name="T14" fmla="*/ 24 w 107"/>
                    <a:gd name="T15" fmla="*/ 18 h 249"/>
                    <a:gd name="T16" fmla="*/ 25 w 107"/>
                    <a:gd name="T17" fmla="*/ 18 h 249"/>
                    <a:gd name="T18" fmla="*/ 26 w 107"/>
                    <a:gd name="T19" fmla="*/ 20 h 249"/>
                    <a:gd name="T20" fmla="*/ 25 w 107"/>
                    <a:gd name="T21" fmla="*/ 24 h 249"/>
                    <a:gd name="T22" fmla="*/ 25 w 107"/>
                    <a:gd name="T23" fmla="*/ 25 h 249"/>
                    <a:gd name="T24" fmla="*/ 25 w 107"/>
                    <a:gd name="T25" fmla="*/ 27 h 249"/>
                    <a:gd name="T26" fmla="*/ 25 w 107"/>
                    <a:gd name="T27" fmla="*/ 30 h 249"/>
                    <a:gd name="T28" fmla="*/ 25 w 107"/>
                    <a:gd name="T29" fmla="*/ 33 h 249"/>
                    <a:gd name="T30" fmla="*/ 25 w 107"/>
                    <a:gd name="T31" fmla="*/ 35 h 249"/>
                    <a:gd name="T32" fmla="*/ 25 w 107"/>
                    <a:gd name="T33" fmla="*/ 37 h 249"/>
                    <a:gd name="T34" fmla="*/ 26 w 107"/>
                    <a:gd name="T35" fmla="*/ 40 h 249"/>
                    <a:gd name="T36" fmla="*/ 25 w 107"/>
                    <a:gd name="T37" fmla="*/ 43 h 249"/>
                    <a:gd name="T38" fmla="*/ 25 w 107"/>
                    <a:gd name="T39" fmla="*/ 46 h 249"/>
                    <a:gd name="T40" fmla="*/ 25 w 107"/>
                    <a:gd name="T41" fmla="*/ 49 h 249"/>
                    <a:gd name="T42" fmla="*/ 24 w 107"/>
                    <a:gd name="T43" fmla="*/ 53 h 249"/>
                    <a:gd name="T44" fmla="*/ 24 w 107"/>
                    <a:gd name="T45" fmla="*/ 56 h 249"/>
                    <a:gd name="T46" fmla="*/ 17 w 107"/>
                    <a:gd name="T47" fmla="*/ 60 h 249"/>
                    <a:gd name="T48" fmla="*/ 7 w 107"/>
                    <a:gd name="T49" fmla="*/ 59 h 249"/>
                    <a:gd name="T50" fmla="*/ 3 w 107"/>
                    <a:gd name="T51" fmla="*/ 53 h 249"/>
                    <a:gd name="T52" fmla="*/ 2 w 107"/>
                    <a:gd name="T53" fmla="*/ 44 h 249"/>
                    <a:gd name="T54" fmla="*/ 2 w 107"/>
                    <a:gd name="T55" fmla="*/ 43 h 249"/>
                    <a:gd name="T56" fmla="*/ 1 w 107"/>
                    <a:gd name="T57" fmla="*/ 40 h 249"/>
                    <a:gd name="T58" fmla="*/ 1 w 107"/>
                    <a:gd name="T59" fmla="*/ 38 h 249"/>
                    <a:gd name="T60" fmla="*/ 3 w 107"/>
                    <a:gd name="T61" fmla="*/ 36 h 249"/>
                    <a:gd name="T62" fmla="*/ 1 w 107"/>
                    <a:gd name="T63" fmla="*/ 36 h 249"/>
                    <a:gd name="T64" fmla="*/ 1 w 107"/>
                    <a:gd name="T65" fmla="*/ 32 h 249"/>
                    <a:gd name="T66" fmla="*/ 1 w 107"/>
                    <a:gd name="T67" fmla="*/ 29 h 249"/>
                    <a:gd name="T68" fmla="*/ 2 w 107"/>
                    <a:gd name="T69" fmla="*/ 28 h 249"/>
                    <a:gd name="T70" fmla="*/ 1 w 107"/>
                    <a:gd name="T71" fmla="*/ 25 h 249"/>
                    <a:gd name="T72" fmla="*/ 1 w 107"/>
                    <a:gd name="T73" fmla="*/ 23 h 249"/>
                    <a:gd name="T74" fmla="*/ 1 w 107"/>
                    <a:gd name="T75" fmla="*/ 21 h 249"/>
                    <a:gd name="T76" fmla="*/ 2 w 107"/>
                    <a:gd name="T77" fmla="*/ 19 h 249"/>
                    <a:gd name="T78" fmla="*/ 2 w 107"/>
                    <a:gd name="T79" fmla="*/ 16 h 249"/>
                    <a:gd name="T80" fmla="*/ 1 w 107"/>
                    <a:gd name="T81" fmla="*/ 14 h 249"/>
                    <a:gd name="T82" fmla="*/ 1 w 107"/>
                    <a:gd name="T83" fmla="*/ 11 h 249"/>
                    <a:gd name="T84" fmla="*/ 1 w 107"/>
                    <a:gd name="T85" fmla="*/ 6 h 249"/>
                    <a:gd name="T86" fmla="*/ 0 w 107"/>
                    <a:gd name="T87" fmla="*/ 1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7" h="249">
                      <a:moveTo>
                        <a:pt x="0" y="0"/>
                      </a:moveTo>
                      <a:lnTo>
                        <a:pt x="14" y="0"/>
                      </a:lnTo>
                      <a:lnTo>
                        <a:pt x="27" y="0"/>
                      </a:lnTo>
                      <a:lnTo>
                        <a:pt x="41" y="0"/>
                      </a:lnTo>
                      <a:lnTo>
                        <a:pt x="54" y="0"/>
                      </a:lnTo>
                      <a:lnTo>
                        <a:pt x="67" y="0"/>
                      </a:lnTo>
                      <a:lnTo>
                        <a:pt x="81" y="0"/>
                      </a:lnTo>
                      <a:lnTo>
                        <a:pt x="94" y="0"/>
                      </a:lnTo>
                      <a:lnTo>
                        <a:pt x="107" y="0"/>
                      </a:lnTo>
                      <a:lnTo>
                        <a:pt x="106" y="5"/>
                      </a:lnTo>
                      <a:lnTo>
                        <a:pt x="106" y="8"/>
                      </a:lnTo>
                      <a:lnTo>
                        <a:pt x="105" y="13"/>
                      </a:lnTo>
                      <a:lnTo>
                        <a:pt x="104" y="17"/>
                      </a:lnTo>
                      <a:lnTo>
                        <a:pt x="104" y="27"/>
                      </a:lnTo>
                      <a:lnTo>
                        <a:pt x="104" y="35"/>
                      </a:lnTo>
                      <a:lnTo>
                        <a:pt x="104" y="44"/>
                      </a:lnTo>
                      <a:lnTo>
                        <a:pt x="103" y="52"/>
                      </a:lnTo>
                      <a:lnTo>
                        <a:pt x="102" y="54"/>
                      </a:lnTo>
                      <a:lnTo>
                        <a:pt x="101" y="57"/>
                      </a:lnTo>
                      <a:lnTo>
                        <a:pt x="99" y="60"/>
                      </a:lnTo>
                      <a:lnTo>
                        <a:pt x="98" y="62"/>
                      </a:lnTo>
                      <a:lnTo>
                        <a:pt x="98" y="66"/>
                      </a:lnTo>
                      <a:lnTo>
                        <a:pt x="98" y="69"/>
                      </a:lnTo>
                      <a:lnTo>
                        <a:pt x="98" y="73"/>
                      </a:lnTo>
                      <a:lnTo>
                        <a:pt x="98" y="76"/>
                      </a:lnTo>
                      <a:lnTo>
                        <a:pt x="99" y="76"/>
                      </a:lnTo>
                      <a:lnTo>
                        <a:pt x="102" y="76"/>
                      </a:lnTo>
                      <a:lnTo>
                        <a:pt x="103" y="76"/>
                      </a:lnTo>
                      <a:lnTo>
                        <a:pt x="104" y="76"/>
                      </a:lnTo>
                      <a:lnTo>
                        <a:pt x="104" y="83"/>
                      </a:lnTo>
                      <a:lnTo>
                        <a:pt x="104" y="89"/>
                      </a:lnTo>
                      <a:lnTo>
                        <a:pt x="104" y="95"/>
                      </a:lnTo>
                      <a:lnTo>
                        <a:pt x="103" y="100"/>
                      </a:lnTo>
                      <a:lnTo>
                        <a:pt x="102" y="101"/>
                      </a:lnTo>
                      <a:lnTo>
                        <a:pt x="102" y="103"/>
                      </a:lnTo>
                      <a:lnTo>
                        <a:pt x="101" y="104"/>
                      </a:lnTo>
                      <a:lnTo>
                        <a:pt x="99" y="105"/>
                      </a:lnTo>
                      <a:lnTo>
                        <a:pt x="101" y="110"/>
                      </a:lnTo>
                      <a:lnTo>
                        <a:pt x="102" y="113"/>
                      </a:lnTo>
                      <a:lnTo>
                        <a:pt x="102" y="118"/>
                      </a:lnTo>
                      <a:lnTo>
                        <a:pt x="103" y="121"/>
                      </a:lnTo>
                      <a:lnTo>
                        <a:pt x="103" y="126"/>
                      </a:lnTo>
                      <a:lnTo>
                        <a:pt x="103" y="129"/>
                      </a:lnTo>
                      <a:lnTo>
                        <a:pt x="103" y="134"/>
                      </a:lnTo>
                      <a:lnTo>
                        <a:pt x="103" y="138"/>
                      </a:lnTo>
                      <a:lnTo>
                        <a:pt x="102" y="141"/>
                      </a:lnTo>
                      <a:lnTo>
                        <a:pt x="102" y="143"/>
                      </a:lnTo>
                      <a:lnTo>
                        <a:pt x="101" y="146"/>
                      </a:lnTo>
                      <a:lnTo>
                        <a:pt x="99" y="149"/>
                      </a:lnTo>
                      <a:lnTo>
                        <a:pt x="101" y="152"/>
                      </a:lnTo>
                      <a:lnTo>
                        <a:pt x="102" y="156"/>
                      </a:lnTo>
                      <a:lnTo>
                        <a:pt x="103" y="159"/>
                      </a:lnTo>
                      <a:lnTo>
                        <a:pt x="104" y="162"/>
                      </a:lnTo>
                      <a:lnTo>
                        <a:pt x="104" y="167"/>
                      </a:lnTo>
                      <a:lnTo>
                        <a:pt x="104" y="171"/>
                      </a:lnTo>
                      <a:lnTo>
                        <a:pt x="103" y="174"/>
                      </a:lnTo>
                      <a:lnTo>
                        <a:pt x="103" y="179"/>
                      </a:lnTo>
                      <a:lnTo>
                        <a:pt x="102" y="182"/>
                      </a:lnTo>
                      <a:lnTo>
                        <a:pt x="102" y="186"/>
                      </a:lnTo>
                      <a:lnTo>
                        <a:pt x="102" y="189"/>
                      </a:lnTo>
                      <a:lnTo>
                        <a:pt x="101" y="192"/>
                      </a:lnTo>
                      <a:lnTo>
                        <a:pt x="101" y="198"/>
                      </a:lnTo>
                      <a:lnTo>
                        <a:pt x="101" y="204"/>
                      </a:lnTo>
                      <a:lnTo>
                        <a:pt x="101" y="211"/>
                      </a:lnTo>
                      <a:lnTo>
                        <a:pt x="101" y="217"/>
                      </a:lnTo>
                      <a:lnTo>
                        <a:pt x="99" y="220"/>
                      </a:lnTo>
                      <a:lnTo>
                        <a:pt x="99" y="224"/>
                      </a:lnTo>
                      <a:lnTo>
                        <a:pt x="98" y="228"/>
                      </a:lnTo>
                      <a:lnTo>
                        <a:pt x="97" y="232"/>
                      </a:lnTo>
                      <a:lnTo>
                        <a:pt x="90" y="240"/>
                      </a:lnTo>
                      <a:lnTo>
                        <a:pt x="81" y="244"/>
                      </a:lnTo>
                      <a:lnTo>
                        <a:pt x="68" y="248"/>
                      </a:lnTo>
                      <a:lnTo>
                        <a:pt x="56" y="249"/>
                      </a:lnTo>
                      <a:lnTo>
                        <a:pt x="42" y="249"/>
                      </a:lnTo>
                      <a:lnTo>
                        <a:pt x="30" y="245"/>
                      </a:lnTo>
                      <a:lnTo>
                        <a:pt x="19" y="240"/>
                      </a:lnTo>
                      <a:lnTo>
                        <a:pt x="12" y="232"/>
                      </a:lnTo>
                      <a:lnTo>
                        <a:pt x="12" y="220"/>
                      </a:lnTo>
                      <a:lnTo>
                        <a:pt x="12" y="207"/>
                      </a:lnTo>
                      <a:lnTo>
                        <a:pt x="11" y="196"/>
                      </a:lnTo>
                      <a:lnTo>
                        <a:pt x="11" y="184"/>
                      </a:lnTo>
                      <a:lnTo>
                        <a:pt x="10" y="182"/>
                      </a:lnTo>
                      <a:lnTo>
                        <a:pt x="10" y="180"/>
                      </a:lnTo>
                      <a:lnTo>
                        <a:pt x="8" y="179"/>
                      </a:lnTo>
                      <a:lnTo>
                        <a:pt x="7" y="176"/>
                      </a:lnTo>
                      <a:lnTo>
                        <a:pt x="7" y="172"/>
                      </a:lnTo>
                      <a:lnTo>
                        <a:pt x="7" y="168"/>
                      </a:lnTo>
                      <a:lnTo>
                        <a:pt x="6" y="165"/>
                      </a:lnTo>
                      <a:lnTo>
                        <a:pt x="6" y="160"/>
                      </a:lnTo>
                      <a:lnTo>
                        <a:pt x="7" y="158"/>
                      </a:lnTo>
                      <a:lnTo>
                        <a:pt x="10" y="154"/>
                      </a:lnTo>
                      <a:lnTo>
                        <a:pt x="11" y="152"/>
                      </a:lnTo>
                      <a:lnTo>
                        <a:pt x="12" y="150"/>
                      </a:lnTo>
                      <a:lnTo>
                        <a:pt x="11" y="150"/>
                      </a:lnTo>
                      <a:lnTo>
                        <a:pt x="8" y="150"/>
                      </a:lnTo>
                      <a:lnTo>
                        <a:pt x="7" y="150"/>
                      </a:lnTo>
                      <a:lnTo>
                        <a:pt x="5" y="150"/>
                      </a:lnTo>
                      <a:lnTo>
                        <a:pt x="5" y="142"/>
                      </a:lnTo>
                      <a:lnTo>
                        <a:pt x="5" y="135"/>
                      </a:lnTo>
                      <a:lnTo>
                        <a:pt x="5" y="128"/>
                      </a:lnTo>
                      <a:lnTo>
                        <a:pt x="4" y="121"/>
                      </a:lnTo>
                      <a:lnTo>
                        <a:pt x="6" y="120"/>
                      </a:lnTo>
                      <a:lnTo>
                        <a:pt x="7" y="119"/>
                      </a:lnTo>
                      <a:lnTo>
                        <a:pt x="10" y="119"/>
                      </a:lnTo>
                      <a:lnTo>
                        <a:pt x="11" y="118"/>
                      </a:lnTo>
                      <a:lnTo>
                        <a:pt x="10" y="113"/>
                      </a:lnTo>
                      <a:lnTo>
                        <a:pt x="8" y="110"/>
                      </a:lnTo>
                      <a:lnTo>
                        <a:pt x="6" y="106"/>
                      </a:lnTo>
                      <a:lnTo>
                        <a:pt x="5" y="101"/>
                      </a:lnTo>
                      <a:lnTo>
                        <a:pt x="5" y="99"/>
                      </a:lnTo>
                      <a:lnTo>
                        <a:pt x="5" y="96"/>
                      </a:lnTo>
                      <a:lnTo>
                        <a:pt x="5" y="92"/>
                      </a:lnTo>
                      <a:lnTo>
                        <a:pt x="4" y="89"/>
                      </a:lnTo>
                      <a:lnTo>
                        <a:pt x="6" y="85"/>
                      </a:lnTo>
                      <a:lnTo>
                        <a:pt x="7" y="83"/>
                      </a:lnTo>
                      <a:lnTo>
                        <a:pt x="10" y="80"/>
                      </a:lnTo>
                      <a:lnTo>
                        <a:pt x="11" y="77"/>
                      </a:lnTo>
                      <a:lnTo>
                        <a:pt x="11" y="74"/>
                      </a:lnTo>
                      <a:lnTo>
                        <a:pt x="11" y="70"/>
                      </a:lnTo>
                      <a:lnTo>
                        <a:pt x="10" y="67"/>
                      </a:lnTo>
                      <a:lnTo>
                        <a:pt x="10" y="63"/>
                      </a:lnTo>
                      <a:lnTo>
                        <a:pt x="8" y="61"/>
                      </a:lnTo>
                      <a:lnTo>
                        <a:pt x="7" y="59"/>
                      </a:lnTo>
                      <a:lnTo>
                        <a:pt x="5" y="57"/>
                      </a:lnTo>
                      <a:lnTo>
                        <a:pt x="4" y="54"/>
                      </a:lnTo>
                      <a:lnTo>
                        <a:pt x="4" y="47"/>
                      </a:lnTo>
                      <a:lnTo>
                        <a:pt x="4" y="39"/>
                      </a:lnTo>
                      <a:lnTo>
                        <a:pt x="4" y="32"/>
                      </a:lnTo>
                      <a:lnTo>
                        <a:pt x="4" y="24"/>
                      </a:lnTo>
                      <a:lnTo>
                        <a:pt x="3" y="19"/>
                      </a:lnTo>
                      <a:lnTo>
                        <a:pt x="3" y="12"/>
                      </a:lnTo>
                      <a:lnTo>
                        <a:pt x="1" y="6"/>
                      </a:lnTo>
                      <a:lnTo>
                        <a:pt x="0" y="0"/>
                      </a:lnTo>
                      <a:close/>
                    </a:path>
                  </a:pathLst>
                </a:custGeom>
                <a:solidFill>
                  <a:srgbClr val="9E9B99"/>
                </a:solidFill>
                <a:ln w="9525">
                  <a:noFill/>
                  <a:round/>
                  <a:headEnd/>
                  <a:tailEnd/>
                </a:ln>
              </p:spPr>
              <p:txBody>
                <a:bodyPr/>
                <a:lstStyle/>
                <a:p>
                  <a:pPr>
                    <a:defRPr/>
                  </a:pPr>
                  <a:endParaRPr lang="en-US"/>
                </a:p>
              </p:txBody>
            </p:sp>
            <p:sp>
              <p:nvSpPr>
                <p:cNvPr id="75" name="Freeform 74"/>
                <p:cNvSpPr>
                  <a:spLocks/>
                </p:cNvSpPr>
                <p:nvPr/>
              </p:nvSpPr>
              <p:spPr bwMode="auto">
                <a:xfrm>
                  <a:off x="2416" y="3473"/>
                  <a:ext cx="44" cy="122"/>
                </a:xfrm>
                <a:custGeom>
                  <a:avLst/>
                  <a:gdLst>
                    <a:gd name="T0" fmla="*/ 0 w 84"/>
                    <a:gd name="T1" fmla="*/ 0 h 248"/>
                    <a:gd name="T2" fmla="*/ 23 w 84"/>
                    <a:gd name="T3" fmla="*/ 0 h 248"/>
                    <a:gd name="T4" fmla="*/ 23 w 84"/>
                    <a:gd name="T5" fmla="*/ 4 h 248"/>
                    <a:gd name="T6" fmla="*/ 22 w 84"/>
                    <a:gd name="T7" fmla="*/ 13 h 248"/>
                    <a:gd name="T8" fmla="*/ 21 w 84"/>
                    <a:gd name="T9" fmla="*/ 15 h 248"/>
                    <a:gd name="T10" fmla="*/ 21 w 84"/>
                    <a:gd name="T11" fmla="*/ 18 h 248"/>
                    <a:gd name="T12" fmla="*/ 22 w 84"/>
                    <a:gd name="T13" fmla="*/ 18 h 248"/>
                    <a:gd name="T14" fmla="*/ 22 w 84"/>
                    <a:gd name="T15" fmla="*/ 24 h 248"/>
                    <a:gd name="T16" fmla="*/ 21 w 84"/>
                    <a:gd name="T17" fmla="*/ 26 h 248"/>
                    <a:gd name="T18" fmla="*/ 22 w 84"/>
                    <a:gd name="T19" fmla="*/ 30 h 248"/>
                    <a:gd name="T20" fmla="*/ 22 w 84"/>
                    <a:gd name="T21" fmla="*/ 33 h 248"/>
                    <a:gd name="T22" fmla="*/ 21 w 84"/>
                    <a:gd name="T23" fmla="*/ 36 h 248"/>
                    <a:gd name="T24" fmla="*/ 22 w 84"/>
                    <a:gd name="T25" fmla="*/ 39 h 248"/>
                    <a:gd name="T26" fmla="*/ 22 w 84"/>
                    <a:gd name="T27" fmla="*/ 43 h 248"/>
                    <a:gd name="T28" fmla="*/ 21 w 84"/>
                    <a:gd name="T29" fmla="*/ 46 h 248"/>
                    <a:gd name="T30" fmla="*/ 21 w 84"/>
                    <a:gd name="T31" fmla="*/ 53 h 248"/>
                    <a:gd name="T32" fmla="*/ 21 w 84"/>
                    <a:gd name="T33" fmla="*/ 56 h 248"/>
                    <a:gd name="T34" fmla="*/ 19 w 84"/>
                    <a:gd name="T35" fmla="*/ 58 h 248"/>
                    <a:gd name="T36" fmla="*/ 17 w 84"/>
                    <a:gd name="T37" fmla="*/ 59 h 248"/>
                    <a:gd name="T38" fmla="*/ 15 w 84"/>
                    <a:gd name="T39" fmla="*/ 60 h 248"/>
                    <a:gd name="T40" fmla="*/ 12 w 84"/>
                    <a:gd name="T41" fmla="*/ 60 h 248"/>
                    <a:gd name="T42" fmla="*/ 9 w 84"/>
                    <a:gd name="T43" fmla="*/ 60 h 248"/>
                    <a:gd name="T44" fmla="*/ 6 w 84"/>
                    <a:gd name="T45" fmla="*/ 59 h 248"/>
                    <a:gd name="T46" fmla="*/ 4 w 84"/>
                    <a:gd name="T47" fmla="*/ 58 h 248"/>
                    <a:gd name="T48" fmla="*/ 3 w 84"/>
                    <a:gd name="T49" fmla="*/ 56 h 248"/>
                    <a:gd name="T50" fmla="*/ 3 w 84"/>
                    <a:gd name="T51" fmla="*/ 44 h 248"/>
                    <a:gd name="T52" fmla="*/ 2 w 84"/>
                    <a:gd name="T53" fmla="*/ 42 h 248"/>
                    <a:gd name="T54" fmla="*/ 1 w 84"/>
                    <a:gd name="T55" fmla="*/ 38 h 248"/>
                    <a:gd name="T56" fmla="*/ 3 w 84"/>
                    <a:gd name="T57" fmla="*/ 36 h 248"/>
                    <a:gd name="T58" fmla="*/ 1 w 84"/>
                    <a:gd name="T59" fmla="*/ 36 h 248"/>
                    <a:gd name="T60" fmla="*/ 1 w 84"/>
                    <a:gd name="T61" fmla="*/ 29 h 248"/>
                    <a:gd name="T62" fmla="*/ 2 w 84"/>
                    <a:gd name="T63" fmla="*/ 29 h 248"/>
                    <a:gd name="T64" fmla="*/ 1 w 84"/>
                    <a:gd name="T65" fmla="*/ 25 h 248"/>
                    <a:gd name="T66" fmla="*/ 1 w 84"/>
                    <a:gd name="T67" fmla="*/ 22 h 248"/>
                    <a:gd name="T68" fmla="*/ 2 w 84"/>
                    <a:gd name="T69" fmla="*/ 19 h 248"/>
                    <a:gd name="T70" fmla="*/ 2 w 84"/>
                    <a:gd name="T71" fmla="*/ 15 h 248"/>
                    <a:gd name="T72" fmla="*/ 1 w 84"/>
                    <a:gd name="T73" fmla="*/ 13 h 248"/>
                    <a:gd name="T74" fmla="*/ 1 w 84"/>
                    <a:gd name="T75" fmla="*/ 6 h 248"/>
                    <a:gd name="T76" fmla="*/ 0 w 84"/>
                    <a:gd name="T77" fmla="*/ 0 h 2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 h="248">
                      <a:moveTo>
                        <a:pt x="0" y="0"/>
                      </a:moveTo>
                      <a:lnTo>
                        <a:pt x="84" y="0"/>
                      </a:lnTo>
                      <a:lnTo>
                        <a:pt x="82" y="18"/>
                      </a:lnTo>
                      <a:lnTo>
                        <a:pt x="80" y="53"/>
                      </a:lnTo>
                      <a:lnTo>
                        <a:pt x="76" y="62"/>
                      </a:lnTo>
                      <a:lnTo>
                        <a:pt x="76" y="76"/>
                      </a:lnTo>
                      <a:lnTo>
                        <a:pt x="80" y="76"/>
                      </a:lnTo>
                      <a:lnTo>
                        <a:pt x="80" y="100"/>
                      </a:lnTo>
                      <a:lnTo>
                        <a:pt x="77" y="106"/>
                      </a:lnTo>
                      <a:lnTo>
                        <a:pt x="80" y="121"/>
                      </a:lnTo>
                      <a:lnTo>
                        <a:pt x="80" y="138"/>
                      </a:lnTo>
                      <a:lnTo>
                        <a:pt x="78" y="149"/>
                      </a:lnTo>
                      <a:lnTo>
                        <a:pt x="80" y="161"/>
                      </a:lnTo>
                      <a:lnTo>
                        <a:pt x="80" y="178"/>
                      </a:lnTo>
                      <a:lnTo>
                        <a:pt x="78" y="191"/>
                      </a:lnTo>
                      <a:lnTo>
                        <a:pt x="79" y="217"/>
                      </a:lnTo>
                      <a:lnTo>
                        <a:pt x="77" y="231"/>
                      </a:lnTo>
                      <a:lnTo>
                        <a:pt x="71" y="239"/>
                      </a:lnTo>
                      <a:lnTo>
                        <a:pt x="63" y="243"/>
                      </a:lnTo>
                      <a:lnTo>
                        <a:pt x="54" y="247"/>
                      </a:lnTo>
                      <a:lnTo>
                        <a:pt x="44" y="248"/>
                      </a:lnTo>
                      <a:lnTo>
                        <a:pt x="32" y="248"/>
                      </a:lnTo>
                      <a:lnTo>
                        <a:pt x="23" y="244"/>
                      </a:lnTo>
                      <a:lnTo>
                        <a:pt x="15" y="240"/>
                      </a:lnTo>
                      <a:lnTo>
                        <a:pt x="9" y="232"/>
                      </a:lnTo>
                      <a:lnTo>
                        <a:pt x="9" y="183"/>
                      </a:lnTo>
                      <a:lnTo>
                        <a:pt x="6" y="175"/>
                      </a:lnTo>
                      <a:lnTo>
                        <a:pt x="4" y="159"/>
                      </a:lnTo>
                      <a:lnTo>
                        <a:pt x="9" y="149"/>
                      </a:lnTo>
                      <a:lnTo>
                        <a:pt x="3" y="149"/>
                      </a:lnTo>
                      <a:lnTo>
                        <a:pt x="3" y="120"/>
                      </a:lnTo>
                      <a:lnTo>
                        <a:pt x="8" y="117"/>
                      </a:lnTo>
                      <a:lnTo>
                        <a:pt x="4" y="103"/>
                      </a:lnTo>
                      <a:lnTo>
                        <a:pt x="3" y="89"/>
                      </a:lnTo>
                      <a:lnTo>
                        <a:pt x="8" y="77"/>
                      </a:lnTo>
                      <a:lnTo>
                        <a:pt x="8" y="64"/>
                      </a:lnTo>
                      <a:lnTo>
                        <a:pt x="3" y="54"/>
                      </a:lnTo>
                      <a:lnTo>
                        <a:pt x="3" y="24"/>
                      </a:lnTo>
                      <a:lnTo>
                        <a:pt x="0" y="0"/>
                      </a:lnTo>
                      <a:close/>
                    </a:path>
                  </a:pathLst>
                </a:custGeom>
                <a:solidFill>
                  <a:srgbClr val="A8A5A0"/>
                </a:solidFill>
                <a:ln w="9525">
                  <a:noFill/>
                  <a:round/>
                  <a:headEnd/>
                  <a:tailEnd/>
                </a:ln>
              </p:spPr>
              <p:txBody>
                <a:bodyPr/>
                <a:lstStyle/>
                <a:p>
                  <a:pPr>
                    <a:defRPr/>
                  </a:pPr>
                  <a:endParaRPr lang="en-US"/>
                </a:p>
              </p:txBody>
            </p:sp>
            <p:sp>
              <p:nvSpPr>
                <p:cNvPr id="76" name="Freeform 75"/>
                <p:cNvSpPr>
                  <a:spLocks/>
                </p:cNvSpPr>
                <p:nvPr/>
              </p:nvSpPr>
              <p:spPr bwMode="auto">
                <a:xfrm>
                  <a:off x="2360" y="3516"/>
                  <a:ext cx="153" cy="11"/>
                </a:xfrm>
                <a:custGeom>
                  <a:avLst/>
                  <a:gdLst>
                    <a:gd name="T0" fmla="*/ 0 w 308"/>
                    <a:gd name="T1" fmla="*/ 1 h 23"/>
                    <a:gd name="T2" fmla="*/ 4 w 308"/>
                    <a:gd name="T3" fmla="*/ 1 h 23"/>
                    <a:gd name="T4" fmla="*/ 9 w 308"/>
                    <a:gd name="T5" fmla="*/ 1 h 23"/>
                    <a:gd name="T6" fmla="*/ 14 w 308"/>
                    <a:gd name="T7" fmla="*/ 1 h 23"/>
                    <a:gd name="T8" fmla="*/ 19 w 308"/>
                    <a:gd name="T9" fmla="*/ 1 h 23"/>
                    <a:gd name="T10" fmla="*/ 24 w 308"/>
                    <a:gd name="T11" fmla="*/ 2 h 23"/>
                    <a:gd name="T12" fmla="*/ 29 w 308"/>
                    <a:gd name="T13" fmla="*/ 2 h 23"/>
                    <a:gd name="T14" fmla="*/ 33 w 308"/>
                    <a:gd name="T15" fmla="*/ 2 h 23"/>
                    <a:gd name="T16" fmla="*/ 38 w 308"/>
                    <a:gd name="T17" fmla="*/ 1 h 23"/>
                    <a:gd name="T18" fmla="*/ 43 w 308"/>
                    <a:gd name="T19" fmla="*/ 1 h 23"/>
                    <a:gd name="T20" fmla="*/ 47 w 308"/>
                    <a:gd name="T21" fmla="*/ 1 h 23"/>
                    <a:gd name="T22" fmla="*/ 52 w 308"/>
                    <a:gd name="T23" fmla="*/ 1 h 23"/>
                    <a:gd name="T24" fmla="*/ 57 w 308"/>
                    <a:gd name="T25" fmla="*/ 1 h 23"/>
                    <a:gd name="T26" fmla="*/ 62 w 308"/>
                    <a:gd name="T27" fmla="*/ 0 h 23"/>
                    <a:gd name="T28" fmla="*/ 67 w 308"/>
                    <a:gd name="T29" fmla="*/ 0 h 23"/>
                    <a:gd name="T30" fmla="*/ 72 w 308"/>
                    <a:gd name="T31" fmla="*/ 0 h 23"/>
                    <a:gd name="T32" fmla="*/ 76 w 308"/>
                    <a:gd name="T33" fmla="*/ 0 h 23"/>
                    <a:gd name="T34" fmla="*/ 73 w 308"/>
                    <a:gd name="T35" fmla="*/ 1 h 23"/>
                    <a:gd name="T36" fmla="*/ 69 w 308"/>
                    <a:gd name="T37" fmla="*/ 2 h 23"/>
                    <a:gd name="T38" fmla="*/ 65 w 308"/>
                    <a:gd name="T39" fmla="*/ 3 h 23"/>
                    <a:gd name="T40" fmla="*/ 60 w 308"/>
                    <a:gd name="T41" fmla="*/ 4 h 23"/>
                    <a:gd name="T42" fmla="*/ 55 w 308"/>
                    <a:gd name="T43" fmla="*/ 4 h 23"/>
                    <a:gd name="T44" fmla="*/ 51 w 308"/>
                    <a:gd name="T45" fmla="*/ 5 h 23"/>
                    <a:gd name="T46" fmla="*/ 46 w 308"/>
                    <a:gd name="T47" fmla="*/ 5 h 23"/>
                    <a:gd name="T48" fmla="*/ 41 w 308"/>
                    <a:gd name="T49" fmla="*/ 5 h 23"/>
                    <a:gd name="T50" fmla="*/ 36 w 308"/>
                    <a:gd name="T51" fmla="*/ 5 h 23"/>
                    <a:gd name="T52" fmla="*/ 31 w 308"/>
                    <a:gd name="T53" fmla="*/ 5 h 23"/>
                    <a:gd name="T54" fmla="*/ 26 w 308"/>
                    <a:gd name="T55" fmla="*/ 5 h 23"/>
                    <a:gd name="T56" fmla="*/ 21 w 308"/>
                    <a:gd name="T57" fmla="*/ 5 h 23"/>
                    <a:gd name="T58" fmla="*/ 16 w 308"/>
                    <a:gd name="T59" fmla="*/ 5 h 23"/>
                    <a:gd name="T60" fmla="*/ 12 w 308"/>
                    <a:gd name="T61" fmla="*/ 5 h 23"/>
                    <a:gd name="T62" fmla="*/ 7 w 308"/>
                    <a:gd name="T63" fmla="*/ 5 h 23"/>
                    <a:gd name="T64" fmla="*/ 3 w 308"/>
                    <a:gd name="T65" fmla="*/ 5 h 23"/>
                    <a:gd name="T66" fmla="*/ 0 w 308"/>
                    <a:gd name="T67" fmla="*/ 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8" h="23">
                      <a:moveTo>
                        <a:pt x="0" y="4"/>
                      </a:moveTo>
                      <a:lnTo>
                        <a:pt x="19" y="6"/>
                      </a:lnTo>
                      <a:lnTo>
                        <a:pt x="39" y="7"/>
                      </a:lnTo>
                      <a:lnTo>
                        <a:pt x="57" y="7"/>
                      </a:lnTo>
                      <a:lnTo>
                        <a:pt x="77" y="7"/>
                      </a:lnTo>
                      <a:lnTo>
                        <a:pt x="97" y="8"/>
                      </a:lnTo>
                      <a:lnTo>
                        <a:pt x="116" y="8"/>
                      </a:lnTo>
                      <a:lnTo>
                        <a:pt x="135" y="8"/>
                      </a:lnTo>
                      <a:lnTo>
                        <a:pt x="154" y="7"/>
                      </a:lnTo>
                      <a:lnTo>
                        <a:pt x="174" y="7"/>
                      </a:lnTo>
                      <a:lnTo>
                        <a:pt x="192" y="7"/>
                      </a:lnTo>
                      <a:lnTo>
                        <a:pt x="212" y="6"/>
                      </a:lnTo>
                      <a:lnTo>
                        <a:pt x="231" y="4"/>
                      </a:lnTo>
                      <a:lnTo>
                        <a:pt x="251" y="3"/>
                      </a:lnTo>
                      <a:lnTo>
                        <a:pt x="269" y="2"/>
                      </a:lnTo>
                      <a:lnTo>
                        <a:pt x="289" y="1"/>
                      </a:lnTo>
                      <a:lnTo>
                        <a:pt x="308" y="0"/>
                      </a:lnTo>
                      <a:lnTo>
                        <a:pt x="293" y="6"/>
                      </a:lnTo>
                      <a:lnTo>
                        <a:pt x="279" y="10"/>
                      </a:lnTo>
                      <a:lnTo>
                        <a:pt x="261" y="14"/>
                      </a:lnTo>
                      <a:lnTo>
                        <a:pt x="243" y="17"/>
                      </a:lnTo>
                      <a:lnTo>
                        <a:pt x="224" y="19"/>
                      </a:lnTo>
                      <a:lnTo>
                        <a:pt x="205" y="21"/>
                      </a:lnTo>
                      <a:lnTo>
                        <a:pt x="185" y="22"/>
                      </a:lnTo>
                      <a:lnTo>
                        <a:pt x="166" y="23"/>
                      </a:lnTo>
                      <a:lnTo>
                        <a:pt x="145" y="23"/>
                      </a:lnTo>
                      <a:lnTo>
                        <a:pt x="125" y="23"/>
                      </a:lnTo>
                      <a:lnTo>
                        <a:pt x="106" y="23"/>
                      </a:lnTo>
                      <a:lnTo>
                        <a:pt x="86" y="22"/>
                      </a:lnTo>
                      <a:lnTo>
                        <a:pt x="67" y="22"/>
                      </a:lnTo>
                      <a:lnTo>
                        <a:pt x="48" y="21"/>
                      </a:lnTo>
                      <a:lnTo>
                        <a:pt x="31" y="21"/>
                      </a:lnTo>
                      <a:lnTo>
                        <a:pt x="15" y="21"/>
                      </a:lnTo>
                      <a:lnTo>
                        <a:pt x="0" y="4"/>
                      </a:lnTo>
                      <a:close/>
                    </a:path>
                  </a:pathLst>
                </a:custGeom>
                <a:solidFill>
                  <a:srgbClr val="514F4F"/>
                </a:solidFill>
                <a:ln w="9525">
                  <a:noFill/>
                  <a:round/>
                  <a:headEnd/>
                  <a:tailEnd/>
                </a:ln>
              </p:spPr>
              <p:txBody>
                <a:bodyPr/>
                <a:lstStyle/>
                <a:p>
                  <a:pPr>
                    <a:defRPr/>
                  </a:pPr>
                  <a:endParaRPr lang="en-US"/>
                </a:p>
              </p:txBody>
            </p:sp>
            <p:sp>
              <p:nvSpPr>
                <p:cNvPr id="77" name="Freeform 76"/>
                <p:cNvSpPr>
                  <a:spLocks/>
                </p:cNvSpPr>
                <p:nvPr/>
              </p:nvSpPr>
              <p:spPr bwMode="auto">
                <a:xfrm>
                  <a:off x="2365" y="3536"/>
                  <a:ext cx="148" cy="14"/>
                </a:xfrm>
                <a:custGeom>
                  <a:avLst/>
                  <a:gdLst>
                    <a:gd name="T0" fmla="*/ 0 w 298"/>
                    <a:gd name="T1" fmla="*/ 3 h 29"/>
                    <a:gd name="T2" fmla="*/ 4 w 298"/>
                    <a:gd name="T3" fmla="*/ 3 h 29"/>
                    <a:gd name="T4" fmla="*/ 9 w 298"/>
                    <a:gd name="T5" fmla="*/ 3 h 29"/>
                    <a:gd name="T6" fmla="*/ 14 w 298"/>
                    <a:gd name="T7" fmla="*/ 3 h 29"/>
                    <a:gd name="T8" fmla="*/ 18 w 298"/>
                    <a:gd name="T9" fmla="*/ 3 h 29"/>
                    <a:gd name="T10" fmla="*/ 23 w 298"/>
                    <a:gd name="T11" fmla="*/ 3 h 29"/>
                    <a:gd name="T12" fmla="*/ 28 w 298"/>
                    <a:gd name="T13" fmla="*/ 3 h 29"/>
                    <a:gd name="T14" fmla="*/ 32 w 298"/>
                    <a:gd name="T15" fmla="*/ 3 h 29"/>
                    <a:gd name="T16" fmla="*/ 37 w 298"/>
                    <a:gd name="T17" fmla="*/ 3 h 29"/>
                    <a:gd name="T18" fmla="*/ 41 w 298"/>
                    <a:gd name="T19" fmla="*/ 3 h 29"/>
                    <a:gd name="T20" fmla="*/ 46 w 298"/>
                    <a:gd name="T21" fmla="*/ 3 h 29"/>
                    <a:gd name="T22" fmla="*/ 51 w 298"/>
                    <a:gd name="T23" fmla="*/ 3 h 29"/>
                    <a:gd name="T24" fmla="*/ 55 w 298"/>
                    <a:gd name="T25" fmla="*/ 2 h 29"/>
                    <a:gd name="T26" fmla="*/ 60 w 298"/>
                    <a:gd name="T27" fmla="*/ 2 h 29"/>
                    <a:gd name="T28" fmla="*/ 65 w 298"/>
                    <a:gd name="T29" fmla="*/ 1 h 29"/>
                    <a:gd name="T30" fmla="*/ 69 w 298"/>
                    <a:gd name="T31" fmla="*/ 1 h 29"/>
                    <a:gd name="T32" fmla="*/ 74 w 298"/>
                    <a:gd name="T33" fmla="*/ 0 h 29"/>
                    <a:gd name="T34" fmla="*/ 70 w 298"/>
                    <a:gd name="T35" fmla="*/ 1 h 29"/>
                    <a:gd name="T36" fmla="*/ 66 w 298"/>
                    <a:gd name="T37" fmla="*/ 3 h 29"/>
                    <a:gd name="T38" fmla="*/ 62 w 298"/>
                    <a:gd name="T39" fmla="*/ 4 h 29"/>
                    <a:gd name="T40" fmla="*/ 58 w 298"/>
                    <a:gd name="T41" fmla="*/ 5 h 29"/>
                    <a:gd name="T42" fmla="*/ 53 w 298"/>
                    <a:gd name="T43" fmla="*/ 6 h 29"/>
                    <a:gd name="T44" fmla="*/ 48 w 298"/>
                    <a:gd name="T45" fmla="*/ 6 h 29"/>
                    <a:gd name="T46" fmla="*/ 43 w 298"/>
                    <a:gd name="T47" fmla="*/ 7 h 29"/>
                    <a:gd name="T48" fmla="*/ 39 w 298"/>
                    <a:gd name="T49" fmla="*/ 7 h 29"/>
                    <a:gd name="T50" fmla="*/ 34 w 298"/>
                    <a:gd name="T51" fmla="*/ 7 h 29"/>
                    <a:gd name="T52" fmla="*/ 29 w 298"/>
                    <a:gd name="T53" fmla="*/ 7 h 29"/>
                    <a:gd name="T54" fmla="*/ 24 w 298"/>
                    <a:gd name="T55" fmla="*/ 7 h 29"/>
                    <a:gd name="T56" fmla="*/ 19 w 298"/>
                    <a:gd name="T57" fmla="*/ 7 h 29"/>
                    <a:gd name="T58" fmla="*/ 14 w 298"/>
                    <a:gd name="T59" fmla="*/ 6 h 29"/>
                    <a:gd name="T60" fmla="*/ 10 w 298"/>
                    <a:gd name="T61" fmla="*/ 6 h 29"/>
                    <a:gd name="T62" fmla="*/ 5 w 298"/>
                    <a:gd name="T63" fmla="*/ 6 h 29"/>
                    <a:gd name="T64" fmla="*/ 1 w 298"/>
                    <a:gd name="T65" fmla="*/ 6 h 29"/>
                    <a:gd name="T66" fmla="*/ 0 w 298"/>
                    <a:gd name="T67" fmla="*/ 3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8" h="29">
                      <a:moveTo>
                        <a:pt x="0" y="15"/>
                      </a:moveTo>
                      <a:lnTo>
                        <a:pt x="19" y="15"/>
                      </a:lnTo>
                      <a:lnTo>
                        <a:pt x="38" y="15"/>
                      </a:lnTo>
                      <a:lnTo>
                        <a:pt x="57" y="15"/>
                      </a:lnTo>
                      <a:lnTo>
                        <a:pt x="75" y="15"/>
                      </a:lnTo>
                      <a:lnTo>
                        <a:pt x="93" y="15"/>
                      </a:lnTo>
                      <a:lnTo>
                        <a:pt x="113" y="15"/>
                      </a:lnTo>
                      <a:lnTo>
                        <a:pt x="131" y="15"/>
                      </a:lnTo>
                      <a:lnTo>
                        <a:pt x="150" y="14"/>
                      </a:lnTo>
                      <a:lnTo>
                        <a:pt x="168" y="14"/>
                      </a:lnTo>
                      <a:lnTo>
                        <a:pt x="187" y="13"/>
                      </a:lnTo>
                      <a:lnTo>
                        <a:pt x="205" y="12"/>
                      </a:lnTo>
                      <a:lnTo>
                        <a:pt x="224" y="10"/>
                      </a:lnTo>
                      <a:lnTo>
                        <a:pt x="243" y="8"/>
                      </a:lnTo>
                      <a:lnTo>
                        <a:pt x="262" y="6"/>
                      </a:lnTo>
                      <a:lnTo>
                        <a:pt x="280" y="4"/>
                      </a:lnTo>
                      <a:lnTo>
                        <a:pt x="298" y="0"/>
                      </a:lnTo>
                      <a:lnTo>
                        <a:pt x="283" y="7"/>
                      </a:lnTo>
                      <a:lnTo>
                        <a:pt x="267" y="13"/>
                      </a:lnTo>
                      <a:lnTo>
                        <a:pt x="250" y="17"/>
                      </a:lnTo>
                      <a:lnTo>
                        <a:pt x="233" y="22"/>
                      </a:lnTo>
                      <a:lnTo>
                        <a:pt x="214" y="24"/>
                      </a:lnTo>
                      <a:lnTo>
                        <a:pt x="195" y="27"/>
                      </a:lnTo>
                      <a:lnTo>
                        <a:pt x="176" y="28"/>
                      </a:lnTo>
                      <a:lnTo>
                        <a:pt x="157" y="28"/>
                      </a:lnTo>
                      <a:lnTo>
                        <a:pt x="136" y="29"/>
                      </a:lnTo>
                      <a:lnTo>
                        <a:pt x="117" y="29"/>
                      </a:lnTo>
                      <a:lnTo>
                        <a:pt x="97" y="28"/>
                      </a:lnTo>
                      <a:lnTo>
                        <a:pt x="77" y="28"/>
                      </a:lnTo>
                      <a:lnTo>
                        <a:pt x="59" y="27"/>
                      </a:lnTo>
                      <a:lnTo>
                        <a:pt x="41" y="27"/>
                      </a:lnTo>
                      <a:lnTo>
                        <a:pt x="23" y="25"/>
                      </a:lnTo>
                      <a:lnTo>
                        <a:pt x="7" y="25"/>
                      </a:lnTo>
                      <a:lnTo>
                        <a:pt x="0" y="15"/>
                      </a:lnTo>
                      <a:close/>
                    </a:path>
                  </a:pathLst>
                </a:custGeom>
                <a:solidFill>
                  <a:srgbClr val="666666"/>
                </a:solidFill>
                <a:ln w="9525">
                  <a:noFill/>
                  <a:round/>
                  <a:headEnd/>
                  <a:tailEnd/>
                </a:ln>
              </p:spPr>
              <p:txBody>
                <a:bodyPr/>
                <a:lstStyle/>
                <a:p>
                  <a:pPr>
                    <a:defRPr/>
                  </a:pPr>
                  <a:endParaRPr lang="en-US"/>
                </a:p>
              </p:txBody>
            </p:sp>
            <p:sp>
              <p:nvSpPr>
                <p:cNvPr id="78" name="Freeform 77"/>
                <p:cNvSpPr>
                  <a:spLocks/>
                </p:cNvSpPr>
                <p:nvPr/>
              </p:nvSpPr>
              <p:spPr bwMode="auto">
                <a:xfrm>
                  <a:off x="2365" y="3557"/>
                  <a:ext cx="150" cy="14"/>
                </a:xfrm>
                <a:custGeom>
                  <a:avLst/>
                  <a:gdLst>
                    <a:gd name="T0" fmla="*/ 2 w 298"/>
                    <a:gd name="T1" fmla="*/ 4 h 27"/>
                    <a:gd name="T2" fmla="*/ 7 w 298"/>
                    <a:gd name="T3" fmla="*/ 4 h 27"/>
                    <a:gd name="T4" fmla="*/ 11 w 298"/>
                    <a:gd name="T5" fmla="*/ 4 h 27"/>
                    <a:gd name="T6" fmla="*/ 16 w 298"/>
                    <a:gd name="T7" fmla="*/ 5 h 27"/>
                    <a:gd name="T8" fmla="*/ 21 w 298"/>
                    <a:gd name="T9" fmla="*/ 5 h 27"/>
                    <a:gd name="T10" fmla="*/ 25 w 298"/>
                    <a:gd name="T11" fmla="*/ 5 h 27"/>
                    <a:gd name="T12" fmla="*/ 30 w 298"/>
                    <a:gd name="T13" fmla="*/ 5 h 27"/>
                    <a:gd name="T14" fmla="*/ 34 w 298"/>
                    <a:gd name="T15" fmla="*/ 5 h 27"/>
                    <a:gd name="T16" fmla="*/ 39 w 298"/>
                    <a:gd name="T17" fmla="*/ 5 h 27"/>
                    <a:gd name="T18" fmla="*/ 43 w 298"/>
                    <a:gd name="T19" fmla="*/ 4 h 27"/>
                    <a:gd name="T20" fmla="*/ 48 w 298"/>
                    <a:gd name="T21" fmla="*/ 4 h 27"/>
                    <a:gd name="T22" fmla="*/ 52 w 298"/>
                    <a:gd name="T23" fmla="*/ 4 h 27"/>
                    <a:gd name="T24" fmla="*/ 57 w 298"/>
                    <a:gd name="T25" fmla="*/ 3 h 27"/>
                    <a:gd name="T26" fmla="*/ 61 w 298"/>
                    <a:gd name="T27" fmla="*/ 3 h 27"/>
                    <a:gd name="T28" fmla="*/ 66 w 298"/>
                    <a:gd name="T29" fmla="*/ 2 h 27"/>
                    <a:gd name="T30" fmla="*/ 70 w 298"/>
                    <a:gd name="T31" fmla="*/ 1 h 27"/>
                    <a:gd name="T32" fmla="*/ 76 w 298"/>
                    <a:gd name="T33" fmla="*/ 0 h 27"/>
                    <a:gd name="T34" fmla="*/ 71 w 298"/>
                    <a:gd name="T35" fmla="*/ 5 h 27"/>
                    <a:gd name="T36" fmla="*/ 66 w 298"/>
                    <a:gd name="T37" fmla="*/ 5 h 27"/>
                    <a:gd name="T38" fmla="*/ 62 w 298"/>
                    <a:gd name="T39" fmla="*/ 6 h 27"/>
                    <a:gd name="T40" fmla="*/ 58 w 298"/>
                    <a:gd name="T41" fmla="*/ 6 h 27"/>
                    <a:gd name="T42" fmla="*/ 53 w 298"/>
                    <a:gd name="T43" fmla="*/ 7 h 27"/>
                    <a:gd name="T44" fmla="*/ 49 w 298"/>
                    <a:gd name="T45" fmla="*/ 7 h 27"/>
                    <a:gd name="T46" fmla="*/ 45 w 298"/>
                    <a:gd name="T47" fmla="*/ 7 h 27"/>
                    <a:gd name="T48" fmla="*/ 40 w 298"/>
                    <a:gd name="T49" fmla="*/ 7 h 27"/>
                    <a:gd name="T50" fmla="*/ 36 w 298"/>
                    <a:gd name="T51" fmla="*/ 7 h 27"/>
                    <a:gd name="T52" fmla="*/ 31 w 298"/>
                    <a:gd name="T53" fmla="*/ 7 h 27"/>
                    <a:gd name="T54" fmla="*/ 27 w 298"/>
                    <a:gd name="T55" fmla="*/ 7 h 27"/>
                    <a:gd name="T56" fmla="*/ 22 w 298"/>
                    <a:gd name="T57" fmla="*/ 7 h 27"/>
                    <a:gd name="T58" fmla="*/ 18 w 298"/>
                    <a:gd name="T59" fmla="*/ 7 h 27"/>
                    <a:gd name="T60" fmla="*/ 13 w 298"/>
                    <a:gd name="T61" fmla="*/ 7 h 27"/>
                    <a:gd name="T62" fmla="*/ 9 w 298"/>
                    <a:gd name="T63" fmla="*/ 7 h 27"/>
                    <a:gd name="T64" fmla="*/ 5 w 298"/>
                    <a:gd name="T65" fmla="*/ 7 h 27"/>
                    <a:gd name="T66" fmla="*/ 0 w 298"/>
                    <a:gd name="T67" fmla="*/ 7 h 27"/>
                    <a:gd name="T68" fmla="*/ 2 w 298"/>
                    <a:gd name="T69" fmla="*/ 4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8" h="27">
                      <a:moveTo>
                        <a:pt x="6" y="15"/>
                      </a:moveTo>
                      <a:lnTo>
                        <a:pt x="25" y="16"/>
                      </a:lnTo>
                      <a:lnTo>
                        <a:pt x="44" y="16"/>
                      </a:lnTo>
                      <a:lnTo>
                        <a:pt x="63" y="17"/>
                      </a:lnTo>
                      <a:lnTo>
                        <a:pt x="81" y="17"/>
                      </a:lnTo>
                      <a:lnTo>
                        <a:pt x="99" y="18"/>
                      </a:lnTo>
                      <a:lnTo>
                        <a:pt x="117" y="18"/>
                      </a:lnTo>
                      <a:lnTo>
                        <a:pt x="135" y="18"/>
                      </a:lnTo>
                      <a:lnTo>
                        <a:pt x="153" y="17"/>
                      </a:lnTo>
                      <a:lnTo>
                        <a:pt x="171" y="16"/>
                      </a:lnTo>
                      <a:lnTo>
                        <a:pt x="188" y="16"/>
                      </a:lnTo>
                      <a:lnTo>
                        <a:pt x="207" y="14"/>
                      </a:lnTo>
                      <a:lnTo>
                        <a:pt x="225" y="12"/>
                      </a:lnTo>
                      <a:lnTo>
                        <a:pt x="242" y="10"/>
                      </a:lnTo>
                      <a:lnTo>
                        <a:pt x="261" y="7"/>
                      </a:lnTo>
                      <a:lnTo>
                        <a:pt x="279" y="3"/>
                      </a:lnTo>
                      <a:lnTo>
                        <a:pt x="298" y="0"/>
                      </a:lnTo>
                      <a:lnTo>
                        <a:pt x="280" y="17"/>
                      </a:lnTo>
                      <a:lnTo>
                        <a:pt x="263" y="19"/>
                      </a:lnTo>
                      <a:lnTo>
                        <a:pt x="246" y="22"/>
                      </a:lnTo>
                      <a:lnTo>
                        <a:pt x="229" y="24"/>
                      </a:lnTo>
                      <a:lnTo>
                        <a:pt x="211" y="25"/>
                      </a:lnTo>
                      <a:lnTo>
                        <a:pt x="194" y="26"/>
                      </a:lnTo>
                      <a:lnTo>
                        <a:pt x="176" y="27"/>
                      </a:lnTo>
                      <a:lnTo>
                        <a:pt x="158" y="27"/>
                      </a:lnTo>
                      <a:lnTo>
                        <a:pt x="141" y="27"/>
                      </a:lnTo>
                      <a:lnTo>
                        <a:pt x="123" y="27"/>
                      </a:lnTo>
                      <a:lnTo>
                        <a:pt x="105" y="27"/>
                      </a:lnTo>
                      <a:lnTo>
                        <a:pt x="88" y="27"/>
                      </a:lnTo>
                      <a:lnTo>
                        <a:pt x="70" y="27"/>
                      </a:lnTo>
                      <a:lnTo>
                        <a:pt x="52" y="26"/>
                      </a:lnTo>
                      <a:lnTo>
                        <a:pt x="35" y="26"/>
                      </a:lnTo>
                      <a:lnTo>
                        <a:pt x="17" y="26"/>
                      </a:lnTo>
                      <a:lnTo>
                        <a:pt x="0" y="26"/>
                      </a:lnTo>
                      <a:lnTo>
                        <a:pt x="6" y="15"/>
                      </a:lnTo>
                      <a:close/>
                    </a:path>
                  </a:pathLst>
                </a:custGeom>
                <a:solidFill>
                  <a:srgbClr val="666666"/>
                </a:solidFill>
                <a:ln w="9525">
                  <a:noFill/>
                  <a:round/>
                  <a:headEnd/>
                  <a:tailEnd/>
                </a:ln>
              </p:spPr>
              <p:txBody>
                <a:bodyPr/>
                <a:lstStyle/>
                <a:p>
                  <a:pPr>
                    <a:defRPr/>
                  </a:pPr>
                  <a:endParaRPr lang="en-US"/>
                </a:p>
              </p:txBody>
            </p:sp>
            <p:sp>
              <p:nvSpPr>
                <p:cNvPr id="79" name="Freeform 78"/>
                <p:cNvSpPr>
                  <a:spLocks/>
                </p:cNvSpPr>
                <p:nvPr/>
              </p:nvSpPr>
              <p:spPr bwMode="auto">
                <a:xfrm>
                  <a:off x="2360" y="3470"/>
                  <a:ext cx="162" cy="3"/>
                </a:xfrm>
                <a:custGeom>
                  <a:avLst/>
                  <a:gdLst>
                    <a:gd name="T0" fmla="*/ 0 w 323"/>
                    <a:gd name="T1" fmla="*/ 1 h 11"/>
                    <a:gd name="T2" fmla="*/ 38 w 323"/>
                    <a:gd name="T3" fmla="*/ 0 h 11"/>
                    <a:gd name="T4" fmla="*/ 65 w 323"/>
                    <a:gd name="T5" fmla="*/ 0 h 11"/>
                    <a:gd name="T6" fmla="*/ 81 w 323"/>
                    <a:gd name="T7" fmla="*/ 0 h 11"/>
                    <a:gd name="T8" fmla="*/ 75 w 323"/>
                    <a:gd name="T9" fmla="*/ 1 h 11"/>
                    <a:gd name="T10" fmla="*/ 55 w 323"/>
                    <a:gd name="T11" fmla="*/ 1 h 11"/>
                    <a:gd name="T12" fmla="*/ 21 w 323"/>
                    <a:gd name="T13" fmla="*/ 1 h 11"/>
                    <a:gd name="T14" fmla="*/ 0 w 323"/>
                    <a:gd name="T15" fmla="*/ 1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11">
                      <a:moveTo>
                        <a:pt x="0" y="6"/>
                      </a:moveTo>
                      <a:lnTo>
                        <a:pt x="150" y="3"/>
                      </a:lnTo>
                      <a:lnTo>
                        <a:pt x="259" y="0"/>
                      </a:lnTo>
                      <a:lnTo>
                        <a:pt x="323" y="0"/>
                      </a:lnTo>
                      <a:lnTo>
                        <a:pt x="297" y="9"/>
                      </a:lnTo>
                      <a:lnTo>
                        <a:pt x="219" y="9"/>
                      </a:lnTo>
                      <a:lnTo>
                        <a:pt x="82" y="11"/>
                      </a:lnTo>
                      <a:lnTo>
                        <a:pt x="0" y="6"/>
                      </a:lnTo>
                      <a:close/>
                    </a:path>
                  </a:pathLst>
                </a:custGeom>
                <a:solidFill>
                  <a:srgbClr val="666666"/>
                </a:solidFill>
                <a:ln w="9525">
                  <a:noFill/>
                  <a:round/>
                  <a:headEnd/>
                  <a:tailEnd/>
                </a:ln>
              </p:spPr>
              <p:txBody>
                <a:bodyPr/>
                <a:lstStyle/>
                <a:p>
                  <a:pPr>
                    <a:defRPr/>
                  </a:pPr>
                  <a:endParaRPr lang="en-US"/>
                </a:p>
              </p:txBody>
            </p:sp>
            <p:sp>
              <p:nvSpPr>
                <p:cNvPr id="80" name="Freeform 79"/>
                <p:cNvSpPr>
                  <a:spLocks/>
                </p:cNvSpPr>
                <p:nvPr/>
              </p:nvSpPr>
              <p:spPr bwMode="auto">
                <a:xfrm>
                  <a:off x="2365" y="3492"/>
                  <a:ext cx="148" cy="8"/>
                </a:xfrm>
                <a:custGeom>
                  <a:avLst/>
                  <a:gdLst>
                    <a:gd name="T0" fmla="*/ 4 w 297"/>
                    <a:gd name="T1" fmla="*/ 2 h 16"/>
                    <a:gd name="T2" fmla="*/ 42 w 297"/>
                    <a:gd name="T3" fmla="*/ 2 h 16"/>
                    <a:gd name="T4" fmla="*/ 74 w 297"/>
                    <a:gd name="T5" fmla="*/ 0 h 16"/>
                    <a:gd name="T6" fmla="*/ 70 w 297"/>
                    <a:gd name="T7" fmla="*/ 2 h 16"/>
                    <a:gd name="T8" fmla="*/ 30 w 297"/>
                    <a:gd name="T9" fmla="*/ 4 h 16"/>
                    <a:gd name="T10" fmla="*/ 0 w 297"/>
                    <a:gd name="T11" fmla="*/ 4 h 16"/>
                    <a:gd name="T12" fmla="*/ 0 w 297"/>
                    <a:gd name="T13" fmla="*/ 2 h 16"/>
                    <a:gd name="T14" fmla="*/ 4 w 297"/>
                    <a:gd name="T15" fmla="*/ 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7" h="16">
                      <a:moveTo>
                        <a:pt x="17" y="6"/>
                      </a:moveTo>
                      <a:lnTo>
                        <a:pt x="168" y="8"/>
                      </a:lnTo>
                      <a:lnTo>
                        <a:pt x="297" y="0"/>
                      </a:lnTo>
                      <a:lnTo>
                        <a:pt x="283" y="8"/>
                      </a:lnTo>
                      <a:lnTo>
                        <a:pt x="120" y="16"/>
                      </a:lnTo>
                      <a:lnTo>
                        <a:pt x="0" y="16"/>
                      </a:lnTo>
                      <a:lnTo>
                        <a:pt x="0" y="7"/>
                      </a:lnTo>
                      <a:lnTo>
                        <a:pt x="17" y="6"/>
                      </a:lnTo>
                      <a:close/>
                    </a:path>
                  </a:pathLst>
                </a:custGeom>
                <a:solidFill>
                  <a:srgbClr val="666666"/>
                </a:solidFill>
                <a:ln w="9525">
                  <a:noFill/>
                  <a:round/>
                  <a:headEnd/>
                  <a:tailEnd/>
                </a:ln>
              </p:spPr>
              <p:txBody>
                <a:bodyPr/>
                <a:lstStyle/>
                <a:p>
                  <a:pPr>
                    <a:defRPr/>
                  </a:pPr>
                  <a:endParaRPr lang="en-US"/>
                </a:p>
              </p:txBody>
            </p:sp>
            <p:sp>
              <p:nvSpPr>
                <p:cNvPr id="81" name="Freeform 80"/>
                <p:cNvSpPr>
                  <a:spLocks/>
                </p:cNvSpPr>
                <p:nvPr/>
              </p:nvSpPr>
              <p:spPr bwMode="auto">
                <a:xfrm>
                  <a:off x="2401" y="3508"/>
                  <a:ext cx="53" cy="5"/>
                </a:xfrm>
                <a:custGeom>
                  <a:avLst/>
                  <a:gdLst>
                    <a:gd name="T0" fmla="*/ 6 w 108"/>
                    <a:gd name="T1" fmla="*/ 0 h 11"/>
                    <a:gd name="T2" fmla="*/ 17 w 108"/>
                    <a:gd name="T3" fmla="*/ 0 h 11"/>
                    <a:gd name="T4" fmla="*/ 26 w 108"/>
                    <a:gd name="T5" fmla="*/ 0 h 11"/>
                    <a:gd name="T6" fmla="*/ 23 w 108"/>
                    <a:gd name="T7" fmla="*/ 2 h 11"/>
                    <a:gd name="T8" fmla="*/ 14 w 108"/>
                    <a:gd name="T9" fmla="*/ 2 h 11"/>
                    <a:gd name="T10" fmla="*/ 0 w 108"/>
                    <a:gd name="T11" fmla="*/ 2 h 11"/>
                    <a:gd name="T12" fmla="*/ 6 w 108"/>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1">
                      <a:moveTo>
                        <a:pt x="24" y="0"/>
                      </a:moveTo>
                      <a:lnTo>
                        <a:pt x="69" y="0"/>
                      </a:lnTo>
                      <a:lnTo>
                        <a:pt x="108" y="0"/>
                      </a:lnTo>
                      <a:lnTo>
                        <a:pt x="95" y="8"/>
                      </a:lnTo>
                      <a:lnTo>
                        <a:pt x="59" y="11"/>
                      </a:lnTo>
                      <a:lnTo>
                        <a:pt x="0" y="11"/>
                      </a:lnTo>
                      <a:lnTo>
                        <a:pt x="24" y="0"/>
                      </a:lnTo>
                      <a:close/>
                    </a:path>
                  </a:pathLst>
                </a:custGeom>
                <a:solidFill>
                  <a:srgbClr val="D1E2FC"/>
                </a:solidFill>
                <a:ln w="9525">
                  <a:noFill/>
                  <a:round/>
                  <a:headEnd/>
                  <a:tailEnd/>
                </a:ln>
              </p:spPr>
              <p:txBody>
                <a:bodyPr/>
                <a:lstStyle/>
                <a:p>
                  <a:pPr>
                    <a:defRPr/>
                  </a:pPr>
                  <a:endParaRPr lang="en-US"/>
                </a:p>
              </p:txBody>
            </p:sp>
            <p:sp>
              <p:nvSpPr>
                <p:cNvPr id="82" name="Freeform 81"/>
                <p:cNvSpPr>
                  <a:spLocks/>
                </p:cNvSpPr>
                <p:nvPr/>
              </p:nvSpPr>
              <p:spPr bwMode="auto">
                <a:xfrm>
                  <a:off x="2408" y="3530"/>
                  <a:ext cx="39" cy="5"/>
                </a:xfrm>
                <a:custGeom>
                  <a:avLst/>
                  <a:gdLst>
                    <a:gd name="T0" fmla="*/ 5 w 78"/>
                    <a:gd name="T1" fmla="*/ 0 h 9"/>
                    <a:gd name="T2" fmla="*/ 20 w 78"/>
                    <a:gd name="T3" fmla="*/ 0 h 9"/>
                    <a:gd name="T4" fmla="*/ 16 w 78"/>
                    <a:gd name="T5" fmla="*/ 3 h 9"/>
                    <a:gd name="T6" fmla="*/ 0 w 78"/>
                    <a:gd name="T7" fmla="*/ 3 h 9"/>
                    <a:gd name="T8" fmla="*/ 5 w 7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
                      <a:moveTo>
                        <a:pt x="18" y="0"/>
                      </a:moveTo>
                      <a:lnTo>
                        <a:pt x="78" y="0"/>
                      </a:lnTo>
                      <a:lnTo>
                        <a:pt x="63" y="9"/>
                      </a:lnTo>
                      <a:lnTo>
                        <a:pt x="0" y="9"/>
                      </a:lnTo>
                      <a:lnTo>
                        <a:pt x="18" y="0"/>
                      </a:lnTo>
                      <a:close/>
                    </a:path>
                  </a:pathLst>
                </a:custGeom>
                <a:solidFill>
                  <a:srgbClr val="D1E2FC"/>
                </a:solidFill>
                <a:ln w="9525">
                  <a:noFill/>
                  <a:round/>
                  <a:headEnd/>
                  <a:tailEnd/>
                </a:ln>
              </p:spPr>
              <p:txBody>
                <a:bodyPr/>
                <a:lstStyle/>
                <a:p>
                  <a:pPr>
                    <a:defRPr/>
                  </a:pPr>
                  <a:endParaRPr lang="en-US"/>
                </a:p>
              </p:txBody>
            </p:sp>
            <p:sp>
              <p:nvSpPr>
                <p:cNvPr id="83" name="Freeform 82"/>
                <p:cNvSpPr>
                  <a:spLocks/>
                </p:cNvSpPr>
                <p:nvPr/>
              </p:nvSpPr>
              <p:spPr bwMode="auto">
                <a:xfrm>
                  <a:off x="2413" y="3555"/>
                  <a:ext cx="39" cy="5"/>
                </a:xfrm>
                <a:custGeom>
                  <a:avLst/>
                  <a:gdLst>
                    <a:gd name="T0" fmla="*/ 1 w 79"/>
                    <a:gd name="T1" fmla="*/ 0 h 12"/>
                    <a:gd name="T2" fmla="*/ 10 w 79"/>
                    <a:gd name="T3" fmla="*/ 0 h 12"/>
                    <a:gd name="T4" fmla="*/ 19 w 79"/>
                    <a:gd name="T5" fmla="*/ 0 h 12"/>
                    <a:gd name="T6" fmla="*/ 14 w 79"/>
                    <a:gd name="T7" fmla="*/ 2 h 12"/>
                    <a:gd name="T8" fmla="*/ 0 w 79"/>
                    <a:gd name="T9" fmla="*/ 2 h 12"/>
                    <a:gd name="T10" fmla="*/ 1 w 79"/>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2">
                      <a:moveTo>
                        <a:pt x="7" y="0"/>
                      </a:moveTo>
                      <a:lnTo>
                        <a:pt x="41" y="0"/>
                      </a:lnTo>
                      <a:lnTo>
                        <a:pt x="79" y="0"/>
                      </a:lnTo>
                      <a:lnTo>
                        <a:pt x="59" y="9"/>
                      </a:lnTo>
                      <a:lnTo>
                        <a:pt x="0" y="12"/>
                      </a:lnTo>
                      <a:lnTo>
                        <a:pt x="7" y="0"/>
                      </a:lnTo>
                      <a:close/>
                    </a:path>
                  </a:pathLst>
                </a:custGeom>
                <a:solidFill>
                  <a:srgbClr val="D1E2FC"/>
                </a:solidFill>
                <a:ln w="9525">
                  <a:noFill/>
                  <a:round/>
                  <a:headEnd/>
                  <a:tailEnd/>
                </a:ln>
              </p:spPr>
              <p:txBody>
                <a:bodyPr/>
                <a:lstStyle/>
                <a:p>
                  <a:pPr>
                    <a:defRPr/>
                  </a:pPr>
                  <a:endParaRPr lang="en-US"/>
                </a:p>
              </p:txBody>
            </p:sp>
            <p:sp>
              <p:nvSpPr>
                <p:cNvPr id="84" name="Freeform 83"/>
                <p:cNvSpPr>
                  <a:spLocks/>
                </p:cNvSpPr>
                <p:nvPr/>
              </p:nvSpPr>
              <p:spPr bwMode="auto">
                <a:xfrm>
                  <a:off x="2401" y="3593"/>
                  <a:ext cx="75" cy="16"/>
                </a:xfrm>
                <a:custGeom>
                  <a:avLst/>
                  <a:gdLst>
                    <a:gd name="T0" fmla="*/ 0 w 154"/>
                    <a:gd name="T1" fmla="*/ 0 h 33"/>
                    <a:gd name="T2" fmla="*/ 14 w 154"/>
                    <a:gd name="T3" fmla="*/ 0 h 33"/>
                    <a:gd name="T4" fmla="*/ 26 w 154"/>
                    <a:gd name="T5" fmla="*/ 0 h 33"/>
                    <a:gd name="T6" fmla="*/ 37 w 154"/>
                    <a:gd name="T7" fmla="*/ 0 h 33"/>
                    <a:gd name="T8" fmla="*/ 28 w 154"/>
                    <a:gd name="T9" fmla="*/ 6 h 33"/>
                    <a:gd name="T10" fmla="*/ 25 w 154"/>
                    <a:gd name="T11" fmla="*/ 7 h 33"/>
                    <a:gd name="T12" fmla="*/ 13 w 154"/>
                    <a:gd name="T13" fmla="*/ 8 h 33"/>
                    <a:gd name="T14" fmla="*/ 5 w 154"/>
                    <a:gd name="T15" fmla="*/ 5 h 33"/>
                    <a:gd name="T16" fmla="*/ 0 w 15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33">
                      <a:moveTo>
                        <a:pt x="0" y="0"/>
                      </a:moveTo>
                      <a:lnTo>
                        <a:pt x="59" y="2"/>
                      </a:lnTo>
                      <a:lnTo>
                        <a:pt x="109" y="1"/>
                      </a:lnTo>
                      <a:lnTo>
                        <a:pt x="154" y="0"/>
                      </a:lnTo>
                      <a:lnTo>
                        <a:pt x="119" y="24"/>
                      </a:lnTo>
                      <a:lnTo>
                        <a:pt x="104" y="31"/>
                      </a:lnTo>
                      <a:lnTo>
                        <a:pt x="56" y="33"/>
                      </a:lnTo>
                      <a:lnTo>
                        <a:pt x="23" y="22"/>
                      </a:lnTo>
                      <a:lnTo>
                        <a:pt x="0" y="0"/>
                      </a:lnTo>
                      <a:close/>
                    </a:path>
                  </a:pathLst>
                </a:custGeom>
                <a:solidFill>
                  <a:srgbClr val="000000"/>
                </a:solidFill>
                <a:ln w="9525">
                  <a:noFill/>
                  <a:round/>
                  <a:headEnd/>
                  <a:tailEnd/>
                </a:ln>
              </p:spPr>
              <p:txBody>
                <a:bodyPr/>
                <a:lstStyle/>
                <a:p>
                  <a:pPr>
                    <a:defRPr/>
                  </a:pPr>
                  <a:endParaRPr lang="en-US"/>
                </a:p>
              </p:txBody>
            </p:sp>
          </p:grpSp>
          <p:sp>
            <p:nvSpPr>
              <p:cNvPr id="8" name="Line 84"/>
              <p:cNvSpPr>
                <a:spLocks noChangeShapeType="1"/>
              </p:cNvSpPr>
              <p:nvPr/>
            </p:nvSpPr>
            <p:spPr bwMode="auto">
              <a:xfrm>
                <a:off x="288" y="0"/>
                <a:ext cx="0" cy="480"/>
              </a:xfrm>
              <a:prstGeom prst="line">
                <a:avLst/>
              </a:prstGeom>
              <a:noFill/>
              <a:ln w="19050">
                <a:solidFill>
                  <a:srgbClr val="5F5F5F"/>
                </a:solidFill>
                <a:round/>
                <a:headEnd/>
                <a:tailEnd/>
              </a:ln>
              <a:effectLst>
                <a:outerShdw dist="35921" dir="2700000" algn="ctr" rotWithShape="0">
                  <a:srgbClr val="00CC00">
                    <a:alpha val="50000"/>
                  </a:srgbClr>
                </a:outerShdw>
              </a:effectLst>
            </p:spPr>
            <p:txBody>
              <a:bodyPr/>
              <a:lstStyle/>
              <a:p>
                <a:pPr>
                  <a:defRPr/>
                </a:pPr>
                <a:endParaRPr lang="en-US"/>
              </a:p>
            </p:txBody>
          </p:sp>
        </p:grpSp>
      </p:grpSp>
      <p:sp>
        <p:nvSpPr>
          <p:cNvPr id="85" name="Rectangle 85"/>
          <p:cNvSpPr>
            <a:spLocks noChangeArrowheads="1"/>
          </p:cNvSpPr>
          <p:nvPr/>
        </p:nvSpPr>
        <p:spPr bwMode="auto">
          <a:xfrm>
            <a:off x="381000" y="6629400"/>
            <a:ext cx="8382000" cy="152400"/>
          </a:xfrm>
          <a:prstGeom prst="rect">
            <a:avLst/>
          </a:prstGeom>
          <a:noFill/>
          <a:ln w="12700">
            <a:noFill/>
            <a:miter lim="800000"/>
            <a:headEnd/>
            <a:tailEnd/>
          </a:ln>
        </p:spPr>
        <p:txBody>
          <a:bodyPr/>
          <a:lstStyle/>
          <a:p>
            <a:pPr algn="ctr" eaLnBrk="0" hangingPunct="0">
              <a:defRPr/>
            </a:pPr>
            <a:r>
              <a:rPr lang="en-US" sz="1000"/>
              <a:t>Copyright © 2007 Prentice-Hall.  All rights reserved</a:t>
            </a:r>
          </a:p>
        </p:txBody>
      </p:sp>
      <p:sp>
        <p:nvSpPr>
          <p:cNvPr id="1033218" name="Rectangle 2"/>
          <p:cNvSpPr>
            <a:spLocks noGrp="1" noChangeArrowheads="1"/>
          </p:cNvSpPr>
          <p:nvPr>
            <p:ph type="ctrTitle"/>
          </p:nvPr>
        </p:nvSpPr>
        <p:spPr>
          <a:xfrm>
            <a:off x="685800" y="2130425"/>
            <a:ext cx="7772400" cy="1470025"/>
          </a:xfrm>
          <a:effectLst>
            <a:outerShdw dist="25400" dir="5400000" algn="ctr" rotWithShape="0">
              <a:schemeClr val="tx1"/>
            </a:outerShdw>
          </a:effectLst>
        </p:spPr>
        <p:txBody>
          <a:bodyPr/>
          <a:lstStyle>
            <a:lvl1pPr>
              <a:defRPr/>
            </a:lvl1pPr>
          </a:lstStyle>
          <a:p>
            <a:r>
              <a:rPr lang="en-US"/>
              <a:t>Click to edit Master title style</a:t>
            </a:r>
          </a:p>
        </p:txBody>
      </p:sp>
      <p:sp>
        <p:nvSpPr>
          <p:cNvPr id="1033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6" name="Rectangle 86"/>
          <p:cNvSpPr>
            <a:spLocks noGrp="1" noChangeArrowheads="1"/>
          </p:cNvSpPr>
          <p:nvPr>
            <p:ph type="sldNum" sz="quarter" idx="10"/>
          </p:nvPr>
        </p:nvSpPr>
        <p:spPr/>
        <p:txBody>
          <a:bodyPr/>
          <a:lstStyle>
            <a:lvl1pPr>
              <a:defRPr/>
            </a:lvl1pPr>
          </a:lstStyle>
          <a:p>
            <a:pPr>
              <a:defRPr/>
            </a:pPr>
            <a:fld id="{3982DB69-F5A1-4154-A757-0AA2BF814F8C}" type="slidenum">
              <a:rPr lang="en-US"/>
              <a:pPr>
                <a:defRPr/>
              </a:pPr>
              <a:t>‹#›</a:t>
            </a:fld>
            <a:endParaRPr lang="en-US" dirty="0"/>
          </a:p>
        </p:txBody>
      </p:sp>
    </p:spTree>
    <p:extLst>
      <p:ext uri="{BB962C8B-B14F-4D97-AF65-F5344CB8AC3E}">
        <p14:creationId xmlns:p14="http://schemas.microsoft.com/office/powerpoint/2010/main" val="347348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sldNum" sz="quarter" idx="10"/>
          </p:nvPr>
        </p:nvSpPr>
        <p:spPr>
          <a:ln/>
        </p:spPr>
        <p:txBody>
          <a:bodyPr/>
          <a:lstStyle>
            <a:lvl1pPr>
              <a:defRPr/>
            </a:lvl1pPr>
          </a:lstStyle>
          <a:p>
            <a:pPr>
              <a:defRPr/>
            </a:pPr>
            <a:fld id="{DDC7282A-FB2C-4949-B741-4971692EF9D8}" type="slidenum">
              <a:rPr lang="en-US"/>
              <a:pPr>
                <a:defRPr/>
              </a:pPr>
              <a:t>‹#›</a:t>
            </a:fld>
            <a:endParaRPr lang="en-US" dirty="0"/>
          </a:p>
        </p:txBody>
      </p:sp>
    </p:spTree>
    <p:extLst>
      <p:ext uri="{BB962C8B-B14F-4D97-AF65-F5344CB8AC3E}">
        <p14:creationId xmlns:p14="http://schemas.microsoft.com/office/powerpoint/2010/main" val="235692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sldNum" sz="quarter" idx="10"/>
          </p:nvPr>
        </p:nvSpPr>
        <p:spPr>
          <a:ln/>
        </p:spPr>
        <p:txBody>
          <a:bodyPr/>
          <a:lstStyle>
            <a:lvl1pPr>
              <a:defRPr/>
            </a:lvl1pPr>
          </a:lstStyle>
          <a:p>
            <a:pPr>
              <a:defRPr/>
            </a:pPr>
            <a:fld id="{62DEB9B7-C5DF-4D4B-BB47-637BD192FC8F}" type="slidenum">
              <a:rPr lang="en-US"/>
              <a:pPr>
                <a:defRPr/>
              </a:pPr>
              <a:t>‹#›</a:t>
            </a:fld>
            <a:endParaRPr lang="en-US" dirty="0"/>
          </a:p>
        </p:txBody>
      </p:sp>
    </p:spTree>
    <p:extLst>
      <p:ext uri="{BB962C8B-B14F-4D97-AF65-F5344CB8AC3E}">
        <p14:creationId xmlns:p14="http://schemas.microsoft.com/office/powerpoint/2010/main" val="16446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sldNum" sz="quarter" idx="10"/>
          </p:nvPr>
        </p:nvSpPr>
        <p:spPr>
          <a:ln/>
        </p:spPr>
        <p:txBody>
          <a:bodyPr/>
          <a:lstStyle>
            <a:lvl1pPr>
              <a:defRPr/>
            </a:lvl1pPr>
          </a:lstStyle>
          <a:p>
            <a:pPr>
              <a:defRPr/>
            </a:pPr>
            <a:fld id="{FD0AB158-A492-4EAB-A522-E0827BBF1D5B}" type="slidenum">
              <a:rPr lang="en-US"/>
              <a:pPr>
                <a:defRPr/>
              </a:pPr>
              <a:t>‹#›</a:t>
            </a:fld>
            <a:endParaRPr lang="en-US" dirty="0"/>
          </a:p>
        </p:txBody>
      </p:sp>
    </p:spTree>
    <p:extLst>
      <p:ext uri="{BB962C8B-B14F-4D97-AF65-F5344CB8AC3E}">
        <p14:creationId xmlns:p14="http://schemas.microsoft.com/office/powerpoint/2010/main" val="41323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87"/>
          <p:cNvSpPr>
            <a:spLocks noGrp="1" noChangeArrowheads="1"/>
          </p:cNvSpPr>
          <p:nvPr>
            <p:ph type="sldNum" sz="quarter" idx="10"/>
          </p:nvPr>
        </p:nvSpPr>
        <p:spPr>
          <a:ln/>
        </p:spPr>
        <p:txBody>
          <a:bodyPr/>
          <a:lstStyle>
            <a:lvl1pPr>
              <a:defRPr/>
            </a:lvl1pPr>
          </a:lstStyle>
          <a:p>
            <a:pPr>
              <a:defRPr/>
            </a:pPr>
            <a:fld id="{9CE7C8B1-608D-43CD-8130-8F8117AB664B}" type="slidenum">
              <a:rPr lang="en-US"/>
              <a:pPr>
                <a:defRPr/>
              </a:pPr>
              <a:t>‹#›</a:t>
            </a:fld>
            <a:endParaRPr lang="en-US" dirty="0"/>
          </a:p>
        </p:txBody>
      </p:sp>
    </p:spTree>
    <p:extLst>
      <p:ext uri="{BB962C8B-B14F-4D97-AF65-F5344CB8AC3E}">
        <p14:creationId xmlns:p14="http://schemas.microsoft.com/office/powerpoint/2010/main" val="135867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3105" y="1628800"/>
            <a:ext cx="7681913" cy="1523495"/>
          </a:xfrm>
        </p:spPr>
        <p:txBody>
          <a:bodyPr>
            <a:noAutofit/>
          </a:bodyPr>
          <a:lstStyle>
            <a:lvl1pPr algn="ctr">
              <a:lnSpc>
                <a:spcPct val="90000"/>
              </a:lnSpc>
              <a:defRPr sz="5400">
                <a:latin typeface="Times New Roman" pitchFamily="18" charset="0"/>
                <a:cs typeface="Times New Roman"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3105" y="4365104"/>
            <a:ext cx="7681913" cy="461665"/>
          </a:xfrm>
        </p:spPr>
        <p:txBody>
          <a:bodyPr>
            <a:noAutofit/>
          </a:bodyPr>
          <a:lstStyle>
            <a:lvl1pPr marL="0" indent="0" algn="l">
              <a:lnSpc>
                <a:spcPct val="90000"/>
              </a:lnSpc>
              <a:spcBef>
                <a:spcPts val="0"/>
              </a:spcBef>
              <a:buNone/>
              <a:defRPr>
                <a:solidFill>
                  <a:schemeClr val="tx1"/>
                </a:solidFill>
                <a:latin typeface="Times New Roman" pitchFamily="18" charset="0"/>
                <a:cs typeface="Times New Roman" pitchFamily="18"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1DE4509B-AC3C-42B1-A4DC-8972F9C6A83E}" type="slidenum">
              <a:rPr lang="en-US"/>
              <a:pPr>
                <a:defRPr/>
              </a:pPr>
              <a:t>‹#›</a:t>
            </a:fld>
            <a:endParaRPr lang="en-US" dirty="0"/>
          </a:p>
        </p:txBody>
      </p:sp>
    </p:spTree>
    <p:extLst>
      <p:ext uri="{BB962C8B-B14F-4D97-AF65-F5344CB8AC3E}">
        <p14:creationId xmlns:p14="http://schemas.microsoft.com/office/powerpoint/2010/main" val="164220107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23423" y="1752600"/>
            <a:ext cx="7681913" cy="685800"/>
          </a:xfrm>
        </p:spPr>
        <p:txBody>
          <a:bodyPr>
            <a:noAutofit/>
          </a:bodyPr>
          <a:lstStyle>
            <a:lvl1pPr>
              <a:lnSpc>
                <a:spcPct val="90000"/>
              </a:lnSpc>
              <a:defRPr sz="5400"/>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3ED5BB7C-6A0E-4E98-A9D6-0D02FB5C75ED}" type="slidenum">
              <a:rPr lang="en-US"/>
              <a:pPr>
                <a:defRPr/>
              </a:pPr>
              <a:t>‹#›</a:t>
            </a:fld>
            <a:endParaRPr lang="en-US" dirty="0"/>
          </a:p>
        </p:txBody>
      </p:sp>
    </p:spTree>
    <p:extLst>
      <p:ext uri="{BB962C8B-B14F-4D97-AF65-F5344CB8AC3E}">
        <p14:creationId xmlns:p14="http://schemas.microsoft.com/office/powerpoint/2010/main" val="3569040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EC3BC9E4-0B44-4AB5-BA7B-D6CB41C87D93}" type="slidenum">
              <a:rPr lang="en-US"/>
              <a:pPr>
                <a:defRPr/>
              </a:pPr>
              <a:t>‹#›</a:t>
            </a:fld>
            <a:endParaRPr lang="en-US" dirty="0"/>
          </a:p>
        </p:txBody>
      </p:sp>
    </p:spTree>
    <p:extLst>
      <p:ext uri="{BB962C8B-B14F-4D97-AF65-F5344CB8AC3E}">
        <p14:creationId xmlns:p14="http://schemas.microsoft.com/office/powerpoint/2010/main" val="340075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905A31D6-0CB8-461C-8967-4E30A3AF668A}" type="slidenum">
              <a:rPr lang="en-US"/>
              <a:pPr>
                <a:defRPr/>
              </a:pPr>
              <a:t>‹#›</a:t>
            </a:fld>
            <a:endParaRPr lang="en-US" dirty="0"/>
          </a:p>
        </p:txBody>
      </p:sp>
    </p:spTree>
    <p:extLst>
      <p:ext uri="{BB962C8B-B14F-4D97-AF65-F5344CB8AC3E}">
        <p14:creationId xmlns:p14="http://schemas.microsoft.com/office/powerpoint/2010/main" val="2842170297"/>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9D12CD09-FE97-416C-9C0A-E3E2F79F2D98}" type="slidenum">
              <a:rPr lang="en-US"/>
              <a:pPr>
                <a:defRPr/>
              </a:pPr>
              <a:t>‹#›</a:t>
            </a:fld>
            <a:endParaRPr lang="en-US" dirty="0"/>
          </a:p>
        </p:txBody>
      </p:sp>
    </p:spTree>
    <p:extLst>
      <p:ext uri="{BB962C8B-B14F-4D97-AF65-F5344CB8AC3E}">
        <p14:creationId xmlns:p14="http://schemas.microsoft.com/office/powerpoint/2010/main" val="797492317"/>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037996D6-3A8C-4B83-9CAC-8C59A9EA6794}" type="slidenum">
              <a:rPr lang="en-US"/>
              <a:pPr>
                <a:defRPr/>
              </a:pPr>
              <a:t>‹#›</a:t>
            </a:fld>
            <a:endParaRPr lang="en-US" dirty="0"/>
          </a:p>
        </p:txBody>
      </p:sp>
    </p:spTree>
    <p:extLst>
      <p:ext uri="{BB962C8B-B14F-4D97-AF65-F5344CB8AC3E}">
        <p14:creationId xmlns:p14="http://schemas.microsoft.com/office/powerpoint/2010/main" val="21103849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sldNum" sz="quarter" idx="10"/>
          </p:nvPr>
        </p:nvSpPr>
        <p:spPr>
          <a:ln/>
        </p:spPr>
        <p:txBody>
          <a:bodyPr/>
          <a:lstStyle>
            <a:lvl1pPr>
              <a:defRPr/>
            </a:lvl1pPr>
          </a:lstStyle>
          <a:p>
            <a:pPr>
              <a:defRPr/>
            </a:pPr>
            <a:fld id="{E118471A-9361-4DEA-A41D-FDEA126A29C6}" type="slidenum">
              <a:rPr lang="en-US"/>
              <a:pPr>
                <a:defRPr/>
              </a:pPr>
              <a:t>‹#›</a:t>
            </a:fld>
            <a:endParaRPr lang="en-US" dirty="0"/>
          </a:p>
        </p:txBody>
      </p:sp>
    </p:spTree>
    <p:extLst>
      <p:ext uri="{BB962C8B-B14F-4D97-AF65-F5344CB8AC3E}">
        <p14:creationId xmlns:p14="http://schemas.microsoft.com/office/powerpoint/2010/main" val="296884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atin typeface="Times New Roman" pitchFamily="18" charset="0"/>
                <a:cs typeface="Times New Roman" pitchFamily="18"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atin typeface="Times New Roman" pitchFamily="18" charset="0"/>
                <a:cs typeface="Times New Roman" pitchFamily="18" charset="0"/>
              </a:defRPr>
            </a:lvl1pPr>
            <a:lvl2pPr marL="562218" indent="-265896">
              <a:defRPr sz="2000">
                <a:latin typeface="Times New Roman" pitchFamily="18" charset="0"/>
                <a:cs typeface="Times New Roman" pitchFamily="18" charset="0"/>
              </a:defRPr>
            </a:lvl2pPr>
            <a:lvl3pPr marL="813562" indent="-243407">
              <a:defRPr sz="1800">
                <a:latin typeface="Times New Roman" pitchFamily="18" charset="0"/>
                <a:cs typeface="Times New Roman" pitchFamily="18" charset="0"/>
              </a:defRPr>
            </a:lvl3pPr>
            <a:lvl4pPr marL="1050354" indent="-228856">
              <a:defRPr sz="1700">
                <a:latin typeface="Times New Roman" pitchFamily="18" charset="0"/>
                <a:cs typeface="Times New Roman" pitchFamily="18" charset="0"/>
              </a:defRPr>
            </a:lvl4pPr>
            <a:lvl5pPr marL="1279210" indent="-206367">
              <a:defRPr sz="17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atin typeface="Times New Roman" pitchFamily="18" charset="0"/>
                <a:cs typeface="Times New Roman" pitchFamily="18"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atin typeface="Times New Roman" pitchFamily="18" charset="0"/>
                <a:cs typeface="Times New Roman" pitchFamily="18" charset="0"/>
              </a:defRPr>
            </a:lvl1pPr>
            <a:lvl2pPr marL="570155" indent="-273833">
              <a:defRPr sz="2000">
                <a:latin typeface="Times New Roman" pitchFamily="18" charset="0"/>
                <a:cs typeface="Times New Roman" pitchFamily="18" charset="0"/>
              </a:defRPr>
            </a:lvl2pPr>
            <a:lvl3pPr marL="821499" indent="-244730">
              <a:defRPr sz="1800">
                <a:latin typeface="Times New Roman" pitchFamily="18" charset="0"/>
                <a:cs typeface="Times New Roman" pitchFamily="18" charset="0"/>
              </a:defRPr>
            </a:lvl3pPr>
            <a:lvl4pPr marL="1050354" indent="-236793">
              <a:defRPr sz="1700">
                <a:latin typeface="Times New Roman" pitchFamily="18" charset="0"/>
                <a:cs typeface="Times New Roman" pitchFamily="18" charset="0"/>
              </a:defRPr>
            </a:lvl4pPr>
            <a:lvl5pPr marL="1279210" indent="-220919">
              <a:defRPr sz="17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D5B1474F-966B-473C-89D2-4AB14185E49D}" type="slidenum">
              <a:rPr lang="en-US"/>
              <a:pPr>
                <a:defRPr/>
              </a:pPr>
              <a:t>‹#›</a:t>
            </a:fld>
            <a:endParaRPr lang="en-US" dirty="0"/>
          </a:p>
        </p:txBody>
      </p:sp>
    </p:spTree>
    <p:extLst>
      <p:ext uri="{BB962C8B-B14F-4D97-AF65-F5344CB8AC3E}">
        <p14:creationId xmlns:p14="http://schemas.microsoft.com/office/powerpoint/2010/main" val="4178789204"/>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DCAB7F2C-FEA2-449C-A158-358604E412CC}" type="slidenum">
              <a:rPr lang="en-US"/>
              <a:pPr>
                <a:defRPr/>
              </a:pPr>
              <a:t>‹#›</a:t>
            </a:fld>
            <a:endParaRPr lang="en-US" dirty="0"/>
          </a:p>
        </p:txBody>
      </p:sp>
    </p:spTree>
    <p:extLst>
      <p:ext uri="{BB962C8B-B14F-4D97-AF65-F5344CB8AC3E}">
        <p14:creationId xmlns:p14="http://schemas.microsoft.com/office/powerpoint/2010/main" val="40793513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vl1pPr>
          </a:lstStyle>
          <a:p>
            <a:pPr>
              <a:defRPr/>
            </a:pPr>
            <a:fld id="{B0A42CD3-E646-41FC-861D-C1EBE329BF83}" type="slidenum">
              <a:rPr lang="en-US"/>
              <a:pPr>
                <a:defRPr/>
              </a:pPr>
              <a:t>‹#›</a:t>
            </a:fld>
            <a:endParaRPr lang="en-US" dirty="0"/>
          </a:p>
        </p:txBody>
      </p:sp>
    </p:spTree>
    <p:extLst>
      <p:ext uri="{BB962C8B-B14F-4D97-AF65-F5344CB8AC3E}">
        <p14:creationId xmlns:p14="http://schemas.microsoft.com/office/powerpoint/2010/main" val="65743695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vl1pPr>
          </a:lstStyle>
          <a:p>
            <a:pPr>
              <a:defRPr/>
            </a:pPr>
            <a:fld id="{DBB4E6D7-02F9-458C-94A5-30BF3AD4F5B6}" type="slidenum">
              <a:rPr lang="en-US"/>
              <a:pPr>
                <a:defRPr/>
              </a:pPr>
              <a:t>‹#›</a:t>
            </a:fld>
            <a:endParaRPr lang="en-US" dirty="0"/>
          </a:p>
        </p:txBody>
      </p:sp>
    </p:spTree>
    <p:extLst>
      <p:ext uri="{BB962C8B-B14F-4D97-AF65-F5344CB8AC3E}">
        <p14:creationId xmlns:p14="http://schemas.microsoft.com/office/powerpoint/2010/main" val="10282272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
        <p:nvSpPr>
          <p:cNvPr id="6" name="Slide Number Placeholder 2"/>
          <p:cNvSpPr>
            <a:spLocks noGrp="1"/>
          </p:cNvSpPr>
          <p:nvPr>
            <p:ph type="sldNum" sz="quarter" idx="11"/>
          </p:nvPr>
        </p:nvSpPr>
        <p:spPr/>
        <p:txBody>
          <a:bodyPr/>
          <a:lstStyle>
            <a:lvl1pPr>
              <a:defRPr/>
            </a:lvl1pPr>
          </a:lstStyle>
          <a:p>
            <a:pPr>
              <a:defRPr/>
            </a:pPr>
            <a:fld id="{E99223F5-1B26-4DA9-937B-2ECF1EF5656B}" type="slidenum">
              <a:rPr lang="en-US"/>
              <a:pPr>
                <a:defRPr/>
              </a:pPr>
              <a:t>‹#›</a:t>
            </a:fld>
            <a:endParaRPr lang="en-US" dirty="0"/>
          </a:p>
        </p:txBody>
      </p:sp>
    </p:spTree>
    <p:extLst>
      <p:ext uri="{BB962C8B-B14F-4D97-AF65-F5344CB8AC3E}">
        <p14:creationId xmlns:p14="http://schemas.microsoft.com/office/powerpoint/2010/main" val="23561760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57C718E0-C9DE-4CD9-9184-351B9AC7A89D}" type="slidenum">
              <a:rPr lang="en-US"/>
              <a:pPr>
                <a:defRPr/>
              </a:pPr>
              <a:t>‹#›</a:t>
            </a:fld>
            <a:endParaRPr lang="en-US" dirty="0"/>
          </a:p>
        </p:txBody>
      </p:sp>
    </p:spTree>
    <p:extLst>
      <p:ext uri="{BB962C8B-B14F-4D97-AF65-F5344CB8AC3E}">
        <p14:creationId xmlns:p14="http://schemas.microsoft.com/office/powerpoint/2010/main" val="37550680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Slide Number Placeholder 2"/>
          <p:cNvSpPr txBox="1">
            <a:spLocks/>
          </p:cNvSpPr>
          <p:nvPr/>
        </p:nvSpPr>
        <p:spPr>
          <a:xfrm>
            <a:off x="76200" y="6432550"/>
            <a:ext cx="1143000" cy="365125"/>
          </a:xfrm>
          <a:prstGeom prst="rect">
            <a:avLst/>
          </a:prstGeom>
        </p:spPr>
        <p:txBody>
          <a:bodyPr anchor="ctr"/>
          <a:lstStyle>
            <a:defPPr>
              <a:defRPr lang="en-US"/>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DB55DCE-3ECC-4CF3-9916-F8018C79FC45}" type="slidenum">
              <a:rPr lang="en-US"/>
              <a:pPr>
                <a:defRPr/>
              </a:pPr>
              <a:t>‹#›</a:t>
            </a:fld>
            <a:endParaRPr lang="en-US" dirty="0"/>
          </a:p>
        </p:txBody>
      </p:sp>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a:xfrm>
            <a:off x="7010400" y="6619875"/>
            <a:ext cx="2133600" cy="476250"/>
          </a:xfrm>
        </p:spPr>
        <p:txBody>
          <a:bodyPr/>
          <a:lstStyle>
            <a:lvl1pPr>
              <a:defRPr/>
            </a:lvl1pPr>
          </a:lstStyle>
          <a:p>
            <a:pPr>
              <a:defRPr/>
            </a:pPr>
            <a:fld id="{1BD8AD6B-26C1-4245-83B2-8EAB23DE04E7}" type="slidenum">
              <a:rPr lang="en-US"/>
              <a:pPr>
                <a:defRPr/>
              </a:pPr>
              <a:t>‹#›</a:t>
            </a:fld>
            <a:endParaRPr lang="en-US" dirty="0"/>
          </a:p>
        </p:txBody>
      </p:sp>
    </p:spTree>
    <p:extLst>
      <p:ext uri="{BB962C8B-B14F-4D97-AF65-F5344CB8AC3E}">
        <p14:creationId xmlns:p14="http://schemas.microsoft.com/office/powerpoint/2010/main" val="2087712744"/>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3105" y="1628800"/>
            <a:ext cx="7681913" cy="1523495"/>
          </a:xfrm>
        </p:spPr>
        <p:txBody>
          <a:bodyPr>
            <a:noAutofit/>
          </a:bodyPr>
          <a:lstStyle>
            <a:lvl1pPr algn="ctr">
              <a:lnSpc>
                <a:spcPct val="90000"/>
              </a:lnSpc>
              <a:defRPr sz="5400">
                <a:latin typeface="Times New Roman" pitchFamily="18" charset="0"/>
                <a:cs typeface="Times New Roman"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3105" y="4365104"/>
            <a:ext cx="7681913" cy="461665"/>
          </a:xfrm>
        </p:spPr>
        <p:txBody>
          <a:bodyPr>
            <a:noAutofit/>
          </a:bodyPr>
          <a:lstStyle>
            <a:lvl1pPr marL="0" indent="0" algn="l">
              <a:lnSpc>
                <a:spcPct val="90000"/>
              </a:lnSpc>
              <a:spcBef>
                <a:spcPts val="0"/>
              </a:spcBef>
              <a:buNone/>
              <a:defRPr>
                <a:solidFill>
                  <a:schemeClr val="tx1"/>
                </a:solidFill>
                <a:latin typeface="Times New Roman" pitchFamily="18" charset="0"/>
                <a:cs typeface="Times New Roman" pitchFamily="18"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10246FB8-33AB-400C-A5CC-AFE546C3F890}" type="slidenum">
              <a:rPr lang="en-US"/>
              <a:pPr>
                <a:defRPr/>
              </a:pPr>
              <a:t>‹#›</a:t>
            </a:fld>
            <a:endParaRPr lang="en-US" dirty="0"/>
          </a:p>
        </p:txBody>
      </p:sp>
    </p:spTree>
    <p:extLst>
      <p:ext uri="{BB962C8B-B14F-4D97-AF65-F5344CB8AC3E}">
        <p14:creationId xmlns:p14="http://schemas.microsoft.com/office/powerpoint/2010/main" val="4223307736"/>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23423" y="1752600"/>
            <a:ext cx="7681913" cy="685800"/>
          </a:xfrm>
        </p:spPr>
        <p:txBody>
          <a:bodyPr>
            <a:noAutofit/>
          </a:bodyPr>
          <a:lstStyle>
            <a:lvl1pPr>
              <a:lnSpc>
                <a:spcPct val="90000"/>
              </a:lnSpc>
              <a:defRPr sz="5400"/>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6859B57F-B9F6-4B56-BB02-B3F4B2291748}" type="slidenum">
              <a:rPr lang="en-US"/>
              <a:pPr>
                <a:defRPr/>
              </a:pPr>
              <a:t>‹#›</a:t>
            </a:fld>
            <a:endParaRPr lang="en-US" dirty="0"/>
          </a:p>
        </p:txBody>
      </p:sp>
    </p:spTree>
    <p:extLst>
      <p:ext uri="{BB962C8B-B14F-4D97-AF65-F5344CB8AC3E}">
        <p14:creationId xmlns:p14="http://schemas.microsoft.com/office/powerpoint/2010/main" val="19576700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31C5F686-D3F0-4896-AA98-9F51475FE8ED}" type="slidenum">
              <a:rPr lang="en-US"/>
              <a:pPr>
                <a:defRPr/>
              </a:pPr>
              <a:t>‹#›</a:t>
            </a:fld>
            <a:endParaRPr lang="en-US" dirty="0"/>
          </a:p>
        </p:txBody>
      </p:sp>
    </p:spTree>
    <p:extLst>
      <p:ext uri="{BB962C8B-B14F-4D97-AF65-F5344CB8AC3E}">
        <p14:creationId xmlns:p14="http://schemas.microsoft.com/office/powerpoint/2010/main" val="2239452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sldNum" sz="quarter" idx="10"/>
          </p:nvPr>
        </p:nvSpPr>
        <p:spPr>
          <a:ln/>
        </p:spPr>
        <p:txBody>
          <a:bodyPr/>
          <a:lstStyle>
            <a:lvl1pPr>
              <a:defRPr/>
            </a:lvl1pPr>
          </a:lstStyle>
          <a:p>
            <a:pPr>
              <a:defRPr/>
            </a:pPr>
            <a:fld id="{62A6F4EE-5A4A-4255-B4D8-B56B93CEC1E7}" type="slidenum">
              <a:rPr lang="en-US"/>
              <a:pPr>
                <a:defRPr/>
              </a:pPr>
              <a:t>‹#›</a:t>
            </a:fld>
            <a:endParaRPr lang="en-US" dirty="0"/>
          </a:p>
        </p:txBody>
      </p:sp>
    </p:spTree>
    <p:extLst>
      <p:ext uri="{BB962C8B-B14F-4D97-AF65-F5344CB8AC3E}">
        <p14:creationId xmlns:p14="http://schemas.microsoft.com/office/powerpoint/2010/main" val="3640546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872B488-7641-49D6-8DEF-9C4DA30A49EA}" type="slidenum">
              <a:rPr lang="en-US"/>
              <a:pPr>
                <a:defRPr/>
              </a:pPr>
              <a:t>‹#›</a:t>
            </a:fld>
            <a:endParaRPr lang="en-US" dirty="0"/>
          </a:p>
        </p:txBody>
      </p:sp>
    </p:spTree>
    <p:extLst>
      <p:ext uri="{BB962C8B-B14F-4D97-AF65-F5344CB8AC3E}">
        <p14:creationId xmlns:p14="http://schemas.microsoft.com/office/powerpoint/2010/main" val="3164358752"/>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A890F561-9ECF-4A25-8C32-3C2AAE55AF4C}" type="slidenum">
              <a:rPr lang="en-US"/>
              <a:pPr>
                <a:defRPr/>
              </a:pPr>
              <a:t>‹#›</a:t>
            </a:fld>
            <a:endParaRPr lang="en-US" dirty="0"/>
          </a:p>
        </p:txBody>
      </p:sp>
    </p:spTree>
    <p:extLst>
      <p:ext uri="{BB962C8B-B14F-4D97-AF65-F5344CB8AC3E}">
        <p14:creationId xmlns:p14="http://schemas.microsoft.com/office/powerpoint/2010/main" val="506505713"/>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E252BEED-064C-4D0B-97E9-A8B3DFA8D95C}" type="slidenum">
              <a:rPr lang="en-US"/>
              <a:pPr>
                <a:defRPr/>
              </a:pPr>
              <a:t>‹#›</a:t>
            </a:fld>
            <a:endParaRPr lang="en-US" dirty="0"/>
          </a:p>
        </p:txBody>
      </p:sp>
    </p:spTree>
    <p:extLst>
      <p:ext uri="{BB962C8B-B14F-4D97-AF65-F5344CB8AC3E}">
        <p14:creationId xmlns:p14="http://schemas.microsoft.com/office/powerpoint/2010/main" val="2954381897"/>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atin typeface="Times New Roman" pitchFamily="18" charset="0"/>
                <a:cs typeface="Times New Roman" pitchFamily="18"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atin typeface="Times New Roman" pitchFamily="18" charset="0"/>
                <a:cs typeface="Times New Roman" pitchFamily="18" charset="0"/>
              </a:defRPr>
            </a:lvl1pPr>
            <a:lvl2pPr marL="562218" indent="-265896">
              <a:defRPr sz="2000">
                <a:latin typeface="Times New Roman" pitchFamily="18" charset="0"/>
                <a:cs typeface="Times New Roman" pitchFamily="18" charset="0"/>
              </a:defRPr>
            </a:lvl2pPr>
            <a:lvl3pPr marL="813562" indent="-243407">
              <a:defRPr sz="1800">
                <a:latin typeface="Times New Roman" pitchFamily="18" charset="0"/>
                <a:cs typeface="Times New Roman" pitchFamily="18" charset="0"/>
              </a:defRPr>
            </a:lvl3pPr>
            <a:lvl4pPr marL="1050354" indent="-228856">
              <a:defRPr sz="1700">
                <a:latin typeface="Times New Roman" pitchFamily="18" charset="0"/>
                <a:cs typeface="Times New Roman" pitchFamily="18" charset="0"/>
              </a:defRPr>
            </a:lvl4pPr>
            <a:lvl5pPr marL="1279210" indent="-206367">
              <a:defRPr sz="17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atin typeface="Times New Roman" pitchFamily="18" charset="0"/>
                <a:cs typeface="Times New Roman" pitchFamily="18"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atin typeface="Times New Roman" pitchFamily="18" charset="0"/>
                <a:cs typeface="Times New Roman" pitchFamily="18" charset="0"/>
              </a:defRPr>
            </a:lvl1pPr>
            <a:lvl2pPr marL="570155" indent="-273833">
              <a:defRPr sz="2000">
                <a:latin typeface="Times New Roman" pitchFamily="18" charset="0"/>
                <a:cs typeface="Times New Roman" pitchFamily="18" charset="0"/>
              </a:defRPr>
            </a:lvl2pPr>
            <a:lvl3pPr marL="821499" indent="-244730">
              <a:defRPr sz="1800">
                <a:latin typeface="Times New Roman" pitchFamily="18" charset="0"/>
                <a:cs typeface="Times New Roman" pitchFamily="18" charset="0"/>
              </a:defRPr>
            </a:lvl3pPr>
            <a:lvl4pPr marL="1050354" indent="-236793">
              <a:defRPr sz="1700">
                <a:latin typeface="Times New Roman" pitchFamily="18" charset="0"/>
                <a:cs typeface="Times New Roman" pitchFamily="18" charset="0"/>
              </a:defRPr>
            </a:lvl4pPr>
            <a:lvl5pPr marL="1279210" indent="-220919">
              <a:defRPr sz="17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286B4685-51F7-40E6-B01B-2D267C461A59}" type="slidenum">
              <a:rPr lang="en-US"/>
              <a:pPr>
                <a:defRPr/>
              </a:pPr>
              <a:t>‹#›</a:t>
            </a:fld>
            <a:endParaRPr lang="en-US" dirty="0"/>
          </a:p>
        </p:txBody>
      </p:sp>
    </p:spTree>
    <p:extLst>
      <p:ext uri="{BB962C8B-B14F-4D97-AF65-F5344CB8AC3E}">
        <p14:creationId xmlns:p14="http://schemas.microsoft.com/office/powerpoint/2010/main" val="2376013765"/>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4E8267FA-013C-4813-BBF6-373479ED5EB7}" type="slidenum">
              <a:rPr lang="en-US"/>
              <a:pPr>
                <a:defRPr/>
              </a:pPr>
              <a:t>‹#›</a:t>
            </a:fld>
            <a:endParaRPr lang="en-US" dirty="0"/>
          </a:p>
        </p:txBody>
      </p:sp>
    </p:spTree>
    <p:extLst>
      <p:ext uri="{BB962C8B-B14F-4D97-AF65-F5344CB8AC3E}">
        <p14:creationId xmlns:p14="http://schemas.microsoft.com/office/powerpoint/2010/main" val="1186551258"/>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vl1pPr>
          </a:lstStyle>
          <a:p>
            <a:pPr>
              <a:defRPr/>
            </a:pPr>
            <a:fld id="{93B0843C-9D00-4A8B-9FFE-45DDBD53F6FF}" type="slidenum">
              <a:rPr lang="en-US"/>
              <a:pPr>
                <a:defRPr/>
              </a:pPr>
              <a:t>‹#›</a:t>
            </a:fld>
            <a:endParaRPr lang="en-US" dirty="0"/>
          </a:p>
        </p:txBody>
      </p:sp>
    </p:spTree>
    <p:extLst>
      <p:ext uri="{BB962C8B-B14F-4D97-AF65-F5344CB8AC3E}">
        <p14:creationId xmlns:p14="http://schemas.microsoft.com/office/powerpoint/2010/main" val="2893517923"/>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vl1pPr>
          </a:lstStyle>
          <a:p>
            <a:pPr>
              <a:defRPr/>
            </a:pPr>
            <a:fld id="{958BB153-EE70-4654-9CF5-F4456914D22E}" type="slidenum">
              <a:rPr lang="en-US"/>
              <a:pPr>
                <a:defRPr/>
              </a:pPr>
              <a:t>‹#›</a:t>
            </a:fld>
            <a:endParaRPr lang="en-US" dirty="0"/>
          </a:p>
        </p:txBody>
      </p:sp>
    </p:spTree>
    <p:extLst>
      <p:ext uri="{BB962C8B-B14F-4D97-AF65-F5344CB8AC3E}">
        <p14:creationId xmlns:p14="http://schemas.microsoft.com/office/powerpoint/2010/main" val="5116667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
        <p:nvSpPr>
          <p:cNvPr id="6" name="Slide Number Placeholder 2"/>
          <p:cNvSpPr>
            <a:spLocks noGrp="1"/>
          </p:cNvSpPr>
          <p:nvPr>
            <p:ph type="sldNum" sz="quarter" idx="11"/>
          </p:nvPr>
        </p:nvSpPr>
        <p:spPr/>
        <p:txBody>
          <a:bodyPr/>
          <a:lstStyle>
            <a:lvl1pPr>
              <a:defRPr/>
            </a:lvl1pPr>
          </a:lstStyle>
          <a:p>
            <a:pPr>
              <a:defRPr/>
            </a:pPr>
            <a:fld id="{EC31E22B-249A-4A6B-9F52-6EDE87A87D12}" type="slidenum">
              <a:rPr lang="en-US"/>
              <a:pPr>
                <a:defRPr/>
              </a:pPr>
              <a:t>‹#›</a:t>
            </a:fld>
            <a:endParaRPr lang="en-US" dirty="0"/>
          </a:p>
        </p:txBody>
      </p:sp>
    </p:spTree>
    <p:extLst>
      <p:ext uri="{BB962C8B-B14F-4D97-AF65-F5344CB8AC3E}">
        <p14:creationId xmlns:p14="http://schemas.microsoft.com/office/powerpoint/2010/main" val="1846448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DDE109C7-B873-49AB-95BA-F51B2E52DA8C}" type="slidenum">
              <a:rPr lang="en-US"/>
              <a:pPr>
                <a:defRPr/>
              </a:pPr>
              <a:t>‹#›</a:t>
            </a:fld>
            <a:endParaRPr lang="en-US" dirty="0"/>
          </a:p>
        </p:txBody>
      </p:sp>
    </p:spTree>
    <p:extLst>
      <p:ext uri="{BB962C8B-B14F-4D97-AF65-F5344CB8AC3E}">
        <p14:creationId xmlns:p14="http://schemas.microsoft.com/office/powerpoint/2010/main" val="2845198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Slide Number Placeholder 2"/>
          <p:cNvSpPr txBox="1">
            <a:spLocks/>
          </p:cNvSpPr>
          <p:nvPr/>
        </p:nvSpPr>
        <p:spPr>
          <a:xfrm>
            <a:off x="76200" y="6432550"/>
            <a:ext cx="1143000" cy="365125"/>
          </a:xfrm>
          <a:prstGeom prst="rect">
            <a:avLst/>
          </a:prstGeom>
        </p:spPr>
        <p:txBody>
          <a:bodyPr anchor="ctr"/>
          <a:lstStyle>
            <a:defPPr>
              <a:defRPr lang="en-US"/>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8EBDC57A-7033-4073-B46C-D1C7375B572F}" type="slidenum">
              <a:rPr lang="en-US">
                <a:solidFill>
                  <a:prstClr val="black">
                    <a:tint val="75000"/>
                  </a:prstClr>
                </a:solidFill>
              </a:rPr>
              <a:pPr>
                <a:defRPr/>
              </a:pPr>
              <a:t>‹#›</a:t>
            </a:fld>
            <a:endParaRPr lang="en-US" dirty="0">
              <a:solidFill>
                <a:prstClr val="black">
                  <a:tint val="75000"/>
                </a:prstClr>
              </a:solidFill>
            </a:endParaRPr>
          </a:p>
        </p:txBody>
      </p:sp>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a:xfrm>
            <a:off x="7010400" y="6619875"/>
            <a:ext cx="2133600" cy="476250"/>
          </a:xfrm>
        </p:spPr>
        <p:txBody>
          <a:bodyPr/>
          <a:lstStyle>
            <a:lvl1pPr>
              <a:defRPr/>
            </a:lvl1pPr>
          </a:lstStyle>
          <a:p>
            <a:pPr>
              <a:defRPr/>
            </a:pPr>
            <a:fld id="{5E6879DD-1CDC-4523-8E14-54130BC3A159}" type="slidenum">
              <a:rPr lang="en-US"/>
              <a:pPr>
                <a:defRPr/>
              </a:pPr>
              <a:t>‹#›</a:t>
            </a:fld>
            <a:endParaRPr lang="en-US" dirty="0"/>
          </a:p>
        </p:txBody>
      </p:sp>
    </p:spTree>
    <p:extLst>
      <p:ext uri="{BB962C8B-B14F-4D97-AF65-F5344CB8AC3E}">
        <p14:creationId xmlns:p14="http://schemas.microsoft.com/office/powerpoint/2010/main" val="373833532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sldNum" sz="quarter" idx="10"/>
          </p:nvPr>
        </p:nvSpPr>
        <p:spPr>
          <a:ln/>
        </p:spPr>
        <p:txBody>
          <a:bodyPr/>
          <a:lstStyle>
            <a:lvl1pPr>
              <a:defRPr/>
            </a:lvl1pPr>
          </a:lstStyle>
          <a:p>
            <a:pPr>
              <a:defRPr/>
            </a:pPr>
            <a:fld id="{B7B90FC1-19B3-4A55-B66E-796CBF939E32}" type="slidenum">
              <a:rPr lang="en-US"/>
              <a:pPr>
                <a:defRPr/>
              </a:pPr>
              <a:t>‹#›</a:t>
            </a:fld>
            <a:endParaRPr lang="en-US" dirty="0"/>
          </a:p>
        </p:txBody>
      </p:sp>
    </p:spTree>
    <p:extLst>
      <p:ext uri="{BB962C8B-B14F-4D97-AF65-F5344CB8AC3E}">
        <p14:creationId xmlns:p14="http://schemas.microsoft.com/office/powerpoint/2010/main" val="235106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sldNum" sz="quarter" idx="10"/>
          </p:nvPr>
        </p:nvSpPr>
        <p:spPr>
          <a:ln/>
        </p:spPr>
        <p:txBody>
          <a:bodyPr/>
          <a:lstStyle>
            <a:lvl1pPr>
              <a:defRPr/>
            </a:lvl1pPr>
          </a:lstStyle>
          <a:p>
            <a:pPr>
              <a:defRPr/>
            </a:pPr>
            <a:fld id="{64168C59-57B7-4BEB-B527-D8D44771A1E8}" type="slidenum">
              <a:rPr lang="en-US"/>
              <a:pPr>
                <a:defRPr/>
              </a:pPr>
              <a:t>‹#›</a:t>
            </a:fld>
            <a:endParaRPr lang="en-US" dirty="0"/>
          </a:p>
        </p:txBody>
      </p:sp>
    </p:spTree>
    <p:extLst>
      <p:ext uri="{BB962C8B-B14F-4D97-AF65-F5344CB8AC3E}">
        <p14:creationId xmlns:p14="http://schemas.microsoft.com/office/powerpoint/2010/main" val="741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sldNum" sz="quarter" idx="10"/>
          </p:nvPr>
        </p:nvSpPr>
        <p:spPr>
          <a:ln/>
        </p:spPr>
        <p:txBody>
          <a:bodyPr/>
          <a:lstStyle>
            <a:lvl1pPr>
              <a:defRPr/>
            </a:lvl1pPr>
          </a:lstStyle>
          <a:p>
            <a:pPr>
              <a:defRPr/>
            </a:pPr>
            <a:fld id="{544514D1-0AC3-4038-8B18-D15D07881668}" type="slidenum">
              <a:rPr lang="en-US"/>
              <a:pPr>
                <a:defRPr/>
              </a:pPr>
              <a:t>‹#›</a:t>
            </a:fld>
            <a:endParaRPr lang="en-US" dirty="0"/>
          </a:p>
        </p:txBody>
      </p:sp>
    </p:spTree>
    <p:extLst>
      <p:ext uri="{BB962C8B-B14F-4D97-AF65-F5344CB8AC3E}">
        <p14:creationId xmlns:p14="http://schemas.microsoft.com/office/powerpoint/2010/main" val="295095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sldNum" sz="quarter" idx="10"/>
          </p:nvPr>
        </p:nvSpPr>
        <p:spPr>
          <a:ln/>
        </p:spPr>
        <p:txBody>
          <a:bodyPr/>
          <a:lstStyle>
            <a:lvl1pPr>
              <a:defRPr/>
            </a:lvl1pPr>
          </a:lstStyle>
          <a:p>
            <a:pPr>
              <a:defRPr/>
            </a:pPr>
            <a:fld id="{0257BF6A-2588-455A-8702-E14248A91C41}" type="slidenum">
              <a:rPr lang="en-US"/>
              <a:pPr>
                <a:defRPr/>
              </a:pPr>
              <a:t>‹#›</a:t>
            </a:fld>
            <a:endParaRPr lang="en-US" dirty="0"/>
          </a:p>
        </p:txBody>
      </p:sp>
    </p:spTree>
    <p:extLst>
      <p:ext uri="{BB962C8B-B14F-4D97-AF65-F5344CB8AC3E}">
        <p14:creationId xmlns:p14="http://schemas.microsoft.com/office/powerpoint/2010/main" val="322248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sldNum" sz="quarter" idx="10"/>
          </p:nvPr>
        </p:nvSpPr>
        <p:spPr>
          <a:ln/>
        </p:spPr>
        <p:txBody>
          <a:bodyPr/>
          <a:lstStyle>
            <a:lvl1pPr>
              <a:defRPr/>
            </a:lvl1pPr>
          </a:lstStyle>
          <a:p>
            <a:pPr>
              <a:defRPr/>
            </a:pPr>
            <a:fld id="{22DFF185-6AC7-47A7-96FD-1ACBEE1DDE87}" type="slidenum">
              <a:rPr lang="en-US"/>
              <a:pPr>
                <a:defRPr/>
              </a:pPr>
              <a:t>‹#›</a:t>
            </a:fld>
            <a:endParaRPr lang="en-US" dirty="0"/>
          </a:p>
        </p:txBody>
      </p:sp>
    </p:spTree>
    <p:extLst>
      <p:ext uri="{BB962C8B-B14F-4D97-AF65-F5344CB8AC3E}">
        <p14:creationId xmlns:p14="http://schemas.microsoft.com/office/powerpoint/2010/main" val="15618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sldNum" sz="quarter" idx="10"/>
          </p:nvPr>
        </p:nvSpPr>
        <p:spPr>
          <a:ln/>
        </p:spPr>
        <p:txBody>
          <a:bodyPr/>
          <a:lstStyle>
            <a:lvl1pPr>
              <a:defRPr/>
            </a:lvl1pPr>
          </a:lstStyle>
          <a:p>
            <a:pPr>
              <a:defRPr/>
            </a:pPr>
            <a:fld id="{2B85038E-9C74-4CBA-BDE8-A45B02B50B14}" type="slidenum">
              <a:rPr lang="en-US"/>
              <a:pPr>
                <a:defRPr/>
              </a:pPr>
              <a:t>‹#›</a:t>
            </a:fld>
            <a:endParaRPr lang="en-US" dirty="0"/>
          </a:p>
        </p:txBody>
      </p:sp>
    </p:spTree>
    <p:extLst>
      <p:ext uri="{BB962C8B-B14F-4D97-AF65-F5344CB8AC3E}">
        <p14:creationId xmlns:p14="http://schemas.microsoft.com/office/powerpoint/2010/main" val="282905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82DA"/>
            </a:gs>
            <a:gs pos="100000">
              <a:srgbClr val="E5F0FF"/>
            </a:gs>
          </a:gsLst>
          <a:lin ang="2700000" scaled="1"/>
        </a:gradFill>
        <a:effectLst/>
      </p:bgPr>
    </p:bg>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a:outerShdw dist="28398" dir="3806097"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Oval 4"/>
          <p:cNvSpPr>
            <a:spLocks noChangeArrowheads="1"/>
          </p:cNvSpPr>
          <p:nvPr/>
        </p:nvSpPr>
        <p:spPr bwMode="auto">
          <a:xfrm>
            <a:off x="0" y="609600"/>
            <a:ext cx="838200" cy="838200"/>
          </a:xfrm>
          <a:prstGeom prst="ellipse">
            <a:avLst/>
          </a:prstGeom>
          <a:solidFill>
            <a:srgbClr val="0087E2">
              <a:alpha val="0"/>
            </a:srgbClr>
          </a:solidFill>
          <a:ln w="9525">
            <a:noFill/>
            <a:round/>
            <a:headEnd/>
            <a:tailEnd/>
          </a:ln>
        </p:spPr>
        <p:txBody>
          <a:bodyPr wrap="none" anchor="ctr"/>
          <a:lstStyle/>
          <a:p>
            <a:pPr>
              <a:defRPr/>
            </a:pPr>
            <a:endParaRPr lang="en-US"/>
          </a:p>
        </p:txBody>
      </p:sp>
      <p:grpSp>
        <p:nvGrpSpPr>
          <p:cNvPr id="1029" name="Group 5"/>
          <p:cNvGrpSpPr>
            <a:grpSpLocks/>
          </p:cNvGrpSpPr>
          <p:nvPr>
            <p:custDataLst>
              <p:tags r:id="rId15"/>
            </p:custDataLst>
          </p:nvPr>
        </p:nvGrpSpPr>
        <p:grpSpPr bwMode="auto">
          <a:xfrm>
            <a:off x="0" y="0"/>
            <a:ext cx="838200" cy="1447800"/>
            <a:chOff x="0" y="0"/>
            <a:chExt cx="528" cy="912"/>
          </a:xfrm>
        </p:grpSpPr>
        <p:sp>
          <p:nvSpPr>
            <p:cNvPr id="1032" name="Oval 6"/>
            <p:cNvSpPr>
              <a:spLocks noChangeArrowheads="1"/>
            </p:cNvSpPr>
            <p:nvPr/>
          </p:nvSpPr>
          <p:spPr bwMode="auto">
            <a:xfrm>
              <a:off x="0" y="384"/>
              <a:ext cx="528" cy="528"/>
            </a:xfrm>
            <a:prstGeom prst="ellipse">
              <a:avLst/>
            </a:prstGeom>
            <a:gradFill rotWithShape="1">
              <a:gsLst>
                <a:gs pos="0">
                  <a:srgbClr val="E5F0FF"/>
                </a:gs>
                <a:gs pos="100000">
                  <a:srgbClr val="0089E6">
                    <a:alpha val="0"/>
                  </a:srgbClr>
                </a:gs>
              </a:gsLst>
              <a:path path="shape">
                <a:fillToRect l="50000" t="50000" r="50000" b="50000"/>
              </a:path>
            </a:gradFill>
            <a:ln w="9525">
              <a:noFill/>
              <a:round/>
              <a:headEnd/>
              <a:tailEnd/>
            </a:ln>
          </p:spPr>
          <p:txBody>
            <a:bodyPr wrap="none" anchor="ctr"/>
            <a:lstStyle/>
            <a:p>
              <a:pPr>
                <a:defRPr/>
              </a:pPr>
              <a:endParaRPr lang="en-US"/>
            </a:p>
          </p:txBody>
        </p:sp>
        <p:grpSp>
          <p:nvGrpSpPr>
            <p:cNvPr id="1033" name="Group 7"/>
            <p:cNvGrpSpPr>
              <a:grpSpLocks/>
            </p:cNvGrpSpPr>
            <p:nvPr/>
          </p:nvGrpSpPr>
          <p:grpSpPr bwMode="auto">
            <a:xfrm>
              <a:off x="168" y="0"/>
              <a:ext cx="192" cy="768"/>
              <a:chOff x="192" y="0"/>
              <a:chExt cx="192" cy="768"/>
            </a:xfrm>
          </p:grpSpPr>
          <p:grpSp>
            <p:nvGrpSpPr>
              <p:cNvPr id="1034" name="Group 8"/>
              <p:cNvGrpSpPr>
                <a:grpSpLocks/>
              </p:cNvGrpSpPr>
              <p:nvPr/>
            </p:nvGrpSpPr>
            <p:grpSpPr bwMode="auto">
              <a:xfrm flipV="1">
                <a:off x="192" y="480"/>
                <a:ext cx="192" cy="288"/>
                <a:chOff x="2200" y="2828"/>
                <a:chExt cx="465" cy="781"/>
              </a:xfrm>
            </p:grpSpPr>
            <p:sp>
              <p:nvSpPr>
                <p:cNvPr id="1036" name="Freeform 9"/>
                <p:cNvSpPr>
                  <a:spLocks/>
                </p:cNvSpPr>
                <p:nvPr/>
              </p:nvSpPr>
              <p:spPr bwMode="auto">
                <a:xfrm>
                  <a:off x="2200" y="2828"/>
                  <a:ext cx="465" cy="637"/>
                </a:xfrm>
                <a:custGeom>
                  <a:avLst/>
                  <a:gdLst>
                    <a:gd name="T0" fmla="*/ 55 w 929"/>
                    <a:gd name="T1" fmla="*/ 16 h 1276"/>
                    <a:gd name="T2" fmla="*/ 37 w 929"/>
                    <a:gd name="T3" fmla="*/ 31 h 1276"/>
                    <a:gd name="T4" fmla="*/ 21 w 929"/>
                    <a:gd name="T5" fmla="*/ 49 h 1276"/>
                    <a:gd name="T6" fmla="*/ 9 w 929"/>
                    <a:gd name="T7" fmla="*/ 70 h 1276"/>
                    <a:gd name="T8" fmla="*/ 2 w 929"/>
                    <a:gd name="T9" fmla="*/ 95 h 1276"/>
                    <a:gd name="T10" fmla="*/ 0 w 929"/>
                    <a:gd name="T11" fmla="*/ 122 h 1276"/>
                    <a:gd name="T12" fmla="*/ 6 w 929"/>
                    <a:gd name="T13" fmla="*/ 152 h 1276"/>
                    <a:gd name="T14" fmla="*/ 19 w 929"/>
                    <a:gd name="T15" fmla="*/ 184 h 1276"/>
                    <a:gd name="T16" fmla="*/ 53 w 929"/>
                    <a:gd name="T17" fmla="*/ 237 h 1276"/>
                    <a:gd name="T18" fmla="*/ 67 w 929"/>
                    <a:gd name="T19" fmla="*/ 306 h 1276"/>
                    <a:gd name="T20" fmla="*/ 156 w 929"/>
                    <a:gd name="T21" fmla="*/ 318 h 1276"/>
                    <a:gd name="T22" fmla="*/ 173 w 929"/>
                    <a:gd name="T23" fmla="*/ 267 h 1276"/>
                    <a:gd name="T24" fmla="*/ 176 w 929"/>
                    <a:gd name="T25" fmla="*/ 255 h 1276"/>
                    <a:gd name="T26" fmla="*/ 179 w 929"/>
                    <a:gd name="T27" fmla="*/ 243 h 1276"/>
                    <a:gd name="T28" fmla="*/ 182 w 929"/>
                    <a:gd name="T29" fmla="*/ 236 h 1276"/>
                    <a:gd name="T30" fmla="*/ 185 w 929"/>
                    <a:gd name="T31" fmla="*/ 229 h 1276"/>
                    <a:gd name="T32" fmla="*/ 189 w 929"/>
                    <a:gd name="T33" fmla="*/ 223 h 1276"/>
                    <a:gd name="T34" fmla="*/ 193 w 929"/>
                    <a:gd name="T35" fmla="*/ 217 h 1276"/>
                    <a:gd name="T36" fmla="*/ 201 w 929"/>
                    <a:gd name="T37" fmla="*/ 206 h 1276"/>
                    <a:gd name="T38" fmla="*/ 209 w 929"/>
                    <a:gd name="T39" fmla="*/ 193 h 1276"/>
                    <a:gd name="T40" fmla="*/ 217 w 929"/>
                    <a:gd name="T41" fmla="*/ 178 h 1276"/>
                    <a:gd name="T42" fmla="*/ 224 w 929"/>
                    <a:gd name="T43" fmla="*/ 161 h 1276"/>
                    <a:gd name="T44" fmla="*/ 229 w 929"/>
                    <a:gd name="T45" fmla="*/ 143 h 1276"/>
                    <a:gd name="T46" fmla="*/ 232 w 929"/>
                    <a:gd name="T47" fmla="*/ 122 h 1276"/>
                    <a:gd name="T48" fmla="*/ 232 w 929"/>
                    <a:gd name="T49" fmla="*/ 100 h 1276"/>
                    <a:gd name="T50" fmla="*/ 228 w 929"/>
                    <a:gd name="T51" fmla="*/ 76 h 1276"/>
                    <a:gd name="T52" fmla="*/ 218 w 929"/>
                    <a:gd name="T53" fmla="*/ 50 h 1276"/>
                    <a:gd name="T54" fmla="*/ 201 w 929"/>
                    <a:gd name="T55" fmla="*/ 30 h 1276"/>
                    <a:gd name="T56" fmla="*/ 179 w 929"/>
                    <a:gd name="T57" fmla="*/ 15 h 1276"/>
                    <a:gd name="T58" fmla="*/ 155 w 929"/>
                    <a:gd name="T59" fmla="*/ 6 h 1276"/>
                    <a:gd name="T60" fmla="*/ 130 w 929"/>
                    <a:gd name="T61" fmla="*/ 0 h 1276"/>
                    <a:gd name="T62" fmla="*/ 105 w 929"/>
                    <a:gd name="T63" fmla="*/ 0 h 1276"/>
                    <a:gd name="T64" fmla="*/ 83 w 929"/>
                    <a:gd name="T65" fmla="*/ 3 h 1276"/>
                    <a:gd name="T66" fmla="*/ 65 w 929"/>
                    <a:gd name="T67" fmla="*/ 10 h 12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9" h="1276">
                      <a:moveTo>
                        <a:pt x="260" y="40"/>
                      </a:moveTo>
                      <a:lnTo>
                        <a:pt x="220" y="65"/>
                      </a:lnTo>
                      <a:lnTo>
                        <a:pt x="181" y="94"/>
                      </a:lnTo>
                      <a:lnTo>
                        <a:pt x="145" y="125"/>
                      </a:lnTo>
                      <a:lnTo>
                        <a:pt x="112" y="160"/>
                      </a:lnTo>
                      <a:lnTo>
                        <a:pt x="82" y="198"/>
                      </a:lnTo>
                      <a:lnTo>
                        <a:pt x="55" y="239"/>
                      </a:lnTo>
                      <a:lnTo>
                        <a:pt x="33" y="283"/>
                      </a:lnTo>
                      <a:lnTo>
                        <a:pt x="17" y="330"/>
                      </a:lnTo>
                      <a:lnTo>
                        <a:pt x="6" y="380"/>
                      </a:lnTo>
                      <a:lnTo>
                        <a:pt x="0" y="433"/>
                      </a:lnTo>
                      <a:lnTo>
                        <a:pt x="0" y="488"/>
                      </a:lnTo>
                      <a:lnTo>
                        <a:pt x="8" y="547"/>
                      </a:lnTo>
                      <a:lnTo>
                        <a:pt x="22" y="608"/>
                      </a:lnTo>
                      <a:lnTo>
                        <a:pt x="45" y="671"/>
                      </a:lnTo>
                      <a:lnTo>
                        <a:pt x="75" y="738"/>
                      </a:lnTo>
                      <a:lnTo>
                        <a:pt x="114" y="807"/>
                      </a:lnTo>
                      <a:lnTo>
                        <a:pt x="212" y="952"/>
                      </a:lnTo>
                      <a:lnTo>
                        <a:pt x="248" y="1042"/>
                      </a:lnTo>
                      <a:lnTo>
                        <a:pt x="267" y="1225"/>
                      </a:lnTo>
                      <a:lnTo>
                        <a:pt x="294" y="1276"/>
                      </a:lnTo>
                      <a:lnTo>
                        <a:pt x="624" y="1276"/>
                      </a:lnTo>
                      <a:lnTo>
                        <a:pt x="676" y="1241"/>
                      </a:lnTo>
                      <a:lnTo>
                        <a:pt x="689" y="1070"/>
                      </a:lnTo>
                      <a:lnTo>
                        <a:pt x="696" y="1045"/>
                      </a:lnTo>
                      <a:lnTo>
                        <a:pt x="702" y="1021"/>
                      </a:lnTo>
                      <a:lnTo>
                        <a:pt x="709" y="997"/>
                      </a:lnTo>
                      <a:lnTo>
                        <a:pt x="716" y="973"/>
                      </a:lnTo>
                      <a:lnTo>
                        <a:pt x="721" y="959"/>
                      </a:lnTo>
                      <a:lnTo>
                        <a:pt x="725" y="945"/>
                      </a:lnTo>
                      <a:lnTo>
                        <a:pt x="731" y="931"/>
                      </a:lnTo>
                      <a:lnTo>
                        <a:pt x="738" y="919"/>
                      </a:lnTo>
                      <a:lnTo>
                        <a:pt x="745" y="906"/>
                      </a:lnTo>
                      <a:lnTo>
                        <a:pt x="753" y="895"/>
                      </a:lnTo>
                      <a:lnTo>
                        <a:pt x="761" y="882"/>
                      </a:lnTo>
                      <a:lnTo>
                        <a:pt x="769" y="870"/>
                      </a:lnTo>
                      <a:lnTo>
                        <a:pt x="785" y="850"/>
                      </a:lnTo>
                      <a:lnTo>
                        <a:pt x="801" y="825"/>
                      </a:lnTo>
                      <a:lnTo>
                        <a:pt x="818" y="800"/>
                      </a:lnTo>
                      <a:lnTo>
                        <a:pt x="835" y="774"/>
                      </a:lnTo>
                      <a:lnTo>
                        <a:pt x="851" y="745"/>
                      </a:lnTo>
                      <a:lnTo>
                        <a:pt x="866" y="714"/>
                      </a:lnTo>
                      <a:lnTo>
                        <a:pt x="881" y="681"/>
                      </a:lnTo>
                      <a:lnTo>
                        <a:pt x="895" y="646"/>
                      </a:lnTo>
                      <a:lnTo>
                        <a:pt x="906" y="610"/>
                      </a:lnTo>
                      <a:lnTo>
                        <a:pt x="916" y="572"/>
                      </a:lnTo>
                      <a:lnTo>
                        <a:pt x="924" y="532"/>
                      </a:lnTo>
                      <a:lnTo>
                        <a:pt x="928" y="490"/>
                      </a:lnTo>
                      <a:lnTo>
                        <a:pt x="929" y="446"/>
                      </a:lnTo>
                      <a:lnTo>
                        <a:pt x="927" y="400"/>
                      </a:lnTo>
                      <a:lnTo>
                        <a:pt x="921" y="353"/>
                      </a:lnTo>
                      <a:lnTo>
                        <a:pt x="912" y="305"/>
                      </a:lnTo>
                      <a:lnTo>
                        <a:pt x="895" y="251"/>
                      </a:lnTo>
                      <a:lnTo>
                        <a:pt x="869" y="202"/>
                      </a:lnTo>
                      <a:lnTo>
                        <a:pt x="838" y="159"/>
                      </a:lnTo>
                      <a:lnTo>
                        <a:pt x="803" y="122"/>
                      </a:lnTo>
                      <a:lnTo>
                        <a:pt x="761" y="89"/>
                      </a:lnTo>
                      <a:lnTo>
                        <a:pt x="716" y="63"/>
                      </a:lnTo>
                      <a:lnTo>
                        <a:pt x="669" y="41"/>
                      </a:lnTo>
                      <a:lnTo>
                        <a:pt x="620" y="24"/>
                      </a:lnTo>
                      <a:lnTo>
                        <a:pt x="569" y="11"/>
                      </a:lnTo>
                      <a:lnTo>
                        <a:pt x="518" y="3"/>
                      </a:lnTo>
                      <a:lnTo>
                        <a:pt x="469" y="0"/>
                      </a:lnTo>
                      <a:lnTo>
                        <a:pt x="420" y="1"/>
                      </a:lnTo>
                      <a:lnTo>
                        <a:pt x="374" y="4"/>
                      </a:lnTo>
                      <a:lnTo>
                        <a:pt x="332" y="13"/>
                      </a:lnTo>
                      <a:lnTo>
                        <a:pt x="294" y="25"/>
                      </a:lnTo>
                      <a:lnTo>
                        <a:pt x="260" y="40"/>
                      </a:lnTo>
                      <a:close/>
                    </a:path>
                  </a:pathLst>
                </a:custGeom>
                <a:solidFill>
                  <a:srgbClr val="E55B23"/>
                </a:solidFill>
                <a:ln w="9525">
                  <a:noFill/>
                  <a:round/>
                  <a:headEnd/>
                  <a:tailEnd/>
                </a:ln>
              </p:spPr>
              <p:txBody>
                <a:bodyPr/>
                <a:lstStyle/>
                <a:p>
                  <a:pPr>
                    <a:defRPr/>
                  </a:pPr>
                  <a:endParaRPr lang="en-US"/>
                </a:p>
              </p:txBody>
            </p:sp>
            <p:sp>
              <p:nvSpPr>
                <p:cNvPr id="1037" name="Freeform 10"/>
                <p:cNvSpPr>
                  <a:spLocks/>
                </p:cNvSpPr>
                <p:nvPr/>
              </p:nvSpPr>
              <p:spPr bwMode="auto">
                <a:xfrm>
                  <a:off x="2200" y="2831"/>
                  <a:ext cx="463" cy="635"/>
                </a:xfrm>
                <a:custGeom>
                  <a:avLst/>
                  <a:gdLst>
                    <a:gd name="T0" fmla="*/ 55 w 924"/>
                    <a:gd name="T1" fmla="*/ 15 h 1273"/>
                    <a:gd name="T2" fmla="*/ 36 w 924"/>
                    <a:gd name="T3" fmla="*/ 30 h 1273"/>
                    <a:gd name="T4" fmla="*/ 21 w 924"/>
                    <a:gd name="T5" fmla="*/ 49 h 1273"/>
                    <a:gd name="T6" fmla="*/ 9 w 924"/>
                    <a:gd name="T7" fmla="*/ 70 h 1273"/>
                    <a:gd name="T8" fmla="*/ 2 w 924"/>
                    <a:gd name="T9" fmla="*/ 94 h 1273"/>
                    <a:gd name="T10" fmla="*/ 0 w 924"/>
                    <a:gd name="T11" fmla="*/ 121 h 1273"/>
                    <a:gd name="T12" fmla="*/ 6 w 924"/>
                    <a:gd name="T13" fmla="*/ 151 h 1273"/>
                    <a:gd name="T14" fmla="*/ 19 w 924"/>
                    <a:gd name="T15" fmla="*/ 183 h 1273"/>
                    <a:gd name="T16" fmla="*/ 32 w 924"/>
                    <a:gd name="T17" fmla="*/ 205 h 1273"/>
                    <a:gd name="T18" fmla="*/ 38 w 924"/>
                    <a:gd name="T19" fmla="*/ 213 h 1273"/>
                    <a:gd name="T20" fmla="*/ 45 w 924"/>
                    <a:gd name="T21" fmla="*/ 222 h 1273"/>
                    <a:gd name="T22" fmla="*/ 51 w 924"/>
                    <a:gd name="T23" fmla="*/ 231 h 1273"/>
                    <a:gd name="T24" fmla="*/ 55 w 924"/>
                    <a:gd name="T25" fmla="*/ 239 h 1273"/>
                    <a:gd name="T26" fmla="*/ 57 w 924"/>
                    <a:gd name="T27" fmla="*/ 244 h 1273"/>
                    <a:gd name="T28" fmla="*/ 59 w 924"/>
                    <a:gd name="T29" fmla="*/ 250 h 1273"/>
                    <a:gd name="T30" fmla="*/ 61 w 924"/>
                    <a:gd name="T31" fmla="*/ 256 h 1273"/>
                    <a:gd name="T32" fmla="*/ 64 w 924"/>
                    <a:gd name="T33" fmla="*/ 270 h 1273"/>
                    <a:gd name="T34" fmla="*/ 66 w 924"/>
                    <a:gd name="T35" fmla="*/ 293 h 1273"/>
                    <a:gd name="T36" fmla="*/ 69 w 924"/>
                    <a:gd name="T37" fmla="*/ 308 h 1273"/>
                    <a:gd name="T38" fmla="*/ 72 w 924"/>
                    <a:gd name="T39" fmla="*/ 314 h 1273"/>
                    <a:gd name="T40" fmla="*/ 79 w 924"/>
                    <a:gd name="T41" fmla="*/ 317 h 1273"/>
                    <a:gd name="T42" fmla="*/ 89 w 924"/>
                    <a:gd name="T43" fmla="*/ 317 h 1273"/>
                    <a:gd name="T44" fmla="*/ 99 w 924"/>
                    <a:gd name="T45" fmla="*/ 317 h 1273"/>
                    <a:gd name="T46" fmla="*/ 110 w 924"/>
                    <a:gd name="T47" fmla="*/ 317 h 1273"/>
                    <a:gd name="T48" fmla="*/ 120 w 924"/>
                    <a:gd name="T49" fmla="*/ 317 h 1273"/>
                    <a:gd name="T50" fmla="*/ 131 w 924"/>
                    <a:gd name="T51" fmla="*/ 317 h 1273"/>
                    <a:gd name="T52" fmla="*/ 141 w 924"/>
                    <a:gd name="T53" fmla="*/ 317 h 1273"/>
                    <a:gd name="T54" fmla="*/ 151 w 924"/>
                    <a:gd name="T55" fmla="*/ 317 h 1273"/>
                    <a:gd name="T56" fmla="*/ 158 w 924"/>
                    <a:gd name="T57" fmla="*/ 316 h 1273"/>
                    <a:gd name="T58" fmla="*/ 161 w 924"/>
                    <a:gd name="T59" fmla="*/ 314 h 1273"/>
                    <a:gd name="T60" fmla="*/ 164 w 924"/>
                    <a:gd name="T61" fmla="*/ 311 h 1273"/>
                    <a:gd name="T62" fmla="*/ 167 w 924"/>
                    <a:gd name="T63" fmla="*/ 309 h 1273"/>
                    <a:gd name="T64" fmla="*/ 169 w 924"/>
                    <a:gd name="T65" fmla="*/ 298 h 1273"/>
                    <a:gd name="T66" fmla="*/ 171 w 924"/>
                    <a:gd name="T67" fmla="*/ 276 h 1273"/>
                    <a:gd name="T68" fmla="*/ 173 w 924"/>
                    <a:gd name="T69" fmla="*/ 259 h 1273"/>
                    <a:gd name="T70" fmla="*/ 177 w 924"/>
                    <a:gd name="T71" fmla="*/ 247 h 1273"/>
                    <a:gd name="T72" fmla="*/ 180 w 924"/>
                    <a:gd name="T73" fmla="*/ 238 h 1273"/>
                    <a:gd name="T74" fmla="*/ 183 w 924"/>
                    <a:gd name="T75" fmla="*/ 231 h 1273"/>
                    <a:gd name="T76" fmla="*/ 186 w 924"/>
                    <a:gd name="T77" fmla="*/ 225 h 1273"/>
                    <a:gd name="T78" fmla="*/ 190 w 924"/>
                    <a:gd name="T79" fmla="*/ 219 h 1273"/>
                    <a:gd name="T80" fmla="*/ 196 w 924"/>
                    <a:gd name="T81" fmla="*/ 211 h 1273"/>
                    <a:gd name="T82" fmla="*/ 204 w 924"/>
                    <a:gd name="T83" fmla="*/ 199 h 1273"/>
                    <a:gd name="T84" fmla="*/ 212 w 924"/>
                    <a:gd name="T85" fmla="*/ 185 h 1273"/>
                    <a:gd name="T86" fmla="*/ 220 w 924"/>
                    <a:gd name="T87" fmla="*/ 169 h 1273"/>
                    <a:gd name="T88" fmla="*/ 226 w 924"/>
                    <a:gd name="T89" fmla="*/ 152 h 1273"/>
                    <a:gd name="T90" fmla="*/ 230 w 924"/>
                    <a:gd name="T91" fmla="*/ 132 h 1273"/>
                    <a:gd name="T92" fmla="*/ 232 w 924"/>
                    <a:gd name="T93" fmla="*/ 111 h 1273"/>
                    <a:gd name="T94" fmla="*/ 230 w 924"/>
                    <a:gd name="T95" fmla="*/ 88 h 1273"/>
                    <a:gd name="T96" fmla="*/ 223 w 924"/>
                    <a:gd name="T97" fmla="*/ 62 h 1273"/>
                    <a:gd name="T98" fmla="*/ 209 w 924"/>
                    <a:gd name="T99" fmla="*/ 39 h 1273"/>
                    <a:gd name="T100" fmla="*/ 190 w 924"/>
                    <a:gd name="T101" fmla="*/ 22 h 1273"/>
                    <a:gd name="T102" fmla="*/ 167 w 924"/>
                    <a:gd name="T103" fmla="*/ 10 h 1273"/>
                    <a:gd name="T104" fmla="*/ 143 w 924"/>
                    <a:gd name="T105" fmla="*/ 3 h 1273"/>
                    <a:gd name="T106" fmla="*/ 118 w 924"/>
                    <a:gd name="T107" fmla="*/ 0 h 1273"/>
                    <a:gd name="T108" fmla="*/ 94 w 924"/>
                    <a:gd name="T109" fmla="*/ 1 h 1273"/>
                    <a:gd name="T110" fmla="*/ 74 w 924"/>
                    <a:gd name="T111" fmla="*/ 5 h 1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24" h="1273">
                      <a:moveTo>
                        <a:pt x="261" y="38"/>
                      </a:moveTo>
                      <a:lnTo>
                        <a:pt x="220" y="63"/>
                      </a:lnTo>
                      <a:lnTo>
                        <a:pt x="181" y="92"/>
                      </a:lnTo>
                      <a:lnTo>
                        <a:pt x="144" y="123"/>
                      </a:lnTo>
                      <a:lnTo>
                        <a:pt x="111" y="158"/>
                      </a:lnTo>
                      <a:lnTo>
                        <a:pt x="81" y="196"/>
                      </a:lnTo>
                      <a:lnTo>
                        <a:pt x="56" y="237"/>
                      </a:lnTo>
                      <a:lnTo>
                        <a:pt x="34" y="281"/>
                      </a:lnTo>
                      <a:lnTo>
                        <a:pt x="18" y="327"/>
                      </a:lnTo>
                      <a:lnTo>
                        <a:pt x="6" y="378"/>
                      </a:lnTo>
                      <a:lnTo>
                        <a:pt x="0" y="431"/>
                      </a:lnTo>
                      <a:lnTo>
                        <a:pt x="0" y="486"/>
                      </a:lnTo>
                      <a:lnTo>
                        <a:pt x="8" y="544"/>
                      </a:lnTo>
                      <a:lnTo>
                        <a:pt x="23" y="605"/>
                      </a:lnTo>
                      <a:lnTo>
                        <a:pt x="45" y="669"/>
                      </a:lnTo>
                      <a:lnTo>
                        <a:pt x="76" y="735"/>
                      </a:lnTo>
                      <a:lnTo>
                        <a:pt x="115" y="804"/>
                      </a:lnTo>
                      <a:lnTo>
                        <a:pt x="128" y="822"/>
                      </a:lnTo>
                      <a:lnTo>
                        <a:pt x="140" y="840"/>
                      </a:lnTo>
                      <a:lnTo>
                        <a:pt x="152" y="858"/>
                      </a:lnTo>
                      <a:lnTo>
                        <a:pt x="164" y="877"/>
                      </a:lnTo>
                      <a:lnTo>
                        <a:pt x="177" y="895"/>
                      </a:lnTo>
                      <a:lnTo>
                        <a:pt x="188" y="912"/>
                      </a:lnTo>
                      <a:lnTo>
                        <a:pt x="201" y="931"/>
                      </a:lnTo>
                      <a:lnTo>
                        <a:pt x="212" y="949"/>
                      </a:lnTo>
                      <a:lnTo>
                        <a:pt x="217" y="961"/>
                      </a:lnTo>
                      <a:lnTo>
                        <a:pt x="221" y="972"/>
                      </a:lnTo>
                      <a:lnTo>
                        <a:pt x="226" y="982"/>
                      </a:lnTo>
                      <a:lnTo>
                        <a:pt x="231" y="994"/>
                      </a:lnTo>
                      <a:lnTo>
                        <a:pt x="234" y="1006"/>
                      </a:lnTo>
                      <a:lnTo>
                        <a:pt x="239" y="1017"/>
                      </a:lnTo>
                      <a:lnTo>
                        <a:pt x="243" y="1029"/>
                      </a:lnTo>
                      <a:lnTo>
                        <a:pt x="248" y="1040"/>
                      </a:lnTo>
                      <a:lnTo>
                        <a:pt x="253" y="1085"/>
                      </a:lnTo>
                      <a:lnTo>
                        <a:pt x="258" y="1131"/>
                      </a:lnTo>
                      <a:lnTo>
                        <a:pt x="263" y="1177"/>
                      </a:lnTo>
                      <a:lnTo>
                        <a:pt x="267" y="1223"/>
                      </a:lnTo>
                      <a:lnTo>
                        <a:pt x="274" y="1236"/>
                      </a:lnTo>
                      <a:lnTo>
                        <a:pt x="281" y="1247"/>
                      </a:lnTo>
                      <a:lnTo>
                        <a:pt x="287" y="1260"/>
                      </a:lnTo>
                      <a:lnTo>
                        <a:pt x="294" y="1273"/>
                      </a:lnTo>
                      <a:lnTo>
                        <a:pt x="315" y="1273"/>
                      </a:lnTo>
                      <a:lnTo>
                        <a:pt x="335" y="1273"/>
                      </a:lnTo>
                      <a:lnTo>
                        <a:pt x="355" y="1273"/>
                      </a:lnTo>
                      <a:lnTo>
                        <a:pt x="376" y="1273"/>
                      </a:lnTo>
                      <a:lnTo>
                        <a:pt x="396" y="1273"/>
                      </a:lnTo>
                      <a:lnTo>
                        <a:pt x="417" y="1273"/>
                      </a:lnTo>
                      <a:lnTo>
                        <a:pt x="438" y="1273"/>
                      </a:lnTo>
                      <a:lnTo>
                        <a:pt x="459" y="1273"/>
                      </a:lnTo>
                      <a:lnTo>
                        <a:pt x="478" y="1273"/>
                      </a:lnTo>
                      <a:lnTo>
                        <a:pt x="499" y="1273"/>
                      </a:lnTo>
                      <a:lnTo>
                        <a:pt x="520" y="1273"/>
                      </a:lnTo>
                      <a:lnTo>
                        <a:pt x="540" y="1273"/>
                      </a:lnTo>
                      <a:lnTo>
                        <a:pt x="561" y="1273"/>
                      </a:lnTo>
                      <a:lnTo>
                        <a:pt x="581" y="1273"/>
                      </a:lnTo>
                      <a:lnTo>
                        <a:pt x="601" y="1273"/>
                      </a:lnTo>
                      <a:lnTo>
                        <a:pt x="622" y="1273"/>
                      </a:lnTo>
                      <a:lnTo>
                        <a:pt x="628" y="1268"/>
                      </a:lnTo>
                      <a:lnTo>
                        <a:pt x="635" y="1264"/>
                      </a:lnTo>
                      <a:lnTo>
                        <a:pt x="641" y="1260"/>
                      </a:lnTo>
                      <a:lnTo>
                        <a:pt x="647" y="1255"/>
                      </a:lnTo>
                      <a:lnTo>
                        <a:pt x="653" y="1251"/>
                      </a:lnTo>
                      <a:lnTo>
                        <a:pt x="659" y="1246"/>
                      </a:lnTo>
                      <a:lnTo>
                        <a:pt x="666" y="1243"/>
                      </a:lnTo>
                      <a:lnTo>
                        <a:pt x="672" y="1238"/>
                      </a:lnTo>
                      <a:lnTo>
                        <a:pt x="675" y="1196"/>
                      </a:lnTo>
                      <a:lnTo>
                        <a:pt x="679" y="1152"/>
                      </a:lnTo>
                      <a:lnTo>
                        <a:pt x="682" y="1109"/>
                      </a:lnTo>
                      <a:lnTo>
                        <a:pt x="684" y="1067"/>
                      </a:lnTo>
                      <a:lnTo>
                        <a:pt x="691" y="1042"/>
                      </a:lnTo>
                      <a:lnTo>
                        <a:pt x="698" y="1018"/>
                      </a:lnTo>
                      <a:lnTo>
                        <a:pt x="705" y="994"/>
                      </a:lnTo>
                      <a:lnTo>
                        <a:pt x="712" y="970"/>
                      </a:lnTo>
                      <a:lnTo>
                        <a:pt x="717" y="956"/>
                      </a:lnTo>
                      <a:lnTo>
                        <a:pt x="722" y="942"/>
                      </a:lnTo>
                      <a:lnTo>
                        <a:pt x="728" y="930"/>
                      </a:lnTo>
                      <a:lnTo>
                        <a:pt x="735" y="917"/>
                      </a:lnTo>
                      <a:lnTo>
                        <a:pt x="742" y="904"/>
                      </a:lnTo>
                      <a:lnTo>
                        <a:pt x="750" y="892"/>
                      </a:lnTo>
                      <a:lnTo>
                        <a:pt x="758" y="880"/>
                      </a:lnTo>
                      <a:lnTo>
                        <a:pt x="766" y="867"/>
                      </a:lnTo>
                      <a:lnTo>
                        <a:pt x="781" y="847"/>
                      </a:lnTo>
                      <a:lnTo>
                        <a:pt x="797" y="824"/>
                      </a:lnTo>
                      <a:lnTo>
                        <a:pt x="813" y="798"/>
                      </a:lnTo>
                      <a:lnTo>
                        <a:pt x="829" y="772"/>
                      </a:lnTo>
                      <a:lnTo>
                        <a:pt x="847" y="743"/>
                      </a:lnTo>
                      <a:lnTo>
                        <a:pt x="862" y="712"/>
                      </a:lnTo>
                      <a:lnTo>
                        <a:pt x="877" y="680"/>
                      </a:lnTo>
                      <a:lnTo>
                        <a:pt x="889" y="645"/>
                      </a:lnTo>
                      <a:lnTo>
                        <a:pt x="901" y="609"/>
                      </a:lnTo>
                      <a:lnTo>
                        <a:pt x="910" y="570"/>
                      </a:lnTo>
                      <a:lnTo>
                        <a:pt x="918" y="530"/>
                      </a:lnTo>
                      <a:lnTo>
                        <a:pt x="923" y="488"/>
                      </a:lnTo>
                      <a:lnTo>
                        <a:pt x="924" y="445"/>
                      </a:lnTo>
                      <a:lnTo>
                        <a:pt x="922" y="400"/>
                      </a:lnTo>
                      <a:lnTo>
                        <a:pt x="916" y="352"/>
                      </a:lnTo>
                      <a:lnTo>
                        <a:pt x="907" y="303"/>
                      </a:lnTo>
                      <a:lnTo>
                        <a:pt x="889" y="249"/>
                      </a:lnTo>
                      <a:lnTo>
                        <a:pt x="865" y="200"/>
                      </a:lnTo>
                      <a:lnTo>
                        <a:pt x="834" y="159"/>
                      </a:lnTo>
                      <a:lnTo>
                        <a:pt x="798" y="121"/>
                      </a:lnTo>
                      <a:lnTo>
                        <a:pt x="758" y="90"/>
                      </a:lnTo>
                      <a:lnTo>
                        <a:pt x="714" y="63"/>
                      </a:lnTo>
                      <a:lnTo>
                        <a:pt x="667" y="42"/>
                      </a:lnTo>
                      <a:lnTo>
                        <a:pt x="619" y="24"/>
                      </a:lnTo>
                      <a:lnTo>
                        <a:pt x="568" y="12"/>
                      </a:lnTo>
                      <a:lnTo>
                        <a:pt x="519" y="4"/>
                      </a:lnTo>
                      <a:lnTo>
                        <a:pt x="469" y="0"/>
                      </a:lnTo>
                      <a:lnTo>
                        <a:pt x="421" y="0"/>
                      </a:lnTo>
                      <a:lnTo>
                        <a:pt x="375" y="4"/>
                      </a:lnTo>
                      <a:lnTo>
                        <a:pt x="333" y="12"/>
                      </a:lnTo>
                      <a:lnTo>
                        <a:pt x="294" y="23"/>
                      </a:lnTo>
                      <a:lnTo>
                        <a:pt x="261" y="38"/>
                      </a:lnTo>
                      <a:close/>
                    </a:path>
                  </a:pathLst>
                </a:custGeom>
                <a:solidFill>
                  <a:srgbClr val="E86621"/>
                </a:solidFill>
                <a:ln w="9525">
                  <a:noFill/>
                  <a:round/>
                  <a:headEnd/>
                  <a:tailEnd/>
                </a:ln>
              </p:spPr>
              <p:txBody>
                <a:bodyPr/>
                <a:lstStyle/>
                <a:p>
                  <a:pPr>
                    <a:defRPr/>
                  </a:pPr>
                  <a:endParaRPr lang="en-US"/>
                </a:p>
              </p:txBody>
            </p:sp>
            <p:sp>
              <p:nvSpPr>
                <p:cNvPr id="1038" name="Freeform 11"/>
                <p:cNvSpPr>
                  <a:spLocks/>
                </p:cNvSpPr>
                <p:nvPr/>
              </p:nvSpPr>
              <p:spPr bwMode="auto">
                <a:xfrm>
                  <a:off x="2202" y="2831"/>
                  <a:ext cx="460" cy="635"/>
                </a:xfrm>
                <a:custGeom>
                  <a:avLst/>
                  <a:gdLst>
                    <a:gd name="T0" fmla="*/ 55 w 919"/>
                    <a:gd name="T1" fmla="*/ 16 h 1271"/>
                    <a:gd name="T2" fmla="*/ 36 w 919"/>
                    <a:gd name="T3" fmla="*/ 30 h 1271"/>
                    <a:gd name="T4" fmla="*/ 20 w 919"/>
                    <a:gd name="T5" fmla="*/ 48 h 1271"/>
                    <a:gd name="T6" fmla="*/ 9 w 919"/>
                    <a:gd name="T7" fmla="*/ 70 h 1271"/>
                    <a:gd name="T8" fmla="*/ 2 w 919"/>
                    <a:gd name="T9" fmla="*/ 94 h 1271"/>
                    <a:gd name="T10" fmla="*/ 1 w 919"/>
                    <a:gd name="T11" fmla="*/ 121 h 1271"/>
                    <a:gd name="T12" fmla="*/ 6 w 919"/>
                    <a:gd name="T13" fmla="*/ 151 h 1271"/>
                    <a:gd name="T14" fmla="*/ 19 w 919"/>
                    <a:gd name="T15" fmla="*/ 183 h 1271"/>
                    <a:gd name="T16" fmla="*/ 32 w 919"/>
                    <a:gd name="T17" fmla="*/ 205 h 1271"/>
                    <a:gd name="T18" fmla="*/ 38 w 919"/>
                    <a:gd name="T19" fmla="*/ 214 h 1271"/>
                    <a:gd name="T20" fmla="*/ 44 w 919"/>
                    <a:gd name="T21" fmla="*/ 223 h 1271"/>
                    <a:gd name="T22" fmla="*/ 50 w 919"/>
                    <a:gd name="T23" fmla="*/ 232 h 1271"/>
                    <a:gd name="T24" fmla="*/ 54 w 919"/>
                    <a:gd name="T25" fmla="*/ 239 h 1271"/>
                    <a:gd name="T26" fmla="*/ 57 w 919"/>
                    <a:gd name="T27" fmla="*/ 245 h 1271"/>
                    <a:gd name="T28" fmla="*/ 59 w 919"/>
                    <a:gd name="T29" fmla="*/ 251 h 1271"/>
                    <a:gd name="T30" fmla="*/ 61 w 919"/>
                    <a:gd name="T31" fmla="*/ 256 h 1271"/>
                    <a:gd name="T32" fmla="*/ 64 w 919"/>
                    <a:gd name="T33" fmla="*/ 270 h 1271"/>
                    <a:gd name="T34" fmla="*/ 66 w 919"/>
                    <a:gd name="T35" fmla="*/ 293 h 1271"/>
                    <a:gd name="T36" fmla="*/ 69 w 919"/>
                    <a:gd name="T37" fmla="*/ 308 h 1271"/>
                    <a:gd name="T38" fmla="*/ 72 w 919"/>
                    <a:gd name="T39" fmla="*/ 314 h 1271"/>
                    <a:gd name="T40" fmla="*/ 79 w 919"/>
                    <a:gd name="T41" fmla="*/ 317 h 1271"/>
                    <a:gd name="T42" fmla="*/ 89 w 919"/>
                    <a:gd name="T43" fmla="*/ 317 h 1271"/>
                    <a:gd name="T44" fmla="*/ 99 w 919"/>
                    <a:gd name="T45" fmla="*/ 317 h 1271"/>
                    <a:gd name="T46" fmla="*/ 109 w 919"/>
                    <a:gd name="T47" fmla="*/ 317 h 1271"/>
                    <a:gd name="T48" fmla="*/ 119 w 919"/>
                    <a:gd name="T49" fmla="*/ 317 h 1271"/>
                    <a:gd name="T50" fmla="*/ 130 w 919"/>
                    <a:gd name="T51" fmla="*/ 317 h 1271"/>
                    <a:gd name="T52" fmla="*/ 140 w 919"/>
                    <a:gd name="T53" fmla="*/ 317 h 1271"/>
                    <a:gd name="T54" fmla="*/ 150 w 919"/>
                    <a:gd name="T55" fmla="*/ 317 h 1271"/>
                    <a:gd name="T56" fmla="*/ 157 w 919"/>
                    <a:gd name="T57" fmla="*/ 316 h 1271"/>
                    <a:gd name="T58" fmla="*/ 160 w 919"/>
                    <a:gd name="T59" fmla="*/ 314 h 1271"/>
                    <a:gd name="T60" fmla="*/ 163 w 919"/>
                    <a:gd name="T61" fmla="*/ 312 h 1271"/>
                    <a:gd name="T62" fmla="*/ 166 w 919"/>
                    <a:gd name="T63" fmla="*/ 310 h 1271"/>
                    <a:gd name="T64" fmla="*/ 168 w 919"/>
                    <a:gd name="T65" fmla="*/ 298 h 1271"/>
                    <a:gd name="T66" fmla="*/ 170 w 919"/>
                    <a:gd name="T67" fmla="*/ 276 h 1271"/>
                    <a:gd name="T68" fmla="*/ 172 w 919"/>
                    <a:gd name="T69" fmla="*/ 260 h 1271"/>
                    <a:gd name="T70" fmla="*/ 175 w 919"/>
                    <a:gd name="T71" fmla="*/ 248 h 1271"/>
                    <a:gd name="T72" fmla="*/ 178 w 919"/>
                    <a:gd name="T73" fmla="*/ 238 h 1271"/>
                    <a:gd name="T74" fmla="*/ 181 w 919"/>
                    <a:gd name="T75" fmla="*/ 232 h 1271"/>
                    <a:gd name="T76" fmla="*/ 185 w 919"/>
                    <a:gd name="T77" fmla="*/ 225 h 1271"/>
                    <a:gd name="T78" fmla="*/ 189 w 919"/>
                    <a:gd name="T79" fmla="*/ 219 h 1271"/>
                    <a:gd name="T80" fmla="*/ 194 w 919"/>
                    <a:gd name="T81" fmla="*/ 211 h 1271"/>
                    <a:gd name="T82" fmla="*/ 202 w 919"/>
                    <a:gd name="T83" fmla="*/ 199 h 1271"/>
                    <a:gd name="T84" fmla="*/ 210 w 919"/>
                    <a:gd name="T85" fmla="*/ 185 h 1271"/>
                    <a:gd name="T86" fmla="*/ 218 w 919"/>
                    <a:gd name="T87" fmla="*/ 169 h 1271"/>
                    <a:gd name="T88" fmla="*/ 224 w 919"/>
                    <a:gd name="T89" fmla="*/ 152 h 1271"/>
                    <a:gd name="T90" fmla="*/ 229 w 919"/>
                    <a:gd name="T91" fmla="*/ 132 h 1271"/>
                    <a:gd name="T92" fmla="*/ 230 w 919"/>
                    <a:gd name="T93" fmla="*/ 111 h 1271"/>
                    <a:gd name="T94" fmla="*/ 228 w 919"/>
                    <a:gd name="T95" fmla="*/ 88 h 1271"/>
                    <a:gd name="T96" fmla="*/ 221 w 919"/>
                    <a:gd name="T97" fmla="*/ 62 h 1271"/>
                    <a:gd name="T98" fmla="*/ 208 w 919"/>
                    <a:gd name="T99" fmla="*/ 39 h 1271"/>
                    <a:gd name="T100" fmla="*/ 189 w 919"/>
                    <a:gd name="T101" fmla="*/ 22 h 1271"/>
                    <a:gd name="T102" fmla="*/ 166 w 919"/>
                    <a:gd name="T103" fmla="*/ 10 h 1271"/>
                    <a:gd name="T104" fmla="*/ 142 w 919"/>
                    <a:gd name="T105" fmla="*/ 3 h 1271"/>
                    <a:gd name="T106" fmla="*/ 117 w 919"/>
                    <a:gd name="T107" fmla="*/ 0 h 1271"/>
                    <a:gd name="T108" fmla="*/ 94 w 919"/>
                    <a:gd name="T109" fmla="*/ 1 h 1271"/>
                    <a:gd name="T110" fmla="*/ 74 w 919"/>
                    <a:gd name="T111" fmla="*/ 5 h 12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9" h="1271">
                      <a:moveTo>
                        <a:pt x="260" y="38"/>
                      </a:moveTo>
                      <a:lnTo>
                        <a:pt x="218" y="64"/>
                      </a:lnTo>
                      <a:lnTo>
                        <a:pt x="180" y="91"/>
                      </a:lnTo>
                      <a:lnTo>
                        <a:pt x="144" y="122"/>
                      </a:lnTo>
                      <a:lnTo>
                        <a:pt x="110" y="157"/>
                      </a:lnTo>
                      <a:lnTo>
                        <a:pt x="80" y="195"/>
                      </a:lnTo>
                      <a:lnTo>
                        <a:pt x="55" y="236"/>
                      </a:lnTo>
                      <a:lnTo>
                        <a:pt x="33" y="280"/>
                      </a:lnTo>
                      <a:lnTo>
                        <a:pt x="17" y="326"/>
                      </a:lnTo>
                      <a:lnTo>
                        <a:pt x="5" y="376"/>
                      </a:lnTo>
                      <a:lnTo>
                        <a:pt x="0" y="429"/>
                      </a:lnTo>
                      <a:lnTo>
                        <a:pt x="1" y="484"/>
                      </a:lnTo>
                      <a:lnTo>
                        <a:pt x="8" y="543"/>
                      </a:lnTo>
                      <a:lnTo>
                        <a:pt x="23" y="604"/>
                      </a:lnTo>
                      <a:lnTo>
                        <a:pt x="45" y="667"/>
                      </a:lnTo>
                      <a:lnTo>
                        <a:pt x="76" y="734"/>
                      </a:lnTo>
                      <a:lnTo>
                        <a:pt x="115" y="803"/>
                      </a:lnTo>
                      <a:lnTo>
                        <a:pt x="127" y="822"/>
                      </a:lnTo>
                      <a:lnTo>
                        <a:pt x="139" y="839"/>
                      </a:lnTo>
                      <a:lnTo>
                        <a:pt x="152" y="857"/>
                      </a:lnTo>
                      <a:lnTo>
                        <a:pt x="163" y="875"/>
                      </a:lnTo>
                      <a:lnTo>
                        <a:pt x="176" y="893"/>
                      </a:lnTo>
                      <a:lnTo>
                        <a:pt x="187" y="911"/>
                      </a:lnTo>
                      <a:lnTo>
                        <a:pt x="200" y="929"/>
                      </a:lnTo>
                      <a:lnTo>
                        <a:pt x="212" y="947"/>
                      </a:lnTo>
                      <a:lnTo>
                        <a:pt x="216" y="959"/>
                      </a:lnTo>
                      <a:lnTo>
                        <a:pt x="221" y="970"/>
                      </a:lnTo>
                      <a:lnTo>
                        <a:pt x="225" y="982"/>
                      </a:lnTo>
                      <a:lnTo>
                        <a:pt x="230" y="993"/>
                      </a:lnTo>
                      <a:lnTo>
                        <a:pt x="233" y="1005"/>
                      </a:lnTo>
                      <a:lnTo>
                        <a:pt x="238" y="1015"/>
                      </a:lnTo>
                      <a:lnTo>
                        <a:pt x="243" y="1027"/>
                      </a:lnTo>
                      <a:lnTo>
                        <a:pt x="247" y="1038"/>
                      </a:lnTo>
                      <a:lnTo>
                        <a:pt x="253" y="1083"/>
                      </a:lnTo>
                      <a:lnTo>
                        <a:pt x="258" y="1129"/>
                      </a:lnTo>
                      <a:lnTo>
                        <a:pt x="263" y="1175"/>
                      </a:lnTo>
                      <a:lnTo>
                        <a:pt x="268" y="1221"/>
                      </a:lnTo>
                      <a:lnTo>
                        <a:pt x="274" y="1234"/>
                      </a:lnTo>
                      <a:lnTo>
                        <a:pt x="281" y="1245"/>
                      </a:lnTo>
                      <a:lnTo>
                        <a:pt x="286" y="1258"/>
                      </a:lnTo>
                      <a:lnTo>
                        <a:pt x="293" y="1271"/>
                      </a:lnTo>
                      <a:lnTo>
                        <a:pt x="314" y="1271"/>
                      </a:lnTo>
                      <a:lnTo>
                        <a:pt x="334" y="1271"/>
                      </a:lnTo>
                      <a:lnTo>
                        <a:pt x="354" y="1271"/>
                      </a:lnTo>
                      <a:lnTo>
                        <a:pt x="375" y="1271"/>
                      </a:lnTo>
                      <a:lnTo>
                        <a:pt x="395" y="1271"/>
                      </a:lnTo>
                      <a:lnTo>
                        <a:pt x="415" y="1271"/>
                      </a:lnTo>
                      <a:lnTo>
                        <a:pt x="436" y="1271"/>
                      </a:lnTo>
                      <a:lnTo>
                        <a:pt x="457" y="1271"/>
                      </a:lnTo>
                      <a:lnTo>
                        <a:pt x="476" y="1271"/>
                      </a:lnTo>
                      <a:lnTo>
                        <a:pt x="497" y="1271"/>
                      </a:lnTo>
                      <a:lnTo>
                        <a:pt x="518" y="1271"/>
                      </a:lnTo>
                      <a:lnTo>
                        <a:pt x="537" y="1271"/>
                      </a:lnTo>
                      <a:lnTo>
                        <a:pt x="558" y="1271"/>
                      </a:lnTo>
                      <a:lnTo>
                        <a:pt x="579" y="1271"/>
                      </a:lnTo>
                      <a:lnTo>
                        <a:pt x="598" y="1271"/>
                      </a:lnTo>
                      <a:lnTo>
                        <a:pt x="619" y="1271"/>
                      </a:lnTo>
                      <a:lnTo>
                        <a:pt x="625" y="1266"/>
                      </a:lnTo>
                      <a:lnTo>
                        <a:pt x="631" y="1262"/>
                      </a:lnTo>
                      <a:lnTo>
                        <a:pt x="638" y="1258"/>
                      </a:lnTo>
                      <a:lnTo>
                        <a:pt x="643" y="1253"/>
                      </a:lnTo>
                      <a:lnTo>
                        <a:pt x="649" y="1249"/>
                      </a:lnTo>
                      <a:lnTo>
                        <a:pt x="655" y="1244"/>
                      </a:lnTo>
                      <a:lnTo>
                        <a:pt x="661" y="1240"/>
                      </a:lnTo>
                      <a:lnTo>
                        <a:pt x="666" y="1235"/>
                      </a:lnTo>
                      <a:lnTo>
                        <a:pt x="670" y="1192"/>
                      </a:lnTo>
                      <a:lnTo>
                        <a:pt x="673" y="1150"/>
                      </a:lnTo>
                      <a:lnTo>
                        <a:pt x="677" y="1107"/>
                      </a:lnTo>
                      <a:lnTo>
                        <a:pt x="679" y="1065"/>
                      </a:lnTo>
                      <a:lnTo>
                        <a:pt x="686" y="1040"/>
                      </a:lnTo>
                      <a:lnTo>
                        <a:pt x="693" y="1016"/>
                      </a:lnTo>
                      <a:lnTo>
                        <a:pt x="700" y="992"/>
                      </a:lnTo>
                      <a:lnTo>
                        <a:pt x="707" y="968"/>
                      </a:lnTo>
                      <a:lnTo>
                        <a:pt x="711" y="954"/>
                      </a:lnTo>
                      <a:lnTo>
                        <a:pt x="717" y="941"/>
                      </a:lnTo>
                      <a:lnTo>
                        <a:pt x="723" y="928"/>
                      </a:lnTo>
                      <a:lnTo>
                        <a:pt x="730" y="915"/>
                      </a:lnTo>
                      <a:lnTo>
                        <a:pt x="737" y="902"/>
                      </a:lnTo>
                      <a:lnTo>
                        <a:pt x="745" y="891"/>
                      </a:lnTo>
                      <a:lnTo>
                        <a:pt x="753" y="878"/>
                      </a:lnTo>
                      <a:lnTo>
                        <a:pt x="761" y="866"/>
                      </a:lnTo>
                      <a:lnTo>
                        <a:pt x="776" y="846"/>
                      </a:lnTo>
                      <a:lnTo>
                        <a:pt x="792" y="823"/>
                      </a:lnTo>
                      <a:lnTo>
                        <a:pt x="808" y="797"/>
                      </a:lnTo>
                      <a:lnTo>
                        <a:pt x="824" y="771"/>
                      </a:lnTo>
                      <a:lnTo>
                        <a:pt x="840" y="742"/>
                      </a:lnTo>
                      <a:lnTo>
                        <a:pt x="856" y="711"/>
                      </a:lnTo>
                      <a:lnTo>
                        <a:pt x="870" y="679"/>
                      </a:lnTo>
                      <a:lnTo>
                        <a:pt x="884" y="644"/>
                      </a:lnTo>
                      <a:lnTo>
                        <a:pt x="896" y="608"/>
                      </a:lnTo>
                      <a:lnTo>
                        <a:pt x="905" y="570"/>
                      </a:lnTo>
                      <a:lnTo>
                        <a:pt x="913" y="530"/>
                      </a:lnTo>
                      <a:lnTo>
                        <a:pt x="917" y="489"/>
                      </a:lnTo>
                      <a:lnTo>
                        <a:pt x="919" y="445"/>
                      </a:lnTo>
                      <a:lnTo>
                        <a:pt x="916" y="400"/>
                      </a:lnTo>
                      <a:lnTo>
                        <a:pt x="911" y="353"/>
                      </a:lnTo>
                      <a:lnTo>
                        <a:pt x="901" y="303"/>
                      </a:lnTo>
                      <a:lnTo>
                        <a:pt x="884" y="249"/>
                      </a:lnTo>
                      <a:lnTo>
                        <a:pt x="860" y="202"/>
                      </a:lnTo>
                      <a:lnTo>
                        <a:pt x="829" y="159"/>
                      </a:lnTo>
                      <a:lnTo>
                        <a:pt x="793" y="122"/>
                      </a:lnTo>
                      <a:lnTo>
                        <a:pt x="754" y="90"/>
                      </a:lnTo>
                      <a:lnTo>
                        <a:pt x="710" y="64"/>
                      </a:lnTo>
                      <a:lnTo>
                        <a:pt x="664" y="42"/>
                      </a:lnTo>
                      <a:lnTo>
                        <a:pt x="616" y="25"/>
                      </a:lnTo>
                      <a:lnTo>
                        <a:pt x="566" y="12"/>
                      </a:lnTo>
                      <a:lnTo>
                        <a:pt x="517" y="4"/>
                      </a:lnTo>
                      <a:lnTo>
                        <a:pt x="468" y="0"/>
                      </a:lnTo>
                      <a:lnTo>
                        <a:pt x="420" y="0"/>
                      </a:lnTo>
                      <a:lnTo>
                        <a:pt x="375" y="5"/>
                      </a:lnTo>
                      <a:lnTo>
                        <a:pt x="332" y="12"/>
                      </a:lnTo>
                      <a:lnTo>
                        <a:pt x="293" y="23"/>
                      </a:lnTo>
                      <a:lnTo>
                        <a:pt x="260" y="38"/>
                      </a:lnTo>
                      <a:close/>
                    </a:path>
                  </a:pathLst>
                </a:custGeom>
                <a:solidFill>
                  <a:srgbClr val="EA6D1E"/>
                </a:solidFill>
                <a:ln w="9525">
                  <a:noFill/>
                  <a:round/>
                  <a:headEnd/>
                  <a:tailEnd/>
                </a:ln>
              </p:spPr>
              <p:txBody>
                <a:bodyPr/>
                <a:lstStyle/>
                <a:p>
                  <a:pPr>
                    <a:defRPr/>
                  </a:pPr>
                  <a:endParaRPr lang="en-US"/>
                </a:p>
              </p:txBody>
            </p:sp>
            <p:sp>
              <p:nvSpPr>
                <p:cNvPr id="1039" name="Freeform 12"/>
                <p:cNvSpPr>
                  <a:spLocks/>
                </p:cNvSpPr>
                <p:nvPr/>
              </p:nvSpPr>
              <p:spPr bwMode="auto">
                <a:xfrm>
                  <a:off x="2202" y="2831"/>
                  <a:ext cx="458" cy="635"/>
                </a:xfrm>
                <a:custGeom>
                  <a:avLst/>
                  <a:gdLst>
                    <a:gd name="T0" fmla="*/ 55 w 914"/>
                    <a:gd name="T1" fmla="*/ 16 h 1268"/>
                    <a:gd name="T2" fmla="*/ 36 w 914"/>
                    <a:gd name="T3" fmla="*/ 31 h 1268"/>
                    <a:gd name="T4" fmla="*/ 21 w 914"/>
                    <a:gd name="T5" fmla="*/ 49 h 1268"/>
                    <a:gd name="T6" fmla="*/ 9 w 914"/>
                    <a:gd name="T7" fmla="*/ 70 h 1268"/>
                    <a:gd name="T8" fmla="*/ 2 w 914"/>
                    <a:gd name="T9" fmla="*/ 94 h 1268"/>
                    <a:gd name="T10" fmla="*/ 1 w 914"/>
                    <a:gd name="T11" fmla="*/ 121 h 1268"/>
                    <a:gd name="T12" fmla="*/ 6 w 914"/>
                    <a:gd name="T13" fmla="*/ 151 h 1268"/>
                    <a:gd name="T14" fmla="*/ 19 w 914"/>
                    <a:gd name="T15" fmla="*/ 183 h 1268"/>
                    <a:gd name="T16" fmla="*/ 32 w 914"/>
                    <a:gd name="T17" fmla="*/ 205 h 1268"/>
                    <a:gd name="T18" fmla="*/ 38 w 914"/>
                    <a:gd name="T19" fmla="*/ 214 h 1268"/>
                    <a:gd name="T20" fmla="*/ 44 w 914"/>
                    <a:gd name="T21" fmla="*/ 223 h 1268"/>
                    <a:gd name="T22" fmla="*/ 50 w 914"/>
                    <a:gd name="T23" fmla="*/ 232 h 1268"/>
                    <a:gd name="T24" fmla="*/ 54 w 914"/>
                    <a:gd name="T25" fmla="*/ 240 h 1268"/>
                    <a:gd name="T26" fmla="*/ 57 w 914"/>
                    <a:gd name="T27" fmla="*/ 245 h 1268"/>
                    <a:gd name="T28" fmla="*/ 59 w 914"/>
                    <a:gd name="T29" fmla="*/ 251 h 1268"/>
                    <a:gd name="T30" fmla="*/ 61 w 914"/>
                    <a:gd name="T31" fmla="*/ 257 h 1268"/>
                    <a:gd name="T32" fmla="*/ 64 w 914"/>
                    <a:gd name="T33" fmla="*/ 271 h 1268"/>
                    <a:gd name="T34" fmla="*/ 66 w 914"/>
                    <a:gd name="T35" fmla="*/ 294 h 1268"/>
                    <a:gd name="T36" fmla="*/ 69 w 914"/>
                    <a:gd name="T37" fmla="*/ 308 h 1268"/>
                    <a:gd name="T38" fmla="*/ 72 w 914"/>
                    <a:gd name="T39" fmla="*/ 314 h 1268"/>
                    <a:gd name="T40" fmla="*/ 79 w 914"/>
                    <a:gd name="T41" fmla="*/ 318 h 1268"/>
                    <a:gd name="T42" fmla="*/ 89 w 914"/>
                    <a:gd name="T43" fmla="*/ 318 h 1268"/>
                    <a:gd name="T44" fmla="*/ 99 w 914"/>
                    <a:gd name="T45" fmla="*/ 318 h 1268"/>
                    <a:gd name="T46" fmla="*/ 109 w 914"/>
                    <a:gd name="T47" fmla="*/ 318 h 1268"/>
                    <a:gd name="T48" fmla="*/ 120 w 914"/>
                    <a:gd name="T49" fmla="*/ 318 h 1268"/>
                    <a:gd name="T50" fmla="*/ 130 w 914"/>
                    <a:gd name="T51" fmla="*/ 318 h 1268"/>
                    <a:gd name="T52" fmla="*/ 140 w 914"/>
                    <a:gd name="T53" fmla="*/ 318 h 1268"/>
                    <a:gd name="T54" fmla="*/ 150 w 914"/>
                    <a:gd name="T55" fmla="*/ 318 h 1268"/>
                    <a:gd name="T56" fmla="*/ 157 w 914"/>
                    <a:gd name="T57" fmla="*/ 316 h 1268"/>
                    <a:gd name="T58" fmla="*/ 160 w 914"/>
                    <a:gd name="T59" fmla="*/ 314 h 1268"/>
                    <a:gd name="T60" fmla="*/ 162 w 914"/>
                    <a:gd name="T61" fmla="*/ 312 h 1268"/>
                    <a:gd name="T62" fmla="*/ 165 w 914"/>
                    <a:gd name="T63" fmla="*/ 310 h 1268"/>
                    <a:gd name="T64" fmla="*/ 167 w 914"/>
                    <a:gd name="T65" fmla="*/ 298 h 1268"/>
                    <a:gd name="T66" fmla="*/ 169 w 914"/>
                    <a:gd name="T67" fmla="*/ 277 h 1268"/>
                    <a:gd name="T68" fmla="*/ 171 w 914"/>
                    <a:gd name="T69" fmla="*/ 260 h 1268"/>
                    <a:gd name="T70" fmla="*/ 174 w 914"/>
                    <a:gd name="T71" fmla="*/ 248 h 1268"/>
                    <a:gd name="T72" fmla="*/ 177 w 914"/>
                    <a:gd name="T73" fmla="*/ 238 h 1268"/>
                    <a:gd name="T74" fmla="*/ 181 w 914"/>
                    <a:gd name="T75" fmla="*/ 232 h 1268"/>
                    <a:gd name="T76" fmla="*/ 184 w 914"/>
                    <a:gd name="T77" fmla="*/ 226 h 1268"/>
                    <a:gd name="T78" fmla="*/ 188 w 914"/>
                    <a:gd name="T79" fmla="*/ 220 h 1268"/>
                    <a:gd name="T80" fmla="*/ 193 w 914"/>
                    <a:gd name="T81" fmla="*/ 211 h 1268"/>
                    <a:gd name="T82" fmla="*/ 202 w 914"/>
                    <a:gd name="T83" fmla="*/ 200 h 1268"/>
                    <a:gd name="T84" fmla="*/ 210 w 914"/>
                    <a:gd name="T85" fmla="*/ 186 h 1268"/>
                    <a:gd name="T86" fmla="*/ 217 w 914"/>
                    <a:gd name="T87" fmla="*/ 170 h 1268"/>
                    <a:gd name="T88" fmla="*/ 223 w 914"/>
                    <a:gd name="T89" fmla="*/ 152 h 1268"/>
                    <a:gd name="T90" fmla="*/ 227 w 914"/>
                    <a:gd name="T91" fmla="*/ 133 h 1268"/>
                    <a:gd name="T92" fmla="*/ 230 w 914"/>
                    <a:gd name="T93" fmla="*/ 111 h 1268"/>
                    <a:gd name="T94" fmla="*/ 227 w 914"/>
                    <a:gd name="T95" fmla="*/ 88 h 1268"/>
                    <a:gd name="T96" fmla="*/ 221 w 914"/>
                    <a:gd name="T97" fmla="*/ 63 h 1268"/>
                    <a:gd name="T98" fmla="*/ 207 w 914"/>
                    <a:gd name="T99" fmla="*/ 40 h 1268"/>
                    <a:gd name="T100" fmla="*/ 188 w 914"/>
                    <a:gd name="T101" fmla="*/ 23 h 1268"/>
                    <a:gd name="T102" fmla="*/ 166 w 914"/>
                    <a:gd name="T103" fmla="*/ 11 h 1268"/>
                    <a:gd name="T104" fmla="*/ 142 w 914"/>
                    <a:gd name="T105" fmla="*/ 3 h 1268"/>
                    <a:gd name="T106" fmla="*/ 118 w 914"/>
                    <a:gd name="T107" fmla="*/ 0 h 1268"/>
                    <a:gd name="T108" fmla="*/ 94 w 914"/>
                    <a:gd name="T109" fmla="*/ 1 h 1268"/>
                    <a:gd name="T110" fmla="*/ 74 w 914"/>
                    <a:gd name="T111" fmla="*/ 6 h 1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4" h="1268">
                      <a:moveTo>
                        <a:pt x="260" y="37"/>
                      </a:moveTo>
                      <a:lnTo>
                        <a:pt x="219" y="62"/>
                      </a:lnTo>
                      <a:lnTo>
                        <a:pt x="180" y="90"/>
                      </a:lnTo>
                      <a:lnTo>
                        <a:pt x="144" y="121"/>
                      </a:lnTo>
                      <a:lnTo>
                        <a:pt x="110" y="155"/>
                      </a:lnTo>
                      <a:lnTo>
                        <a:pt x="81" y="193"/>
                      </a:lnTo>
                      <a:lnTo>
                        <a:pt x="54" y="235"/>
                      </a:lnTo>
                      <a:lnTo>
                        <a:pt x="33" y="278"/>
                      </a:lnTo>
                      <a:lnTo>
                        <a:pt x="17" y="324"/>
                      </a:lnTo>
                      <a:lnTo>
                        <a:pt x="6" y="374"/>
                      </a:lnTo>
                      <a:lnTo>
                        <a:pt x="0" y="427"/>
                      </a:lnTo>
                      <a:lnTo>
                        <a:pt x="1" y="482"/>
                      </a:lnTo>
                      <a:lnTo>
                        <a:pt x="8" y="540"/>
                      </a:lnTo>
                      <a:lnTo>
                        <a:pt x="23" y="601"/>
                      </a:lnTo>
                      <a:lnTo>
                        <a:pt x="46" y="665"/>
                      </a:lnTo>
                      <a:lnTo>
                        <a:pt x="76" y="731"/>
                      </a:lnTo>
                      <a:lnTo>
                        <a:pt x="115" y="800"/>
                      </a:lnTo>
                      <a:lnTo>
                        <a:pt x="128" y="819"/>
                      </a:lnTo>
                      <a:lnTo>
                        <a:pt x="139" y="836"/>
                      </a:lnTo>
                      <a:lnTo>
                        <a:pt x="152" y="854"/>
                      </a:lnTo>
                      <a:lnTo>
                        <a:pt x="163" y="873"/>
                      </a:lnTo>
                      <a:lnTo>
                        <a:pt x="176" y="891"/>
                      </a:lnTo>
                      <a:lnTo>
                        <a:pt x="188" y="908"/>
                      </a:lnTo>
                      <a:lnTo>
                        <a:pt x="200" y="927"/>
                      </a:lnTo>
                      <a:lnTo>
                        <a:pt x="212" y="945"/>
                      </a:lnTo>
                      <a:lnTo>
                        <a:pt x="216" y="957"/>
                      </a:lnTo>
                      <a:lnTo>
                        <a:pt x="221" y="967"/>
                      </a:lnTo>
                      <a:lnTo>
                        <a:pt x="226" y="979"/>
                      </a:lnTo>
                      <a:lnTo>
                        <a:pt x="230" y="990"/>
                      </a:lnTo>
                      <a:lnTo>
                        <a:pt x="234" y="1002"/>
                      </a:lnTo>
                      <a:lnTo>
                        <a:pt x="238" y="1012"/>
                      </a:lnTo>
                      <a:lnTo>
                        <a:pt x="243" y="1024"/>
                      </a:lnTo>
                      <a:lnTo>
                        <a:pt x="248" y="1035"/>
                      </a:lnTo>
                      <a:lnTo>
                        <a:pt x="253" y="1080"/>
                      </a:lnTo>
                      <a:lnTo>
                        <a:pt x="258" y="1126"/>
                      </a:lnTo>
                      <a:lnTo>
                        <a:pt x="264" y="1172"/>
                      </a:lnTo>
                      <a:lnTo>
                        <a:pt x="268" y="1218"/>
                      </a:lnTo>
                      <a:lnTo>
                        <a:pt x="274" y="1231"/>
                      </a:lnTo>
                      <a:lnTo>
                        <a:pt x="281" y="1242"/>
                      </a:lnTo>
                      <a:lnTo>
                        <a:pt x="287" y="1255"/>
                      </a:lnTo>
                      <a:lnTo>
                        <a:pt x="294" y="1268"/>
                      </a:lnTo>
                      <a:lnTo>
                        <a:pt x="314" y="1268"/>
                      </a:lnTo>
                      <a:lnTo>
                        <a:pt x="334" y="1268"/>
                      </a:lnTo>
                      <a:lnTo>
                        <a:pt x="355" y="1268"/>
                      </a:lnTo>
                      <a:lnTo>
                        <a:pt x="375" y="1268"/>
                      </a:lnTo>
                      <a:lnTo>
                        <a:pt x="395" y="1268"/>
                      </a:lnTo>
                      <a:lnTo>
                        <a:pt x="416" y="1268"/>
                      </a:lnTo>
                      <a:lnTo>
                        <a:pt x="435" y="1268"/>
                      </a:lnTo>
                      <a:lnTo>
                        <a:pt x="456" y="1268"/>
                      </a:lnTo>
                      <a:lnTo>
                        <a:pt x="477" y="1268"/>
                      </a:lnTo>
                      <a:lnTo>
                        <a:pt x="496" y="1268"/>
                      </a:lnTo>
                      <a:lnTo>
                        <a:pt x="517" y="1268"/>
                      </a:lnTo>
                      <a:lnTo>
                        <a:pt x="538" y="1268"/>
                      </a:lnTo>
                      <a:lnTo>
                        <a:pt x="557" y="1268"/>
                      </a:lnTo>
                      <a:lnTo>
                        <a:pt x="578" y="1268"/>
                      </a:lnTo>
                      <a:lnTo>
                        <a:pt x="598" y="1268"/>
                      </a:lnTo>
                      <a:lnTo>
                        <a:pt x="618" y="1268"/>
                      </a:lnTo>
                      <a:lnTo>
                        <a:pt x="624" y="1263"/>
                      </a:lnTo>
                      <a:lnTo>
                        <a:pt x="630" y="1259"/>
                      </a:lnTo>
                      <a:lnTo>
                        <a:pt x="636" y="1254"/>
                      </a:lnTo>
                      <a:lnTo>
                        <a:pt x="641" y="1249"/>
                      </a:lnTo>
                      <a:lnTo>
                        <a:pt x="646" y="1246"/>
                      </a:lnTo>
                      <a:lnTo>
                        <a:pt x="652" y="1241"/>
                      </a:lnTo>
                      <a:lnTo>
                        <a:pt x="657" y="1237"/>
                      </a:lnTo>
                      <a:lnTo>
                        <a:pt x="663" y="1232"/>
                      </a:lnTo>
                      <a:lnTo>
                        <a:pt x="666" y="1189"/>
                      </a:lnTo>
                      <a:lnTo>
                        <a:pt x="669" y="1147"/>
                      </a:lnTo>
                      <a:lnTo>
                        <a:pt x="672" y="1105"/>
                      </a:lnTo>
                      <a:lnTo>
                        <a:pt x="675" y="1063"/>
                      </a:lnTo>
                      <a:lnTo>
                        <a:pt x="682" y="1037"/>
                      </a:lnTo>
                      <a:lnTo>
                        <a:pt x="689" y="1013"/>
                      </a:lnTo>
                      <a:lnTo>
                        <a:pt x="695" y="989"/>
                      </a:lnTo>
                      <a:lnTo>
                        <a:pt x="702" y="965"/>
                      </a:lnTo>
                      <a:lnTo>
                        <a:pt x="707" y="951"/>
                      </a:lnTo>
                      <a:lnTo>
                        <a:pt x="713" y="938"/>
                      </a:lnTo>
                      <a:lnTo>
                        <a:pt x="720" y="925"/>
                      </a:lnTo>
                      <a:lnTo>
                        <a:pt x="727" y="912"/>
                      </a:lnTo>
                      <a:lnTo>
                        <a:pt x="733" y="900"/>
                      </a:lnTo>
                      <a:lnTo>
                        <a:pt x="740" y="888"/>
                      </a:lnTo>
                      <a:lnTo>
                        <a:pt x="748" y="876"/>
                      </a:lnTo>
                      <a:lnTo>
                        <a:pt x="756" y="863"/>
                      </a:lnTo>
                      <a:lnTo>
                        <a:pt x="771" y="843"/>
                      </a:lnTo>
                      <a:lnTo>
                        <a:pt x="788" y="821"/>
                      </a:lnTo>
                      <a:lnTo>
                        <a:pt x="804" y="796"/>
                      </a:lnTo>
                      <a:lnTo>
                        <a:pt x="820" y="769"/>
                      </a:lnTo>
                      <a:lnTo>
                        <a:pt x="836" y="741"/>
                      </a:lnTo>
                      <a:lnTo>
                        <a:pt x="851" y="710"/>
                      </a:lnTo>
                      <a:lnTo>
                        <a:pt x="866" y="678"/>
                      </a:lnTo>
                      <a:lnTo>
                        <a:pt x="879" y="643"/>
                      </a:lnTo>
                      <a:lnTo>
                        <a:pt x="890" y="608"/>
                      </a:lnTo>
                      <a:lnTo>
                        <a:pt x="900" y="570"/>
                      </a:lnTo>
                      <a:lnTo>
                        <a:pt x="907" y="529"/>
                      </a:lnTo>
                      <a:lnTo>
                        <a:pt x="912" y="488"/>
                      </a:lnTo>
                      <a:lnTo>
                        <a:pt x="914" y="444"/>
                      </a:lnTo>
                      <a:lnTo>
                        <a:pt x="912" y="399"/>
                      </a:lnTo>
                      <a:lnTo>
                        <a:pt x="906" y="352"/>
                      </a:lnTo>
                      <a:lnTo>
                        <a:pt x="897" y="303"/>
                      </a:lnTo>
                      <a:lnTo>
                        <a:pt x="880" y="250"/>
                      </a:lnTo>
                      <a:lnTo>
                        <a:pt x="856" y="201"/>
                      </a:lnTo>
                      <a:lnTo>
                        <a:pt x="826" y="159"/>
                      </a:lnTo>
                      <a:lnTo>
                        <a:pt x="790" y="122"/>
                      </a:lnTo>
                      <a:lnTo>
                        <a:pt x="751" y="91"/>
                      </a:lnTo>
                      <a:lnTo>
                        <a:pt x="707" y="64"/>
                      </a:lnTo>
                      <a:lnTo>
                        <a:pt x="662" y="42"/>
                      </a:lnTo>
                      <a:lnTo>
                        <a:pt x="615" y="25"/>
                      </a:lnTo>
                      <a:lnTo>
                        <a:pt x="565" y="12"/>
                      </a:lnTo>
                      <a:lnTo>
                        <a:pt x="517" y="4"/>
                      </a:lnTo>
                      <a:lnTo>
                        <a:pt x="469" y="0"/>
                      </a:lnTo>
                      <a:lnTo>
                        <a:pt x="421" y="0"/>
                      </a:lnTo>
                      <a:lnTo>
                        <a:pt x="375" y="3"/>
                      </a:lnTo>
                      <a:lnTo>
                        <a:pt x="334" y="11"/>
                      </a:lnTo>
                      <a:lnTo>
                        <a:pt x="295" y="23"/>
                      </a:lnTo>
                      <a:lnTo>
                        <a:pt x="260" y="37"/>
                      </a:lnTo>
                      <a:close/>
                    </a:path>
                  </a:pathLst>
                </a:custGeom>
                <a:solidFill>
                  <a:srgbClr val="EA7519"/>
                </a:solidFill>
                <a:ln w="9525">
                  <a:noFill/>
                  <a:round/>
                  <a:headEnd/>
                  <a:tailEnd/>
                </a:ln>
              </p:spPr>
              <p:txBody>
                <a:bodyPr/>
                <a:lstStyle/>
                <a:p>
                  <a:pPr>
                    <a:defRPr/>
                  </a:pPr>
                  <a:endParaRPr lang="en-US"/>
                </a:p>
              </p:txBody>
            </p:sp>
            <p:sp>
              <p:nvSpPr>
                <p:cNvPr id="1040" name="Freeform 13"/>
                <p:cNvSpPr>
                  <a:spLocks/>
                </p:cNvSpPr>
                <p:nvPr/>
              </p:nvSpPr>
              <p:spPr bwMode="auto">
                <a:xfrm>
                  <a:off x="2205" y="2833"/>
                  <a:ext cx="455" cy="632"/>
                </a:xfrm>
                <a:custGeom>
                  <a:avLst/>
                  <a:gdLst>
                    <a:gd name="T0" fmla="*/ 55 w 908"/>
                    <a:gd name="T1" fmla="*/ 15 h 1266"/>
                    <a:gd name="T2" fmla="*/ 36 w 908"/>
                    <a:gd name="T3" fmla="*/ 30 h 1266"/>
                    <a:gd name="T4" fmla="*/ 20 w 908"/>
                    <a:gd name="T5" fmla="*/ 48 h 1266"/>
                    <a:gd name="T6" fmla="*/ 9 w 908"/>
                    <a:gd name="T7" fmla="*/ 69 h 1266"/>
                    <a:gd name="T8" fmla="*/ 2 w 908"/>
                    <a:gd name="T9" fmla="*/ 93 h 1266"/>
                    <a:gd name="T10" fmla="*/ 0 w 908"/>
                    <a:gd name="T11" fmla="*/ 120 h 1266"/>
                    <a:gd name="T12" fmla="*/ 6 w 908"/>
                    <a:gd name="T13" fmla="*/ 150 h 1266"/>
                    <a:gd name="T14" fmla="*/ 19 w 908"/>
                    <a:gd name="T15" fmla="*/ 182 h 1266"/>
                    <a:gd name="T16" fmla="*/ 32 w 908"/>
                    <a:gd name="T17" fmla="*/ 204 h 1266"/>
                    <a:gd name="T18" fmla="*/ 38 w 908"/>
                    <a:gd name="T19" fmla="*/ 212 h 1266"/>
                    <a:gd name="T20" fmla="*/ 44 w 908"/>
                    <a:gd name="T21" fmla="*/ 222 h 1266"/>
                    <a:gd name="T22" fmla="*/ 50 w 908"/>
                    <a:gd name="T23" fmla="*/ 231 h 1266"/>
                    <a:gd name="T24" fmla="*/ 54 w 908"/>
                    <a:gd name="T25" fmla="*/ 238 h 1266"/>
                    <a:gd name="T26" fmla="*/ 57 w 908"/>
                    <a:gd name="T27" fmla="*/ 244 h 1266"/>
                    <a:gd name="T28" fmla="*/ 59 w 908"/>
                    <a:gd name="T29" fmla="*/ 249 h 1266"/>
                    <a:gd name="T30" fmla="*/ 61 w 908"/>
                    <a:gd name="T31" fmla="*/ 255 h 1266"/>
                    <a:gd name="T32" fmla="*/ 64 w 908"/>
                    <a:gd name="T33" fmla="*/ 269 h 1266"/>
                    <a:gd name="T34" fmla="*/ 66 w 908"/>
                    <a:gd name="T35" fmla="*/ 292 h 1266"/>
                    <a:gd name="T36" fmla="*/ 69 w 908"/>
                    <a:gd name="T37" fmla="*/ 307 h 1266"/>
                    <a:gd name="T38" fmla="*/ 72 w 908"/>
                    <a:gd name="T39" fmla="*/ 313 h 1266"/>
                    <a:gd name="T40" fmla="*/ 78 w 908"/>
                    <a:gd name="T41" fmla="*/ 316 h 1266"/>
                    <a:gd name="T42" fmla="*/ 89 w 908"/>
                    <a:gd name="T43" fmla="*/ 316 h 1266"/>
                    <a:gd name="T44" fmla="*/ 99 w 908"/>
                    <a:gd name="T45" fmla="*/ 316 h 1266"/>
                    <a:gd name="T46" fmla="*/ 109 w 908"/>
                    <a:gd name="T47" fmla="*/ 316 h 1266"/>
                    <a:gd name="T48" fmla="*/ 119 w 908"/>
                    <a:gd name="T49" fmla="*/ 316 h 1266"/>
                    <a:gd name="T50" fmla="*/ 129 w 908"/>
                    <a:gd name="T51" fmla="*/ 316 h 1266"/>
                    <a:gd name="T52" fmla="*/ 139 w 908"/>
                    <a:gd name="T53" fmla="*/ 316 h 1266"/>
                    <a:gd name="T54" fmla="*/ 150 w 908"/>
                    <a:gd name="T55" fmla="*/ 316 h 1266"/>
                    <a:gd name="T56" fmla="*/ 156 w 908"/>
                    <a:gd name="T57" fmla="*/ 315 h 1266"/>
                    <a:gd name="T58" fmla="*/ 158 w 908"/>
                    <a:gd name="T59" fmla="*/ 312 h 1266"/>
                    <a:gd name="T60" fmla="*/ 161 w 908"/>
                    <a:gd name="T61" fmla="*/ 310 h 1266"/>
                    <a:gd name="T62" fmla="*/ 164 w 908"/>
                    <a:gd name="T63" fmla="*/ 308 h 1266"/>
                    <a:gd name="T64" fmla="*/ 166 w 908"/>
                    <a:gd name="T65" fmla="*/ 296 h 1266"/>
                    <a:gd name="T66" fmla="*/ 167 w 908"/>
                    <a:gd name="T67" fmla="*/ 275 h 1266"/>
                    <a:gd name="T68" fmla="*/ 170 w 908"/>
                    <a:gd name="T69" fmla="*/ 259 h 1266"/>
                    <a:gd name="T70" fmla="*/ 173 w 908"/>
                    <a:gd name="T71" fmla="*/ 246 h 1266"/>
                    <a:gd name="T72" fmla="*/ 176 w 908"/>
                    <a:gd name="T73" fmla="*/ 237 h 1266"/>
                    <a:gd name="T74" fmla="*/ 179 w 908"/>
                    <a:gd name="T75" fmla="*/ 230 h 1266"/>
                    <a:gd name="T76" fmla="*/ 183 w 908"/>
                    <a:gd name="T77" fmla="*/ 224 h 1266"/>
                    <a:gd name="T78" fmla="*/ 187 w 908"/>
                    <a:gd name="T79" fmla="*/ 218 h 1266"/>
                    <a:gd name="T80" fmla="*/ 192 w 908"/>
                    <a:gd name="T81" fmla="*/ 210 h 1266"/>
                    <a:gd name="T82" fmla="*/ 200 w 908"/>
                    <a:gd name="T83" fmla="*/ 198 h 1266"/>
                    <a:gd name="T84" fmla="*/ 208 w 908"/>
                    <a:gd name="T85" fmla="*/ 185 h 1266"/>
                    <a:gd name="T86" fmla="*/ 215 w 908"/>
                    <a:gd name="T87" fmla="*/ 169 h 1266"/>
                    <a:gd name="T88" fmla="*/ 222 w 908"/>
                    <a:gd name="T89" fmla="*/ 151 h 1266"/>
                    <a:gd name="T90" fmla="*/ 226 w 908"/>
                    <a:gd name="T91" fmla="*/ 132 h 1266"/>
                    <a:gd name="T92" fmla="*/ 228 w 908"/>
                    <a:gd name="T93" fmla="*/ 111 h 1266"/>
                    <a:gd name="T94" fmla="*/ 226 w 908"/>
                    <a:gd name="T95" fmla="*/ 88 h 1266"/>
                    <a:gd name="T96" fmla="*/ 219 w 908"/>
                    <a:gd name="T97" fmla="*/ 62 h 1266"/>
                    <a:gd name="T98" fmla="*/ 206 w 908"/>
                    <a:gd name="T99" fmla="*/ 40 h 1266"/>
                    <a:gd name="T100" fmla="*/ 187 w 908"/>
                    <a:gd name="T101" fmla="*/ 22 h 1266"/>
                    <a:gd name="T102" fmla="*/ 165 w 908"/>
                    <a:gd name="T103" fmla="*/ 10 h 1266"/>
                    <a:gd name="T104" fmla="*/ 142 w 908"/>
                    <a:gd name="T105" fmla="*/ 3 h 1266"/>
                    <a:gd name="T106" fmla="*/ 118 w 908"/>
                    <a:gd name="T107" fmla="*/ 0 h 1266"/>
                    <a:gd name="T108" fmla="*/ 94 w 908"/>
                    <a:gd name="T109" fmla="*/ 0 h 1266"/>
                    <a:gd name="T110" fmla="*/ 74 w 908"/>
                    <a:gd name="T111" fmla="*/ 5 h 12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8" h="1266">
                      <a:moveTo>
                        <a:pt x="259" y="36"/>
                      </a:moveTo>
                      <a:lnTo>
                        <a:pt x="218" y="61"/>
                      </a:lnTo>
                      <a:lnTo>
                        <a:pt x="179" y="89"/>
                      </a:lnTo>
                      <a:lnTo>
                        <a:pt x="142" y="120"/>
                      </a:lnTo>
                      <a:lnTo>
                        <a:pt x="110" y="154"/>
                      </a:lnTo>
                      <a:lnTo>
                        <a:pt x="80" y="192"/>
                      </a:lnTo>
                      <a:lnTo>
                        <a:pt x="53" y="234"/>
                      </a:lnTo>
                      <a:lnTo>
                        <a:pt x="33" y="278"/>
                      </a:lnTo>
                      <a:lnTo>
                        <a:pt x="17" y="324"/>
                      </a:lnTo>
                      <a:lnTo>
                        <a:pt x="5" y="373"/>
                      </a:lnTo>
                      <a:lnTo>
                        <a:pt x="0" y="426"/>
                      </a:lnTo>
                      <a:lnTo>
                        <a:pt x="0" y="481"/>
                      </a:lnTo>
                      <a:lnTo>
                        <a:pt x="8" y="539"/>
                      </a:lnTo>
                      <a:lnTo>
                        <a:pt x="23" y="600"/>
                      </a:lnTo>
                      <a:lnTo>
                        <a:pt x="46" y="665"/>
                      </a:lnTo>
                      <a:lnTo>
                        <a:pt x="76" y="730"/>
                      </a:lnTo>
                      <a:lnTo>
                        <a:pt x="116" y="799"/>
                      </a:lnTo>
                      <a:lnTo>
                        <a:pt x="127" y="817"/>
                      </a:lnTo>
                      <a:lnTo>
                        <a:pt x="139" y="835"/>
                      </a:lnTo>
                      <a:lnTo>
                        <a:pt x="151" y="852"/>
                      </a:lnTo>
                      <a:lnTo>
                        <a:pt x="163" y="871"/>
                      </a:lnTo>
                      <a:lnTo>
                        <a:pt x="175" y="889"/>
                      </a:lnTo>
                      <a:lnTo>
                        <a:pt x="187" y="908"/>
                      </a:lnTo>
                      <a:lnTo>
                        <a:pt x="200" y="925"/>
                      </a:lnTo>
                      <a:lnTo>
                        <a:pt x="211" y="943"/>
                      </a:lnTo>
                      <a:lnTo>
                        <a:pt x="216" y="955"/>
                      </a:lnTo>
                      <a:lnTo>
                        <a:pt x="220" y="965"/>
                      </a:lnTo>
                      <a:lnTo>
                        <a:pt x="225" y="977"/>
                      </a:lnTo>
                      <a:lnTo>
                        <a:pt x="230" y="988"/>
                      </a:lnTo>
                      <a:lnTo>
                        <a:pt x="234" y="1000"/>
                      </a:lnTo>
                      <a:lnTo>
                        <a:pt x="239" y="1010"/>
                      </a:lnTo>
                      <a:lnTo>
                        <a:pt x="243" y="1022"/>
                      </a:lnTo>
                      <a:lnTo>
                        <a:pt x="248" y="1033"/>
                      </a:lnTo>
                      <a:lnTo>
                        <a:pt x="253" y="1078"/>
                      </a:lnTo>
                      <a:lnTo>
                        <a:pt x="257" y="1124"/>
                      </a:lnTo>
                      <a:lnTo>
                        <a:pt x="263" y="1170"/>
                      </a:lnTo>
                      <a:lnTo>
                        <a:pt x="268" y="1216"/>
                      </a:lnTo>
                      <a:lnTo>
                        <a:pt x="273" y="1229"/>
                      </a:lnTo>
                      <a:lnTo>
                        <a:pt x="280" y="1240"/>
                      </a:lnTo>
                      <a:lnTo>
                        <a:pt x="286" y="1253"/>
                      </a:lnTo>
                      <a:lnTo>
                        <a:pt x="293" y="1266"/>
                      </a:lnTo>
                      <a:lnTo>
                        <a:pt x="312" y="1266"/>
                      </a:lnTo>
                      <a:lnTo>
                        <a:pt x="333" y="1266"/>
                      </a:lnTo>
                      <a:lnTo>
                        <a:pt x="353" y="1266"/>
                      </a:lnTo>
                      <a:lnTo>
                        <a:pt x="373" y="1266"/>
                      </a:lnTo>
                      <a:lnTo>
                        <a:pt x="393" y="1266"/>
                      </a:lnTo>
                      <a:lnTo>
                        <a:pt x="414" y="1266"/>
                      </a:lnTo>
                      <a:lnTo>
                        <a:pt x="433" y="1266"/>
                      </a:lnTo>
                      <a:lnTo>
                        <a:pt x="454" y="1266"/>
                      </a:lnTo>
                      <a:lnTo>
                        <a:pt x="475" y="1266"/>
                      </a:lnTo>
                      <a:lnTo>
                        <a:pt x="494" y="1266"/>
                      </a:lnTo>
                      <a:lnTo>
                        <a:pt x="515" y="1266"/>
                      </a:lnTo>
                      <a:lnTo>
                        <a:pt x="535" y="1266"/>
                      </a:lnTo>
                      <a:lnTo>
                        <a:pt x="555" y="1266"/>
                      </a:lnTo>
                      <a:lnTo>
                        <a:pt x="575" y="1266"/>
                      </a:lnTo>
                      <a:lnTo>
                        <a:pt x="596" y="1266"/>
                      </a:lnTo>
                      <a:lnTo>
                        <a:pt x="615" y="1266"/>
                      </a:lnTo>
                      <a:lnTo>
                        <a:pt x="621" y="1261"/>
                      </a:lnTo>
                      <a:lnTo>
                        <a:pt x="626" y="1257"/>
                      </a:lnTo>
                      <a:lnTo>
                        <a:pt x="631" y="1252"/>
                      </a:lnTo>
                      <a:lnTo>
                        <a:pt x="637" y="1247"/>
                      </a:lnTo>
                      <a:lnTo>
                        <a:pt x="642" y="1243"/>
                      </a:lnTo>
                      <a:lnTo>
                        <a:pt x="648" y="1238"/>
                      </a:lnTo>
                      <a:lnTo>
                        <a:pt x="652" y="1233"/>
                      </a:lnTo>
                      <a:lnTo>
                        <a:pt x="658" y="1229"/>
                      </a:lnTo>
                      <a:lnTo>
                        <a:pt x="660" y="1186"/>
                      </a:lnTo>
                      <a:lnTo>
                        <a:pt x="664" y="1145"/>
                      </a:lnTo>
                      <a:lnTo>
                        <a:pt x="667" y="1103"/>
                      </a:lnTo>
                      <a:lnTo>
                        <a:pt x="669" y="1061"/>
                      </a:lnTo>
                      <a:lnTo>
                        <a:pt x="676" y="1037"/>
                      </a:lnTo>
                      <a:lnTo>
                        <a:pt x="683" y="1011"/>
                      </a:lnTo>
                      <a:lnTo>
                        <a:pt x="690" y="987"/>
                      </a:lnTo>
                      <a:lnTo>
                        <a:pt x="697" y="963"/>
                      </a:lnTo>
                      <a:lnTo>
                        <a:pt x="703" y="949"/>
                      </a:lnTo>
                      <a:lnTo>
                        <a:pt x="709" y="936"/>
                      </a:lnTo>
                      <a:lnTo>
                        <a:pt x="714" y="924"/>
                      </a:lnTo>
                      <a:lnTo>
                        <a:pt x="721" y="911"/>
                      </a:lnTo>
                      <a:lnTo>
                        <a:pt x="729" y="898"/>
                      </a:lnTo>
                      <a:lnTo>
                        <a:pt x="736" y="886"/>
                      </a:lnTo>
                      <a:lnTo>
                        <a:pt x="744" y="874"/>
                      </a:lnTo>
                      <a:lnTo>
                        <a:pt x="752" y="861"/>
                      </a:lnTo>
                      <a:lnTo>
                        <a:pt x="767" y="841"/>
                      </a:lnTo>
                      <a:lnTo>
                        <a:pt x="782" y="819"/>
                      </a:lnTo>
                      <a:lnTo>
                        <a:pt x="798" y="795"/>
                      </a:lnTo>
                      <a:lnTo>
                        <a:pt x="815" y="768"/>
                      </a:lnTo>
                      <a:lnTo>
                        <a:pt x="831" y="741"/>
                      </a:lnTo>
                      <a:lnTo>
                        <a:pt x="846" y="709"/>
                      </a:lnTo>
                      <a:lnTo>
                        <a:pt x="859" y="677"/>
                      </a:lnTo>
                      <a:lnTo>
                        <a:pt x="873" y="644"/>
                      </a:lnTo>
                      <a:lnTo>
                        <a:pt x="885" y="607"/>
                      </a:lnTo>
                      <a:lnTo>
                        <a:pt x="894" y="570"/>
                      </a:lnTo>
                      <a:lnTo>
                        <a:pt x="902" y="530"/>
                      </a:lnTo>
                      <a:lnTo>
                        <a:pt x="907" y="488"/>
                      </a:lnTo>
                      <a:lnTo>
                        <a:pt x="908" y="445"/>
                      </a:lnTo>
                      <a:lnTo>
                        <a:pt x="907" y="400"/>
                      </a:lnTo>
                      <a:lnTo>
                        <a:pt x="901" y="352"/>
                      </a:lnTo>
                      <a:lnTo>
                        <a:pt x="892" y="303"/>
                      </a:lnTo>
                      <a:lnTo>
                        <a:pt x="874" y="250"/>
                      </a:lnTo>
                      <a:lnTo>
                        <a:pt x="850" y="202"/>
                      </a:lnTo>
                      <a:lnTo>
                        <a:pt x="820" y="160"/>
                      </a:lnTo>
                      <a:lnTo>
                        <a:pt x="786" y="123"/>
                      </a:lnTo>
                      <a:lnTo>
                        <a:pt x="747" y="91"/>
                      </a:lnTo>
                      <a:lnTo>
                        <a:pt x="704" y="64"/>
                      </a:lnTo>
                      <a:lnTo>
                        <a:pt x="659" y="43"/>
                      </a:lnTo>
                      <a:lnTo>
                        <a:pt x="612" y="25"/>
                      </a:lnTo>
                      <a:lnTo>
                        <a:pt x="565" y="13"/>
                      </a:lnTo>
                      <a:lnTo>
                        <a:pt x="516" y="5"/>
                      </a:lnTo>
                      <a:lnTo>
                        <a:pt x="468" y="0"/>
                      </a:lnTo>
                      <a:lnTo>
                        <a:pt x="421" y="0"/>
                      </a:lnTo>
                      <a:lnTo>
                        <a:pt x="376" y="3"/>
                      </a:lnTo>
                      <a:lnTo>
                        <a:pt x="333" y="10"/>
                      </a:lnTo>
                      <a:lnTo>
                        <a:pt x="294" y="22"/>
                      </a:lnTo>
                      <a:lnTo>
                        <a:pt x="259" y="36"/>
                      </a:lnTo>
                      <a:close/>
                    </a:path>
                  </a:pathLst>
                </a:custGeom>
                <a:solidFill>
                  <a:srgbClr val="ED7F16"/>
                </a:solidFill>
                <a:ln w="9525">
                  <a:noFill/>
                  <a:round/>
                  <a:headEnd/>
                  <a:tailEnd/>
                </a:ln>
              </p:spPr>
              <p:txBody>
                <a:bodyPr/>
                <a:lstStyle/>
                <a:p>
                  <a:pPr>
                    <a:defRPr/>
                  </a:pPr>
                  <a:endParaRPr lang="en-US"/>
                </a:p>
              </p:txBody>
            </p:sp>
            <p:sp>
              <p:nvSpPr>
                <p:cNvPr id="1041" name="Freeform 14"/>
                <p:cNvSpPr>
                  <a:spLocks/>
                </p:cNvSpPr>
                <p:nvPr/>
              </p:nvSpPr>
              <p:spPr bwMode="auto">
                <a:xfrm>
                  <a:off x="2205" y="2836"/>
                  <a:ext cx="453" cy="629"/>
                </a:xfrm>
                <a:custGeom>
                  <a:avLst/>
                  <a:gdLst>
                    <a:gd name="T0" fmla="*/ 55 w 902"/>
                    <a:gd name="T1" fmla="*/ 15 h 1264"/>
                    <a:gd name="T2" fmla="*/ 36 w 902"/>
                    <a:gd name="T3" fmla="*/ 30 h 1264"/>
                    <a:gd name="T4" fmla="*/ 20 w 902"/>
                    <a:gd name="T5" fmla="*/ 47 h 1264"/>
                    <a:gd name="T6" fmla="*/ 8 w 902"/>
                    <a:gd name="T7" fmla="*/ 69 h 1264"/>
                    <a:gd name="T8" fmla="*/ 2 w 902"/>
                    <a:gd name="T9" fmla="*/ 92 h 1264"/>
                    <a:gd name="T10" fmla="*/ 1 w 902"/>
                    <a:gd name="T11" fmla="*/ 119 h 1264"/>
                    <a:gd name="T12" fmla="*/ 6 w 902"/>
                    <a:gd name="T13" fmla="*/ 148 h 1264"/>
                    <a:gd name="T14" fmla="*/ 20 w 902"/>
                    <a:gd name="T15" fmla="*/ 180 h 1264"/>
                    <a:gd name="T16" fmla="*/ 32 w 902"/>
                    <a:gd name="T17" fmla="*/ 202 h 1264"/>
                    <a:gd name="T18" fmla="*/ 38 w 902"/>
                    <a:gd name="T19" fmla="*/ 210 h 1264"/>
                    <a:gd name="T20" fmla="*/ 44 w 902"/>
                    <a:gd name="T21" fmla="*/ 219 h 1264"/>
                    <a:gd name="T22" fmla="*/ 50 w 902"/>
                    <a:gd name="T23" fmla="*/ 228 h 1264"/>
                    <a:gd name="T24" fmla="*/ 54 w 902"/>
                    <a:gd name="T25" fmla="*/ 236 h 1264"/>
                    <a:gd name="T26" fmla="*/ 57 w 902"/>
                    <a:gd name="T27" fmla="*/ 241 h 1264"/>
                    <a:gd name="T28" fmla="*/ 59 w 902"/>
                    <a:gd name="T29" fmla="*/ 247 h 1264"/>
                    <a:gd name="T30" fmla="*/ 62 w 902"/>
                    <a:gd name="T31" fmla="*/ 253 h 1264"/>
                    <a:gd name="T32" fmla="*/ 64 w 902"/>
                    <a:gd name="T33" fmla="*/ 267 h 1264"/>
                    <a:gd name="T34" fmla="*/ 66 w 902"/>
                    <a:gd name="T35" fmla="*/ 289 h 1264"/>
                    <a:gd name="T36" fmla="*/ 69 w 902"/>
                    <a:gd name="T37" fmla="*/ 304 h 1264"/>
                    <a:gd name="T38" fmla="*/ 72 w 902"/>
                    <a:gd name="T39" fmla="*/ 310 h 1264"/>
                    <a:gd name="T40" fmla="*/ 79 w 902"/>
                    <a:gd name="T41" fmla="*/ 313 h 1264"/>
                    <a:gd name="T42" fmla="*/ 89 w 902"/>
                    <a:gd name="T43" fmla="*/ 313 h 1264"/>
                    <a:gd name="T44" fmla="*/ 99 w 902"/>
                    <a:gd name="T45" fmla="*/ 313 h 1264"/>
                    <a:gd name="T46" fmla="*/ 109 w 902"/>
                    <a:gd name="T47" fmla="*/ 313 h 1264"/>
                    <a:gd name="T48" fmla="*/ 120 w 902"/>
                    <a:gd name="T49" fmla="*/ 313 h 1264"/>
                    <a:gd name="T50" fmla="*/ 130 w 902"/>
                    <a:gd name="T51" fmla="*/ 313 h 1264"/>
                    <a:gd name="T52" fmla="*/ 140 w 902"/>
                    <a:gd name="T53" fmla="*/ 313 h 1264"/>
                    <a:gd name="T54" fmla="*/ 150 w 902"/>
                    <a:gd name="T55" fmla="*/ 313 h 1264"/>
                    <a:gd name="T56" fmla="*/ 156 w 902"/>
                    <a:gd name="T57" fmla="*/ 312 h 1264"/>
                    <a:gd name="T58" fmla="*/ 158 w 902"/>
                    <a:gd name="T59" fmla="*/ 310 h 1264"/>
                    <a:gd name="T60" fmla="*/ 161 w 902"/>
                    <a:gd name="T61" fmla="*/ 308 h 1264"/>
                    <a:gd name="T62" fmla="*/ 164 w 902"/>
                    <a:gd name="T63" fmla="*/ 305 h 1264"/>
                    <a:gd name="T64" fmla="*/ 165 w 902"/>
                    <a:gd name="T65" fmla="*/ 293 h 1264"/>
                    <a:gd name="T66" fmla="*/ 167 w 902"/>
                    <a:gd name="T67" fmla="*/ 273 h 1264"/>
                    <a:gd name="T68" fmla="*/ 169 w 902"/>
                    <a:gd name="T69" fmla="*/ 256 h 1264"/>
                    <a:gd name="T70" fmla="*/ 173 w 902"/>
                    <a:gd name="T71" fmla="*/ 244 h 1264"/>
                    <a:gd name="T72" fmla="*/ 176 w 902"/>
                    <a:gd name="T73" fmla="*/ 234 h 1264"/>
                    <a:gd name="T74" fmla="*/ 179 w 902"/>
                    <a:gd name="T75" fmla="*/ 228 h 1264"/>
                    <a:gd name="T76" fmla="*/ 183 w 902"/>
                    <a:gd name="T77" fmla="*/ 222 h 1264"/>
                    <a:gd name="T78" fmla="*/ 187 w 902"/>
                    <a:gd name="T79" fmla="*/ 216 h 1264"/>
                    <a:gd name="T80" fmla="*/ 192 w 902"/>
                    <a:gd name="T81" fmla="*/ 208 h 1264"/>
                    <a:gd name="T82" fmla="*/ 200 w 902"/>
                    <a:gd name="T83" fmla="*/ 197 h 1264"/>
                    <a:gd name="T84" fmla="*/ 208 w 902"/>
                    <a:gd name="T85" fmla="*/ 183 h 1264"/>
                    <a:gd name="T86" fmla="*/ 215 w 902"/>
                    <a:gd name="T87" fmla="*/ 168 h 1264"/>
                    <a:gd name="T88" fmla="*/ 221 w 902"/>
                    <a:gd name="T89" fmla="*/ 150 h 1264"/>
                    <a:gd name="T90" fmla="*/ 226 w 902"/>
                    <a:gd name="T91" fmla="*/ 131 h 1264"/>
                    <a:gd name="T92" fmla="*/ 228 w 902"/>
                    <a:gd name="T93" fmla="*/ 110 h 1264"/>
                    <a:gd name="T94" fmla="*/ 225 w 902"/>
                    <a:gd name="T95" fmla="*/ 88 h 1264"/>
                    <a:gd name="T96" fmla="*/ 219 w 902"/>
                    <a:gd name="T97" fmla="*/ 62 h 1264"/>
                    <a:gd name="T98" fmla="*/ 205 w 902"/>
                    <a:gd name="T99" fmla="*/ 40 h 1264"/>
                    <a:gd name="T100" fmla="*/ 187 w 902"/>
                    <a:gd name="T101" fmla="*/ 23 h 1264"/>
                    <a:gd name="T102" fmla="*/ 166 w 902"/>
                    <a:gd name="T103" fmla="*/ 11 h 1264"/>
                    <a:gd name="T104" fmla="*/ 142 w 902"/>
                    <a:gd name="T105" fmla="*/ 3 h 1264"/>
                    <a:gd name="T106" fmla="*/ 118 w 902"/>
                    <a:gd name="T107" fmla="*/ 0 h 1264"/>
                    <a:gd name="T108" fmla="*/ 95 w 902"/>
                    <a:gd name="T109" fmla="*/ 1 h 1264"/>
                    <a:gd name="T110" fmla="*/ 74 w 902"/>
                    <a:gd name="T111" fmla="*/ 5 h 1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2" h="1264">
                      <a:moveTo>
                        <a:pt x="260" y="36"/>
                      </a:moveTo>
                      <a:lnTo>
                        <a:pt x="218" y="60"/>
                      </a:lnTo>
                      <a:lnTo>
                        <a:pt x="179" y="89"/>
                      </a:lnTo>
                      <a:lnTo>
                        <a:pt x="142" y="120"/>
                      </a:lnTo>
                      <a:lnTo>
                        <a:pt x="109" y="155"/>
                      </a:lnTo>
                      <a:lnTo>
                        <a:pt x="79" y="191"/>
                      </a:lnTo>
                      <a:lnTo>
                        <a:pt x="54" y="233"/>
                      </a:lnTo>
                      <a:lnTo>
                        <a:pt x="32" y="277"/>
                      </a:lnTo>
                      <a:lnTo>
                        <a:pt x="16" y="323"/>
                      </a:lnTo>
                      <a:lnTo>
                        <a:pt x="5" y="372"/>
                      </a:lnTo>
                      <a:lnTo>
                        <a:pt x="0" y="425"/>
                      </a:lnTo>
                      <a:lnTo>
                        <a:pt x="1" y="481"/>
                      </a:lnTo>
                      <a:lnTo>
                        <a:pt x="9" y="538"/>
                      </a:lnTo>
                      <a:lnTo>
                        <a:pt x="24" y="599"/>
                      </a:lnTo>
                      <a:lnTo>
                        <a:pt x="47" y="663"/>
                      </a:lnTo>
                      <a:lnTo>
                        <a:pt x="77" y="728"/>
                      </a:lnTo>
                      <a:lnTo>
                        <a:pt x="116" y="797"/>
                      </a:lnTo>
                      <a:lnTo>
                        <a:pt x="127" y="816"/>
                      </a:lnTo>
                      <a:lnTo>
                        <a:pt x="140" y="833"/>
                      </a:lnTo>
                      <a:lnTo>
                        <a:pt x="152" y="851"/>
                      </a:lnTo>
                      <a:lnTo>
                        <a:pt x="164" y="869"/>
                      </a:lnTo>
                      <a:lnTo>
                        <a:pt x="176" y="887"/>
                      </a:lnTo>
                      <a:lnTo>
                        <a:pt x="188" y="906"/>
                      </a:lnTo>
                      <a:lnTo>
                        <a:pt x="200" y="923"/>
                      </a:lnTo>
                      <a:lnTo>
                        <a:pt x="211" y="941"/>
                      </a:lnTo>
                      <a:lnTo>
                        <a:pt x="216" y="953"/>
                      </a:lnTo>
                      <a:lnTo>
                        <a:pt x="221" y="964"/>
                      </a:lnTo>
                      <a:lnTo>
                        <a:pt x="225" y="975"/>
                      </a:lnTo>
                      <a:lnTo>
                        <a:pt x="230" y="986"/>
                      </a:lnTo>
                      <a:lnTo>
                        <a:pt x="234" y="998"/>
                      </a:lnTo>
                      <a:lnTo>
                        <a:pt x="239" y="1009"/>
                      </a:lnTo>
                      <a:lnTo>
                        <a:pt x="244" y="1021"/>
                      </a:lnTo>
                      <a:lnTo>
                        <a:pt x="248" y="1032"/>
                      </a:lnTo>
                      <a:lnTo>
                        <a:pt x="253" y="1077"/>
                      </a:lnTo>
                      <a:lnTo>
                        <a:pt x="257" y="1122"/>
                      </a:lnTo>
                      <a:lnTo>
                        <a:pt x="263" y="1168"/>
                      </a:lnTo>
                      <a:lnTo>
                        <a:pt x="268" y="1214"/>
                      </a:lnTo>
                      <a:lnTo>
                        <a:pt x="274" y="1227"/>
                      </a:lnTo>
                      <a:lnTo>
                        <a:pt x="281" y="1238"/>
                      </a:lnTo>
                      <a:lnTo>
                        <a:pt x="286" y="1251"/>
                      </a:lnTo>
                      <a:lnTo>
                        <a:pt x="293" y="1264"/>
                      </a:lnTo>
                      <a:lnTo>
                        <a:pt x="313" y="1264"/>
                      </a:lnTo>
                      <a:lnTo>
                        <a:pt x="333" y="1264"/>
                      </a:lnTo>
                      <a:lnTo>
                        <a:pt x="353" y="1264"/>
                      </a:lnTo>
                      <a:lnTo>
                        <a:pt x="374" y="1264"/>
                      </a:lnTo>
                      <a:lnTo>
                        <a:pt x="393" y="1264"/>
                      </a:lnTo>
                      <a:lnTo>
                        <a:pt x="414" y="1264"/>
                      </a:lnTo>
                      <a:lnTo>
                        <a:pt x="434" y="1264"/>
                      </a:lnTo>
                      <a:lnTo>
                        <a:pt x="454" y="1264"/>
                      </a:lnTo>
                      <a:lnTo>
                        <a:pt x="474" y="1264"/>
                      </a:lnTo>
                      <a:lnTo>
                        <a:pt x="494" y="1264"/>
                      </a:lnTo>
                      <a:lnTo>
                        <a:pt x="514" y="1264"/>
                      </a:lnTo>
                      <a:lnTo>
                        <a:pt x="534" y="1264"/>
                      </a:lnTo>
                      <a:lnTo>
                        <a:pt x="555" y="1264"/>
                      </a:lnTo>
                      <a:lnTo>
                        <a:pt x="574" y="1264"/>
                      </a:lnTo>
                      <a:lnTo>
                        <a:pt x="595" y="1264"/>
                      </a:lnTo>
                      <a:lnTo>
                        <a:pt x="614" y="1264"/>
                      </a:lnTo>
                      <a:lnTo>
                        <a:pt x="619" y="1259"/>
                      </a:lnTo>
                      <a:lnTo>
                        <a:pt x="624" y="1255"/>
                      </a:lnTo>
                      <a:lnTo>
                        <a:pt x="628" y="1250"/>
                      </a:lnTo>
                      <a:lnTo>
                        <a:pt x="634" y="1245"/>
                      </a:lnTo>
                      <a:lnTo>
                        <a:pt x="639" y="1241"/>
                      </a:lnTo>
                      <a:lnTo>
                        <a:pt x="643" y="1236"/>
                      </a:lnTo>
                      <a:lnTo>
                        <a:pt x="649" y="1231"/>
                      </a:lnTo>
                      <a:lnTo>
                        <a:pt x="654" y="1227"/>
                      </a:lnTo>
                      <a:lnTo>
                        <a:pt x="656" y="1184"/>
                      </a:lnTo>
                      <a:lnTo>
                        <a:pt x="659" y="1143"/>
                      </a:lnTo>
                      <a:lnTo>
                        <a:pt x="663" y="1101"/>
                      </a:lnTo>
                      <a:lnTo>
                        <a:pt x="665" y="1059"/>
                      </a:lnTo>
                      <a:lnTo>
                        <a:pt x="672" y="1035"/>
                      </a:lnTo>
                      <a:lnTo>
                        <a:pt x="679" y="1009"/>
                      </a:lnTo>
                      <a:lnTo>
                        <a:pt x="686" y="985"/>
                      </a:lnTo>
                      <a:lnTo>
                        <a:pt x="693" y="961"/>
                      </a:lnTo>
                      <a:lnTo>
                        <a:pt x="699" y="947"/>
                      </a:lnTo>
                      <a:lnTo>
                        <a:pt x="704" y="934"/>
                      </a:lnTo>
                      <a:lnTo>
                        <a:pt x="710" y="922"/>
                      </a:lnTo>
                      <a:lnTo>
                        <a:pt x="717" y="909"/>
                      </a:lnTo>
                      <a:lnTo>
                        <a:pt x="725" y="896"/>
                      </a:lnTo>
                      <a:lnTo>
                        <a:pt x="732" y="885"/>
                      </a:lnTo>
                      <a:lnTo>
                        <a:pt x="740" y="872"/>
                      </a:lnTo>
                      <a:lnTo>
                        <a:pt x="748" y="861"/>
                      </a:lnTo>
                      <a:lnTo>
                        <a:pt x="763" y="840"/>
                      </a:lnTo>
                      <a:lnTo>
                        <a:pt x="778" y="818"/>
                      </a:lnTo>
                      <a:lnTo>
                        <a:pt x="794" y="794"/>
                      </a:lnTo>
                      <a:lnTo>
                        <a:pt x="810" y="767"/>
                      </a:lnTo>
                      <a:lnTo>
                        <a:pt x="825" y="740"/>
                      </a:lnTo>
                      <a:lnTo>
                        <a:pt x="841" y="710"/>
                      </a:lnTo>
                      <a:lnTo>
                        <a:pt x="855" y="677"/>
                      </a:lnTo>
                      <a:lnTo>
                        <a:pt x="868" y="643"/>
                      </a:lnTo>
                      <a:lnTo>
                        <a:pt x="879" y="607"/>
                      </a:lnTo>
                      <a:lnTo>
                        <a:pt x="889" y="569"/>
                      </a:lnTo>
                      <a:lnTo>
                        <a:pt x="897" y="530"/>
                      </a:lnTo>
                      <a:lnTo>
                        <a:pt x="901" y="489"/>
                      </a:lnTo>
                      <a:lnTo>
                        <a:pt x="902" y="445"/>
                      </a:lnTo>
                      <a:lnTo>
                        <a:pt x="901" y="399"/>
                      </a:lnTo>
                      <a:lnTo>
                        <a:pt x="895" y="353"/>
                      </a:lnTo>
                      <a:lnTo>
                        <a:pt x="886" y="303"/>
                      </a:lnTo>
                      <a:lnTo>
                        <a:pt x="869" y="250"/>
                      </a:lnTo>
                      <a:lnTo>
                        <a:pt x="845" y="203"/>
                      </a:lnTo>
                      <a:lnTo>
                        <a:pt x="815" y="160"/>
                      </a:lnTo>
                      <a:lnTo>
                        <a:pt x="781" y="124"/>
                      </a:lnTo>
                      <a:lnTo>
                        <a:pt x="743" y="92"/>
                      </a:lnTo>
                      <a:lnTo>
                        <a:pt x="701" y="66"/>
                      </a:lnTo>
                      <a:lnTo>
                        <a:pt x="657" y="44"/>
                      </a:lnTo>
                      <a:lnTo>
                        <a:pt x="611" y="27"/>
                      </a:lnTo>
                      <a:lnTo>
                        <a:pt x="564" y="14"/>
                      </a:lnTo>
                      <a:lnTo>
                        <a:pt x="515" y="5"/>
                      </a:lnTo>
                      <a:lnTo>
                        <a:pt x="468" y="1"/>
                      </a:lnTo>
                      <a:lnTo>
                        <a:pt x="422" y="0"/>
                      </a:lnTo>
                      <a:lnTo>
                        <a:pt x="377" y="4"/>
                      </a:lnTo>
                      <a:lnTo>
                        <a:pt x="335" y="12"/>
                      </a:lnTo>
                      <a:lnTo>
                        <a:pt x="295" y="22"/>
                      </a:lnTo>
                      <a:lnTo>
                        <a:pt x="260" y="36"/>
                      </a:lnTo>
                      <a:close/>
                    </a:path>
                  </a:pathLst>
                </a:custGeom>
                <a:solidFill>
                  <a:srgbClr val="EF8914"/>
                </a:solidFill>
                <a:ln w="9525">
                  <a:noFill/>
                  <a:round/>
                  <a:headEnd/>
                  <a:tailEnd/>
                </a:ln>
              </p:spPr>
              <p:txBody>
                <a:bodyPr/>
                <a:lstStyle/>
                <a:p>
                  <a:pPr>
                    <a:defRPr/>
                  </a:pPr>
                  <a:endParaRPr lang="en-US"/>
                </a:p>
              </p:txBody>
            </p:sp>
            <p:sp>
              <p:nvSpPr>
                <p:cNvPr id="1042" name="Freeform 15"/>
                <p:cNvSpPr>
                  <a:spLocks/>
                </p:cNvSpPr>
                <p:nvPr/>
              </p:nvSpPr>
              <p:spPr bwMode="auto">
                <a:xfrm>
                  <a:off x="2207" y="2836"/>
                  <a:ext cx="448" cy="629"/>
                </a:xfrm>
                <a:custGeom>
                  <a:avLst/>
                  <a:gdLst>
                    <a:gd name="T0" fmla="*/ 54 w 898"/>
                    <a:gd name="T1" fmla="*/ 14 h 1260"/>
                    <a:gd name="T2" fmla="*/ 35 w 898"/>
                    <a:gd name="T3" fmla="*/ 29 h 1260"/>
                    <a:gd name="T4" fmla="*/ 19 w 898"/>
                    <a:gd name="T5" fmla="*/ 47 h 1260"/>
                    <a:gd name="T6" fmla="*/ 8 w 898"/>
                    <a:gd name="T7" fmla="*/ 68 h 1260"/>
                    <a:gd name="T8" fmla="*/ 1 w 898"/>
                    <a:gd name="T9" fmla="*/ 92 h 1260"/>
                    <a:gd name="T10" fmla="*/ 0 w 898"/>
                    <a:gd name="T11" fmla="*/ 119 h 1260"/>
                    <a:gd name="T12" fmla="*/ 6 w 898"/>
                    <a:gd name="T13" fmla="*/ 148 h 1260"/>
                    <a:gd name="T14" fmla="*/ 19 w 898"/>
                    <a:gd name="T15" fmla="*/ 180 h 1260"/>
                    <a:gd name="T16" fmla="*/ 32 w 898"/>
                    <a:gd name="T17" fmla="*/ 202 h 1260"/>
                    <a:gd name="T18" fmla="*/ 38 w 898"/>
                    <a:gd name="T19" fmla="*/ 211 h 1260"/>
                    <a:gd name="T20" fmla="*/ 44 w 898"/>
                    <a:gd name="T21" fmla="*/ 220 h 1260"/>
                    <a:gd name="T22" fmla="*/ 50 w 898"/>
                    <a:gd name="T23" fmla="*/ 229 h 1260"/>
                    <a:gd name="T24" fmla="*/ 54 w 898"/>
                    <a:gd name="T25" fmla="*/ 237 h 1260"/>
                    <a:gd name="T26" fmla="*/ 56 w 898"/>
                    <a:gd name="T27" fmla="*/ 242 h 1260"/>
                    <a:gd name="T28" fmla="*/ 58 w 898"/>
                    <a:gd name="T29" fmla="*/ 248 h 1260"/>
                    <a:gd name="T30" fmla="*/ 61 w 898"/>
                    <a:gd name="T31" fmla="*/ 254 h 1260"/>
                    <a:gd name="T32" fmla="*/ 63 w 898"/>
                    <a:gd name="T33" fmla="*/ 268 h 1260"/>
                    <a:gd name="T34" fmla="*/ 66 w 898"/>
                    <a:gd name="T35" fmla="*/ 290 h 1260"/>
                    <a:gd name="T36" fmla="*/ 68 w 898"/>
                    <a:gd name="T37" fmla="*/ 305 h 1260"/>
                    <a:gd name="T38" fmla="*/ 71 w 898"/>
                    <a:gd name="T39" fmla="*/ 311 h 1260"/>
                    <a:gd name="T40" fmla="*/ 78 w 898"/>
                    <a:gd name="T41" fmla="*/ 314 h 1260"/>
                    <a:gd name="T42" fmla="*/ 88 w 898"/>
                    <a:gd name="T43" fmla="*/ 314 h 1260"/>
                    <a:gd name="T44" fmla="*/ 98 w 898"/>
                    <a:gd name="T45" fmla="*/ 314 h 1260"/>
                    <a:gd name="T46" fmla="*/ 108 w 898"/>
                    <a:gd name="T47" fmla="*/ 314 h 1260"/>
                    <a:gd name="T48" fmla="*/ 118 w 898"/>
                    <a:gd name="T49" fmla="*/ 314 h 1260"/>
                    <a:gd name="T50" fmla="*/ 128 w 898"/>
                    <a:gd name="T51" fmla="*/ 314 h 1260"/>
                    <a:gd name="T52" fmla="*/ 138 w 898"/>
                    <a:gd name="T53" fmla="*/ 314 h 1260"/>
                    <a:gd name="T54" fmla="*/ 148 w 898"/>
                    <a:gd name="T55" fmla="*/ 314 h 1260"/>
                    <a:gd name="T56" fmla="*/ 154 w 898"/>
                    <a:gd name="T57" fmla="*/ 313 h 1260"/>
                    <a:gd name="T58" fmla="*/ 156 w 898"/>
                    <a:gd name="T59" fmla="*/ 311 h 1260"/>
                    <a:gd name="T60" fmla="*/ 158 w 898"/>
                    <a:gd name="T61" fmla="*/ 308 h 1260"/>
                    <a:gd name="T62" fmla="*/ 161 w 898"/>
                    <a:gd name="T63" fmla="*/ 306 h 1260"/>
                    <a:gd name="T64" fmla="*/ 162 w 898"/>
                    <a:gd name="T65" fmla="*/ 294 h 1260"/>
                    <a:gd name="T66" fmla="*/ 164 w 898"/>
                    <a:gd name="T67" fmla="*/ 274 h 1260"/>
                    <a:gd name="T68" fmla="*/ 166 w 898"/>
                    <a:gd name="T69" fmla="*/ 257 h 1260"/>
                    <a:gd name="T70" fmla="*/ 170 w 898"/>
                    <a:gd name="T71" fmla="*/ 245 h 1260"/>
                    <a:gd name="T72" fmla="*/ 173 w 898"/>
                    <a:gd name="T73" fmla="*/ 235 h 1260"/>
                    <a:gd name="T74" fmla="*/ 176 w 898"/>
                    <a:gd name="T75" fmla="*/ 229 h 1260"/>
                    <a:gd name="T76" fmla="*/ 180 w 898"/>
                    <a:gd name="T77" fmla="*/ 223 h 1260"/>
                    <a:gd name="T78" fmla="*/ 183 w 898"/>
                    <a:gd name="T79" fmla="*/ 217 h 1260"/>
                    <a:gd name="T80" fmla="*/ 189 w 898"/>
                    <a:gd name="T81" fmla="*/ 209 h 1260"/>
                    <a:gd name="T82" fmla="*/ 197 w 898"/>
                    <a:gd name="T83" fmla="*/ 197 h 1260"/>
                    <a:gd name="T84" fmla="*/ 205 w 898"/>
                    <a:gd name="T85" fmla="*/ 184 h 1260"/>
                    <a:gd name="T86" fmla="*/ 212 w 898"/>
                    <a:gd name="T87" fmla="*/ 168 h 1260"/>
                    <a:gd name="T88" fmla="*/ 218 w 898"/>
                    <a:gd name="T89" fmla="*/ 151 h 1260"/>
                    <a:gd name="T90" fmla="*/ 222 w 898"/>
                    <a:gd name="T91" fmla="*/ 131 h 1260"/>
                    <a:gd name="T92" fmla="*/ 224 w 898"/>
                    <a:gd name="T93" fmla="*/ 110 h 1260"/>
                    <a:gd name="T94" fmla="*/ 222 w 898"/>
                    <a:gd name="T95" fmla="*/ 87 h 1260"/>
                    <a:gd name="T96" fmla="*/ 215 w 898"/>
                    <a:gd name="T97" fmla="*/ 61 h 1260"/>
                    <a:gd name="T98" fmla="*/ 202 w 898"/>
                    <a:gd name="T99" fmla="*/ 39 h 1260"/>
                    <a:gd name="T100" fmla="*/ 184 w 898"/>
                    <a:gd name="T101" fmla="*/ 22 h 1260"/>
                    <a:gd name="T102" fmla="*/ 163 w 898"/>
                    <a:gd name="T103" fmla="*/ 10 h 1260"/>
                    <a:gd name="T104" fmla="*/ 140 w 898"/>
                    <a:gd name="T105" fmla="*/ 3 h 1260"/>
                    <a:gd name="T106" fmla="*/ 117 w 898"/>
                    <a:gd name="T107" fmla="*/ 0 h 1260"/>
                    <a:gd name="T108" fmla="*/ 94 w 898"/>
                    <a:gd name="T109" fmla="*/ 0 h 1260"/>
                    <a:gd name="T110" fmla="*/ 74 w 898"/>
                    <a:gd name="T111" fmla="*/ 5 h 1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8" h="1260">
                      <a:moveTo>
                        <a:pt x="260" y="34"/>
                      </a:moveTo>
                      <a:lnTo>
                        <a:pt x="219" y="58"/>
                      </a:lnTo>
                      <a:lnTo>
                        <a:pt x="179" y="86"/>
                      </a:lnTo>
                      <a:lnTo>
                        <a:pt x="143" y="117"/>
                      </a:lnTo>
                      <a:lnTo>
                        <a:pt x="109" y="152"/>
                      </a:lnTo>
                      <a:lnTo>
                        <a:pt x="79" y="190"/>
                      </a:lnTo>
                      <a:lnTo>
                        <a:pt x="54" y="230"/>
                      </a:lnTo>
                      <a:lnTo>
                        <a:pt x="32" y="273"/>
                      </a:lnTo>
                      <a:lnTo>
                        <a:pt x="16" y="320"/>
                      </a:lnTo>
                      <a:lnTo>
                        <a:pt x="6" y="369"/>
                      </a:lnTo>
                      <a:lnTo>
                        <a:pt x="0" y="421"/>
                      </a:lnTo>
                      <a:lnTo>
                        <a:pt x="1" y="477"/>
                      </a:lnTo>
                      <a:lnTo>
                        <a:pt x="9" y="534"/>
                      </a:lnTo>
                      <a:lnTo>
                        <a:pt x="24" y="595"/>
                      </a:lnTo>
                      <a:lnTo>
                        <a:pt x="47" y="659"/>
                      </a:lnTo>
                      <a:lnTo>
                        <a:pt x="77" y="724"/>
                      </a:lnTo>
                      <a:lnTo>
                        <a:pt x="116" y="793"/>
                      </a:lnTo>
                      <a:lnTo>
                        <a:pt x="128" y="812"/>
                      </a:lnTo>
                      <a:lnTo>
                        <a:pt x="140" y="829"/>
                      </a:lnTo>
                      <a:lnTo>
                        <a:pt x="152" y="847"/>
                      </a:lnTo>
                      <a:lnTo>
                        <a:pt x="165" y="866"/>
                      </a:lnTo>
                      <a:lnTo>
                        <a:pt x="176" y="884"/>
                      </a:lnTo>
                      <a:lnTo>
                        <a:pt x="189" y="902"/>
                      </a:lnTo>
                      <a:lnTo>
                        <a:pt x="200" y="920"/>
                      </a:lnTo>
                      <a:lnTo>
                        <a:pt x="212" y="937"/>
                      </a:lnTo>
                      <a:lnTo>
                        <a:pt x="216" y="949"/>
                      </a:lnTo>
                      <a:lnTo>
                        <a:pt x="221" y="960"/>
                      </a:lnTo>
                      <a:lnTo>
                        <a:pt x="226" y="972"/>
                      </a:lnTo>
                      <a:lnTo>
                        <a:pt x="230" y="983"/>
                      </a:lnTo>
                      <a:lnTo>
                        <a:pt x="235" y="995"/>
                      </a:lnTo>
                      <a:lnTo>
                        <a:pt x="239" y="1005"/>
                      </a:lnTo>
                      <a:lnTo>
                        <a:pt x="244" y="1017"/>
                      </a:lnTo>
                      <a:lnTo>
                        <a:pt x="249" y="1028"/>
                      </a:lnTo>
                      <a:lnTo>
                        <a:pt x="253" y="1073"/>
                      </a:lnTo>
                      <a:lnTo>
                        <a:pt x="258" y="1118"/>
                      </a:lnTo>
                      <a:lnTo>
                        <a:pt x="264" y="1164"/>
                      </a:lnTo>
                      <a:lnTo>
                        <a:pt x="268" y="1210"/>
                      </a:lnTo>
                      <a:lnTo>
                        <a:pt x="274" y="1223"/>
                      </a:lnTo>
                      <a:lnTo>
                        <a:pt x="281" y="1234"/>
                      </a:lnTo>
                      <a:lnTo>
                        <a:pt x="287" y="1247"/>
                      </a:lnTo>
                      <a:lnTo>
                        <a:pt x="293" y="1260"/>
                      </a:lnTo>
                      <a:lnTo>
                        <a:pt x="313" y="1260"/>
                      </a:lnTo>
                      <a:lnTo>
                        <a:pt x="334" y="1260"/>
                      </a:lnTo>
                      <a:lnTo>
                        <a:pt x="353" y="1260"/>
                      </a:lnTo>
                      <a:lnTo>
                        <a:pt x="373" y="1260"/>
                      </a:lnTo>
                      <a:lnTo>
                        <a:pt x="393" y="1260"/>
                      </a:lnTo>
                      <a:lnTo>
                        <a:pt x="413" y="1260"/>
                      </a:lnTo>
                      <a:lnTo>
                        <a:pt x="433" y="1260"/>
                      </a:lnTo>
                      <a:lnTo>
                        <a:pt x="454" y="1260"/>
                      </a:lnTo>
                      <a:lnTo>
                        <a:pt x="473" y="1260"/>
                      </a:lnTo>
                      <a:lnTo>
                        <a:pt x="493" y="1260"/>
                      </a:lnTo>
                      <a:lnTo>
                        <a:pt x="513" y="1260"/>
                      </a:lnTo>
                      <a:lnTo>
                        <a:pt x="533" y="1260"/>
                      </a:lnTo>
                      <a:lnTo>
                        <a:pt x="553" y="1260"/>
                      </a:lnTo>
                      <a:lnTo>
                        <a:pt x="572" y="1260"/>
                      </a:lnTo>
                      <a:lnTo>
                        <a:pt x="593" y="1260"/>
                      </a:lnTo>
                      <a:lnTo>
                        <a:pt x="612" y="1260"/>
                      </a:lnTo>
                      <a:lnTo>
                        <a:pt x="617" y="1255"/>
                      </a:lnTo>
                      <a:lnTo>
                        <a:pt x="622" y="1251"/>
                      </a:lnTo>
                      <a:lnTo>
                        <a:pt x="626" y="1246"/>
                      </a:lnTo>
                      <a:lnTo>
                        <a:pt x="631" y="1240"/>
                      </a:lnTo>
                      <a:lnTo>
                        <a:pt x="635" y="1236"/>
                      </a:lnTo>
                      <a:lnTo>
                        <a:pt x="640" y="1231"/>
                      </a:lnTo>
                      <a:lnTo>
                        <a:pt x="645" y="1226"/>
                      </a:lnTo>
                      <a:lnTo>
                        <a:pt x="649" y="1222"/>
                      </a:lnTo>
                      <a:lnTo>
                        <a:pt x="652" y="1180"/>
                      </a:lnTo>
                      <a:lnTo>
                        <a:pt x="655" y="1139"/>
                      </a:lnTo>
                      <a:lnTo>
                        <a:pt x="659" y="1097"/>
                      </a:lnTo>
                      <a:lnTo>
                        <a:pt x="661" y="1055"/>
                      </a:lnTo>
                      <a:lnTo>
                        <a:pt x="668" y="1031"/>
                      </a:lnTo>
                      <a:lnTo>
                        <a:pt x="675" y="1005"/>
                      </a:lnTo>
                      <a:lnTo>
                        <a:pt x="682" y="981"/>
                      </a:lnTo>
                      <a:lnTo>
                        <a:pt x="688" y="957"/>
                      </a:lnTo>
                      <a:lnTo>
                        <a:pt x="694" y="944"/>
                      </a:lnTo>
                      <a:lnTo>
                        <a:pt x="700" y="931"/>
                      </a:lnTo>
                      <a:lnTo>
                        <a:pt x="707" y="919"/>
                      </a:lnTo>
                      <a:lnTo>
                        <a:pt x="714" y="906"/>
                      </a:lnTo>
                      <a:lnTo>
                        <a:pt x="721" y="893"/>
                      </a:lnTo>
                      <a:lnTo>
                        <a:pt x="729" y="881"/>
                      </a:lnTo>
                      <a:lnTo>
                        <a:pt x="736" y="869"/>
                      </a:lnTo>
                      <a:lnTo>
                        <a:pt x="744" y="857"/>
                      </a:lnTo>
                      <a:lnTo>
                        <a:pt x="758" y="837"/>
                      </a:lnTo>
                      <a:lnTo>
                        <a:pt x="774" y="815"/>
                      </a:lnTo>
                      <a:lnTo>
                        <a:pt x="789" y="791"/>
                      </a:lnTo>
                      <a:lnTo>
                        <a:pt x="805" y="764"/>
                      </a:lnTo>
                      <a:lnTo>
                        <a:pt x="821" y="737"/>
                      </a:lnTo>
                      <a:lnTo>
                        <a:pt x="836" y="707"/>
                      </a:lnTo>
                      <a:lnTo>
                        <a:pt x="850" y="675"/>
                      </a:lnTo>
                      <a:lnTo>
                        <a:pt x="863" y="641"/>
                      </a:lnTo>
                      <a:lnTo>
                        <a:pt x="874" y="606"/>
                      </a:lnTo>
                      <a:lnTo>
                        <a:pt x="884" y="568"/>
                      </a:lnTo>
                      <a:lnTo>
                        <a:pt x="891" y="527"/>
                      </a:lnTo>
                      <a:lnTo>
                        <a:pt x="896" y="486"/>
                      </a:lnTo>
                      <a:lnTo>
                        <a:pt x="898" y="442"/>
                      </a:lnTo>
                      <a:lnTo>
                        <a:pt x="896" y="397"/>
                      </a:lnTo>
                      <a:lnTo>
                        <a:pt x="891" y="350"/>
                      </a:lnTo>
                      <a:lnTo>
                        <a:pt x="882" y="300"/>
                      </a:lnTo>
                      <a:lnTo>
                        <a:pt x="863" y="247"/>
                      </a:lnTo>
                      <a:lnTo>
                        <a:pt x="840" y="200"/>
                      </a:lnTo>
                      <a:lnTo>
                        <a:pt x="811" y="159"/>
                      </a:lnTo>
                      <a:lnTo>
                        <a:pt x="777" y="122"/>
                      </a:lnTo>
                      <a:lnTo>
                        <a:pt x="739" y="91"/>
                      </a:lnTo>
                      <a:lnTo>
                        <a:pt x="699" y="64"/>
                      </a:lnTo>
                      <a:lnTo>
                        <a:pt x="655" y="42"/>
                      </a:lnTo>
                      <a:lnTo>
                        <a:pt x="609" y="25"/>
                      </a:lnTo>
                      <a:lnTo>
                        <a:pt x="563" y="12"/>
                      </a:lnTo>
                      <a:lnTo>
                        <a:pt x="516" y="4"/>
                      </a:lnTo>
                      <a:lnTo>
                        <a:pt x="469" y="0"/>
                      </a:lnTo>
                      <a:lnTo>
                        <a:pt x="422" y="0"/>
                      </a:lnTo>
                      <a:lnTo>
                        <a:pt x="378" y="3"/>
                      </a:lnTo>
                      <a:lnTo>
                        <a:pt x="335" y="10"/>
                      </a:lnTo>
                      <a:lnTo>
                        <a:pt x="296" y="20"/>
                      </a:lnTo>
                      <a:lnTo>
                        <a:pt x="260" y="34"/>
                      </a:lnTo>
                      <a:close/>
                    </a:path>
                  </a:pathLst>
                </a:custGeom>
                <a:solidFill>
                  <a:srgbClr val="F29111"/>
                </a:solidFill>
                <a:ln w="9525">
                  <a:noFill/>
                  <a:round/>
                  <a:headEnd/>
                  <a:tailEnd/>
                </a:ln>
              </p:spPr>
              <p:txBody>
                <a:bodyPr/>
                <a:lstStyle/>
                <a:p>
                  <a:pPr>
                    <a:defRPr/>
                  </a:pPr>
                  <a:endParaRPr lang="en-US"/>
                </a:p>
              </p:txBody>
            </p:sp>
            <p:sp>
              <p:nvSpPr>
                <p:cNvPr id="1043" name="Freeform 16"/>
                <p:cNvSpPr>
                  <a:spLocks/>
                </p:cNvSpPr>
                <p:nvPr/>
              </p:nvSpPr>
              <p:spPr bwMode="auto">
                <a:xfrm>
                  <a:off x="2210" y="2839"/>
                  <a:ext cx="443" cy="626"/>
                </a:xfrm>
                <a:custGeom>
                  <a:avLst/>
                  <a:gdLst>
                    <a:gd name="T0" fmla="*/ 54 w 892"/>
                    <a:gd name="T1" fmla="*/ 14 h 1258"/>
                    <a:gd name="T2" fmla="*/ 35 w 892"/>
                    <a:gd name="T3" fmla="*/ 29 h 1258"/>
                    <a:gd name="T4" fmla="*/ 19 w 892"/>
                    <a:gd name="T5" fmla="*/ 47 h 1258"/>
                    <a:gd name="T6" fmla="*/ 7 w 892"/>
                    <a:gd name="T7" fmla="*/ 67 h 1258"/>
                    <a:gd name="T8" fmla="*/ 1 w 892"/>
                    <a:gd name="T9" fmla="*/ 92 h 1258"/>
                    <a:gd name="T10" fmla="*/ 0 w 892"/>
                    <a:gd name="T11" fmla="*/ 118 h 1258"/>
                    <a:gd name="T12" fmla="*/ 6 w 892"/>
                    <a:gd name="T13" fmla="*/ 147 h 1258"/>
                    <a:gd name="T14" fmla="*/ 19 w 892"/>
                    <a:gd name="T15" fmla="*/ 179 h 1258"/>
                    <a:gd name="T16" fmla="*/ 32 w 892"/>
                    <a:gd name="T17" fmla="*/ 201 h 1258"/>
                    <a:gd name="T18" fmla="*/ 37 w 892"/>
                    <a:gd name="T19" fmla="*/ 209 h 1258"/>
                    <a:gd name="T20" fmla="*/ 43 w 892"/>
                    <a:gd name="T21" fmla="*/ 218 h 1258"/>
                    <a:gd name="T22" fmla="*/ 50 w 892"/>
                    <a:gd name="T23" fmla="*/ 227 h 1258"/>
                    <a:gd name="T24" fmla="*/ 54 w 892"/>
                    <a:gd name="T25" fmla="*/ 235 h 1258"/>
                    <a:gd name="T26" fmla="*/ 56 w 892"/>
                    <a:gd name="T27" fmla="*/ 240 h 1258"/>
                    <a:gd name="T28" fmla="*/ 58 w 892"/>
                    <a:gd name="T29" fmla="*/ 246 h 1258"/>
                    <a:gd name="T30" fmla="*/ 60 w 892"/>
                    <a:gd name="T31" fmla="*/ 251 h 1258"/>
                    <a:gd name="T32" fmla="*/ 62 w 892"/>
                    <a:gd name="T33" fmla="*/ 265 h 1258"/>
                    <a:gd name="T34" fmla="*/ 65 w 892"/>
                    <a:gd name="T35" fmla="*/ 288 h 1258"/>
                    <a:gd name="T36" fmla="*/ 68 w 892"/>
                    <a:gd name="T37" fmla="*/ 303 h 1258"/>
                    <a:gd name="T38" fmla="*/ 71 w 892"/>
                    <a:gd name="T39" fmla="*/ 309 h 1258"/>
                    <a:gd name="T40" fmla="*/ 77 w 892"/>
                    <a:gd name="T41" fmla="*/ 312 h 1258"/>
                    <a:gd name="T42" fmla="*/ 87 w 892"/>
                    <a:gd name="T43" fmla="*/ 312 h 1258"/>
                    <a:gd name="T44" fmla="*/ 97 w 892"/>
                    <a:gd name="T45" fmla="*/ 312 h 1258"/>
                    <a:gd name="T46" fmla="*/ 107 w 892"/>
                    <a:gd name="T47" fmla="*/ 312 h 1258"/>
                    <a:gd name="T48" fmla="*/ 116 w 892"/>
                    <a:gd name="T49" fmla="*/ 312 h 1258"/>
                    <a:gd name="T50" fmla="*/ 126 w 892"/>
                    <a:gd name="T51" fmla="*/ 312 h 1258"/>
                    <a:gd name="T52" fmla="*/ 136 w 892"/>
                    <a:gd name="T53" fmla="*/ 312 h 1258"/>
                    <a:gd name="T54" fmla="*/ 146 w 892"/>
                    <a:gd name="T55" fmla="*/ 312 h 1258"/>
                    <a:gd name="T56" fmla="*/ 152 w 892"/>
                    <a:gd name="T57" fmla="*/ 310 h 1258"/>
                    <a:gd name="T58" fmla="*/ 157 w 892"/>
                    <a:gd name="T59" fmla="*/ 305 h 1258"/>
                    <a:gd name="T60" fmla="*/ 159 w 892"/>
                    <a:gd name="T61" fmla="*/ 292 h 1258"/>
                    <a:gd name="T62" fmla="*/ 161 w 892"/>
                    <a:gd name="T63" fmla="*/ 271 h 1258"/>
                    <a:gd name="T64" fmla="*/ 163 w 892"/>
                    <a:gd name="T65" fmla="*/ 255 h 1258"/>
                    <a:gd name="T66" fmla="*/ 167 w 892"/>
                    <a:gd name="T67" fmla="*/ 243 h 1258"/>
                    <a:gd name="T68" fmla="*/ 170 w 892"/>
                    <a:gd name="T69" fmla="*/ 233 h 1258"/>
                    <a:gd name="T70" fmla="*/ 173 w 892"/>
                    <a:gd name="T71" fmla="*/ 227 h 1258"/>
                    <a:gd name="T72" fmla="*/ 177 w 892"/>
                    <a:gd name="T73" fmla="*/ 220 h 1258"/>
                    <a:gd name="T74" fmla="*/ 181 w 892"/>
                    <a:gd name="T75" fmla="*/ 214 h 1258"/>
                    <a:gd name="T76" fmla="*/ 186 w 892"/>
                    <a:gd name="T77" fmla="*/ 207 h 1258"/>
                    <a:gd name="T78" fmla="*/ 193 w 892"/>
                    <a:gd name="T79" fmla="*/ 196 h 1258"/>
                    <a:gd name="T80" fmla="*/ 201 w 892"/>
                    <a:gd name="T81" fmla="*/ 182 h 1258"/>
                    <a:gd name="T82" fmla="*/ 208 w 892"/>
                    <a:gd name="T83" fmla="*/ 167 h 1258"/>
                    <a:gd name="T84" fmla="*/ 215 w 892"/>
                    <a:gd name="T85" fmla="*/ 150 h 1258"/>
                    <a:gd name="T86" fmla="*/ 219 w 892"/>
                    <a:gd name="T87" fmla="*/ 131 h 1258"/>
                    <a:gd name="T88" fmla="*/ 220 w 892"/>
                    <a:gd name="T89" fmla="*/ 109 h 1258"/>
                    <a:gd name="T90" fmla="*/ 219 w 892"/>
                    <a:gd name="T91" fmla="*/ 87 h 1258"/>
                    <a:gd name="T92" fmla="*/ 212 w 892"/>
                    <a:gd name="T93" fmla="*/ 61 h 1258"/>
                    <a:gd name="T94" fmla="*/ 199 w 892"/>
                    <a:gd name="T95" fmla="*/ 40 h 1258"/>
                    <a:gd name="T96" fmla="*/ 181 w 892"/>
                    <a:gd name="T97" fmla="*/ 23 h 1258"/>
                    <a:gd name="T98" fmla="*/ 161 w 892"/>
                    <a:gd name="T99" fmla="*/ 11 h 1258"/>
                    <a:gd name="T100" fmla="*/ 139 w 892"/>
                    <a:gd name="T101" fmla="*/ 3 h 1258"/>
                    <a:gd name="T102" fmla="*/ 115 w 892"/>
                    <a:gd name="T103" fmla="*/ 0 h 1258"/>
                    <a:gd name="T104" fmla="*/ 93 w 892"/>
                    <a:gd name="T105" fmla="*/ 0 h 1258"/>
                    <a:gd name="T106" fmla="*/ 73 w 892"/>
                    <a:gd name="T107" fmla="*/ 5 h 12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92" h="1258">
                      <a:moveTo>
                        <a:pt x="259" y="33"/>
                      </a:moveTo>
                      <a:lnTo>
                        <a:pt x="218" y="58"/>
                      </a:lnTo>
                      <a:lnTo>
                        <a:pt x="178" y="85"/>
                      </a:lnTo>
                      <a:lnTo>
                        <a:pt x="142" y="116"/>
                      </a:lnTo>
                      <a:lnTo>
                        <a:pt x="109" y="151"/>
                      </a:lnTo>
                      <a:lnTo>
                        <a:pt x="79" y="189"/>
                      </a:lnTo>
                      <a:lnTo>
                        <a:pt x="53" y="229"/>
                      </a:lnTo>
                      <a:lnTo>
                        <a:pt x="31" y="272"/>
                      </a:lnTo>
                      <a:lnTo>
                        <a:pt x="15" y="319"/>
                      </a:lnTo>
                      <a:lnTo>
                        <a:pt x="5" y="369"/>
                      </a:lnTo>
                      <a:lnTo>
                        <a:pt x="0" y="420"/>
                      </a:lnTo>
                      <a:lnTo>
                        <a:pt x="1" y="476"/>
                      </a:lnTo>
                      <a:lnTo>
                        <a:pt x="10" y="533"/>
                      </a:lnTo>
                      <a:lnTo>
                        <a:pt x="24" y="594"/>
                      </a:lnTo>
                      <a:lnTo>
                        <a:pt x="48" y="658"/>
                      </a:lnTo>
                      <a:lnTo>
                        <a:pt x="77" y="723"/>
                      </a:lnTo>
                      <a:lnTo>
                        <a:pt x="117" y="792"/>
                      </a:lnTo>
                      <a:lnTo>
                        <a:pt x="128" y="810"/>
                      </a:lnTo>
                      <a:lnTo>
                        <a:pt x="140" y="828"/>
                      </a:lnTo>
                      <a:lnTo>
                        <a:pt x="152" y="845"/>
                      </a:lnTo>
                      <a:lnTo>
                        <a:pt x="164" y="864"/>
                      </a:lnTo>
                      <a:lnTo>
                        <a:pt x="176" y="882"/>
                      </a:lnTo>
                      <a:lnTo>
                        <a:pt x="188" y="901"/>
                      </a:lnTo>
                      <a:lnTo>
                        <a:pt x="201" y="918"/>
                      </a:lnTo>
                      <a:lnTo>
                        <a:pt x="212" y="936"/>
                      </a:lnTo>
                      <a:lnTo>
                        <a:pt x="217" y="948"/>
                      </a:lnTo>
                      <a:lnTo>
                        <a:pt x="221" y="958"/>
                      </a:lnTo>
                      <a:lnTo>
                        <a:pt x="225" y="970"/>
                      </a:lnTo>
                      <a:lnTo>
                        <a:pt x="229" y="981"/>
                      </a:lnTo>
                      <a:lnTo>
                        <a:pt x="234" y="993"/>
                      </a:lnTo>
                      <a:lnTo>
                        <a:pt x="239" y="1003"/>
                      </a:lnTo>
                      <a:lnTo>
                        <a:pt x="243" y="1015"/>
                      </a:lnTo>
                      <a:lnTo>
                        <a:pt x="248" y="1026"/>
                      </a:lnTo>
                      <a:lnTo>
                        <a:pt x="252" y="1072"/>
                      </a:lnTo>
                      <a:lnTo>
                        <a:pt x="257" y="1117"/>
                      </a:lnTo>
                      <a:lnTo>
                        <a:pt x="263" y="1162"/>
                      </a:lnTo>
                      <a:lnTo>
                        <a:pt x="267" y="1208"/>
                      </a:lnTo>
                      <a:lnTo>
                        <a:pt x="273" y="1221"/>
                      </a:lnTo>
                      <a:lnTo>
                        <a:pt x="280" y="1232"/>
                      </a:lnTo>
                      <a:lnTo>
                        <a:pt x="286" y="1245"/>
                      </a:lnTo>
                      <a:lnTo>
                        <a:pt x="293" y="1258"/>
                      </a:lnTo>
                      <a:lnTo>
                        <a:pt x="312" y="1258"/>
                      </a:lnTo>
                      <a:lnTo>
                        <a:pt x="333" y="1258"/>
                      </a:lnTo>
                      <a:lnTo>
                        <a:pt x="353" y="1258"/>
                      </a:lnTo>
                      <a:lnTo>
                        <a:pt x="372" y="1258"/>
                      </a:lnTo>
                      <a:lnTo>
                        <a:pt x="392" y="1258"/>
                      </a:lnTo>
                      <a:lnTo>
                        <a:pt x="413" y="1258"/>
                      </a:lnTo>
                      <a:lnTo>
                        <a:pt x="432" y="1258"/>
                      </a:lnTo>
                      <a:lnTo>
                        <a:pt x="452" y="1258"/>
                      </a:lnTo>
                      <a:lnTo>
                        <a:pt x="471" y="1258"/>
                      </a:lnTo>
                      <a:lnTo>
                        <a:pt x="492" y="1258"/>
                      </a:lnTo>
                      <a:lnTo>
                        <a:pt x="512" y="1258"/>
                      </a:lnTo>
                      <a:lnTo>
                        <a:pt x="531" y="1258"/>
                      </a:lnTo>
                      <a:lnTo>
                        <a:pt x="551" y="1258"/>
                      </a:lnTo>
                      <a:lnTo>
                        <a:pt x="571" y="1258"/>
                      </a:lnTo>
                      <a:lnTo>
                        <a:pt x="591" y="1258"/>
                      </a:lnTo>
                      <a:lnTo>
                        <a:pt x="611" y="1258"/>
                      </a:lnTo>
                      <a:lnTo>
                        <a:pt x="619" y="1249"/>
                      </a:lnTo>
                      <a:lnTo>
                        <a:pt x="627" y="1238"/>
                      </a:lnTo>
                      <a:lnTo>
                        <a:pt x="636" y="1229"/>
                      </a:lnTo>
                      <a:lnTo>
                        <a:pt x="644" y="1220"/>
                      </a:lnTo>
                      <a:lnTo>
                        <a:pt x="646" y="1178"/>
                      </a:lnTo>
                      <a:lnTo>
                        <a:pt x="650" y="1137"/>
                      </a:lnTo>
                      <a:lnTo>
                        <a:pt x="653" y="1095"/>
                      </a:lnTo>
                      <a:lnTo>
                        <a:pt x="656" y="1053"/>
                      </a:lnTo>
                      <a:lnTo>
                        <a:pt x="662" y="1029"/>
                      </a:lnTo>
                      <a:lnTo>
                        <a:pt x="669" y="1004"/>
                      </a:lnTo>
                      <a:lnTo>
                        <a:pt x="676" y="980"/>
                      </a:lnTo>
                      <a:lnTo>
                        <a:pt x="683" y="955"/>
                      </a:lnTo>
                      <a:lnTo>
                        <a:pt x="689" y="942"/>
                      </a:lnTo>
                      <a:lnTo>
                        <a:pt x="696" y="929"/>
                      </a:lnTo>
                      <a:lnTo>
                        <a:pt x="703" y="917"/>
                      </a:lnTo>
                      <a:lnTo>
                        <a:pt x="710" y="904"/>
                      </a:lnTo>
                      <a:lnTo>
                        <a:pt x="717" y="891"/>
                      </a:lnTo>
                      <a:lnTo>
                        <a:pt x="725" y="879"/>
                      </a:lnTo>
                      <a:lnTo>
                        <a:pt x="732" y="867"/>
                      </a:lnTo>
                      <a:lnTo>
                        <a:pt x="740" y="855"/>
                      </a:lnTo>
                      <a:lnTo>
                        <a:pt x="753" y="835"/>
                      </a:lnTo>
                      <a:lnTo>
                        <a:pt x="768" y="813"/>
                      </a:lnTo>
                      <a:lnTo>
                        <a:pt x="784" y="790"/>
                      </a:lnTo>
                      <a:lnTo>
                        <a:pt x="799" y="764"/>
                      </a:lnTo>
                      <a:lnTo>
                        <a:pt x="816" y="736"/>
                      </a:lnTo>
                      <a:lnTo>
                        <a:pt x="831" y="706"/>
                      </a:lnTo>
                      <a:lnTo>
                        <a:pt x="844" y="675"/>
                      </a:lnTo>
                      <a:lnTo>
                        <a:pt x="857" y="640"/>
                      </a:lnTo>
                      <a:lnTo>
                        <a:pt x="869" y="605"/>
                      </a:lnTo>
                      <a:lnTo>
                        <a:pt x="878" y="567"/>
                      </a:lnTo>
                      <a:lnTo>
                        <a:pt x="886" y="528"/>
                      </a:lnTo>
                      <a:lnTo>
                        <a:pt x="890" y="486"/>
                      </a:lnTo>
                      <a:lnTo>
                        <a:pt x="892" y="442"/>
                      </a:lnTo>
                      <a:lnTo>
                        <a:pt x="890" y="397"/>
                      </a:lnTo>
                      <a:lnTo>
                        <a:pt x="886" y="350"/>
                      </a:lnTo>
                      <a:lnTo>
                        <a:pt x="877" y="301"/>
                      </a:lnTo>
                      <a:lnTo>
                        <a:pt x="858" y="248"/>
                      </a:lnTo>
                      <a:lnTo>
                        <a:pt x="835" y="202"/>
                      </a:lnTo>
                      <a:lnTo>
                        <a:pt x="806" y="160"/>
                      </a:lnTo>
                      <a:lnTo>
                        <a:pt x="773" y="123"/>
                      </a:lnTo>
                      <a:lnTo>
                        <a:pt x="735" y="92"/>
                      </a:lnTo>
                      <a:lnTo>
                        <a:pt x="695" y="66"/>
                      </a:lnTo>
                      <a:lnTo>
                        <a:pt x="652" y="44"/>
                      </a:lnTo>
                      <a:lnTo>
                        <a:pt x="607" y="27"/>
                      </a:lnTo>
                      <a:lnTo>
                        <a:pt x="561" y="14"/>
                      </a:lnTo>
                      <a:lnTo>
                        <a:pt x="515" y="5"/>
                      </a:lnTo>
                      <a:lnTo>
                        <a:pt x="468" y="0"/>
                      </a:lnTo>
                      <a:lnTo>
                        <a:pt x="423" y="0"/>
                      </a:lnTo>
                      <a:lnTo>
                        <a:pt x="378" y="2"/>
                      </a:lnTo>
                      <a:lnTo>
                        <a:pt x="335" y="9"/>
                      </a:lnTo>
                      <a:lnTo>
                        <a:pt x="296" y="20"/>
                      </a:lnTo>
                      <a:lnTo>
                        <a:pt x="259" y="33"/>
                      </a:lnTo>
                      <a:close/>
                    </a:path>
                  </a:pathLst>
                </a:custGeom>
                <a:solidFill>
                  <a:srgbClr val="F49B0F"/>
                </a:solidFill>
                <a:ln w="9525">
                  <a:noFill/>
                  <a:round/>
                  <a:headEnd/>
                  <a:tailEnd/>
                </a:ln>
              </p:spPr>
              <p:txBody>
                <a:bodyPr/>
                <a:lstStyle/>
                <a:p>
                  <a:pPr>
                    <a:defRPr/>
                  </a:pPr>
                  <a:endParaRPr lang="en-US"/>
                </a:p>
              </p:txBody>
            </p:sp>
            <p:sp>
              <p:nvSpPr>
                <p:cNvPr id="1044" name="Freeform 17"/>
                <p:cNvSpPr>
                  <a:spLocks/>
                </p:cNvSpPr>
                <p:nvPr/>
              </p:nvSpPr>
              <p:spPr bwMode="auto">
                <a:xfrm>
                  <a:off x="2210" y="2839"/>
                  <a:ext cx="443" cy="626"/>
                </a:xfrm>
                <a:custGeom>
                  <a:avLst/>
                  <a:gdLst>
                    <a:gd name="T0" fmla="*/ 54 w 885"/>
                    <a:gd name="T1" fmla="*/ 14 h 1256"/>
                    <a:gd name="T2" fmla="*/ 35 w 885"/>
                    <a:gd name="T3" fmla="*/ 29 h 1256"/>
                    <a:gd name="T4" fmla="*/ 20 w 885"/>
                    <a:gd name="T5" fmla="*/ 47 h 1256"/>
                    <a:gd name="T6" fmla="*/ 8 w 885"/>
                    <a:gd name="T7" fmla="*/ 68 h 1256"/>
                    <a:gd name="T8" fmla="*/ 1 w 885"/>
                    <a:gd name="T9" fmla="*/ 91 h 1256"/>
                    <a:gd name="T10" fmla="*/ 1 w 885"/>
                    <a:gd name="T11" fmla="*/ 118 h 1256"/>
                    <a:gd name="T12" fmla="*/ 6 w 885"/>
                    <a:gd name="T13" fmla="*/ 147 h 1256"/>
                    <a:gd name="T14" fmla="*/ 20 w 885"/>
                    <a:gd name="T15" fmla="*/ 179 h 1256"/>
                    <a:gd name="T16" fmla="*/ 32 w 885"/>
                    <a:gd name="T17" fmla="*/ 201 h 1256"/>
                    <a:gd name="T18" fmla="*/ 38 w 885"/>
                    <a:gd name="T19" fmla="*/ 210 h 1256"/>
                    <a:gd name="T20" fmla="*/ 44 w 885"/>
                    <a:gd name="T21" fmla="*/ 219 h 1256"/>
                    <a:gd name="T22" fmla="*/ 50 w 885"/>
                    <a:gd name="T23" fmla="*/ 228 h 1256"/>
                    <a:gd name="T24" fmla="*/ 54 w 885"/>
                    <a:gd name="T25" fmla="*/ 235 h 1256"/>
                    <a:gd name="T26" fmla="*/ 56 w 885"/>
                    <a:gd name="T27" fmla="*/ 240 h 1256"/>
                    <a:gd name="T28" fmla="*/ 59 w 885"/>
                    <a:gd name="T29" fmla="*/ 246 h 1256"/>
                    <a:gd name="T30" fmla="*/ 61 w 885"/>
                    <a:gd name="T31" fmla="*/ 252 h 1256"/>
                    <a:gd name="T32" fmla="*/ 63 w 885"/>
                    <a:gd name="T33" fmla="*/ 266 h 1256"/>
                    <a:gd name="T34" fmla="*/ 66 w 885"/>
                    <a:gd name="T35" fmla="*/ 288 h 1256"/>
                    <a:gd name="T36" fmla="*/ 69 w 885"/>
                    <a:gd name="T37" fmla="*/ 303 h 1256"/>
                    <a:gd name="T38" fmla="*/ 72 w 885"/>
                    <a:gd name="T39" fmla="*/ 309 h 1256"/>
                    <a:gd name="T40" fmla="*/ 78 w 885"/>
                    <a:gd name="T41" fmla="*/ 312 h 1256"/>
                    <a:gd name="T42" fmla="*/ 88 w 885"/>
                    <a:gd name="T43" fmla="*/ 312 h 1256"/>
                    <a:gd name="T44" fmla="*/ 98 w 885"/>
                    <a:gd name="T45" fmla="*/ 312 h 1256"/>
                    <a:gd name="T46" fmla="*/ 108 w 885"/>
                    <a:gd name="T47" fmla="*/ 312 h 1256"/>
                    <a:gd name="T48" fmla="*/ 118 w 885"/>
                    <a:gd name="T49" fmla="*/ 312 h 1256"/>
                    <a:gd name="T50" fmla="*/ 128 w 885"/>
                    <a:gd name="T51" fmla="*/ 312 h 1256"/>
                    <a:gd name="T52" fmla="*/ 138 w 885"/>
                    <a:gd name="T53" fmla="*/ 312 h 1256"/>
                    <a:gd name="T54" fmla="*/ 147 w 885"/>
                    <a:gd name="T55" fmla="*/ 312 h 1256"/>
                    <a:gd name="T56" fmla="*/ 154 w 885"/>
                    <a:gd name="T57" fmla="*/ 310 h 1256"/>
                    <a:gd name="T58" fmla="*/ 158 w 885"/>
                    <a:gd name="T59" fmla="*/ 305 h 1256"/>
                    <a:gd name="T60" fmla="*/ 161 w 885"/>
                    <a:gd name="T61" fmla="*/ 292 h 1256"/>
                    <a:gd name="T62" fmla="*/ 162 w 885"/>
                    <a:gd name="T63" fmla="*/ 272 h 1256"/>
                    <a:gd name="T64" fmla="*/ 165 w 885"/>
                    <a:gd name="T65" fmla="*/ 255 h 1256"/>
                    <a:gd name="T66" fmla="*/ 168 w 885"/>
                    <a:gd name="T67" fmla="*/ 243 h 1256"/>
                    <a:gd name="T68" fmla="*/ 171 w 885"/>
                    <a:gd name="T69" fmla="*/ 234 h 1256"/>
                    <a:gd name="T70" fmla="*/ 175 w 885"/>
                    <a:gd name="T71" fmla="*/ 227 h 1256"/>
                    <a:gd name="T72" fmla="*/ 178 w 885"/>
                    <a:gd name="T73" fmla="*/ 221 h 1256"/>
                    <a:gd name="T74" fmla="*/ 182 w 885"/>
                    <a:gd name="T75" fmla="*/ 215 h 1256"/>
                    <a:gd name="T76" fmla="*/ 187 w 885"/>
                    <a:gd name="T77" fmla="*/ 207 h 1256"/>
                    <a:gd name="T78" fmla="*/ 195 w 885"/>
                    <a:gd name="T79" fmla="*/ 196 h 1256"/>
                    <a:gd name="T80" fmla="*/ 203 w 885"/>
                    <a:gd name="T81" fmla="*/ 183 h 1256"/>
                    <a:gd name="T82" fmla="*/ 210 w 885"/>
                    <a:gd name="T83" fmla="*/ 167 h 1256"/>
                    <a:gd name="T84" fmla="*/ 216 w 885"/>
                    <a:gd name="T85" fmla="*/ 151 h 1256"/>
                    <a:gd name="T86" fmla="*/ 220 w 885"/>
                    <a:gd name="T87" fmla="*/ 131 h 1256"/>
                    <a:gd name="T88" fmla="*/ 222 w 885"/>
                    <a:gd name="T89" fmla="*/ 110 h 1256"/>
                    <a:gd name="T90" fmla="*/ 220 w 885"/>
                    <a:gd name="T91" fmla="*/ 87 h 1256"/>
                    <a:gd name="T92" fmla="*/ 213 w 885"/>
                    <a:gd name="T93" fmla="*/ 62 h 1256"/>
                    <a:gd name="T94" fmla="*/ 200 w 885"/>
                    <a:gd name="T95" fmla="*/ 40 h 1256"/>
                    <a:gd name="T96" fmla="*/ 183 w 885"/>
                    <a:gd name="T97" fmla="*/ 23 h 1256"/>
                    <a:gd name="T98" fmla="*/ 163 w 885"/>
                    <a:gd name="T99" fmla="*/ 11 h 1256"/>
                    <a:gd name="T100" fmla="*/ 140 w 885"/>
                    <a:gd name="T101" fmla="*/ 3 h 1256"/>
                    <a:gd name="T102" fmla="*/ 117 w 885"/>
                    <a:gd name="T103" fmla="*/ 0 h 1256"/>
                    <a:gd name="T104" fmla="*/ 95 w 885"/>
                    <a:gd name="T105" fmla="*/ 1 h 1256"/>
                    <a:gd name="T106" fmla="*/ 74 w 885"/>
                    <a:gd name="T107" fmla="*/ 5 h 12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5" h="1256">
                      <a:moveTo>
                        <a:pt x="259" y="34"/>
                      </a:moveTo>
                      <a:lnTo>
                        <a:pt x="216" y="58"/>
                      </a:lnTo>
                      <a:lnTo>
                        <a:pt x="177" y="86"/>
                      </a:lnTo>
                      <a:lnTo>
                        <a:pt x="140" y="117"/>
                      </a:lnTo>
                      <a:lnTo>
                        <a:pt x="107" y="151"/>
                      </a:lnTo>
                      <a:lnTo>
                        <a:pt x="78" y="188"/>
                      </a:lnTo>
                      <a:lnTo>
                        <a:pt x="51" y="228"/>
                      </a:lnTo>
                      <a:lnTo>
                        <a:pt x="31" y="272"/>
                      </a:lnTo>
                      <a:lnTo>
                        <a:pt x="15" y="318"/>
                      </a:lnTo>
                      <a:lnTo>
                        <a:pt x="4" y="368"/>
                      </a:lnTo>
                      <a:lnTo>
                        <a:pt x="0" y="420"/>
                      </a:lnTo>
                      <a:lnTo>
                        <a:pt x="1" y="475"/>
                      </a:lnTo>
                      <a:lnTo>
                        <a:pt x="9" y="532"/>
                      </a:lnTo>
                      <a:lnTo>
                        <a:pt x="24" y="592"/>
                      </a:lnTo>
                      <a:lnTo>
                        <a:pt x="47" y="656"/>
                      </a:lnTo>
                      <a:lnTo>
                        <a:pt x="77" y="722"/>
                      </a:lnTo>
                      <a:lnTo>
                        <a:pt x="116" y="790"/>
                      </a:lnTo>
                      <a:lnTo>
                        <a:pt x="127" y="809"/>
                      </a:lnTo>
                      <a:lnTo>
                        <a:pt x="139" y="826"/>
                      </a:lnTo>
                      <a:lnTo>
                        <a:pt x="152" y="845"/>
                      </a:lnTo>
                      <a:lnTo>
                        <a:pt x="163" y="862"/>
                      </a:lnTo>
                      <a:lnTo>
                        <a:pt x="176" y="880"/>
                      </a:lnTo>
                      <a:lnTo>
                        <a:pt x="187" y="899"/>
                      </a:lnTo>
                      <a:lnTo>
                        <a:pt x="200" y="916"/>
                      </a:lnTo>
                      <a:lnTo>
                        <a:pt x="211" y="934"/>
                      </a:lnTo>
                      <a:lnTo>
                        <a:pt x="216" y="946"/>
                      </a:lnTo>
                      <a:lnTo>
                        <a:pt x="221" y="956"/>
                      </a:lnTo>
                      <a:lnTo>
                        <a:pt x="224" y="968"/>
                      </a:lnTo>
                      <a:lnTo>
                        <a:pt x="229" y="979"/>
                      </a:lnTo>
                      <a:lnTo>
                        <a:pt x="233" y="991"/>
                      </a:lnTo>
                      <a:lnTo>
                        <a:pt x="238" y="1001"/>
                      </a:lnTo>
                      <a:lnTo>
                        <a:pt x="243" y="1013"/>
                      </a:lnTo>
                      <a:lnTo>
                        <a:pt x="247" y="1024"/>
                      </a:lnTo>
                      <a:lnTo>
                        <a:pt x="252" y="1070"/>
                      </a:lnTo>
                      <a:lnTo>
                        <a:pt x="256" y="1115"/>
                      </a:lnTo>
                      <a:lnTo>
                        <a:pt x="262" y="1160"/>
                      </a:lnTo>
                      <a:lnTo>
                        <a:pt x="267" y="1206"/>
                      </a:lnTo>
                      <a:lnTo>
                        <a:pt x="273" y="1219"/>
                      </a:lnTo>
                      <a:lnTo>
                        <a:pt x="279" y="1230"/>
                      </a:lnTo>
                      <a:lnTo>
                        <a:pt x="285" y="1243"/>
                      </a:lnTo>
                      <a:lnTo>
                        <a:pt x="292" y="1256"/>
                      </a:lnTo>
                      <a:lnTo>
                        <a:pt x="312" y="1256"/>
                      </a:lnTo>
                      <a:lnTo>
                        <a:pt x="331" y="1256"/>
                      </a:lnTo>
                      <a:lnTo>
                        <a:pt x="351" y="1256"/>
                      </a:lnTo>
                      <a:lnTo>
                        <a:pt x="370" y="1256"/>
                      </a:lnTo>
                      <a:lnTo>
                        <a:pt x="391" y="1256"/>
                      </a:lnTo>
                      <a:lnTo>
                        <a:pt x="411" y="1256"/>
                      </a:lnTo>
                      <a:lnTo>
                        <a:pt x="430" y="1256"/>
                      </a:lnTo>
                      <a:lnTo>
                        <a:pt x="450" y="1256"/>
                      </a:lnTo>
                      <a:lnTo>
                        <a:pt x="469" y="1256"/>
                      </a:lnTo>
                      <a:lnTo>
                        <a:pt x="489" y="1256"/>
                      </a:lnTo>
                      <a:lnTo>
                        <a:pt x="509" y="1256"/>
                      </a:lnTo>
                      <a:lnTo>
                        <a:pt x="529" y="1256"/>
                      </a:lnTo>
                      <a:lnTo>
                        <a:pt x="549" y="1256"/>
                      </a:lnTo>
                      <a:lnTo>
                        <a:pt x="568" y="1256"/>
                      </a:lnTo>
                      <a:lnTo>
                        <a:pt x="588" y="1256"/>
                      </a:lnTo>
                      <a:lnTo>
                        <a:pt x="608" y="1256"/>
                      </a:lnTo>
                      <a:lnTo>
                        <a:pt x="616" y="1247"/>
                      </a:lnTo>
                      <a:lnTo>
                        <a:pt x="624" y="1236"/>
                      </a:lnTo>
                      <a:lnTo>
                        <a:pt x="631" y="1227"/>
                      </a:lnTo>
                      <a:lnTo>
                        <a:pt x="639" y="1218"/>
                      </a:lnTo>
                      <a:lnTo>
                        <a:pt x="641" y="1176"/>
                      </a:lnTo>
                      <a:lnTo>
                        <a:pt x="644" y="1135"/>
                      </a:lnTo>
                      <a:lnTo>
                        <a:pt x="648" y="1093"/>
                      </a:lnTo>
                      <a:lnTo>
                        <a:pt x="650" y="1052"/>
                      </a:lnTo>
                      <a:lnTo>
                        <a:pt x="657" y="1027"/>
                      </a:lnTo>
                      <a:lnTo>
                        <a:pt x="664" y="1002"/>
                      </a:lnTo>
                      <a:lnTo>
                        <a:pt x="671" y="978"/>
                      </a:lnTo>
                      <a:lnTo>
                        <a:pt x="678" y="953"/>
                      </a:lnTo>
                      <a:lnTo>
                        <a:pt x="684" y="940"/>
                      </a:lnTo>
                      <a:lnTo>
                        <a:pt x="691" y="927"/>
                      </a:lnTo>
                      <a:lnTo>
                        <a:pt x="697" y="915"/>
                      </a:lnTo>
                      <a:lnTo>
                        <a:pt x="704" y="902"/>
                      </a:lnTo>
                      <a:lnTo>
                        <a:pt x="711" y="891"/>
                      </a:lnTo>
                      <a:lnTo>
                        <a:pt x="719" y="878"/>
                      </a:lnTo>
                      <a:lnTo>
                        <a:pt x="726" y="866"/>
                      </a:lnTo>
                      <a:lnTo>
                        <a:pt x="734" y="854"/>
                      </a:lnTo>
                      <a:lnTo>
                        <a:pt x="748" y="834"/>
                      </a:lnTo>
                      <a:lnTo>
                        <a:pt x="763" y="812"/>
                      </a:lnTo>
                      <a:lnTo>
                        <a:pt x="778" y="789"/>
                      </a:lnTo>
                      <a:lnTo>
                        <a:pt x="794" y="764"/>
                      </a:lnTo>
                      <a:lnTo>
                        <a:pt x="809" y="736"/>
                      </a:lnTo>
                      <a:lnTo>
                        <a:pt x="824" y="706"/>
                      </a:lnTo>
                      <a:lnTo>
                        <a:pt x="838" y="674"/>
                      </a:lnTo>
                      <a:lnTo>
                        <a:pt x="851" y="641"/>
                      </a:lnTo>
                      <a:lnTo>
                        <a:pt x="862" y="605"/>
                      </a:lnTo>
                      <a:lnTo>
                        <a:pt x="871" y="567"/>
                      </a:lnTo>
                      <a:lnTo>
                        <a:pt x="879" y="528"/>
                      </a:lnTo>
                      <a:lnTo>
                        <a:pt x="884" y="486"/>
                      </a:lnTo>
                      <a:lnTo>
                        <a:pt x="885" y="443"/>
                      </a:lnTo>
                      <a:lnTo>
                        <a:pt x="884" y="398"/>
                      </a:lnTo>
                      <a:lnTo>
                        <a:pt x="879" y="350"/>
                      </a:lnTo>
                      <a:lnTo>
                        <a:pt x="870" y="301"/>
                      </a:lnTo>
                      <a:lnTo>
                        <a:pt x="852" y="249"/>
                      </a:lnTo>
                      <a:lnTo>
                        <a:pt x="829" y="202"/>
                      </a:lnTo>
                      <a:lnTo>
                        <a:pt x="800" y="160"/>
                      </a:lnTo>
                      <a:lnTo>
                        <a:pt x="768" y="124"/>
                      </a:lnTo>
                      <a:lnTo>
                        <a:pt x="731" y="92"/>
                      </a:lnTo>
                      <a:lnTo>
                        <a:pt x="692" y="66"/>
                      </a:lnTo>
                      <a:lnTo>
                        <a:pt x="649" y="44"/>
                      </a:lnTo>
                      <a:lnTo>
                        <a:pt x="605" y="27"/>
                      </a:lnTo>
                      <a:lnTo>
                        <a:pt x="559" y="14"/>
                      </a:lnTo>
                      <a:lnTo>
                        <a:pt x="513" y="6"/>
                      </a:lnTo>
                      <a:lnTo>
                        <a:pt x="467" y="1"/>
                      </a:lnTo>
                      <a:lnTo>
                        <a:pt x="422" y="0"/>
                      </a:lnTo>
                      <a:lnTo>
                        <a:pt x="378" y="4"/>
                      </a:lnTo>
                      <a:lnTo>
                        <a:pt x="336" y="11"/>
                      </a:lnTo>
                      <a:lnTo>
                        <a:pt x="296" y="20"/>
                      </a:lnTo>
                      <a:lnTo>
                        <a:pt x="259" y="34"/>
                      </a:lnTo>
                      <a:close/>
                    </a:path>
                  </a:pathLst>
                </a:custGeom>
                <a:solidFill>
                  <a:srgbClr val="F7A50C"/>
                </a:solidFill>
                <a:ln w="9525">
                  <a:noFill/>
                  <a:round/>
                  <a:headEnd/>
                  <a:tailEnd/>
                </a:ln>
              </p:spPr>
              <p:txBody>
                <a:bodyPr/>
                <a:lstStyle/>
                <a:p>
                  <a:pPr>
                    <a:defRPr/>
                  </a:pPr>
                  <a:endParaRPr lang="en-US"/>
                </a:p>
              </p:txBody>
            </p:sp>
            <p:sp>
              <p:nvSpPr>
                <p:cNvPr id="1045" name="Freeform 18"/>
                <p:cNvSpPr>
                  <a:spLocks/>
                </p:cNvSpPr>
                <p:nvPr/>
              </p:nvSpPr>
              <p:spPr bwMode="auto">
                <a:xfrm>
                  <a:off x="2212" y="2839"/>
                  <a:ext cx="438" cy="626"/>
                </a:xfrm>
                <a:custGeom>
                  <a:avLst/>
                  <a:gdLst>
                    <a:gd name="T0" fmla="*/ 53 w 881"/>
                    <a:gd name="T1" fmla="*/ 14 h 1253"/>
                    <a:gd name="T2" fmla="*/ 35 w 881"/>
                    <a:gd name="T3" fmla="*/ 28 h 1253"/>
                    <a:gd name="T4" fmla="*/ 19 w 881"/>
                    <a:gd name="T5" fmla="*/ 46 h 1253"/>
                    <a:gd name="T6" fmla="*/ 7 w 881"/>
                    <a:gd name="T7" fmla="*/ 67 h 1253"/>
                    <a:gd name="T8" fmla="*/ 1 w 881"/>
                    <a:gd name="T9" fmla="*/ 91 h 1253"/>
                    <a:gd name="T10" fmla="*/ 0 w 881"/>
                    <a:gd name="T11" fmla="*/ 118 h 1253"/>
                    <a:gd name="T12" fmla="*/ 6 w 881"/>
                    <a:gd name="T13" fmla="*/ 147 h 1253"/>
                    <a:gd name="T14" fmla="*/ 19 w 881"/>
                    <a:gd name="T15" fmla="*/ 179 h 1253"/>
                    <a:gd name="T16" fmla="*/ 32 w 881"/>
                    <a:gd name="T17" fmla="*/ 201 h 1253"/>
                    <a:gd name="T18" fmla="*/ 38 w 881"/>
                    <a:gd name="T19" fmla="*/ 210 h 1253"/>
                    <a:gd name="T20" fmla="*/ 44 w 881"/>
                    <a:gd name="T21" fmla="*/ 219 h 1253"/>
                    <a:gd name="T22" fmla="*/ 49 w 881"/>
                    <a:gd name="T23" fmla="*/ 228 h 1253"/>
                    <a:gd name="T24" fmla="*/ 53 w 881"/>
                    <a:gd name="T25" fmla="*/ 235 h 1253"/>
                    <a:gd name="T26" fmla="*/ 56 w 881"/>
                    <a:gd name="T27" fmla="*/ 241 h 1253"/>
                    <a:gd name="T28" fmla="*/ 58 w 881"/>
                    <a:gd name="T29" fmla="*/ 247 h 1253"/>
                    <a:gd name="T30" fmla="*/ 60 w 881"/>
                    <a:gd name="T31" fmla="*/ 252 h 1253"/>
                    <a:gd name="T32" fmla="*/ 62 w 881"/>
                    <a:gd name="T33" fmla="*/ 266 h 1253"/>
                    <a:gd name="T34" fmla="*/ 65 w 881"/>
                    <a:gd name="T35" fmla="*/ 289 h 1253"/>
                    <a:gd name="T36" fmla="*/ 68 w 881"/>
                    <a:gd name="T37" fmla="*/ 304 h 1253"/>
                    <a:gd name="T38" fmla="*/ 71 w 881"/>
                    <a:gd name="T39" fmla="*/ 310 h 1253"/>
                    <a:gd name="T40" fmla="*/ 77 w 881"/>
                    <a:gd name="T41" fmla="*/ 313 h 1253"/>
                    <a:gd name="T42" fmla="*/ 87 w 881"/>
                    <a:gd name="T43" fmla="*/ 313 h 1253"/>
                    <a:gd name="T44" fmla="*/ 96 w 881"/>
                    <a:gd name="T45" fmla="*/ 313 h 1253"/>
                    <a:gd name="T46" fmla="*/ 106 w 881"/>
                    <a:gd name="T47" fmla="*/ 313 h 1253"/>
                    <a:gd name="T48" fmla="*/ 116 w 881"/>
                    <a:gd name="T49" fmla="*/ 313 h 1253"/>
                    <a:gd name="T50" fmla="*/ 126 w 881"/>
                    <a:gd name="T51" fmla="*/ 313 h 1253"/>
                    <a:gd name="T52" fmla="*/ 135 w 881"/>
                    <a:gd name="T53" fmla="*/ 313 h 1253"/>
                    <a:gd name="T54" fmla="*/ 145 w 881"/>
                    <a:gd name="T55" fmla="*/ 313 h 1253"/>
                    <a:gd name="T56" fmla="*/ 152 w 881"/>
                    <a:gd name="T57" fmla="*/ 311 h 1253"/>
                    <a:gd name="T58" fmla="*/ 155 w 881"/>
                    <a:gd name="T59" fmla="*/ 306 h 1253"/>
                    <a:gd name="T60" fmla="*/ 158 w 881"/>
                    <a:gd name="T61" fmla="*/ 293 h 1253"/>
                    <a:gd name="T62" fmla="*/ 159 w 881"/>
                    <a:gd name="T63" fmla="*/ 272 h 1253"/>
                    <a:gd name="T64" fmla="*/ 162 w 881"/>
                    <a:gd name="T65" fmla="*/ 256 h 1253"/>
                    <a:gd name="T66" fmla="*/ 165 w 881"/>
                    <a:gd name="T67" fmla="*/ 243 h 1253"/>
                    <a:gd name="T68" fmla="*/ 168 w 881"/>
                    <a:gd name="T69" fmla="*/ 234 h 1253"/>
                    <a:gd name="T70" fmla="*/ 172 w 881"/>
                    <a:gd name="T71" fmla="*/ 228 h 1253"/>
                    <a:gd name="T72" fmla="*/ 175 w 881"/>
                    <a:gd name="T73" fmla="*/ 222 h 1253"/>
                    <a:gd name="T74" fmla="*/ 178 w 881"/>
                    <a:gd name="T75" fmla="*/ 215 h 1253"/>
                    <a:gd name="T76" fmla="*/ 184 w 881"/>
                    <a:gd name="T77" fmla="*/ 207 h 1253"/>
                    <a:gd name="T78" fmla="*/ 191 w 881"/>
                    <a:gd name="T79" fmla="*/ 196 h 1253"/>
                    <a:gd name="T80" fmla="*/ 199 w 881"/>
                    <a:gd name="T81" fmla="*/ 183 h 1253"/>
                    <a:gd name="T82" fmla="*/ 206 w 881"/>
                    <a:gd name="T83" fmla="*/ 168 h 1253"/>
                    <a:gd name="T84" fmla="*/ 212 w 881"/>
                    <a:gd name="T85" fmla="*/ 151 h 1253"/>
                    <a:gd name="T86" fmla="*/ 216 w 881"/>
                    <a:gd name="T87" fmla="*/ 131 h 1253"/>
                    <a:gd name="T88" fmla="*/ 218 w 881"/>
                    <a:gd name="T89" fmla="*/ 110 h 1253"/>
                    <a:gd name="T90" fmla="*/ 216 w 881"/>
                    <a:gd name="T91" fmla="*/ 87 h 1253"/>
                    <a:gd name="T92" fmla="*/ 209 w 881"/>
                    <a:gd name="T93" fmla="*/ 62 h 1253"/>
                    <a:gd name="T94" fmla="*/ 197 w 881"/>
                    <a:gd name="T95" fmla="*/ 40 h 1253"/>
                    <a:gd name="T96" fmla="*/ 180 w 881"/>
                    <a:gd name="T97" fmla="*/ 23 h 1253"/>
                    <a:gd name="T98" fmla="*/ 160 w 881"/>
                    <a:gd name="T99" fmla="*/ 11 h 1253"/>
                    <a:gd name="T100" fmla="*/ 138 w 881"/>
                    <a:gd name="T101" fmla="*/ 3 h 1253"/>
                    <a:gd name="T102" fmla="*/ 116 w 881"/>
                    <a:gd name="T103" fmla="*/ 0 h 1253"/>
                    <a:gd name="T104" fmla="*/ 93 w 881"/>
                    <a:gd name="T105" fmla="*/ 0 h 1253"/>
                    <a:gd name="T106" fmla="*/ 74 w 881"/>
                    <a:gd name="T107" fmla="*/ 4 h 1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1" h="1253">
                      <a:moveTo>
                        <a:pt x="259" y="32"/>
                      </a:moveTo>
                      <a:lnTo>
                        <a:pt x="216" y="56"/>
                      </a:lnTo>
                      <a:lnTo>
                        <a:pt x="177" y="84"/>
                      </a:lnTo>
                      <a:lnTo>
                        <a:pt x="140" y="115"/>
                      </a:lnTo>
                      <a:lnTo>
                        <a:pt x="107" y="148"/>
                      </a:lnTo>
                      <a:lnTo>
                        <a:pt x="78" y="186"/>
                      </a:lnTo>
                      <a:lnTo>
                        <a:pt x="52" y="227"/>
                      </a:lnTo>
                      <a:lnTo>
                        <a:pt x="31" y="269"/>
                      </a:lnTo>
                      <a:lnTo>
                        <a:pt x="15" y="315"/>
                      </a:lnTo>
                      <a:lnTo>
                        <a:pt x="5" y="365"/>
                      </a:lnTo>
                      <a:lnTo>
                        <a:pt x="0" y="417"/>
                      </a:lnTo>
                      <a:lnTo>
                        <a:pt x="1" y="472"/>
                      </a:lnTo>
                      <a:lnTo>
                        <a:pt x="9" y="529"/>
                      </a:lnTo>
                      <a:lnTo>
                        <a:pt x="24" y="590"/>
                      </a:lnTo>
                      <a:lnTo>
                        <a:pt x="47" y="653"/>
                      </a:lnTo>
                      <a:lnTo>
                        <a:pt x="77" y="719"/>
                      </a:lnTo>
                      <a:lnTo>
                        <a:pt x="116" y="787"/>
                      </a:lnTo>
                      <a:lnTo>
                        <a:pt x="128" y="806"/>
                      </a:lnTo>
                      <a:lnTo>
                        <a:pt x="140" y="823"/>
                      </a:lnTo>
                      <a:lnTo>
                        <a:pt x="152" y="842"/>
                      </a:lnTo>
                      <a:lnTo>
                        <a:pt x="165" y="860"/>
                      </a:lnTo>
                      <a:lnTo>
                        <a:pt x="176" y="878"/>
                      </a:lnTo>
                      <a:lnTo>
                        <a:pt x="188" y="896"/>
                      </a:lnTo>
                      <a:lnTo>
                        <a:pt x="200" y="914"/>
                      </a:lnTo>
                      <a:lnTo>
                        <a:pt x="212" y="931"/>
                      </a:lnTo>
                      <a:lnTo>
                        <a:pt x="216" y="943"/>
                      </a:lnTo>
                      <a:lnTo>
                        <a:pt x="221" y="953"/>
                      </a:lnTo>
                      <a:lnTo>
                        <a:pt x="226" y="965"/>
                      </a:lnTo>
                      <a:lnTo>
                        <a:pt x="230" y="976"/>
                      </a:lnTo>
                      <a:lnTo>
                        <a:pt x="234" y="988"/>
                      </a:lnTo>
                      <a:lnTo>
                        <a:pt x="238" y="998"/>
                      </a:lnTo>
                      <a:lnTo>
                        <a:pt x="243" y="1010"/>
                      </a:lnTo>
                      <a:lnTo>
                        <a:pt x="247" y="1021"/>
                      </a:lnTo>
                      <a:lnTo>
                        <a:pt x="252" y="1067"/>
                      </a:lnTo>
                      <a:lnTo>
                        <a:pt x="258" y="1112"/>
                      </a:lnTo>
                      <a:lnTo>
                        <a:pt x="262" y="1157"/>
                      </a:lnTo>
                      <a:lnTo>
                        <a:pt x="267" y="1203"/>
                      </a:lnTo>
                      <a:lnTo>
                        <a:pt x="273" y="1216"/>
                      </a:lnTo>
                      <a:lnTo>
                        <a:pt x="280" y="1227"/>
                      </a:lnTo>
                      <a:lnTo>
                        <a:pt x="287" y="1240"/>
                      </a:lnTo>
                      <a:lnTo>
                        <a:pt x="292" y="1253"/>
                      </a:lnTo>
                      <a:lnTo>
                        <a:pt x="312" y="1253"/>
                      </a:lnTo>
                      <a:lnTo>
                        <a:pt x="332" y="1253"/>
                      </a:lnTo>
                      <a:lnTo>
                        <a:pt x="351" y="1253"/>
                      </a:lnTo>
                      <a:lnTo>
                        <a:pt x="371" y="1253"/>
                      </a:lnTo>
                      <a:lnTo>
                        <a:pt x="390" y="1253"/>
                      </a:lnTo>
                      <a:lnTo>
                        <a:pt x="410" y="1253"/>
                      </a:lnTo>
                      <a:lnTo>
                        <a:pt x="429" y="1253"/>
                      </a:lnTo>
                      <a:lnTo>
                        <a:pt x="450" y="1253"/>
                      </a:lnTo>
                      <a:lnTo>
                        <a:pt x="470" y="1253"/>
                      </a:lnTo>
                      <a:lnTo>
                        <a:pt x="489" y="1253"/>
                      </a:lnTo>
                      <a:lnTo>
                        <a:pt x="509" y="1253"/>
                      </a:lnTo>
                      <a:lnTo>
                        <a:pt x="528" y="1253"/>
                      </a:lnTo>
                      <a:lnTo>
                        <a:pt x="548" y="1253"/>
                      </a:lnTo>
                      <a:lnTo>
                        <a:pt x="568" y="1253"/>
                      </a:lnTo>
                      <a:lnTo>
                        <a:pt x="587" y="1253"/>
                      </a:lnTo>
                      <a:lnTo>
                        <a:pt x="607" y="1253"/>
                      </a:lnTo>
                      <a:lnTo>
                        <a:pt x="614" y="1244"/>
                      </a:lnTo>
                      <a:lnTo>
                        <a:pt x="621" y="1233"/>
                      </a:lnTo>
                      <a:lnTo>
                        <a:pt x="627" y="1224"/>
                      </a:lnTo>
                      <a:lnTo>
                        <a:pt x="634" y="1214"/>
                      </a:lnTo>
                      <a:lnTo>
                        <a:pt x="637" y="1172"/>
                      </a:lnTo>
                      <a:lnTo>
                        <a:pt x="640" y="1131"/>
                      </a:lnTo>
                      <a:lnTo>
                        <a:pt x="644" y="1090"/>
                      </a:lnTo>
                      <a:lnTo>
                        <a:pt x="646" y="1049"/>
                      </a:lnTo>
                      <a:lnTo>
                        <a:pt x="653" y="1024"/>
                      </a:lnTo>
                      <a:lnTo>
                        <a:pt x="660" y="999"/>
                      </a:lnTo>
                      <a:lnTo>
                        <a:pt x="667" y="975"/>
                      </a:lnTo>
                      <a:lnTo>
                        <a:pt x="674" y="950"/>
                      </a:lnTo>
                      <a:lnTo>
                        <a:pt x="680" y="937"/>
                      </a:lnTo>
                      <a:lnTo>
                        <a:pt x="687" y="924"/>
                      </a:lnTo>
                      <a:lnTo>
                        <a:pt x="694" y="912"/>
                      </a:lnTo>
                      <a:lnTo>
                        <a:pt x="701" y="900"/>
                      </a:lnTo>
                      <a:lnTo>
                        <a:pt x="708" y="888"/>
                      </a:lnTo>
                      <a:lnTo>
                        <a:pt x="716" y="875"/>
                      </a:lnTo>
                      <a:lnTo>
                        <a:pt x="723" y="863"/>
                      </a:lnTo>
                      <a:lnTo>
                        <a:pt x="731" y="851"/>
                      </a:lnTo>
                      <a:lnTo>
                        <a:pt x="745" y="831"/>
                      </a:lnTo>
                      <a:lnTo>
                        <a:pt x="760" y="810"/>
                      </a:lnTo>
                      <a:lnTo>
                        <a:pt x="775" y="787"/>
                      </a:lnTo>
                      <a:lnTo>
                        <a:pt x="790" y="761"/>
                      </a:lnTo>
                      <a:lnTo>
                        <a:pt x="805" y="734"/>
                      </a:lnTo>
                      <a:lnTo>
                        <a:pt x="820" y="705"/>
                      </a:lnTo>
                      <a:lnTo>
                        <a:pt x="834" y="673"/>
                      </a:lnTo>
                      <a:lnTo>
                        <a:pt x="846" y="639"/>
                      </a:lnTo>
                      <a:lnTo>
                        <a:pt x="858" y="604"/>
                      </a:lnTo>
                      <a:lnTo>
                        <a:pt x="867" y="566"/>
                      </a:lnTo>
                      <a:lnTo>
                        <a:pt x="874" y="527"/>
                      </a:lnTo>
                      <a:lnTo>
                        <a:pt x="879" y="486"/>
                      </a:lnTo>
                      <a:lnTo>
                        <a:pt x="881" y="442"/>
                      </a:lnTo>
                      <a:lnTo>
                        <a:pt x="880" y="397"/>
                      </a:lnTo>
                      <a:lnTo>
                        <a:pt x="875" y="350"/>
                      </a:lnTo>
                      <a:lnTo>
                        <a:pt x="866" y="300"/>
                      </a:lnTo>
                      <a:lnTo>
                        <a:pt x="847" y="248"/>
                      </a:lnTo>
                      <a:lnTo>
                        <a:pt x="824" y="201"/>
                      </a:lnTo>
                      <a:lnTo>
                        <a:pt x="797" y="160"/>
                      </a:lnTo>
                      <a:lnTo>
                        <a:pt x="763" y="124"/>
                      </a:lnTo>
                      <a:lnTo>
                        <a:pt x="728" y="93"/>
                      </a:lnTo>
                      <a:lnTo>
                        <a:pt x="689" y="66"/>
                      </a:lnTo>
                      <a:lnTo>
                        <a:pt x="647" y="45"/>
                      </a:lnTo>
                      <a:lnTo>
                        <a:pt x="604" y="27"/>
                      </a:lnTo>
                      <a:lnTo>
                        <a:pt x="560" y="15"/>
                      </a:lnTo>
                      <a:lnTo>
                        <a:pt x="513" y="5"/>
                      </a:lnTo>
                      <a:lnTo>
                        <a:pt x="469" y="1"/>
                      </a:lnTo>
                      <a:lnTo>
                        <a:pt x="424" y="0"/>
                      </a:lnTo>
                      <a:lnTo>
                        <a:pt x="379" y="3"/>
                      </a:lnTo>
                      <a:lnTo>
                        <a:pt x="336" y="9"/>
                      </a:lnTo>
                      <a:lnTo>
                        <a:pt x="297" y="19"/>
                      </a:lnTo>
                      <a:lnTo>
                        <a:pt x="259" y="32"/>
                      </a:lnTo>
                      <a:close/>
                    </a:path>
                  </a:pathLst>
                </a:custGeom>
                <a:solidFill>
                  <a:srgbClr val="F7AD07"/>
                </a:solidFill>
                <a:ln w="9525">
                  <a:noFill/>
                  <a:round/>
                  <a:headEnd/>
                  <a:tailEnd/>
                </a:ln>
              </p:spPr>
              <p:txBody>
                <a:bodyPr/>
                <a:lstStyle/>
                <a:p>
                  <a:pPr>
                    <a:defRPr/>
                  </a:pPr>
                  <a:endParaRPr lang="en-US"/>
                </a:p>
              </p:txBody>
            </p:sp>
            <p:sp>
              <p:nvSpPr>
                <p:cNvPr id="1046" name="Freeform 19"/>
                <p:cNvSpPr>
                  <a:spLocks/>
                </p:cNvSpPr>
                <p:nvPr/>
              </p:nvSpPr>
              <p:spPr bwMode="auto">
                <a:xfrm>
                  <a:off x="2212" y="2842"/>
                  <a:ext cx="438" cy="624"/>
                </a:xfrm>
                <a:custGeom>
                  <a:avLst/>
                  <a:gdLst>
                    <a:gd name="T0" fmla="*/ 54 w 877"/>
                    <a:gd name="T1" fmla="*/ 13 h 1250"/>
                    <a:gd name="T2" fmla="*/ 35 w 877"/>
                    <a:gd name="T3" fmla="*/ 28 h 1250"/>
                    <a:gd name="T4" fmla="*/ 19 w 877"/>
                    <a:gd name="T5" fmla="*/ 46 h 1250"/>
                    <a:gd name="T6" fmla="*/ 7 w 877"/>
                    <a:gd name="T7" fmla="*/ 66 h 1250"/>
                    <a:gd name="T8" fmla="*/ 1 w 877"/>
                    <a:gd name="T9" fmla="*/ 90 h 1250"/>
                    <a:gd name="T10" fmla="*/ 0 w 877"/>
                    <a:gd name="T11" fmla="*/ 117 h 1250"/>
                    <a:gd name="T12" fmla="*/ 6 w 877"/>
                    <a:gd name="T13" fmla="*/ 146 h 1250"/>
                    <a:gd name="T14" fmla="*/ 19 w 877"/>
                    <a:gd name="T15" fmla="*/ 178 h 1250"/>
                    <a:gd name="T16" fmla="*/ 32 w 877"/>
                    <a:gd name="T17" fmla="*/ 200 h 1250"/>
                    <a:gd name="T18" fmla="*/ 38 w 877"/>
                    <a:gd name="T19" fmla="*/ 209 h 1250"/>
                    <a:gd name="T20" fmla="*/ 44 w 877"/>
                    <a:gd name="T21" fmla="*/ 218 h 1250"/>
                    <a:gd name="T22" fmla="*/ 50 w 877"/>
                    <a:gd name="T23" fmla="*/ 227 h 1250"/>
                    <a:gd name="T24" fmla="*/ 54 w 877"/>
                    <a:gd name="T25" fmla="*/ 234 h 1250"/>
                    <a:gd name="T26" fmla="*/ 56 w 877"/>
                    <a:gd name="T27" fmla="*/ 240 h 1250"/>
                    <a:gd name="T28" fmla="*/ 58 w 877"/>
                    <a:gd name="T29" fmla="*/ 246 h 1250"/>
                    <a:gd name="T30" fmla="*/ 60 w 877"/>
                    <a:gd name="T31" fmla="*/ 251 h 1250"/>
                    <a:gd name="T32" fmla="*/ 63 w 877"/>
                    <a:gd name="T33" fmla="*/ 265 h 1250"/>
                    <a:gd name="T34" fmla="*/ 65 w 877"/>
                    <a:gd name="T35" fmla="*/ 288 h 1250"/>
                    <a:gd name="T36" fmla="*/ 68 w 877"/>
                    <a:gd name="T37" fmla="*/ 303 h 1250"/>
                    <a:gd name="T38" fmla="*/ 71 w 877"/>
                    <a:gd name="T39" fmla="*/ 309 h 1250"/>
                    <a:gd name="T40" fmla="*/ 78 w 877"/>
                    <a:gd name="T41" fmla="*/ 312 h 1250"/>
                    <a:gd name="T42" fmla="*/ 87 w 877"/>
                    <a:gd name="T43" fmla="*/ 312 h 1250"/>
                    <a:gd name="T44" fmla="*/ 97 w 877"/>
                    <a:gd name="T45" fmla="*/ 312 h 1250"/>
                    <a:gd name="T46" fmla="*/ 107 w 877"/>
                    <a:gd name="T47" fmla="*/ 312 h 1250"/>
                    <a:gd name="T48" fmla="*/ 117 w 877"/>
                    <a:gd name="T49" fmla="*/ 312 h 1250"/>
                    <a:gd name="T50" fmla="*/ 126 w 877"/>
                    <a:gd name="T51" fmla="*/ 312 h 1250"/>
                    <a:gd name="T52" fmla="*/ 136 w 877"/>
                    <a:gd name="T53" fmla="*/ 312 h 1250"/>
                    <a:gd name="T54" fmla="*/ 146 w 877"/>
                    <a:gd name="T55" fmla="*/ 312 h 1250"/>
                    <a:gd name="T56" fmla="*/ 152 w 877"/>
                    <a:gd name="T57" fmla="*/ 310 h 1250"/>
                    <a:gd name="T58" fmla="*/ 156 w 877"/>
                    <a:gd name="T59" fmla="*/ 304 h 1250"/>
                    <a:gd name="T60" fmla="*/ 158 w 877"/>
                    <a:gd name="T61" fmla="*/ 292 h 1250"/>
                    <a:gd name="T62" fmla="*/ 159 w 877"/>
                    <a:gd name="T63" fmla="*/ 271 h 1250"/>
                    <a:gd name="T64" fmla="*/ 162 w 877"/>
                    <a:gd name="T65" fmla="*/ 255 h 1250"/>
                    <a:gd name="T66" fmla="*/ 165 w 877"/>
                    <a:gd name="T67" fmla="*/ 242 h 1250"/>
                    <a:gd name="T68" fmla="*/ 169 w 877"/>
                    <a:gd name="T69" fmla="*/ 233 h 1250"/>
                    <a:gd name="T70" fmla="*/ 172 w 877"/>
                    <a:gd name="T71" fmla="*/ 227 h 1250"/>
                    <a:gd name="T72" fmla="*/ 176 w 877"/>
                    <a:gd name="T73" fmla="*/ 221 h 1250"/>
                    <a:gd name="T74" fmla="*/ 179 w 877"/>
                    <a:gd name="T75" fmla="*/ 215 h 1250"/>
                    <a:gd name="T76" fmla="*/ 185 w 877"/>
                    <a:gd name="T77" fmla="*/ 207 h 1250"/>
                    <a:gd name="T78" fmla="*/ 192 w 877"/>
                    <a:gd name="T79" fmla="*/ 196 h 1250"/>
                    <a:gd name="T80" fmla="*/ 200 w 877"/>
                    <a:gd name="T81" fmla="*/ 183 h 1250"/>
                    <a:gd name="T82" fmla="*/ 207 w 877"/>
                    <a:gd name="T83" fmla="*/ 167 h 1250"/>
                    <a:gd name="T84" fmla="*/ 213 w 877"/>
                    <a:gd name="T85" fmla="*/ 150 h 1250"/>
                    <a:gd name="T86" fmla="*/ 217 w 877"/>
                    <a:gd name="T87" fmla="*/ 131 h 1250"/>
                    <a:gd name="T88" fmla="*/ 219 w 877"/>
                    <a:gd name="T89" fmla="*/ 110 h 1250"/>
                    <a:gd name="T90" fmla="*/ 217 w 877"/>
                    <a:gd name="T91" fmla="*/ 87 h 1250"/>
                    <a:gd name="T92" fmla="*/ 210 w 877"/>
                    <a:gd name="T93" fmla="*/ 61 h 1250"/>
                    <a:gd name="T94" fmla="*/ 198 w 877"/>
                    <a:gd name="T95" fmla="*/ 39 h 1250"/>
                    <a:gd name="T96" fmla="*/ 181 w 877"/>
                    <a:gd name="T97" fmla="*/ 23 h 1250"/>
                    <a:gd name="T98" fmla="*/ 161 w 877"/>
                    <a:gd name="T99" fmla="*/ 11 h 1250"/>
                    <a:gd name="T100" fmla="*/ 139 w 877"/>
                    <a:gd name="T101" fmla="*/ 3 h 1250"/>
                    <a:gd name="T102" fmla="*/ 117 w 877"/>
                    <a:gd name="T103" fmla="*/ 0 h 1250"/>
                    <a:gd name="T104" fmla="*/ 95 w 877"/>
                    <a:gd name="T105" fmla="*/ 0 h 1250"/>
                    <a:gd name="T106" fmla="*/ 74 w 877"/>
                    <a:gd name="T107" fmla="*/ 4 h 1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77" h="1250">
                      <a:moveTo>
                        <a:pt x="259" y="31"/>
                      </a:moveTo>
                      <a:lnTo>
                        <a:pt x="217" y="55"/>
                      </a:lnTo>
                      <a:lnTo>
                        <a:pt x="178" y="83"/>
                      </a:lnTo>
                      <a:lnTo>
                        <a:pt x="141" y="113"/>
                      </a:lnTo>
                      <a:lnTo>
                        <a:pt x="107" y="148"/>
                      </a:lnTo>
                      <a:lnTo>
                        <a:pt x="77" y="184"/>
                      </a:lnTo>
                      <a:lnTo>
                        <a:pt x="52" y="225"/>
                      </a:lnTo>
                      <a:lnTo>
                        <a:pt x="31" y="267"/>
                      </a:lnTo>
                      <a:lnTo>
                        <a:pt x="15" y="313"/>
                      </a:lnTo>
                      <a:lnTo>
                        <a:pt x="5" y="363"/>
                      </a:lnTo>
                      <a:lnTo>
                        <a:pt x="0" y="415"/>
                      </a:lnTo>
                      <a:lnTo>
                        <a:pt x="3" y="470"/>
                      </a:lnTo>
                      <a:lnTo>
                        <a:pt x="11" y="528"/>
                      </a:lnTo>
                      <a:lnTo>
                        <a:pt x="26" y="587"/>
                      </a:lnTo>
                      <a:lnTo>
                        <a:pt x="47" y="651"/>
                      </a:lnTo>
                      <a:lnTo>
                        <a:pt x="79" y="716"/>
                      </a:lnTo>
                      <a:lnTo>
                        <a:pt x="117" y="784"/>
                      </a:lnTo>
                      <a:lnTo>
                        <a:pt x="128" y="803"/>
                      </a:lnTo>
                      <a:lnTo>
                        <a:pt x="141" y="821"/>
                      </a:lnTo>
                      <a:lnTo>
                        <a:pt x="152" y="840"/>
                      </a:lnTo>
                      <a:lnTo>
                        <a:pt x="165" y="857"/>
                      </a:lnTo>
                      <a:lnTo>
                        <a:pt x="176" y="875"/>
                      </a:lnTo>
                      <a:lnTo>
                        <a:pt x="189" y="893"/>
                      </a:lnTo>
                      <a:lnTo>
                        <a:pt x="201" y="911"/>
                      </a:lnTo>
                      <a:lnTo>
                        <a:pt x="212" y="928"/>
                      </a:lnTo>
                      <a:lnTo>
                        <a:pt x="217" y="940"/>
                      </a:lnTo>
                      <a:lnTo>
                        <a:pt x="221" y="951"/>
                      </a:lnTo>
                      <a:lnTo>
                        <a:pt x="226" y="963"/>
                      </a:lnTo>
                      <a:lnTo>
                        <a:pt x="231" y="974"/>
                      </a:lnTo>
                      <a:lnTo>
                        <a:pt x="234" y="986"/>
                      </a:lnTo>
                      <a:lnTo>
                        <a:pt x="239" y="996"/>
                      </a:lnTo>
                      <a:lnTo>
                        <a:pt x="243" y="1008"/>
                      </a:lnTo>
                      <a:lnTo>
                        <a:pt x="248" y="1019"/>
                      </a:lnTo>
                      <a:lnTo>
                        <a:pt x="252" y="1064"/>
                      </a:lnTo>
                      <a:lnTo>
                        <a:pt x="258" y="1109"/>
                      </a:lnTo>
                      <a:lnTo>
                        <a:pt x="263" y="1154"/>
                      </a:lnTo>
                      <a:lnTo>
                        <a:pt x="267" y="1200"/>
                      </a:lnTo>
                      <a:lnTo>
                        <a:pt x="273" y="1213"/>
                      </a:lnTo>
                      <a:lnTo>
                        <a:pt x="280" y="1224"/>
                      </a:lnTo>
                      <a:lnTo>
                        <a:pt x="287" y="1237"/>
                      </a:lnTo>
                      <a:lnTo>
                        <a:pt x="293" y="1250"/>
                      </a:lnTo>
                      <a:lnTo>
                        <a:pt x="312" y="1250"/>
                      </a:lnTo>
                      <a:lnTo>
                        <a:pt x="332" y="1250"/>
                      </a:lnTo>
                      <a:lnTo>
                        <a:pt x="351" y="1250"/>
                      </a:lnTo>
                      <a:lnTo>
                        <a:pt x="371" y="1250"/>
                      </a:lnTo>
                      <a:lnTo>
                        <a:pt x="391" y="1250"/>
                      </a:lnTo>
                      <a:lnTo>
                        <a:pt x="410" y="1250"/>
                      </a:lnTo>
                      <a:lnTo>
                        <a:pt x="430" y="1250"/>
                      </a:lnTo>
                      <a:lnTo>
                        <a:pt x="449" y="1250"/>
                      </a:lnTo>
                      <a:lnTo>
                        <a:pt x="468" y="1250"/>
                      </a:lnTo>
                      <a:lnTo>
                        <a:pt x="487" y="1250"/>
                      </a:lnTo>
                      <a:lnTo>
                        <a:pt x="507" y="1250"/>
                      </a:lnTo>
                      <a:lnTo>
                        <a:pt x="526" y="1250"/>
                      </a:lnTo>
                      <a:lnTo>
                        <a:pt x="546" y="1250"/>
                      </a:lnTo>
                      <a:lnTo>
                        <a:pt x="566" y="1250"/>
                      </a:lnTo>
                      <a:lnTo>
                        <a:pt x="585" y="1250"/>
                      </a:lnTo>
                      <a:lnTo>
                        <a:pt x="605" y="1250"/>
                      </a:lnTo>
                      <a:lnTo>
                        <a:pt x="611" y="1241"/>
                      </a:lnTo>
                      <a:lnTo>
                        <a:pt x="617" y="1230"/>
                      </a:lnTo>
                      <a:lnTo>
                        <a:pt x="624" y="1220"/>
                      </a:lnTo>
                      <a:lnTo>
                        <a:pt x="630" y="1211"/>
                      </a:lnTo>
                      <a:lnTo>
                        <a:pt x="632" y="1169"/>
                      </a:lnTo>
                      <a:lnTo>
                        <a:pt x="636" y="1128"/>
                      </a:lnTo>
                      <a:lnTo>
                        <a:pt x="639" y="1086"/>
                      </a:lnTo>
                      <a:lnTo>
                        <a:pt x="642" y="1046"/>
                      </a:lnTo>
                      <a:lnTo>
                        <a:pt x="649" y="1021"/>
                      </a:lnTo>
                      <a:lnTo>
                        <a:pt x="655" y="996"/>
                      </a:lnTo>
                      <a:lnTo>
                        <a:pt x="662" y="972"/>
                      </a:lnTo>
                      <a:lnTo>
                        <a:pt x="669" y="948"/>
                      </a:lnTo>
                      <a:lnTo>
                        <a:pt x="676" y="935"/>
                      </a:lnTo>
                      <a:lnTo>
                        <a:pt x="683" y="923"/>
                      </a:lnTo>
                      <a:lnTo>
                        <a:pt x="690" y="910"/>
                      </a:lnTo>
                      <a:lnTo>
                        <a:pt x="697" y="897"/>
                      </a:lnTo>
                      <a:lnTo>
                        <a:pt x="704" y="886"/>
                      </a:lnTo>
                      <a:lnTo>
                        <a:pt x="712" y="873"/>
                      </a:lnTo>
                      <a:lnTo>
                        <a:pt x="719" y="862"/>
                      </a:lnTo>
                      <a:lnTo>
                        <a:pt x="727" y="849"/>
                      </a:lnTo>
                      <a:lnTo>
                        <a:pt x="741" y="829"/>
                      </a:lnTo>
                      <a:lnTo>
                        <a:pt x="754" y="809"/>
                      </a:lnTo>
                      <a:lnTo>
                        <a:pt x="769" y="786"/>
                      </a:lnTo>
                      <a:lnTo>
                        <a:pt x="784" y="760"/>
                      </a:lnTo>
                      <a:lnTo>
                        <a:pt x="801" y="733"/>
                      </a:lnTo>
                      <a:lnTo>
                        <a:pt x="814" y="703"/>
                      </a:lnTo>
                      <a:lnTo>
                        <a:pt x="828" y="672"/>
                      </a:lnTo>
                      <a:lnTo>
                        <a:pt x="841" y="638"/>
                      </a:lnTo>
                      <a:lnTo>
                        <a:pt x="852" y="602"/>
                      </a:lnTo>
                      <a:lnTo>
                        <a:pt x="862" y="564"/>
                      </a:lnTo>
                      <a:lnTo>
                        <a:pt x="870" y="525"/>
                      </a:lnTo>
                      <a:lnTo>
                        <a:pt x="874" y="484"/>
                      </a:lnTo>
                      <a:lnTo>
                        <a:pt x="877" y="440"/>
                      </a:lnTo>
                      <a:lnTo>
                        <a:pt x="875" y="395"/>
                      </a:lnTo>
                      <a:lnTo>
                        <a:pt x="870" y="348"/>
                      </a:lnTo>
                      <a:lnTo>
                        <a:pt x="862" y="298"/>
                      </a:lnTo>
                      <a:lnTo>
                        <a:pt x="843" y="247"/>
                      </a:lnTo>
                      <a:lnTo>
                        <a:pt x="820" y="201"/>
                      </a:lnTo>
                      <a:lnTo>
                        <a:pt x="792" y="159"/>
                      </a:lnTo>
                      <a:lnTo>
                        <a:pt x="760" y="123"/>
                      </a:lnTo>
                      <a:lnTo>
                        <a:pt x="725" y="92"/>
                      </a:lnTo>
                      <a:lnTo>
                        <a:pt x="687" y="66"/>
                      </a:lnTo>
                      <a:lnTo>
                        <a:pt x="645" y="44"/>
                      </a:lnTo>
                      <a:lnTo>
                        <a:pt x="602" y="27"/>
                      </a:lnTo>
                      <a:lnTo>
                        <a:pt x="559" y="14"/>
                      </a:lnTo>
                      <a:lnTo>
                        <a:pt x="514" y="6"/>
                      </a:lnTo>
                      <a:lnTo>
                        <a:pt x="469" y="0"/>
                      </a:lnTo>
                      <a:lnTo>
                        <a:pt x="424" y="0"/>
                      </a:lnTo>
                      <a:lnTo>
                        <a:pt x="380" y="2"/>
                      </a:lnTo>
                      <a:lnTo>
                        <a:pt x="338" y="8"/>
                      </a:lnTo>
                      <a:lnTo>
                        <a:pt x="297" y="19"/>
                      </a:lnTo>
                      <a:lnTo>
                        <a:pt x="259" y="31"/>
                      </a:lnTo>
                      <a:close/>
                    </a:path>
                  </a:pathLst>
                </a:custGeom>
                <a:solidFill>
                  <a:srgbClr val="F9B505"/>
                </a:solidFill>
                <a:ln w="9525">
                  <a:noFill/>
                  <a:round/>
                  <a:headEnd/>
                  <a:tailEnd/>
                </a:ln>
              </p:spPr>
              <p:txBody>
                <a:bodyPr/>
                <a:lstStyle/>
                <a:p>
                  <a:pPr>
                    <a:defRPr/>
                  </a:pPr>
                  <a:endParaRPr lang="en-US"/>
                </a:p>
              </p:txBody>
            </p:sp>
            <p:sp>
              <p:nvSpPr>
                <p:cNvPr id="1047" name="Freeform 20"/>
                <p:cNvSpPr>
                  <a:spLocks/>
                </p:cNvSpPr>
                <p:nvPr/>
              </p:nvSpPr>
              <p:spPr bwMode="auto">
                <a:xfrm>
                  <a:off x="2215" y="2844"/>
                  <a:ext cx="434" cy="621"/>
                </a:xfrm>
                <a:custGeom>
                  <a:avLst/>
                  <a:gdLst>
                    <a:gd name="T0" fmla="*/ 53 w 869"/>
                    <a:gd name="T1" fmla="*/ 13 h 1248"/>
                    <a:gd name="T2" fmla="*/ 34 w 869"/>
                    <a:gd name="T3" fmla="*/ 28 h 1248"/>
                    <a:gd name="T4" fmla="*/ 19 w 869"/>
                    <a:gd name="T5" fmla="*/ 46 h 1248"/>
                    <a:gd name="T6" fmla="*/ 7 w 869"/>
                    <a:gd name="T7" fmla="*/ 66 h 1248"/>
                    <a:gd name="T8" fmla="*/ 1 w 869"/>
                    <a:gd name="T9" fmla="*/ 90 h 1248"/>
                    <a:gd name="T10" fmla="*/ 0 w 869"/>
                    <a:gd name="T11" fmla="*/ 116 h 1248"/>
                    <a:gd name="T12" fmla="*/ 6 w 869"/>
                    <a:gd name="T13" fmla="*/ 145 h 1248"/>
                    <a:gd name="T14" fmla="*/ 19 w 869"/>
                    <a:gd name="T15" fmla="*/ 177 h 1248"/>
                    <a:gd name="T16" fmla="*/ 31 w 869"/>
                    <a:gd name="T17" fmla="*/ 199 h 1248"/>
                    <a:gd name="T18" fmla="*/ 38 w 869"/>
                    <a:gd name="T19" fmla="*/ 207 h 1248"/>
                    <a:gd name="T20" fmla="*/ 43 w 869"/>
                    <a:gd name="T21" fmla="*/ 216 h 1248"/>
                    <a:gd name="T22" fmla="*/ 49 w 869"/>
                    <a:gd name="T23" fmla="*/ 225 h 1248"/>
                    <a:gd name="T24" fmla="*/ 53 w 869"/>
                    <a:gd name="T25" fmla="*/ 232 h 1248"/>
                    <a:gd name="T26" fmla="*/ 56 w 869"/>
                    <a:gd name="T27" fmla="*/ 238 h 1248"/>
                    <a:gd name="T28" fmla="*/ 58 w 869"/>
                    <a:gd name="T29" fmla="*/ 244 h 1248"/>
                    <a:gd name="T30" fmla="*/ 60 w 869"/>
                    <a:gd name="T31" fmla="*/ 249 h 1248"/>
                    <a:gd name="T32" fmla="*/ 62 w 869"/>
                    <a:gd name="T33" fmla="*/ 263 h 1248"/>
                    <a:gd name="T34" fmla="*/ 65 w 869"/>
                    <a:gd name="T35" fmla="*/ 286 h 1248"/>
                    <a:gd name="T36" fmla="*/ 67 w 869"/>
                    <a:gd name="T37" fmla="*/ 300 h 1248"/>
                    <a:gd name="T38" fmla="*/ 71 w 869"/>
                    <a:gd name="T39" fmla="*/ 306 h 1248"/>
                    <a:gd name="T40" fmla="*/ 77 w 869"/>
                    <a:gd name="T41" fmla="*/ 309 h 1248"/>
                    <a:gd name="T42" fmla="*/ 87 w 869"/>
                    <a:gd name="T43" fmla="*/ 309 h 1248"/>
                    <a:gd name="T44" fmla="*/ 97 w 869"/>
                    <a:gd name="T45" fmla="*/ 309 h 1248"/>
                    <a:gd name="T46" fmla="*/ 106 w 869"/>
                    <a:gd name="T47" fmla="*/ 309 h 1248"/>
                    <a:gd name="T48" fmla="*/ 116 w 869"/>
                    <a:gd name="T49" fmla="*/ 309 h 1248"/>
                    <a:gd name="T50" fmla="*/ 126 w 869"/>
                    <a:gd name="T51" fmla="*/ 309 h 1248"/>
                    <a:gd name="T52" fmla="*/ 135 w 869"/>
                    <a:gd name="T53" fmla="*/ 309 h 1248"/>
                    <a:gd name="T54" fmla="*/ 145 w 869"/>
                    <a:gd name="T55" fmla="*/ 309 h 1248"/>
                    <a:gd name="T56" fmla="*/ 152 w 869"/>
                    <a:gd name="T57" fmla="*/ 307 h 1248"/>
                    <a:gd name="T58" fmla="*/ 154 w 869"/>
                    <a:gd name="T59" fmla="*/ 302 h 1248"/>
                    <a:gd name="T60" fmla="*/ 156 w 869"/>
                    <a:gd name="T61" fmla="*/ 289 h 1248"/>
                    <a:gd name="T62" fmla="*/ 158 w 869"/>
                    <a:gd name="T63" fmla="*/ 268 h 1248"/>
                    <a:gd name="T64" fmla="*/ 160 w 869"/>
                    <a:gd name="T65" fmla="*/ 253 h 1248"/>
                    <a:gd name="T66" fmla="*/ 164 w 869"/>
                    <a:gd name="T67" fmla="*/ 240 h 1248"/>
                    <a:gd name="T68" fmla="*/ 167 w 869"/>
                    <a:gd name="T69" fmla="*/ 231 h 1248"/>
                    <a:gd name="T70" fmla="*/ 171 w 869"/>
                    <a:gd name="T71" fmla="*/ 225 h 1248"/>
                    <a:gd name="T72" fmla="*/ 174 w 869"/>
                    <a:gd name="T73" fmla="*/ 219 h 1248"/>
                    <a:gd name="T74" fmla="*/ 178 w 869"/>
                    <a:gd name="T75" fmla="*/ 213 h 1248"/>
                    <a:gd name="T76" fmla="*/ 183 w 869"/>
                    <a:gd name="T77" fmla="*/ 206 h 1248"/>
                    <a:gd name="T78" fmla="*/ 190 w 869"/>
                    <a:gd name="T79" fmla="*/ 195 h 1248"/>
                    <a:gd name="T80" fmla="*/ 198 w 869"/>
                    <a:gd name="T81" fmla="*/ 181 h 1248"/>
                    <a:gd name="T82" fmla="*/ 205 w 869"/>
                    <a:gd name="T83" fmla="*/ 166 h 1248"/>
                    <a:gd name="T84" fmla="*/ 211 w 869"/>
                    <a:gd name="T85" fmla="*/ 149 h 1248"/>
                    <a:gd name="T86" fmla="*/ 215 w 869"/>
                    <a:gd name="T87" fmla="*/ 130 h 1248"/>
                    <a:gd name="T88" fmla="*/ 217 w 869"/>
                    <a:gd name="T89" fmla="*/ 109 h 1248"/>
                    <a:gd name="T90" fmla="*/ 215 w 869"/>
                    <a:gd name="T91" fmla="*/ 86 h 1248"/>
                    <a:gd name="T92" fmla="*/ 209 w 869"/>
                    <a:gd name="T93" fmla="*/ 61 h 1248"/>
                    <a:gd name="T94" fmla="*/ 196 w 869"/>
                    <a:gd name="T95" fmla="*/ 40 h 1248"/>
                    <a:gd name="T96" fmla="*/ 179 w 869"/>
                    <a:gd name="T97" fmla="*/ 23 h 1248"/>
                    <a:gd name="T98" fmla="*/ 160 w 869"/>
                    <a:gd name="T99" fmla="*/ 11 h 1248"/>
                    <a:gd name="T100" fmla="*/ 139 w 869"/>
                    <a:gd name="T101" fmla="*/ 3 h 1248"/>
                    <a:gd name="T102" fmla="*/ 116 w 869"/>
                    <a:gd name="T103" fmla="*/ 0 h 1248"/>
                    <a:gd name="T104" fmla="*/ 95 w 869"/>
                    <a:gd name="T105" fmla="*/ 0 h 1248"/>
                    <a:gd name="T106" fmla="*/ 74 w 869"/>
                    <a:gd name="T107" fmla="*/ 4 h 1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9" h="1248">
                      <a:moveTo>
                        <a:pt x="258" y="30"/>
                      </a:moveTo>
                      <a:lnTo>
                        <a:pt x="215" y="55"/>
                      </a:lnTo>
                      <a:lnTo>
                        <a:pt x="176" y="82"/>
                      </a:lnTo>
                      <a:lnTo>
                        <a:pt x="139" y="112"/>
                      </a:lnTo>
                      <a:lnTo>
                        <a:pt x="106" y="147"/>
                      </a:lnTo>
                      <a:lnTo>
                        <a:pt x="76" y="184"/>
                      </a:lnTo>
                      <a:lnTo>
                        <a:pt x="50" y="224"/>
                      </a:lnTo>
                      <a:lnTo>
                        <a:pt x="30" y="266"/>
                      </a:lnTo>
                      <a:lnTo>
                        <a:pt x="15" y="313"/>
                      </a:lnTo>
                      <a:lnTo>
                        <a:pt x="4" y="362"/>
                      </a:lnTo>
                      <a:lnTo>
                        <a:pt x="0" y="414"/>
                      </a:lnTo>
                      <a:lnTo>
                        <a:pt x="1" y="468"/>
                      </a:lnTo>
                      <a:lnTo>
                        <a:pt x="9" y="526"/>
                      </a:lnTo>
                      <a:lnTo>
                        <a:pt x="25" y="585"/>
                      </a:lnTo>
                      <a:lnTo>
                        <a:pt x="47" y="649"/>
                      </a:lnTo>
                      <a:lnTo>
                        <a:pt x="78" y="714"/>
                      </a:lnTo>
                      <a:lnTo>
                        <a:pt x="116" y="782"/>
                      </a:lnTo>
                      <a:lnTo>
                        <a:pt x="127" y="801"/>
                      </a:lnTo>
                      <a:lnTo>
                        <a:pt x="139" y="819"/>
                      </a:lnTo>
                      <a:lnTo>
                        <a:pt x="152" y="838"/>
                      </a:lnTo>
                      <a:lnTo>
                        <a:pt x="163" y="855"/>
                      </a:lnTo>
                      <a:lnTo>
                        <a:pt x="175" y="873"/>
                      </a:lnTo>
                      <a:lnTo>
                        <a:pt x="187" y="891"/>
                      </a:lnTo>
                      <a:lnTo>
                        <a:pt x="199" y="909"/>
                      </a:lnTo>
                      <a:lnTo>
                        <a:pt x="210" y="926"/>
                      </a:lnTo>
                      <a:lnTo>
                        <a:pt x="215" y="938"/>
                      </a:lnTo>
                      <a:lnTo>
                        <a:pt x="220" y="949"/>
                      </a:lnTo>
                      <a:lnTo>
                        <a:pt x="224" y="961"/>
                      </a:lnTo>
                      <a:lnTo>
                        <a:pt x="229" y="972"/>
                      </a:lnTo>
                      <a:lnTo>
                        <a:pt x="233" y="984"/>
                      </a:lnTo>
                      <a:lnTo>
                        <a:pt x="237" y="994"/>
                      </a:lnTo>
                      <a:lnTo>
                        <a:pt x="241" y="1006"/>
                      </a:lnTo>
                      <a:lnTo>
                        <a:pt x="246" y="1017"/>
                      </a:lnTo>
                      <a:lnTo>
                        <a:pt x="251" y="1062"/>
                      </a:lnTo>
                      <a:lnTo>
                        <a:pt x="256" y="1107"/>
                      </a:lnTo>
                      <a:lnTo>
                        <a:pt x="261" y="1153"/>
                      </a:lnTo>
                      <a:lnTo>
                        <a:pt x="266" y="1198"/>
                      </a:lnTo>
                      <a:lnTo>
                        <a:pt x="271" y="1211"/>
                      </a:lnTo>
                      <a:lnTo>
                        <a:pt x="278" y="1222"/>
                      </a:lnTo>
                      <a:lnTo>
                        <a:pt x="285" y="1235"/>
                      </a:lnTo>
                      <a:lnTo>
                        <a:pt x="291" y="1248"/>
                      </a:lnTo>
                      <a:lnTo>
                        <a:pt x="311" y="1248"/>
                      </a:lnTo>
                      <a:lnTo>
                        <a:pt x="330" y="1248"/>
                      </a:lnTo>
                      <a:lnTo>
                        <a:pt x="350" y="1248"/>
                      </a:lnTo>
                      <a:lnTo>
                        <a:pt x="369" y="1248"/>
                      </a:lnTo>
                      <a:lnTo>
                        <a:pt x="388" y="1248"/>
                      </a:lnTo>
                      <a:lnTo>
                        <a:pt x="407" y="1248"/>
                      </a:lnTo>
                      <a:lnTo>
                        <a:pt x="427" y="1248"/>
                      </a:lnTo>
                      <a:lnTo>
                        <a:pt x="446" y="1248"/>
                      </a:lnTo>
                      <a:lnTo>
                        <a:pt x="466" y="1248"/>
                      </a:lnTo>
                      <a:lnTo>
                        <a:pt x="486" y="1248"/>
                      </a:lnTo>
                      <a:lnTo>
                        <a:pt x="505" y="1248"/>
                      </a:lnTo>
                      <a:lnTo>
                        <a:pt x="525" y="1248"/>
                      </a:lnTo>
                      <a:lnTo>
                        <a:pt x="543" y="1248"/>
                      </a:lnTo>
                      <a:lnTo>
                        <a:pt x="563" y="1248"/>
                      </a:lnTo>
                      <a:lnTo>
                        <a:pt x="582" y="1248"/>
                      </a:lnTo>
                      <a:lnTo>
                        <a:pt x="602" y="1248"/>
                      </a:lnTo>
                      <a:lnTo>
                        <a:pt x="608" y="1239"/>
                      </a:lnTo>
                      <a:lnTo>
                        <a:pt x="612" y="1228"/>
                      </a:lnTo>
                      <a:lnTo>
                        <a:pt x="618" y="1218"/>
                      </a:lnTo>
                      <a:lnTo>
                        <a:pt x="624" y="1207"/>
                      </a:lnTo>
                      <a:lnTo>
                        <a:pt x="626" y="1167"/>
                      </a:lnTo>
                      <a:lnTo>
                        <a:pt x="630" y="1126"/>
                      </a:lnTo>
                      <a:lnTo>
                        <a:pt x="633" y="1084"/>
                      </a:lnTo>
                      <a:lnTo>
                        <a:pt x="635" y="1044"/>
                      </a:lnTo>
                      <a:lnTo>
                        <a:pt x="642" y="1020"/>
                      </a:lnTo>
                      <a:lnTo>
                        <a:pt x="649" y="994"/>
                      </a:lnTo>
                      <a:lnTo>
                        <a:pt x="656" y="970"/>
                      </a:lnTo>
                      <a:lnTo>
                        <a:pt x="663" y="946"/>
                      </a:lnTo>
                      <a:lnTo>
                        <a:pt x="670" y="933"/>
                      </a:lnTo>
                      <a:lnTo>
                        <a:pt x="677" y="921"/>
                      </a:lnTo>
                      <a:lnTo>
                        <a:pt x="684" y="908"/>
                      </a:lnTo>
                      <a:lnTo>
                        <a:pt x="692" y="896"/>
                      </a:lnTo>
                      <a:lnTo>
                        <a:pt x="699" y="884"/>
                      </a:lnTo>
                      <a:lnTo>
                        <a:pt x="706" y="871"/>
                      </a:lnTo>
                      <a:lnTo>
                        <a:pt x="714" y="860"/>
                      </a:lnTo>
                      <a:lnTo>
                        <a:pt x="721" y="847"/>
                      </a:lnTo>
                      <a:lnTo>
                        <a:pt x="734" y="829"/>
                      </a:lnTo>
                      <a:lnTo>
                        <a:pt x="748" y="808"/>
                      </a:lnTo>
                      <a:lnTo>
                        <a:pt x="763" y="785"/>
                      </a:lnTo>
                      <a:lnTo>
                        <a:pt x="778" y="759"/>
                      </a:lnTo>
                      <a:lnTo>
                        <a:pt x="793" y="732"/>
                      </a:lnTo>
                      <a:lnTo>
                        <a:pt x="808" y="703"/>
                      </a:lnTo>
                      <a:lnTo>
                        <a:pt x="822" y="672"/>
                      </a:lnTo>
                      <a:lnTo>
                        <a:pt x="835" y="638"/>
                      </a:lnTo>
                      <a:lnTo>
                        <a:pt x="846" y="603"/>
                      </a:lnTo>
                      <a:lnTo>
                        <a:pt x="855" y="565"/>
                      </a:lnTo>
                      <a:lnTo>
                        <a:pt x="862" y="526"/>
                      </a:lnTo>
                      <a:lnTo>
                        <a:pt x="867" y="484"/>
                      </a:lnTo>
                      <a:lnTo>
                        <a:pt x="869" y="440"/>
                      </a:lnTo>
                      <a:lnTo>
                        <a:pt x="868" y="395"/>
                      </a:lnTo>
                      <a:lnTo>
                        <a:pt x="862" y="348"/>
                      </a:lnTo>
                      <a:lnTo>
                        <a:pt x="854" y="299"/>
                      </a:lnTo>
                      <a:lnTo>
                        <a:pt x="836" y="247"/>
                      </a:lnTo>
                      <a:lnTo>
                        <a:pt x="813" y="201"/>
                      </a:lnTo>
                      <a:lnTo>
                        <a:pt x="786" y="160"/>
                      </a:lnTo>
                      <a:lnTo>
                        <a:pt x="754" y="125"/>
                      </a:lnTo>
                      <a:lnTo>
                        <a:pt x="719" y="94"/>
                      </a:lnTo>
                      <a:lnTo>
                        <a:pt x="681" y="67"/>
                      </a:lnTo>
                      <a:lnTo>
                        <a:pt x="641" y="45"/>
                      </a:lnTo>
                      <a:lnTo>
                        <a:pt x="600" y="28"/>
                      </a:lnTo>
                      <a:lnTo>
                        <a:pt x="556" y="15"/>
                      </a:lnTo>
                      <a:lnTo>
                        <a:pt x="512" y="6"/>
                      </a:lnTo>
                      <a:lnTo>
                        <a:pt x="467" y="2"/>
                      </a:lnTo>
                      <a:lnTo>
                        <a:pt x="423" y="0"/>
                      </a:lnTo>
                      <a:lnTo>
                        <a:pt x="380" y="3"/>
                      </a:lnTo>
                      <a:lnTo>
                        <a:pt x="337" y="8"/>
                      </a:lnTo>
                      <a:lnTo>
                        <a:pt x="296" y="18"/>
                      </a:lnTo>
                      <a:lnTo>
                        <a:pt x="258" y="30"/>
                      </a:lnTo>
                      <a:close/>
                    </a:path>
                  </a:pathLst>
                </a:custGeom>
                <a:solidFill>
                  <a:srgbClr val="FCBF02"/>
                </a:solidFill>
                <a:ln w="9525">
                  <a:noFill/>
                  <a:round/>
                  <a:headEnd/>
                  <a:tailEnd/>
                </a:ln>
              </p:spPr>
              <p:txBody>
                <a:bodyPr/>
                <a:lstStyle/>
                <a:p>
                  <a:pPr>
                    <a:defRPr/>
                  </a:pPr>
                  <a:endParaRPr lang="en-US"/>
                </a:p>
              </p:txBody>
            </p:sp>
            <p:sp>
              <p:nvSpPr>
                <p:cNvPr id="1048" name="Freeform 21"/>
                <p:cNvSpPr>
                  <a:spLocks/>
                </p:cNvSpPr>
                <p:nvPr/>
              </p:nvSpPr>
              <p:spPr bwMode="auto">
                <a:xfrm>
                  <a:off x="2215" y="2844"/>
                  <a:ext cx="434" cy="621"/>
                </a:xfrm>
                <a:custGeom>
                  <a:avLst/>
                  <a:gdLst>
                    <a:gd name="T0" fmla="*/ 65 w 865"/>
                    <a:gd name="T1" fmla="*/ 7 h 1245"/>
                    <a:gd name="T2" fmla="*/ 54 w 865"/>
                    <a:gd name="T3" fmla="*/ 13 h 1245"/>
                    <a:gd name="T4" fmla="*/ 44 w 865"/>
                    <a:gd name="T5" fmla="*/ 20 h 1245"/>
                    <a:gd name="T6" fmla="*/ 35 w 865"/>
                    <a:gd name="T7" fmla="*/ 27 h 1245"/>
                    <a:gd name="T8" fmla="*/ 27 w 865"/>
                    <a:gd name="T9" fmla="*/ 36 h 1245"/>
                    <a:gd name="T10" fmla="*/ 20 w 865"/>
                    <a:gd name="T11" fmla="*/ 45 h 1245"/>
                    <a:gd name="T12" fmla="*/ 13 w 865"/>
                    <a:gd name="T13" fmla="*/ 55 h 1245"/>
                    <a:gd name="T14" fmla="*/ 8 w 865"/>
                    <a:gd name="T15" fmla="*/ 66 h 1245"/>
                    <a:gd name="T16" fmla="*/ 4 w 865"/>
                    <a:gd name="T17" fmla="*/ 77 h 1245"/>
                    <a:gd name="T18" fmla="*/ 1 w 865"/>
                    <a:gd name="T19" fmla="*/ 90 h 1245"/>
                    <a:gd name="T20" fmla="*/ 0 w 865"/>
                    <a:gd name="T21" fmla="*/ 103 h 1245"/>
                    <a:gd name="T22" fmla="*/ 1 w 865"/>
                    <a:gd name="T23" fmla="*/ 116 h 1245"/>
                    <a:gd name="T24" fmla="*/ 3 w 865"/>
                    <a:gd name="T25" fmla="*/ 130 h 1245"/>
                    <a:gd name="T26" fmla="*/ 7 w 865"/>
                    <a:gd name="T27" fmla="*/ 145 h 1245"/>
                    <a:gd name="T28" fmla="*/ 12 w 865"/>
                    <a:gd name="T29" fmla="*/ 161 h 1245"/>
                    <a:gd name="T30" fmla="*/ 20 w 865"/>
                    <a:gd name="T31" fmla="*/ 178 h 1245"/>
                    <a:gd name="T32" fmla="*/ 30 w 865"/>
                    <a:gd name="T33" fmla="*/ 195 h 1245"/>
                    <a:gd name="T34" fmla="*/ 53 w 865"/>
                    <a:gd name="T35" fmla="*/ 229 h 1245"/>
                    <a:gd name="T36" fmla="*/ 62 w 865"/>
                    <a:gd name="T37" fmla="*/ 252 h 1245"/>
                    <a:gd name="T38" fmla="*/ 67 w 865"/>
                    <a:gd name="T39" fmla="*/ 297 h 1245"/>
                    <a:gd name="T40" fmla="*/ 74 w 865"/>
                    <a:gd name="T41" fmla="*/ 310 h 1245"/>
                    <a:gd name="T42" fmla="*/ 152 w 865"/>
                    <a:gd name="T43" fmla="*/ 310 h 1245"/>
                    <a:gd name="T44" fmla="*/ 156 w 865"/>
                    <a:gd name="T45" fmla="*/ 300 h 1245"/>
                    <a:gd name="T46" fmla="*/ 159 w 865"/>
                    <a:gd name="T47" fmla="*/ 259 h 1245"/>
                    <a:gd name="T48" fmla="*/ 166 w 865"/>
                    <a:gd name="T49" fmla="*/ 234 h 1245"/>
                    <a:gd name="T50" fmla="*/ 181 w 865"/>
                    <a:gd name="T51" fmla="*/ 210 h 1245"/>
                    <a:gd name="T52" fmla="*/ 184 w 865"/>
                    <a:gd name="T53" fmla="*/ 206 h 1245"/>
                    <a:gd name="T54" fmla="*/ 188 w 865"/>
                    <a:gd name="T55" fmla="*/ 201 h 1245"/>
                    <a:gd name="T56" fmla="*/ 191 w 865"/>
                    <a:gd name="T57" fmla="*/ 195 h 1245"/>
                    <a:gd name="T58" fmla="*/ 195 w 865"/>
                    <a:gd name="T59" fmla="*/ 189 h 1245"/>
                    <a:gd name="T60" fmla="*/ 199 w 865"/>
                    <a:gd name="T61" fmla="*/ 182 h 1245"/>
                    <a:gd name="T62" fmla="*/ 203 w 865"/>
                    <a:gd name="T63" fmla="*/ 175 h 1245"/>
                    <a:gd name="T64" fmla="*/ 206 w 865"/>
                    <a:gd name="T65" fmla="*/ 167 h 1245"/>
                    <a:gd name="T66" fmla="*/ 209 w 865"/>
                    <a:gd name="T67" fmla="*/ 159 h 1245"/>
                    <a:gd name="T68" fmla="*/ 212 w 865"/>
                    <a:gd name="T69" fmla="*/ 150 h 1245"/>
                    <a:gd name="T70" fmla="*/ 214 w 865"/>
                    <a:gd name="T71" fmla="*/ 140 h 1245"/>
                    <a:gd name="T72" fmla="*/ 216 w 865"/>
                    <a:gd name="T73" fmla="*/ 131 h 1245"/>
                    <a:gd name="T74" fmla="*/ 217 w 865"/>
                    <a:gd name="T75" fmla="*/ 120 h 1245"/>
                    <a:gd name="T76" fmla="*/ 218 w 865"/>
                    <a:gd name="T77" fmla="*/ 109 h 1245"/>
                    <a:gd name="T78" fmla="*/ 217 w 865"/>
                    <a:gd name="T79" fmla="*/ 98 h 1245"/>
                    <a:gd name="T80" fmla="*/ 216 w 865"/>
                    <a:gd name="T81" fmla="*/ 87 h 1245"/>
                    <a:gd name="T82" fmla="*/ 214 w 865"/>
                    <a:gd name="T83" fmla="*/ 74 h 1245"/>
                    <a:gd name="T84" fmla="*/ 209 w 865"/>
                    <a:gd name="T85" fmla="*/ 61 h 1245"/>
                    <a:gd name="T86" fmla="*/ 204 w 865"/>
                    <a:gd name="T87" fmla="*/ 50 h 1245"/>
                    <a:gd name="T88" fmla="*/ 197 w 865"/>
                    <a:gd name="T89" fmla="*/ 40 h 1245"/>
                    <a:gd name="T90" fmla="*/ 189 w 865"/>
                    <a:gd name="T91" fmla="*/ 31 h 1245"/>
                    <a:gd name="T92" fmla="*/ 180 w 865"/>
                    <a:gd name="T93" fmla="*/ 23 h 1245"/>
                    <a:gd name="T94" fmla="*/ 171 w 865"/>
                    <a:gd name="T95" fmla="*/ 16 h 1245"/>
                    <a:gd name="T96" fmla="*/ 161 w 865"/>
                    <a:gd name="T97" fmla="*/ 11 h 1245"/>
                    <a:gd name="T98" fmla="*/ 151 w 865"/>
                    <a:gd name="T99" fmla="*/ 6 h 1245"/>
                    <a:gd name="T100" fmla="*/ 140 w 865"/>
                    <a:gd name="T101" fmla="*/ 3 h 1245"/>
                    <a:gd name="T102" fmla="*/ 129 w 865"/>
                    <a:gd name="T103" fmla="*/ 1 h 1245"/>
                    <a:gd name="T104" fmla="*/ 118 w 865"/>
                    <a:gd name="T105" fmla="*/ 0 h 1245"/>
                    <a:gd name="T106" fmla="*/ 107 w 865"/>
                    <a:gd name="T107" fmla="*/ 0 h 1245"/>
                    <a:gd name="T108" fmla="*/ 96 w 865"/>
                    <a:gd name="T109" fmla="*/ 0 h 1245"/>
                    <a:gd name="T110" fmla="*/ 85 w 865"/>
                    <a:gd name="T111" fmla="*/ 2 h 1245"/>
                    <a:gd name="T112" fmla="*/ 75 w 865"/>
                    <a:gd name="T113" fmla="*/ 4 h 1245"/>
                    <a:gd name="T114" fmla="*/ 65 w 865"/>
                    <a:gd name="T115" fmla="*/ 7 h 1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5" h="1245">
                      <a:moveTo>
                        <a:pt x="259" y="30"/>
                      </a:moveTo>
                      <a:lnTo>
                        <a:pt x="216" y="54"/>
                      </a:lnTo>
                      <a:lnTo>
                        <a:pt x="176" y="80"/>
                      </a:lnTo>
                      <a:lnTo>
                        <a:pt x="139" y="111"/>
                      </a:lnTo>
                      <a:lnTo>
                        <a:pt x="106" y="145"/>
                      </a:lnTo>
                      <a:lnTo>
                        <a:pt x="77" y="182"/>
                      </a:lnTo>
                      <a:lnTo>
                        <a:pt x="52" y="222"/>
                      </a:lnTo>
                      <a:lnTo>
                        <a:pt x="31" y="265"/>
                      </a:lnTo>
                      <a:lnTo>
                        <a:pt x="15" y="311"/>
                      </a:lnTo>
                      <a:lnTo>
                        <a:pt x="4" y="360"/>
                      </a:lnTo>
                      <a:lnTo>
                        <a:pt x="0" y="412"/>
                      </a:lnTo>
                      <a:lnTo>
                        <a:pt x="2" y="466"/>
                      </a:lnTo>
                      <a:lnTo>
                        <a:pt x="10" y="524"/>
                      </a:lnTo>
                      <a:lnTo>
                        <a:pt x="25" y="584"/>
                      </a:lnTo>
                      <a:lnTo>
                        <a:pt x="48" y="647"/>
                      </a:lnTo>
                      <a:lnTo>
                        <a:pt x="79" y="713"/>
                      </a:lnTo>
                      <a:lnTo>
                        <a:pt x="117" y="781"/>
                      </a:lnTo>
                      <a:lnTo>
                        <a:pt x="212" y="923"/>
                      </a:lnTo>
                      <a:lnTo>
                        <a:pt x="247" y="1014"/>
                      </a:lnTo>
                      <a:lnTo>
                        <a:pt x="267" y="1195"/>
                      </a:lnTo>
                      <a:lnTo>
                        <a:pt x="292" y="1245"/>
                      </a:lnTo>
                      <a:lnTo>
                        <a:pt x="601" y="1245"/>
                      </a:lnTo>
                      <a:lnTo>
                        <a:pt x="620" y="1204"/>
                      </a:lnTo>
                      <a:lnTo>
                        <a:pt x="632" y="1041"/>
                      </a:lnTo>
                      <a:lnTo>
                        <a:pt x="660" y="943"/>
                      </a:lnTo>
                      <a:lnTo>
                        <a:pt x="718" y="844"/>
                      </a:lnTo>
                      <a:lnTo>
                        <a:pt x="731" y="826"/>
                      </a:lnTo>
                      <a:lnTo>
                        <a:pt x="746" y="805"/>
                      </a:lnTo>
                      <a:lnTo>
                        <a:pt x="760" y="782"/>
                      </a:lnTo>
                      <a:lnTo>
                        <a:pt x="775" y="758"/>
                      </a:lnTo>
                      <a:lnTo>
                        <a:pt x="790" y="730"/>
                      </a:lnTo>
                      <a:lnTo>
                        <a:pt x="805" y="701"/>
                      </a:lnTo>
                      <a:lnTo>
                        <a:pt x="817" y="670"/>
                      </a:lnTo>
                      <a:lnTo>
                        <a:pt x="830" y="637"/>
                      </a:lnTo>
                      <a:lnTo>
                        <a:pt x="842" y="601"/>
                      </a:lnTo>
                      <a:lnTo>
                        <a:pt x="851" y="564"/>
                      </a:lnTo>
                      <a:lnTo>
                        <a:pt x="858" y="525"/>
                      </a:lnTo>
                      <a:lnTo>
                        <a:pt x="862" y="483"/>
                      </a:lnTo>
                      <a:lnTo>
                        <a:pt x="865" y="440"/>
                      </a:lnTo>
                      <a:lnTo>
                        <a:pt x="863" y="395"/>
                      </a:lnTo>
                      <a:lnTo>
                        <a:pt x="859" y="348"/>
                      </a:lnTo>
                      <a:lnTo>
                        <a:pt x="851" y="298"/>
                      </a:lnTo>
                      <a:lnTo>
                        <a:pt x="832" y="246"/>
                      </a:lnTo>
                      <a:lnTo>
                        <a:pt x="809" y="201"/>
                      </a:lnTo>
                      <a:lnTo>
                        <a:pt x="782" y="160"/>
                      </a:lnTo>
                      <a:lnTo>
                        <a:pt x="751" y="124"/>
                      </a:lnTo>
                      <a:lnTo>
                        <a:pt x="716" y="93"/>
                      </a:lnTo>
                      <a:lnTo>
                        <a:pt x="679" y="67"/>
                      </a:lnTo>
                      <a:lnTo>
                        <a:pt x="640" y="45"/>
                      </a:lnTo>
                      <a:lnTo>
                        <a:pt x="599" y="27"/>
                      </a:lnTo>
                      <a:lnTo>
                        <a:pt x="556" y="15"/>
                      </a:lnTo>
                      <a:lnTo>
                        <a:pt x="512" y="5"/>
                      </a:lnTo>
                      <a:lnTo>
                        <a:pt x="468" y="1"/>
                      </a:lnTo>
                      <a:lnTo>
                        <a:pt x="424" y="0"/>
                      </a:lnTo>
                      <a:lnTo>
                        <a:pt x="381" y="2"/>
                      </a:lnTo>
                      <a:lnTo>
                        <a:pt x="338" y="8"/>
                      </a:lnTo>
                      <a:lnTo>
                        <a:pt x="298" y="17"/>
                      </a:lnTo>
                      <a:lnTo>
                        <a:pt x="259" y="30"/>
                      </a:lnTo>
                      <a:close/>
                    </a:path>
                  </a:pathLst>
                </a:custGeom>
                <a:solidFill>
                  <a:srgbClr val="FFC900"/>
                </a:solidFill>
                <a:ln w="9525">
                  <a:noFill/>
                  <a:round/>
                  <a:headEnd/>
                  <a:tailEnd/>
                </a:ln>
              </p:spPr>
              <p:txBody>
                <a:bodyPr/>
                <a:lstStyle/>
                <a:p>
                  <a:pPr>
                    <a:defRPr/>
                  </a:pPr>
                  <a:endParaRPr lang="en-US"/>
                </a:p>
              </p:txBody>
            </p:sp>
            <p:sp>
              <p:nvSpPr>
                <p:cNvPr id="1049" name="Freeform 22"/>
                <p:cNvSpPr>
                  <a:spLocks/>
                </p:cNvSpPr>
                <p:nvPr/>
              </p:nvSpPr>
              <p:spPr bwMode="auto">
                <a:xfrm>
                  <a:off x="2239" y="2869"/>
                  <a:ext cx="388" cy="588"/>
                </a:xfrm>
                <a:custGeom>
                  <a:avLst/>
                  <a:gdLst>
                    <a:gd name="T0" fmla="*/ 59 w 774"/>
                    <a:gd name="T1" fmla="*/ 5 h 1173"/>
                    <a:gd name="T2" fmla="*/ 49 w 774"/>
                    <a:gd name="T3" fmla="*/ 11 h 1173"/>
                    <a:gd name="T4" fmla="*/ 40 w 774"/>
                    <a:gd name="T5" fmla="*/ 17 h 1173"/>
                    <a:gd name="T6" fmla="*/ 32 w 774"/>
                    <a:gd name="T7" fmla="*/ 24 h 1173"/>
                    <a:gd name="T8" fmla="*/ 24 w 774"/>
                    <a:gd name="T9" fmla="*/ 31 h 1173"/>
                    <a:gd name="T10" fmla="*/ 18 w 774"/>
                    <a:gd name="T11" fmla="*/ 39 h 1173"/>
                    <a:gd name="T12" fmla="*/ 12 w 774"/>
                    <a:gd name="T13" fmla="*/ 48 h 1173"/>
                    <a:gd name="T14" fmla="*/ 7 w 774"/>
                    <a:gd name="T15" fmla="*/ 58 h 1173"/>
                    <a:gd name="T16" fmla="*/ 4 w 774"/>
                    <a:gd name="T17" fmla="*/ 68 h 1173"/>
                    <a:gd name="T18" fmla="*/ 1 w 774"/>
                    <a:gd name="T19" fmla="*/ 79 h 1173"/>
                    <a:gd name="T20" fmla="*/ 0 w 774"/>
                    <a:gd name="T21" fmla="*/ 90 h 1173"/>
                    <a:gd name="T22" fmla="*/ 1 w 774"/>
                    <a:gd name="T23" fmla="*/ 103 h 1173"/>
                    <a:gd name="T24" fmla="*/ 3 w 774"/>
                    <a:gd name="T25" fmla="*/ 116 h 1173"/>
                    <a:gd name="T26" fmla="*/ 6 w 774"/>
                    <a:gd name="T27" fmla="*/ 129 h 1173"/>
                    <a:gd name="T28" fmla="*/ 11 w 774"/>
                    <a:gd name="T29" fmla="*/ 143 h 1173"/>
                    <a:gd name="T30" fmla="*/ 18 w 774"/>
                    <a:gd name="T31" fmla="*/ 157 h 1173"/>
                    <a:gd name="T32" fmla="*/ 27 w 774"/>
                    <a:gd name="T33" fmla="*/ 173 h 1173"/>
                    <a:gd name="T34" fmla="*/ 55 w 774"/>
                    <a:gd name="T35" fmla="*/ 205 h 1173"/>
                    <a:gd name="T36" fmla="*/ 61 w 774"/>
                    <a:gd name="T37" fmla="*/ 225 h 1173"/>
                    <a:gd name="T38" fmla="*/ 65 w 774"/>
                    <a:gd name="T39" fmla="*/ 281 h 1173"/>
                    <a:gd name="T40" fmla="*/ 77 w 774"/>
                    <a:gd name="T41" fmla="*/ 295 h 1173"/>
                    <a:gd name="T42" fmla="*/ 130 w 774"/>
                    <a:gd name="T43" fmla="*/ 295 h 1173"/>
                    <a:gd name="T44" fmla="*/ 140 w 774"/>
                    <a:gd name="T45" fmla="*/ 283 h 1173"/>
                    <a:gd name="T46" fmla="*/ 142 w 774"/>
                    <a:gd name="T47" fmla="*/ 235 h 1173"/>
                    <a:gd name="T48" fmla="*/ 148 w 774"/>
                    <a:gd name="T49" fmla="*/ 213 h 1173"/>
                    <a:gd name="T50" fmla="*/ 160 w 774"/>
                    <a:gd name="T51" fmla="*/ 191 h 1173"/>
                    <a:gd name="T52" fmla="*/ 167 w 774"/>
                    <a:gd name="T53" fmla="*/ 181 h 1173"/>
                    <a:gd name="T54" fmla="*/ 173 w 774"/>
                    <a:gd name="T55" fmla="*/ 170 h 1173"/>
                    <a:gd name="T56" fmla="*/ 180 w 774"/>
                    <a:gd name="T57" fmla="*/ 156 h 1173"/>
                    <a:gd name="T58" fmla="*/ 186 w 774"/>
                    <a:gd name="T59" fmla="*/ 142 h 1173"/>
                    <a:gd name="T60" fmla="*/ 190 w 774"/>
                    <a:gd name="T61" fmla="*/ 125 h 1173"/>
                    <a:gd name="T62" fmla="*/ 194 w 774"/>
                    <a:gd name="T63" fmla="*/ 107 h 1173"/>
                    <a:gd name="T64" fmla="*/ 195 w 774"/>
                    <a:gd name="T65" fmla="*/ 87 h 1173"/>
                    <a:gd name="T66" fmla="*/ 192 w 774"/>
                    <a:gd name="T67" fmla="*/ 65 h 1173"/>
                    <a:gd name="T68" fmla="*/ 188 w 774"/>
                    <a:gd name="T69" fmla="*/ 54 h 1173"/>
                    <a:gd name="T70" fmla="*/ 183 w 774"/>
                    <a:gd name="T71" fmla="*/ 43 h 1173"/>
                    <a:gd name="T72" fmla="*/ 177 w 774"/>
                    <a:gd name="T73" fmla="*/ 35 h 1173"/>
                    <a:gd name="T74" fmla="*/ 170 w 774"/>
                    <a:gd name="T75" fmla="*/ 27 h 1173"/>
                    <a:gd name="T76" fmla="*/ 162 w 774"/>
                    <a:gd name="T77" fmla="*/ 20 h 1173"/>
                    <a:gd name="T78" fmla="*/ 154 w 774"/>
                    <a:gd name="T79" fmla="*/ 15 h 1173"/>
                    <a:gd name="T80" fmla="*/ 145 w 774"/>
                    <a:gd name="T81" fmla="*/ 10 h 1173"/>
                    <a:gd name="T82" fmla="*/ 136 w 774"/>
                    <a:gd name="T83" fmla="*/ 6 h 1173"/>
                    <a:gd name="T84" fmla="*/ 127 w 774"/>
                    <a:gd name="T85" fmla="*/ 3 h 1173"/>
                    <a:gd name="T86" fmla="*/ 117 w 774"/>
                    <a:gd name="T87" fmla="*/ 2 h 1173"/>
                    <a:gd name="T88" fmla="*/ 107 w 774"/>
                    <a:gd name="T89" fmla="*/ 1 h 1173"/>
                    <a:gd name="T90" fmla="*/ 97 w 774"/>
                    <a:gd name="T91" fmla="*/ 0 h 1173"/>
                    <a:gd name="T92" fmla="*/ 87 w 774"/>
                    <a:gd name="T93" fmla="*/ 1 h 1173"/>
                    <a:gd name="T94" fmla="*/ 77 w 774"/>
                    <a:gd name="T95" fmla="*/ 2 h 1173"/>
                    <a:gd name="T96" fmla="*/ 68 w 774"/>
                    <a:gd name="T97" fmla="*/ 3 h 1173"/>
                    <a:gd name="T98" fmla="*/ 59 w 774"/>
                    <a:gd name="T99" fmla="*/ 5 h 1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4" h="1173">
                      <a:moveTo>
                        <a:pt x="235" y="20"/>
                      </a:moveTo>
                      <a:lnTo>
                        <a:pt x="196" y="41"/>
                      </a:lnTo>
                      <a:lnTo>
                        <a:pt x="160" y="65"/>
                      </a:lnTo>
                      <a:lnTo>
                        <a:pt x="127" y="93"/>
                      </a:lnTo>
                      <a:lnTo>
                        <a:pt x="96" y="123"/>
                      </a:lnTo>
                      <a:lnTo>
                        <a:pt x="69" y="155"/>
                      </a:lnTo>
                      <a:lnTo>
                        <a:pt x="46" y="191"/>
                      </a:lnTo>
                      <a:lnTo>
                        <a:pt x="28" y="229"/>
                      </a:lnTo>
                      <a:lnTo>
                        <a:pt x="14" y="270"/>
                      </a:lnTo>
                      <a:lnTo>
                        <a:pt x="4" y="314"/>
                      </a:lnTo>
                      <a:lnTo>
                        <a:pt x="0" y="360"/>
                      </a:lnTo>
                      <a:lnTo>
                        <a:pt x="1" y="409"/>
                      </a:lnTo>
                      <a:lnTo>
                        <a:pt x="10" y="460"/>
                      </a:lnTo>
                      <a:lnTo>
                        <a:pt x="23" y="513"/>
                      </a:lnTo>
                      <a:lnTo>
                        <a:pt x="44" y="570"/>
                      </a:lnTo>
                      <a:lnTo>
                        <a:pt x="72" y="627"/>
                      </a:lnTo>
                      <a:lnTo>
                        <a:pt x="106" y="688"/>
                      </a:lnTo>
                      <a:lnTo>
                        <a:pt x="219" y="816"/>
                      </a:lnTo>
                      <a:lnTo>
                        <a:pt x="243" y="896"/>
                      </a:lnTo>
                      <a:lnTo>
                        <a:pt x="259" y="1118"/>
                      </a:lnTo>
                      <a:lnTo>
                        <a:pt x="308" y="1173"/>
                      </a:lnTo>
                      <a:lnTo>
                        <a:pt x="516" y="1173"/>
                      </a:lnTo>
                      <a:lnTo>
                        <a:pt x="557" y="1126"/>
                      </a:lnTo>
                      <a:lnTo>
                        <a:pt x="565" y="935"/>
                      </a:lnTo>
                      <a:lnTo>
                        <a:pt x="589" y="847"/>
                      </a:lnTo>
                      <a:lnTo>
                        <a:pt x="637" y="760"/>
                      </a:lnTo>
                      <a:lnTo>
                        <a:pt x="664" y="722"/>
                      </a:lnTo>
                      <a:lnTo>
                        <a:pt x="691" y="676"/>
                      </a:lnTo>
                      <a:lnTo>
                        <a:pt x="718" y="623"/>
                      </a:lnTo>
                      <a:lnTo>
                        <a:pt x="741" y="564"/>
                      </a:lnTo>
                      <a:lnTo>
                        <a:pt x="759" y="497"/>
                      </a:lnTo>
                      <a:lnTo>
                        <a:pt x="772" y="425"/>
                      </a:lnTo>
                      <a:lnTo>
                        <a:pt x="774" y="345"/>
                      </a:lnTo>
                      <a:lnTo>
                        <a:pt x="766" y="259"/>
                      </a:lnTo>
                      <a:lnTo>
                        <a:pt x="750" y="214"/>
                      </a:lnTo>
                      <a:lnTo>
                        <a:pt x="729" y="172"/>
                      </a:lnTo>
                      <a:lnTo>
                        <a:pt x="705" y="138"/>
                      </a:lnTo>
                      <a:lnTo>
                        <a:pt x="677" y="107"/>
                      </a:lnTo>
                      <a:lnTo>
                        <a:pt x="646" y="79"/>
                      </a:lnTo>
                      <a:lnTo>
                        <a:pt x="614" y="57"/>
                      </a:lnTo>
                      <a:lnTo>
                        <a:pt x="578" y="39"/>
                      </a:lnTo>
                      <a:lnTo>
                        <a:pt x="542" y="24"/>
                      </a:lnTo>
                      <a:lnTo>
                        <a:pt x="504" y="12"/>
                      </a:lnTo>
                      <a:lnTo>
                        <a:pt x="464" y="5"/>
                      </a:lnTo>
                      <a:lnTo>
                        <a:pt x="425" y="1"/>
                      </a:lnTo>
                      <a:lnTo>
                        <a:pt x="386" y="0"/>
                      </a:lnTo>
                      <a:lnTo>
                        <a:pt x="347" y="1"/>
                      </a:lnTo>
                      <a:lnTo>
                        <a:pt x="308" y="5"/>
                      </a:lnTo>
                      <a:lnTo>
                        <a:pt x="271" y="11"/>
                      </a:lnTo>
                      <a:lnTo>
                        <a:pt x="235" y="20"/>
                      </a:lnTo>
                      <a:close/>
                    </a:path>
                  </a:pathLst>
                </a:custGeom>
                <a:solidFill>
                  <a:srgbClr val="FFC900"/>
                </a:solidFill>
                <a:ln w="9525">
                  <a:noFill/>
                  <a:round/>
                  <a:headEnd/>
                  <a:tailEnd/>
                </a:ln>
              </p:spPr>
              <p:txBody>
                <a:bodyPr/>
                <a:lstStyle/>
                <a:p>
                  <a:pPr>
                    <a:defRPr/>
                  </a:pPr>
                  <a:endParaRPr lang="en-US"/>
                </a:p>
              </p:txBody>
            </p:sp>
            <p:sp>
              <p:nvSpPr>
                <p:cNvPr id="1050" name="Freeform 23"/>
                <p:cNvSpPr>
                  <a:spLocks/>
                </p:cNvSpPr>
                <p:nvPr/>
              </p:nvSpPr>
              <p:spPr bwMode="auto">
                <a:xfrm>
                  <a:off x="2251" y="2877"/>
                  <a:ext cx="363" cy="580"/>
                </a:xfrm>
                <a:custGeom>
                  <a:avLst/>
                  <a:gdLst>
                    <a:gd name="T0" fmla="*/ 47 w 728"/>
                    <a:gd name="T1" fmla="*/ 10 h 1158"/>
                    <a:gd name="T2" fmla="*/ 30 w 728"/>
                    <a:gd name="T3" fmla="*/ 22 h 1158"/>
                    <a:gd name="T4" fmla="*/ 16 w 728"/>
                    <a:gd name="T5" fmla="*/ 37 h 1158"/>
                    <a:gd name="T6" fmla="*/ 6 w 728"/>
                    <a:gd name="T7" fmla="*/ 55 h 1158"/>
                    <a:gd name="T8" fmla="*/ 1 w 728"/>
                    <a:gd name="T9" fmla="*/ 75 h 1158"/>
                    <a:gd name="T10" fmla="*/ 0 w 728"/>
                    <a:gd name="T11" fmla="*/ 97 h 1158"/>
                    <a:gd name="T12" fmla="*/ 6 w 728"/>
                    <a:gd name="T13" fmla="*/ 122 h 1158"/>
                    <a:gd name="T14" fmla="*/ 17 w 728"/>
                    <a:gd name="T15" fmla="*/ 149 h 1158"/>
                    <a:gd name="T16" fmla="*/ 29 w 728"/>
                    <a:gd name="T17" fmla="*/ 167 h 1158"/>
                    <a:gd name="T18" fmla="*/ 36 w 728"/>
                    <a:gd name="T19" fmla="*/ 177 h 1158"/>
                    <a:gd name="T20" fmla="*/ 42 w 728"/>
                    <a:gd name="T21" fmla="*/ 187 h 1158"/>
                    <a:gd name="T22" fmla="*/ 49 w 728"/>
                    <a:gd name="T23" fmla="*/ 197 h 1158"/>
                    <a:gd name="T24" fmla="*/ 54 w 728"/>
                    <a:gd name="T25" fmla="*/ 206 h 1158"/>
                    <a:gd name="T26" fmla="*/ 56 w 728"/>
                    <a:gd name="T27" fmla="*/ 216 h 1158"/>
                    <a:gd name="T28" fmla="*/ 59 w 728"/>
                    <a:gd name="T29" fmla="*/ 235 h 1158"/>
                    <a:gd name="T30" fmla="*/ 61 w 728"/>
                    <a:gd name="T31" fmla="*/ 263 h 1158"/>
                    <a:gd name="T32" fmla="*/ 63 w 728"/>
                    <a:gd name="T33" fmla="*/ 278 h 1158"/>
                    <a:gd name="T34" fmla="*/ 66 w 728"/>
                    <a:gd name="T35" fmla="*/ 282 h 1158"/>
                    <a:gd name="T36" fmla="*/ 68 w 728"/>
                    <a:gd name="T37" fmla="*/ 285 h 1158"/>
                    <a:gd name="T38" fmla="*/ 71 w 728"/>
                    <a:gd name="T39" fmla="*/ 288 h 1158"/>
                    <a:gd name="T40" fmla="*/ 76 w 728"/>
                    <a:gd name="T41" fmla="*/ 291 h 1158"/>
                    <a:gd name="T42" fmla="*/ 82 w 728"/>
                    <a:gd name="T43" fmla="*/ 291 h 1158"/>
                    <a:gd name="T44" fmla="*/ 88 w 728"/>
                    <a:gd name="T45" fmla="*/ 291 h 1158"/>
                    <a:gd name="T46" fmla="*/ 94 w 728"/>
                    <a:gd name="T47" fmla="*/ 291 h 1158"/>
                    <a:gd name="T48" fmla="*/ 100 w 728"/>
                    <a:gd name="T49" fmla="*/ 291 h 1158"/>
                    <a:gd name="T50" fmla="*/ 106 w 728"/>
                    <a:gd name="T51" fmla="*/ 291 h 1158"/>
                    <a:gd name="T52" fmla="*/ 112 w 728"/>
                    <a:gd name="T53" fmla="*/ 291 h 1158"/>
                    <a:gd name="T54" fmla="*/ 118 w 728"/>
                    <a:gd name="T55" fmla="*/ 291 h 1158"/>
                    <a:gd name="T56" fmla="*/ 123 w 728"/>
                    <a:gd name="T57" fmla="*/ 289 h 1158"/>
                    <a:gd name="T58" fmla="*/ 125 w 728"/>
                    <a:gd name="T59" fmla="*/ 286 h 1158"/>
                    <a:gd name="T60" fmla="*/ 127 w 728"/>
                    <a:gd name="T61" fmla="*/ 283 h 1158"/>
                    <a:gd name="T62" fmla="*/ 130 w 728"/>
                    <a:gd name="T63" fmla="*/ 280 h 1158"/>
                    <a:gd name="T64" fmla="*/ 132 w 728"/>
                    <a:gd name="T65" fmla="*/ 267 h 1158"/>
                    <a:gd name="T66" fmla="*/ 132 w 728"/>
                    <a:gd name="T67" fmla="*/ 243 h 1158"/>
                    <a:gd name="T68" fmla="*/ 134 w 728"/>
                    <a:gd name="T69" fmla="*/ 226 h 1158"/>
                    <a:gd name="T70" fmla="*/ 137 w 728"/>
                    <a:gd name="T71" fmla="*/ 215 h 1158"/>
                    <a:gd name="T72" fmla="*/ 140 w 728"/>
                    <a:gd name="T73" fmla="*/ 207 h 1158"/>
                    <a:gd name="T74" fmla="*/ 143 w 728"/>
                    <a:gd name="T75" fmla="*/ 201 h 1158"/>
                    <a:gd name="T76" fmla="*/ 145 w 728"/>
                    <a:gd name="T77" fmla="*/ 196 h 1158"/>
                    <a:gd name="T78" fmla="*/ 148 w 728"/>
                    <a:gd name="T79" fmla="*/ 190 h 1158"/>
                    <a:gd name="T80" fmla="*/ 156 w 728"/>
                    <a:gd name="T81" fmla="*/ 178 h 1158"/>
                    <a:gd name="T82" fmla="*/ 168 w 728"/>
                    <a:gd name="T83" fmla="*/ 154 h 1158"/>
                    <a:gd name="T84" fmla="*/ 178 w 728"/>
                    <a:gd name="T85" fmla="*/ 123 h 1158"/>
                    <a:gd name="T86" fmla="*/ 181 w 728"/>
                    <a:gd name="T87" fmla="*/ 85 h 1158"/>
                    <a:gd name="T88" fmla="*/ 176 w 728"/>
                    <a:gd name="T89" fmla="*/ 53 h 1158"/>
                    <a:gd name="T90" fmla="*/ 166 w 728"/>
                    <a:gd name="T91" fmla="*/ 35 h 1158"/>
                    <a:gd name="T92" fmla="*/ 153 w 728"/>
                    <a:gd name="T93" fmla="*/ 21 h 1158"/>
                    <a:gd name="T94" fmla="*/ 138 w 728"/>
                    <a:gd name="T95" fmla="*/ 11 h 1158"/>
                    <a:gd name="T96" fmla="*/ 120 w 728"/>
                    <a:gd name="T97" fmla="*/ 4 h 1158"/>
                    <a:gd name="T98" fmla="*/ 102 w 728"/>
                    <a:gd name="T99" fmla="*/ 1 h 1158"/>
                    <a:gd name="T100" fmla="*/ 83 w 728"/>
                    <a:gd name="T101" fmla="*/ 0 h 1158"/>
                    <a:gd name="T102" fmla="*/ 65 w 728"/>
                    <a:gd name="T103" fmla="*/ 3 h 1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8" h="1158">
                      <a:moveTo>
                        <a:pt x="228" y="17"/>
                      </a:moveTo>
                      <a:lnTo>
                        <a:pt x="189" y="38"/>
                      </a:lnTo>
                      <a:lnTo>
                        <a:pt x="153" y="61"/>
                      </a:lnTo>
                      <a:lnTo>
                        <a:pt x="121" y="87"/>
                      </a:lnTo>
                      <a:lnTo>
                        <a:pt x="91" y="116"/>
                      </a:lnTo>
                      <a:lnTo>
                        <a:pt x="65" y="147"/>
                      </a:lnTo>
                      <a:lnTo>
                        <a:pt x="43" y="182"/>
                      </a:lnTo>
                      <a:lnTo>
                        <a:pt x="25" y="218"/>
                      </a:lnTo>
                      <a:lnTo>
                        <a:pt x="12" y="258"/>
                      </a:lnTo>
                      <a:lnTo>
                        <a:pt x="4" y="299"/>
                      </a:lnTo>
                      <a:lnTo>
                        <a:pt x="0" y="342"/>
                      </a:lnTo>
                      <a:lnTo>
                        <a:pt x="2" y="388"/>
                      </a:lnTo>
                      <a:lnTo>
                        <a:pt x="10" y="436"/>
                      </a:lnTo>
                      <a:lnTo>
                        <a:pt x="24" y="486"/>
                      </a:lnTo>
                      <a:lnTo>
                        <a:pt x="45" y="538"/>
                      </a:lnTo>
                      <a:lnTo>
                        <a:pt x="71" y="592"/>
                      </a:lnTo>
                      <a:lnTo>
                        <a:pt x="106" y="647"/>
                      </a:lnTo>
                      <a:lnTo>
                        <a:pt x="119" y="667"/>
                      </a:lnTo>
                      <a:lnTo>
                        <a:pt x="132" y="686"/>
                      </a:lnTo>
                      <a:lnTo>
                        <a:pt x="145" y="706"/>
                      </a:lnTo>
                      <a:lnTo>
                        <a:pt x="158" y="725"/>
                      </a:lnTo>
                      <a:lnTo>
                        <a:pt x="170" y="745"/>
                      </a:lnTo>
                      <a:lnTo>
                        <a:pt x="184" y="764"/>
                      </a:lnTo>
                      <a:lnTo>
                        <a:pt x="197" y="784"/>
                      </a:lnTo>
                      <a:lnTo>
                        <a:pt x="211" y="804"/>
                      </a:lnTo>
                      <a:lnTo>
                        <a:pt x="217" y="823"/>
                      </a:lnTo>
                      <a:lnTo>
                        <a:pt x="222" y="843"/>
                      </a:lnTo>
                      <a:lnTo>
                        <a:pt x="227" y="862"/>
                      </a:lnTo>
                      <a:lnTo>
                        <a:pt x="233" y="882"/>
                      </a:lnTo>
                      <a:lnTo>
                        <a:pt x="236" y="937"/>
                      </a:lnTo>
                      <a:lnTo>
                        <a:pt x="241" y="992"/>
                      </a:lnTo>
                      <a:lnTo>
                        <a:pt x="244" y="1048"/>
                      </a:lnTo>
                      <a:lnTo>
                        <a:pt x="248" y="1103"/>
                      </a:lnTo>
                      <a:lnTo>
                        <a:pt x="253" y="1110"/>
                      </a:lnTo>
                      <a:lnTo>
                        <a:pt x="259" y="1117"/>
                      </a:lnTo>
                      <a:lnTo>
                        <a:pt x="265" y="1124"/>
                      </a:lnTo>
                      <a:lnTo>
                        <a:pt x="271" y="1131"/>
                      </a:lnTo>
                      <a:lnTo>
                        <a:pt x="275" y="1138"/>
                      </a:lnTo>
                      <a:lnTo>
                        <a:pt x="281" y="1144"/>
                      </a:lnTo>
                      <a:lnTo>
                        <a:pt x="287" y="1151"/>
                      </a:lnTo>
                      <a:lnTo>
                        <a:pt x="293" y="1158"/>
                      </a:lnTo>
                      <a:lnTo>
                        <a:pt x="305" y="1158"/>
                      </a:lnTo>
                      <a:lnTo>
                        <a:pt x="317" y="1158"/>
                      </a:lnTo>
                      <a:lnTo>
                        <a:pt x="329" y="1158"/>
                      </a:lnTo>
                      <a:lnTo>
                        <a:pt x="342" y="1158"/>
                      </a:lnTo>
                      <a:lnTo>
                        <a:pt x="354" y="1158"/>
                      </a:lnTo>
                      <a:lnTo>
                        <a:pt x="366" y="1158"/>
                      </a:lnTo>
                      <a:lnTo>
                        <a:pt x="378" y="1158"/>
                      </a:lnTo>
                      <a:lnTo>
                        <a:pt x="390" y="1158"/>
                      </a:lnTo>
                      <a:lnTo>
                        <a:pt x="403" y="1158"/>
                      </a:lnTo>
                      <a:lnTo>
                        <a:pt x="415" y="1158"/>
                      </a:lnTo>
                      <a:lnTo>
                        <a:pt x="427" y="1158"/>
                      </a:lnTo>
                      <a:lnTo>
                        <a:pt x="439" y="1158"/>
                      </a:lnTo>
                      <a:lnTo>
                        <a:pt x="451" y="1158"/>
                      </a:lnTo>
                      <a:lnTo>
                        <a:pt x="464" y="1158"/>
                      </a:lnTo>
                      <a:lnTo>
                        <a:pt x="476" y="1158"/>
                      </a:lnTo>
                      <a:lnTo>
                        <a:pt x="488" y="1158"/>
                      </a:lnTo>
                      <a:lnTo>
                        <a:pt x="493" y="1153"/>
                      </a:lnTo>
                      <a:lnTo>
                        <a:pt x="498" y="1147"/>
                      </a:lnTo>
                      <a:lnTo>
                        <a:pt x="502" y="1141"/>
                      </a:lnTo>
                      <a:lnTo>
                        <a:pt x="508" y="1135"/>
                      </a:lnTo>
                      <a:lnTo>
                        <a:pt x="512" y="1130"/>
                      </a:lnTo>
                      <a:lnTo>
                        <a:pt x="517" y="1123"/>
                      </a:lnTo>
                      <a:lnTo>
                        <a:pt x="522" y="1117"/>
                      </a:lnTo>
                      <a:lnTo>
                        <a:pt x="526" y="1111"/>
                      </a:lnTo>
                      <a:lnTo>
                        <a:pt x="529" y="1064"/>
                      </a:lnTo>
                      <a:lnTo>
                        <a:pt x="530" y="1017"/>
                      </a:lnTo>
                      <a:lnTo>
                        <a:pt x="532" y="969"/>
                      </a:lnTo>
                      <a:lnTo>
                        <a:pt x="533" y="922"/>
                      </a:lnTo>
                      <a:lnTo>
                        <a:pt x="539" y="900"/>
                      </a:lnTo>
                      <a:lnTo>
                        <a:pt x="545" y="878"/>
                      </a:lnTo>
                      <a:lnTo>
                        <a:pt x="550" y="857"/>
                      </a:lnTo>
                      <a:lnTo>
                        <a:pt x="556" y="835"/>
                      </a:lnTo>
                      <a:lnTo>
                        <a:pt x="562" y="824"/>
                      </a:lnTo>
                      <a:lnTo>
                        <a:pt x="568" y="813"/>
                      </a:lnTo>
                      <a:lnTo>
                        <a:pt x="574" y="802"/>
                      </a:lnTo>
                      <a:lnTo>
                        <a:pt x="579" y="791"/>
                      </a:lnTo>
                      <a:lnTo>
                        <a:pt x="584" y="781"/>
                      </a:lnTo>
                      <a:lnTo>
                        <a:pt x="590" y="770"/>
                      </a:lnTo>
                      <a:lnTo>
                        <a:pt x="595" y="759"/>
                      </a:lnTo>
                      <a:lnTo>
                        <a:pt x="601" y="748"/>
                      </a:lnTo>
                      <a:lnTo>
                        <a:pt x="625" y="710"/>
                      </a:lnTo>
                      <a:lnTo>
                        <a:pt x="651" y="664"/>
                      </a:lnTo>
                      <a:lnTo>
                        <a:pt x="676" y="612"/>
                      </a:lnTo>
                      <a:lnTo>
                        <a:pt x="698" y="554"/>
                      </a:lnTo>
                      <a:lnTo>
                        <a:pt x="715" y="489"/>
                      </a:lnTo>
                      <a:lnTo>
                        <a:pt x="726" y="417"/>
                      </a:lnTo>
                      <a:lnTo>
                        <a:pt x="728" y="337"/>
                      </a:lnTo>
                      <a:lnTo>
                        <a:pt x="721" y="252"/>
                      </a:lnTo>
                      <a:lnTo>
                        <a:pt x="707" y="209"/>
                      </a:lnTo>
                      <a:lnTo>
                        <a:pt x="690" y="171"/>
                      </a:lnTo>
                      <a:lnTo>
                        <a:pt x="668" y="137"/>
                      </a:lnTo>
                      <a:lnTo>
                        <a:pt x="643" y="107"/>
                      </a:lnTo>
                      <a:lnTo>
                        <a:pt x="615" y="81"/>
                      </a:lnTo>
                      <a:lnTo>
                        <a:pt x="585" y="60"/>
                      </a:lnTo>
                      <a:lnTo>
                        <a:pt x="553" y="41"/>
                      </a:lnTo>
                      <a:lnTo>
                        <a:pt x="518" y="26"/>
                      </a:lnTo>
                      <a:lnTo>
                        <a:pt x="483" y="15"/>
                      </a:lnTo>
                      <a:lnTo>
                        <a:pt x="446" y="7"/>
                      </a:lnTo>
                      <a:lnTo>
                        <a:pt x="409" y="2"/>
                      </a:lnTo>
                      <a:lnTo>
                        <a:pt x="371" y="0"/>
                      </a:lnTo>
                      <a:lnTo>
                        <a:pt x="334" y="0"/>
                      </a:lnTo>
                      <a:lnTo>
                        <a:pt x="297" y="3"/>
                      </a:lnTo>
                      <a:lnTo>
                        <a:pt x="263" y="9"/>
                      </a:lnTo>
                      <a:lnTo>
                        <a:pt x="228" y="17"/>
                      </a:lnTo>
                      <a:close/>
                    </a:path>
                  </a:pathLst>
                </a:custGeom>
                <a:solidFill>
                  <a:srgbClr val="FFCE14"/>
                </a:solidFill>
                <a:ln w="9525">
                  <a:noFill/>
                  <a:round/>
                  <a:headEnd/>
                  <a:tailEnd/>
                </a:ln>
              </p:spPr>
              <p:txBody>
                <a:bodyPr/>
                <a:lstStyle/>
                <a:p>
                  <a:pPr>
                    <a:defRPr/>
                  </a:pPr>
                  <a:endParaRPr lang="en-US"/>
                </a:p>
              </p:txBody>
            </p:sp>
            <p:sp>
              <p:nvSpPr>
                <p:cNvPr id="1051" name="Freeform 24"/>
                <p:cNvSpPr>
                  <a:spLocks/>
                </p:cNvSpPr>
                <p:nvPr/>
              </p:nvSpPr>
              <p:spPr bwMode="auto">
                <a:xfrm>
                  <a:off x="2261" y="2885"/>
                  <a:ext cx="341" cy="572"/>
                </a:xfrm>
                <a:custGeom>
                  <a:avLst/>
                  <a:gdLst>
                    <a:gd name="T0" fmla="*/ 46 w 682"/>
                    <a:gd name="T1" fmla="*/ 9 h 1143"/>
                    <a:gd name="T2" fmla="*/ 29 w 682"/>
                    <a:gd name="T3" fmla="*/ 21 h 1143"/>
                    <a:gd name="T4" fmla="*/ 15 w 682"/>
                    <a:gd name="T5" fmla="*/ 35 h 1143"/>
                    <a:gd name="T6" fmla="*/ 6 w 682"/>
                    <a:gd name="T7" fmla="*/ 52 h 1143"/>
                    <a:gd name="T8" fmla="*/ 1 w 682"/>
                    <a:gd name="T9" fmla="*/ 71 h 1143"/>
                    <a:gd name="T10" fmla="*/ 1 w 682"/>
                    <a:gd name="T11" fmla="*/ 92 h 1143"/>
                    <a:gd name="T12" fmla="*/ 6 w 682"/>
                    <a:gd name="T13" fmla="*/ 115 h 1143"/>
                    <a:gd name="T14" fmla="*/ 18 w 682"/>
                    <a:gd name="T15" fmla="*/ 139 h 1143"/>
                    <a:gd name="T16" fmla="*/ 29 w 682"/>
                    <a:gd name="T17" fmla="*/ 158 h 1143"/>
                    <a:gd name="T18" fmla="*/ 35 w 682"/>
                    <a:gd name="T19" fmla="*/ 169 h 1143"/>
                    <a:gd name="T20" fmla="*/ 42 w 682"/>
                    <a:gd name="T21" fmla="*/ 181 h 1143"/>
                    <a:gd name="T22" fmla="*/ 48 w 682"/>
                    <a:gd name="T23" fmla="*/ 192 h 1143"/>
                    <a:gd name="T24" fmla="*/ 52 w 682"/>
                    <a:gd name="T25" fmla="*/ 203 h 1143"/>
                    <a:gd name="T26" fmla="*/ 54 w 682"/>
                    <a:gd name="T27" fmla="*/ 213 h 1143"/>
                    <a:gd name="T28" fmla="*/ 57 w 682"/>
                    <a:gd name="T29" fmla="*/ 231 h 1143"/>
                    <a:gd name="T30" fmla="*/ 59 w 682"/>
                    <a:gd name="T31" fmla="*/ 259 h 1143"/>
                    <a:gd name="T32" fmla="*/ 61 w 682"/>
                    <a:gd name="T33" fmla="*/ 274 h 1143"/>
                    <a:gd name="T34" fmla="*/ 63 w 682"/>
                    <a:gd name="T35" fmla="*/ 278 h 1143"/>
                    <a:gd name="T36" fmla="*/ 66 w 682"/>
                    <a:gd name="T37" fmla="*/ 281 h 1143"/>
                    <a:gd name="T38" fmla="*/ 69 w 682"/>
                    <a:gd name="T39" fmla="*/ 284 h 1143"/>
                    <a:gd name="T40" fmla="*/ 75 w 682"/>
                    <a:gd name="T41" fmla="*/ 286 h 1143"/>
                    <a:gd name="T42" fmla="*/ 87 w 682"/>
                    <a:gd name="T43" fmla="*/ 286 h 1143"/>
                    <a:gd name="T44" fmla="*/ 98 w 682"/>
                    <a:gd name="T45" fmla="*/ 286 h 1143"/>
                    <a:gd name="T46" fmla="*/ 109 w 682"/>
                    <a:gd name="T47" fmla="*/ 286 h 1143"/>
                    <a:gd name="T48" fmla="*/ 116 w 682"/>
                    <a:gd name="T49" fmla="*/ 285 h 1143"/>
                    <a:gd name="T50" fmla="*/ 118 w 682"/>
                    <a:gd name="T51" fmla="*/ 282 h 1143"/>
                    <a:gd name="T52" fmla="*/ 121 w 682"/>
                    <a:gd name="T53" fmla="*/ 279 h 1143"/>
                    <a:gd name="T54" fmla="*/ 123 w 682"/>
                    <a:gd name="T55" fmla="*/ 276 h 1143"/>
                    <a:gd name="T56" fmla="*/ 124 w 682"/>
                    <a:gd name="T57" fmla="*/ 263 h 1143"/>
                    <a:gd name="T58" fmla="*/ 125 w 682"/>
                    <a:gd name="T59" fmla="*/ 239 h 1143"/>
                    <a:gd name="T60" fmla="*/ 127 w 682"/>
                    <a:gd name="T61" fmla="*/ 222 h 1143"/>
                    <a:gd name="T62" fmla="*/ 130 w 682"/>
                    <a:gd name="T63" fmla="*/ 211 h 1143"/>
                    <a:gd name="T64" fmla="*/ 132 w 682"/>
                    <a:gd name="T65" fmla="*/ 203 h 1143"/>
                    <a:gd name="T66" fmla="*/ 135 w 682"/>
                    <a:gd name="T67" fmla="*/ 198 h 1143"/>
                    <a:gd name="T68" fmla="*/ 138 w 682"/>
                    <a:gd name="T69" fmla="*/ 193 h 1143"/>
                    <a:gd name="T70" fmla="*/ 140 w 682"/>
                    <a:gd name="T71" fmla="*/ 187 h 1143"/>
                    <a:gd name="T72" fmla="*/ 147 w 682"/>
                    <a:gd name="T73" fmla="*/ 175 h 1143"/>
                    <a:gd name="T74" fmla="*/ 158 w 682"/>
                    <a:gd name="T75" fmla="*/ 151 h 1143"/>
                    <a:gd name="T76" fmla="*/ 167 w 682"/>
                    <a:gd name="T77" fmla="*/ 120 h 1143"/>
                    <a:gd name="T78" fmla="*/ 171 w 682"/>
                    <a:gd name="T79" fmla="*/ 83 h 1143"/>
                    <a:gd name="T80" fmla="*/ 167 w 682"/>
                    <a:gd name="T81" fmla="*/ 52 h 1143"/>
                    <a:gd name="T82" fmla="*/ 158 w 682"/>
                    <a:gd name="T83" fmla="*/ 34 h 1143"/>
                    <a:gd name="T84" fmla="*/ 146 w 682"/>
                    <a:gd name="T85" fmla="*/ 21 h 1143"/>
                    <a:gd name="T86" fmla="*/ 132 w 682"/>
                    <a:gd name="T87" fmla="*/ 11 h 1143"/>
                    <a:gd name="T88" fmla="*/ 116 w 682"/>
                    <a:gd name="T89" fmla="*/ 4 h 1143"/>
                    <a:gd name="T90" fmla="*/ 98 w 682"/>
                    <a:gd name="T91" fmla="*/ 1 h 1143"/>
                    <a:gd name="T92" fmla="*/ 80 w 682"/>
                    <a:gd name="T93" fmla="*/ 0 h 1143"/>
                    <a:gd name="T94" fmla="*/ 63 w 682"/>
                    <a:gd name="T95" fmla="*/ 2 h 11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2" h="1143">
                      <a:moveTo>
                        <a:pt x="219" y="15"/>
                      </a:moveTo>
                      <a:lnTo>
                        <a:pt x="181" y="34"/>
                      </a:lnTo>
                      <a:lnTo>
                        <a:pt x="145" y="56"/>
                      </a:lnTo>
                      <a:lnTo>
                        <a:pt x="113" y="81"/>
                      </a:lnTo>
                      <a:lnTo>
                        <a:pt x="84" y="109"/>
                      </a:lnTo>
                      <a:lnTo>
                        <a:pt x="60" y="139"/>
                      </a:lnTo>
                      <a:lnTo>
                        <a:pt x="38" y="172"/>
                      </a:lnTo>
                      <a:lnTo>
                        <a:pt x="22" y="207"/>
                      </a:lnTo>
                      <a:lnTo>
                        <a:pt x="9" y="244"/>
                      </a:lnTo>
                      <a:lnTo>
                        <a:pt x="2" y="283"/>
                      </a:lnTo>
                      <a:lnTo>
                        <a:pt x="0" y="324"/>
                      </a:lnTo>
                      <a:lnTo>
                        <a:pt x="2" y="367"/>
                      </a:lnTo>
                      <a:lnTo>
                        <a:pt x="10" y="412"/>
                      </a:lnTo>
                      <a:lnTo>
                        <a:pt x="24" y="458"/>
                      </a:lnTo>
                      <a:lnTo>
                        <a:pt x="45" y="506"/>
                      </a:lnTo>
                      <a:lnTo>
                        <a:pt x="71" y="556"/>
                      </a:lnTo>
                      <a:lnTo>
                        <a:pt x="104" y="607"/>
                      </a:lnTo>
                      <a:lnTo>
                        <a:pt x="116" y="630"/>
                      </a:lnTo>
                      <a:lnTo>
                        <a:pt x="128" y="653"/>
                      </a:lnTo>
                      <a:lnTo>
                        <a:pt x="140" y="676"/>
                      </a:lnTo>
                      <a:lnTo>
                        <a:pt x="152" y="699"/>
                      </a:lnTo>
                      <a:lnTo>
                        <a:pt x="165" y="722"/>
                      </a:lnTo>
                      <a:lnTo>
                        <a:pt x="176" y="745"/>
                      </a:lnTo>
                      <a:lnTo>
                        <a:pt x="189" y="768"/>
                      </a:lnTo>
                      <a:lnTo>
                        <a:pt x="200" y="791"/>
                      </a:lnTo>
                      <a:lnTo>
                        <a:pt x="206" y="810"/>
                      </a:lnTo>
                      <a:lnTo>
                        <a:pt x="211" y="830"/>
                      </a:lnTo>
                      <a:lnTo>
                        <a:pt x="216" y="850"/>
                      </a:lnTo>
                      <a:lnTo>
                        <a:pt x="222" y="869"/>
                      </a:lnTo>
                      <a:lnTo>
                        <a:pt x="226" y="924"/>
                      </a:lnTo>
                      <a:lnTo>
                        <a:pt x="229" y="979"/>
                      </a:lnTo>
                      <a:lnTo>
                        <a:pt x="233" y="1034"/>
                      </a:lnTo>
                      <a:lnTo>
                        <a:pt x="236" y="1088"/>
                      </a:lnTo>
                      <a:lnTo>
                        <a:pt x="242" y="1095"/>
                      </a:lnTo>
                      <a:lnTo>
                        <a:pt x="246" y="1102"/>
                      </a:lnTo>
                      <a:lnTo>
                        <a:pt x="252" y="1109"/>
                      </a:lnTo>
                      <a:lnTo>
                        <a:pt x="257" y="1116"/>
                      </a:lnTo>
                      <a:lnTo>
                        <a:pt x="262" y="1123"/>
                      </a:lnTo>
                      <a:lnTo>
                        <a:pt x="267" y="1129"/>
                      </a:lnTo>
                      <a:lnTo>
                        <a:pt x="273" y="1136"/>
                      </a:lnTo>
                      <a:lnTo>
                        <a:pt x="277" y="1143"/>
                      </a:lnTo>
                      <a:lnTo>
                        <a:pt x="300" y="1143"/>
                      </a:lnTo>
                      <a:lnTo>
                        <a:pt x="324" y="1143"/>
                      </a:lnTo>
                      <a:lnTo>
                        <a:pt x="345" y="1143"/>
                      </a:lnTo>
                      <a:lnTo>
                        <a:pt x="368" y="1143"/>
                      </a:lnTo>
                      <a:lnTo>
                        <a:pt x="391" y="1143"/>
                      </a:lnTo>
                      <a:lnTo>
                        <a:pt x="413" y="1143"/>
                      </a:lnTo>
                      <a:lnTo>
                        <a:pt x="436" y="1143"/>
                      </a:lnTo>
                      <a:lnTo>
                        <a:pt x="459" y="1143"/>
                      </a:lnTo>
                      <a:lnTo>
                        <a:pt x="464" y="1138"/>
                      </a:lnTo>
                      <a:lnTo>
                        <a:pt x="469" y="1132"/>
                      </a:lnTo>
                      <a:lnTo>
                        <a:pt x="472" y="1126"/>
                      </a:lnTo>
                      <a:lnTo>
                        <a:pt x="477" y="1119"/>
                      </a:lnTo>
                      <a:lnTo>
                        <a:pt x="481" y="1113"/>
                      </a:lnTo>
                      <a:lnTo>
                        <a:pt x="486" y="1108"/>
                      </a:lnTo>
                      <a:lnTo>
                        <a:pt x="489" y="1102"/>
                      </a:lnTo>
                      <a:lnTo>
                        <a:pt x="494" y="1096"/>
                      </a:lnTo>
                      <a:lnTo>
                        <a:pt x="496" y="1049"/>
                      </a:lnTo>
                      <a:lnTo>
                        <a:pt x="497" y="1003"/>
                      </a:lnTo>
                      <a:lnTo>
                        <a:pt x="500" y="956"/>
                      </a:lnTo>
                      <a:lnTo>
                        <a:pt x="501" y="908"/>
                      </a:lnTo>
                      <a:lnTo>
                        <a:pt x="507" y="886"/>
                      </a:lnTo>
                      <a:lnTo>
                        <a:pt x="512" y="865"/>
                      </a:lnTo>
                      <a:lnTo>
                        <a:pt x="517" y="844"/>
                      </a:lnTo>
                      <a:lnTo>
                        <a:pt x="523" y="822"/>
                      </a:lnTo>
                      <a:lnTo>
                        <a:pt x="528" y="812"/>
                      </a:lnTo>
                      <a:lnTo>
                        <a:pt x="533" y="800"/>
                      </a:lnTo>
                      <a:lnTo>
                        <a:pt x="539" y="790"/>
                      </a:lnTo>
                      <a:lnTo>
                        <a:pt x="543" y="779"/>
                      </a:lnTo>
                      <a:lnTo>
                        <a:pt x="549" y="769"/>
                      </a:lnTo>
                      <a:lnTo>
                        <a:pt x="554" y="759"/>
                      </a:lnTo>
                      <a:lnTo>
                        <a:pt x="560" y="747"/>
                      </a:lnTo>
                      <a:lnTo>
                        <a:pt x="564" y="737"/>
                      </a:lnTo>
                      <a:lnTo>
                        <a:pt x="586" y="699"/>
                      </a:lnTo>
                      <a:lnTo>
                        <a:pt x="609" y="654"/>
                      </a:lnTo>
                      <a:lnTo>
                        <a:pt x="632" y="602"/>
                      </a:lnTo>
                      <a:lnTo>
                        <a:pt x="652" y="544"/>
                      </a:lnTo>
                      <a:lnTo>
                        <a:pt x="668" y="480"/>
                      </a:lnTo>
                      <a:lnTo>
                        <a:pt x="678" y="408"/>
                      </a:lnTo>
                      <a:lnTo>
                        <a:pt x="682" y="330"/>
                      </a:lnTo>
                      <a:lnTo>
                        <a:pt x="676" y="245"/>
                      </a:lnTo>
                      <a:lnTo>
                        <a:pt x="666" y="205"/>
                      </a:lnTo>
                      <a:lnTo>
                        <a:pt x="651" y="168"/>
                      </a:lnTo>
                      <a:lnTo>
                        <a:pt x="631" y="136"/>
                      </a:lnTo>
                      <a:lnTo>
                        <a:pt x="609" y="107"/>
                      </a:lnTo>
                      <a:lnTo>
                        <a:pt x="584" y="81"/>
                      </a:lnTo>
                      <a:lnTo>
                        <a:pt x="556" y="61"/>
                      </a:lnTo>
                      <a:lnTo>
                        <a:pt x="526" y="42"/>
                      </a:lnTo>
                      <a:lnTo>
                        <a:pt x="494" y="27"/>
                      </a:lnTo>
                      <a:lnTo>
                        <a:pt x="461" y="16"/>
                      </a:lnTo>
                      <a:lnTo>
                        <a:pt x="426" y="8"/>
                      </a:lnTo>
                      <a:lnTo>
                        <a:pt x="391" y="2"/>
                      </a:lnTo>
                      <a:lnTo>
                        <a:pt x="356" y="0"/>
                      </a:lnTo>
                      <a:lnTo>
                        <a:pt x="320" y="0"/>
                      </a:lnTo>
                      <a:lnTo>
                        <a:pt x="286" y="2"/>
                      </a:lnTo>
                      <a:lnTo>
                        <a:pt x="251" y="7"/>
                      </a:lnTo>
                      <a:lnTo>
                        <a:pt x="219" y="15"/>
                      </a:lnTo>
                      <a:close/>
                    </a:path>
                  </a:pathLst>
                </a:custGeom>
                <a:solidFill>
                  <a:srgbClr val="FFD12B"/>
                </a:solidFill>
                <a:ln w="9525">
                  <a:noFill/>
                  <a:round/>
                  <a:headEnd/>
                  <a:tailEnd/>
                </a:ln>
              </p:spPr>
              <p:txBody>
                <a:bodyPr/>
                <a:lstStyle/>
                <a:p>
                  <a:pPr>
                    <a:defRPr/>
                  </a:pPr>
                  <a:endParaRPr lang="en-US"/>
                </a:p>
              </p:txBody>
            </p:sp>
            <p:sp>
              <p:nvSpPr>
                <p:cNvPr id="1052" name="Freeform 25"/>
                <p:cNvSpPr>
                  <a:spLocks/>
                </p:cNvSpPr>
                <p:nvPr/>
              </p:nvSpPr>
              <p:spPr bwMode="auto">
                <a:xfrm>
                  <a:off x="2270" y="2893"/>
                  <a:ext cx="320" cy="564"/>
                </a:xfrm>
                <a:custGeom>
                  <a:avLst/>
                  <a:gdLst>
                    <a:gd name="T0" fmla="*/ 44 w 635"/>
                    <a:gd name="T1" fmla="*/ 8 h 1130"/>
                    <a:gd name="T2" fmla="*/ 27 w 635"/>
                    <a:gd name="T3" fmla="*/ 19 h 1130"/>
                    <a:gd name="T4" fmla="*/ 14 w 635"/>
                    <a:gd name="T5" fmla="*/ 33 h 1130"/>
                    <a:gd name="T6" fmla="*/ 5 w 635"/>
                    <a:gd name="T7" fmla="*/ 49 h 1130"/>
                    <a:gd name="T8" fmla="*/ 1 w 635"/>
                    <a:gd name="T9" fmla="*/ 67 h 1130"/>
                    <a:gd name="T10" fmla="*/ 1 w 635"/>
                    <a:gd name="T11" fmla="*/ 87 h 1130"/>
                    <a:gd name="T12" fmla="*/ 7 w 635"/>
                    <a:gd name="T13" fmla="*/ 108 h 1130"/>
                    <a:gd name="T14" fmla="*/ 18 w 635"/>
                    <a:gd name="T15" fmla="*/ 130 h 1130"/>
                    <a:gd name="T16" fmla="*/ 29 w 635"/>
                    <a:gd name="T17" fmla="*/ 148 h 1130"/>
                    <a:gd name="T18" fmla="*/ 35 w 635"/>
                    <a:gd name="T19" fmla="*/ 161 h 1130"/>
                    <a:gd name="T20" fmla="*/ 40 w 635"/>
                    <a:gd name="T21" fmla="*/ 175 h 1130"/>
                    <a:gd name="T22" fmla="*/ 46 w 635"/>
                    <a:gd name="T23" fmla="*/ 188 h 1130"/>
                    <a:gd name="T24" fmla="*/ 50 w 635"/>
                    <a:gd name="T25" fmla="*/ 199 h 1130"/>
                    <a:gd name="T26" fmla="*/ 52 w 635"/>
                    <a:gd name="T27" fmla="*/ 209 h 1130"/>
                    <a:gd name="T28" fmla="*/ 54 w 635"/>
                    <a:gd name="T29" fmla="*/ 228 h 1130"/>
                    <a:gd name="T30" fmla="*/ 56 w 635"/>
                    <a:gd name="T31" fmla="*/ 255 h 1130"/>
                    <a:gd name="T32" fmla="*/ 58 w 635"/>
                    <a:gd name="T33" fmla="*/ 270 h 1130"/>
                    <a:gd name="T34" fmla="*/ 60 w 635"/>
                    <a:gd name="T35" fmla="*/ 273 h 1130"/>
                    <a:gd name="T36" fmla="*/ 63 w 635"/>
                    <a:gd name="T37" fmla="*/ 277 h 1130"/>
                    <a:gd name="T38" fmla="*/ 66 w 635"/>
                    <a:gd name="T39" fmla="*/ 280 h 1130"/>
                    <a:gd name="T40" fmla="*/ 72 w 635"/>
                    <a:gd name="T41" fmla="*/ 282 h 1130"/>
                    <a:gd name="T42" fmla="*/ 83 w 635"/>
                    <a:gd name="T43" fmla="*/ 282 h 1130"/>
                    <a:gd name="T44" fmla="*/ 93 w 635"/>
                    <a:gd name="T45" fmla="*/ 282 h 1130"/>
                    <a:gd name="T46" fmla="*/ 104 w 635"/>
                    <a:gd name="T47" fmla="*/ 282 h 1130"/>
                    <a:gd name="T48" fmla="*/ 112 w 635"/>
                    <a:gd name="T49" fmla="*/ 279 h 1130"/>
                    <a:gd name="T50" fmla="*/ 116 w 635"/>
                    <a:gd name="T51" fmla="*/ 273 h 1130"/>
                    <a:gd name="T52" fmla="*/ 118 w 635"/>
                    <a:gd name="T53" fmla="*/ 259 h 1130"/>
                    <a:gd name="T54" fmla="*/ 119 w 635"/>
                    <a:gd name="T55" fmla="*/ 235 h 1130"/>
                    <a:gd name="T56" fmla="*/ 120 w 635"/>
                    <a:gd name="T57" fmla="*/ 218 h 1130"/>
                    <a:gd name="T58" fmla="*/ 123 w 635"/>
                    <a:gd name="T59" fmla="*/ 208 h 1130"/>
                    <a:gd name="T60" fmla="*/ 125 w 635"/>
                    <a:gd name="T61" fmla="*/ 200 h 1130"/>
                    <a:gd name="T62" fmla="*/ 128 w 635"/>
                    <a:gd name="T63" fmla="*/ 194 h 1130"/>
                    <a:gd name="T64" fmla="*/ 131 w 635"/>
                    <a:gd name="T65" fmla="*/ 189 h 1130"/>
                    <a:gd name="T66" fmla="*/ 133 w 635"/>
                    <a:gd name="T67" fmla="*/ 183 h 1130"/>
                    <a:gd name="T68" fmla="*/ 140 w 635"/>
                    <a:gd name="T69" fmla="*/ 171 h 1130"/>
                    <a:gd name="T70" fmla="*/ 150 w 635"/>
                    <a:gd name="T71" fmla="*/ 148 h 1130"/>
                    <a:gd name="T72" fmla="*/ 158 w 635"/>
                    <a:gd name="T73" fmla="*/ 118 h 1130"/>
                    <a:gd name="T74" fmla="*/ 161 w 635"/>
                    <a:gd name="T75" fmla="*/ 81 h 1130"/>
                    <a:gd name="T76" fmla="*/ 158 w 635"/>
                    <a:gd name="T77" fmla="*/ 50 h 1130"/>
                    <a:gd name="T78" fmla="*/ 151 w 635"/>
                    <a:gd name="T79" fmla="*/ 34 h 1130"/>
                    <a:gd name="T80" fmla="*/ 140 w 635"/>
                    <a:gd name="T81" fmla="*/ 21 h 1130"/>
                    <a:gd name="T82" fmla="*/ 126 w 635"/>
                    <a:gd name="T83" fmla="*/ 11 h 1130"/>
                    <a:gd name="T84" fmla="*/ 112 w 635"/>
                    <a:gd name="T85" fmla="*/ 5 h 1130"/>
                    <a:gd name="T86" fmla="*/ 95 w 635"/>
                    <a:gd name="T87" fmla="*/ 1 h 1130"/>
                    <a:gd name="T88" fmla="*/ 78 w 635"/>
                    <a:gd name="T89" fmla="*/ 0 h 1130"/>
                    <a:gd name="T90" fmla="*/ 61 w 635"/>
                    <a:gd name="T91" fmla="*/ 1 h 1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5" h="1130">
                      <a:moveTo>
                        <a:pt x="212" y="13"/>
                      </a:moveTo>
                      <a:lnTo>
                        <a:pt x="174" y="32"/>
                      </a:lnTo>
                      <a:lnTo>
                        <a:pt x="138" y="53"/>
                      </a:lnTo>
                      <a:lnTo>
                        <a:pt x="107" y="78"/>
                      </a:lnTo>
                      <a:lnTo>
                        <a:pt x="79" y="104"/>
                      </a:lnTo>
                      <a:lnTo>
                        <a:pt x="55" y="134"/>
                      </a:lnTo>
                      <a:lnTo>
                        <a:pt x="35" y="165"/>
                      </a:lnTo>
                      <a:lnTo>
                        <a:pt x="19" y="197"/>
                      </a:lnTo>
                      <a:lnTo>
                        <a:pt x="8" y="233"/>
                      </a:lnTo>
                      <a:lnTo>
                        <a:pt x="2" y="270"/>
                      </a:lnTo>
                      <a:lnTo>
                        <a:pt x="0" y="309"/>
                      </a:lnTo>
                      <a:lnTo>
                        <a:pt x="3" y="348"/>
                      </a:lnTo>
                      <a:lnTo>
                        <a:pt x="12" y="390"/>
                      </a:lnTo>
                      <a:lnTo>
                        <a:pt x="26" y="432"/>
                      </a:lnTo>
                      <a:lnTo>
                        <a:pt x="46" y="476"/>
                      </a:lnTo>
                      <a:lnTo>
                        <a:pt x="71" y="521"/>
                      </a:lnTo>
                      <a:lnTo>
                        <a:pt x="103" y="567"/>
                      </a:lnTo>
                      <a:lnTo>
                        <a:pt x="115" y="594"/>
                      </a:lnTo>
                      <a:lnTo>
                        <a:pt x="125" y="620"/>
                      </a:lnTo>
                      <a:lnTo>
                        <a:pt x="137" y="647"/>
                      </a:lnTo>
                      <a:lnTo>
                        <a:pt x="148" y="673"/>
                      </a:lnTo>
                      <a:lnTo>
                        <a:pt x="159" y="701"/>
                      </a:lnTo>
                      <a:lnTo>
                        <a:pt x="170" y="727"/>
                      </a:lnTo>
                      <a:lnTo>
                        <a:pt x="180" y="754"/>
                      </a:lnTo>
                      <a:lnTo>
                        <a:pt x="192" y="780"/>
                      </a:lnTo>
                      <a:lnTo>
                        <a:pt x="197" y="800"/>
                      </a:lnTo>
                      <a:lnTo>
                        <a:pt x="202" y="819"/>
                      </a:lnTo>
                      <a:lnTo>
                        <a:pt x="207" y="838"/>
                      </a:lnTo>
                      <a:lnTo>
                        <a:pt x="212" y="858"/>
                      </a:lnTo>
                      <a:lnTo>
                        <a:pt x="215" y="913"/>
                      </a:lnTo>
                      <a:lnTo>
                        <a:pt x="218" y="967"/>
                      </a:lnTo>
                      <a:lnTo>
                        <a:pt x="221" y="1022"/>
                      </a:lnTo>
                      <a:lnTo>
                        <a:pt x="224" y="1076"/>
                      </a:lnTo>
                      <a:lnTo>
                        <a:pt x="229" y="1083"/>
                      </a:lnTo>
                      <a:lnTo>
                        <a:pt x="233" y="1089"/>
                      </a:lnTo>
                      <a:lnTo>
                        <a:pt x="239" y="1096"/>
                      </a:lnTo>
                      <a:lnTo>
                        <a:pt x="244" y="1103"/>
                      </a:lnTo>
                      <a:lnTo>
                        <a:pt x="248" y="1110"/>
                      </a:lnTo>
                      <a:lnTo>
                        <a:pt x="254" y="1116"/>
                      </a:lnTo>
                      <a:lnTo>
                        <a:pt x="259" y="1123"/>
                      </a:lnTo>
                      <a:lnTo>
                        <a:pt x="263" y="1130"/>
                      </a:lnTo>
                      <a:lnTo>
                        <a:pt x="284" y="1130"/>
                      </a:lnTo>
                      <a:lnTo>
                        <a:pt x="306" y="1130"/>
                      </a:lnTo>
                      <a:lnTo>
                        <a:pt x="327" y="1130"/>
                      </a:lnTo>
                      <a:lnTo>
                        <a:pt x="347" y="1130"/>
                      </a:lnTo>
                      <a:lnTo>
                        <a:pt x="368" y="1130"/>
                      </a:lnTo>
                      <a:lnTo>
                        <a:pt x="389" y="1130"/>
                      </a:lnTo>
                      <a:lnTo>
                        <a:pt x="411" y="1130"/>
                      </a:lnTo>
                      <a:lnTo>
                        <a:pt x="431" y="1130"/>
                      </a:lnTo>
                      <a:lnTo>
                        <a:pt x="440" y="1119"/>
                      </a:lnTo>
                      <a:lnTo>
                        <a:pt x="448" y="1106"/>
                      </a:lnTo>
                      <a:lnTo>
                        <a:pt x="456" y="1095"/>
                      </a:lnTo>
                      <a:lnTo>
                        <a:pt x="464" y="1083"/>
                      </a:lnTo>
                      <a:lnTo>
                        <a:pt x="466" y="1037"/>
                      </a:lnTo>
                      <a:lnTo>
                        <a:pt x="467" y="990"/>
                      </a:lnTo>
                      <a:lnTo>
                        <a:pt x="469" y="944"/>
                      </a:lnTo>
                      <a:lnTo>
                        <a:pt x="471" y="898"/>
                      </a:lnTo>
                      <a:lnTo>
                        <a:pt x="475" y="876"/>
                      </a:lnTo>
                      <a:lnTo>
                        <a:pt x="480" y="854"/>
                      </a:lnTo>
                      <a:lnTo>
                        <a:pt x="484" y="833"/>
                      </a:lnTo>
                      <a:lnTo>
                        <a:pt x="489" y="811"/>
                      </a:lnTo>
                      <a:lnTo>
                        <a:pt x="494" y="801"/>
                      </a:lnTo>
                      <a:lnTo>
                        <a:pt x="499" y="789"/>
                      </a:lnTo>
                      <a:lnTo>
                        <a:pt x="504" y="779"/>
                      </a:lnTo>
                      <a:lnTo>
                        <a:pt x="509" y="769"/>
                      </a:lnTo>
                      <a:lnTo>
                        <a:pt x="514" y="758"/>
                      </a:lnTo>
                      <a:lnTo>
                        <a:pt x="519" y="748"/>
                      </a:lnTo>
                      <a:lnTo>
                        <a:pt x="524" y="736"/>
                      </a:lnTo>
                      <a:lnTo>
                        <a:pt x="528" y="726"/>
                      </a:lnTo>
                      <a:lnTo>
                        <a:pt x="549" y="688"/>
                      </a:lnTo>
                      <a:lnTo>
                        <a:pt x="570" y="644"/>
                      </a:lnTo>
                      <a:lnTo>
                        <a:pt x="590" y="594"/>
                      </a:lnTo>
                      <a:lnTo>
                        <a:pt x="609" y="536"/>
                      </a:lnTo>
                      <a:lnTo>
                        <a:pt x="623" y="473"/>
                      </a:lnTo>
                      <a:lnTo>
                        <a:pt x="633" y="402"/>
                      </a:lnTo>
                      <a:lnTo>
                        <a:pt x="635" y="324"/>
                      </a:lnTo>
                      <a:lnTo>
                        <a:pt x="631" y="240"/>
                      </a:lnTo>
                      <a:lnTo>
                        <a:pt x="623" y="202"/>
                      </a:lnTo>
                      <a:lnTo>
                        <a:pt x="611" y="167"/>
                      </a:lnTo>
                      <a:lnTo>
                        <a:pt x="595" y="136"/>
                      </a:lnTo>
                      <a:lnTo>
                        <a:pt x="575" y="110"/>
                      </a:lnTo>
                      <a:lnTo>
                        <a:pt x="552" y="86"/>
                      </a:lnTo>
                      <a:lnTo>
                        <a:pt x="527" y="64"/>
                      </a:lnTo>
                      <a:lnTo>
                        <a:pt x="499" y="47"/>
                      </a:lnTo>
                      <a:lnTo>
                        <a:pt x="471" y="32"/>
                      </a:lnTo>
                      <a:lnTo>
                        <a:pt x="440" y="20"/>
                      </a:lnTo>
                      <a:lnTo>
                        <a:pt x="407" y="11"/>
                      </a:lnTo>
                      <a:lnTo>
                        <a:pt x="374" y="5"/>
                      </a:lnTo>
                      <a:lnTo>
                        <a:pt x="341" y="2"/>
                      </a:lnTo>
                      <a:lnTo>
                        <a:pt x="307" y="0"/>
                      </a:lnTo>
                      <a:lnTo>
                        <a:pt x="275" y="3"/>
                      </a:lnTo>
                      <a:lnTo>
                        <a:pt x="243" y="6"/>
                      </a:lnTo>
                      <a:lnTo>
                        <a:pt x="212" y="13"/>
                      </a:lnTo>
                      <a:close/>
                    </a:path>
                  </a:pathLst>
                </a:custGeom>
                <a:solidFill>
                  <a:srgbClr val="FFD63F"/>
                </a:solidFill>
                <a:ln w="9525">
                  <a:noFill/>
                  <a:round/>
                  <a:headEnd/>
                  <a:tailEnd/>
                </a:ln>
              </p:spPr>
              <p:txBody>
                <a:bodyPr/>
                <a:lstStyle/>
                <a:p>
                  <a:pPr>
                    <a:defRPr/>
                  </a:pPr>
                  <a:endParaRPr lang="en-US"/>
                </a:p>
              </p:txBody>
            </p:sp>
            <p:sp>
              <p:nvSpPr>
                <p:cNvPr id="1053" name="Freeform 26"/>
                <p:cNvSpPr>
                  <a:spLocks/>
                </p:cNvSpPr>
                <p:nvPr/>
              </p:nvSpPr>
              <p:spPr bwMode="auto">
                <a:xfrm>
                  <a:off x="2282" y="2899"/>
                  <a:ext cx="295" cy="559"/>
                </a:xfrm>
                <a:custGeom>
                  <a:avLst/>
                  <a:gdLst>
                    <a:gd name="T0" fmla="*/ 42 w 589"/>
                    <a:gd name="T1" fmla="*/ 8 h 1116"/>
                    <a:gd name="T2" fmla="*/ 25 w 589"/>
                    <a:gd name="T3" fmla="*/ 19 h 1116"/>
                    <a:gd name="T4" fmla="*/ 13 w 589"/>
                    <a:gd name="T5" fmla="*/ 32 h 1116"/>
                    <a:gd name="T6" fmla="*/ 4 w 589"/>
                    <a:gd name="T7" fmla="*/ 47 h 1116"/>
                    <a:gd name="T8" fmla="*/ 0 w 589"/>
                    <a:gd name="T9" fmla="*/ 64 h 1116"/>
                    <a:gd name="T10" fmla="*/ 1 w 589"/>
                    <a:gd name="T11" fmla="*/ 83 h 1116"/>
                    <a:gd name="T12" fmla="*/ 7 w 589"/>
                    <a:gd name="T13" fmla="*/ 102 h 1116"/>
                    <a:gd name="T14" fmla="*/ 18 w 589"/>
                    <a:gd name="T15" fmla="*/ 122 h 1116"/>
                    <a:gd name="T16" fmla="*/ 28 w 589"/>
                    <a:gd name="T17" fmla="*/ 140 h 1116"/>
                    <a:gd name="T18" fmla="*/ 33 w 589"/>
                    <a:gd name="T19" fmla="*/ 155 h 1116"/>
                    <a:gd name="T20" fmla="*/ 38 w 589"/>
                    <a:gd name="T21" fmla="*/ 170 h 1116"/>
                    <a:gd name="T22" fmla="*/ 43 w 589"/>
                    <a:gd name="T23" fmla="*/ 185 h 1116"/>
                    <a:gd name="T24" fmla="*/ 47 w 589"/>
                    <a:gd name="T25" fmla="*/ 198 h 1116"/>
                    <a:gd name="T26" fmla="*/ 49 w 589"/>
                    <a:gd name="T27" fmla="*/ 207 h 1116"/>
                    <a:gd name="T28" fmla="*/ 51 w 589"/>
                    <a:gd name="T29" fmla="*/ 226 h 1116"/>
                    <a:gd name="T30" fmla="*/ 53 w 589"/>
                    <a:gd name="T31" fmla="*/ 253 h 1116"/>
                    <a:gd name="T32" fmla="*/ 55 w 589"/>
                    <a:gd name="T33" fmla="*/ 268 h 1116"/>
                    <a:gd name="T34" fmla="*/ 57 w 589"/>
                    <a:gd name="T35" fmla="*/ 271 h 1116"/>
                    <a:gd name="T36" fmla="*/ 59 w 589"/>
                    <a:gd name="T37" fmla="*/ 275 h 1116"/>
                    <a:gd name="T38" fmla="*/ 61 w 589"/>
                    <a:gd name="T39" fmla="*/ 278 h 1116"/>
                    <a:gd name="T40" fmla="*/ 67 w 589"/>
                    <a:gd name="T41" fmla="*/ 280 h 1116"/>
                    <a:gd name="T42" fmla="*/ 77 w 589"/>
                    <a:gd name="T43" fmla="*/ 280 h 1116"/>
                    <a:gd name="T44" fmla="*/ 86 w 589"/>
                    <a:gd name="T45" fmla="*/ 280 h 1116"/>
                    <a:gd name="T46" fmla="*/ 96 w 589"/>
                    <a:gd name="T47" fmla="*/ 280 h 1116"/>
                    <a:gd name="T48" fmla="*/ 103 w 589"/>
                    <a:gd name="T49" fmla="*/ 277 h 1116"/>
                    <a:gd name="T50" fmla="*/ 106 w 589"/>
                    <a:gd name="T51" fmla="*/ 271 h 1116"/>
                    <a:gd name="T52" fmla="*/ 109 w 589"/>
                    <a:gd name="T53" fmla="*/ 256 h 1116"/>
                    <a:gd name="T54" fmla="*/ 110 w 589"/>
                    <a:gd name="T55" fmla="*/ 233 h 1116"/>
                    <a:gd name="T56" fmla="*/ 111 w 589"/>
                    <a:gd name="T57" fmla="*/ 217 h 1116"/>
                    <a:gd name="T58" fmla="*/ 113 w 589"/>
                    <a:gd name="T59" fmla="*/ 206 h 1116"/>
                    <a:gd name="T60" fmla="*/ 115 w 589"/>
                    <a:gd name="T61" fmla="*/ 198 h 1116"/>
                    <a:gd name="T62" fmla="*/ 118 w 589"/>
                    <a:gd name="T63" fmla="*/ 193 h 1116"/>
                    <a:gd name="T64" fmla="*/ 120 w 589"/>
                    <a:gd name="T65" fmla="*/ 187 h 1116"/>
                    <a:gd name="T66" fmla="*/ 122 w 589"/>
                    <a:gd name="T67" fmla="*/ 182 h 1116"/>
                    <a:gd name="T68" fmla="*/ 128 w 589"/>
                    <a:gd name="T69" fmla="*/ 170 h 1116"/>
                    <a:gd name="T70" fmla="*/ 137 w 589"/>
                    <a:gd name="T71" fmla="*/ 147 h 1116"/>
                    <a:gd name="T72" fmla="*/ 144 w 589"/>
                    <a:gd name="T73" fmla="*/ 116 h 1116"/>
                    <a:gd name="T74" fmla="*/ 148 w 589"/>
                    <a:gd name="T75" fmla="*/ 80 h 1116"/>
                    <a:gd name="T76" fmla="*/ 146 w 589"/>
                    <a:gd name="T77" fmla="*/ 50 h 1116"/>
                    <a:gd name="T78" fmla="*/ 140 w 589"/>
                    <a:gd name="T79" fmla="*/ 34 h 1116"/>
                    <a:gd name="T80" fmla="*/ 131 w 589"/>
                    <a:gd name="T81" fmla="*/ 22 h 1116"/>
                    <a:gd name="T82" fmla="*/ 119 w 589"/>
                    <a:gd name="T83" fmla="*/ 13 h 1116"/>
                    <a:gd name="T84" fmla="*/ 105 w 589"/>
                    <a:gd name="T85" fmla="*/ 6 h 1116"/>
                    <a:gd name="T86" fmla="*/ 90 w 589"/>
                    <a:gd name="T87" fmla="*/ 2 h 1116"/>
                    <a:gd name="T88" fmla="*/ 74 w 589"/>
                    <a:gd name="T89" fmla="*/ 0 h 1116"/>
                    <a:gd name="T90" fmla="*/ 59 w 589"/>
                    <a:gd name="T91" fmla="*/ 2 h 1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1116">
                      <a:moveTo>
                        <a:pt x="203" y="12"/>
                      </a:moveTo>
                      <a:lnTo>
                        <a:pt x="165" y="29"/>
                      </a:lnTo>
                      <a:lnTo>
                        <a:pt x="131" y="50"/>
                      </a:lnTo>
                      <a:lnTo>
                        <a:pt x="100" y="73"/>
                      </a:lnTo>
                      <a:lnTo>
                        <a:pt x="72" y="98"/>
                      </a:lnTo>
                      <a:lnTo>
                        <a:pt x="49" y="126"/>
                      </a:lnTo>
                      <a:lnTo>
                        <a:pt x="31" y="156"/>
                      </a:lnTo>
                      <a:lnTo>
                        <a:pt x="16" y="187"/>
                      </a:lnTo>
                      <a:lnTo>
                        <a:pt x="5" y="220"/>
                      </a:lnTo>
                      <a:lnTo>
                        <a:pt x="0" y="255"/>
                      </a:lnTo>
                      <a:lnTo>
                        <a:pt x="0" y="291"/>
                      </a:lnTo>
                      <a:lnTo>
                        <a:pt x="3" y="329"/>
                      </a:lnTo>
                      <a:lnTo>
                        <a:pt x="12" y="367"/>
                      </a:lnTo>
                      <a:lnTo>
                        <a:pt x="26" y="406"/>
                      </a:lnTo>
                      <a:lnTo>
                        <a:pt x="46" y="446"/>
                      </a:lnTo>
                      <a:lnTo>
                        <a:pt x="71" y="486"/>
                      </a:lnTo>
                      <a:lnTo>
                        <a:pt x="102" y="527"/>
                      </a:lnTo>
                      <a:lnTo>
                        <a:pt x="112" y="557"/>
                      </a:lnTo>
                      <a:lnTo>
                        <a:pt x="122" y="588"/>
                      </a:lnTo>
                      <a:lnTo>
                        <a:pt x="132" y="618"/>
                      </a:lnTo>
                      <a:lnTo>
                        <a:pt x="142" y="648"/>
                      </a:lnTo>
                      <a:lnTo>
                        <a:pt x="152" y="679"/>
                      </a:lnTo>
                      <a:lnTo>
                        <a:pt x="162" y="709"/>
                      </a:lnTo>
                      <a:lnTo>
                        <a:pt x="172" y="739"/>
                      </a:lnTo>
                      <a:lnTo>
                        <a:pt x="183" y="768"/>
                      </a:lnTo>
                      <a:lnTo>
                        <a:pt x="187" y="788"/>
                      </a:lnTo>
                      <a:lnTo>
                        <a:pt x="192" y="808"/>
                      </a:lnTo>
                      <a:lnTo>
                        <a:pt x="195" y="827"/>
                      </a:lnTo>
                      <a:lnTo>
                        <a:pt x="200" y="847"/>
                      </a:lnTo>
                      <a:lnTo>
                        <a:pt x="203" y="901"/>
                      </a:lnTo>
                      <a:lnTo>
                        <a:pt x="207" y="954"/>
                      </a:lnTo>
                      <a:lnTo>
                        <a:pt x="209" y="1008"/>
                      </a:lnTo>
                      <a:lnTo>
                        <a:pt x="213" y="1062"/>
                      </a:lnTo>
                      <a:lnTo>
                        <a:pt x="217" y="1069"/>
                      </a:lnTo>
                      <a:lnTo>
                        <a:pt x="222" y="1075"/>
                      </a:lnTo>
                      <a:lnTo>
                        <a:pt x="225" y="1082"/>
                      </a:lnTo>
                      <a:lnTo>
                        <a:pt x="230" y="1089"/>
                      </a:lnTo>
                      <a:lnTo>
                        <a:pt x="234" y="1096"/>
                      </a:lnTo>
                      <a:lnTo>
                        <a:pt x="239" y="1102"/>
                      </a:lnTo>
                      <a:lnTo>
                        <a:pt x="244" y="1109"/>
                      </a:lnTo>
                      <a:lnTo>
                        <a:pt x="248" y="1116"/>
                      </a:lnTo>
                      <a:lnTo>
                        <a:pt x="268" y="1116"/>
                      </a:lnTo>
                      <a:lnTo>
                        <a:pt x="286" y="1116"/>
                      </a:lnTo>
                      <a:lnTo>
                        <a:pt x="306" y="1116"/>
                      </a:lnTo>
                      <a:lnTo>
                        <a:pt x="325" y="1116"/>
                      </a:lnTo>
                      <a:lnTo>
                        <a:pt x="344" y="1116"/>
                      </a:lnTo>
                      <a:lnTo>
                        <a:pt x="363" y="1116"/>
                      </a:lnTo>
                      <a:lnTo>
                        <a:pt x="383" y="1116"/>
                      </a:lnTo>
                      <a:lnTo>
                        <a:pt x="403" y="1116"/>
                      </a:lnTo>
                      <a:lnTo>
                        <a:pt x="409" y="1105"/>
                      </a:lnTo>
                      <a:lnTo>
                        <a:pt x="418" y="1093"/>
                      </a:lnTo>
                      <a:lnTo>
                        <a:pt x="424" y="1082"/>
                      </a:lnTo>
                      <a:lnTo>
                        <a:pt x="433" y="1070"/>
                      </a:lnTo>
                      <a:lnTo>
                        <a:pt x="434" y="1023"/>
                      </a:lnTo>
                      <a:lnTo>
                        <a:pt x="435" y="977"/>
                      </a:lnTo>
                      <a:lnTo>
                        <a:pt x="437" y="931"/>
                      </a:lnTo>
                      <a:lnTo>
                        <a:pt x="438" y="885"/>
                      </a:lnTo>
                      <a:lnTo>
                        <a:pt x="443" y="864"/>
                      </a:lnTo>
                      <a:lnTo>
                        <a:pt x="447" y="842"/>
                      </a:lnTo>
                      <a:lnTo>
                        <a:pt x="451" y="821"/>
                      </a:lnTo>
                      <a:lnTo>
                        <a:pt x="456" y="800"/>
                      </a:lnTo>
                      <a:lnTo>
                        <a:pt x="460" y="789"/>
                      </a:lnTo>
                      <a:lnTo>
                        <a:pt x="465" y="779"/>
                      </a:lnTo>
                      <a:lnTo>
                        <a:pt x="469" y="768"/>
                      </a:lnTo>
                      <a:lnTo>
                        <a:pt x="474" y="757"/>
                      </a:lnTo>
                      <a:lnTo>
                        <a:pt x="477" y="747"/>
                      </a:lnTo>
                      <a:lnTo>
                        <a:pt x="482" y="736"/>
                      </a:lnTo>
                      <a:lnTo>
                        <a:pt x="487" y="726"/>
                      </a:lnTo>
                      <a:lnTo>
                        <a:pt x="491" y="716"/>
                      </a:lnTo>
                      <a:lnTo>
                        <a:pt x="510" y="677"/>
                      </a:lnTo>
                      <a:lnTo>
                        <a:pt x="528" y="634"/>
                      </a:lnTo>
                      <a:lnTo>
                        <a:pt x="547" y="584"/>
                      </a:lnTo>
                      <a:lnTo>
                        <a:pt x="563" y="528"/>
                      </a:lnTo>
                      <a:lnTo>
                        <a:pt x="576" y="464"/>
                      </a:lnTo>
                      <a:lnTo>
                        <a:pt x="586" y="395"/>
                      </a:lnTo>
                      <a:lnTo>
                        <a:pt x="589" y="318"/>
                      </a:lnTo>
                      <a:lnTo>
                        <a:pt x="586" y="234"/>
                      </a:lnTo>
                      <a:lnTo>
                        <a:pt x="581" y="198"/>
                      </a:lnTo>
                      <a:lnTo>
                        <a:pt x="571" y="166"/>
                      </a:lnTo>
                      <a:lnTo>
                        <a:pt x="558" y="136"/>
                      </a:lnTo>
                      <a:lnTo>
                        <a:pt x="541" y="110"/>
                      </a:lnTo>
                      <a:lnTo>
                        <a:pt x="521" y="87"/>
                      </a:lnTo>
                      <a:lnTo>
                        <a:pt x="498" y="66"/>
                      </a:lnTo>
                      <a:lnTo>
                        <a:pt x="474" y="49"/>
                      </a:lnTo>
                      <a:lnTo>
                        <a:pt x="446" y="34"/>
                      </a:lnTo>
                      <a:lnTo>
                        <a:pt x="418" y="22"/>
                      </a:lnTo>
                      <a:lnTo>
                        <a:pt x="388" y="13"/>
                      </a:lnTo>
                      <a:lnTo>
                        <a:pt x="357" y="6"/>
                      </a:lnTo>
                      <a:lnTo>
                        <a:pt x="325" y="3"/>
                      </a:lnTo>
                      <a:lnTo>
                        <a:pt x="294" y="0"/>
                      </a:lnTo>
                      <a:lnTo>
                        <a:pt x="263" y="1"/>
                      </a:lnTo>
                      <a:lnTo>
                        <a:pt x="233" y="6"/>
                      </a:lnTo>
                      <a:lnTo>
                        <a:pt x="203" y="12"/>
                      </a:lnTo>
                      <a:close/>
                    </a:path>
                  </a:pathLst>
                </a:custGeom>
                <a:solidFill>
                  <a:srgbClr val="FFDB54"/>
                </a:solidFill>
                <a:ln w="9525">
                  <a:noFill/>
                  <a:round/>
                  <a:headEnd/>
                  <a:tailEnd/>
                </a:ln>
              </p:spPr>
              <p:txBody>
                <a:bodyPr/>
                <a:lstStyle/>
                <a:p>
                  <a:pPr>
                    <a:defRPr/>
                  </a:pPr>
                  <a:endParaRPr lang="en-US"/>
                </a:p>
              </p:txBody>
            </p:sp>
            <p:sp>
              <p:nvSpPr>
                <p:cNvPr id="1054" name="Freeform 27"/>
                <p:cNvSpPr>
                  <a:spLocks/>
                </p:cNvSpPr>
                <p:nvPr/>
              </p:nvSpPr>
              <p:spPr bwMode="auto">
                <a:xfrm>
                  <a:off x="2292" y="2907"/>
                  <a:ext cx="271" cy="550"/>
                </a:xfrm>
                <a:custGeom>
                  <a:avLst/>
                  <a:gdLst>
                    <a:gd name="T0" fmla="*/ 39 w 544"/>
                    <a:gd name="T1" fmla="*/ 6 h 1101"/>
                    <a:gd name="T2" fmla="*/ 23 w 544"/>
                    <a:gd name="T3" fmla="*/ 16 h 1101"/>
                    <a:gd name="T4" fmla="*/ 11 w 544"/>
                    <a:gd name="T5" fmla="*/ 29 h 1101"/>
                    <a:gd name="T6" fmla="*/ 3 w 544"/>
                    <a:gd name="T7" fmla="*/ 44 h 1101"/>
                    <a:gd name="T8" fmla="*/ 0 w 544"/>
                    <a:gd name="T9" fmla="*/ 60 h 1101"/>
                    <a:gd name="T10" fmla="*/ 1 w 544"/>
                    <a:gd name="T11" fmla="*/ 77 h 1101"/>
                    <a:gd name="T12" fmla="*/ 7 w 544"/>
                    <a:gd name="T13" fmla="*/ 94 h 1101"/>
                    <a:gd name="T14" fmla="*/ 18 w 544"/>
                    <a:gd name="T15" fmla="*/ 112 h 1101"/>
                    <a:gd name="T16" fmla="*/ 27 w 544"/>
                    <a:gd name="T17" fmla="*/ 130 h 1101"/>
                    <a:gd name="T18" fmla="*/ 32 w 544"/>
                    <a:gd name="T19" fmla="*/ 147 h 1101"/>
                    <a:gd name="T20" fmla="*/ 37 w 544"/>
                    <a:gd name="T21" fmla="*/ 163 h 1101"/>
                    <a:gd name="T22" fmla="*/ 41 w 544"/>
                    <a:gd name="T23" fmla="*/ 180 h 1101"/>
                    <a:gd name="T24" fmla="*/ 44 w 544"/>
                    <a:gd name="T25" fmla="*/ 193 h 1101"/>
                    <a:gd name="T26" fmla="*/ 46 w 544"/>
                    <a:gd name="T27" fmla="*/ 203 h 1101"/>
                    <a:gd name="T28" fmla="*/ 48 w 544"/>
                    <a:gd name="T29" fmla="*/ 221 h 1101"/>
                    <a:gd name="T30" fmla="*/ 49 w 544"/>
                    <a:gd name="T31" fmla="*/ 248 h 1101"/>
                    <a:gd name="T32" fmla="*/ 52 w 544"/>
                    <a:gd name="T33" fmla="*/ 265 h 1101"/>
                    <a:gd name="T34" fmla="*/ 56 w 544"/>
                    <a:gd name="T35" fmla="*/ 271 h 1101"/>
                    <a:gd name="T36" fmla="*/ 62 w 544"/>
                    <a:gd name="T37" fmla="*/ 275 h 1101"/>
                    <a:gd name="T38" fmla="*/ 71 w 544"/>
                    <a:gd name="T39" fmla="*/ 275 h 1101"/>
                    <a:gd name="T40" fmla="*/ 80 w 544"/>
                    <a:gd name="T41" fmla="*/ 275 h 1101"/>
                    <a:gd name="T42" fmla="*/ 89 w 544"/>
                    <a:gd name="T43" fmla="*/ 275 h 1101"/>
                    <a:gd name="T44" fmla="*/ 95 w 544"/>
                    <a:gd name="T45" fmla="*/ 272 h 1101"/>
                    <a:gd name="T46" fmla="*/ 98 w 544"/>
                    <a:gd name="T47" fmla="*/ 266 h 1101"/>
                    <a:gd name="T48" fmla="*/ 100 w 544"/>
                    <a:gd name="T49" fmla="*/ 252 h 1101"/>
                    <a:gd name="T50" fmla="*/ 101 w 544"/>
                    <a:gd name="T51" fmla="*/ 229 h 1101"/>
                    <a:gd name="T52" fmla="*/ 103 w 544"/>
                    <a:gd name="T53" fmla="*/ 212 h 1101"/>
                    <a:gd name="T54" fmla="*/ 104 w 544"/>
                    <a:gd name="T55" fmla="*/ 202 h 1101"/>
                    <a:gd name="T56" fmla="*/ 107 w 544"/>
                    <a:gd name="T57" fmla="*/ 191 h 1101"/>
                    <a:gd name="T58" fmla="*/ 111 w 544"/>
                    <a:gd name="T59" fmla="*/ 181 h 1101"/>
                    <a:gd name="T60" fmla="*/ 117 w 544"/>
                    <a:gd name="T61" fmla="*/ 166 h 1101"/>
                    <a:gd name="T62" fmla="*/ 126 w 544"/>
                    <a:gd name="T63" fmla="*/ 143 h 1101"/>
                    <a:gd name="T64" fmla="*/ 132 w 544"/>
                    <a:gd name="T65" fmla="*/ 114 h 1101"/>
                    <a:gd name="T66" fmla="*/ 135 w 544"/>
                    <a:gd name="T67" fmla="*/ 77 h 1101"/>
                    <a:gd name="T68" fmla="*/ 134 w 544"/>
                    <a:gd name="T69" fmla="*/ 48 h 1101"/>
                    <a:gd name="T70" fmla="*/ 130 w 544"/>
                    <a:gd name="T71" fmla="*/ 33 h 1101"/>
                    <a:gd name="T72" fmla="*/ 122 w 544"/>
                    <a:gd name="T73" fmla="*/ 22 h 1101"/>
                    <a:gd name="T74" fmla="*/ 111 w 544"/>
                    <a:gd name="T75" fmla="*/ 12 h 1101"/>
                    <a:gd name="T76" fmla="*/ 99 w 544"/>
                    <a:gd name="T77" fmla="*/ 5 h 1101"/>
                    <a:gd name="T78" fmla="*/ 85 w 544"/>
                    <a:gd name="T79" fmla="*/ 1 h 1101"/>
                    <a:gd name="T80" fmla="*/ 70 w 544"/>
                    <a:gd name="T81" fmla="*/ 0 h 1101"/>
                    <a:gd name="T82" fmla="*/ 56 w 544"/>
                    <a:gd name="T83" fmla="*/ 0 h 1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4" h="1101">
                      <a:moveTo>
                        <a:pt x="197" y="8"/>
                      </a:moveTo>
                      <a:lnTo>
                        <a:pt x="159" y="26"/>
                      </a:lnTo>
                      <a:lnTo>
                        <a:pt x="125" y="45"/>
                      </a:lnTo>
                      <a:lnTo>
                        <a:pt x="95" y="67"/>
                      </a:lnTo>
                      <a:lnTo>
                        <a:pt x="68" y="91"/>
                      </a:lnTo>
                      <a:lnTo>
                        <a:pt x="46" y="118"/>
                      </a:lnTo>
                      <a:lnTo>
                        <a:pt x="28" y="147"/>
                      </a:lnTo>
                      <a:lnTo>
                        <a:pt x="14" y="176"/>
                      </a:lnTo>
                      <a:lnTo>
                        <a:pt x="5" y="208"/>
                      </a:lnTo>
                      <a:lnTo>
                        <a:pt x="0" y="240"/>
                      </a:lnTo>
                      <a:lnTo>
                        <a:pt x="0" y="273"/>
                      </a:lnTo>
                      <a:lnTo>
                        <a:pt x="5" y="308"/>
                      </a:lnTo>
                      <a:lnTo>
                        <a:pt x="14" y="342"/>
                      </a:lnTo>
                      <a:lnTo>
                        <a:pt x="28" y="378"/>
                      </a:lnTo>
                      <a:lnTo>
                        <a:pt x="47" y="414"/>
                      </a:lnTo>
                      <a:lnTo>
                        <a:pt x="72" y="449"/>
                      </a:lnTo>
                      <a:lnTo>
                        <a:pt x="102" y="485"/>
                      </a:lnTo>
                      <a:lnTo>
                        <a:pt x="111" y="520"/>
                      </a:lnTo>
                      <a:lnTo>
                        <a:pt x="120" y="553"/>
                      </a:lnTo>
                      <a:lnTo>
                        <a:pt x="129" y="588"/>
                      </a:lnTo>
                      <a:lnTo>
                        <a:pt x="138" y="621"/>
                      </a:lnTo>
                      <a:lnTo>
                        <a:pt x="148" y="654"/>
                      </a:lnTo>
                      <a:lnTo>
                        <a:pt x="157" y="689"/>
                      </a:lnTo>
                      <a:lnTo>
                        <a:pt x="166" y="722"/>
                      </a:lnTo>
                      <a:lnTo>
                        <a:pt x="175" y="757"/>
                      </a:lnTo>
                      <a:lnTo>
                        <a:pt x="179" y="775"/>
                      </a:lnTo>
                      <a:lnTo>
                        <a:pt x="183" y="795"/>
                      </a:lnTo>
                      <a:lnTo>
                        <a:pt x="187" y="813"/>
                      </a:lnTo>
                      <a:lnTo>
                        <a:pt x="191" y="833"/>
                      </a:lnTo>
                      <a:lnTo>
                        <a:pt x="194" y="886"/>
                      </a:lnTo>
                      <a:lnTo>
                        <a:pt x="197" y="940"/>
                      </a:lnTo>
                      <a:lnTo>
                        <a:pt x="199" y="993"/>
                      </a:lnTo>
                      <a:lnTo>
                        <a:pt x="202" y="1047"/>
                      </a:lnTo>
                      <a:lnTo>
                        <a:pt x="210" y="1061"/>
                      </a:lnTo>
                      <a:lnTo>
                        <a:pt x="218" y="1074"/>
                      </a:lnTo>
                      <a:lnTo>
                        <a:pt x="226" y="1087"/>
                      </a:lnTo>
                      <a:lnTo>
                        <a:pt x="234" y="1101"/>
                      </a:lnTo>
                      <a:lnTo>
                        <a:pt x="251" y="1101"/>
                      </a:lnTo>
                      <a:lnTo>
                        <a:pt x="270" y="1101"/>
                      </a:lnTo>
                      <a:lnTo>
                        <a:pt x="287" y="1101"/>
                      </a:lnTo>
                      <a:lnTo>
                        <a:pt x="305" y="1101"/>
                      </a:lnTo>
                      <a:lnTo>
                        <a:pt x="323" y="1101"/>
                      </a:lnTo>
                      <a:lnTo>
                        <a:pt x="340" y="1101"/>
                      </a:lnTo>
                      <a:lnTo>
                        <a:pt x="358" y="1101"/>
                      </a:lnTo>
                      <a:lnTo>
                        <a:pt x="376" y="1101"/>
                      </a:lnTo>
                      <a:lnTo>
                        <a:pt x="381" y="1090"/>
                      </a:lnTo>
                      <a:lnTo>
                        <a:pt x="388" y="1078"/>
                      </a:lnTo>
                      <a:lnTo>
                        <a:pt x="395" y="1067"/>
                      </a:lnTo>
                      <a:lnTo>
                        <a:pt x="402" y="1055"/>
                      </a:lnTo>
                      <a:lnTo>
                        <a:pt x="403" y="1009"/>
                      </a:lnTo>
                      <a:lnTo>
                        <a:pt x="406" y="963"/>
                      </a:lnTo>
                      <a:lnTo>
                        <a:pt x="407" y="918"/>
                      </a:lnTo>
                      <a:lnTo>
                        <a:pt x="408" y="872"/>
                      </a:lnTo>
                      <a:lnTo>
                        <a:pt x="413" y="850"/>
                      </a:lnTo>
                      <a:lnTo>
                        <a:pt x="416" y="829"/>
                      </a:lnTo>
                      <a:lnTo>
                        <a:pt x="419" y="809"/>
                      </a:lnTo>
                      <a:lnTo>
                        <a:pt x="424" y="788"/>
                      </a:lnTo>
                      <a:lnTo>
                        <a:pt x="432" y="766"/>
                      </a:lnTo>
                      <a:lnTo>
                        <a:pt x="440" y="745"/>
                      </a:lnTo>
                      <a:lnTo>
                        <a:pt x="448" y="725"/>
                      </a:lnTo>
                      <a:lnTo>
                        <a:pt x="456" y="704"/>
                      </a:lnTo>
                      <a:lnTo>
                        <a:pt x="472" y="667"/>
                      </a:lnTo>
                      <a:lnTo>
                        <a:pt x="490" y="623"/>
                      </a:lnTo>
                      <a:lnTo>
                        <a:pt x="506" y="574"/>
                      </a:lnTo>
                      <a:lnTo>
                        <a:pt x="520" y="519"/>
                      </a:lnTo>
                      <a:lnTo>
                        <a:pt x="532" y="456"/>
                      </a:lnTo>
                      <a:lnTo>
                        <a:pt x="540" y="386"/>
                      </a:lnTo>
                      <a:lnTo>
                        <a:pt x="544" y="310"/>
                      </a:lnTo>
                      <a:lnTo>
                        <a:pt x="541" y="226"/>
                      </a:lnTo>
                      <a:lnTo>
                        <a:pt x="539" y="194"/>
                      </a:lnTo>
                      <a:lnTo>
                        <a:pt x="533" y="163"/>
                      </a:lnTo>
                      <a:lnTo>
                        <a:pt x="523" y="135"/>
                      </a:lnTo>
                      <a:lnTo>
                        <a:pt x="508" y="111"/>
                      </a:lnTo>
                      <a:lnTo>
                        <a:pt x="491" y="88"/>
                      </a:lnTo>
                      <a:lnTo>
                        <a:pt x="471" y="68"/>
                      </a:lnTo>
                      <a:lnTo>
                        <a:pt x="448" y="51"/>
                      </a:lnTo>
                      <a:lnTo>
                        <a:pt x="424" y="36"/>
                      </a:lnTo>
                      <a:lnTo>
                        <a:pt x="398" y="23"/>
                      </a:lnTo>
                      <a:lnTo>
                        <a:pt x="370" y="14"/>
                      </a:lnTo>
                      <a:lnTo>
                        <a:pt x="341" y="7"/>
                      </a:lnTo>
                      <a:lnTo>
                        <a:pt x="312" y="3"/>
                      </a:lnTo>
                      <a:lnTo>
                        <a:pt x="282" y="0"/>
                      </a:lnTo>
                      <a:lnTo>
                        <a:pt x="254" y="0"/>
                      </a:lnTo>
                      <a:lnTo>
                        <a:pt x="225" y="3"/>
                      </a:lnTo>
                      <a:lnTo>
                        <a:pt x="197" y="8"/>
                      </a:lnTo>
                      <a:close/>
                    </a:path>
                  </a:pathLst>
                </a:custGeom>
                <a:solidFill>
                  <a:srgbClr val="FFE06B"/>
                </a:solidFill>
                <a:ln w="9525">
                  <a:noFill/>
                  <a:round/>
                  <a:headEnd/>
                  <a:tailEnd/>
                </a:ln>
              </p:spPr>
              <p:txBody>
                <a:bodyPr/>
                <a:lstStyle/>
                <a:p>
                  <a:pPr>
                    <a:defRPr/>
                  </a:pPr>
                  <a:endParaRPr lang="en-US"/>
                </a:p>
              </p:txBody>
            </p:sp>
            <p:sp>
              <p:nvSpPr>
                <p:cNvPr id="1055" name="Freeform 28"/>
                <p:cNvSpPr>
                  <a:spLocks/>
                </p:cNvSpPr>
                <p:nvPr/>
              </p:nvSpPr>
              <p:spPr bwMode="auto">
                <a:xfrm>
                  <a:off x="2302" y="2915"/>
                  <a:ext cx="249" cy="542"/>
                </a:xfrm>
                <a:custGeom>
                  <a:avLst/>
                  <a:gdLst>
                    <a:gd name="T0" fmla="*/ 37 w 499"/>
                    <a:gd name="T1" fmla="*/ 5 h 1086"/>
                    <a:gd name="T2" fmla="*/ 22 w 499"/>
                    <a:gd name="T3" fmla="*/ 15 h 1086"/>
                    <a:gd name="T4" fmla="*/ 10 w 499"/>
                    <a:gd name="T5" fmla="*/ 27 h 1086"/>
                    <a:gd name="T6" fmla="*/ 3 w 499"/>
                    <a:gd name="T7" fmla="*/ 41 h 1086"/>
                    <a:gd name="T8" fmla="*/ 0 w 499"/>
                    <a:gd name="T9" fmla="*/ 56 h 1086"/>
                    <a:gd name="T10" fmla="*/ 1 w 499"/>
                    <a:gd name="T11" fmla="*/ 72 h 1086"/>
                    <a:gd name="T12" fmla="*/ 7 w 499"/>
                    <a:gd name="T13" fmla="*/ 88 h 1086"/>
                    <a:gd name="T14" fmla="*/ 18 w 499"/>
                    <a:gd name="T15" fmla="*/ 103 h 1086"/>
                    <a:gd name="T16" fmla="*/ 27 w 499"/>
                    <a:gd name="T17" fmla="*/ 121 h 1086"/>
                    <a:gd name="T18" fmla="*/ 31 w 499"/>
                    <a:gd name="T19" fmla="*/ 139 h 1086"/>
                    <a:gd name="T20" fmla="*/ 35 w 499"/>
                    <a:gd name="T21" fmla="*/ 157 h 1086"/>
                    <a:gd name="T22" fmla="*/ 39 w 499"/>
                    <a:gd name="T23" fmla="*/ 176 h 1086"/>
                    <a:gd name="T24" fmla="*/ 42 w 499"/>
                    <a:gd name="T25" fmla="*/ 190 h 1086"/>
                    <a:gd name="T26" fmla="*/ 44 w 499"/>
                    <a:gd name="T27" fmla="*/ 200 h 1086"/>
                    <a:gd name="T28" fmla="*/ 45 w 499"/>
                    <a:gd name="T29" fmla="*/ 218 h 1086"/>
                    <a:gd name="T30" fmla="*/ 47 w 499"/>
                    <a:gd name="T31" fmla="*/ 244 h 1086"/>
                    <a:gd name="T32" fmla="*/ 49 w 499"/>
                    <a:gd name="T33" fmla="*/ 261 h 1086"/>
                    <a:gd name="T34" fmla="*/ 53 w 499"/>
                    <a:gd name="T35" fmla="*/ 268 h 1086"/>
                    <a:gd name="T36" fmla="*/ 59 w 499"/>
                    <a:gd name="T37" fmla="*/ 271 h 1086"/>
                    <a:gd name="T38" fmla="*/ 67 w 499"/>
                    <a:gd name="T39" fmla="*/ 271 h 1086"/>
                    <a:gd name="T40" fmla="*/ 74 w 499"/>
                    <a:gd name="T41" fmla="*/ 271 h 1086"/>
                    <a:gd name="T42" fmla="*/ 83 w 499"/>
                    <a:gd name="T43" fmla="*/ 271 h 1086"/>
                    <a:gd name="T44" fmla="*/ 88 w 499"/>
                    <a:gd name="T45" fmla="*/ 268 h 1086"/>
                    <a:gd name="T46" fmla="*/ 91 w 499"/>
                    <a:gd name="T47" fmla="*/ 263 h 1086"/>
                    <a:gd name="T48" fmla="*/ 93 w 499"/>
                    <a:gd name="T49" fmla="*/ 248 h 1086"/>
                    <a:gd name="T50" fmla="*/ 93 w 499"/>
                    <a:gd name="T51" fmla="*/ 226 h 1086"/>
                    <a:gd name="T52" fmla="*/ 95 w 499"/>
                    <a:gd name="T53" fmla="*/ 209 h 1086"/>
                    <a:gd name="T54" fmla="*/ 96 w 499"/>
                    <a:gd name="T55" fmla="*/ 199 h 1086"/>
                    <a:gd name="T56" fmla="*/ 99 w 499"/>
                    <a:gd name="T57" fmla="*/ 188 h 1086"/>
                    <a:gd name="T58" fmla="*/ 103 w 499"/>
                    <a:gd name="T59" fmla="*/ 178 h 1086"/>
                    <a:gd name="T60" fmla="*/ 108 w 499"/>
                    <a:gd name="T61" fmla="*/ 163 h 1086"/>
                    <a:gd name="T62" fmla="*/ 116 w 499"/>
                    <a:gd name="T63" fmla="*/ 140 h 1086"/>
                    <a:gd name="T64" fmla="*/ 121 w 499"/>
                    <a:gd name="T65" fmla="*/ 112 h 1086"/>
                    <a:gd name="T66" fmla="*/ 124 w 499"/>
                    <a:gd name="T67" fmla="*/ 76 h 1086"/>
                    <a:gd name="T68" fmla="*/ 124 w 499"/>
                    <a:gd name="T69" fmla="*/ 47 h 1086"/>
                    <a:gd name="T70" fmla="*/ 121 w 499"/>
                    <a:gd name="T71" fmla="*/ 34 h 1086"/>
                    <a:gd name="T72" fmla="*/ 115 w 499"/>
                    <a:gd name="T73" fmla="*/ 22 h 1086"/>
                    <a:gd name="T74" fmla="*/ 105 w 499"/>
                    <a:gd name="T75" fmla="*/ 13 h 1086"/>
                    <a:gd name="T76" fmla="*/ 94 w 499"/>
                    <a:gd name="T77" fmla="*/ 6 h 1086"/>
                    <a:gd name="T78" fmla="*/ 81 w 499"/>
                    <a:gd name="T79" fmla="*/ 2 h 1086"/>
                    <a:gd name="T80" fmla="*/ 67 w 499"/>
                    <a:gd name="T81" fmla="*/ 0 h 1086"/>
                    <a:gd name="T82" fmla="*/ 53 w 499"/>
                    <a:gd name="T83" fmla="*/ 0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9" h="1086">
                      <a:moveTo>
                        <a:pt x="189" y="6"/>
                      </a:moveTo>
                      <a:lnTo>
                        <a:pt x="151" y="22"/>
                      </a:lnTo>
                      <a:lnTo>
                        <a:pt x="117" y="42"/>
                      </a:lnTo>
                      <a:lnTo>
                        <a:pt x="88" y="62"/>
                      </a:lnTo>
                      <a:lnTo>
                        <a:pt x="62" y="86"/>
                      </a:lnTo>
                      <a:lnTo>
                        <a:pt x="41" y="111"/>
                      </a:lnTo>
                      <a:lnTo>
                        <a:pt x="24" y="138"/>
                      </a:lnTo>
                      <a:lnTo>
                        <a:pt x="12" y="166"/>
                      </a:lnTo>
                      <a:lnTo>
                        <a:pt x="3" y="196"/>
                      </a:lnTo>
                      <a:lnTo>
                        <a:pt x="0" y="226"/>
                      </a:lnTo>
                      <a:lnTo>
                        <a:pt x="1" y="257"/>
                      </a:lnTo>
                      <a:lnTo>
                        <a:pt x="6" y="288"/>
                      </a:lnTo>
                      <a:lnTo>
                        <a:pt x="16" y="320"/>
                      </a:lnTo>
                      <a:lnTo>
                        <a:pt x="30" y="352"/>
                      </a:lnTo>
                      <a:lnTo>
                        <a:pt x="50" y="384"/>
                      </a:lnTo>
                      <a:lnTo>
                        <a:pt x="73" y="415"/>
                      </a:lnTo>
                      <a:lnTo>
                        <a:pt x="101" y="446"/>
                      </a:lnTo>
                      <a:lnTo>
                        <a:pt x="109" y="484"/>
                      </a:lnTo>
                      <a:lnTo>
                        <a:pt x="117" y="521"/>
                      </a:lnTo>
                      <a:lnTo>
                        <a:pt x="126" y="558"/>
                      </a:lnTo>
                      <a:lnTo>
                        <a:pt x="134" y="596"/>
                      </a:lnTo>
                      <a:lnTo>
                        <a:pt x="142" y="632"/>
                      </a:lnTo>
                      <a:lnTo>
                        <a:pt x="150" y="669"/>
                      </a:lnTo>
                      <a:lnTo>
                        <a:pt x="158" y="707"/>
                      </a:lnTo>
                      <a:lnTo>
                        <a:pt x="166" y="745"/>
                      </a:lnTo>
                      <a:lnTo>
                        <a:pt x="170" y="764"/>
                      </a:lnTo>
                      <a:lnTo>
                        <a:pt x="174" y="783"/>
                      </a:lnTo>
                      <a:lnTo>
                        <a:pt x="177" y="802"/>
                      </a:lnTo>
                      <a:lnTo>
                        <a:pt x="181" y="821"/>
                      </a:lnTo>
                      <a:lnTo>
                        <a:pt x="183" y="874"/>
                      </a:lnTo>
                      <a:lnTo>
                        <a:pt x="187" y="927"/>
                      </a:lnTo>
                      <a:lnTo>
                        <a:pt x="189" y="980"/>
                      </a:lnTo>
                      <a:lnTo>
                        <a:pt x="191" y="1033"/>
                      </a:lnTo>
                      <a:lnTo>
                        <a:pt x="198" y="1047"/>
                      </a:lnTo>
                      <a:lnTo>
                        <a:pt x="206" y="1060"/>
                      </a:lnTo>
                      <a:lnTo>
                        <a:pt x="213" y="1073"/>
                      </a:lnTo>
                      <a:lnTo>
                        <a:pt x="220" y="1086"/>
                      </a:lnTo>
                      <a:lnTo>
                        <a:pt x="236" y="1086"/>
                      </a:lnTo>
                      <a:lnTo>
                        <a:pt x="252" y="1086"/>
                      </a:lnTo>
                      <a:lnTo>
                        <a:pt x="268" y="1086"/>
                      </a:lnTo>
                      <a:lnTo>
                        <a:pt x="284" y="1086"/>
                      </a:lnTo>
                      <a:lnTo>
                        <a:pt x="299" y="1086"/>
                      </a:lnTo>
                      <a:lnTo>
                        <a:pt x="316" y="1086"/>
                      </a:lnTo>
                      <a:lnTo>
                        <a:pt x="332" y="1086"/>
                      </a:lnTo>
                      <a:lnTo>
                        <a:pt x="348" y="1086"/>
                      </a:lnTo>
                      <a:lnTo>
                        <a:pt x="354" y="1075"/>
                      </a:lnTo>
                      <a:lnTo>
                        <a:pt x="360" y="1063"/>
                      </a:lnTo>
                      <a:lnTo>
                        <a:pt x="366" y="1053"/>
                      </a:lnTo>
                      <a:lnTo>
                        <a:pt x="372" y="1041"/>
                      </a:lnTo>
                      <a:lnTo>
                        <a:pt x="373" y="995"/>
                      </a:lnTo>
                      <a:lnTo>
                        <a:pt x="374" y="950"/>
                      </a:lnTo>
                      <a:lnTo>
                        <a:pt x="375" y="905"/>
                      </a:lnTo>
                      <a:lnTo>
                        <a:pt x="377" y="859"/>
                      </a:lnTo>
                      <a:lnTo>
                        <a:pt x="380" y="839"/>
                      </a:lnTo>
                      <a:lnTo>
                        <a:pt x="383" y="818"/>
                      </a:lnTo>
                      <a:lnTo>
                        <a:pt x="387" y="797"/>
                      </a:lnTo>
                      <a:lnTo>
                        <a:pt x="392" y="776"/>
                      </a:lnTo>
                      <a:lnTo>
                        <a:pt x="398" y="754"/>
                      </a:lnTo>
                      <a:lnTo>
                        <a:pt x="406" y="734"/>
                      </a:lnTo>
                      <a:lnTo>
                        <a:pt x="413" y="713"/>
                      </a:lnTo>
                      <a:lnTo>
                        <a:pt x="420" y="692"/>
                      </a:lnTo>
                      <a:lnTo>
                        <a:pt x="434" y="655"/>
                      </a:lnTo>
                      <a:lnTo>
                        <a:pt x="449" y="613"/>
                      </a:lnTo>
                      <a:lnTo>
                        <a:pt x="464" y="564"/>
                      </a:lnTo>
                      <a:lnTo>
                        <a:pt x="477" y="509"/>
                      </a:lnTo>
                      <a:lnTo>
                        <a:pt x="487" y="448"/>
                      </a:lnTo>
                      <a:lnTo>
                        <a:pt x="495" y="379"/>
                      </a:lnTo>
                      <a:lnTo>
                        <a:pt x="499" y="304"/>
                      </a:lnTo>
                      <a:lnTo>
                        <a:pt x="497" y="221"/>
                      </a:lnTo>
                      <a:lnTo>
                        <a:pt x="497" y="190"/>
                      </a:lnTo>
                      <a:lnTo>
                        <a:pt x="494" y="162"/>
                      </a:lnTo>
                      <a:lnTo>
                        <a:pt x="486" y="136"/>
                      </a:lnTo>
                      <a:lnTo>
                        <a:pt x="474" y="112"/>
                      </a:lnTo>
                      <a:lnTo>
                        <a:pt x="461" y="90"/>
                      </a:lnTo>
                      <a:lnTo>
                        <a:pt x="442" y="70"/>
                      </a:lnTo>
                      <a:lnTo>
                        <a:pt x="423" y="53"/>
                      </a:lnTo>
                      <a:lnTo>
                        <a:pt x="401" y="39"/>
                      </a:lnTo>
                      <a:lnTo>
                        <a:pt x="377" y="27"/>
                      </a:lnTo>
                      <a:lnTo>
                        <a:pt x="351" y="16"/>
                      </a:lnTo>
                      <a:lnTo>
                        <a:pt x="325" y="8"/>
                      </a:lnTo>
                      <a:lnTo>
                        <a:pt x="297" y="4"/>
                      </a:lnTo>
                      <a:lnTo>
                        <a:pt x="269" y="0"/>
                      </a:lnTo>
                      <a:lnTo>
                        <a:pt x="242" y="0"/>
                      </a:lnTo>
                      <a:lnTo>
                        <a:pt x="215" y="1"/>
                      </a:lnTo>
                      <a:lnTo>
                        <a:pt x="189" y="6"/>
                      </a:lnTo>
                      <a:close/>
                    </a:path>
                  </a:pathLst>
                </a:custGeom>
                <a:solidFill>
                  <a:srgbClr val="FFE27F"/>
                </a:solidFill>
                <a:ln w="9525">
                  <a:noFill/>
                  <a:round/>
                  <a:headEnd/>
                  <a:tailEnd/>
                </a:ln>
              </p:spPr>
              <p:txBody>
                <a:bodyPr/>
                <a:lstStyle/>
                <a:p>
                  <a:pPr>
                    <a:defRPr/>
                  </a:pPr>
                  <a:endParaRPr lang="en-US"/>
                </a:p>
              </p:txBody>
            </p:sp>
            <p:sp>
              <p:nvSpPr>
                <p:cNvPr id="1056" name="Freeform 29"/>
                <p:cNvSpPr>
                  <a:spLocks/>
                </p:cNvSpPr>
                <p:nvPr/>
              </p:nvSpPr>
              <p:spPr bwMode="auto">
                <a:xfrm>
                  <a:off x="2314" y="2920"/>
                  <a:ext cx="228" cy="537"/>
                </a:xfrm>
                <a:custGeom>
                  <a:avLst/>
                  <a:gdLst>
                    <a:gd name="T0" fmla="*/ 36 w 456"/>
                    <a:gd name="T1" fmla="*/ 6 h 1073"/>
                    <a:gd name="T2" fmla="*/ 21 w 456"/>
                    <a:gd name="T3" fmla="*/ 15 h 1073"/>
                    <a:gd name="T4" fmla="*/ 10 w 456"/>
                    <a:gd name="T5" fmla="*/ 27 h 1073"/>
                    <a:gd name="T6" fmla="*/ 3 w 456"/>
                    <a:gd name="T7" fmla="*/ 39 h 1073"/>
                    <a:gd name="T8" fmla="*/ 0 w 456"/>
                    <a:gd name="T9" fmla="*/ 54 h 1073"/>
                    <a:gd name="T10" fmla="*/ 2 w 456"/>
                    <a:gd name="T11" fmla="*/ 68 h 1073"/>
                    <a:gd name="T12" fmla="*/ 8 w 456"/>
                    <a:gd name="T13" fmla="*/ 82 h 1073"/>
                    <a:gd name="T14" fmla="*/ 19 w 456"/>
                    <a:gd name="T15" fmla="*/ 96 h 1073"/>
                    <a:gd name="T16" fmla="*/ 27 w 456"/>
                    <a:gd name="T17" fmla="*/ 112 h 1073"/>
                    <a:gd name="T18" fmla="*/ 31 w 456"/>
                    <a:gd name="T19" fmla="*/ 133 h 1073"/>
                    <a:gd name="T20" fmla="*/ 35 w 456"/>
                    <a:gd name="T21" fmla="*/ 153 h 1073"/>
                    <a:gd name="T22" fmla="*/ 38 w 456"/>
                    <a:gd name="T23" fmla="*/ 174 h 1073"/>
                    <a:gd name="T24" fmla="*/ 41 w 456"/>
                    <a:gd name="T25" fmla="*/ 189 h 1073"/>
                    <a:gd name="T26" fmla="*/ 42 w 456"/>
                    <a:gd name="T27" fmla="*/ 198 h 1073"/>
                    <a:gd name="T28" fmla="*/ 44 w 456"/>
                    <a:gd name="T29" fmla="*/ 216 h 1073"/>
                    <a:gd name="T30" fmla="*/ 45 w 456"/>
                    <a:gd name="T31" fmla="*/ 242 h 1073"/>
                    <a:gd name="T32" fmla="*/ 47 w 456"/>
                    <a:gd name="T33" fmla="*/ 259 h 1073"/>
                    <a:gd name="T34" fmla="*/ 50 w 456"/>
                    <a:gd name="T35" fmla="*/ 265 h 1073"/>
                    <a:gd name="T36" fmla="*/ 55 w 456"/>
                    <a:gd name="T37" fmla="*/ 269 h 1073"/>
                    <a:gd name="T38" fmla="*/ 62 w 456"/>
                    <a:gd name="T39" fmla="*/ 269 h 1073"/>
                    <a:gd name="T40" fmla="*/ 70 w 456"/>
                    <a:gd name="T41" fmla="*/ 269 h 1073"/>
                    <a:gd name="T42" fmla="*/ 77 w 456"/>
                    <a:gd name="T43" fmla="*/ 269 h 1073"/>
                    <a:gd name="T44" fmla="*/ 81 w 456"/>
                    <a:gd name="T45" fmla="*/ 266 h 1073"/>
                    <a:gd name="T46" fmla="*/ 84 w 456"/>
                    <a:gd name="T47" fmla="*/ 260 h 1073"/>
                    <a:gd name="T48" fmla="*/ 86 w 456"/>
                    <a:gd name="T49" fmla="*/ 246 h 1073"/>
                    <a:gd name="T50" fmla="*/ 86 w 456"/>
                    <a:gd name="T51" fmla="*/ 224 h 1073"/>
                    <a:gd name="T52" fmla="*/ 88 w 456"/>
                    <a:gd name="T53" fmla="*/ 207 h 1073"/>
                    <a:gd name="T54" fmla="*/ 89 w 456"/>
                    <a:gd name="T55" fmla="*/ 197 h 1073"/>
                    <a:gd name="T56" fmla="*/ 92 w 456"/>
                    <a:gd name="T57" fmla="*/ 187 h 1073"/>
                    <a:gd name="T58" fmla="*/ 95 w 456"/>
                    <a:gd name="T59" fmla="*/ 176 h 1073"/>
                    <a:gd name="T60" fmla="*/ 99 w 456"/>
                    <a:gd name="T61" fmla="*/ 162 h 1073"/>
                    <a:gd name="T62" fmla="*/ 106 w 456"/>
                    <a:gd name="T63" fmla="*/ 139 h 1073"/>
                    <a:gd name="T64" fmla="*/ 111 w 456"/>
                    <a:gd name="T65" fmla="*/ 111 h 1073"/>
                    <a:gd name="T66" fmla="*/ 113 w 456"/>
                    <a:gd name="T67" fmla="*/ 75 h 1073"/>
                    <a:gd name="T68" fmla="*/ 114 w 456"/>
                    <a:gd name="T69" fmla="*/ 47 h 1073"/>
                    <a:gd name="T70" fmla="*/ 113 w 456"/>
                    <a:gd name="T71" fmla="*/ 35 h 1073"/>
                    <a:gd name="T72" fmla="*/ 108 w 456"/>
                    <a:gd name="T73" fmla="*/ 24 h 1073"/>
                    <a:gd name="T74" fmla="*/ 100 w 456"/>
                    <a:gd name="T75" fmla="*/ 15 h 1073"/>
                    <a:gd name="T76" fmla="*/ 89 w 456"/>
                    <a:gd name="T77" fmla="*/ 8 h 1073"/>
                    <a:gd name="T78" fmla="*/ 77 w 456"/>
                    <a:gd name="T79" fmla="*/ 3 h 1073"/>
                    <a:gd name="T80" fmla="*/ 65 w 456"/>
                    <a:gd name="T81" fmla="*/ 1 h 1073"/>
                    <a:gd name="T82" fmla="*/ 52 w 456"/>
                    <a:gd name="T83" fmla="*/ 1 h 10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1073">
                      <a:moveTo>
                        <a:pt x="182" y="5"/>
                      </a:moveTo>
                      <a:lnTo>
                        <a:pt x="144" y="22"/>
                      </a:lnTo>
                      <a:lnTo>
                        <a:pt x="111" y="39"/>
                      </a:lnTo>
                      <a:lnTo>
                        <a:pt x="81" y="60"/>
                      </a:lnTo>
                      <a:lnTo>
                        <a:pt x="57" y="82"/>
                      </a:lnTo>
                      <a:lnTo>
                        <a:pt x="37" y="106"/>
                      </a:lnTo>
                      <a:lnTo>
                        <a:pt x="22" y="131"/>
                      </a:lnTo>
                      <a:lnTo>
                        <a:pt x="10" y="156"/>
                      </a:lnTo>
                      <a:lnTo>
                        <a:pt x="2" y="184"/>
                      </a:lnTo>
                      <a:lnTo>
                        <a:pt x="0" y="213"/>
                      </a:lnTo>
                      <a:lnTo>
                        <a:pt x="1" y="240"/>
                      </a:lnTo>
                      <a:lnTo>
                        <a:pt x="7" y="269"/>
                      </a:lnTo>
                      <a:lnTo>
                        <a:pt x="17" y="298"/>
                      </a:lnTo>
                      <a:lnTo>
                        <a:pt x="31" y="326"/>
                      </a:lnTo>
                      <a:lnTo>
                        <a:pt x="50" y="353"/>
                      </a:lnTo>
                      <a:lnTo>
                        <a:pt x="73" y="381"/>
                      </a:lnTo>
                      <a:lnTo>
                        <a:pt x="101" y="406"/>
                      </a:lnTo>
                      <a:lnTo>
                        <a:pt x="108" y="448"/>
                      </a:lnTo>
                      <a:lnTo>
                        <a:pt x="115" y="488"/>
                      </a:lnTo>
                      <a:lnTo>
                        <a:pt x="122" y="530"/>
                      </a:lnTo>
                      <a:lnTo>
                        <a:pt x="130" y="571"/>
                      </a:lnTo>
                      <a:lnTo>
                        <a:pt x="137" y="611"/>
                      </a:lnTo>
                      <a:lnTo>
                        <a:pt x="144" y="653"/>
                      </a:lnTo>
                      <a:lnTo>
                        <a:pt x="151" y="694"/>
                      </a:lnTo>
                      <a:lnTo>
                        <a:pt x="157" y="736"/>
                      </a:lnTo>
                      <a:lnTo>
                        <a:pt x="161" y="754"/>
                      </a:lnTo>
                      <a:lnTo>
                        <a:pt x="164" y="773"/>
                      </a:lnTo>
                      <a:lnTo>
                        <a:pt x="168" y="792"/>
                      </a:lnTo>
                      <a:lnTo>
                        <a:pt x="171" y="811"/>
                      </a:lnTo>
                      <a:lnTo>
                        <a:pt x="174" y="864"/>
                      </a:lnTo>
                      <a:lnTo>
                        <a:pt x="176" y="915"/>
                      </a:lnTo>
                      <a:lnTo>
                        <a:pt x="177" y="968"/>
                      </a:lnTo>
                      <a:lnTo>
                        <a:pt x="179" y="1021"/>
                      </a:lnTo>
                      <a:lnTo>
                        <a:pt x="186" y="1034"/>
                      </a:lnTo>
                      <a:lnTo>
                        <a:pt x="193" y="1047"/>
                      </a:lnTo>
                      <a:lnTo>
                        <a:pt x="199" y="1060"/>
                      </a:lnTo>
                      <a:lnTo>
                        <a:pt x="206" y="1073"/>
                      </a:lnTo>
                      <a:lnTo>
                        <a:pt x="220" y="1073"/>
                      </a:lnTo>
                      <a:lnTo>
                        <a:pt x="235" y="1073"/>
                      </a:lnTo>
                      <a:lnTo>
                        <a:pt x="248" y="1073"/>
                      </a:lnTo>
                      <a:lnTo>
                        <a:pt x="262" y="1073"/>
                      </a:lnTo>
                      <a:lnTo>
                        <a:pt x="277" y="1073"/>
                      </a:lnTo>
                      <a:lnTo>
                        <a:pt x="291" y="1073"/>
                      </a:lnTo>
                      <a:lnTo>
                        <a:pt x="305" y="1073"/>
                      </a:lnTo>
                      <a:lnTo>
                        <a:pt x="319" y="1073"/>
                      </a:lnTo>
                      <a:lnTo>
                        <a:pt x="324" y="1062"/>
                      </a:lnTo>
                      <a:lnTo>
                        <a:pt x="330" y="1050"/>
                      </a:lnTo>
                      <a:lnTo>
                        <a:pt x="335" y="1040"/>
                      </a:lnTo>
                      <a:lnTo>
                        <a:pt x="341" y="1028"/>
                      </a:lnTo>
                      <a:lnTo>
                        <a:pt x="342" y="983"/>
                      </a:lnTo>
                      <a:lnTo>
                        <a:pt x="343" y="938"/>
                      </a:lnTo>
                      <a:lnTo>
                        <a:pt x="344" y="893"/>
                      </a:lnTo>
                      <a:lnTo>
                        <a:pt x="345" y="847"/>
                      </a:lnTo>
                      <a:lnTo>
                        <a:pt x="349" y="827"/>
                      </a:lnTo>
                      <a:lnTo>
                        <a:pt x="352" y="806"/>
                      </a:lnTo>
                      <a:lnTo>
                        <a:pt x="356" y="786"/>
                      </a:lnTo>
                      <a:lnTo>
                        <a:pt x="358" y="766"/>
                      </a:lnTo>
                      <a:lnTo>
                        <a:pt x="365" y="745"/>
                      </a:lnTo>
                      <a:lnTo>
                        <a:pt x="372" y="724"/>
                      </a:lnTo>
                      <a:lnTo>
                        <a:pt x="379" y="703"/>
                      </a:lnTo>
                      <a:lnTo>
                        <a:pt x="384" y="683"/>
                      </a:lnTo>
                      <a:lnTo>
                        <a:pt x="396" y="647"/>
                      </a:lnTo>
                      <a:lnTo>
                        <a:pt x="409" y="604"/>
                      </a:lnTo>
                      <a:lnTo>
                        <a:pt x="421" y="556"/>
                      </a:lnTo>
                      <a:lnTo>
                        <a:pt x="433" y="502"/>
                      </a:lnTo>
                      <a:lnTo>
                        <a:pt x="442" y="441"/>
                      </a:lnTo>
                      <a:lnTo>
                        <a:pt x="449" y="373"/>
                      </a:lnTo>
                      <a:lnTo>
                        <a:pt x="452" y="298"/>
                      </a:lnTo>
                      <a:lnTo>
                        <a:pt x="452" y="215"/>
                      </a:lnTo>
                      <a:lnTo>
                        <a:pt x="456" y="187"/>
                      </a:lnTo>
                      <a:lnTo>
                        <a:pt x="455" y="161"/>
                      </a:lnTo>
                      <a:lnTo>
                        <a:pt x="450" y="137"/>
                      </a:lnTo>
                      <a:lnTo>
                        <a:pt x="441" y="114"/>
                      </a:lnTo>
                      <a:lnTo>
                        <a:pt x="429" y="93"/>
                      </a:lnTo>
                      <a:lnTo>
                        <a:pt x="414" y="75"/>
                      </a:lnTo>
                      <a:lnTo>
                        <a:pt x="397" y="57"/>
                      </a:lnTo>
                      <a:lnTo>
                        <a:pt x="377" y="42"/>
                      </a:lnTo>
                      <a:lnTo>
                        <a:pt x="356" y="30"/>
                      </a:lnTo>
                      <a:lnTo>
                        <a:pt x="333" y="19"/>
                      </a:lnTo>
                      <a:lnTo>
                        <a:pt x="308" y="11"/>
                      </a:lnTo>
                      <a:lnTo>
                        <a:pt x="283" y="5"/>
                      </a:lnTo>
                      <a:lnTo>
                        <a:pt x="258" y="1"/>
                      </a:lnTo>
                      <a:lnTo>
                        <a:pt x="231" y="0"/>
                      </a:lnTo>
                      <a:lnTo>
                        <a:pt x="206" y="2"/>
                      </a:lnTo>
                      <a:lnTo>
                        <a:pt x="182" y="5"/>
                      </a:lnTo>
                      <a:close/>
                    </a:path>
                  </a:pathLst>
                </a:custGeom>
                <a:solidFill>
                  <a:srgbClr val="FFE893"/>
                </a:solidFill>
                <a:ln w="9525">
                  <a:noFill/>
                  <a:round/>
                  <a:headEnd/>
                  <a:tailEnd/>
                </a:ln>
              </p:spPr>
              <p:txBody>
                <a:bodyPr/>
                <a:lstStyle/>
                <a:p>
                  <a:pPr>
                    <a:defRPr/>
                  </a:pPr>
                  <a:endParaRPr lang="en-US"/>
                </a:p>
              </p:txBody>
            </p:sp>
            <p:sp>
              <p:nvSpPr>
                <p:cNvPr id="1057" name="Freeform 30"/>
                <p:cNvSpPr>
                  <a:spLocks/>
                </p:cNvSpPr>
                <p:nvPr/>
              </p:nvSpPr>
              <p:spPr bwMode="auto">
                <a:xfrm>
                  <a:off x="2324" y="2928"/>
                  <a:ext cx="208" cy="529"/>
                </a:xfrm>
                <a:custGeom>
                  <a:avLst/>
                  <a:gdLst>
                    <a:gd name="T0" fmla="*/ 34 w 418"/>
                    <a:gd name="T1" fmla="*/ 4 h 1059"/>
                    <a:gd name="T2" fmla="*/ 19 w 418"/>
                    <a:gd name="T3" fmla="*/ 13 h 1059"/>
                    <a:gd name="T4" fmla="*/ 8 w 418"/>
                    <a:gd name="T5" fmla="*/ 24 h 1059"/>
                    <a:gd name="T6" fmla="*/ 2 w 418"/>
                    <a:gd name="T7" fmla="*/ 36 h 1059"/>
                    <a:gd name="T8" fmla="*/ 0 w 418"/>
                    <a:gd name="T9" fmla="*/ 49 h 1059"/>
                    <a:gd name="T10" fmla="*/ 2 w 418"/>
                    <a:gd name="T11" fmla="*/ 62 h 1059"/>
                    <a:gd name="T12" fmla="*/ 8 w 418"/>
                    <a:gd name="T13" fmla="*/ 75 h 1059"/>
                    <a:gd name="T14" fmla="*/ 18 w 418"/>
                    <a:gd name="T15" fmla="*/ 86 h 1059"/>
                    <a:gd name="T16" fmla="*/ 27 w 418"/>
                    <a:gd name="T17" fmla="*/ 102 h 1059"/>
                    <a:gd name="T18" fmla="*/ 30 w 418"/>
                    <a:gd name="T19" fmla="*/ 125 h 1059"/>
                    <a:gd name="T20" fmla="*/ 33 w 418"/>
                    <a:gd name="T21" fmla="*/ 147 h 1059"/>
                    <a:gd name="T22" fmla="*/ 36 w 418"/>
                    <a:gd name="T23" fmla="*/ 169 h 1059"/>
                    <a:gd name="T24" fmla="*/ 38 w 418"/>
                    <a:gd name="T25" fmla="*/ 185 h 1059"/>
                    <a:gd name="T26" fmla="*/ 40 w 418"/>
                    <a:gd name="T27" fmla="*/ 195 h 1059"/>
                    <a:gd name="T28" fmla="*/ 41 w 418"/>
                    <a:gd name="T29" fmla="*/ 212 h 1059"/>
                    <a:gd name="T30" fmla="*/ 42 w 418"/>
                    <a:gd name="T31" fmla="*/ 238 h 1059"/>
                    <a:gd name="T32" fmla="*/ 44 w 418"/>
                    <a:gd name="T33" fmla="*/ 255 h 1059"/>
                    <a:gd name="T34" fmla="*/ 47 w 418"/>
                    <a:gd name="T35" fmla="*/ 261 h 1059"/>
                    <a:gd name="T36" fmla="*/ 51 w 418"/>
                    <a:gd name="T37" fmla="*/ 264 h 1059"/>
                    <a:gd name="T38" fmla="*/ 57 w 418"/>
                    <a:gd name="T39" fmla="*/ 264 h 1059"/>
                    <a:gd name="T40" fmla="*/ 63 w 418"/>
                    <a:gd name="T41" fmla="*/ 264 h 1059"/>
                    <a:gd name="T42" fmla="*/ 69 w 418"/>
                    <a:gd name="T43" fmla="*/ 264 h 1059"/>
                    <a:gd name="T44" fmla="*/ 74 w 418"/>
                    <a:gd name="T45" fmla="*/ 262 h 1059"/>
                    <a:gd name="T46" fmla="*/ 76 w 418"/>
                    <a:gd name="T47" fmla="*/ 256 h 1059"/>
                    <a:gd name="T48" fmla="*/ 78 w 418"/>
                    <a:gd name="T49" fmla="*/ 242 h 1059"/>
                    <a:gd name="T50" fmla="*/ 78 w 418"/>
                    <a:gd name="T51" fmla="*/ 220 h 1059"/>
                    <a:gd name="T52" fmla="*/ 79 w 418"/>
                    <a:gd name="T53" fmla="*/ 203 h 1059"/>
                    <a:gd name="T54" fmla="*/ 81 w 418"/>
                    <a:gd name="T55" fmla="*/ 193 h 1059"/>
                    <a:gd name="T56" fmla="*/ 83 w 418"/>
                    <a:gd name="T57" fmla="*/ 183 h 1059"/>
                    <a:gd name="T58" fmla="*/ 86 w 418"/>
                    <a:gd name="T59" fmla="*/ 173 h 1059"/>
                    <a:gd name="T60" fmla="*/ 90 w 418"/>
                    <a:gd name="T61" fmla="*/ 159 h 1059"/>
                    <a:gd name="T62" fmla="*/ 95 w 418"/>
                    <a:gd name="T63" fmla="*/ 136 h 1059"/>
                    <a:gd name="T64" fmla="*/ 99 w 418"/>
                    <a:gd name="T65" fmla="*/ 108 h 1059"/>
                    <a:gd name="T66" fmla="*/ 102 w 418"/>
                    <a:gd name="T67" fmla="*/ 72 h 1059"/>
                    <a:gd name="T68" fmla="*/ 103 w 418"/>
                    <a:gd name="T69" fmla="*/ 46 h 1059"/>
                    <a:gd name="T70" fmla="*/ 103 w 418"/>
                    <a:gd name="T71" fmla="*/ 34 h 1059"/>
                    <a:gd name="T72" fmla="*/ 100 w 418"/>
                    <a:gd name="T73" fmla="*/ 23 h 1059"/>
                    <a:gd name="T74" fmla="*/ 93 w 418"/>
                    <a:gd name="T75" fmla="*/ 14 h 1059"/>
                    <a:gd name="T76" fmla="*/ 84 w 418"/>
                    <a:gd name="T77" fmla="*/ 8 h 1059"/>
                    <a:gd name="T78" fmla="*/ 73 w 418"/>
                    <a:gd name="T79" fmla="*/ 3 h 1059"/>
                    <a:gd name="T80" fmla="*/ 61 w 418"/>
                    <a:gd name="T81" fmla="*/ 0 h 1059"/>
                    <a:gd name="T82" fmla="*/ 50 w 418"/>
                    <a:gd name="T83" fmla="*/ 0 h 1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8" h="1059">
                      <a:moveTo>
                        <a:pt x="176" y="3"/>
                      </a:moveTo>
                      <a:lnTo>
                        <a:pt x="138" y="18"/>
                      </a:lnTo>
                      <a:lnTo>
                        <a:pt x="106" y="35"/>
                      </a:lnTo>
                      <a:lnTo>
                        <a:pt x="77" y="55"/>
                      </a:lnTo>
                      <a:lnTo>
                        <a:pt x="53" y="76"/>
                      </a:lnTo>
                      <a:lnTo>
                        <a:pt x="35" y="99"/>
                      </a:lnTo>
                      <a:lnTo>
                        <a:pt x="20" y="122"/>
                      </a:lnTo>
                      <a:lnTo>
                        <a:pt x="8" y="147"/>
                      </a:lnTo>
                      <a:lnTo>
                        <a:pt x="3" y="172"/>
                      </a:lnTo>
                      <a:lnTo>
                        <a:pt x="0" y="198"/>
                      </a:lnTo>
                      <a:lnTo>
                        <a:pt x="3" y="224"/>
                      </a:lnTo>
                      <a:lnTo>
                        <a:pt x="10" y="249"/>
                      </a:lnTo>
                      <a:lnTo>
                        <a:pt x="20" y="275"/>
                      </a:lnTo>
                      <a:lnTo>
                        <a:pt x="35" y="300"/>
                      </a:lnTo>
                      <a:lnTo>
                        <a:pt x="53" y="323"/>
                      </a:lnTo>
                      <a:lnTo>
                        <a:pt x="75" y="345"/>
                      </a:lnTo>
                      <a:lnTo>
                        <a:pt x="102" y="366"/>
                      </a:lnTo>
                      <a:lnTo>
                        <a:pt x="109" y="411"/>
                      </a:lnTo>
                      <a:lnTo>
                        <a:pt x="114" y="456"/>
                      </a:lnTo>
                      <a:lnTo>
                        <a:pt x="121" y="501"/>
                      </a:lnTo>
                      <a:lnTo>
                        <a:pt x="127" y="544"/>
                      </a:lnTo>
                      <a:lnTo>
                        <a:pt x="133" y="589"/>
                      </a:lnTo>
                      <a:lnTo>
                        <a:pt x="138" y="634"/>
                      </a:lnTo>
                      <a:lnTo>
                        <a:pt x="145" y="679"/>
                      </a:lnTo>
                      <a:lnTo>
                        <a:pt x="151" y="724"/>
                      </a:lnTo>
                      <a:lnTo>
                        <a:pt x="153" y="742"/>
                      </a:lnTo>
                      <a:lnTo>
                        <a:pt x="157" y="761"/>
                      </a:lnTo>
                      <a:lnTo>
                        <a:pt x="160" y="780"/>
                      </a:lnTo>
                      <a:lnTo>
                        <a:pt x="163" y="799"/>
                      </a:lnTo>
                      <a:lnTo>
                        <a:pt x="165" y="851"/>
                      </a:lnTo>
                      <a:lnTo>
                        <a:pt x="166" y="903"/>
                      </a:lnTo>
                      <a:lnTo>
                        <a:pt x="168" y="954"/>
                      </a:lnTo>
                      <a:lnTo>
                        <a:pt x="171" y="1007"/>
                      </a:lnTo>
                      <a:lnTo>
                        <a:pt x="176" y="1020"/>
                      </a:lnTo>
                      <a:lnTo>
                        <a:pt x="182" y="1033"/>
                      </a:lnTo>
                      <a:lnTo>
                        <a:pt x="188" y="1046"/>
                      </a:lnTo>
                      <a:lnTo>
                        <a:pt x="194" y="1059"/>
                      </a:lnTo>
                      <a:lnTo>
                        <a:pt x="206" y="1059"/>
                      </a:lnTo>
                      <a:lnTo>
                        <a:pt x="219" y="1059"/>
                      </a:lnTo>
                      <a:lnTo>
                        <a:pt x="231" y="1059"/>
                      </a:lnTo>
                      <a:lnTo>
                        <a:pt x="243" y="1059"/>
                      </a:lnTo>
                      <a:lnTo>
                        <a:pt x="256" y="1059"/>
                      </a:lnTo>
                      <a:lnTo>
                        <a:pt x="267" y="1059"/>
                      </a:lnTo>
                      <a:lnTo>
                        <a:pt x="280" y="1059"/>
                      </a:lnTo>
                      <a:lnTo>
                        <a:pt x="293" y="1059"/>
                      </a:lnTo>
                      <a:lnTo>
                        <a:pt x="297" y="1048"/>
                      </a:lnTo>
                      <a:lnTo>
                        <a:pt x="303" y="1036"/>
                      </a:lnTo>
                      <a:lnTo>
                        <a:pt x="308" y="1026"/>
                      </a:lnTo>
                      <a:lnTo>
                        <a:pt x="312" y="1014"/>
                      </a:lnTo>
                      <a:lnTo>
                        <a:pt x="314" y="969"/>
                      </a:lnTo>
                      <a:lnTo>
                        <a:pt x="315" y="924"/>
                      </a:lnTo>
                      <a:lnTo>
                        <a:pt x="315" y="881"/>
                      </a:lnTo>
                      <a:lnTo>
                        <a:pt x="316" y="836"/>
                      </a:lnTo>
                      <a:lnTo>
                        <a:pt x="319" y="815"/>
                      </a:lnTo>
                      <a:lnTo>
                        <a:pt x="322" y="794"/>
                      </a:lnTo>
                      <a:lnTo>
                        <a:pt x="325" y="774"/>
                      </a:lnTo>
                      <a:lnTo>
                        <a:pt x="327" y="754"/>
                      </a:lnTo>
                      <a:lnTo>
                        <a:pt x="333" y="733"/>
                      </a:lnTo>
                      <a:lnTo>
                        <a:pt x="339" y="712"/>
                      </a:lnTo>
                      <a:lnTo>
                        <a:pt x="345" y="692"/>
                      </a:lnTo>
                      <a:lnTo>
                        <a:pt x="350" y="672"/>
                      </a:lnTo>
                      <a:lnTo>
                        <a:pt x="361" y="636"/>
                      </a:lnTo>
                      <a:lnTo>
                        <a:pt x="371" y="595"/>
                      </a:lnTo>
                      <a:lnTo>
                        <a:pt x="381" y="547"/>
                      </a:lnTo>
                      <a:lnTo>
                        <a:pt x="391" y="494"/>
                      </a:lnTo>
                      <a:lnTo>
                        <a:pt x="399" y="433"/>
                      </a:lnTo>
                      <a:lnTo>
                        <a:pt x="406" y="366"/>
                      </a:lnTo>
                      <a:lnTo>
                        <a:pt x="409" y="291"/>
                      </a:lnTo>
                      <a:lnTo>
                        <a:pt x="410" y="209"/>
                      </a:lnTo>
                      <a:lnTo>
                        <a:pt x="416" y="184"/>
                      </a:lnTo>
                      <a:lnTo>
                        <a:pt x="418" y="160"/>
                      </a:lnTo>
                      <a:lnTo>
                        <a:pt x="416" y="137"/>
                      </a:lnTo>
                      <a:lnTo>
                        <a:pt x="410" y="115"/>
                      </a:lnTo>
                      <a:lnTo>
                        <a:pt x="401" y="95"/>
                      </a:lnTo>
                      <a:lnTo>
                        <a:pt x="388" y="77"/>
                      </a:lnTo>
                      <a:lnTo>
                        <a:pt x="373" y="59"/>
                      </a:lnTo>
                      <a:lnTo>
                        <a:pt x="356" y="46"/>
                      </a:lnTo>
                      <a:lnTo>
                        <a:pt x="337" y="32"/>
                      </a:lnTo>
                      <a:lnTo>
                        <a:pt x="316" y="21"/>
                      </a:lnTo>
                      <a:lnTo>
                        <a:pt x="294" y="12"/>
                      </a:lnTo>
                      <a:lnTo>
                        <a:pt x="271" y="6"/>
                      </a:lnTo>
                      <a:lnTo>
                        <a:pt x="247" y="2"/>
                      </a:lnTo>
                      <a:lnTo>
                        <a:pt x="224" y="0"/>
                      </a:lnTo>
                      <a:lnTo>
                        <a:pt x="200" y="0"/>
                      </a:lnTo>
                      <a:lnTo>
                        <a:pt x="176" y="3"/>
                      </a:lnTo>
                      <a:close/>
                    </a:path>
                  </a:pathLst>
                </a:custGeom>
                <a:solidFill>
                  <a:srgbClr val="FFEDAA"/>
                </a:solidFill>
                <a:ln w="9525">
                  <a:noFill/>
                  <a:round/>
                  <a:headEnd/>
                  <a:tailEnd/>
                </a:ln>
              </p:spPr>
              <p:txBody>
                <a:bodyPr/>
                <a:lstStyle/>
                <a:p>
                  <a:pPr>
                    <a:defRPr/>
                  </a:pPr>
                  <a:endParaRPr lang="en-US"/>
                </a:p>
              </p:txBody>
            </p:sp>
            <p:sp>
              <p:nvSpPr>
                <p:cNvPr id="1058" name="Freeform 31"/>
                <p:cNvSpPr>
                  <a:spLocks/>
                </p:cNvSpPr>
                <p:nvPr/>
              </p:nvSpPr>
              <p:spPr bwMode="auto">
                <a:xfrm>
                  <a:off x="2333" y="2934"/>
                  <a:ext cx="189" cy="523"/>
                </a:xfrm>
                <a:custGeom>
                  <a:avLst/>
                  <a:gdLst>
                    <a:gd name="T0" fmla="*/ 32 w 380"/>
                    <a:gd name="T1" fmla="*/ 4 h 1047"/>
                    <a:gd name="T2" fmla="*/ 17 w 380"/>
                    <a:gd name="T3" fmla="*/ 12 h 1047"/>
                    <a:gd name="T4" fmla="*/ 7 w 380"/>
                    <a:gd name="T5" fmla="*/ 23 h 1047"/>
                    <a:gd name="T6" fmla="*/ 1 w 380"/>
                    <a:gd name="T7" fmla="*/ 34 h 1047"/>
                    <a:gd name="T8" fmla="*/ 0 w 380"/>
                    <a:gd name="T9" fmla="*/ 46 h 1047"/>
                    <a:gd name="T10" fmla="*/ 2 w 380"/>
                    <a:gd name="T11" fmla="*/ 58 h 1047"/>
                    <a:gd name="T12" fmla="*/ 9 w 380"/>
                    <a:gd name="T13" fmla="*/ 68 h 1047"/>
                    <a:gd name="T14" fmla="*/ 19 w 380"/>
                    <a:gd name="T15" fmla="*/ 78 h 1047"/>
                    <a:gd name="T16" fmla="*/ 26 w 380"/>
                    <a:gd name="T17" fmla="*/ 94 h 1047"/>
                    <a:gd name="T18" fmla="*/ 29 w 380"/>
                    <a:gd name="T19" fmla="*/ 118 h 1047"/>
                    <a:gd name="T20" fmla="*/ 32 w 380"/>
                    <a:gd name="T21" fmla="*/ 142 h 1047"/>
                    <a:gd name="T22" fmla="*/ 34 w 380"/>
                    <a:gd name="T23" fmla="*/ 166 h 1047"/>
                    <a:gd name="T24" fmla="*/ 36 w 380"/>
                    <a:gd name="T25" fmla="*/ 183 h 1047"/>
                    <a:gd name="T26" fmla="*/ 37 w 380"/>
                    <a:gd name="T27" fmla="*/ 192 h 1047"/>
                    <a:gd name="T28" fmla="*/ 38 w 380"/>
                    <a:gd name="T29" fmla="*/ 210 h 1047"/>
                    <a:gd name="T30" fmla="*/ 39 w 380"/>
                    <a:gd name="T31" fmla="*/ 235 h 1047"/>
                    <a:gd name="T32" fmla="*/ 41 w 380"/>
                    <a:gd name="T33" fmla="*/ 252 h 1047"/>
                    <a:gd name="T34" fmla="*/ 43 w 380"/>
                    <a:gd name="T35" fmla="*/ 258 h 1047"/>
                    <a:gd name="T36" fmla="*/ 47 w 380"/>
                    <a:gd name="T37" fmla="*/ 261 h 1047"/>
                    <a:gd name="T38" fmla="*/ 52 w 380"/>
                    <a:gd name="T39" fmla="*/ 261 h 1047"/>
                    <a:gd name="T40" fmla="*/ 58 w 380"/>
                    <a:gd name="T41" fmla="*/ 261 h 1047"/>
                    <a:gd name="T42" fmla="*/ 63 w 380"/>
                    <a:gd name="T43" fmla="*/ 261 h 1047"/>
                    <a:gd name="T44" fmla="*/ 67 w 380"/>
                    <a:gd name="T45" fmla="*/ 259 h 1047"/>
                    <a:gd name="T46" fmla="*/ 69 w 380"/>
                    <a:gd name="T47" fmla="*/ 253 h 1047"/>
                    <a:gd name="T48" fmla="*/ 70 w 380"/>
                    <a:gd name="T49" fmla="*/ 239 h 1047"/>
                    <a:gd name="T50" fmla="*/ 70 w 380"/>
                    <a:gd name="T51" fmla="*/ 217 h 1047"/>
                    <a:gd name="T52" fmla="*/ 71 w 380"/>
                    <a:gd name="T53" fmla="*/ 201 h 1047"/>
                    <a:gd name="T54" fmla="*/ 73 w 380"/>
                    <a:gd name="T55" fmla="*/ 191 h 1047"/>
                    <a:gd name="T56" fmla="*/ 74 w 380"/>
                    <a:gd name="T57" fmla="*/ 181 h 1047"/>
                    <a:gd name="T58" fmla="*/ 77 w 380"/>
                    <a:gd name="T59" fmla="*/ 170 h 1047"/>
                    <a:gd name="T60" fmla="*/ 80 w 380"/>
                    <a:gd name="T61" fmla="*/ 156 h 1047"/>
                    <a:gd name="T62" fmla="*/ 84 w 380"/>
                    <a:gd name="T63" fmla="*/ 134 h 1047"/>
                    <a:gd name="T64" fmla="*/ 88 w 380"/>
                    <a:gd name="T65" fmla="*/ 107 h 1047"/>
                    <a:gd name="T66" fmla="*/ 90 w 380"/>
                    <a:gd name="T67" fmla="*/ 71 h 1047"/>
                    <a:gd name="T68" fmla="*/ 93 w 380"/>
                    <a:gd name="T69" fmla="*/ 45 h 1047"/>
                    <a:gd name="T70" fmla="*/ 94 w 380"/>
                    <a:gd name="T71" fmla="*/ 34 h 1047"/>
                    <a:gd name="T72" fmla="*/ 92 w 380"/>
                    <a:gd name="T73" fmla="*/ 24 h 1047"/>
                    <a:gd name="T74" fmla="*/ 86 w 380"/>
                    <a:gd name="T75" fmla="*/ 16 h 1047"/>
                    <a:gd name="T76" fmla="*/ 78 w 380"/>
                    <a:gd name="T77" fmla="*/ 9 h 1047"/>
                    <a:gd name="T78" fmla="*/ 68 w 380"/>
                    <a:gd name="T79" fmla="*/ 4 h 1047"/>
                    <a:gd name="T80" fmla="*/ 58 w 380"/>
                    <a:gd name="T81" fmla="*/ 1 h 1047"/>
                    <a:gd name="T82" fmla="*/ 47 w 380"/>
                    <a:gd name="T83" fmla="*/ 0 h 10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0" h="1047">
                      <a:moveTo>
                        <a:pt x="169" y="3"/>
                      </a:moveTo>
                      <a:lnTo>
                        <a:pt x="131" y="16"/>
                      </a:lnTo>
                      <a:lnTo>
                        <a:pt x="99" y="32"/>
                      </a:lnTo>
                      <a:lnTo>
                        <a:pt x="71" y="51"/>
                      </a:lnTo>
                      <a:lnTo>
                        <a:pt x="48" y="72"/>
                      </a:lnTo>
                      <a:lnTo>
                        <a:pt x="30" y="92"/>
                      </a:lnTo>
                      <a:lnTo>
                        <a:pt x="16" y="115"/>
                      </a:lnTo>
                      <a:lnTo>
                        <a:pt x="7" y="138"/>
                      </a:lnTo>
                      <a:lnTo>
                        <a:pt x="1" y="161"/>
                      </a:lnTo>
                      <a:lnTo>
                        <a:pt x="0" y="186"/>
                      </a:lnTo>
                      <a:lnTo>
                        <a:pt x="3" y="209"/>
                      </a:lnTo>
                      <a:lnTo>
                        <a:pt x="10" y="232"/>
                      </a:lnTo>
                      <a:lnTo>
                        <a:pt x="21" y="254"/>
                      </a:lnTo>
                      <a:lnTo>
                        <a:pt x="36" y="275"/>
                      </a:lnTo>
                      <a:lnTo>
                        <a:pt x="54" y="295"/>
                      </a:lnTo>
                      <a:lnTo>
                        <a:pt x="76" y="312"/>
                      </a:lnTo>
                      <a:lnTo>
                        <a:pt x="101" y="328"/>
                      </a:lnTo>
                      <a:lnTo>
                        <a:pt x="107" y="377"/>
                      </a:lnTo>
                      <a:lnTo>
                        <a:pt x="112" y="424"/>
                      </a:lnTo>
                      <a:lnTo>
                        <a:pt x="117" y="472"/>
                      </a:lnTo>
                      <a:lnTo>
                        <a:pt x="122" y="521"/>
                      </a:lnTo>
                      <a:lnTo>
                        <a:pt x="128" y="569"/>
                      </a:lnTo>
                      <a:lnTo>
                        <a:pt x="132" y="618"/>
                      </a:lnTo>
                      <a:lnTo>
                        <a:pt x="138" y="666"/>
                      </a:lnTo>
                      <a:lnTo>
                        <a:pt x="143" y="714"/>
                      </a:lnTo>
                      <a:lnTo>
                        <a:pt x="145" y="733"/>
                      </a:lnTo>
                      <a:lnTo>
                        <a:pt x="147" y="751"/>
                      </a:lnTo>
                      <a:lnTo>
                        <a:pt x="150" y="770"/>
                      </a:lnTo>
                      <a:lnTo>
                        <a:pt x="152" y="788"/>
                      </a:lnTo>
                      <a:lnTo>
                        <a:pt x="154" y="840"/>
                      </a:lnTo>
                      <a:lnTo>
                        <a:pt x="155" y="892"/>
                      </a:lnTo>
                      <a:lnTo>
                        <a:pt x="158" y="943"/>
                      </a:lnTo>
                      <a:lnTo>
                        <a:pt x="159" y="995"/>
                      </a:lnTo>
                      <a:lnTo>
                        <a:pt x="164" y="1008"/>
                      </a:lnTo>
                      <a:lnTo>
                        <a:pt x="169" y="1021"/>
                      </a:lnTo>
                      <a:lnTo>
                        <a:pt x="174" y="1034"/>
                      </a:lnTo>
                      <a:lnTo>
                        <a:pt x="179" y="1047"/>
                      </a:lnTo>
                      <a:lnTo>
                        <a:pt x="189" y="1047"/>
                      </a:lnTo>
                      <a:lnTo>
                        <a:pt x="200" y="1047"/>
                      </a:lnTo>
                      <a:lnTo>
                        <a:pt x="211" y="1047"/>
                      </a:lnTo>
                      <a:lnTo>
                        <a:pt x="222" y="1047"/>
                      </a:lnTo>
                      <a:lnTo>
                        <a:pt x="233" y="1047"/>
                      </a:lnTo>
                      <a:lnTo>
                        <a:pt x="243" y="1047"/>
                      </a:lnTo>
                      <a:lnTo>
                        <a:pt x="255" y="1047"/>
                      </a:lnTo>
                      <a:lnTo>
                        <a:pt x="265" y="1047"/>
                      </a:lnTo>
                      <a:lnTo>
                        <a:pt x="269" y="1036"/>
                      </a:lnTo>
                      <a:lnTo>
                        <a:pt x="274" y="1024"/>
                      </a:lnTo>
                      <a:lnTo>
                        <a:pt x="278" y="1014"/>
                      </a:lnTo>
                      <a:lnTo>
                        <a:pt x="282" y="1002"/>
                      </a:lnTo>
                      <a:lnTo>
                        <a:pt x="283" y="958"/>
                      </a:lnTo>
                      <a:lnTo>
                        <a:pt x="283" y="914"/>
                      </a:lnTo>
                      <a:lnTo>
                        <a:pt x="283" y="870"/>
                      </a:lnTo>
                      <a:lnTo>
                        <a:pt x="284" y="825"/>
                      </a:lnTo>
                      <a:lnTo>
                        <a:pt x="287" y="805"/>
                      </a:lnTo>
                      <a:lnTo>
                        <a:pt x="290" y="785"/>
                      </a:lnTo>
                      <a:lnTo>
                        <a:pt x="293" y="764"/>
                      </a:lnTo>
                      <a:lnTo>
                        <a:pt x="295" y="744"/>
                      </a:lnTo>
                      <a:lnTo>
                        <a:pt x="299" y="724"/>
                      </a:lnTo>
                      <a:lnTo>
                        <a:pt x="305" y="703"/>
                      </a:lnTo>
                      <a:lnTo>
                        <a:pt x="310" y="683"/>
                      </a:lnTo>
                      <a:lnTo>
                        <a:pt x="314" y="662"/>
                      </a:lnTo>
                      <a:lnTo>
                        <a:pt x="322" y="627"/>
                      </a:lnTo>
                      <a:lnTo>
                        <a:pt x="331" y="586"/>
                      </a:lnTo>
                      <a:lnTo>
                        <a:pt x="339" y="539"/>
                      </a:lnTo>
                      <a:lnTo>
                        <a:pt x="347" y="486"/>
                      </a:lnTo>
                      <a:lnTo>
                        <a:pt x="354" y="428"/>
                      </a:lnTo>
                      <a:lnTo>
                        <a:pt x="358" y="361"/>
                      </a:lnTo>
                      <a:lnTo>
                        <a:pt x="363" y="287"/>
                      </a:lnTo>
                      <a:lnTo>
                        <a:pt x="365" y="205"/>
                      </a:lnTo>
                      <a:lnTo>
                        <a:pt x="374" y="182"/>
                      </a:lnTo>
                      <a:lnTo>
                        <a:pt x="379" y="160"/>
                      </a:lnTo>
                      <a:lnTo>
                        <a:pt x="380" y="138"/>
                      </a:lnTo>
                      <a:lnTo>
                        <a:pt x="377" y="119"/>
                      </a:lnTo>
                      <a:lnTo>
                        <a:pt x="370" y="99"/>
                      </a:lnTo>
                      <a:lnTo>
                        <a:pt x="360" y="82"/>
                      </a:lnTo>
                      <a:lnTo>
                        <a:pt x="348" y="65"/>
                      </a:lnTo>
                      <a:lnTo>
                        <a:pt x="333" y="50"/>
                      </a:lnTo>
                      <a:lnTo>
                        <a:pt x="316" y="37"/>
                      </a:lnTo>
                      <a:lnTo>
                        <a:pt x="297" y="26"/>
                      </a:lnTo>
                      <a:lnTo>
                        <a:pt x="276" y="16"/>
                      </a:lnTo>
                      <a:lnTo>
                        <a:pt x="256" y="9"/>
                      </a:lnTo>
                      <a:lnTo>
                        <a:pt x="234" y="4"/>
                      </a:lnTo>
                      <a:lnTo>
                        <a:pt x="212" y="1"/>
                      </a:lnTo>
                      <a:lnTo>
                        <a:pt x="190" y="0"/>
                      </a:lnTo>
                      <a:lnTo>
                        <a:pt x="169" y="3"/>
                      </a:lnTo>
                      <a:close/>
                    </a:path>
                  </a:pathLst>
                </a:custGeom>
                <a:solidFill>
                  <a:srgbClr val="FFF2BF"/>
                </a:solidFill>
                <a:ln w="9525">
                  <a:noFill/>
                  <a:round/>
                  <a:headEnd/>
                  <a:tailEnd/>
                </a:ln>
              </p:spPr>
              <p:txBody>
                <a:bodyPr/>
                <a:lstStyle/>
                <a:p>
                  <a:pPr>
                    <a:defRPr/>
                  </a:pPr>
                  <a:endParaRPr lang="en-US"/>
                </a:p>
              </p:txBody>
            </p:sp>
            <p:sp>
              <p:nvSpPr>
                <p:cNvPr id="1059" name="Freeform 32"/>
                <p:cNvSpPr>
                  <a:spLocks/>
                </p:cNvSpPr>
                <p:nvPr/>
              </p:nvSpPr>
              <p:spPr bwMode="auto">
                <a:xfrm>
                  <a:off x="2343" y="2939"/>
                  <a:ext cx="172" cy="518"/>
                </a:xfrm>
                <a:custGeom>
                  <a:avLst/>
                  <a:gdLst>
                    <a:gd name="T0" fmla="*/ 32 w 343"/>
                    <a:gd name="T1" fmla="*/ 4 h 1033"/>
                    <a:gd name="T2" fmla="*/ 17 w 343"/>
                    <a:gd name="T3" fmla="*/ 12 h 1033"/>
                    <a:gd name="T4" fmla="*/ 7 w 343"/>
                    <a:gd name="T5" fmla="*/ 22 h 1033"/>
                    <a:gd name="T6" fmla="*/ 1 w 343"/>
                    <a:gd name="T7" fmla="*/ 32 h 1033"/>
                    <a:gd name="T8" fmla="*/ 0 w 343"/>
                    <a:gd name="T9" fmla="*/ 43 h 1033"/>
                    <a:gd name="T10" fmla="*/ 3 w 343"/>
                    <a:gd name="T11" fmla="*/ 53 h 1033"/>
                    <a:gd name="T12" fmla="*/ 10 w 343"/>
                    <a:gd name="T13" fmla="*/ 63 h 1033"/>
                    <a:gd name="T14" fmla="*/ 20 w 343"/>
                    <a:gd name="T15" fmla="*/ 70 h 1033"/>
                    <a:gd name="T16" fmla="*/ 28 w 343"/>
                    <a:gd name="T17" fmla="*/ 99 h 1033"/>
                    <a:gd name="T18" fmla="*/ 32 w 343"/>
                    <a:gd name="T19" fmla="*/ 150 h 1033"/>
                    <a:gd name="T20" fmla="*/ 35 w 343"/>
                    <a:gd name="T21" fmla="*/ 182 h 1033"/>
                    <a:gd name="T22" fmla="*/ 35 w 343"/>
                    <a:gd name="T23" fmla="*/ 191 h 1033"/>
                    <a:gd name="T24" fmla="*/ 36 w 343"/>
                    <a:gd name="T25" fmla="*/ 208 h 1033"/>
                    <a:gd name="T26" fmla="*/ 37 w 343"/>
                    <a:gd name="T27" fmla="*/ 234 h 1033"/>
                    <a:gd name="T28" fmla="*/ 38 w 343"/>
                    <a:gd name="T29" fmla="*/ 250 h 1033"/>
                    <a:gd name="T30" fmla="*/ 40 w 343"/>
                    <a:gd name="T31" fmla="*/ 256 h 1033"/>
                    <a:gd name="T32" fmla="*/ 44 w 343"/>
                    <a:gd name="T33" fmla="*/ 260 h 1033"/>
                    <a:gd name="T34" fmla="*/ 48 w 343"/>
                    <a:gd name="T35" fmla="*/ 260 h 1033"/>
                    <a:gd name="T36" fmla="*/ 53 w 343"/>
                    <a:gd name="T37" fmla="*/ 260 h 1033"/>
                    <a:gd name="T38" fmla="*/ 57 w 343"/>
                    <a:gd name="T39" fmla="*/ 260 h 1033"/>
                    <a:gd name="T40" fmla="*/ 60 w 343"/>
                    <a:gd name="T41" fmla="*/ 257 h 1033"/>
                    <a:gd name="T42" fmla="*/ 62 w 343"/>
                    <a:gd name="T43" fmla="*/ 251 h 1033"/>
                    <a:gd name="T44" fmla="*/ 63 w 343"/>
                    <a:gd name="T45" fmla="*/ 237 h 1033"/>
                    <a:gd name="T46" fmla="*/ 64 w 343"/>
                    <a:gd name="T47" fmla="*/ 216 h 1033"/>
                    <a:gd name="T48" fmla="*/ 65 w 343"/>
                    <a:gd name="T49" fmla="*/ 199 h 1033"/>
                    <a:gd name="T50" fmla="*/ 65 w 343"/>
                    <a:gd name="T51" fmla="*/ 189 h 1033"/>
                    <a:gd name="T52" fmla="*/ 67 w 343"/>
                    <a:gd name="T53" fmla="*/ 179 h 1033"/>
                    <a:gd name="T54" fmla="*/ 69 w 343"/>
                    <a:gd name="T55" fmla="*/ 169 h 1033"/>
                    <a:gd name="T56" fmla="*/ 71 w 343"/>
                    <a:gd name="T57" fmla="*/ 155 h 1033"/>
                    <a:gd name="T58" fmla="*/ 75 w 343"/>
                    <a:gd name="T59" fmla="*/ 133 h 1033"/>
                    <a:gd name="T60" fmla="*/ 77 w 343"/>
                    <a:gd name="T61" fmla="*/ 105 h 1033"/>
                    <a:gd name="T62" fmla="*/ 80 w 343"/>
                    <a:gd name="T63" fmla="*/ 70 h 1033"/>
                    <a:gd name="T64" fmla="*/ 84 w 343"/>
                    <a:gd name="T65" fmla="*/ 45 h 1033"/>
                    <a:gd name="T66" fmla="*/ 86 w 343"/>
                    <a:gd name="T67" fmla="*/ 35 h 1033"/>
                    <a:gd name="T68" fmla="*/ 85 w 343"/>
                    <a:gd name="T69" fmla="*/ 26 h 1033"/>
                    <a:gd name="T70" fmla="*/ 81 w 343"/>
                    <a:gd name="T71" fmla="*/ 17 h 1033"/>
                    <a:gd name="T72" fmla="*/ 74 w 343"/>
                    <a:gd name="T73" fmla="*/ 10 h 1033"/>
                    <a:gd name="T74" fmla="*/ 65 w 343"/>
                    <a:gd name="T75" fmla="*/ 5 h 1033"/>
                    <a:gd name="T76" fmla="*/ 56 w 343"/>
                    <a:gd name="T77" fmla="*/ 1 h 1033"/>
                    <a:gd name="T78" fmla="*/ 46 w 343"/>
                    <a:gd name="T79" fmla="*/ 0 h 10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3" h="1033">
                      <a:moveTo>
                        <a:pt x="162" y="1"/>
                      </a:moveTo>
                      <a:lnTo>
                        <a:pt x="125" y="14"/>
                      </a:lnTo>
                      <a:lnTo>
                        <a:pt x="93" y="30"/>
                      </a:lnTo>
                      <a:lnTo>
                        <a:pt x="65" y="47"/>
                      </a:lnTo>
                      <a:lnTo>
                        <a:pt x="44" y="66"/>
                      </a:lnTo>
                      <a:lnTo>
                        <a:pt x="26" y="85"/>
                      </a:lnTo>
                      <a:lnTo>
                        <a:pt x="12" y="107"/>
                      </a:lnTo>
                      <a:lnTo>
                        <a:pt x="4" y="128"/>
                      </a:lnTo>
                      <a:lnTo>
                        <a:pt x="0" y="150"/>
                      </a:lnTo>
                      <a:lnTo>
                        <a:pt x="0" y="172"/>
                      </a:lnTo>
                      <a:lnTo>
                        <a:pt x="3" y="192"/>
                      </a:lnTo>
                      <a:lnTo>
                        <a:pt x="11" y="212"/>
                      </a:lnTo>
                      <a:lnTo>
                        <a:pt x="23" y="232"/>
                      </a:lnTo>
                      <a:lnTo>
                        <a:pt x="37" y="249"/>
                      </a:lnTo>
                      <a:lnTo>
                        <a:pt x="55" y="264"/>
                      </a:lnTo>
                      <a:lnTo>
                        <a:pt x="77" y="278"/>
                      </a:lnTo>
                      <a:lnTo>
                        <a:pt x="101" y="288"/>
                      </a:lnTo>
                      <a:lnTo>
                        <a:pt x="109" y="392"/>
                      </a:lnTo>
                      <a:lnTo>
                        <a:pt x="117" y="495"/>
                      </a:lnTo>
                      <a:lnTo>
                        <a:pt x="126" y="599"/>
                      </a:lnTo>
                      <a:lnTo>
                        <a:pt x="134" y="703"/>
                      </a:lnTo>
                      <a:lnTo>
                        <a:pt x="137" y="721"/>
                      </a:lnTo>
                      <a:lnTo>
                        <a:pt x="138" y="739"/>
                      </a:lnTo>
                      <a:lnTo>
                        <a:pt x="140" y="758"/>
                      </a:lnTo>
                      <a:lnTo>
                        <a:pt x="143" y="776"/>
                      </a:lnTo>
                      <a:lnTo>
                        <a:pt x="144" y="827"/>
                      </a:lnTo>
                      <a:lnTo>
                        <a:pt x="145" y="879"/>
                      </a:lnTo>
                      <a:lnTo>
                        <a:pt x="147" y="931"/>
                      </a:lnTo>
                      <a:lnTo>
                        <a:pt x="148" y="981"/>
                      </a:lnTo>
                      <a:lnTo>
                        <a:pt x="152" y="994"/>
                      </a:lnTo>
                      <a:lnTo>
                        <a:pt x="156" y="1007"/>
                      </a:lnTo>
                      <a:lnTo>
                        <a:pt x="160" y="1020"/>
                      </a:lnTo>
                      <a:lnTo>
                        <a:pt x="164" y="1033"/>
                      </a:lnTo>
                      <a:lnTo>
                        <a:pt x="174" y="1033"/>
                      </a:lnTo>
                      <a:lnTo>
                        <a:pt x="183" y="1033"/>
                      </a:lnTo>
                      <a:lnTo>
                        <a:pt x="192" y="1033"/>
                      </a:lnTo>
                      <a:lnTo>
                        <a:pt x="201" y="1033"/>
                      </a:lnTo>
                      <a:lnTo>
                        <a:pt x="209" y="1033"/>
                      </a:lnTo>
                      <a:lnTo>
                        <a:pt x="219" y="1033"/>
                      </a:lnTo>
                      <a:lnTo>
                        <a:pt x="228" y="1033"/>
                      </a:lnTo>
                      <a:lnTo>
                        <a:pt x="237" y="1033"/>
                      </a:lnTo>
                      <a:lnTo>
                        <a:pt x="240" y="1022"/>
                      </a:lnTo>
                      <a:lnTo>
                        <a:pt x="244" y="1010"/>
                      </a:lnTo>
                      <a:lnTo>
                        <a:pt x="247" y="1000"/>
                      </a:lnTo>
                      <a:lnTo>
                        <a:pt x="251" y="988"/>
                      </a:lnTo>
                      <a:lnTo>
                        <a:pt x="252" y="944"/>
                      </a:lnTo>
                      <a:lnTo>
                        <a:pt x="253" y="901"/>
                      </a:lnTo>
                      <a:lnTo>
                        <a:pt x="253" y="857"/>
                      </a:lnTo>
                      <a:lnTo>
                        <a:pt x="254" y="813"/>
                      </a:lnTo>
                      <a:lnTo>
                        <a:pt x="257" y="792"/>
                      </a:lnTo>
                      <a:lnTo>
                        <a:pt x="258" y="772"/>
                      </a:lnTo>
                      <a:lnTo>
                        <a:pt x="260" y="752"/>
                      </a:lnTo>
                      <a:lnTo>
                        <a:pt x="262" y="731"/>
                      </a:lnTo>
                      <a:lnTo>
                        <a:pt x="267" y="712"/>
                      </a:lnTo>
                      <a:lnTo>
                        <a:pt x="270" y="691"/>
                      </a:lnTo>
                      <a:lnTo>
                        <a:pt x="275" y="672"/>
                      </a:lnTo>
                      <a:lnTo>
                        <a:pt x="278" y="652"/>
                      </a:lnTo>
                      <a:lnTo>
                        <a:pt x="284" y="616"/>
                      </a:lnTo>
                      <a:lnTo>
                        <a:pt x="291" y="576"/>
                      </a:lnTo>
                      <a:lnTo>
                        <a:pt x="297" y="530"/>
                      </a:lnTo>
                      <a:lnTo>
                        <a:pt x="303" y="478"/>
                      </a:lnTo>
                      <a:lnTo>
                        <a:pt x="307" y="419"/>
                      </a:lnTo>
                      <a:lnTo>
                        <a:pt x="313" y="354"/>
                      </a:lnTo>
                      <a:lnTo>
                        <a:pt x="318" y="280"/>
                      </a:lnTo>
                      <a:lnTo>
                        <a:pt x="321" y="199"/>
                      </a:lnTo>
                      <a:lnTo>
                        <a:pt x="333" y="179"/>
                      </a:lnTo>
                      <a:lnTo>
                        <a:pt x="341" y="158"/>
                      </a:lnTo>
                      <a:lnTo>
                        <a:pt x="343" y="138"/>
                      </a:lnTo>
                      <a:lnTo>
                        <a:pt x="343" y="120"/>
                      </a:lnTo>
                      <a:lnTo>
                        <a:pt x="338" y="101"/>
                      </a:lnTo>
                      <a:lnTo>
                        <a:pt x="331" y="84"/>
                      </a:lnTo>
                      <a:lnTo>
                        <a:pt x="321" y="68"/>
                      </a:lnTo>
                      <a:lnTo>
                        <a:pt x="310" y="53"/>
                      </a:lnTo>
                      <a:lnTo>
                        <a:pt x="295" y="39"/>
                      </a:lnTo>
                      <a:lnTo>
                        <a:pt x="278" y="28"/>
                      </a:lnTo>
                      <a:lnTo>
                        <a:pt x="260" y="17"/>
                      </a:lnTo>
                      <a:lnTo>
                        <a:pt x="242" y="9"/>
                      </a:lnTo>
                      <a:lnTo>
                        <a:pt x="222" y="4"/>
                      </a:lnTo>
                      <a:lnTo>
                        <a:pt x="201" y="0"/>
                      </a:lnTo>
                      <a:lnTo>
                        <a:pt x="182" y="0"/>
                      </a:lnTo>
                      <a:lnTo>
                        <a:pt x="162" y="1"/>
                      </a:lnTo>
                      <a:close/>
                    </a:path>
                  </a:pathLst>
                </a:custGeom>
                <a:solidFill>
                  <a:srgbClr val="FFF4D3"/>
                </a:solidFill>
                <a:ln w="9525">
                  <a:noFill/>
                  <a:round/>
                  <a:headEnd/>
                  <a:tailEnd/>
                </a:ln>
              </p:spPr>
              <p:txBody>
                <a:bodyPr/>
                <a:lstStyle/>
                <a:p>
                  <a:pPr>
                    <a:defRPr/>
                  </a:pPr>
                  <a:endParaRPr lang="en-US"/>
                </a:p>
              </p:txBody>
            </p:sp>
            <p:sp>
              <p:nvSpPr>
                <p:cNvPr id="1060" name="Freeform 33"/>
                <p:cNvSpPr>
                  <a:spLocks/>
                </p:cNvSpPr>
                <p:nvPr/>
              </p:nvSpPr>
              <p:spPr bwMode="auto">
                <a:xfrm>
                  <a:off x="2353" y="2947"/>
                  <a:ext cx="157" cy="510"/>
                </a:xfrm>
                <a:custGeom>
                  <a:avLst/>
                  <a:gdLst>
                    <a:gd name="T0" fmla="*/ 30 w 311"/>
                    <a:gd name="T1" fmla="*/ 4 h 1020"/>
                    <a:gd name="T2" fmla="*/ 16 w 311"/>
                    <a:gd name="T3" fmla="*/ 11 h 1020"/>
                    <a:gd name="T4" fmla="*/ 6 w 311"/>
                    <a:gd name="T5" fmla="*/ 21 h 1020"/>
                    <a:gd name="T6" fmla="*/ 1 w 311"/>
                    <a:gd name="T7" fmla="*/ 30 h 1020"/>
                    <a:gd name="T8" fmla="*/ 1 w 311"/>
                    <a:gd name="T9" fmla="*/ 40 h 1020"/>
                    <a:gd name="T10" fmla="*/ 4 w 311"/>
                    <a:gd name="T11" fmla="*/ 49 h 1020"/>
                    <a:gd name="T12" fmla="*/ 11 w 311"/>
                    <a:gd name="T13" fmla="*/ 56 h 1020"/>
                    <a:gd name="T14" fmla="*/ 20 w 311"/>
                    <a:gd name="T15" fmla="*/ 61 h 1020"/>
                    <a:gd name="T16" fmla="*/ 28 w 311"/>
                    <a:gd name="T17" fmla="*/ 91 h 1020"/>
                    <a:gd name="T18" fmla="*/ 31 w 311"/>
                    <a:gd name="T19" fmla="*/ 146 h 1020"/>
                    <a:gd name="T20" fmla="*/ 33 w 311"/>
                    <a:gd name="T21" fmla="*/ 178 h 1020"/>
                    <a:gd name="T22" fmla="*/ 34 w 311"/>
                    <a:gd name="T23" fmla="*/ 187 h 1020"/>
                    <a:gd name="T24" fmla="*/ 34 w 311"/>
                    <a:gd name="T25" fmla="*/ 205 h 1020"/>
                    <a:gd name="T26" fmla="*/ 35 w 311"/>
                    <a:gd name="T27" fmla="*/ 230 h 1020"/>
                    <a:gd name="T28" fmla="*/ 36 w 311"/>
                    <a:gd name="T29" fmla="*/ 246 h 1020"/>
                    <a:gd name="T30" fmla="*/ 38 w 311"/>
                    <a:gd name="T31" fmla="*/ 252 h 1020"/>
                    <a:gd name="T32" fmla="*/ 40 w 311"/>
                    <a:gd name="T33" fmla="*/ 255 h 1020"/>
                    <a:gd name="T34" fmla="*/ 44 w 311"/>
                    <a:gd name="T35" fmla="*/ 255 h 1020"/>
                    <a:gd name="T36" fmla="*/ 48 w 311"/>
                    <a:gd name="T37" fmla="*/ 255 h 1020"/>
                    <a:gd name="T38" fmla="*/ 52 w 311"/>
                    <a:gd name="T39" fmla="*/ 255 h 1020"/>
                    <a:gd name="T40" fmla="*/ 55 w 311"/>
                    <a:gd name="T41" fmla="*/ 253 h 1020"/>
                    <a:gd name="T42" fmla="*/ 56 w 311"/>
                    <a:gd name="T43" fmla="*/ 247 h 1020"/>
                    <a:gd name="T44" fmla="*/ 57 w 311"/>
                    <a:gd name="T45" fmla="*/ 234 h 1020"/>
                    <a:gd name="T46" fmla="*/ 57 w 311"/>
                    <a:gd name="T47" fmla="*/ 212 h 1020"/>
                    <a:gd name="T48" fmla="*/ 58 w 311"/>
                    <a:gd name="T49" fmla="*/ 196 h 1020"/>
                    <a:gd name="T50" fmla="*/ 59 w 311"/>
                    <a:gd name="T51" fmla="*/ 186 h 1020"/>
                    <a:gd name="T52" fmla="*/ 60 w 311"/>
                    <a:gd name="T53" fmla="*/ 176 h 1020"/>
                    <a:gd name="T54" fmla="*/ 62 w 311"/>
                    <a:gd name="T55" fmla="*/ 166 h 1020"/>
                    <a:gd name="T56" fmla="*/ 65 w 311"/>
                    <a:gd name="T57" fmla="*/ 143 h 1020"/>
                    <a:gd name="T58" fmla="*/ 69 w 311"/>
                    <a:gd name="T59" fmla="*/ 88 h 1020"/>
                    <a:gd name="T60" fmla="*/ 75 w 311"/>
                    <a:gd name="T61" fmla="*/ 45 h 1020"/>
                    <a:gd name="T62" fmla="*/ 79 w 311"/>
                    <a:gd name="T63" fmla="*/ 35 h 1020"/>
                    <a:gd name="T64" fmla="*/ 79 w 311"/>
                    <a:gd name="T65" fmla="*/ 27 h 1020"/>
                    <a:gd name="T66" fmla="*/ 76 w 311"/>
                    <a:gd name="T67" fmla="*/ 18 h 1020"/>
                    <a:gd name="T68" fmla="*/ 70 w 311"/>
                    <a:gd name="T69" fmla="*/ 11 h 1020"/>
                    <a:gd name="T70" fmla="*/ 63 w 311"/>
                    <a:gd name="T71" fmla="*/ 6 h 1020"/>
                    <a:gd name="T72" fmla="*/ 54 w 311"/>
                    <a:gd name="T73" fmla="*/ 2 h 1020"/>
                    <a:gd name="T74" fmla="*/ 44 w 311"/>
                    <a:gd name="T75" fmla="*/ 0 h 10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1" h="1020">
                      <a:moveTo>
                        <a:pt x="156" y="1"/>
                      </a:moveTo>
                      <a:lnTo>
                        <a:pt x="119" y="13"/>
                      </a:lnTo>
                      <a:lnTo>
                        <a:pt x="88" y="27"/>
                      </a:lnTo>
                      <a:lnTo>
                        <a:pt x="61" y="44"/>
                      </a:lnTo>
                      <a:lnTo>
                        <a:pt x="39" y="62"/>
                      </a:lnTo>
                      <a:lnTo>
                        <a:pt x="23" y="81"/>
                      </a:lnTo>
                      <a:lnTo>
                        <a:pt x="11" y="100"/>
                      </a:lnTo>
                      <a:lnTo>
                        <a:pt x="4" y="120"/>
                      </a:lnTo>
                      <a:lnTo>
                        <a:pt x="0" y="140"/>
                      </a:lnTo>
                      <a:lnTo>
                        <a:pt x="1" y="159"/>
                      </a:lnTo>
                      <a:lnTo>
                        <a:pt x="6" y="177"/>
                      </a:lnTo>
                      <a:lnTo>
                        <a:pt x="14" y="194"/>
                      </a:lnTo>
                      <a:lnTo>
                        <a:pt x="26" y="210"/>
                      </a:lnTo>
                      <a:lnTo>
                        <a:pt x="41" y="224"/>
                      </a:lnTo>
                      <a:lnTo>
                        <a:pt x="58" y="236"/>
                      </a:lnTo>
                      <a:lnTo>
                        <a:pt x="79" y="244"/>
                      </a:lnTo>
                      <a:lnTo>
                        <a:pt x="102" y="249"/>
                      </a:lnTo>
                      <a:lnTo>
                        <a:pt x="109" y="361"/>
                      </a:lnTo>
                      <a:lnTo>
                        <a:pt x="114" y="472"/>
                      </a:lnTo>
                      <a:lnTo>
                        <a:pt x="121" y="582"/>
                      </a:lnTo>
                      <a:lnTo>
                        <a:pt x="127" y="694"/>
                      </a:lnTo>
                      <a:lnTo>
                        <a:pt x="129" y="712"/>
                      </a:lnTo>
                      <a:lnTo>
                        <a:pt x="130" y="730"/>
                      </a:lnTo>
                      <a:lnTo>
                        <a:pt x="133" y="748"/>
                      </a:lnTo>
                      <a:lnTo>
                        <a:pt x="134" y="767"/>
                      </a:lnTo>
                      <a:lnTo>
                        <a:pt x="135" y="817"/>
                      </a:lnTo>
                      <a:lnTo>
                        <a:pt x="136" y="868"/>
                      </a:lnTo>
                      <a:lnTo>
                        <a:pt x="137" y="919"/>
                      </a:lnTo>
                      <a:lnTo>
                        <a:pt x="139" y="969"/>
                      </a:lnTo>
                      <a:lnTo>
                        <a:pt x="142" y="982"/>
                      </a:lnTo>
                      <a:lnTo>
                        <a:pt x="145" y="995"/>
                      </a:lnTo>
                      <a:lnTo>
                        <a:pt x="149" y="1007"/>
                      </a:lnTo>
                      <a:lnTo>
                        <a:pt x="152" y="1020"/>
                      </a:lnTo>
                      <a:lnTo>
                        <a:pt x="159" y="1020"/>
                      </a:lnTo>
                      <a:lnTo>
                        <a:pt x="167" y="1020"/>
                      </a:lnTo>
                      <a:lnTo>
                        <a:pt x="174" y="1020"/>
                      </a:lnTo>
                      <a:lnTo>
                        <a:pt x="182" y="1020"/>
                      </a:lnTo>
                      <a:lnTo>
                        <a:pt x="189" y="1020"/>
                      </a:lnTo>
                      <a:lnTo>
                        <a:pt x="196" y="1020"/>
                      </a:lnTo>
                      <a:lnTo>
                        <a:pt x="204" y="1020"/>
                      </a:lnTo>
                      <a:lnTo>
                        <a:pt x="211" y="1020"/>
                      </a:lnTo>
                      <a:lnTo>
                        <a:pt x="213" y="1010"/>
                      </a:lnTo>
                      <a:lnTo>
                        <a:pt x="217" y="998"/>
                      </a:lnTo>
                      <a:lnTo>
                        <a:pt x="220" y="988"/>
                      </a:lnTo>
                      <a:lnTo>
                        <a:pt x="223" y="977"/>
                      </a:lnTo>
                      <a:lnTo>
                        <a:pt x="223" y="934"/>
                      </a:lnTo>
                      <a:lnTo>
                        <a:pt x="224" y="890"/>
                      </a:lnTo>
                      <a:lnTo>
                        <a:pt x="224" y="846"/>
                      </a:lnTo>
                      <a:lnTo>
                        <a:pt x="225" y="802"/>
                      </a:lnTo>
                      <a:lnTo>
                        <a:pt x="227" y="783"/>
                      </a:lnTo>
                      <a:lnTo>
                        <a:pt x="228" y="762"/>
                      </a:lnTo>
                      <a:lnTo>
                        <a:pt x="231" y="742"/>
                      </a:lnTo>
                      <a:lnTo>
                        <a:pt x="232" y="723"/>
                      </a:lnTo>
                      <a:lnTo>
                        <a:pt x="235" y="703"/>
                      </a:lnTo>
                      <a:lnTo>
                        <a:pt x="239" y="683"/>
                      </a:lnTo>
                      <a:lnTo>
                        <a:pt x="241" y="663"/>
                      </a:lnTo>
                      <a:lnTo>
                        <a:pt x="244" y="642"/>
                      </a:lnTo>
                      <a:lnTo>
                        <a:pt x="253" y="569"/>
                      </a:lnTo>
                      <a:lnTo>
                        <a:pt x="261" y="472"/>
                      </a:lnTo>
                      <a:lnTo>
                        <a:pt x="269" y="349"/>
                      </a:lnTo>
                      <a:lnTo>
                        <a:pt x="278" y="195"/>
                      </a:lnTo>
                      <a:lnTo>
                        <a:pt x="293" y="177"/>
                      </a:lnTo>
                      <a:lnTo>
                        <a:pt x="303" y="159"/>
                      </a:lnTo>
                      <a:lnTo>
                        <a:pt x="309" y="140"/>
                      </a:lnTo>
                      <a:lnTo>
                        <a:pt x="311" y="123"/>
                      </a:lnTo>
                      <a:lnTo>
                        <a:pt x="310" y="106"/>
                      </a:lnTo>
                      <a:lnTo>
                        <a:pt x="305" y="88"/>
                      </a:lnTo>
                      <a:lnTo>
                        <a:pt x="297" y="72"/>
                      </a:lnTo>
                      <a:lnTo>
                        <a:pt x="288" y="57"/>
                      </a:lnTo>
                      <a:lnTo>
                        <a:pt x="276" y="43"/>
                      </a:lnTo>
                      <a:lnTo>
                        <a:pt x="262" y="32"/>
                      </a:lnTo>
                      <a:lnTo>
                        <a:pt x="246" y="21"/>
                      </a:lnTo>
                      <a:lnTo>
                        <a:pt x="228" y="12"/>
                      </a:lnTo>
                      <a:lnTo>
                        <a:pt x="211" y="6"/>
                      </a:lnTo>
                      <a:lnTo>
                        <a:pt x="193" y="2"/>
                      </a:lnTo>
                      <a:lnTo>
                        <a:pt x="174" y="0"/>
                      </a:lnTo>
                      <a:lnTo>
                        <a:pt x="156" y="1"/>
                      </a:lnTo>
                      <a:close/>
                    </a:path>
                  </a:pathLst>
                </a:custGeom>
                <a:solidFill>
                  <a:srgbClr val="FFF9EA"/>
                </a:solidFill>
                <a:ln w="9525">
                  <a:noFill/>
                  <a:round/>
                  <a:headEnd/>
                  <a:tailEnd/>
                </a:ln>
              </p:spPr>
              <p:txBody>
                <a:bodyPr/>
                <a:lstStyle/>
                <a:p>
                  <a:pPr>
                    <a:defRPr/>
                  </a:pPr>
                  <a:endParaRPr lang="en-US"/>
                </a:p>
              </p:txBody>
            </p:sp>
            <p:sp>
              <p:nvSpPr>
                <p:cNvPr id="1061" name="Freeform 34"/>
                <p:cNvSpPr>
                  <a:spLocks/>
                </p:cNvSpPr>
                <p:nvPr/>
              </p:nvSpPr>
              <p:spPr bwMode="auto">
                <a:xfrm>
                  <a:off x="2362" y="2953"/>
                  <a:ext cx="140" cy="504"/>
                </a:xfrm>
                <a:custGeom>
                  <a:avLst/>
                  <a:gdLst>
                    <a:gd name="T0" fmla="*/ 38 w 280"/>
                    <a:gd name="T1" fmla="*/ 0 h 1008"/>
                    <a:gd name="T2" fmla="*/ 29 w 280"/>
                    <a:gd name="T3" fmla="*/ 3 h 1008"/>
                    <a:gd name="T4" fmla="*/ 21 w 280"/>
                    <a:gd name="T5" fmla="*/ 7 h 1008"/>
                    <a:gd name="T6" fmla="*/ 14 w 280"/>
                    <a:gd name="T7" fmla="*/ 11 h 1008"/>
                    <a:gd name="T8" fmla="*/ 9 w 280"/>
                    <a:gd name="T9" fmla="*/ 15 h 1008"/>
                    <a:gd name="T10" fmla="*/ 5 w 280"/>
                    <a:gd name="T11" fmla="*/ 19 h 1008"/>
                    <a:gd name="T12" fmla="*/ 3 w 280"/>
                    <a:gd name="T13" fmla="*/ 24 h 1008"/>
                    <a:gd name="T14" fmla="*/ 1 w 280"/>
                    <a:gd name="T15" fmla="*/ 28 h 1008"/>
                    <a:gd name="T16" fmla="*/ 0 w 280"/>
                    <a:gd name="T17" fmla="*/ 33 h 1008"/>
                    <a:gd name="T18" fmla="*/ 1 w 280"/>
                    <a:gd name="T19" fmla="*/ 37 h 1008"/>
                    <a:gd name="T20" fmla="*/ 2 w 280"/>
                    <a:gd name="T21" fmla="*/ 41 h 1008"/>
                    <a:gd name="T22" fmla="*/ 4 w 280"/>
                    <a:gd name="T23" fmla="*/ 44 h 1008"/>
                    <a:gd name="T24" fmla="*/ 7 w 280"/>
                    <a:gd name="T25" fmla="*/ 48 h 1008"/>
                    <a:gd name="T26" fmla="*/ 11 w 280"/>
                    <a:gd name="T27" fmla="*/ 50 h 1008"/>
                    <a:gd name="T28" fmla="*/ 15 w 280"/>
                    <a:gd name="T29" fmla="*/ 52 h 1008"/>
                    <a:gd name="T30" fmla="*/ 21 w 280"/>
                    <a:gd name="T31" fmla="*/ 53 h 1008"/>
                    <a:gd name="T32" fmla="*/ 26 w 280"/>
                    <a:gd name="T33" fmla="*/ 53 h 1008"/>
                    <a:gd name="T34" fmla="*/ 30 w 280"/>
                    <a:gd name="T35" fmla="*/ 171 h 1008"/>
                    <a:gd name="T36" fmla="*/ 32 w 280"/>
                    <a:gd name="T37" fmla="*/ 189 h 1008"/>
                    <a:gd name="T38" fmla="*/ 33 w 280"/>
                    <a:gd name="T39" fmla="*/ 240 h 1008"/>
                    <a:gd name="T40" fmla="*/ 35 w 280"/>
                    <a:gd name="T41" fmla="*/ 252 h 1008"/>
                    <a:gd name="T42" fmla="*/ 46 w 280"/>
                    <a:gd name="T43" fmla="*/ 252 h 1008"/>
                    <a:gd name="T44" fmla="*/ 48 w 280"/>
                    <a:gd name="T45" fmla="*/ 242 h 1008"/>
                    <a:gd name="T46" fmla="*/ 49 w 280"/>
                    <a:gd name="T47" fmla="*/ 199 h 1008"/>
                    <a:gd name="T48" fmla="*/ 50 w 280"/>
                    <a:gd name="T49" fmla="*/ 178 h 1008"/>
                    <a:gd name="T50" fmla="*/ 53 w 280"/>
                    <a:gd name="T51" fmla="*/ 159 h 1008"/>
                    <a:gd name="T52" fmla="*/ 54 w 280"/>
                    <a:gd name="T53" fmla="*/ 140 h 1008"/>
                    <a:gd name="T54" fmla="*/ 55 w 280"/>
                    <a:gd name="T55" fmla="*/ 116 h 1008"/>
                    <a:gd name="T56" fmla="*/ 56 w 280"/>
                    <a:gd name="T57" fmla="*/ 86 h 1008"/>
                    <a:gd name="T58" fmla="*/ 59 w 280"/>
                    <a:gd name="T59" fmla="*/ 48 h 1008"/>
                    <a:gd name="T60" fmla="*/ 63 w 280"/>
                    <a:gd name="T61" fmla="*/ 44 h 1008"/>
                    <a:gd name="T62" fmla="*/ 67 w 280"/>
                    <a:gd name="T63" fmla="*/ 40 h 1008"/>
                    <a:gd name="T64" fmla="*/ 69 w 280"/>
                    <a:gd name="T65" fmla="*/ 36 h 1008"/>
                    <a:gd name="T66" fmla="*/ 70 w 280"/>
                    <a:gd name="T67" fmla="*/ 32 h 1008"/>
                    <a:gd name="T68" fmla="*/ 70 w 280"/>
                    <a:gd name="T69" fmla="*/ 27 h 1008"/>
                    <a:gd name="T70" fmla="*/ 70 w 280"/>
                    <a:gd name="T71" fmla="*/ 23 h 1008"/>
                    <a:gd name="T72" fmla="*/ 69 w 280"/>
                    <a:gd name="T73" fmla="*/ 19 h 1008"/>
                    <a:gd name="T74" fmla="*/ 67 w 280"/>
                    <a:gd name="T75" fmla="*/ 16 h 1008"/>
                    <a:gd name="T76" fmla="*/ 64 w 280"/>
                    <a:gd name="T77" fmla="*/ 12 h 1008"/>
                    <a:gd name="T78" fmla="*/ 61 w 280"/>
                    <a:gd name="T79" fmla="*/ 9 h 1008"/>
                    <a:gd name="T80" fmla="*/ 58 w 280"/>
                    <a:gd name="T81" fmla="*/ 6 h 1008"/>
                    <a:gd name="T82" fmla="*/ 54 w 280"/>
                    <a:gd name="T83" fmla="*/ 4 h 1008"/>
                    <a:gd name="T84" fmla="*/ 50 w 280"/>
                    <a:gd name="T85" fmla="*/ 2 h 1008"/>
                    <a:gd name="T86" fmla="*/ 46 w 280"/>
                    <a:gd name="T87" fmla="*/ 1 h 1008"/>
                    <a:gd name="T88" fmla="*/ 42 w 280"/>
                    <a:gd name="T89" fmla="*/ 0 h 1008"/>
                    <a:gd name="T90" fmla="*/ 38 w 280"/>
                    <a:gd name="T91" fmla="*/ 0 h 10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 h="1008">
                      <a:moveTo>
                        <a:pt x="150" y="0"/>
                      </a:moveTo>
                      <a:lnTo>
                        <a:pt x="113" y="12"/>
                      </a:lnTo>
                      <a:lnTo>
                        <a:pt x="82" y="26"/>
                      </a:lnTo>
                      <a:lnTo>
                        <a:pt x="55" y="42"/>
                      </a:lnTo>
                      <a:lnTo>
                        <a:pt x="36" y="58"/>
                      </a:lnTo>
                      <a:lnTo>
                        <a:pt x="19" y="75"/>
                      </a:lnTo>
                      <a:lnTo>
                        <a:pt x="9" y="94"/>
                      </a:lnTo>
                      <a:lnTo>
                        <a:pt x="2" y="112"/>
                      </a:lnTo>
                      <a:lnTo>
                        <a:pt x="0" y="129"/>
                      </a:lnTo>
                      <a:lnTo>
                        <a:pt x="1" y="147"/>
                      </a:lnTo>
                      <a:lnTo>
                        <a:pt x="7" y="163"/>
                      </a:lnTo>
                      <a:lnTo>
                        <a:pt x="16" y="176"/>
                      </a:lnTo>
                      <a:lnTo>
                        <a:pt x="28" y="189"/>
                      </a:lnTo>
                      <a:lnTo>
                        <a:pt x="43" y="199"/>
                      </a:lnTo>
                      <a:lnTo>
                        <a:pt x="60" y="206"/>
                      </a:lnTo>
                      <a:lnTo>
                        <a:pt x="81" y="210"/>
                      </a:lnTo>
                      <a:lnTo>
                        <a:pt x="102" y="211"/>
                      </a:lnTo>
                      <a:lnTo>
                        <a:pt x="120" y="684"/>
                      </a:lnTo>
                      <a:lnTo>
                        <a:pt x="125" y="756"/>
                      </a:lnTo>
                      <a:lnTo>
                        <a:pt x="129" y="958"/>
                      </a:lnTo>
                      <a:lnTo>
                        <a:pt x="139" y="1008"/>
                      </a:lnTo>
                      <a:lnTo>
                        <a:pt x="184" y="1008"/>
                      </a:lnTo>
                      <a:lnTo>
                        <a:pt x="192" y="965"/>
                      </a:lnTo>
                      <a:lnTo>
                        <a:pt x="195" y="793"/>
                      </a:lnTo>
                      <a:lnTo>
                        <a:pt x="199" y="712"/>
                      </a:lnTo>
                      <a:lnTo>
                        <a:pt x="209" y="634"/>
                      </a:lnTo>
                      <a:lnTo>
                        <a:pt x="213" y="560"/>
                      </a:lnTo>
                      <a:lnTo>
                        <a:pt x="218" y="464"/>
                      </a:lnTo>
                      <a:lnTo>
                        <a:pt x="224" y="343"/>
                      </a:lnTo>
                      <a:lnTo>
                        <a:pt x="235" y="191"/>
                      </a:lnTo>
                      <a:lnTo>
                        <a:pt x="252" y="175"/>
                      </a:lnTo>
                      <a:lnTo>
                        <a:pt x="266" y="159"/>
                      </a:lnTo>
                      <a:lnTo>
                        <a:pt x="274" y="143"/>
                      </a:lnTo>
                      <a:lnTo>
                        <a:pt x="279" y="126"/>
                      </a:lnTo>
                      <a:lnTo>
                        <a:pt x="280" y="108"/>
                      </a:lnTo>
                      <a:lnTo>
                        <a:pt x="277" y="92"/>
                      </a:lnTo>
                      <a:lnTo>
                        <a:pt x="273" y="76"/>
                      </a:lnTo>
                      <a:lnTo>
                        <a:pt x="265" y="61"/>
                      </a:lnTo>
                      <a:lnTo>
                        <a:pt x="256" y="47"/>
                      </a:lnTo>
                      <a:lnTo>
                        <a:pt x="243" y="35"/>
                      </a:lnTo>
                      <a:lnTo>
                        <a:pt x="230" y="24"/>
                      </a:lnTo>
                      <a:lnTo>
                        <a:pt x="215" y="15"/>
                      </a:lnTo>
                      <a:lnTo>
                        <a:pt x="199" y="7"/>
                      </a:lnTo>
                      <a:lnTo>
                        <a:pt x="183" y="3"/>
                      </a:lnTo>
                      <a:lnTo>
                        <a:pt x="166" y="0"/>
                      </a:lnTo>
                      <a:lnTo>
                        <a:pt x="150" y="0"/>
                      </a:lnTo>
                      <a:close/>
                    </a:path>
                  </a:pathLst>
                </a:custGeom>
                <a:solidFill>
                  <a:srgbClr val="FFFFFF"/>
                </a:solidFill>
                <a:ln w="9525">
                  <a:noFill/>
                  <a:round/>
                  <a:headEnd/>
                  <a:tailEnd/>
                </a:ln>
              </p:spPr>
              <p:txBody>
                <a:bodyPr/>
                <a:lstStyle/>
                <a:p>
                  <a:pPr>
                    <a:defRPr/>
                  </a:pPr>
                  <a:endParaRPr lang="en-US"/>
                </a:p>
              </p:txBody>
            </p:sp>
            <p:sp>
              <p:nvSpPr>
                <p:cNvPr id="1062" name="Freeform 35"/>
                <p:cNvSpPr>
                  <a:spLocks/>
                </p:cNvSpPr>
                <p:nvPr/>
              </p:nvSpPr>
              <p:spPr bwMode="auto">
                <a:xfrm>
                  <a:off x="2227" y="2869"/>
                  <a:ext cx="148" cy="285"/>
                </a:xfrm>
                <a:custGeom>
                  <a:avLst/>
                  <a:gdLst>
                    <a:gd name="T0" fmla="*/ 55 w 296"/>
                    <a:gd name="T1" fmla="*/ 1 h 570"/>
                    <a:gd name="T2" fmla="*/ 48 w 296"/>
                    <a:gd name="T3" fmla="*/ 5 h 570"/>
                    <a:gd name="T4" fmla="*/ 41 w 296"/>
                    <a:gd name="T5" fmla="*/ 11 h 570"/>
                    <a:gd name="T6" fmla="*/ 34 w 296"/>
                    <a:gd name="T7" fmla="*/ 16 h 570"/>
                    <a:gd name="T8" fmla="*/ 28 w 296"/>
                    <a:gd name="T9" fmla="*/ 23 h 570"/>
                    <a:gd name="T10" fmla="*/ 22 w 296"/>
                    <a:gd name="T11" fmla="*/ 31 h 570"/>
                    <a:gd name="T12" fmla="*/ 16 w 296"/>
                    <a:gd name="T13" fmla="*/ 39 h 570"/>
                    <a:gd name="T14" fmla="*/ 12 w 296"/>
                    <a:gd name="T15" fmla="*/ 47 h 570"/>
                    <a:gd name="T16" fmla="*/ 7 w 296"/>
                    <a:gd name="T17" fmla="*/ 57 h 570"/>
                    <a:gd name="T18" fmla="*/ 4 w 296"/>
                    <a:gd name="T19" fmla="*/ 66 h 570"/>
                    <a:gd name="T20" fmla="*/ 2 w 296"/>
                    <a:gd name="T21" fmla="*/ 76 h 570"/>
                    <a:gd name="T22" fmla="*/ 0 w 296"/>
                    <a:gd name="T23" fmla="*/ 87 h 570"/>
                    <a:gd name="T24" fmla="*/ 0 w 296"/>
                    <a:gd name="T25" fmla="*/ 98 h 570"/>
                    <a:gd name="T26" fmla="*/ 1 w 296"/>
                    <a:gd name="T27" fmla="*/ 109 h 570"/>
                    <a:gd name="T28" fmla="*/ 4 w 296"/>
                    <a:gd name="T29" fmla="*/ 120 h 570"/>
                    <a:gd name="T30" fmla="*/ 7 w 296"/>
                    <a:gd name="T31" fmla="*/ 131 h 570"/>
                    <a:gd name="T32" fmla="*/ 13 w 296"/>
                    <a:gd name="T33" fmla="*/ 143 h 570"/>
                    <a:gd name="T34" fmla="*/ 13 w 296"/>
                    <a:gd name="T35" fmla="*/ 133 h 570"/>
                    <a:gd name="T36" fmla="*/ 13 w 296"/>
                    <a:gd name="T37" fmla="*/ 123 h 570"/>
                    <a:gd name="T38" fmla="*/ 15 w 296"/>
                    <a:gd name="T39" fmla="*/ 112 h 570"/>
                    <a:gd name="T40" fmla="*/ 16 w 296"/>
                    <a:gd name="T41" fmla="*/ 102 h 570"/>
                    <a:gd name="T42" fmla="*/ 18 w 296"/>
                    <a:gd name="T43" fmla="*/ 92 h 570"/>
                    <a:gd name="T44" fmla="*/ 21 w 296"/>
                    <a:gd name="T45" fmla="*/ 82 h 570"/>
                    <a:gd name="T46" fmla="*/ 23 w 296"/>
                    <a:gd name="T47" fmla="*/ 72 h 570"/>
                    <a:gd name="T48" fmla="*/ 27 w 296"/>
                    <a:gd name="T49" fmla="*/ 63 h 570"/>
                    <a:gd name="T50" fmla="*/ 31 w 296"/>
                    <a:gd name="T51" fmla="*/ 54 h 570"/>
                    <a:gd name="T52" fmla="*/ 36 w 296"/>
                    <a:gd name="T53" fmla="*/ 45 h 570"/>
                    <a:gd name="T54" fmla="*/ 41 w 296"/>
                    <a:gd name="T55" fmla="*/ 36 h 570"/>
                    <a:gd name="T56" fmla="*/ 46 w 296"/>
                    <a:gd name="T57" fmla="*/ 28 h 570"/>
                    <a:gd name="T58" fmla="*/ 53 w 296"/>
                    <a:gd name="T59" fmla="*/ 21 h 570"/>
                    <a:gd name="T60" fmla="*/ 59 w 296"/>
                    <a:gd name="T61" fmla="*/ 13 h 570"/>
                    <a:gd name="T62" fmla="*/ 67 w 296"/>
                    <a:gd name="T63" fmla="*/ 7 h 570"/>
                    <a:gd name="T64" fmla="*/ 74 w 296"/>
                    <a:gd name="T65" fmla="*/ 0 h 570"/>
                    <a:gd name="T66" fmla="*/ 55 w 296"/>
                    <a:gd name="T67" fmla="*/ 1 h 5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6" h="570">
                      <a:moveTo>
                        <a:pt x="218" y="4"/>
                      </a:moveTo>
                      <a:lnTo>
                        <a:pt x="189" y="20"/>
                      </a:lnTo>
                      <a:lnTo>
                        <a:pt x="161" y="41"/>
                      </a:lnTo>
                      <a:lnTo>
                        <a:pt x="135" y="64"/>
                      </a:lnTo>
                      <a:lnTo>
                        <a:pt x="110" y="91"/>
                      </a:lnTo>
                      <a:lnTo>
                        <a:pt x="85" y="121"/>
                      </a:lnTo>
                      <a:lnTo>
                        <a:pt x="63" y="154"/>
                      </a:lnTo>
                      <a:lnTo>
                        <a:pt x="45" y="188"/>
                      </a:lnTo>
                      <a:lnTo>
                        <a:pt x="28" y="225"/>
                      </a:lnTo>
                      <a:lnTo>
                        <a:pt x="15" y="264"/>
                      </a:lnTo>
                      <a:lnTo>
                        <a:pt x="6" y="304"/>
                      </a:lnTo>
                      <a:lnTo>
                        <a:pt x="0" y="347"/>
                      </a:lnTo>
                      <a:lnTo>
                        <a:pt x="0" y="390"/>
                      </a:lnTo>
                      <a:lnTo>
                        <a:pt x="4" y="435"/>
                      </a:lnTo>
                      <a:lnTo>
                        <a:pt x="13" y="480"/>
                      </a:lnTo>
                      <a:lnTo>
                        <a:pt x="28" y="524"/>
                      </a:lnTo>
                      <a:lnTo>
                        <a:pt x="49" y="570"/>
                      </a:lnTo>
                      <a:lnTo>
                        <a:pt x="50" y="529"/>
                      </a:lnTo>
                      <a:lnTo>
                        <a:pt x="52" y="489"/>
                      </a:lnTo>
                      <a:lnTo>
                        <a:pt x="57" y="447"/>
                      </a:lnTo>
                      <a:lnTo>
                        <a:pt x="62" y="407"/>
                      </a:lnTo>
                      <a:lnTo>
                        <a:pt x="70" y="367"/>
                      </a:lnTo>
                      <a:lnTo>
                        <a:pt x="81" y="327"/>
                      </a:lnTo>
                      <a:lnTo>
                        <a:pt x="92" y="288"/>
                      </a:lnTo>
                      <a:lnTo>
                        <a:pt x="107" y="250"/>
                      </a:lnTo>
                      <a:lnTo>
                        <a:pt x="122" y="213"/>
                      </a:lnTo>
                      <a:lnTo>
                        <a:pt x="141" y="178"/>
                      </a:lnTo>
                      <a:lnTo>
                        <a:pt x="161" y="144"/>
                      </a:lnTo>
                      <a:lnTo>
                        <a:pt x="183" y="111"/>
                      </a:lnTo>
                      <a:lnTo>
                        <a:pt x="209" y="81"/>
                      </a:lnTo>
                      <a:lnTo>
                        <a:pt x="235" y="52"/>
                      </a:lnTo>
                      <a:lnTo>
                        <a:pt x="265" y="25"/>
                      </a:lnTo>
                      <a:lnTo>
                        <a:pt x="296" y="0"/>
                      </a:lnTo>
                      <a:lnTo>
                        <a:pt x="218" y="4"/>
                      </a:lnTo>
                      <a:close/>
                    </a:path>
                  </a:pathLst>
                </a:custGeom>
                <a:solidFill>
                  <a:srgbClr val="FFC900"/>
                </a:solidFill>
                <a:ln w="9525">
                  <a:noFill/>
                  <a:round/>
                  <a:headEnd/>
                  <a:tailEnd/>
                </a:ln>
              </p:spPr>
              <p:txBody>
                <a:bodyPr/>
                <a:lstStyle/>
                <a:p>
                  <a:pPr>
                    <a:defRPr/>
                  </a:pPr>
                  <a:endParaRPr lang="en-US"/>
                </a:p>
              </p:txBody>
            </p:sp>
            <p:sp>
              <p:nvSpPr>
                <p:cNvPr id="1063" name="Freeform 36"/>
                <p:cNvSpPr>
                  <a:spLocks/>
                </p:cNvSpPr>
                <p:nvPr/>
              </p:nvSpPr>
              <p:spPr bwMode="auto">
                <a:xfrm>
                  <a:off x="2229" y="2869"/>
                  <a:ext cx="143" cy="282"/>
                </a:xfrm>
                <a:custGeom>
                  <a:avLst/>
                  <a:gdLst>
                    <a:gd name="T0" fmla="*/ 52 w 289"/>
                    <a:gd name="T1" fmla="*/ 2 h 559"/>
                    <a:gd name="T2" fmla="*/ 46 w 289"/>
                    <a:gd name="T3" fmla="*/ 6 h 559"/>
                    <a:gd name="T4" fmla="*/ 39 w 289"/>
                    <a:gd name="T5" fmla="*/ 11 h 559"/>
                    <a:gd name="T6" fmla="*/ 32 w 289"/>
                    <a:gd name="T7" fmla="*/ 17 h 559"/>
                    <a:gd name="T8" fmla="*/ 26 w 289"/>
                    <a:gd name="T9" fmla="*/ 23 h 559"/>
                    <a:gd name="T10" fmla="*/ 21 w 289"/>
                    <a:gd name="T11" fmla="*/ 31 h 559"/>
                    <a:gd name="T12" fmla="*/ 16 w 289"/>
                    <a:gd name="T13" fmla="*/ 39 h 559"/>
                    <a:gd name="T14" fmla="*/ 11 w 289"/>
                    <a:gd name="T15" fmla="*/ 47 h 559"/>
                    <a:gd name="T16" fmla="*/ 7 w 289"/>
                    <a:gd name="T17" fmla="*/ 57 h 559"/>
                    <a:gd name="T18" fmla="*/ 4 w 289"/>
                    <a:gd name="T19" fmla="*/ 66 h 559"/>
                    <a:gd name="T20" fmla="*/ 1 w 289"/>
                    <a:gd name="T21" fmla="*/ 76 h 559"/>
                    <a:gd name="T22" fmla="*/ 0 w 289"/>
                    <a:gd name="T23" fmla="*/ 86 h 559"/>
                    <a:gd name="T24" fmla="*/ 0 w 289"/>
                    <a:gd name="T25" fmla="*/ 97 h 559"/>
                    <a:gd name="T26" fmla="*/ 1 w 289"/>
                    <a:gd name="T27" fmla="*/ 108 h 559"/>
                    <a:gd name="T28" fmla="*/ 3 w 289"/>
                    <a:gd name="T29" fmla="*/ 120 h 559"/>
                    <a:gd name="T30" fmla="*/ 6 w 289"/>
                    <a:gd name="T31" fmla="*/ 131 h 559"/>
                    <a:gd name="T32" fmla="*/ 11 w 289"/>
                    <a:gd name="T33" fmla="*/ 142 h 559"/>
                    <a:gd name="T34" fmla="*/ 12 w 289"/>
                    <a:gd name="T35" fmla="*/ 132 h 559"/>
                    <a:gd name="T36" fmla="*/ 12 w 289"/>
                    <a:gd name="T37" fmla="*/ 122 h 559"/>
                    <a:gd name="T38" fmla="*/ 13 w 289"/>
                    <a:gd name="T39" fmla="*/ 111 h 559"/>
                    <a:gd name="T40" fmla="*/ 15 w 289"/>
                    <a:gd name="T41" fmla="*/ 101 h 559"/>
                    <a:gd name="T42" fmla="*/ 16 w 289"/>
                    <a:gd name="T43" fmla="*/ 91 h 559"/>
                    <a:gd name="T44" fmla="*/ 19 w 289"/>
                    <a:gd name="T45" fmla="*/ 81 h 559"/>
                    <a:gd name="T46" fmla="*/ 22 w 289"/>
                    <a:gd name="T47" fmla="*/ 71 h 559"/>
                    <a:gd name="T48" fmla="*/ 25 w 289"/>
                    <a:gd name="T49" fmla="*/ 62 h 559"/>
                    <a:gd name="T50" fmla="*/ 29 w 289"/>
                    <a:gd name="T51" fmla="*/ 52 h 559"/>
                    <a:gd name="T52" fmla="*/ 33 w 289"/>
                    <a:gd name="T53" fmla="*/ 44 h 559"/>
                    <a:gd name="T54" fmla="*/ 38 w 289"/>
                    <a:gd name="T55" fmla="*/ 35 h 559"/>
                    <a:gd name="T56" fmla="*/ 44 w 289"/>
                    <a:gd name="T57" fmla="*/ 27 h 559"/>
                    <a:gd name="T58" fmla="*/ 49 w 289"/>
                    <a:gd name="T59" fmla="*/ 20 h 559"/>
                    <a:gd name="T60" fmla="*/ 56 w 289"/>
                    <a:gd name="T61" fmla="*/ 13 h 559"/>
                    <a:gd name="T62" fmla="*/ 63 w 289"/>
                    <a:gd name="T63" fmla="*/ 6 h 559"/>
                    <a:gd name="T64" fmla="*/ 71 w 289"/>
                    <a:gd name="T65" fmla="*/ 0 h 559"/>
                    <a:gd name="T66" fmla="*/ 69 w 289"/>
                    <a:gd name="T67" fmla="*/ 0 h 559"/>
                    <a:gd name="T68" fmla="*/ 66 w 289"/>
                    <a:gd name="T69" fmla="*/ 1 h 559"/>
                    <a:gd name="T70" fmla="*/ 64 w 289"/>
                    <a:gd name="T71" fmla="*/ 1 h 559"/>
                    <a:gd name="T72" fmla="*/ 61 w 289"/>
                    <a:gd name="T73" fmla="*/ 1 h 559"/>
                    <a:gd name="T74" fmla="*/ 59 w 289"/>
                    <a:gd name="T75" fmla="*/ 1 h 559"/>
                    <a:gd name="T76" fmla="*/ 57 w 289"/>
                    <a:gd name="T77" fmla="*/ 1 h 559"/>
                    <a:gd name="T78" fmla="*/ 54 w 289"/>
                    <a:gd name="T79" fmla="*/ 1 h 559"/>
                    <a:gd name="T80" fmla="*/ 52 w 289"/>
                    <a:gd name="T81" fmla="*/ 2 h 5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9" h="559">
                      <a:moveTo>
                        <a:pt x="212" y="5"/>
                      </a:moveTo>
                      <a:lnTo>
                        <a:pt x="185" y="23"/>
                      </a:lnTo>
                      <a:lnTo>
                        <a:pt x="158" y="42"/>
                      </a:lnTo>
                      <a:lnTo>
                        <a:pt x="132" y="65"/>
                      </a:lnTo>
                      <a:lnTo>
                        <a:pt x="108" y="92"/>
                      </a:lnTo>
                      <a:lnTo>
                        <a:pt x="85" y="121"/>
                      </a:lnTo>
                      <a:lnTo>
                        <a:pt x="64" y="153"/>
                      </a:lnTo>
                      <a:lnTo>
                        <a:pt x="44" y="186"/>
                      </a:lnTo>
                      <a:lnTo>
                        <a:pt x="29" y="222"/>
                      </a:lnTo>
                      <a:lnTo>
                        <a:pt x="17" y="260"/>
                      </a:lnTo>
                      <a:lnTo>
                        <a:pt x="6" y="299"/>
                      </a:lnTo>
                      <a:lnTo>
                        <a:pt x="2" y="339"/>
                      </a:lnTo>
                      <a:lnTo>
                        <a:pt x="0" y="382"/>
                      </a:lnTo>
                      <a:lnTo>
                        <a:pt x="4" y="426"/>
                      </a:lnTo>
                      <a:lnTo>
                        <a:pt x="13" y="470"/>
                      </a:lnTo>
                      <a:lnTo>
                        <a:pt x="27" y="515"/>
                      </a:lnTo>
                      <a:lnTo>
                        <a:pt x="47" y="559"/>
                      </a:lnTo>
                      <a:lnTo>
                        <a:pt x="48" y="518"/>
                      </a:lnTo>
                      <a:lnTo>
                        <a:pt x="50" y="478"/>
                      </a:lnTo>
                      <a:lnTo>
                        <a:pt x="53" y="437"/>
                      </a:lnTo>
                      <a:lnTo>
                        <a:pt x="60" y="397"/>
                      </a:lnTo>
                      <a:lnTo>
                        <a:pt x="67" y="357"/>
                      </a:lnTo>
                      <a:lnTo>
                        <a:pt x="78" y="318"/>
                      </a:lnTo>
                      <a:lnTo>
                        <a:pt x="89" y="280"/>
                      </a:lnTo>
                      <a:lnTo>
                        <a:pt x="103" y="243"/>
                      </a:lnTo>
                      <a:lnTo>
                        <a:pt x="118" y="207"/>
                      </a:lnTo>
                      <a:lnTo>
                        <a:pt x="135" y="172"/>
                      </a:lnTo>
                      <a:lnTo>
                        <a:pt x="156" y="139"/>
                      </a:lnTo>
                      <a:lnTo>
                        <a:pt x="178" y="108"/>
                      </a:lnTo>
                      <a:lnTo>
                        <a:pt x="202" y="78"/>
                      </a:lnTo>
                      <a:lnTo>
                        <a:pt x="228" y="49"/>
                      </a:lnTo>
                      <a:lnTo>
                        <a:pt x="258" y="24"/>
                      </a:lnTo>
                      <a:lnTo>
                        <a:pt x="289" y="0"/>
                      </a:lnTo>
                      <a:lnTo>
                        <a:pt x="280" y="0"/>
                      </a:lnTo>
                      <a:lnTo>
                        <a:pt x="270" y="1"/>
                      </a:lnTo>
                      <a:lnTo>
                        <a:pt x="261" y="1"/>
                      </a:lnTo>
                      <a:lnTo>
                        <a:pt x="251" y="2"/>
                      </a:lnTo>
                      <a:lnTo>
                        <a:pt x="241" y="3"/>
                      </a:lnTo>
                      <a:lnTo>
                        <a:pt x="232" y="4"/>
                      </a:lnTo>
                      <a:lnTo>
                        <a:pt x="222" y="4"/>
                      </a:lnTo>
                      <a:lnTo>
                        <a:pt x="212" y="5"/>
                      </a:lnTo>
                      <a:close/>
                    </a:path>
                  </a:pathLst>
                </a:custGeom>
                <a:solidFill>
                  <a:srgbClr val="FFCC07"/>
                </a:solidFill>
                <a:ln w="9525">
                  <a:noFill/>
                  <a:round/>
                  <a:headEnd/>
                  <a:tailEnd/>
                </a:ln>
              </p:spPr>
              <p:txBody>
                <a:bodyPr/>
                <a:lstStyle/>
                <a:p>
                  <a:pPr>
                    <a:defRPr/>
                  </a:pPr>
                  <a:endParaRPr lang="en-US"/>
                </a:p>
              </p:txBody>
            </p:sp>
            <p:sp>
              <p:nvSpPr>
                <p:cNvPr id="1064" name="Freeform 37"/>
                <p:cNvSpPr>
                  <a:spLocks/>
                </p:cNvSpPr>
                <p:nvPr/>
              </p:nvSpPr>
              <p:spPr bwMode="auto">
                <a:xfrm>
                  <a:off x="2229" y="2871"/>
                  <a:ext cx="143" cy="277"/>
                </a:xfrm>
                <a:custGeom>
                  <a:avLst/>
                  <a:gdLst>
                    <a:gd name="T0" fmla="*/ 53 w 283"/>
                    <a:gd name="T1" fmla="*/ 2 h 551"/>
                    <a:gd name="T2" fmla="*/ 45 w 283"/>
                    <a:gd name="T3" fmla="*/ 6 h 551"/>
                    <a:gd name="T4" fmla="*/ 39 w 283"/>
                    <a:gd name="T5" fmla="*/ 12 h 551"/>
                    <a:gd name="T6" fmla="*/ 33 w 283"/>
                    <a:gd name="T7" fmla="*/ 17 h 551"/>
                    <a:gd name="T8" fmla="*/ 27 w 283"/>
                    <a:gd name="T9" fmla="*/ 24 h 551"/>
                    <a:gd name="T10" fmla="*/ 21 w 283"/>
                    <a:gd name="T11" fmla="*/ 31 h 551"/>
                    <a:gd name="T12" fmla="*/ 16 w 283"/>
                    <a:gd name="T13" fmla="*/ 38 h 551"/>
                    <a:gd name="T14" fmla="*/ 11 w 283"/>
                    <a:gd name="T15" fmla="*/ 47 h 551"/>
                    <a:gd name="T16" fmla="*/ 8 w 283"/>
                    <a:gd name="T17" fmla="*/ 56 h 551"/>
                    <a:gd name="T18" fmla="*/ 4 w 283"/>
                    <a:gd name="T19" fmla="*/ 65 h 551"/>
                    <a:gd name="T20" fmla="*/ 2 w 283"/>
                    <a:gd name="T21" fmla="*/ 74 h 551"/>
                    <a:gd name="T22" fmla="*/ 1 w 283"/>
                    <a:gd name="T23" fmla="*/ 84 h 551"/>
                    <a:gd name="T24" fmla="*/ 0 w 283"/>
                    <a:gd name="T25" fmla="*/ 95 h 551"/>
                    <a:gd name="T26" fmla="*/ 1 w 283"/>
                    <a:gd name="T27" fmla="*/ 106 h 551"/>
                    <a:gd name="T28" fmla="*/ 3 w 283"/>
                    <a:gd name="T29" fmla="*/ 117 h 551"/>
                    <a:gd name="T30" fmla="*/ 6 w 283"/>
                    <a:gd name="T31" fmla="*/ 128 h 551"/>
                    <a:gd name="T32" fmla="*/ 11 w 283"/>
                    <a:gd name="T33" fmla="*/ 139 h 551"/>
                    <a:gd name="T34" fmla="*/ 12 w 283"/>
                    <a:gd name="T35" fmla="*/ 129 h 551"/>
                    <a:gd name="T36" fmla="*/ 12 w 283"/>
                    <a:gd name="T37" fmla="*/ 119 h 551"/>
                    <a:gd name="T38" fmla="*/ 13 w 283"/>
                    <a:gd name="T39" fmla="*/ 108 h 551"/>
                    <a:gd name="T40" fmla="*/ 14 w 283"/>
                    <a:gd name="T41" fmla="*/ 98 h 551"/>
                    <a:gd name="T42" fmla="*/ 16 w 283"/>
                    <a:gd name="T43" fmla="*/ 88 h 551"/>
                    <a:gd name="T44" fmla="*/ 18 w 283"/>
                    <a:gd name="T45" fmla="*/ 78 h 551"/>
                    <a:gd name="T46" fmla="*/ 21 w 283"/>
                    <a:gd name="T47" fmla="*/ 69 h 551"/>
                    <a:gd name="T48" fmla="*/ 25 w 283"/>
                    <a:gd name="T49" fmla="*/ 60 h 551"/>
                    <a:gd name="T50" fmla="*/ 29 w 283"/>
                    <a:gd name="T51" fmla="*/ 51 h 551"/>
                    <a:gd name="T52" fmla="*/ 33 w 283"/>
                    <a:gd name="T53" fmla="*/ 42 h 551"/>
                    <a:gd name="T54" fmla="*/ 38 w 283"/>
                    <a:gd name="T55" fmla="*/ 34 h 551"/>
                    <a:gd name="T56" fmla="*/ 43 w 283"/>
                    <a:gd name="T57" fmla="*/ 27 h 551"/>
                    <a:gd name="T58" fmla="*/ 50 w 283"/>
                    <a:gd name="T59" fmla="*/ 19 h 551"/>
                    <a:gd name="T60" fmla="*/ 57 w 283"/>
                    <a:gd name="T61" fmla="*/ 12 h 551"/>
                    <a:gd name="T62" fmla="*/ 64 w 283"/>
                    <a:gd name="T63" fmla="*/ 6 h 551"/>
                    <a:gd name="T64" fmla="*/ 72 w 283"/>
                    <a:gd name="T65" fmla="*/ 0 h 551"/>
                    <a:gd name="T66" fmla="*/ 70 w 283"/>
                    <a:gd name="T67" fmla="*/ 1 h 551"/>
                    <a:gd name="T68" fmla="*/ 67 w 283"/>
                    <a:gd name="T69" fmla="*/ 1 h 551"/>
                    <a:gd name="T70" fmla="*/ 65 w 283"/>
                    <a:gd name="T71" fmla="*/ 1 h 551"/>
                    <a:gd name="T72" fmla="*/ 63 w 283"/>
                    <a:gd name="T73" fmla="*/ 1 h 551"/>
                    <a:gd name="T74" fmla="*/ 60 w 283"/>
                    <a:gd name="T75" fmla="*/ 2 h 551"/>
                    <a:gd name="T76" fmla="*/ 58 w 283"/>
                    <a:gd name="T77" fmla="*/ 2 h 551"/>
                    <a:gd name="T78" fmla="*/ 55 w 283"/>
                    <a:gd name="T79" fmla="*/ 2 h 551"/>
                    <a:gd name="T80" fmla="*/ 53 w 283"/>
                    <a:gd name="T81" fmla="*/ 2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3" h="551">
                      <a:moveTo>
                        <a:pt x="206" y="7"/>
                      </a:moveTo>
                      <a:lnTo>
                        <a:pt x="179" y="24"/>
                      </a:lnTo>
                      <a:lnTo>
                        <a:pt x="154" y="45"/>
                      </a:lnTo>
                      <a:lnTo>
                        <a:pt x="129" y="68"/>
                      </a:lnTo>
                      <a:lnTo>
                        <a:pt x="105" y="93"/>
                      </a:lnTo>
                      <a:lnTo>
                        <a:pt x="83" y="122"/>
                      </a:lnTo>
                      <a:lnTo>
                        <a:pt x="62" y="152"/>
                      </a:lnTo>
                      <a:lnTo>
                        <a:pt x="44" y="184"/>
                      </a:lnTo>
                      <a:lnTo>
                        <a:pt x="29" y="220"/>
                      </a:lnTo>
                      <a:lnTo>
                        <a:pt x="16" y="256"/>
                      </a:lnTo>
                      <a:lnTo>
                        <a:pt x="7" y="295"/>
                      </a:lnTo>
                      <a:lnTo>
                        <a:pt x="1" y="334"/>
                      </a:lnTo>
                      <a:lnTo>
                        <a:pt x="0" y="375"/>
                      </a:lnTo>
                      <a:lnTo>
                        <a:pt x="3" y="418"/>
                      </a:lnTo>
                      <a:lnTo>
                        <a:pt x="11" y="461"/>
                      </a:lnTo>
                      <a:lnTo>
                        <a:pt x="24" y="506"/>
                      </a:lnTo>
                      <a:lnTo>
                        <a:pt x="44" y="551"/>
                      </a:lnTo>
                      <a:lnTo>
                        <a:pt x="45" y="509"/>
                      </a:lnTo>
                      <a:lnTo>
                        <a:pt x="47" y="469"/>
                      </a:lnTo>
                      <a:lnTo>
                        <a:pt x="50" y="427"/>
                      </a:lnTo>
                      <a:lnTo>
                        <a:pt x="56" y="388"/>
                      </a:lnTo>
                      <a:lnTo>
                        <a:pt x="63" y="349"/>
                      </a:lnTo>
                      <a:lnTo>
                        <a:pt x="72" y="311"/>
                      </a:lnTo>
                      <a:lnTo>
                        <a:pt x="84" y="273"/>
                      </a:lnTo>
                      <a:lnTo>
                        <a:pt x="98" y="237"/>
                      </a:lnTo>
                      <a:lnTo>
                        <a:pt x="113" y="202"/>
                      </a:lnTo>
                      <a:lnTo>
                        <a:pt x="130" y="168"/>
                      </a:lnTo>
                      <a:lnTo>
                        <a:pt x="149" y="136"/>
                      </a:lnTo>
                      <a:lnTo>
                        <a:pt x="171" y="105"/>
                      </a:lnTo>
                      <a:lnTo>
                        <a:pt x="196" y="76"/>
                      </a:lnTo>
                      <a:lnTo>
                        <a:pt x="222" y="48"/>
                      </a:lnTo>
                      <a:lnTo>
                        <a:pt x="251" y="23"/>
                      </a:lnTo>
                      <a:lnTo>
                        <a:pt x="283" y="0"/>
                      </a:lnTo>
                      <a:lnTo>
                        <a:pt x="274" y="1"/>
                      </a:lnTo>
                      <a:lnTo>
                        <a:pt x="263" y="1"/>
                      </a:lnTo>
                      <a:lnTo>
                        <a:pt x="254" y="2"/>
                      </a:lnTo>
                      <a:lnTo>
                        <a:pt x="245" y="3"/>
                      </a:lnTo>
                      <a:lnTo>
                        <a:pt x="235" y="5"/>
                      </a:lnTo>
                      <a:lnTo>
                        <a:pt x="225" y="5"/>
                      </a:lnTo>
                      <a:lnTo>
                        <a:pt x="215" y="6"/>
                      </a:lnTo>
                      <a:lnTo>
                        <a:pt x="206" y="7"/>
                      </a:lnTo>
                      <a:close/>
                    </a:path>
                  </a:pathLst>
                </a:custGeom>
                <a:solidFill>
                  <a:srgbClr val="FFD111"/>
                </a:solidFill>
                <a:ln w="9525">
                  <a:noFill/>
                  <a:round/>
                  <a:headEnd/>
                  <a:tailEnd/>
                </a:ln>
              </p:spPr>
              <p:txBody>
                <a:bodyPr/>
                <a:lstStyle/>
                <a:p>
                  <a:pPr>
                    <a:defRPr/>
                  </a:pPr>
                  <a:endParaRPr lang="en-US"/>
                </a:p>
              </p:txBody>
            </p:sp>
            <p:sp>
              <p:nvSpPr>
                <p:cNvPr id="1065" name="Freeform 38"/>
                <p:cNvSpPr>
                  <a:spLocks/>
                </p:cNvSpPr>
                <p:nvPr/>
              </p:nvSpPr>
              <p:spPr bwMode="auto">
                <a:xfrm>
                  <a:off x="2231" y="2874"/>
                  <a:ext cx="138" cy="268"/>
                </a:xfrm>
                <a:custGeom>
                  <a:avLst/>
                  <a:gdLst>
                    <a:gd name="T0" fmla="*/ 51 w 276"/>
                    <a:gd name="T1" fmla="*/ 2 h 540"/>
                    <a:gd name="T2" fmla="*/ 44 w 276"/>
                    <a:gd name="T3" fmla="*/ 6 h 540"/>
                    <a:gd name="T4" fmla="*/ 38 w 276"/>
                    <a:gd name="T5" fmla="*/ 12 h 540"/>
                    <a:gd name="T6" fmla="*/ 32 w 276"/>
                    <a:gd name="T7" fmla="*/ 17 h 540"/>
                    <a:gd name="T8" fmla="*/ 26 w 276"/>
                    <a:gd name="T9" fmla="*/ 23 h 540"/>
                    <a:gd name="T10" fmla="*/ 21 w 276"/>
                    <a:gd name="T11" fmla="*/ 30 h 540"/>
                    <a:gd name="T12" fmla="*/ 16 w 276"/>
                    <a:gd name="T13" fmla="*/ 37 h 540"/>
                    <a:gd name="T14" fmla="*/ 11 w 276"/>
                    <a:gd name="T15" fmla="*/ 45 h 540"/>
                    <a:gd name="T16" fmla="*/ 8 w 276"/>
                    <a:gd name="T17" fmla="*/ 54 h 540"/>
                    <a:gd name="T18" fmla="*/ 4 w 276"/>
                    <a:gd name="T19" fmla="*/ 63 h 540"/>
                    <a:gd name="T20" fmla="*/ 2 w 276"/>
                    <a:gd name="T21" fmla="*/ 71 h 540"/>
                    <a:gd name="T22" fmla="*/ 1 w 276"/>
                    <a:gd name="T23" fmla="*/ 81 h 540"/>
                    <a:gd name="T24" fmla="*/ 0 w 276"/>
                    <a:gd name="T25" fmla="*/ 91 h 540"/>
                    <a:gd name="T26" fmla="*/ 1 w 276"/>
                    <a:gd name="T27" fmla="*/ 101 h 540"/>
                    <a:gd name="T28" fmla="*/ 3 w 276"/>
                    <a:gd name="T29" fmla="*/ 112 h 540"/>
                    <a:gd name="T30" fmla="*/ 6 w 276"/>
                    <a:gd name="T31" fmla="*/ 122 h 540"/>
                    <a:gd name="T32" fmla="*/ 11 w 276"/>
                    <a:gd name="T33" fmla="*/ 133 h 540"/>
                    <a:gd name="T34" fmla="*/ 11 w 276"/>
                    <a:gd name="T35" fmla="*/ 123 h 540"/>
                    <a:gd name="T36" fmla="*/ 11 w 276"/>
                    <a:gd name="T37" fmla="*/ 113 h 540"/>
                    <a:gd name="T38" fmla="*/ 12 w 276"/>
                    <a:gd name="T39" fmla="*/ 103 h 540"/>
                    <a:gd name="T40" fmla="*/ 14 w 276"/>
                    <a:gd name="T41" fmla="*/ 93 h 540"/>
                    <a:gd name="T42" fmla="*/ 15 w 276"/>
                    <a:gd name="T43" fmla="*/ 84 h 540"/>
                    <a:gd name="T44" fmla="*/ 18 w 276"/>
                    <a:gd name="T45" fmla="*/ 74 h 540"/>
                    <a:gd name="T46" fmla="*/ 21 w 276"/>
                    <a:gd name="T47" fmla="*/ 66 h 540"/>
                    <a:gd name="T48" fmla="*/ 24 w 276"/>
                    <a:gd name="T49" fmla="*/ 57 h 540"/>
                    <a:gd name="T50" fmla="*/ 27 w 276"/>
                    <a:gd name="T51" fmla="*/ 48 h 540"/>
                    <a:gd name="T52" fmla="*/ 31 w 276"/>
                    <a:gd name="T53" fmla="*/ 40 h 540"/>
                    <a:gd name="T54" fmla="*/ 36 w 276"/>
                    <a:gd name="T55" fmla="*/ 33 h 540"/>
                    <a:gd name="T56" fmla="*/ 42 w 276"/>
                    <a:gd name="T57" fmla="*/ 25 h 540"/>
                    <a:gd name="T58" fmla="*/ 48 w 276"/>
                    <a:gd name="T59" fmla="*/ 18 h 540"/>
                    <a:gd name="T60" fmla="*/ 54 w 276"/>
                    <a:gd name="T61" fmla="*/ 12 h 540"/>
                    <a:gd name="T62" fmla="*/ 61 w 276"/>
                    <a:gd name="T63" fmla="*/ 5 h 540"/>
                    <a:gd name="T64" fmla="*/ 69 w 276"/>
                    <a:gd name="T65" fmla="*/ 0 h 540"/>
                    <a:gd name="T66" fmla="*/ 67 w 276"/>
                    <a:gd name="T67" fmla="*/ 0 h 540"/>
                    <a:gd name="T68" fmla="*/ 65 w 276"/>
                    <a:gd name="T69" fmla="*/ 0 h 540"/>
                    <a:gd name="T70" fmla="*/ 63 w 276"/>
                    <a:gd name="T71" fmla="*/ 1 h 540"/>
                    <a:gd name="T72" fmla="*/ 60 w 276"/>
                    <a:gd name="T73" fmla="*/ 1 h 540"/>
                    <a:gd name="T74" fmla="*/ 58 w 276"/>
                    <a:gd name="T75" fmla="*/ 1 h 540"/>
                    <a:gd name="T76" fmla="*/ 55 w 276"/>
                    <a:gd name="T77" fmla="*/ 1 h 540"/>
                    <a:gd name="T78" fmla="*/ 53 w 276"/>
                    <a:gd name="T79" fmla="*/ 2 h 540"/>
                    <a:gd name="T80" fmla="*/ 51 w 276"/>
                    <a:gd name="T81" fmla="*/ 2 h 5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540">
                      <a:moveTo>
                        <a:pt x="202" y="10"/>
                      </a:moveTo>
                      <a:lnTo>
                        <a:pt x="176" y="27"/>
                      </a:lnTo>
                      <a:lnTo>
                        <a:pt x="151" y="48"/>
                      </a:lnTo>
                      <a:lnTo>
                        <a:pt x="127" y="71"/>
                      </a:lnTo>
                      <a:lnTo>
                        <a:pt x="104" y="95"/>
                      </a:lnTo>
                      <a:lnTo>
                        <a:pt x="82" y="122"/>
                      </a:lnTo>
                      <a:lnTo>
                        <a:pt x="61" y="152"/>
                      </a:lnTo>
                      <a:lnTo>
                        <a:pt x="44" y="183"/>
                      </a:lnTo>
                      <a:lnTo>
                        <a:pt x="29" y="218"/>
                      </a:lnTo>
                      <a:lnTo>
                        <a:pt x="16" y="253"/>
                      </a:lnTo>
                      <a:lnTo>
                        <a:pt x="7" y="291"/>
                      </a:lnTo>
                      <a:lnTo>
                        <a:pt x="1" y="329"/>
                      </a:lnTo>
                      <a:lnTo>
                        <a:pt x="0" y="369"/>
                      </a:lnTo>
                      <a:lnTo>
                        <a:pt x="2" y="410"/>
                      </a:lnTo>
                      <a:lnTo>
                        <a:pt x="10" y="453"/>
                      </a:lnTo>
                      <a:lnTo>
                        <a:pt x="23" y="496"/>
                      </a:lnTo>
                      <a:lnTo>
                        <a:pt x="42" y="540"/>
                      </a:lnTo>
                      <a:lnTo>
                        <a:pt x="43" y="499"/>
                      </a:lnTo>
                      <a:lnTo>
                        <a:pt x="44" y="459"/>
                      </a:lnTo>
                      <a:lnTo>
                        <a:pt x="48" y="418"/>
                      </a:lnTo>
                      <a:lnTo>
                        <a:pt x="53" y="378"/>
                      </a:lnTo>
                      <a:lnTo>
                        <a:pt x="60" y="340"/>
                      </a:lnTo>
                      <a:lnTo>
                        <a:pt x="69" y="302"/>
                      </a:lnTo>
                      <a:lnTo>
                        <a:pt x="81" y="265"/>
                      </a:lnTo>
                      <a:lnTo>
                        <a:pt x="93" y="231"/>
                      </a:lnTo>
                      <a:lnTo>
                        <a:pt x="107" y="196"/>
                      </a:lnTo>
                      <a:lnTo>
                        <a:pt x="124" y="163"/>
                      </a:lnTo>
                      <a:lnTo>
                        <a:pt x="144" y="132"/>
                      </a:lnTo>
                      <a:lnTo>
                        <a:pt x="166" y="102"/>
                      </a:lnTo>
                      <a:lnTo>
                        <a:pt x="189" y="74"/>
                      </a:lnTo>
                      <a:lnTo>
                        <a:pt x="215" y="48"/>
                      </a:lnTo>
                      <a:lnTo>
                        <a:pt x="244" y="23"/>
                      </a:lnTo>
                      <a:lnTo>
                        <a:pt x="276" y="0"/>
                      </a:lnTo>
                      <a:lnTo>
                        <a:pt x="267" y="1"/>
                      </a:lnTo>
                      <a:lnTo>
                        <a:pt x="258" y="3"/>
                      </a:lnTo>
                      <a:lnTo>
                        <a:pt x="249" y="4"/>
                      </a:lnTo>
                      <a:lnTo>
                        <a:pt x="240" y="5"/>
                      </a:lnTo>
                      <a:lnTo>
                        <a:pt x="229" y="6"/>
                      </a:lnTo>
                      <a:lnTo>
                        <a:pt x="220" y="7"/>
                      </a:lnTo>
                      <a:lnTo>
                        <a:pt x="211" y="8"/>
                      </a:lnTo>
                      <a:lnTo>
                        <a:pt x="202" y="10"/>
                      </a:lnTo>
                      <a:close/>
                    </a:path>
                  </a:pathLst>
                </a:custGeom>
                <a:solidFill>
                  <a:srgbClr val="FFD619"/>
                </a:solidFill>
                <a:ln w="9525">
                  <a:noFill/>
                  <a:round/>
                  <a:headEnd/>
                  <a:tailEnd/>
                </a:ln>
              </p:spPr>
              <p:txBody>
                <a:bodyPr/>
                <a:lstStyle/>
                <a:p>
                  <a:pPr>
                    <a:defRPr/>
                  </a:pPr>
                  <a:endParaRPr lang="en-US"/>
                </a:p>
              </p:txBody>
            </p:sp>
            <p:sp>
              <p:nvSpPr>
                <p:cNvPr id="1066" name="Freeform 39"/>
                <p:cNvSpPr>
                  <a:spLocks/>
                </p:cNvSpPr>
                <p:nvPr/>
              </p:nvSpPr>
              <p:spPr bwMode="auto">
                <a:xfrm>
                  <a:off x="2231" y="2874"/>
                  <a:ext cx="136" cy="266"/>
                </a:xfrm>
                <a:custGeom>
                  <a:avLst/>
                  <a:gdLst>
                    <a:gd name="T0" fmla="*/ 49 w 271"/>
                    <a:gd name="T1" fmla="*/ 3 h 529"/>
                    <a:gd name="T2" fmla="*/ 43 w 271"/>
                    <a:gd name="T3" fmla="*/ 7 h 529"/>
                    <a:gd name="T4" fmla="*/ 37 w 271"/>
                    <a:gd name="T5" fmla="*/ 12 h 529"/>
                    <a:gd name="T6" fmla="*/ 32 w 271"/>
                    <a:gd name="T7" fmla="*/ 18 h 529"/>
                    <a:gd name="T8" fmla="*/ 26 w 271"/>
                    <a:gd name="T9" fmla="*/ 24 h 529"/>
                    <a:gd name="T10" fmla="*/ 21 w 271"/>
                    <a:gd name="T11" fmla="*/ 31 h 529"/>
                    <a:gd name="T12" fmla="*/ 16 w 271"/>
                    <a:gd name="T13" fmla="*/ 38 h 529"/>
                    <a:gd name="T14" fmla="*/ 11 w 271"/>
                    <a:gd name="T15" fmla="*/ 46 h 529"/>
                    <a:gd name="T16" fmla="*/ 8 w 271"/>
                    <a:gd name="T17" fmla="*/ 54 h 529"/>
                    <a:gd name="T18" fmla="*/ 4 w 271"/>
                    <a:gd name="T19" fmla="*/ 62 h 529"/>
                    <a:gd name="T20" fmla="*/ 2 w 271"/>
                    <a:gd name="T21" fmla="*/ 72 h 529"/>
                    <a:gd name="T22" fmla="*/ 1 w 271"/>
                    <a:gd name="T23" fmla="*/ 81 h 529"/>
                    <a:gd name="T24" fmla="*/ 0 w 271"/>
                    <a:gd name="T25" fmla="*/ 91 h 529"/>
                    <a:gd name="T26" fmla="*/ 1 w 271"/>
                    <a:gd name="T27" fmla="*/ 101 h 529"/>
                    <a:gd name="T28" fmla="*/ 3 w 271"/>
                    <a:gd name="T29" fmla="*/ 112 h 529"/>
                    <a:gd name="T30" fmla="*/ 6 w 271"/>
                    <a:gd name="T31" fmla="*/ 123 h 529"/>
                    <a:gd name="T32" fmla="*/ 10 w 271"/>
                    <a:gd name="T33" fmla="*/ 134 h 529"/>
                    <a:gd name="T34" fmla="*/ 11 w 271"/>
                    <a:gd name="T35" fmla="*/ 123 h 529"/>
                    <a:gd name="T36" fmla="*/ 11 w 271"/>
                    <a:gd name="T37" fmla="*/ 113 h 529"/>
                    <a:gd name="T38" fmla="*/ 12 w 271"/>
                    <a:gd name="T39" fmla="*/ 103 h 529"/>
                    <a:gd name="T40" fmla="*/ 13 w 271"/>
                    <a:gd name="T41" fmla="*/ 93 h 529"/>
                    <a:gd name="T42" fmla="*/ 15 w 271"/>
                    <a:gd name="T43" fmla="*/ 83 h 529"/>
                    <a:gd name="T44" fmla="*/ 17 w 271"/>
                    <a:gd name="T45" fmla="*/ 74 h 529"/>
                    <a:gd name="T46" fmla="*/ 19 w 271"/>
                    <a:gd name="T47" fmla="*/ 65 h 529"/>
                    <a:gd name="T48" fmla="*/ 23 w 271"/>
                    <a:gd name="T49" fmla="*/ 56 h 529"/>
                    <a:gd name="T50" fmla="*/ 26 w 271"/>
                    <a:gd name="T51" fmla="*/ 48 h 529"/>
                    <a:gd name="T52" fmla="*/ 30 w 271"/>
                    <a:gd name="T53" fmla="*/ 40 h 529"/>
                    <a:gd name="T54" fmla="*/ 35 w 271"/>
                    <a:gd name="T55" fmla="*/ 32 h 529"/>
                    <a:gd name="T56" fmla="*/ 40 w 271"/>
                    <a:gd name="T57" fmla="*/ 25 h 529"/>
                    <a:gd name="T58" fmla="*/ 46 w 271"/>
                    <a:gd name="T59" fmla="*/ 18 h 529"/>
                    <a:gd name="T60" fmla="*/ 53 w 271"/>
                    <a:gd name="T61" fmla="*/ 12 h 529"/>
                    <a:gd name="T62" fmla="*/ 60 w 271"/>
                    <a:gd name="T63" fmla="*/ 6 h 529"/>
                    <a:gd name="T64" fmla="*/ 68 w 271"/>
                    <a:gd name="T65" fmla="*/ 0 h 529"/>
                    <a:gd name="T66" fmla="*/ 66 w 271"/>
                    <a:gd name="T67" fmla="*/ 1 h 529"/>
                    <a:gd name="T68" fmla="*/ 64 w 271"/>
                    <a:gd name="T69" fmla="*/ 1 h 529"/>
                    <a:gd name="T70" fmla="*/ 61 w 271"/>
                    <a:gd name="T71" fmla="*/ 1 h 529"/>
                    <a:gd name="T72" fmla="*/ 59 w 271"/>
                    <a:gd name="T73" fmla="*/ 1 h 529"/>
                    <a:gd name="T74" fmla="*/ 56 w 271"/>
                    <a:gd name="T75" fmla="*/ 2 h 529"/>
                    <a:gd name="T76" fmla="*/ 54 w 271"/>
                    <a:gd name="T77" fmla="*/ 2 h 529"/>
                    <a:gd name="T78" fmla="*/ 52 w 271"/>
                    <a:gd name="T79" fmla="*/ 3 h 529"/>
                    <a:gd name="T80" fmla="*/ 49 w 271"/>
                    <a:gd name="T81" fmla="*/ 3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1" h="529">
                      <a:moveTo>
                        <a:pt x="196" y="10"/>
                      </a:moveTo>
                      <a:lnTo>
                        <a:pt x="172" y="27"/>
                      </a:lnTo>
                      <a:lnTo>
                        <a:pt x="148" y="48"/>
                      </a:lnTo>
                      <a:lnTo>
                        <a:pt x="125" y="70"/>
                      </a:lnTo>
                      <a:lnTo>
                        <a:pt x="102" y="95"/>
                      </a:lnTo>
                      <a:lnTo>
                        <a:pt x="81" y="122"/>
                      </a:lnTo>
                      <a:lnTo>
                        <a:pt x="61" y="150"/>
                      </a:lnTo>
                      <a:lnTo>
                        <a:pt x="44" y="182"/>
                      </a:lnTo>
                      <a:lnTo>
                        <a:pt x="29" y="214"/>
                      </a:lnTo>
                      <a:lnTo>
                        <a:pt x="16" y="247"/>
                      </a:lnTo>
                      <a:lnTo>
                        <a:pt x="7" y="284"/>
                      </a:lnTo>
                      <a:lnTo>
                        <a:pt x="3" y="321"/>
                      </a:lnTo>
                      <a:lnTo>
                        <a:pt x="0" y="360"/>
                      </a:lnTo>
                      <a:lnTo>
                        <a:pt x="3" y="400"/>
                      </a:lnTo>
                      <a:lnTo>
                        <a:pt x="11" y="442"/>
                      </a:lnTo>
                      <a:lnTo>
                        <a:pt x="22" y="486"/>
                      </a:lnTo>
                      <a:lnTo>
                        <a:pt x="40" y="529"/>
                      </a:lnTo>
                      <a:lnTo>
                        <a:pt x="41" y="488"/>
                      </a:lnTo>
                      <a:lnTo>
                        <a:pt x="42" y="448"/>
                      </a:lnTo>
                      <a:lnTo>
                        <a:pt x="45" y="407"/>
                      </a:lnTo>
                      <a:lnTo>
                        <a:pt x="51" y="368"/>
                      </a:lnTo>
                      <a:lnTo>
                        <a:pt x="58" y="330"/>
                      </a:lnTo>
                      <a:lnTo>
                        <a:pt x="66" y="293"/>
                      </a:lnTo>
                      <a:lnTo>
                        <a:pt x="76" y="258"/>
                      </a:lnTo>
                      <a:lnTo>
                        <a:pt x="89" y="223"/>
                      </a:lnTo>
                      <a:lnTo>
                        <a:pt x="103" y="190"/>
                      </a:lnTo>
                      <a:lnTo>
                        <a:pt x="120" y="157"/>
                      </a:lnTo>
                      <a:lnTo>
                        <a:pt x="139" y="127"/>
                      </a:lnTo>
                      <a:lnTo>
                        <a:pt x="160" y="99"/>
                      </a:lnTo>
                      <a:lnTo>
                        <a:pt x="183" y="71"/>
                      </a:lnTo>
                      <a:lnTo>
                        <a:pt x="210" y="46"/>
                      </a:lnTo>
                      <a:lnTo>
                        <a:pt x="239" y="21"/>
                      </a:lnTo>
                      <a:lnTo>
                        <a:pt x="271" y="0"/>
                      </a:lnTo>
                      <a:lnTo>
                        <a:pt x="262" y="1"/>
                      </a:lnTo>
                      <a:lnTo>
                        <a:pt x="253" y="2"/>
                      </a:lnTo>
                      <a:lnTo>
                        <a:pt x="243" y="3"/>
                      </a:lnTo>
                      <a:lnTo>
                        <a:pt x="234" y="4"/>
                      </a:lnTo>
                      <a:lnTo>
                        <a:pt x="224" y="7"/>
                      </a:lnTo>
                      <a:lnTo>
                        <a:pt x="215" y="8"/>
                      </a:lnTo>
                      <a:lnTo>
                        <a:pt x="205" y="9"/>
                      </a:lnTo>
                      <a:lnTo>
                        <a:pt x="196" y="10"/>
                      </a:lnTo>
                      <a:close/>
                    </a:path>
                  </a:pathLst>
                </a:custGeom>
                <a:solidFill>
                  <a:srgbClr val="FFDB21"/>
                </a:solidFill>
                <a:ln w="9525">
                  <a:noFill/>
                  <a:round/>
                  <a:headEnd/>
                  <a:tailEnd/>
                </a:ln>
              </p:spPr>
              <p:txBody>
                <a:bodyPr/>
                <a:lstStyle/>
                <a:p>
                  <a:pPr>
                    <a:defRPr/>
                  </a:pPr>
                  <a:endParaRPr lang="en-US"/>
                </a:p>
              </p:txBody>
            </p:sp>
            <p:sp>
              <p:nvSpPr>
                <p:cNvPr id="1067" name="Freeform 40"/>
                <p:cNvSpPr>
                  <a:spLocks/>
                </p:cNvSpPr>
                <p:nvPr/>
              </p:nvSpPr>
              <p:spPr bwMode="auto">
                <a:xfrm>
                  <a:off x="2234" y="2874"/>
                  <a:ext cx="131" cy="260"/>
                </a:xfrm>
                <a:custGeom>
                  <a:avLst/>
                  <a:gdLst>
                    <a:gd name="T0" fmla="*/ 47 w 263"/>
                    <a:gd name="T1" fmla="*/ 3 h 519"/>
                    <a:gd name="T2" fmla="*/ 41 w 263"/>
                    <a:gd name="T3" fmla="*/ 8 h 519"/>
                    <a:gd name="T4" fmla="*/ 36 w 263"/>
                    <a:gd name="T5" fmla="*/ 13 h 519"/>
                    <a:gd name="T6" fmla="*/ 30 w 263"/>
                    <a:gd name="T7" fmla="*/ 18 h 519"/>
                    <a:gd name="T8" fmla="*/ 24 w 263"/>
                    <a:gd name="T9" fmla="*/ 25 h 519"/>
                    <a:gd name="T10" fmla="*/ 19 w 263"/>
                    <a:gd name="T11" fmla="*/ 31 h 519"/>
                    <a:gd name="T12" fmla="*/ 15 w 263"/>
                    <a:gd name="T13" fmla="*/ 38 h 519"/>
                    <a:gd name="T14" fmla="*/ 10 w 263"/>
                    <a:gd name="T15" fmla="*/ 45 h 519"/>
                    <a:gd name="T16" fmla="*/ 7 w 263"/>
                    <a:gd name="T17" fmla="*/ 53 h 519"/>
                    <a:gd name="T18" fmla="*/ 4 w 263"/>
                    <a:gd name="T19" fmla="*/ 61 h 519"/>
                    <a:gd name="T20" fmla="*/ 1 w 263"/>
                    <a:gd name="T21" fmla="*/ 70 h 519"/>
                    <a:gd name="T22" fmla="*/ 0 w 263"/>
                    <a:gd name="T23" fmla="*/ 79 h 519"/>
                    <a:gd name="T24" fmla="*/ 0 w 263"/>
                    <a:gd name="T25" fmla="*/ 89 h 519"/>
                    <a:gd name="T26" fmla="*/ 0 w 263"/>
                    <a:gd name="T27" fmla="*/ 99 h 519"/>
                    <a:gd name="T28" fmla="*/ 2 w 263"/>
                    <a:gd name="T29" fmla="*/ 109 h 519"/>
                    <a:gd name="T30" fmla="*/ 5 w 263"/>
                    <a:gd name="T31" fmla="*/ 119 h 519"/>
                    <a:gd name="T32" fmla="*/ 9 w 263"/>
                    <a:gd name="T33" fmla="*/ 130 h 519"/>
                    <a:gd name="T34" fmla="*/ 9 w 263"/>
                    <a:gd name="T35" fmla="*/ 120 h 519"/>
                    <a:gd name="T36" fmla="*/ 9 w 263"/>
                    <a:gd name="T37" fmla="*/ 110 h 519"/>
                    <a:gd name="T38" fmla="*/ 10 w 263"/>
                    <a:gd name="T39" fmla="*/ 100 h 519"/>
                    <a:gd name="T40" fmla="*/ 11 w 263"/>
                    <a:gd name="T41" fmla="*/ 90 h 519"/>
                    <a:gd name="T42" fmla="*/ 13 w 263"/>
                    <a:gd name="T43" fmla="*/ 81 h 519"/>
                    <a:gd name="T44" fmla="*/ 15 w 263"/>
                    <a:gd name="T45" fmla="*/ 72 h 519"/>
                    <a:gd name="T46" fmla="*/ 17 w 263"/>
                    <a:gd name="T47" fmla="*/ 63 h 519"/>
                    <a:gd name="T48" fmla="*/ 21 w 263"/>
                    <a:gd name="T49" fmla="*/ 54 h 519"/>
                    <a:gd name="T50" fmla="*/ 24 w 263"/>
                    <a:gd name="T51" fmla="*/ 46 h 519"/>
                    <a:gd name="T52" fmla="*/ 28 w 263"/>
                    <a:gd name="T53" fmla="*/ 39 h 519"/>
                    <a:gd name="T54" fmla="*/ 33 w 263"/>
                    <a:gd name="T55" fmla="*/ 31 h 519"/>
                    <a:gd name="T56" fmla="*/ 38 w 263"/>
                    <a:gd name="T57" fmla="*/ 24 h 519"/>
                    <a:gd name="T58" fmla="*/ 44 w 263"/>
                    <a:gd name="T59" fmla="*/ 18 h 519"/>
                    <a:gd name="T60" fmla="*/ 50 w 263"/>
                    <a:gd name="T61" fmla="*/ 12 h 519"/>
                    <a:gd name="T62" fmla="*/ 57 w 263"/>
                    <a:gd name="T63" fmla="*/ 6 h 519"/>
                    <a:gd name="T64" fmla="*/ 65 w 263"/>
                    <a:gd name="T65" fmla="*/ 0 h 519"/>
                    <a:gd name="T66" fmla="*/ 63 w 263"/>
                    <a:gd name="T67" fmla="*/ 1 h 519"/>
                    <a:gd name="T68" fmla="*/ 61 w 263"/>
                    <a:gd name="T69" fmla="*/ 1 h 519"/>
                    <a:gd name="T70" fmla="*/ 59 w 263"/>
                    <a:gd name="T71" fmla="*/ 1 h 519"/>
                    <a:gd name="T72" fmla="*/ 56 w 263"/>
                    <a:gd name="T73" fmla="*/ 2 h 519"/>
                    <a:gd name="T74" fmla="*/ 54 w 263"/>
                    <a:gd name="T75" fmla="*/ 2 h 519"/>
                    <a:gd name="T76" fmla="*/ 52 w 263"/>
                    <a:gd name="T77" fmla="*/ 2 h 519"/>
                    <a:gd name="T78" fmla="*/ 49 w 263"/>
                    <a:gd name="T79" fmla="*/ 3 h 519"/>
                    <a:gd name="T80" fmla="*/ 47 w 263"/>
                    <a:gd name="T81" fmla="*/ 3 h 5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3" h="519">
                      <a:moveTo>
                        <a:pt x="190" y="11"/>
                      </a:moveTo>
                      <a:lnTo>
                        <a:pt x="167" y="30"/>
                      </a:lnTo>
                      <a:lnTo>
                        <a:pt x="144" y="51"/>
                      </a:lnTo>
                      <a:lnTo>
                        <a:pt x="121" y="72"/>
                      </a:lnTo>
                      <a:lnTo>
                        <a:pt x="99" y="97"/>
                      </a:lnTo>
                      <a:lnTo>
                        <a:pt x="78" y="123"/>
                      </a:lnTo>
                      <a:lnTo>
                        <a:pt x="60" y="151"/>
                      </a:lnTo>
                      <a:lnTo>
                        <a:pt x="42" y="180"/>
                      </a:lnTo>
                      <a:lnTo>
                        <a:pt x="28" y="212"/>
                      </a:lnTo>
                      <a:lnTo>
                        <a:pt x="16" y="244"/>
                      </a:lnTo>
                      <a:lnTo>
                        <a:pt x="7" y="279"/>
                      </a:lnTo>
                      <a:lnTo>
                        <a:pt x="2" y="315"/>
                      </a:lnTo>
                      <a:lnTo>
                        <a:pt x="0" y="353"/>
                      </a:lnTo>
                      <a:lnTo>
                        <a:pt x="2" y="393"/>
                      </a:lnTo>
                      <a:lnTo>
                        <a:pt x="9" y="433"/>
                      </a:lnTo>
                      <a:lnTo>
                        <a:pt x="20" y="476"/>
                      </a:lnTo>
                      <a:lnTo>
                        <a:pt x="37" y="519"/>
                      </a:lnTo>
                      <a:lnTo>
                        <a:pt x="38" y="478"/>
                      </a:lnTo>
                      <a:lnTo>
                        <a:pt x="39" y="438"/>
                      </a:lnTo>
                      <a:lnTo>
                        <a:pt x="42" y="397"/>
                      </a:lnTo>
                      <a:lnTo>
                        <a:pt x="47" y="359"/>
                      </a:lnTo>
                      <a:lnTo>
                        <a:pt x="54" y="322"/>
                      </a:lnTo>
                      <a:lnTo>
                        <a:pt x="62" y="286"/>
                      </a:lnTo>
                      <a:lnTo>
                        <a:pt x="71" y="251"/>
                      </a:lnTo>
                      <a:lnTo>
                        <a:pt x="84" y="216"/>
                      </a:lnTo>
                      <a:lnTo>
                        <a:pt x="98" y="184"/>
                      </a:lnTo>
                      <a:lnTo>
                        <a:pt x="114" y="153"/>
                      </a:lnTo>
                      <a:lnTo>
                        <a:pt x="132" y="124"/>
                      </a:lnTo>
                      <a:lnTo>
                        <a:pt x="153" y="95"/>
                      </a:lnTo>
                      <a:lnTo>
                        <a:pt x="177" y="69"/>
                      </a:lnTo>
                      <a:lnTo>
                        <a:pt x="202" y="45"/>
                      </a:lnTo>
                      <a:lnTo>
                        <a:pt x="231" y="22"/>
                      </a:lnTo>
                      <a:lnTo>
                        <a:pt x="263" y="0"/>
                      </a:lnTo>
                      <a:lnTo>
                        <a:pt x="254" y="1"/>
                      </a:lnTo>
                      <a:lnTo>
                        <a:pt x="245" y="2"/>
                      </a:lnTo>
                      <a:lnTo>
                        <a:pt x="236" y="3"/>
                      </a:lnTo>
                      <a:lnTo>
                        <a:pt x="227" y="6"/>
                      </a:lnTo>
                      <a:lnTo>
                        <a:pt x="217" y="7"/>
                      </a:lnTo>
                      <a:lnTo>
                        <a:pt x="208" y="8"/>
                      </a:lnTo>
                      <a:lnTo>
                        <a:pt x="199" y="10"/>
                      </a:lnTo>
                      <a:lnTo>
                        <a:pt x="190" y="11"/>
                      </a:lnTo>
                      <a:close/>
                    </a:path>
                  </a:pathLst>
                </a:custGeom>
                <a:solidFill>
                  <a:srgbClr val="FFDD28"/>
                </a:solidFill>
                <a:ln w="9525">
                  <a:noFill/>
                  <a:round/>
                  <a:headEnd/>
                  <a:tailEnd/>
                </a:ln>
              </p:spPr>
              <p:txBody>
                <a:bodyPr/>
                <a:lstStyle/>
                <a:p>
                  <a:pPr>
                    <a:defRPr/>
                  </a:pPr>
                  <a:endParaRPr lang="en-US"/>
                </a:p>
              </p:txBody>
            </p:sp>
            <p:sp>
              <p:nvSpPr>
                <p:cNvPr id="1068" name="Freeform 41"/>
                <p:cNvSpPr>
                  <a:spLocks/>
                </p:cNvSpPr>
                <p:nvPr/>
              </p:nvSpPr>
              <p:spPr bwMode="auto">
                <a:xfrm>
                  <a:off x="2234" y="2877"/>
                  <a:ext cx="128" cy="255"/>
                </a:xfrm>
                <a:custGeom>
                  <a:avLst/>
                  <a:gdLst>
                    <a:gd name="T0" fmla="*/ 46 w 256"/>
                    <a:gd name="T1" fmla="*/ 3 h 511"/>
                    <a:gd name="T2" fmla="*/ 41 w 256"/>
                    <a:gd name="T3" fmla="*/ 8 h 511"/>
                    <a:gd name="T4" fmla="*/ 35 w 256"/>
                    <a:gd name="T5" fmla="*/ 13 h 511"/>
                    <a:gd name="T6" fmla="*/ 30 w 256"/>
                    <a:gd name="T7" fmla="*/ 19 h 511"/>
                    <a:gd name="T8" fmla="*/ 25 w 256"/>
                    <a:gd name="T9" fmla="*/ 25 h 511"/>
                    <a:gd name="T10" fmla="*/ 20 w 256"/>
                    <a:gd name="T11" fmla="*/ 31 h 511"/>
                    <a:gd name="T12" fmla="*/ 15 w 256"/>
                    <a:gd name="T13" fmla="*/ 38 h 511"/>
                    <a:gd name="T14" fmla="*/ 11 w 256"/>
                    <a:gd name="T15" fmla="*/ 45 h 511"/>
                    <a:gd name="T16" fmla="*/ 7 w 256"/>
                    <a:gd name="T17" fmla="*/ 52 h 511"/>
                    <a:gd name="T18" fmla="*/ 4 w 256"/>
                    <a:gd name="T19" fmla="*/ 60 h 511"/>
                    <a:gd name="T20" fmla="*/ 2 w 256"/>
                    <a:gd name="T21" fmla="*/ 68 h 511"/>
                    <a:gd name="T22" fmla="*/ 1 w 256"/>
                    <a:gd name="T23" fmla="*/ 77 h 511"/>
                    <a:gd name="T24" fmla="*/ 0 w 256"/>
                    <a:gd name="T25" fmla="*/ 87 h 511"/>
                    <a:gd name="T26" fmla="*/ 1 w 256"/>
                    <a:gd name="T27" fmla="*/ 96 h 511"/>
                    <a:gd name="T28" fmla="*/ 2 w 256"/>
                    <a:gd name="T29" fmla="*/ 106 h 511"/>
                    <a:gd name="T30" fmla="*/ 5 w 256"/>
                    <a:gd name="T31" fmla="*/ 117 h 511"/>
                    <a:gd name="T32" fmla="*/ 9 w 256"/>
                    <a:gd name="T33" fmla="*/ 127 h 511"/>
                    <a:gd name="T34" fmla="*/ 9 w 256"/>
                    <a:gd name="T35" fmla="*/ 117 h 511"/>
                    <a:gd name="T36" fmla="*/ 9 w 256"/>
                    <a:gd name="T37" fmla="*/ 107 h 511"/>
                    <a:gd name="T38" fmla="*/ 10 w 256"/>
                    <a:gd name="T39" fmla="*/ 97 h 511"/>
                    <a:gd name="T40" fmla="*/ 11 w 256"/>
                    <a:gd name="T41" fmla="*/ 87 h 511"/>
                    <a:gd name="T42" fmla="*/ 13 w 256"/>
                    <a:gd name="T43" fmla="*/ 78 h 511"/>
                    <a:gd name="T44" fmla="*/ 15 w 256"/>
                    <a:gd name="T45" fmla="*/ 69 h 511"/>
                    <a:gd name="T46" fmla="*/ 17 w 256"/>
                    <a:gd name="T47" fmla="*/ 61 h 511"/>
                    <a:gd name="T48" fmla="*/ 20 w 256"/>
                    <a:gd name="T49" fmla="*/ 53 h 511"/>
                    <a:gd name="T50" fmla="*/ 23 w 256"/>
                    <a:gd name="T51" fmla="*/ 45 h 511"/>
                    <a:gd name="T52" fmla="*/ 27 w 256"/>
                    <a:gd name="T53" fmla="*/ 37 h 511"/>
                    <a:gd name="T54" fmla="*/ 32 w 256"/>
                    <a:gd name="T55" fmla="*/ 30 h 511"/>
                    <a:gd name="T56" fmla="*/ 37 w 256"/>
                    <a:gd name="T57" fmla="*/ 23 h 511"/>
                    <a:gd name="T58" fmla="*/ 43 w 256"/>
                    <a:gd name="T59" fmla="*/ 17 h 511"/>
                    <a:gd name="T60" fmla="*/ 49 w 256"/>
                    <a:gd name="T61" fmla="*/ 11 h 511"/>
                    <a:gd name="T62" fmla="*/ 56 w 256"/>
                    <a:gd name="T63" fmla="*/ 5 h 511"/>
                    <a:gd name="T64" fmla="*/ 64 w 256"/>
                    <a:gd name="T65" fmla="*/ 0 h 511"/>
                    <a:gd name="T66" fmla="*/ 62 w 256"/>
                    <a:gd name="T67" fmla="*/ 0 h 511"/>
                    <a:gd name="T68" fmla="*/ 60 w 256"/>
                    <a:gd name="T69" fmla="*/ 1 h 511"/>
                    <a:gd name="T70" fmla="*/ 58 w 256"/>
                    <a:gd name="T71" fmla="*/ 1 h 511"/>
                    <a:gd name="T72" fmla="*/ 55 w 256"/>
                    <a:gd name="T73" fmla="*/ 2 h 511"/>
                    <a:gd name="T74" fmla="*/ 53 w 256"/>
                    <a:gd name="T75" fmla="*/ 2 h 511"/>
                    <a:gd name="T76" fmla="*/ 51 w 256"/>
                    <a:gd name="T77" fmla="*/ 3 h 511"/>
                    <a:gd name="T78" fmla="*/ 49 w 256"/>
                    <a:gd name="T79" fmla="*/ 3 h 511"/>
                    <a:gd name="T80" fmla="*/ 46 w 256"/>
                    <a:gd name="T81" fmla="*/ 3 h 5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511">
                      <a:moveTo>
                        <a:pt x="184" y="15"/>
                      </a:moveTo>
                      <a:lnTo>
                        <a:pt x="162" y="33"/>
                      </a:lnTo>
                      <a:lnTo>
                        <a:pt x="139" y="54"/>
                      </a:lnTo>
                      <a:lnTo>
                        <a:pt x="118" y="76"/>
                      </a:lnTo>
                      <a:lnTo>
                        <a:pt x="97" y="100"/>
                      </a:lnTo>
                      <a:lnTo>
                        <a:pt x="77" y="124"/>
                      </a:lnTo>
                      <a:lnTo>
                        <a:pt x="59" y="152"/>
                      </a:lnTo>
                      <a:lnTo>
                        <a:pt x="43" y="181"/>
                      </a:lnTo>
                      <a:lnTo>
                        <a:pt x="28" y="211"/>
                      </a:lnTo>
                      <a:lnTo>
                        <a:pt x="16" y="242"/>
                      </a:lnTo>
                      <a:lnTo>
                        <a:pt x="7" y="275"/>
                      </a:lnTo>
                      <a:lnTo>
                        <a:pt x="1" y="311"/>
                      </a:lnTo>
                      <a:lnTo>
                        <a:pt x="0" y="348"/>
                      </a:lnTo>
                      <a:lnTo>
                        <a:pt x="1" y="386"/>
                      </a:lnTo>
                      <a:lnTo>
                        <a:pt x="7" y="426"/>
                      </a:lnTo>
                      <a:lnTo>
                        <a:pt x="17" y="468"/>
                      </a:lnTo>
                      <a:lnTo>
                        <a:pt x="34" y="511"/>
                      </a:lnTo>
                      <a:lnTo>
                        <a:pt x="34" y="470"/>
                      </a:lnTo>
                      <a:lnTo>
                        <a:pt x="36" y="430"/>
                      </a:lnTo>
                      <a:lnTo>
                        <a:pt x="39" y="389"/>
                      </a:lnTo>
                      <a:lnTo>
                        <a:pt x="44" y="351"/>
                      </a:lnTo>
                      <a:lnTo>
                        <a:pt x="50" y="314"/>
                      </a:lnTo>
                      <a:lnTo>
                        <a:pt x="57" y="279"/>
                      </a:lnTo>
                      <a:lnTo>
                        <a:pt x="67" y="244"/>
                      </a:lnTo>
                      <a:lnTo>
                        <a:pt x="78" y="212"/>
                      </a:lnTo>
                      <a:lnTo>
                        <a:pt x="92" y="180"/>
                      </a:lnTo>
                      <a:lnTo>
                        <a:pt x="107" y="150"/>
                      </a:lnTo>
                      <a:lnTo>
                        <a:pt x="126" y="121"/>
                      </a:lnTo>
                      <a:lnTo>
                        <a:pt x="146" y="93"/>
                      </a:lnTo>
                      <a:lnTo>
                        <a:pt x="169" y="68"/>
                      </a:lnTo>
                      <a:lnTo>
                        <a:pt x="195" y="44"/>
                      </a:lnTo>
                      <a:lnTo>
                        <a:pt x="224" y="21"/>
                      </a:lnTo>
                      <a:lnTo>
                        <a:pt x="256" y="0"/>
                      </a:lnTo>
                      <a:lnTo>
                        <a:pt x="247" y="2"/>
                      </a:lnTo>
                      <a:lnTo>
                        <a:pt x="238" y="5"/>
                      </a:lnTo>
                      <a:lnTo>
                        <a:pt x="229" y="6"/>
                      </a:lnTo>
                      <a:lnTo>
                        <a:pt x="220" y="8"/>
                      </a:lnTo>
                      <a:lnTo>
                        <a:pt x="212" y="9"/>
                      </a:lnTo>
                      <a:lnTo>
                        <a:pt x="203" y="12"/>
                      </a:lnTo>
                      <a:lnTo>
                        <a:pt x="194" y="13"/>
                      </a:lnTo>
                      <a:lnTo>
                        <a:pt x="184" y="15"/>
                      </a:lnTo>
                      <a:close/>
                    </a:path>
                  </a:pathLst>
                </a:custGeom>
                <a:solidFill>
                  <a:srgbClr val="FFE233"/>
                </a:solidFill>
                <a:ln w="9525">
                  <a:noFill/>
                  <a:round/>
                  <a:headEnd/>
                  <a:tailEnd/>
                </a:ln>
              </p:spPr>
              <p:txBody>
                <a:bodyPr/>
                <a:lstStyle/>
                <a:p>
                  <a:pPr>
                    <a:defRPr/>
                  </a:pPr>
                  <a:endParaRPr lang="en-US"/>
                </a:p>
              </p:txBody>
            </p:sp>
            <p:sp>
              <p:nvSpPr>
                <p:cNvPr id="1069" name="Freeform 42"/>
                <p:cNvSpPr>
                  <a:spLocks/>
                </p:cNvSpPr>
                <p:nvPr/>
              </p:nvSpPr>
              <p:spPr bwMode="auto">
                <a:xfrm>
                  <a:off x="2234" y="2877"/>
                  <a:ext cx="126" cy="249"/>
                </a:xfrm>
                <a:custGeom>
                  <a:avLst/>
                  <a:gdLst>
                    <a:gd name="T0" fmla="*/ 45 w 251"/>
                    <a:gd name="T1" fmla="*/ 3 h 499"/>
                    <a:gd name="T2" fmla="*/ 40 w 251"/>
                    <a:gd name="T3" fmla="*/ 8 h 499"/>
                    <a:gd name="T4" fmla="*/ 35 w 251"/>
                    <a:gd name="T5" fmla="*/ 13 h 499"/>
                    <a:gd name="T6" fmla="*/ 30 w 251"/>
                    <a:gd name="T7" fmla="*/ 19 h 499"/>
                    <a:gd name="T8" fmla="*/ 24 w 251"/>
                    <a:gd name="T9" fmla="*/ 24 h 499"/>
                    <a:gd name="T10" fmla="*/ 20 w 251"/>
                    <a:gd name="T11" fmla="*/ 30 h 499"/>
                    <a:gd name="T12" fmla="*/ 15 w 251"/>
                    <a:gd name="T13" fmla="*/ 37 h 499"/>
                    <a:gd name="T14" fmla="*/ 11 w 251"/>
                    <a:gd name="T15" fmla="*/ 44 h 499"/>
                    <a:gd name="T16" fmla="*/ 8 w 251"/>
                    <a:gd name="T17" fmla="*/ 51 h 499"/>
                    <a:gd name="T18" fmla="*/ 5 w 251"/>
                    <a:gd name="T19" fmla="*/ 59 h 499"/>
                    <a:gd name="T20" fmla="*/ 3 w 251"/>
                    <a:gd name="T21" fmla="*/ 67 h 499"/>
                    <a:gd name="T22" fmla="*/ 1 w 251"/>
                    <a:gd name="T23" fmla="*/ 75 h 499"/>
                    <a:gd name="T24" fmla="*/ 0 w 251"/>
                    <a:gd name="T25" fmla="*/ 84 h 499"/>
                    <a:gd name="T26" fmla="*/ 1 w 251"/>
                    <a:gd name="T27" fmla="*/ 94 h 499"/>
                    <a:gd name="T28" fmla="*/ 2 w 251"/>
                    <a:gd name="T29" fmla="*/ 103 h 499"/>
                    <a:gd name="T30" fmla="*/ 5 w 251"/>
                    <a:gd name="T31" fmla="*/ 114 h 499"/>
                    <a:gd name="T32" fmla="*/ 9 w 251"/>
                    <a:gd name="T33" fmla="*/ 124 h 499"/>
                    <a:gd name="T34" fmla="*/ 9 w 251"/>
                    <a:gd name="T35" fmla="*/ 114 h 499"/>
                    <a:gd name="T36" fmla="*/ 9 w 251"/>
                    <a:gd name="T37" fmla="*/ 104 h 499"/>
                    <a:gd name="T38" fmla="*/ 10 w 251"/>
                    <a:gd name="T39" fmla="*/ 94 h 499"/>
                    <a:gd name="T40" fmla="*/ 11 w 251"/>
                    <a:gd name="T41" fmla="*/ 85 h 499"/>
                    <a:gd name="T42" fmla="*/ 12 w 251"/>
                    <a:gd name="T43" fmla="*/ 76 h 499"/>
                    <a:gd name="T44" fmla="*/ 14 w 251"/>
                    <a:gd name="T45" fmla="*/ 67 h 499"/>
                    <a:gd name="T46" fmla="*/ 16 w 251"/>
                    <a:gd name="T47" fmla="*/ 59 h 499"/>
                    <a:gd name="T48" fmla="*/ 19 w 251"/>
                    <a:gd name="T49" fmla="*/ 50 h 499"/>
                    <a:gd name="T50" fmla="*/ 22 w 251"/>
                    <a:gd name="T51" fmla="*/ 43 h 499"/>
                    <a:gd name="T52" fmla="*/ 26 w 251"/>
                    <a:gd name="T53" fmla="*/ 35 h 499"/>
                    <a:gd name="T54" fmla="*/ 31 w 251"/>
                    <a:gd name="T55" fmla="*/ 29 h 499"/>
                    <a:gd name="T56" fmla="*/ 36 w 251"/>
                    <a:gd name="T57" fmla="*/ 22 h 499"/>
                    <a:gd name="T58" fmla="*/ 42 w 251"/>
                    <a:gd name="T59" fmla="*/ 16 h 499"/>
                    <a:gd name="T60" fmla="*/ 48 w 251"/>
                    <a:gd name="T61" fmla="*/ 10 h 499"/>
                    <a:gd name="T62" fmla="*/ 55 w 251"/>
                    <a:gd name="T63" fmla="*/ 5 h 499"/>
                    <a:gd name="T64" fmla="*/ 63 w 251"/>
                    <a:gd name="T65" fmla="*/ 0 h 499"/>
                    <a:gd name="T66" fmla="*/ 61 w 251"/>
                    <a:gd name="T67" fmla="*/ 0 h 499"/>
                    <a:gd name="T68" fmla="*/ 59 w 251"/>
                    <a:gd name="T69" fmla="*/ 0 h 499"/>
                    <a:gd name="T70" fmla="*/ 57 w 251"/>
                    <a:gd name="T71" fmla="*/ 1 h 499"/>
                    <a:gd name="T72" fmla="*/ 54 w 251"/>
                    <a:gd name="T73" fmla="*/ 1 h 499"/>
                    <a:gd name="T74" fmla="*/ 52 w 251"/>
                    <a:gd name="T75" fmla="*/ 2 h 499"/>
                    <a:gd name="T76" fmla="*/ 50 w 251"/>
                    <a:gd name="T77" fmla="*/ 2 h 499"/>
                    <a:gd name="T78" fmla="*/ 48 w 251"/>
                    <a:gd name="T79" fmla="*/ 3 h 499"/>
                    <a:gd name="T80" fmla="*/ 45 w 251"/>
                    <a:gd name="T81" fmla="*/ 3 h 4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499">
                      <a:moveTo>
                        <a:pt x="180" y="14"/>
                      </a:moveTo>
                      <a:lnTo>
                        <a:pt x="159" y="33"/>
                      </a:lnTo>
                      <a:lnTo>
                        <a:pt x="137" y="54"/>
                      </a:lnTo>
                      <a:lnTo>
                        <a:pt x="117" y="76"/>
                      </a:lnTo>
                      <a:lnTo>
                        <a:pt x="96" y="99"/>
                      </a:lnTo>
                      <a:lnTo>
                        <a:pt x="77" y="123"/>
                      </a:lnTo>
                      <a:lnTo>
                        <a:pt x="59" y="149"/>
                      </a:lnTo>
                      <a:lnTo>
                        <a:pt x="43" y="177"/>
                      </a:lnTo>
                      <a:lnTo>
                        <a:pt x="29" y="206"/>
                      </a:lnTo>
                      <a:lnTo>
                        <a:pt x="18" y="237"/>
                      </a:lnTo>
                      <a:lnTo>
                        <a:pt x="9" y="269"/>
                      </a:lnTo>
                      <a:lnTo>
                        <a:pt x="3" y="302"/>
                      </a:lnTo>
                      <a:lnTo>
                        <a:pt x="0" y="338"/>
                      </a:lnTo>
                      <a:lnTo>
                        <a:pt x="3" y="376"/>
                      </a:lnTo>
                      <a:lnTo>
                        <a:pt x="8" y="415"/>
                      </a:lnTo>
                      <a:lnTo>
                        <a:pt x="18" y="457"/>
                      </a:lnTo>
                      <a:lnTo>
                        <a:pt x="33" y="499"/>
                      </a:lnTo>
                      <a:lnTo>
                        <a:pt x="33" y="458"/>
                      </a:lnTo>
                      <a:lnTo>
                        <a:pt x="35" y="416"/>
                      </a:lnTo>
                      <a:lnTo>
                        <a:pt x="37" y="378"/>
                      </a:lnTo>
                      <a:lnTo>
                        <a:pt x="42" y="340"/>
                      </a:lnTo>
                      <a:lnTo>
                        <a:pt x="47" y="304"/>
                      </a:lnTo>
                      <a:lnTo>
                        <a:pt x="54" y="269"/>
                      </a:lnTo>
                      <a:lnTo>
                        <a:pt x="64" y="236"/>
                      </a:lnTo>
                      <a:lnTo>
                        <a:pt x="75" y="203"/>
                      </a:lnTo>
                      <a:lnTo>
                        <a:pt x="88" y="172"/>
                      </a:lnTo>
                      <a:lnTo>
                        <a:pt x="104" y="143"/>
                      </a:lnTo>
                      <a:lnTo>
                        <a:pt x="121" y="116"/>
                      </a:lnTo>
                      <a:lnTo>
                        <a:pt x="142" y="89"/>
                      </a:lnTo>
                      <a:lnTo>
                        <a:pt x="165" y="65"/>
                      </a:lnTo>
                      <a:lnTo>
                        <a:pt x="190" y="41"/>
                      </a:lnTo>
                      <a:lnTo>
                        <a:pt x="219" y="20"/>
                      </a:lnTo>
                      <a:lnTo>
                        <a:pt x="251" y="0"/>
                      </a:lnTo>
                      <a:lnTo>
                        <a:pt x="242" y="2"/>
                      </a:lnTo>
                      <a:lnTo>
                        <a:pt x="233" y="3"/>
                      </a:lnTo>
                      <a:lnTo>
                        <a:pt x="225" y="5"/>
                      </a:lnTo>
                      <a:lnTo>
                        <a:pt x="216" y="6"/>
                      </a:lnTo>
                      <a:lnTo>
                        <a:pt x="206" y="9"/>
                      </a:lnTo>
                      <a:lnTo>
                        <a:pt x="198" y="11"/>
                      </a:lnTo>
                      <a:lnTo>
                        <a:pt x="189" y="12"/>
                      </a:lnTo>
                      <a:lnTo>
                        <a:pt x="180" y="14"/>
                      </a:lnTo>
                      <a:close/>
                    </a:path>
                  </a:pathLst>
                </a:custGeom>
                <a:solidFill>
                  <a:srgbClr val="FFE83A"/>
                </a:solidFill>
                <a:ln w="9525">
                  <a:noFill/>
                  <a:round/>
                  <a:headEnd/>
                  <a:tailEnd/>
                </a:ln>
              </p:spPr>
              <p:txBody>
                <a:bodyPr/>
                <a:lstStyle/>
                <a:p>
                  <a:pPr>
                    <a:defRPr/>
                  </a:pPr>
                  <a:endParaRPr lang="en-US"/>
                </a:p>
              </p:txBody>
            </p:sp>
            <p:sp>
              <p:nvSpPr>
                <p:cNvPr id="1070" name="Freeform 43"/>
                <p:cNvSpPr>
                  <a:spLocks/>
                </p:cNvSpPr>
                <p:nvPr/>
              </p:nvSpPr>
              <p:spPr bwMode="auto">
                <a:xfrm>
                  <a:off x="2236" y="2877"/>
                  <a:ext cx="121" cy="247"/>
                </a:xfrm>
                <a:custGeom>
                  <a:avLst/>
                  <a:gdLst>
                    <a:gd name="T0" fmla="*/ 43 w 244"/>
                    <a:gd name="T1" fmla="*/ 4 h 489"/>
                    <a:gd name="T2" fmla="*/ 38 w 244"/>
                    <a:gd name="T3" fmla="*/ 9 h 489"/>
                    <a:gd name="T4" fmla="*/ 33 w 244"/>
                    <a:gd name="T5" fmla="*/ 14 h 489"/>
                    <a:gd name="T6" fmla="*/ 28 w 244"/>
                    <a:gd name="T7" fmla="*/ 20 h 489"/>
                    <a:gd name="T8" fmla="*/ 23 w 244"/>
                    <a:gd name="T9" fmla="*/ 26 h 489"/>
                    <a:gd name="T10" fmla="*/ 19 w 244"/>
                    <a:gd name="T11" fmla="*/ 32 h 489"/>
                    <a:gd name="T12" fmla="*/ 14 w 244"/>
                    <a:gd name="T13" fmla="*/ 38 h 489"/>
                    <a:gd name="T14" fmla="*/ 10 w 244"/>
                    <a:gd name="T15" fmla="*/ 44 h 489"/>
                    <a:gd name="T16" fmla="*/ 7 w 244"/>
                    <a:gd name="T17" fmla="*/ 52 h 489"/>
                    <a:gd name="T18" fmla="*/ 4 w 244"/>
                    <a:gd name="T19" fmla="*/ 59 h 489"/>
                    <a:gd name="T20" fmla="*/ 2 w 244"/>
                    <a:gd name="T21" fmla="*/ 67 h 489"/>
                    <a:gd name="T22" fmla="*/ 0 w 244"/>
                    <a:gd name="T23" fmla="*/ 76 h 489"/>
                    <a:gd name="T24" fmla="*/ 0 w 244"/>
                    <a:gd name="T25" fmla="*/ 85 h 489"/>
                    <a:gd name="T26" fmla="*/ 0 w 244"/>
                    <a:gd name="T27" fmla="*/ 94 h 489"/>
                    <a:gd name="T28" fmla="*/ 1 w 244"/>
                    <a:gd name="T29" fmla="*/ 104 h 489"/>
                    <a:gd name="T30" fmla="*/ 4 w 244"/>
                    <a:gd name="T31" fmla="*/ 114 h 489"/>
                    <a:gd name="T32" fmla="*/ 7 w 244"/>
                    <a:gd name="T33" fmla="*/ 125 h 489"/>
                    <a:gd name="T34" fmla="*/ 7 w 244"/>
                    <a:gd name="T35" fmla="*/ 114 h 489"/>
                    <a:gd name="T36" fmla="*/ 8 w 244"/>
                    <a:gd name="T37" fmla="*/ 104 h 489"/>
                    <a:gd name="T38" fmla="*/ 8 w 244"/>
                    <a:gd name="T39" fmla="*/ 94 h 489"/>
                    <a:gd name="T40" fmla="*/ 9 w 244"/>
                    <a:gd name="T41" fmla="*/ 84 h 489"/>
                    <a:gd name="T42" fmla="*/ 10 w 244"/>
                    <a:gd name="T43" fmla="*/ 75 h 489"/>
                    <a:gd name="T44" fmla="*/ 12 w 244"/>
                    <a:gd name="T45" fmla="*/ 67 h 489"/>
                    <a:gd name="T46" fmla="*/ 14 w 244"/>
                    <a:gd name="T47" fmla="*/ 58 h 489"/>
                    <a:gd name="T48" fmla="*/ 17 w 244"/>
                    <a:gd name="T49" fmla="*/ 51 h 489"/>
                    <a:gd name="T50" fmla="*/ 20 w 244"/>
                    <a:gd name="T51" fmla="*/ 42 h 489"/>
                    <a:gd name="T52" fmla="*/ 24 w 244"/>
                    <a:gd name="T53" fmla="*/ 35 h 489"/>
                    <a:gd name="T54" fmla="*/ 28 w 244"/>
                    <a:gd name="T55" fmla="*/ 29 h 489"/>
                    <a:gd name="T56" fmla="*/ 33 w 244"/>
                    <a:gd name="T57" fmla="*/ 22 h 489"/>
                    <a:gd name="T58" fmla="*/ 39 w 244"/>
                    <a:gd name="T59" fmla="*/ 16 h 489"/>
                    <a:gd name="T60" fmla="*/ 45 w 244"/>
                    <a:gd name="T61" fmla="*/ 10 h 489"/>
                    <a:gd name="T62" fmla="*/ 52 w 244"/>
                    <a:gd name="T63" fmla="*/ 5 h 489"/>
                    <a:gd name="T64" fmla="*/ 60 w 244"/>
                    <a:gd name="T65" fmla="*/ 0 h 489"/>
                    <a:gd name="T66" fmla="*/ 58 w 244"/>
                    <a:gd name="T67" fmla="*/ 1 h 489"/>
                    <a:gd name="T68" fmla="*/ 56 w 244"/>
                    <a:gd name="T69" fmla="*/ 1 h 489"/>
                    <a:gd name="T70" fmla="*/ 54 w 244"/>
                    <a:gd name="T71" fmla="*/ 2 h 489"/>
                    <a:gd name="T72" fmla="*/ 52 w 244"/>
                    <a:gd name="T73" fmla="*/ 2 h 489"/>
                    <a:gd name="T74" fmla="*/ 50 w 244"/>
                    <a:gd name="T75" fmla="*/ 3 h 489"/>
                    <a:gd name="T76" fmla="*/ 47 w 244"/>
                    <a:gd name="T77" fmla="*/ 3 h 489"/>
                    <a:gd name="T78" fmla="*/ 45 w 244"/>
                    <a:gd name="T79" fmla="*/ 4 h 489"/>
                    <a:gd name="T80" fmla="*/ 43 w 244"/>
                    <a:gd name="T81" fmla="*/ 4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 h="489">
                      <a:moveTo>
                        <a:pt x="175" y="16"/>
                      </a:moveTo>
                      <a:lnTo>
                        <a:pt x="154" y="36"/>
                      </a:lnTo>
                      <a:lnTo>
                        <a:pt x="133" y="56"/>
                      </a:lnTo>
                      <a:lnTo>
                        <a:pt x="114" y="77"/>
                      </a:lnTo>
                      <a:lnTo>
                        <a:pt x="94" y="100"/>
                      </a:lnTo>
                      <a:lnTo>
                        <a:pt x="76" y="124"/>
                      </a:lnTo>
                      <a:lnTo>
                        <a:pt x="58" y="148"/>
                      </a:lnTo>
                      <a:lnTo>
                        <a:pt x="42" y="175"/>
                      </a:lnTo>
                      <a:lnTo>
                        <a:pt x="28" y="204"/>
                      </a:lnTo>
                      <a:lnTo>
                        <a:pt x="17" y="232"/>
                      </a:lnTo>
                      <a:lnTo>
                        <a:pt x="9" y="264"/>
                      </a:lnTo>
                      <a:lnTo>
                        <a:pt x="3" y="297"/>
                      </a:lnTo>
                      <a:lnTo>
                        <a:pt x="0" y="332"/>
                      </a:lnTo>
                      <a:lnTo>
                        <a:pt x="1" y="368"/>
                      </a:lnTo>
                      <a:lnTo>
                        <a:pt x="6" y="406"/>
                      </a:lnTo>
                      <a:lnTo>
                        <a:pt x="16" y="447"/>
                      </a:lnTo>
                      <a:lnTo>
                        <a:pt x="30" y="489"/>
                      </a:lnTo>
                      <a:lnTo>
                        <a:pt x="30" y="448"/>
                      </a:lnTo>
                      <a:lnTo>
                        <a:pt x="32" y="406"/>
                      </a:lnTo>
                      <a:lnTo>
                        <a:pt x="34" y="368"/>
                      </a:lnTo>
                      <a:lnTo>
                        <a:pt x="38" y="330"/>
                      </a:lnTo>
                      <a:lnTo>
                        <a:pt x="43" y="295"/>
                      </a:lnTo>
                      <a:lnTo>
                        <a:pt x="50" y="261"/>
                      </a:lnTo>
                      <a:lnTo>
                        <a:pt x="59" y="228"/>
                      </a:lnTo>
                      <a:lnTo>
                        <a:pt x="70" y="197"/>
                      </a:lnTo>
                      <a:lnTo>
                        <a:pt x="82" y="167"/>
                      </a:lnTo>
                      <a:lnTo>
                        <a:pt x="97" y="139"/>
                      </a:lnTo>
                      <a:lnTo>
                        <a:pt x="115" y="113"/>
                      </a:lnTo>
                      <a:lnTo>
                        <a:pt x="135" y="87"/>
                      </a:lnTo>
                      <a:lnTo>
                        <a:pt x="157" y="63"/>
                      </a:lnTo>
                      <a:lnTo>
                        <a:pt x="184" y="40"/>
                      </a:lnTo>
                      <a:lnTo>
                        <a:pt x="211" y="19"/>
                      </a:lnTo>
                      <a:lnTo>
                        <a:pt x="244" y="0"/>
                      </a:lnTo>
                      <a:lnTo>
                        <a:pt x="236" y="2"/>
                      </a:lnTo>
                      <a:lnTo>
                        <a:pt x="226" y="4"/>
                      </a:lnTo>
                      <a:lnTo>
                        <a:pt x="218" y="7"/>
                      </a:lnTo>
                      <a:lnTo>
                        <a:pt x="209" y="8"/>
                      </a:lnTo>
                      <a:lnTo>
                        <a:pt x="201" y="10"/>
                      </a:lnTo>
                      <a:lnTo>
                        <a:pt x="192" y="12"/>
                      </a:lnTo>
                      <a:lnTo>
                        <a:pt x="184" y="14"/>
                      </a:lnTo>
                      <a:lnTo>
                        <a:pt x="175" y="16"/>
                      </a:lnTo>
                      <a:close/>
                    </a:path>
                  </a:pathLst>
                </a:custGeom>
                <a:solidFill>
                  <a:srgbClr val="FFED44"/>
                </a:solidFill>
                <a:ln w="9525">
                  <a:noFill/>
                  <a:round/>
                  <a:headEnd/>
                  <a:tailEnd/>
                </a:ln>
              </p:spPr>
              <p:txBody>
                <a:bodyPr/>
                <a:lstStyle/>
                <a:p>
                  <a:pPr>
                    <a:defRPr/>
                  </a:pPr>
                  <a:endParaRPr lang="en-US"/>
                </a:p>
              </p:txBody>
            </p:sp>
            <p:sp>
              <p:nvSpPr>
                <p:cNvPr id="1071" name="Freeform 44"/>
                <p:cNvSpPr>
                  <a:spLocks/>
                </p:cNvSpPr>
                <p:nvPr/>
              </p:nvSpPr>
              <p:spPr bwMode="auto">
                <a:xfrm>
                  <a:off x="2239" y="2880"/>
                  <a:ext cx="116" cy="241"/>
                </a:xfrm>
                <a:custGeom>
                  <a:avLst/>
                  <a:gdLst>
                    <a:gd name="T0" fmla="*/ 41 w 236"/>
                    <a:gd name="T1" fmla="*/ 5 h 480"/>
                    <a:gd name="T2" fmla="*/ 36 w 236"/>
                    <a:gd name="T3" fmla="*/ 10 h 480"/>
                    <a:gd name="T4" fmla="*/ 31 w 236"/>
                    <a:gd name="T5" fmla="*/ 15 h 480"/>
                    <a:gd name="T6" fmla="*/ 27 w 236"/>
                    <a:gd name="T7" fmla="*/ 20 h 480"/>
                    <a:gd name="T8" fmla="*/ 22 w 236"/>
                    <a:gd name="T9" fmla="*/ 26 h 480"/>
                    <a:gd name="T10" fmla="*/ 18 w 236"/>
                    <a:gd name="T11" fmla="*/ 32 h 480"/>
                    <a:gd name="T12" fmla="*/ 14 w 236"/>
                    <a:gd name="T13" fmla="*/ 38 h 480"/>
                    <a:gd name="T14" fmla="*/ 10 w 236"/>
                    <a:gd name="T15" fmla="*/ 44 h 480"/>
                    <a:gd name="T16" fmla="*/ 7 w 236"/>
                    <a:gd name="T17" fmla="*/ 51 h 480"/>
                    <a:gd name="T18" fmla="*/ 4 w 236"/>
                    <a:gd name="T19" fmla="*/ 58 h 480"/>
                    <a:gd name="T20" fmla="*/ 2 w 236"/>
                    <a:gd name="T21" fmla="*/ 65 h 480"/>
                    <a:gd name="T22" fmla="*/ 0 w 236"/>
                    <a:gd name="T23" fmla="*/ 74 h 480"/>
                    <a:gd name="T24" fmla="*/ 0 w 236"/>
                    <a:gd name="T25" fmla="*/ 82 h 480"/>
                    <a:gd name="T26" fmla="*/ 0 w 236"/>
                    <a:gd name="T27" fmla="*/ 91 h 480"/>
                    <a:gd name="T28" fmla="*/ 1 w 236"/>
                    <a:gd name="T29" fmla="*/ 100 h 480"/>
                    <a:gd name="T30" fmla="*/ 3 w 236"/>
                    <a:gd name="T31" fmla="*/ 110 h 480"/>
                    <a:gd name="T32" fmla="*/ 6 w 236"/>
                    <a:gd name="T33" fmla="*/ 121 h 480"/>
                    <a:gd name="T34" fmla="*/ 6 w 236"/>
                    <a:gd name="T35" fmla="*/ 110 h 480"/>
                    <a:gd name="T36" fmla="*/ 7 w 236"/>
                    <a:gd name="T37" fmla="*/ 100 h 480"/>
                    <a:gd name="T38" fmla="*/ 7 w 236"/>
                    <a:gd name="T39" fmla="*/ 90 h 480"/>
                    <a:gd name="T40" fmla="*/ 8 w 236"/>
                    <a:gd name="T41" fmla="*/ 81 h 480"/>
                    <a:gd name="T42" fmla="*/ 9 w 236"/>
                    <a:gd name="T43" fmla="*/ 72 h 480"/>
                    <a:gd name="T44" fmla="*/ 11 w 236"/>
                    <a:gd name="T45" fmla="*/ 64 h 480"/>
                    <a:gd name="T46" fmla="*/ 13 w 236"/>
                    <a:gd name="T47" fmla="*/ 56 h 480"/>
                    <a:gd name="T48" fmla="*/ 16 w 236"/>
                    <a:gd name="T49" fmla="*/ 48 h 480"/>
                    <a:gd name="T50" fmla="*/ 19 w 236"/>
                    <a:gd name="T51" fmla="*/ 41 h 480"/>
                    <a:gd name="T52" fmla="*/ 22 w 236"/>
                    <a:gd name="T53" fmla="*/ 34 h 480"/>
                    <a:gd name="T54" fmla="*/ 26 w 236"/>
                    <a:gd name="T55" fmla="*/ 27 h 480"/>
                    <a:gd name="T56" fmla="*/ 31 w 236"/>
                    <a:gd name="T57" fmla="*/ 21 h 480"/>
                    <a:gd name="T58" fmla="*/ 36 w 236"/>
                    <a:gd name="T59" fmla="*/ 16 h 480"/>
                    <a:gd name="T60" fmla="*/ 43 w 236"/>
                    <a:gd name="T61" fmla="*/ 10 h 480"/>
                    <a:gd name="T62" fmla="*/ 49 w 236"/>
                    <a:gd name="T63" fmla="*/ 5 h 480"/>
                    <a:gd name="T64" fmla="*/ 57 w 236"/>
                    <a:gd name="T65" fmla="*/ 0 h 480"/>
                    <a:gd name="T66" fmla="*/ 55 w 236"/>
                    <a:gd name="T67" fmla="*/ 1 h 480"/>
                    <a:gd name="T68" fmla="*/ 53 w 236"/>
                    <a:gd name="T69" fmla="*/ 2 h 480"/>
                    <a:gd name="T70" fmla="*/ 51 w 236"/>
                    <a:gd name="T71" fmla="*/ 2 h 480"/>
                    <a:gd name="T72" fmla="*/ 49 w 236"/>
                    <a:gd name="T73" fmla="*/ 3 h 480"/>
                    <a:gd name="T74" fmla="*/ 47 w 236"/>
                    <a:gd name="T75" fmla="*/ 3 h 480"/>
                    <a:gd name="T76" fmla="*/ 45 w 236"/>
                    <a:gd name="T77" fmla="*/ 4 h 480"/>
                    <a:gd name="T78" fmla="*/ 43 w 236"/>
                    <a:gd name="T79" fmla="*/ 4 h 480"/>
                    <a:gd name="T80" fmla="*/ 41 w 236"/>
                    <a:gd name="T81" fmla="*/ 5 h 4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6" h="480">
                      <a:moveTo>
                        <a:pt x="168" y="19"/>
                      </a:moveTo>
                      <a:lnTo>
                        <a:pt x="149" y="38"/>
                      </a:lnTo>
                      <a:lnTo>
                        <a:pt x="129" y="59"/>
                      </a:lnTo>
                      <a:lnTo>
                        <a:pt x="111" y="80"/>
                      </a:lnTo>
                      <a:lnTo>
                        <a:pt x="91" y="101"/>
                      </a:lnTo>
                      <a:lnTo>
                        <a:pt x="74" y="125"/>
                      </a:lnTo>
                      <a:lnTo>
                        <a:pt x="56" y="149"/>
                      </a:lnTo>
                      <a:lnTo>
                        <a:pt x="41" y="174"/>
                      </a:lnTo>
                      <a:lnTo>
                        <a:pt x="29" y="201"/>
                      </a:lnTo>
                      <a:lnTo>
                        <a:pt x="17" y="229"/>
                      </a:lnTo>
                      <a:lnTo>
                        <a:pt x="8" y="259"/>
                      </a:lnTo>
                      <a:lnTo>
                        <a:pt x="2" y="292"/>
                      </a:lnTo>
                      <a:lnTo>
                        <a:pt x="0" y="325"/>
                      </a:lnTo>
                      <a:lnTo>
                        <a:pt x="0" y="361"/>
                      </a:lnTo>
                      <a:lnTo>
                        <a:pt x="5" y="397"/>
                      </a:lnTo>
                      <a:lnTo>
                        <a:pt x="14" y="438"/>
                      </a:lnTo>
                      <a:lnTo>
                        <a:pt x="27" y="480"/>
                      </a:lnTo>
                      <a:lnTo>
                        <a:pt x="27" y="438"/>
                      </a:lnTo>
                      <a:lnTo>
                        <a:pt x="28" y="397"/>
                      </a:lnTo>
                      <a:lnTo>
                        <a:pt x="31" y="359"/>
                      </a:lnTo>
                      <a:lnTo>
                        <a:pt x="35" y="321"/>
                      </a:lnTo>
                      <a:lnTo>
                        <a:pt x="39" y="287"/>
                      </a:lnTo>
                      <a:lnTo>
                        <a:pt x="46" y="253"/>
                      </a:lnTo>
                      <a:lnTo>
                        <a:pt x="54" y="221"/>
                      </a:lnTo>
                      <a:lnTo>
                        <a:pt x="65" y="190"/>
                      </a:lnTo>
                      <a:lnTo>
                        <a:pt x="77" y="161"/>
                      </a:lnTo>
                      <a:lnTo>
                        <a:pt x="91" y="135"/>
                      </a:lnTo>
                      <a:lnTo>
                        <a:pt x="108" y="108"/>
                      </a:lnTo>
                      <a:lnTo>
                        <a:pt x="128" y="84"/>
                      </a:lnTo>
                      <a:lnTo>
                        <a:pt x="151" y="61"/>
                      </a:lnTo>
                      <a:lnTo>
                        <a:pt x="176" y="39"/>
                      </a:lnTo>
                      <a:lnTo>
                        <a:pt x="204" y="19"/>
                      </a:lnTo>
                      <a:lnTo>
                        <a:pt x="236" y="0"/>
                      </a:lnTo>
                      <a:lnTo>
                        <a:pt x="228" y="2"/>
                      </a:lnTo>
                      <a:lnTo>
                        <a:pt x="220" y="5"/>
                      </a:lnTo>
                      <a:lnTo>
                        <a:pt x="211" y="7"/>
                      </a:lnTo>
                      <a:lnTo>
                        <a:pt x="203" y="9"/>
                      </a:lnTo>
                      <a:lnTo>
                        <a:pt x="193" y="12"/>
                      </a:lnTo>
                      <a:lnTo>
                        <a:pt x="185" y="14"/>
                      </a:lnTo>
                      <a:lnTo>
                        <a:pt x="176" y="16"/>
                      </a:lnTo>
                      <a:lnTo>
                        <a:pt x="168" y="19"/>
                      </a:lnTo>
                      <a:close/>
                    </a:path>
                  </a:pathLst>
                </a:custGeom>
                <a:solidFill>
                  <a:srgbClr val="FFF24C"/>
                </a:solidFill>
                <a:ln w="9525">
                  <a:noFill/>
                  <a:round/>
                  <a:headEnd/>
                  <a:tailEnd/>
                </a:ln>
              </p:spPr>
              <p:txBody>
                <a:bodyPr/>
                <a:lstStyle/>
                <a:p>
                  <a:pPr>
                    <a:defRPr/>
                  </a:pPr>
                  <a:endParaRPr lang="en-US"/>
                </a:p>
              </p:txBody>
            </p:sp>
            <p:sp>
              <p:nvSpPr>
                <p:cNvPr id="1072" name="Freeform 45"/>
                <p:cNvSpPr>
                  <a:spLocks/>
                </p:cNvSpPr>
                <p:nvPr/>
              </p:nvSpPr>
              <p:spPr bwMode="auto">
                <a:xfrm>
                  <a:off x="2239" y="2882"/>
                  <a:ext cx="116" cy="233"/>
                </a:xfrm>
                <a:custGeom>
                  <a:avLst/>
                  <a:gdLst>
                    <a:gd name="T0" fmla="*/ 41 w 231"/>
                    <a:gd name="T1" fmla="*/ 5 h 470"/>
                    <a:gd name="T2" fmla="*/ 36 w 231"/>
                    <a:gd name="T3" fmla="*/ 10 h 470"/>
                    <a:gd name="T4" fmla="*/ 32 w 231"/>
                    <a:gd name="T5" fmla="*/ 15 h 470"/>
                    <a:gd name="T6" fmla="*/ 27 w 231"/>
                    <a:gd name="T7" fmla="*/ 20 h 470"/>
                    <a:gd name="T8" fmla="*/ 23 w 231"/>
                    <a:gd name="T9" fmla="*/ 25 h 470"/>
                    <a:gd name="T10" fmla="*/ 18 w 231"/>
                    <a:gd name="T11" fmla="*/ 31 h 470"/>
                    <a:gd name="T12" fmla="*/ 14 w 231"/>
                    <a:gd name="T13" fmla="*/ 37 h 470"/>
                    <a:gd name="T14" fmla="*/ 11 w 231"/>
                    <a:gd name="T15" fmla="*/ 43 h 470"/>
                    <a:gd name="T16" fmla="*/ 7 w 231"/>
                    <a:gd name="T17" fmla="*/ 49 h 470"/>
                    <a:gd name="T18" fmla="*/ 5 w 231"/>
                    <a:gd name="T19" fmla="*/ 56 h 470"/>
                    <a:gd name="T20" fmla="*/ 2 w 231"/>
                    <a:gd name="T21" fmla="*/ 62 h 470"/>
                    <a:gd name="T22" fmla="*/ 1 w 231"/>
                    <a:gd name="T23" fmla="*/ 70 h 470"/>
                    <a:gd name="T24" fmla="*/ 0 w 231"/>
                    <a:gd name="T25" fmla="*/ 78 h 470"/>
                    <a:gd name="T26" fmla="*/ 0 w 231"/>
                    <a:gd name="T27" fmla="*/ 87 h 470"/>
                    <a:gd name="T28" fmla="*/ 1 w 231"/>
                    <a:gd name="T29" fmla="*/ 96 h 470"/>
                    <a:gd name="T30" fmla="*/ 3 w 231"/>
                    <a:gd name="T31" fmla="*/ 106 h 470"/>
                    <a:gd name="T32" fmla="*/ 7 w 231"/>
                    <a:gd name="T33" fmla="*/ 116 h 470"/>
                    <a:gd name="T34" fmla="*/ 7 w 231"/>
                    <a:gd name="T35" fmla="*/ 105 h 470"/>
                    <a:gd name="T36" fmla="*/ 7 w 231"/>
                    <a:gd name="T37" fmla="*/ 95 h 470"/>
                    <a:gd name="T38" fmla="*/ 7 w 231"/>
                    <a:gd name="T39" fmla="*/ 86 h 470"/>
                    <a:gd name="T40" fmla="*/ 8 w 231"/>
                    <a:gd name="T41" fmla="*/ 77 h 470"/>
                    <a:gd name="T42" fmla="*/ 9 w 231"/>
                    <a:gd name="T43" fmla="*/ 68 h 470"/>
                    <a:gd name="T44" fmla="*/ 11 w 231"/>
                    <a:gd name="T45" fmla="*/ 60 h 470"/>
                    <a:gd name="T46" fmla="*/ 13 w 231"/>
                    <a:gd name="T47" fmla="*/ 53 h 470"/>
                    <a:gd name="T48" fmla="*/ 15 w 231"/>
                    <a:gd name="T49" fmla="*/ 45 h 470"/>
                    <a:gd name="T50" fmla="*/ 18 w 231"/>
                    <a:gd name="T51" fmla="*/ 38 h 470"/>
                    <a:gd name="T52" fmla="*/ 22 w 231"/>
                    <a:gd name="T53" fmla="*/ 32 h 470"/>
                    <a:gd name="T54" fmla="*/ 26 w 231"/>
                    <a:gd name="T55" fmla="*/ 26 h 470"/>
                    <a:gd name="T56" fmla="*/ 31 w 231"/>
                    <a:gd name="T57" fmla="*/ 20 h 470"/>
                    <a:gd name="T58" fmla="*/ 37 w 231"/>
                    <a:gd name="T59" fmla="*/ 14 h 470"/>
                    <a:gd name="T60" fmla="*/ 43 w 231"/>
                    <a:gd name="T61" fmla="*/ 9 h 470"/>
                    <a:gd name="T62" fmla="*/ 50 w 231"/>
                    <a:gd name="T63" fmla="*/ 4 h 470"/>
                    <a:gd name="T64" fmla="*/ 58 w 231"/>
                    <a:gd name="T65" fmla="*/ 0 h 470"/>
                    <a:gd name="T66" fmla="*/ 56 w 231"/>
                    <a:gd name="T67" fmla="*/ 0 h 470"/>
                    <a:gd name="T68" fmla="*/ 54 w 231"/>
                    <a:gd name="T69" fmla="*/ 1 h 470"/>
                    <a:gd name="T70" fmla="*/ 52 w 231"/>
                    <a:gd name="T71" fmla="*/ 2 h 470"/>
                    <a:gd name="T72" fmla="*/ 50 w 231"/>
                    <a:gd name="T73" fmla="*/ 2 h 470"/>
                    <a:gd name="T74" fmla="*/ 47 w 231"/>
                    <a:gd name="T75" fmla="*/ 3 h 470"/>
                    <a:gd name="T76" fmla="*/ 45 w 231"/>
                    <a:gd name="T77" fmla="*/ 3 h 470"/>
                    <a:gd name="T78" fmla="*/ 43 w 231"/>
                    <a:gd name="T79" fmla="*/ 4 h 470"/>
                    <a:gd name="T80" fmla="*/ 41 w 231"/>
                    <a:gd name="T81" fmla="*/ 5 h 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470">
                      <a:moveTo>
                        <a:pt x="163" y="20"/>
                      </a:moveTo>
                      <a:lnTo>
                        <a:pt x="144" y="41"/>
                      </a:lnTo>
                      <a:lnTo>
                        <a:pt x="126" y="60"/>
                      </a:lnTo>
                      <a:lnTo>
                        <a:pt x="107" y="81"/>
                      </a:lnTo>
                      <a:lnTo>
                        <a:pt x="89" y="103"/>
                      </a:lnTo>
                      <a:lnTo>
                        <a:pt x="72" y="125"/>
                      </a:lnTo>
                      <a:lnTo>
                        <a:pt x="56" y="149"/>
                      </a:lnTo>
                      <a:lnTo>
                        <a:pt x="42" y="173"/>
                      </a:lnTo>
                      <a:lnTo>
                        <a:pt x="28" y="199"/>
                      </a:lnTo>
                      <a:lnTo>
                        <a:pt x="18" y="226"/>
                      </a:lnTo>
                      <a:lnTo>
                        <a:pt x="8" y="254"/>
                      </a:lnTo>
                      <a:lnTo>
                        <a:pt x="3" y="285"/>
                      </a:lnTo>
                      <a:lnTo>
                        <a:pt x="0" y="317"/>
                      </a:lnTo>
                      <a:lnTo>
                        <a:pt x="0" y="352"/>
                      </a:lnTo>
                      <a:lnTo>
                        <a:pt x="4" y="389"/>
                      </a:lnTo>
                      <a:lnTo>
                        <a:pt x="12" y="429"/>
                      </a:lnTo>
                      <a:lnTo>
                        <a:pt x="25" y="470"/>
                      </a:lnTo>
                      <a:lnTo>
                        <a:pt x="25" y="428"/>
                      </a:lnTo>
                      <a:lnTo>
                        <a:pt x="26" y="387"/>
                      </a:lnTo>
                      <a:lnTo>
                        <a:pt x="28" y="349"/>
                      </a:lnTo>
                      <a:lnTo>
                        <a:pt x="31" y="313"/>
                      </a:lnTo>
                      <a:lnTo>
                        <a:pt x="36" y="278"/>
                      </a:lnTo>
                      <a:lnTo>
                        <a:pt x="43" y="245"/>
                      </a:lnTo>
                      <a:lnTo>
                        <a:pt x="50" y="213"/>
                      </a:lnTo>
                      <a:lnTo>
                        <a:pt x="60" y="184"/>
                      </a:lnTo>
                      <a:lnTo>
                        <a:pt x="72" y="156"/>
                      </a:lnTo>
                      <a:lnTo>
                        <a:pt x="87" y="129"/>
                      </a:lnTo>
                      <a:lnTo>
                        <a:pt x="103" y="104"/>
                      </a:lnTo>
                      <a:lnTo>
                        <a:pt x="122" y="81"/>
                      </a:lnTo>
                      <a:lnTo>
                        <a:pt x="145" y="59"/>
                      </a:lnTo>
                      <a:lnTo>
                        <a:pt x="171" y="38"/>
                      </a:lnTo>
                      <a:lnTo>
                        <a:pt x="198" y="19"/>
                      </a:lnTo>
                      <a:lnTo>
                        <a:pt x="231" y="0"/>
                      </a:lnTo>
                      <a:lnTo>
                        <a:pt x="223" y="3"/>
                      </a:lnTo>
                      <a:lnTo>
                        <a:pt x="213" y="5"/>
                      </a:lnTo>
                      <a:lnTo>
                        <a:pt x="205" y="8"/>
                      </a:lnTo>
                      <a:lnTo>
                        <a:pt x="197" y="11"/>
                      </a:lnTo>
                      <a:lnTo>
                        <a:pt x="188" y="13"/>
                      </a:lnTo>
                      <a:lnTo>
                        <a:pt x="180" y="15"/>
                      </a:lnTo>
                      <a:lnTo>
                        <a:pt x="171" y="18"/>
                      </a:lnTo>
                      <a:lnTo>
                        <a:pt x="163" y="20"/>
                      </a:lnTo>
                      <a:close/>
                    </a:path>
                  </a:pathLst>
                </a:custGeom>
                <a:solidFill>
                  <a:srgbClr val="FFF454"/>
                </a:solidFill>
                <a:ln w="9525">
                  <a:noFill/>
                  <a:round/>
                  <a:headEnd/>
                  <a:tailEnd/>
                </a:ln>
              </p:spPr>
              <p:txBody>
                <a:bodyPr/>
                <a:lstStyle/>
                <a:p>
                  <a:pPr>
                    <a:defRPr/>
                  </a:pPr>
                  <a:endParaRPr lang="en-US"/>
                </a:p>
              </p:txBody>
            </p:sp>
            <p:sp>
              <p:nvSpPr>
                <p:cNvPr id="1073" name="Freeform 46"/>
                <p:cNvSpPr>
                  <a:spLocks/>
                </p:cNvSpPr>
                <p:nvPr/>
              </p:nvSpPr>
              <p:spPr bwMode="auto">
                <a:xfrm>
                  <a:off x="2241" y="2882"/>
                  <a:ext cx="111" cy="231"/>
                </a:xfrm>
                <a:custGeom>
                  <a:avLst/>
                  <a:gdLst>
                    <a:gd name="T0" fmla="*/ 39 w 223"/>
                    <a:gd name="T1" fmla="*/ 6 h 459"/>
                    <a:gd name="T2" fmla="*/ 35 w 223"/>
                    <a:gd name="T3" fmla="*/ 11 h 459"/>
                    <a:gd name="T4" fmla="*/ 30 w 223"/>
                    <a:gd name="T5" fmla="*/ 16 h 459"/>
                    <a:gd name="T6" fmla="*/ 26 w 223"/>
                    <a:gd name="T7" fmla="*/ 21 h 459"/>
                    <a:gd name="T8" fmla="*/ 21 w 223"/>
                    <a:gd name="T9" fmla="*/ 26 h 459"/>
                    <a:gd name="T10" fmla="*/ 17 w 223"/>
                    <a:gd name="T11" fmla="*/ 32 h 459"/>
                    <a:gd name="T12" fmla="*/ 13 w 223"/>
                    <a:gd name="T13" fmla="*/ 37 h 459"/>
                    <a:gd name="T14" fmla="*/ 10 w 223"/>
                    <a:gd name="T15" fmla="*/ 43 h 459"/>
                    <a:gd name="T16" fmla="*/ 6 w 223"/>
                    <a:gd name="T17" fmla="*/ 50 h 459"/>
                    <a:gd name="T18" fmla="*/ 4 w 223"/>
                    <a:gd name="T19" fmla="*/ 56 h 459"/>
                    <a:gd name="T20" fmla="*/ 2 w 223"/>
                    <a:gd name="T21" fmla="*/ 63 h 459"/>
                    <a:gd name="T22" fmla="*/ 0 w 223"/>
                    <a:gd name="T23" fmla="*/ 70 h 459"/>
                    <a:gd name="T24" fmla="*/ 0 w 223"/>
                    <a:gd name="T25" fmla="*/ 79 h 459"/>
                    <a:gd name="T26" fmla="*/ 0 w 223"/>
                    <a:gd name="T27" fmla="*/ 87 h 459"/>
                    <a:gd name="T28" fmla="*/ 0 w 223"/>
                    <a:gd name="T29" fmla="*/ 96 h 459"/>
                    <a:gd name="T30" fmla="*/ 2 w 223"/>
                    <a:gd name="T31" fmla="*/ 106 h 459"/>
                    <a:gd name="T32" fmla="*/ 5 w 223"/>
                    <a:gd name="T33" fmla="*/ 116 h 459"/>
                    <a:gd name="T34" fmla="*/ 5 w 223"/>
                    <a:gd name="T35" fmla="*/ 106 h 459"/>
                    <a:gd name="T36" fmla="*/ 5 w 223"/>
                    <a:gd name="T37" fmla="*/ 95 h 459"/>
                    <a:gd name="T38" fmla="*/ 6 w 223"/>
                    <a:gd name="T39" fmla="*/ 86 h 459"/>
                    <a:gd name="T40" fmla="*/ 6 w 223"/>
                    <a:gd name="T41" fmla="*/ 76 h 459"/>
                    <a:gd name="T42" fmla="*/ 8 w 223"/>
                    <a:gd name="T43" fmla="*/ 68 h 459"/>
                    <a:gd name="T44" fmla="*/ 9 w 223"/>
                    <a:gd name="T45" fmla="*/ 60 h 459"/>
                    <a:gd name="T46" fmla="*/ 11 w 223"/>
                    <a:gd name="T47" fmla="*/ 52 h 459"/>
                    <a:gd name="T48" fmla="*/ 13 w 223"/>
                    <a:gd name="T49" fmla="*/ 45 h 459"/>
                    <a:gd name="T50" fmla="*/ 16 w 223"/>
                    <a:gd name="T51" fmla="*/ 38 h 459"/>
                    <a:gd name="T52" fmla="*/ 20 w 223"/>
                    <a:gd name="T53" fmla="*/ 31 h 459"/>
                    <a:gd name="T54" fmla="*/ 24 w 223"/>
                    <a:gd name="T55" fmla="*/ 25 h 459"/>
                    <a:gd name="T56" fmla="*/ 29 w 223"/>
                    <a:gd name="T57" fmla="*/ 20 h 459"/>
                    <a:gd name="T58" fmla="*/ 34 w 223"/>
                    <a:gd name="T59" fmla="*/ 14 h 459"/>
                    <a:gd name="T60" fmla="*/ 40 w 223"/>
                    <a:gd name="T61" fmla="*/ 10 h 459"/>
                    <a:gd name="T62" fmla="*/ 47 w 223"/>
                    <a:gd name="T63" fmla="*/ 5 h 459"/>
                    <a:gd name="T64" fmla="*/ 55 w 223"/>
                    <a:gd name="T65" fmla="*/ 0 h 459"/>
                    <a:gd name="T66" fmla="*/ 53 w 223"/>
                    <a:gd name="T67" fmla="*/ 1 h 459"/>
                    <a:gd name="T68" fmla="*/ 51 w 223"/>
                    <a:gd name="T69" fmla="*/ 2 h 459"/>
                    <a:gd name="T70" fmla="*/ 49 w 223"/>
                    <a:gd name="T71" fmla="*/ 2 h 459"/>
                    <a:gd name="T72" fmla="*/ 47 w 223"/>
                    <a:gd name="T73" fmla="*/ 3 h 459"/>
                    <a:gd name="T74" fmla="*/ 45 w 223"/>
                    <a:gd name="T75" fmla="*/ 3 h 459"/>
                    <a:gd name="T76" fmla="*/ 43 w 223"/>
                    <a:gd name="T77" fmla="*/ 4 h 459"/>
                    <a:gd name="T78" fmla="*/ 41 w 223"/>
                    <a:gd name="T79" fmla="*/ 5 h 459"/>
                    <a:gd name="T80" fmla="*/ 39 w 223"/>
                    <a:gd name="T81" fmla="*/ 6 h 4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3" h="459">
                      <a:moveTo>
                        <a:pt x="157" y="22"/>
                      </a:moveTo>
                      <a:lnTo>
                        <a:pt x="140" y="42"/>
                      </a:lnTo>
                      <a:lnTo>
                        <a:pt x="122" y="62"/>
                      </a:lnTo>
                      <a:lnTo>
                        <a:pt x="104" y="83"/>
                      </a:lnTo>
                      <a:lnTo>
                        <a:pt x="87" y="103"/>
                      </a:lnTo>
                      <a:lnTo>
                        <a:pt x="70" y="125"/>
                      </a:lnTo>
                      <a:lnTo>
                        <a:pt x="55" y="148"/>
                      </a:lnTo>
                      <a:lnTo>
                        <a:pt x="40" y="171"/>
                      </a:lnTo>
                      <a:lnTo>
                        <a:pt x="27" y="196"/>
                      </a:lnTo>
                      <a:lnTo>
                        <a:pt x="17" y="221"/>
                      </a:lnTo>
                      <a:lnTo>
                        <a:pt x="9" y="248"/>
                      </a:lnTo>
                      <a:lnTo>
                        <a:pt x="2" y="278"/>
                      </a:lnTo>
                      <a:lnTo>
                        <a:pt x="0" y="310"/>
                      </a:lnTo>
                      <a:lnTo>
                        <a:pt x="0" y="343"/>
                      </a:lnTo>
                      <a:lnTo>
                        <a:pt x="3" y="379"/>
                      </a:lnTo>
                      <a:lnTo>
                        <a:pt x="10" y="418"/>
                      </a:lnTo>
                      <a:lnTo>
                        <a:pt x="22" y="459"/>
                      </a:lnTo>
                      <a:lnTo>
                        <a:pt x="22" y="417"/>
                      </a:lnTo>
                      <a:lnTo>
                        <a:pt x="23" y="376"/>
                      </a:lnTo>
                      <a:lnTo>
                        <a:pt x="25" y="338"/>
                      </a:lnTo>
                      <a:lnTo>
                        <a:pt x="27" y="301"/>
                      </a:lnTo>
                      <a:lnTo>
                        <a:pt x="32" y="268"/>
                      </a:lnTo>
                      <a:lnTo>
                        <a:pt x="38" y="236"/>
                      </a:lnTo>
                      <a:lnTo>
                        <a:pt x="46" y="205"/>
                      </a:lnTo>
                      <a:lnTo>
                        <a:pt x="55" y="176"/>
                      </a:lnTo>
                      <a:lnTo>
                        <a:pt x="66" y="149"/>
                      </a:lnTo>
                      <a:lnTo>
                        <a:pt x="80" y="124"/>
                      </a:lnTo>
                      <a:lnTo>
                        <a:pt x="96" y="100"/>
                      </a:lnTo>
                      <a:lnTo>
                        <a:pt x="116" y="78"/>
                      </a:lnTo>
                      <a:lnTo>
                        <a:pt x="138" y="56"/>
                      </a:lnTo>
                      <a:lnTo>
                        <a:pt x="163" y="37"/>
                      </a:lnTo>
                      <a:lnTo>
                        <a:pt x="191" y="17"/>
                      </a:lnTo>
                      <a:lnTo>
                        <a:pt x="223" y="0"/>
                      </a:lnTo>
                      <a:lnTo>
                        <a:pt x="215" y="2"/>
                      </a:lnTo>
                      <a:lnTo>
                        <a:pt x="207" y="5"/>
                      </a:lnTo>
                      <a:lnTo>
                        <a:pt x="199" y="8"/>
                      </a:lnTo>
                      <a:lnTo>
                        <a:pt x="191" y="10"/>
                      </a:lnTo>
                      <a:lnTo>
                        <a:pt x="182" y="12"/>
                      </a:lnTo>
                      <a:lnTo>
                        <a:pt x="174" y="16"/>
                      </a:lnTo>
                      <a:lnTo>
                        <a:pt x="165" y="18"/>
                      </a:lnTo>
                      <a:lnTo>
                        <a:pt x="157" y="22"/>
                      </a:lnTo>
                      <a:close/>
                    </a:path>
                  </a:pathLst>
                </a:custGeom>
                <a:solidFill>
                  <a:srgbClr val="FFF95B"/>
                </a:solidFill>
                <a:ln w="9525">
                  <a:noFill/>
                  <a:round/>
                  <a:headEnd/>
                  <a:tailEnd/>
                </a:ln>
              </p:spPr>
              <p:txBody>
                <a:bodyPr/>
                <a:lstStyle/>
                <a:p>
                  <a:pPr>
                    <a:defRPr/>
                  </a:pPr>
                  <a:endParaRPr lang="en-US"/>
                </a:p>
              </p:txBody>
            </p:sp>
            <p:sp>
              <p:nvSpPr>
                <p:cNvPr id="1074" name="Freeform 47"/>
                <p:cNvSpPr>
                  <a:spLocks/>
                </p:cNvSpPr>
                <p:nvPr/>
              </p:nvSpPr>
              <p:spPr bwMode="auto">
                <a:xfrm>
                  <a:off x="2241" y="2882"/>
                  <a:ext cx="109" cy="225"/>
                </a:xfrm>
                <a:custGeom>
                  <a:avLst/>
                  <a:gdLst>
                    <a:gd name="T0" fmla="*/ 38 w 218"/>
                    <a:gd name="T1" fmla="*/ 6 h 450"/>
                    <a:gd name="T2" fmla="*/ 34 w 218"/>
                    <a:gd name="T3" fmla="*/ 11 h 450"/>
                    <a:gd name="T4" fmla="*/ 30 w 218"/>
                    <a:gd name="T5" fmla="*/ 17 h 450"/>
                    <a:gd name="T6" fmla="*/ 26 w 218"/>
                    <a:gd name="T7" fmla="*/ 22 h 450"/>
                    <a:gd name="T8" fmla="*/ 22 w 218"/>
                    <a:gd name="T9" fmla="*/ 27 h 450"/>
                    <a:gd name="T10" fmla="*/ 18 w 218"/>
                    <a:gd name="T11" fmla="*/ 32 h 450"/>
                    <a:gd name="T12" fmla="*/ 14 w 218"/>
                    <a:gd name="T13" fmla="*/ 37 h 450"/>
                    <a:gd name="T14" fmla="*/ 11 w 218"/>
                    <a:gd name="T15" fmla="*/ 43 h 450"/>
                    <a:gd name="T16" fmla="*/ 8 w 218"/>
                    <a:gd name="T17" fmla="*/ 49 h 450"/>
                    <a:gd name="T18" fmla="*/ 5 w 218"/>
                    <a:gd name="T19" fmla="*/ 55 h 450"/>
                    <a:gd name="T20" fmla="*/ 3 w 218"/>
                    <a:gd name="T21" fmla="*/ 61 h 450"/>
                    <a:gd name="T22" fmla="*/ 1 w 218"/>
                    <a:gd name="T23" fmla="*/ 69 h 450"/>
                    <a:gd name="T24" fmla="*/ 0 w 218"/>
                    <a:gd name="T25" fmla="*/ 76 h 450"/>
                    <a:gd name="T26" fmla="*/ 0 w 218"/>
                    <a:gd name="T27" fmla="*/ 84 h 450"/>
                    <a:gd name="T28" fmla="*/ 1 w 218"/>
                    <a:gd name="T29" fmla="*/ 93 h 450"/>
                    <a:gd name="T30" fmla="*/ 3 w 218"/>
                    <a:gd name="T31" fmla="*/ 103 h 450"/>
                    <a:gd name="T32" fmla="*/ 5 w 218"/>
                    <a:gd name="T33" fmla="*/ 113 h 450"/>
                    <a:gd name="T34" fmla="*/ 5 w 218"/>
                    <a:gd name="T35" fmla="*/ 102 h 450"/>
                    <a:gd name="T36" fmla="*/ 6 w 218"/>
                    <a:gd name="T37" fmla="*/ 92 h 450"/>
                    <a:gd name="T38" fmla="*/ 6 w 218"/>
                    <a:gd name="T39" fmla="*/ 83 h 450"/>
                    <a:gd name="T40" fmla="*/ 7 w 218"/>
                    <a:gd name="T41" fmla="*/ 74 h 450"/>
                    <a:gd name="T42" fmla="*/ 8 w 218"/>
                    <a:gd name="T43" fmla="*/ 65 h 450"/>
                    <a:gd name="T44" fmla="*/ 9 w 218"/>
                    <a:gd name="T45" fmla="*/ 57 h 450"/>
                    <a:gd name="T46" fmla="*/ 11 w 218"/>
                    <a:gd name="T47" fmla="*/ 50 h 450"/>
                    <a:gd name="T48" fmla="*/ 13 w 218"/>
                    <a:gd name="T49" fmla="*/ 43 h 450"/>
                    <a:gd name="T50" fmla="*/ 16 w 218"/>
                    <a:gd name="T51" fmla="*/ 36 h 450"/>
                    <a:gd name="T52" fmla="*/ 19 w 218"/>
                    <a:gd name="T53" fmla="*/ 30 h 450"/>
                    <a:gd name="T54" fmla="*/ 23 w 218"/>
                    <a:gd name="T55" fmla="*/ 25 h 450"/>
                    <a:gd name="T56" fmla="*/ 28 w 218"/>
                    <a:gd name="T57" fmla="*/ 19 h 450"/>
                    <a:gd name="T58" fmla="*/ 33 w 218"/>
                    <a:gd name="T59" fmla="*/ 14 h 450"/>
                    <a:gd name="T60" fmla="*/ 40 w 218"/>
                    <a:gd name="T61" fmla="*/ 9 h 450"/>
                    <a:gd name="T62" fmla="*/ 47 w 218"/>
                    <a:gd name="T63" fmla="*/ 5 h 450"/>
                    <a:gd name="T64" fmla="*/ 55 w 218"/>
                    <a:gd name="T65" fmla="*/ 0 h 450"/>
                    <a:gd name="T66" fmla="*/ 38 w 218"/>
                    <a:gd name="T67" fmla="*/ 6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8" h="450">
                      <a:moveTo>
                        <a:pt x="152" y="23"/>
                      </a:moveTo>
                      <a:lnTo>
                        <a:pt x="136" y="44"/>
                      </a:lnTo>
                      <a:lnTo>
                        <a:pt x="119" y="65"/>
                      </a:lnTo>
                      <a:lnTo>
                        <a:pt x="102" y="85"/>
                      </a:lnTo>
                      <a:lnTo>
                        <a:pt x="86" y="105"/>
                      </a:lnTo>
                      <a:lnTo>
                        <a:pt x="70" y="126"/>
                      </a:lnTo>
                      <a:lnTo>
                        <a:pt x="55" y="147"/>
                      </a:lnTo>
                      <a:lnTo>
                        <a:pt x="41" y="169"/>
                      </a:lnTo>
                      <a:lnTo>
                        <a:pt x="29" y="194"/>
                      </a:lnTo>
                      <a:lnTo>
                        <a:pt x="18" y="218"/>
                      </a:lnTo>
                      <a:lnTo>
                        <a:pt x="9" y="244"/>
                      </a:lnTo>
                      <a:lnTo>
                        <a:pt x="3" y="273"/>
                      </a:lnTo>
                      <a:lnTo>
                        <a:pt x="0" y="303"/>
                      </a:lnTo>
                      <a:lnTo>
                        <a:pt x="0" y="335"/>
                      </a:lnTo>
                      <a:lnTo>
                        <a:pt x="2" y="371"/>
                      </a:lnTo>
                      <a:lnTo>
                        <a:pt x="9" y="409"/>
                      </a:lnTo>
                      <a:lnTo>
                        <a:pt x="20" y="450"/>
                      </a:lnTo>
                      <a:lnTo>
                        <a:pt x="20" y="408"/>
                      </a:lnTo>
                      <a:lnTo>
                        <a:pt x="21" y="367"/>
                      </a:lnTo>
                      <a:lnTo>
                        <a:pt x="22" y="329"/>
                      </a:lnTo>
                      <a:lnTo>
                        <a:pt x="25" y="294"/>
                      </a:lnTo>
                      <a:lnTo>
                        <a:pt x="29" y="259"/>
                      </a:lnTo>
                      <a:lnTo>
                        <a:pt x="34" y="228"/>
                      </a:lnTo>
                      <a:lnTo>
                        <a:pt x="41" y="198"/>
                      </a:lnTo>
                      <a:lnTo>
                        <a:pt x="51" y="170"/>
                      </a:lnTo>
                      <a:lnTo>
                        <a:pt x="62" y="144"/>
                      </a:lnTo>
                      <a:lnTo>
                        <a:pt x="76" y="120"/>
                      </a:lnTo>
                      <a:lnTo>
                        <a:pt x="92" y="97"/>
                      </a:lnTo>
                      <a:lnTo>
                        <a:pt x="110" y="75"/>
                      </a:lnTo>
                      <a:lnTo>
                        <a:pt x="132" y="54"/>
                      </a:lnTo>
                      <a:lnTo>
                        <a:pt x="158" y="36"/>
                      </a:lnTo>
                      <a:lnTo>
                        <a:pt x="185" y="17"/>
                      </a:lnTo>
                      <a:lnTo>
                        <a:pt x="218" y="0"/>
                      </a:lnTo>
                      <a:lnTo>
                        <a:pt x="152" y="23"/>
                      </a:lnTo>
                      <a:close/>
                    </a:path>
                  </a:pathLst>
                </a:custGeom>
                <a:solidFill>
                  <a:srgbClr val="FFFF66"/>
                </a:solidFill>
                <a:ln w="9525">
                  <a:noFill/>
                  <a:round/>
                  <a:headEnd/>
                  <a:tailEnd/>
                </a:ln>
              </p:spPr>
              <p:txBody>
                <a:bodyPr/>
                <a:lstStyle/>
                <a:p>
                  <a:pPr>
                    <a:defRPr/>
                  </a:pPr>
                  <a:endParaRPr lang="en-US"/>
                </a:p>
              </p:txBody>
            </p:sp>
            <p:sp>
              <p:nvSpPr>
                <p:cNvPr id="1075" name="Freeform 48"/>
                <p:cNvSpPr>
                  <a:spLocks/>
                </p:cNvSpPr>
                <p:nvPr/>
              </p:nvSpPr>
              <p:spPr bwMode="auto">
                <a:xfrm>
                  <a:off x="2558" y="3015"/>
                  <a:ext cx="78" cy="241"/>
                </a:xfrm>
                <a:custGeom>
                  <a:avLst/>
                  <a:gdLst>
                    <a:gd name="T0" fmla="*/ 38 w 152"/>
                    <a:gd name="T1" fmla="*/ 18 h 484"/>
                    <a:gd name="T2" fmla="*/ 39 w 152"/>
                    <a:gd name="T3" fmla="*/ 29 h 484"/>
                    <a:gd name="T4" fmla="*/ 40 w 152"/>
                    <a:gd name="T5" fmla="*/ 40 h 484"/>
                    <a:gd name="T6" fmla="*/ 39 w 152"/>
                    <a:gd name="T7" fmla="*/ 52 h 484"/>
                    <a:gd name="T8" fmla="*/ 37 w 152"/>
                    <a:gd name="T9" fmla="*/ 64 h 484"/>
                    <a:gd name="T10" fmla="*/ 32 w 152"/>
                    <a:gd name="T11" fmla="*/ 77 h 484"/>
                    <a:gd name="T12" fmla="*/ 25 w 152"/>
                    <a:gd name="T13" fmla="*/ 91 h 484"/>
                    <a:gd name="T14" fmla="*/ 14 w 152"/>
                    <a:gd name="T15" fmla="*/ 105 h 484"/>
                    <a:gd name="T16" fmla="*/ 0 w 152"/>
                    <a:gd name="T17" fmla="*/ 120 h 484"/>
                    <a:gd name="T18" fmla="*/ 5 w 152"/>
                    <a:gd name="T19" fmla="*/ 107 h 484"/>
                    <a:gd name="T20" fmla="*/ 10 w 152"/>
                    <a:gd name="T21" fmla="*/ 92 h 484"/>
                    <a:gd name="T22" fmla="*/ 15 w 152"/>
                    <a:gd name="T23" fmla="*/ 77 h 484"/>
                    <a:gd name="T24" fmla="*/ 19 w 152"/>
                    <a:gd name="T25" fmla="*/ 60 h 484"/>
                    <a:gd name="T26" fmla="*/ 23 w 152"/>
                    <a:gd name="T27" fmla="*/ 44 h 484"/>
                    <a:gd name="T28" fmla="*/ 27 w 152"/>
                    <a:gd name="T29" fmla="*/ 28 h 484"/>
                    <a:gd name="T30" fmla="*/ 29 w 152"/>
                    <a:gd name="T31" fmla="*/ 13 h 484"/>
                    <a:gd name="T32" fmla="*/ 31 w 152"/>
                    <a:gd name="T33" fmla="*/ 0 h 484"/>
                    <a:gd name="T34" fmla="*/ 38 w 152"/>
                    <a:gd name="T35" fmla="*/ 18 h 4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484">
                      <a:moveTo>
                        <a:pt x="144" y="75"/>
                      </a:moveTo>
                      <a:lnTo>
                        <a:pt x="149" y="118"/>
                      </a:lnTo>
                      <a:lnTo>
                        <a:pt x="152" y="163"/>
                      </a:lnTo>
                      <a:lnTo>
                        <a:pt x="149" y="210"/>
                      </a:lnTo>
                      <a:lnTo>
                        <a:pt x="141" y="260"/>
                      </a:lnTo>
                      <a:lnTo>
                        <a:pt x="123" y="311"/>
                      </a:lnTo>
                      <a:lnTo>
                        <a:pt x="95" y="367"/>
                      </a:lnTo>
                      <a:lnTo>
                        <a:pt x="54" y="424"/>
                      </a:lnTo>
                      <a:lnTo>
                        <a:pt x="0" y="484"/>
                      </a:lnTo>
                      <a:lnTo>
                        <a:pt x="19" y="431"/>
                      </a:lnTo>
                      <a:lnTo>
                        <a:pt x="39" y="372"/>
                      </a:lnTo>
                      <a:lnTo>
                        <a:pt x="57" y="309"/>
                      </a:lnTo>
                      <a:lnTo>
                        <a:pt x="73" y="242"/>
                      </a:lnTo>
                      <a:lnTo>
                        <a:pt x="88" y="177"/>
                      </a:lnTo>
                      <a:lnTo>
                        <a:pt x="101" y="113"/>
                      </a:lnTo>
                      <a:lnTo>
                        <a:pt x="111" y="53"/>
                      </a:lnTo>
                      <a:lnTo>
                        <a:pt x="119" y="0"/>
                      </a:lnTo>
                      <a:lnTo>
                        <a:pt x="144" y="75"/>
                      </a:lnTo>
                      <a:close/>
                    </a:path>
                  </a:pathLst>
                </a:custGeom>
                <a:solidFill>
                  <a:srgbClr val="FFC900"/>
                </a:solidFill>
                <a:ln w="9525">
                  <a:noFill/>
                  <a:round/>
                  <a:headEnd/>
                  <a:tailEnd/>
                </a:ln>
              </p:spPr>
              <p:txBody>
                <a:bodyPr/>
                <a:lstStyle/>
                <a:p>
                  <a:pPr>
                    <a:defRPr/>
                  </a:pPr>
                  <a:endParaRPr lang="en-US"/>
                </a:p>
              </p:txBody>
            </p:sp>
            <p:sp>
              <p:nvSpPr>
                <p:cNvPr id="1076" name="Freeform 49"/>
                <p:cNvSpPr>
                  <a:spLocks/>
                </p:cNvSpPr>
                <p:nvPr/>
              </p:nvSpPr>
              <p:spPr bwMode="auto">
                <a:xfrm>
                  <a:off x="2561" y="3018"/>
                  <a:ext cx="75" cy="233"/>
                </a:xfrm>
                <a:custGeom>
                  <a:avLst/>
                  <a:gdLst>
                    <a:gd name="T0" fmla="*/ 36 w 146"/>
                    <a:gd name="T1" fmla="*/ 18 h 466"/>
                    <a:gd name="T2" fmla="*/ 38 w 146"/>
                    <a:gd name="T3" fmla="*/ 29 h 466"/>
                    <a:gd name="T4" fmla="*/ 39 w 146"/>
                    <a:gd name="T5" fmla="*/ 39 h 466"/>
                    <a:gd name="T6" fmla="*/ 38 w 146"/>
                    <a:gd name="T7" fmla="*/ 51 h 466"/>
                    <a:gd name="T8" fmla="*/ 35 w 146"/>
                    <a:gd name="T9" fmla="*/ 63 h 466"/>
                    <a:gd name="T10" fmla="*/ 31 w 146"/>
                    <a:gd name="T11" fmla="*/ 75 h 466"/>
                    <a:gd name="T12" fmla="*/ 24 w 146"/>
                    <a:gd name="T13" fmla="*/ 89 h 466"/>
                    <a:gd name="T14" fmla="*/ 14 w 146"/>
                    <a:gd name="T15" fmla="*/ 103 h 466"/>
                    <a:gd name="T16" fmla="*/ 0 w 146"/>
                    <a:gd name="T17" fmla="*/ 117 h 466"/>
                    <a:gd name="T18" fmla="*/ 5 w 146"/>
                    <a:gd name="T19" fmla="*/ 104 h 466"/>
                    <a:gd name="T20" fmla="*/ 10 w 146"/>
                    <a:gd name="T21" fmla="*/ 90 h 466"/>
                    <a:gd name="T22" fmla="*/ 14 w 146"/>
                    <a:gd name="T23" fmla="*/ 75 h 466"/>
                    <a:gd name="T24" fmla="*/ 18 w 146"/>
                    <a:gd name="T25" fmla="*/ 59 h 466"/>
                    <a:gd name="T26" fmla="*/ 23 w 146"/>
                    <a:gd name="T27" fmla="*/ 43 h 466"/>
                    <a:gd name="T28" fmla="*/ 26 w 146"/>
                    <a:gd name="T29" fmla="*/ 28 h 466"/>
                    <a:gd name="T30" fmla="*/ 28 w 146"/>
                    <a:gd name="T31" fmla="*/ 14 h 466"/>
                    <a:gd name="T32" fmla="*/ 30 w 146"/>
                    <a:gd name="T33" fmla="*/ 0 h 466"/>
                    <a:gd name="T34" fmla="*/ 32 w 146"/>
                    <a:gd name="T35" fmla="*/ 5 h 466"/>
                    <a:gd name="T36" fmla="*/ 33 w 146"/>
                    <a:gd name="T37" fmla="*/ 9 h 466"/>
                    <a:gd name="T38" fmla="*/ 35 w 146"/>
                    <a:gd name="T39" fmla="*/ 14 h 466"/>
                    <a:gd name="T40" fmla="*/ 36 w 146"/>
                    <a:gd name="T41" fmla="*/ 18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466">
                      <a:moveTo>
                        <a:pt x="138" y="71"/>
                      </a:moveTo>
                      <a:lnTo>
                        <a:pt x="144" y="113"/>
                      </a:lnTo>
                      <a:lnTo>
                        <a:pt x="146" y="156"/>
                      </a:lnTo>
                      <a:lnTo>
                        <a:pt x="144" y="201"/>
                      </a:lnTo>
                      <a:lnTo>
                        <a:pt x="135" y="250"/>
                      </a:lnTo>
                      <a:lnTo>
                        <a:pt x="118" y="300"/>
                      </a:lnTo>
                      <a:lnTo>
                        <a:pt x="91" y="353"/>
                      </a:lnTo>
                      <a:lnTo>
                        <a:pt x="52" y="409"/>
                      </a:lnTo>
                      <a:lnTo>
                        <a:pt x="0" y="466"/>
                      </a:lnTo>
                      <a:lnTo>
                        <a:pt x="20" y="415"/>
                      </a:lnTo>
                      <a:lnTo>
                        <a:pt x="38" y="358"/>
                      </a:lnTo>
                      <a:lnTo>
                        <a:pt x="54" y="298"/>
                      </a:lnTo>
                      <a:lnTo>
                        <a:pt x="70" y="235"/>
                      </a:lnTo>
                      <a:lnTo>
                        <a:pt x="85" y="171"/>
                      </a:lnTo>
                      <a:lnTo>
                        <a:pt x="97" y="110"/>
                      </a:lnTo>
                      <a:lnTo>
                        <a:pt x="107" y="53"/>
                      </a:lnTo>
                      <a:lnTo>
                        <a:pt x="115" y="0"/>
                      </a:lnTo>
                      <a:lnTo>
                        <a:pt x="121" y="18"/>
                      </a:lnTo>
                      <a:lnTo>
                        <a:pt x="127" y="35"/>
                      </a:lnTo>
                      <a:lnTo>
                        <a:pt x="133" y="53"/>
                      </a:lnTo>
                      <a:lnTo>
                        <a:pt x="138" y="71"/>
                      </a:lnTo>
                      <a:close/>
                    </a:path>
                  </a:pathLst>
                </a:custGeom>
                <a:solidFill>
                  <a:srgbClr val="FFCC07"/>
                </a:solidFill>
                <a:ln w="9525">
                  <a:noFill/>
                  <a:round/>
                  <a:headEnd/>
                  <a:tailEnd/>
                </a:ln>
              </p:spPr>
              <p:txBody>
                <a:bodyPr/>
                <a:lstStyle/>
                <a:p>
                  <a:pPr>
                    <a:defRPr/>
                  </a:pPr>
                  <a:endParaRPr lang="en-US"/>
                </a:p>
              </p:txBody>
            </p:sp>
            <p:sp>
              <p:nvSpPr>
                <p:cNvPr id="1077" name="Freeform 50"/>
                <p:cNvSpPr>
                  <a:spLocks/>
                </p:cNvSpPr>
                <p:nvPr/>
              </p:nvSpPr>
              <p:spPr bwMode="auto">
                <a:xfrm>
                  <a:off x="2563" y="3023"/>
                  <a:ext cx="70" cy="225"/>
                </a:xfrm>
                <a:custGeom>
                  <a:avLst/>
                  <a:gdLst>
                    <a:gd name="T0" fmla="*/ 34 w 138"/>
                    <a:gd name="T1" fmla="*/ 17 h 448"/>
                    <a:gd name="T2" fmla="*/ 35 w 138"/>
                    <a:gd name="T3" fmla="*/ 27 h 448"/>
                    <a:gd name="T4" fmla="*/ 36 w 138"/>
                    <a:gd name="T5" fmla="*/ 38 h 448"/>
                    <a:gd name="T6" fmla="*/ 35 w 138"/>
                    <a:gd name="T7" fmla="*/ 49 h 448"/>
                    <a:gd name="T8" fmla="*/ 32 w 138"/>
                    <a:gd name="T9" fmla="*/ 61 h 448"/>
                    <a:gd name="T10" fmla="*/ 28 w 138"/>
                    <a:gd name="T11" fmla="*/ 73 h 448"/>
                    <a:gd name="T12" fmla="*/ 22 w 138"/>
                    <a:gd name="T13" fmla="*/ 86 h 448"/>
                    <a:gd name="T14" fmla="*/ 12 w 138"/>
                    <a:gd name="T15" fmla="*/ 99 h 448"/>
                    <a:gd name="T16" fmla="*/ 0 w 138"/>
                    <a:gd name="T17" fmla="*/ 113 h 448"/>
                    <a:gd name="T18" fmla="*/ 5 w 138"/>
                    <a:gd name="T19" fmla="*/ 100 h 448"/>
                    <a:gd name="T20" fmla="*/ 9 w 138"/>
                    <a:gd name="T21" fmla="*/ 87 h 448"/>
                    <a:gd name="T22" fmla="*/ 13 w 138"/>
                    <a:gd name="T23" fmla="*/ 72 h 448"/>
                    <a:gd name="T24" fmla="*/ 17 w 138"/>
                    <a:gd name="T25" fmla="*/ 57 h 448"/>
                    <a:gd name="T26" fmla="*/ 21 w 138"/>
                    <a:gd name="T27" fmla="*/ 42 h 448"/>
                    <a:gd name="T28" fmla="*/ 24 w 138"/>
                    <a:gd name="T29" fmla="*/ 27 h 448"/>
                    <a:gd name="T30" fmla="*/ 26 w 138"/>
                    <a:gd name="T31" fmla="*/ 13 h 448"/>
                    <a:gd name="T32" fmla="*/ 28 w 138"/>
                    <a:gd name="T33" fmla="*/ 0 h 448"/>
                    <a:gd name="T34" fmla="*/ 29 w 138"/>
                    <a:gd name="T35" fmla="*/ 4 h 448"/>
                    <a:gd name="T36" fmla="*/ 31 w 138"/>
                    <a:gd name="T37" fmla="*/ 9 h 448"/>
                    <a:gd name="T38" fmla="*/ 32 w 138"/>
                    <a:gd name="T39" fmla="*/ 13 h 448"/>
                    <a:gd name="T40" fmla="*/ 34 w 138"/>
                    <a:gd name="T41" fmla="*/ 17 h 4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448">
                      <a:moveTo>
                        <a:pt x="132" y="67"/>
                      </a:moveTo>
                      <a:lnTo>
                        <a:pt x="137" y="107"/>
                      </a:lnTo>
                      <a:lnTo>
                        <a:pt x="138" y="149"/>
                      </a:lnTo>
                      <a:lnTo>
                        <a:pt x="136" y="194"/>
                      </a:lnTo>
                      <a:lnTo>
                        <a:pt x="127" y="240"/>
                      </a:lnTo>
                      <a:lnTo>
                        <a:pt x="110" y="289"/>
                      </a:lnTo>
                      <a:lnTo>
                        <a:pt x="85" y="340"/>
                      </a:lnTo>
                      <a:lnTo>
                        <a:pt x="48" y="393"/>
                      </a:lnTo>
                      <a:lnTo>
                        <a:pt x="0" y="448"/>
                      </a:lnTo>
                      <a:lnTo>
                        <a:pt x="18" y="399"/>
                      </a:lnTo>
                      <a:lnTo>
                        <a:pt x="36" y="344"/>
                      </a:lnTo>
                      <a:lnTo>
                        <a:pt x="52" y="286"/>
                      </a:lnTo>
                      <a:lnTo>
                        <a:pt x="67" y="226"/>
                      </a:lnTo>
                      <a:lnTo>
                        <a:pt x="81" y="166"/>
                      </a:lnTo>
                      <a:lnTo>
                        <a:pt x="92" y="107"/>
                      </a:lnTo>
                      <a:lnTo>
                        <a:pt x="102" y="51"/>
                      </a:lnTo>
                      <a:lnTo>
                        <a:pt x="109" y="0"/>
                      </a:lnTo>
                      <a:lnTo>
                        <a:pt x="115" y="16"/>
                      </a:lnTo>
                      <a:lnTo>
                        <a:pt x="121" y="33"/>
                      </a:lnTo>
                      <a:lnTo>
                        <a:pt x="127" y="51"/>
                      </a:lnTo>
                      <a:lnTo>
                        <a:pt x="132" y="67"/>
                      </a:lnTo>
                      <a:close/>
                    </a:path>
                  </a:pathLst>
                </a:custGeom>
                <a:solidFill>
                  <a:srgbClr val="FFD111"/>
                </a:solidFill>
                <a:ln w="9525">
                  <a:noFill/>
                  <a:round/>
                  <a:headEnd/>
                  <a:tailEnd/>
                </a:ln>
              </p:spPr>
              <p:txBody>
                <a:bodyPr/>
                <a:lstStyle/>
                <a:p>
                  <a:pPr>
                    <a:defRPr/>
                  </a:pPr>
                  <a:endParaRPr lang="en-US"/>
                </a:p>
              </p:txBody>
            </p:sp>
            <p:sp>
              <p:nvSpPr>
                <p:cNvPr id="1078" name="Freeform 51"/>
                <p:cNvSpPr>
                  <a:spLocks/>
                </p:cNvSpPr>
                <p:nvPr/>
              </p:nvSpPr>
              <p:spPr bwMode="auto">
                <a:xfrm>
                  <a:off x="2568" y="3029"/>
                  <a:ext cx="63" cy="214"/>
                </a:xfrm>
                <a:custGeom>
                  <a:avLst/>
                  <a:gdLst>
                    <a:gd name="T0" fmla="*/ 29 w 131"/>
                    <a:gd name="T1" fmla="*/ 15 h 429"/>
                    <a:gd name="T2" fmla="*/ 30 w 131"/>
                    <a:gd name="T3" fmla="*/ 25 h 429"/>
                    <a:gd name="T4" fmla="*/ 30 w 131"/>
                    <a:gd name="T5" fmla="*/ 35 h 429"/>
                    <a:gd name="T6" fmla="*/ 30 w 131"/>
                    <a:gd name="T7" fmla="*/ 46 h 429"/>
                    <a:gd name="T8" fmla="*/ 28 w 131"/>
                    <a:gd name="T9" fmla="*/ 57 h 429"/>
                    <a:gd name="T10" fmla="*/ 24 w 131"/>
                    <a:gd name="T11" fmla="*/ 69 h 429"/>
                    <a:gd name="T12" fmla="*/ 18 w 131"/>
                    <a:gd name="T13" fmla="*/ 81 h 429"/>
                    <a:gd name="T14" fmla="*/ 11 w 131"/>
                    <a:gd name="T15" fmla="*/ 94 h 429"/>
                    <a:gd name="T16" fmla="*/ 0 w 131"/>
                    <a:gd name="T17" fmla="*/ 107 h 429"/>
                    <a:gd name="T18" fmla="*/ 4 w 131"/>
                    <a:gd name="T19" fmla="*/ 95 h 429"/>
                    <a:gd name="T20" fmla="*/ 8 w 131"/>
                    <a:gd name="T21" fmla="*/ 82 h 429"/>
                    <a:gd name="T22" fmla="*/ 12 w 131"/>
                    <a:gd name="T23" fmla="*/ 68 h 429"/>
                    <a:gd name="T24" fmla="*/ 15 w 131"/>
                    <a:gd name="T25" fmla="*/ 54 h 429"/>
                    <a:gd name="T26" fmla="*/ 18 w 131"/>
                    <a:gd name="T27" fmla="*/ 39 h 429"/>
                    <a:gd name="T28" fmla="*/ 20 w 131"/>
                    <a:gd name="T29" fmla="*/ 25 h 429"/>
                    <a:gd name="T30" fmla="*/ 23 w 131"/>
                    <a:gd name="T31" fmla="*/ 12 h 429"/>
                    <a:gd name="T32" fmla="*/ 24 w 131"/>
                    <a:gd name="T33" fmla="*/ 0 h 429"/>
                    <a:gd name="T34" fmla="*/ 25 w 131"/>
                    <a:gd name="T35" fmla="*/ 3 h 429"/>
                    <a:gd name="T36" fmla="*/ 27 w 131"/>
                    <a:gd name="T37" fmla="*/ 8 h 429"/>
                    <a:gd name="T38" fmla="*/ 28 w 131"/>
                    <a:gd name="T39" fmla="*/ 11 h 429"/>
                    <a:gd name="T40" fmla="*/ 29 w 131"/>
                    <a:gd name="T41" fmla="*/ 15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1" h="429">
                      <a:moveTo>
                        <a:pt x="126" y="63"/>
                      </a:moveTo>
                      <a:lnTo>
                        <a:pt x="130" y="102"/>
                      </a:lnTo>
                      <a:lnTo>
                        <a:pt x="131" y="142"/>
                      </a:lnTo>
                      <a:lnTo>
                        <a:pt x="129" y="185"/>
                      </a:lnTo>
                      <a:lnTo>
                        <a:pt x="120" y="230"/>
                      </a:lnTo>
                      <a:lnTo>
                        <a:pt x="104" y="277"/>
                      </a:lnTo>
                      <a:lnTo>
                        <a:pt x="80" y="326"/>
                      </a:lnTo>
                      <a:lnTo>
                        <a:pt x="46" y="377"/>
                      </a:lnTo>
                      <a:lnTo>
                        <a:pt x="0" y="429"/>
                      </a:lnTo>
                      <a:lnTo>
                        <a:pt x="17" y="382"/>
                      </a:lnTo>
                      <a:lnTo>
                        <a:pt x="34" y="329"/>
                      </a:lnTo>
                      <a:lnTo>
                        <a:pt x="49" y="273"/>
                      </a:lnTo>
                      <a:lnTo>
                        <a:pt x="64" y="217"/>
                      </a:lnTo>
                      <a:lnTo>
                        <a:pt x="77" y="159"/>
                      </a:lnTo>
                      <a:lnTo>
                        <a:pt x="88" y="103"/>
                      </a:lnTo>
                      <a:lnTo>
                        <a:pt x="97" y="50"/>
                      </a:lnTo>
                      <a:lnTo>
                        <a:pt x="104" y="0"/>
                      </a:lnTo>
                      <a:lnTo>
                        <a:pt x="110" y="15"/>
                      </a:lnTo>
                      <a:lnTo>
                        <a:pt x="116" y="32"/>
                      </a:lnTo>
                      <a:lnTo>
                        <a:pt x="120" y="46"/>
                      </a:lnTo>
                      <a:lnTo>
                        <a:pt x="126" y="63"/>
                      </a:lnTo>
                      <a:close/>
                    </a:path>
                  </a:pathLst>
                </a:custGeom>
                <a:solidFill>
                  <a:srgbClr val="FFD619"/>
                </a:solidFill>
                <a:ln w="9525">
                  <a:noFill/>
                  <a:round/>
                  <a:headEnd/>
                  <a:tailEnd/>
                </a:ln>
              </p:spPr>
              <p:txBody>
                <a:bodyPr/>
                <a:lstStyle/>
                <a:p>
                  <a:pPr>
                    <a:defRPr/>
                  </a:pPr>
                  <a:endParaRPr lang="en-US"/>
                </a:p>
              </p:txBody>
            </p:sp>
            <p:sp>
              <p:nvSpPr>
                <p:cNvPr id="1079" name="Freeform 52"/>
                <p:cNvSpPr>
                  <a:spLocks/>
                </p:cNvSpPr>
                <p:nvPr/>
              </p:nvSpPr>
              <p:spPr bwMode="auto">
                <a:xfrm>
                  <a:off x="2568" y="3034"/>
                  <a:ext cx="63" cy="206"/>
                </a:xfrm>
                <a:custGeom>
                  <a:avLst/>
                  <a:gdLst>
                    <a:gd name="T0" fmla="*/ 31 w 125"/>
                    <a:gd name="T1" fmla="*/ 15 h 411"/>
                    <a:gd name="T2" fmla="*/ 32 w 125"/>
                    <a:gd name="T3" fmla="*/ 24 h 411"/>
                    <a:gd name="T4" fmla="*/ 32 w 125"/>
                    <a:gd name="T5" fmla="*/ 34 h 411"/>
                    <a:gd name="T6" fmla="*/ 31 w 125"/>
                    <a:gd name="T7" fmla="*/ 45 h 411"/>
                    <a:gd name="T8" fmla="*/ 29 w 125"/>
                    <a:gd name="T9" fmla="*/ 56 h 411"/>
                    <a:gd name="T10" fmla="*/ 25 w 125"/>
                    <a:gd name="T11" fmla="*/ 67 h 411"/>
                    <a:gd name="T12" fmla="*/ 19 w 125"/>
                    <a:gd name="T13" fmla="*/ 79 h 411"/>
                    <a:gd name="T14" fmla="*/ 11 w 125"/>
                    <a:gd name="T15" fmla="*/ 91 h 411"/>
                    <a:gd name="T16" fmla="*/ 0 w 125"/>
                    <a:gd name="T17" fmla="*/ 103 h 411"/>
                    <a:gd name="T18" fmla="*/ 4 w 125"/>
                    <a:gd name="T19" fmla="*/ 92 h 411"/>
                    <a:gd name="T20" fmla="*/ 8 w 125"/>
                    <a:gd name="T21" fmla="*/ 79 h 411"/>
                    <a:gd name="T22" fmla="*/ 13 w 125"/>
                    <a:gd name="T23" fmla="*/ 66 h 411"/>
                    <a:gd name="T24" fmla="*/ 16 w 125"/>
                    <a:gd name="T25" fmla="*/ 52 h 411"/>
                    <a:gd name="T26" fmla="*/ 19 w 125"/>
                    <a:gd name="T27" fmla="*/ 39 h 411"/>
                    <a:gd name="T28" fmla="*/ 22 w 125"/>
                    <a:gd name="T29" fmla="*/ 26 h 411"/>
                    <a:gd name="T30" fmla="*/ 24 w 125"/>
                    <a:gd name="T31" fmla="*/ 12 h 411"/>
                    <a:gd name="T32" fmla="*/ 25 w 125"/>
                    <a:gd name="T33" fmla="*/ 0 h 411"/>
                    <a:gd name="T34" fmla="*/ 27 w 125"/>
                    <a:gd name="T35" fmla="*/ 4 h 411"/>
                    <a:gd name="T36" fmla="*/ 28 w 125"/>
                    <a:gd name="T37" fmla="*/ 7 h 411"/>
                    <a:gd name="T38" fmla="*/ 29 w 125"/>
                    <a:gd name="T39" fmla="*/ 11 h 411"/>
                    <a:gd name="T40" fmla="*/ 31 w 125"/>
                    <a:gd name="T41" fmla="*/ 15 h 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411">
                      <a:moveTo>
                        <a:pt x="121" y="58"/>
                      </a:moveTo>
                      <a:lnTo>
                        <a:pt x="125" y="96"/>
                      </a:lnTo>
                      <a:lnTo>
                        <a:pt x="125" y="136"/>
                      </a:lnTo>
                      <a:lnTo>
                        <a:pt x="122" y="177"/>
                      </a:lnTo>
                      <a:lnTo>
                        <a:pt x="114" y="221"/>
                      </a:lnTo>
                      <a:lnTo>
                        <a:pt x="99" y="266"/>
                      </a:lnTo>
                      <a:lnTo>
                        <a:pt x="76" y="313"/>
                      </a:lnTo>
                      <a:lnTo>
                        <a:pt x="44" y="361"/>
                      </a:lnTo>
                      <a:lnTo>
                        <a:pt x="0" y="411"/>
                      </a:lnTo>
                      <a:lnTo>
                        <a:pt x="16" y="365"/>
                      </a:lnTo>
                      <a:lnTo>
                        <a:pt x="32" y="315"/>
                      </a:lnTo>
                      <a:lnTo>
                        <a:pt x="49" y="262"/>
                      </a:lnTo>
                      <a:lnTo>
                        <a:pt x="62" y="208"/>
                      </a:lnTo>
                      <a:lnTo>
                        <a:pt x="74" y="154"/>
                      </a:lnTo>
                      <a:lnTo>
                        <a:pt x="85" y="101"/>
                      </a:lnTo>
                      <a:lnTo>
                        <a:pt x="93" y="48"/>
                      </a:lnTo>
                      <a:lnTo>
                        <a:pt x="100" y="0"/>
                      </a:lnTo>
                      <a:lnTo>
                        <a:pt x="106" y="13"/>
                      </a:lnTo>
                      <a:lnTo>
                        <a:pt x="111" y="28"/>
                      </a:lnTo>
                      <a:lnTo>
                        <a:pt x="116" y="43"/>
                      </a:lnTo>
                      <a:lnTo>
                        <a:pt x="121" y="58"/>
                      </a:lnTo>
                      <a:close/>
                    </a:path>
                  </a:pathLst>
                </a:custGeom>
                <a:solidFill>
                  <a:srgbClr val="FFDB21"/>
                </a:solidFill>
                <a:ln w="9525">
                  <a:noFill/>
                  <a:round/>
                  <a:headEnd/>
                  <a:tailEnd/>
                </a:ln>
              </p:spPr>
              <p:txBody>
                <a:bodyPr/>
                <a:lstStyle/>
                <a:p>
                  <a:pPr>
                    <a:defRPr/>
                  </a:pPr>
                  <a:endParaRPr lang="en-US"/>
                </a:p>
              </p:txBody>
            </p:sp>
            <p:sp>
              <p:nvSpPr>
                <p:cNvPr id="1080" name="Freeform 53"/>
                <p:cNvSpPr>
                  <a:spLocks/>
                </p:cNvSpPr>
                <p:nvPr/>
              </p:nvSpPr>
              <p:spPr bwMode="auto">
                <a:xfrm>
                  <a:off x="2571" y="3037"/>
                  <a:ext cx="61" cy="198"/>
                </a:xfrm>
                <a:custGeom>
                  <a:avLst/>
                  <a:gdLst>
                    <a:gd name="T0" fmla="*/ 31 w 118"/>
                    <a:gd name="T1" fmla="*/ 14 h 393"/>
                    <a:gd name="T2" fmla="*/ 32 w 118"/>
                    <a:gd name="T3" fmla="*/ 23 h 393"/>
                    <a:gd name="T4" fmla="*/ 32 w 118"/>
                    <a:gd name="T5" fmla="*/ 33 h 393"/>
                    <a:gd name="T6" fmla="*/ 30 w 118"/>
                    <a:gd name="T7" fmla="*/ 43 h 393"/>
                    <a:gd name="T8" fmla="*/ 28 w 118"/>
                    <a:gd name="T9" fmla="*/ 54 h 393"/>
                    <a:gd name="T10" fmla="*/ 25 w 118"/>
                    <a:gd name="T11" fmla="*/ 65 h 393"/>
                    <a:gd name="T12" fmla="*/ 19 w 118"/>
                    <a:gd name="T13" fmla="*/ 76 h 393"/>
                    <a:gd name="T14" fmla="*/ 11 w 118"/>
                    <a:gd name="T15" fmla="*/ 88 h 393"/>
                    <a:gd name="T16" fmla="*/ 0 w 118"/>
                    <a:gd name="T17" fmla="*/ 100 h 393"/>
                    <a:gd name="T18" fmla="*/ 4 w 118"/>
                    <a:gd name="T19" fmla="*/ 89 h 393"/>
                    <a:gd name="T20" fmla="*/ 8 w 118"/>
                    <a:gd name="T21" fmla="*/ 77 h 393"/>
                    <a:gd name="T22" fmla="*/ 12 w 118"/>
                    <a:gd name="T23" fmla="*/ 64 h 393"/>
                    <a:gd name="T24" fmla="*/ 16 w 118"/>
                    <a:gd name="T25" fmla="*/ 51 h 393"/>
                    <a:gd name="T26" fmla="*/ 19 w 118"/>
                    <a:gd name="T27" fmla="*/ 38 h 393"/>
                    <a:gd name="T28" fmla="*/ 22 w 118"/>
                    <a:gd name="T29" fmla="*/ 25 h 393"/>
                    <a:gd name="T30" fmla="*/ 24 w 118"/>
                    <a:gd name="T31" fmla="*/ 12 h 393"/>
                    <a:gd name="T32" fmla="*/ 26 w 118"/>
                    <a:gd name="T33" fmla="*/ 0 h 393"/>
                    <a:gd name="T34" fmla="*/ 27 w 118"/>
                    <a:gd name="T35" fmla="*/ 4 h 393"/>
                    <a:gd name="T36" fmla="*/ 28 w 118"/>
                    <a:gd name="T37" fmla="*/ 7 h 393"/>
                    <a:gd name="T38" fmla="*/ 29 w 118"/>
                    <a:gd name="T39" fmla="*/ 11 h 393"/>
                    <a:gd name="T40" fmla="*/ 31 w 118"/>
                    <a:gd name="T41" fmla="*/ 14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393">
                      <a:moveTo>
                        <a:pt x="116" y="55"/>
                      </a:moveTo>
                      <a:lnTo>
                        <a:pt x="118" y="91"/>
                      </a:lnTo>
                      <a:lnTo>
                        <a:pt x="118" y="130"/>
                      </a:lnTo>
                      <a:lnTo>
                        <a:pt x="115" y="170"/>
                      </a:lnTo>
                      <a:lnTo>
                        <a:pt x="107" y="212"/>
                      </a:lnTo>
                      <a:lnTo>
                        <a:pt x="93" y="256"/>
                      </a:lnTo>
                      <a:lnTo>
                        <a:pt x="71" y="300"/>
                      </a:lnTo>
                      <a:lnTo>
                        <a:pt x="40" y="345"/>
                      </a:lnTo>
                      <a:lnTo>
                        <a:pt x="0" y="393"/>
                      </a:lnTo>
                      <a:lnTo>
                        <a:pt x="16" y="349"/>
                      </a:lnTo>
                      <a:lnTo>
                        <a:pt x="31" y="302"/>
                      </a:lnTo>
                      <a:lnTo>
                        <a:pt x="46" y="252"/>
                      </a:lnTo>
                      <a:lnTo>
                        <a:pt x="58" y="200"/>
                      </a:lnTo>
                      <a:lnTo>
                        <a:pt x="71" y="150"/>
                      </a:lnTo>
                      <a:lnTo>
                        <a:pt x="82" y="98"/>
                      </a:lnTo>
                      <a:lnTo>
                        <a:pt x="90" y="48"/>
                      </a:lnTo>
                      <a:lnTo>
                        <a:pt x="96" y="0"/>
                      </a:lnTo>
                      <a:lnTo>
                        <a:pt x="101" y="14"/>
                      </a:lnTo>
                      <a:lnTo>
                        <a:pt x="106" y="27"/>
                      </a:lnTo>
                      <a:lnTo>
                        <a:pt x="111" y="41"/>
                      </a:lnTo>
                      <a:lnTo>
                        <a:pt x="116" y="55"/>
                      </a:lnTo>
                      <a:close/>
                    </a:path>
                  </a:pathLst>
                </a:custGeom>
                <a:solidFill>
                  <a:srgbClr val="FFDD28"/>
                </a:solidFill>
                <a:ln w="9525">
                  <a:noFill/>
                  <a:round/>
                  <a:headEnd/>
                  <a:tailEnd/>
                </a:ln>
              </p:spPr>
              <p:txBody>
                <a:bodyPr/>
                <a:lstStyle/>
                <a:p>
                  <a:pPr>
                    <a:defRPr/>
                  </a:pPr>
                  <a:endParaRPr lang="en-US"/>
                </a:p>
              </p:txBody>
            </p:sp>
            <p:sp>
              <p:nvSpPr>
                <p:cNvPr id="1081" name="Freeform 54"/>
                <p:cNvSpPr>
                  <a:spLocks/>
                </p:cNvSpPr>
                <p:nvPr/>
              </p:nvSpPr>
              <p:spPr bwMode="auto">
                <a:xfrm>
                  <a:off x="2573" y="3042"/>
                  <a:ext cx="58" cy="190"/>
                </a:xfrm>
                <a:custGeom>
                  <a:avLst/>
                  <a:gdLst>
                    <a:gd name="T0" fmla="*/ 30 w 112"/>
                    <a:gd name="T1" fmla="*/ 13 h 377"/>
                    <a:gd name="T2" fmla="*/ 30 w 112"/>
                    <a:gd name="T3" fmla="*/ 22 h 377"/>
                    <a:gd name="T4" fmla="*/ 30 w 112"/>
                    <a:gd name="T5" fmla="*/ 31 h 377"/>
                    <a:gd name="T6" fmla="*/ 29 w 112"/>
                    <a:gd name="T7" fmla="*/ 41 h 377"/>
                    <a:gd name="T8" fmla="*/ 27 w 112"/>
                    <a:gd name="T9" fmla="*/ 52 h 377"/>
                    <a:gd name="T10" fmla="*/ 24 w 112"/>
                    <a:gd name="T11" fmla="*/ 62 h 377"/>
                    <a:gd name="T12" fmla="*/ 18 w 112"/>
                    <a:gd name="T13" fmla="*/ 73 h 377"/>
                    <a:gd name="T14" fmla="*/ 10 w 112"/>
                    <a:gd name="T15" fmla="*/ 85 h 377"/>
                    <a:gd name="T16" fmla="*/ 0 w 112"/>
                    <a:gd name="T17" fmla="*/ 96 h 377"/>
                    <a:gd name="T18" fmla="*/ 4 w 112"/>
                    <a:gd name="T19" fmla="*/ 85 h 377"/>
                    <a:gd name="T20" fmla="*/ 8 w 112"/>
                    <a:gd name="T21" fmla="*/ 73 h 377"/>
                    <a:gd name="T22" fmla="*/ 12 w 112"/>
                    <a:gd name="T23" fmla="*/ 61 h 377"/>
                    <a:gd name="T24" fmla="*/ 16 w 112"/>
                    <a:gd name="T25" fmla="*/ 49 h 377"/>
                    <a:gd name="T26" fmla="*/ 18 w 112"/>
                    <a:gd name="T27" fmla="*/ 37 h 377"/>
                    <a:gd name="T28" fmla="*/ 21 w 112"/>
                    <a:gd name="T29" fmla="*/ 24 h 377"/>
                    <a:gd name="T30" fmla="*/ 23 w 112"/>
                    <a:gd name="T31" fmla="*/ 12 h 377"/>
                    <a:gd name="T32" fmla="*/ 25 w 112"/>
                    <a:gd name="T33" fmla="*/ 0 h 377"/>
                    <a:gd name="T34" fmla="*/ 26 w 112"/>
                    <a:gd name="T35" fmla="*/ 4 h 377"/>
                    <a:gd name="T36" fmla="*/ 27 w 112"/>
                    <a:gd name="T37" fmla="*/ 7 h 377"/>
                    <a:gd name="T38" fmla="*/ 28 w 112"/>
                    <a:gd name="T39" fmla="*/ 10 h 377"/>
                    <a:gd name="T40" fmla="*/ 30 w 112"/>
                    <a:gd name="T41" fmla="*/ 13 h 3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77">
                      <a:moveTo>
                        <a:pt x="111" y="52"/>
                      </a:moveTo>
                      <a:lnTo>
                        <a:pt x="112" y="86"/>
                      </a:lnTo>
                      <a:lnTo>
                        <a:pt x="112" y="123"/>
                      </a:lnTo>
                      <a:lnTo>
                        <a:pt x="109" y="162"/>
                      </a:lnTo>
                      <a:lnTo>
                        <a:pt x="101" y="204"/>
                      </a:lnTo>
                      <a:lnTo>
                        <a:pt x="88" y="245"/>
                      </a:lnTo>
                      <a:lnTo>
                        <a:pt x="67" y="288"/>
                      </a:lnTo>
                      <a:lnTo>
                        <a:pt x="38" y="333"/>
                      </a:lnTo>
                      <a:lnTo>
                        <a:pt x="0" y="377"/>
                      </a:lnTo>
                      <a:lnTo>
                        <a:pt x="15" y="334"/>
                      </a:lnTo>
                      <a:lnTo>
                        <a:pt x="30" y="288"/>
                      </a:lnTo>
                      <a:lnTo>
                        <a:pt x="44" y="242"/>
                      </a:lnTo>
                      <a:lnTo>
                        <a:pt x="57" y="194"/>
                      </a:lnTo>
                      <a:lnTo>
                        <a:pt x="68" y="144"/>
                      </a:lnTo>
                      <a:lnTo>
                        <a:pt x="78" y="96"/>
                      </a:lnTo>
                      <a:lnTo>
                        <a:pt x="87" y="47"/>
                      </a:lnTo>
                      <a:lnTo>
                        <a:pt x="92" y="0"/>
                      </a:lnTo>
                      <a:lnTo>
                        <a:pt x="97" y="13"/>
                      </a:lnTo>
                      <a:lnTo>
                        <a:pt x="102" y="25"/>
                      </a:lnTo>
                      <a:lnTo>
                        <a:pt x="106" y="39"/>
                      </a:lnTo>
                      <a:lnTo>
                        <a:pt x="111" y="52"/>
                      </a:lnTo>
                      <a:close/>
                    </a:path>
                  </a:pathLst>
                </a:custGeom>
                <a:solidFill>
                  <a:srgbClr val="FFE233"/>
                </a:solidFill>
                <a:ln w="9525">
                  <a:noFill/>
                  <a:round/>
                  <a:headEnd/>
                  <a:tailEnd/>
                </a:ln>
              </p:spPr>
              <p:txBody>
                <a:bodyPr/>
                <a:lstStyle/>
                <a:p>
                  <a:pPr>
                    <a:defRPr/>
                  </a:pPr>
                  <a:endParaRPr lang="en-US"/>
                </a:p>
              </p:txBody>
            </p:sp>
            <p:sp>
              <p:nvSpPr>
                <p:cNvPr id="1082" name="Freeform 55"/>
                <p:cNvSpPr>
                  <a:spLocks/>
                </p:cNvSpPr>
                <p:nvPr/>
              </p:nvSpPr>
              <p:spPr bwMode="auto">
                <a:xfrm>
                  <a:off x="2575" y="3048"/>
                  <a:ext cx="53" cy="179"/>
                </a:xfrm>
                <a:custGeom>
                  <a:avLst/>
                  <a:gdLst>
                    <a:gd name="T0" fmla="*/ 27 w 106"/>
                    <a:gd name="T1" fmla="*/ 12 h 359"/>
                    <a:gd name="T2" fmla="*/ 27 w 106"/>
                    <a:gd name="T3" fmla="*/ 20 h 359"/>
                    <a:gd name="T4" fmla="*/ 27 w 106"/>
                    <a:gd name="T5" fmla="*/ 29 h 359"/>
                    <a:gd name="T6" fmla="*/ 26 w 106"/>
                    <a:gd name="T7" fmla="*/ 38 h 359"/>
                    <a:gd name="T8" fmla="*/ 24 w 106"/>
                    <a:gd name="T9" fmla="*/ 48 h 359"/>
                    <a:gd name="T10" fmla="*/ 21 w 106"/>
                    <a:gd name="T11" fmla="*/ 58 h 359"/>
                    <a:gd name="T12" fmla="*/ 16 w 106"/>
                    <a:gd name="T13" fmla="*/ 68 h 359"/>
                    <a:gd name="T14" fmla="*/ 9 w 106"/>
                    <a:gd name="T15" fmla="*/ 79 h 359"/>
                    <a:gd name="T16" fmla="*/ 0 w 106"/>
                    <a:gd name="T17" fmla="*/ 89 h 359"/>
                    <a:gd name="T18" fmla="*/ 4 w 106"/>
                    <a:gd name="T19" fmla="*/ 79 h 359"/>
                    <a:gd name="T20" fmla="*/ 8 w 106"/>
                    <a:gd name="T21" fmla="*/ 68 h 359"/>
                    <a:gd name="T22" fmla="*/ 11 w 106"/>
                    <a:gd name="T23" fmla="*/ 57 h 359"/>
                    <a:gd name="T24" fmla="*/ 14 w 106"/>
                    <a:gd name="T25" fmla="*/ 46 h 359"/>
                    <a:gd name="T26" fmla="*/ 16 w 106"/>
                    <a:gd name="T27" fmla="*/ 34 h 359"/>
                    <a:gd name="T28" fmla="*/ 19 w 106"/>
                    <a:gd name="T29" fmla="*/ 23 h 359"/>
                    <a:gd name="T30" fmla="*/ 21 w 106"/>
                    <a:gd name="T31" fmla="*/ 11 h 359"/>
                    <a:gd name="T32" fmla="*/ 22 w 106"/>
                    <a:gd name="T33" fmla="*/ 0 h 359"/>
                    <a:gd name="T34" fmla="*/ 23 w 106"/>
                    <a:gd name="T35" fmla="*/ 3 h 359"/>
                    <a:gd name="T36" fmla="*/ 25 w 106"/>
                    <a:gd name="T37" fmla="*/ 5 h 359"/>
                    <a:gd name="T38" fmla="*/ 26 w 106"/>
                    <a:gd name="T39" fmla="*/ 9 h 359"/>
                    <a:gd name="T40" fmla="*/ 27 w 106"/>
                    <a:gd name="T41" fmla="*/ 12 h 3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359">
                      <a:moveTo>
                        <a:pt x="106" y="48"/>
                      </a:moveTo>
                      <a:lnTo>
                        <a:pt x="106" y="81"/>
                      </a:lnTo>
                      <a:lnTo>
                        <a:pt x="106" y="117"/>
                      </a:lnTo>
                      <a:lnTo>
                        <a:pt x="101" y="155"/>
                      </a:lnTo>
                      <a:lnTo>
                        <a:pt x="94" y="194"/>
                      </a:lnTo>
                      <a:lnTo>
                        <a:pt x="82" y="234"/>
                      </a:lnTo>
                      <a:lnTo>
                        <a:pt x="62" y="275"/>
                      </a:lnTo>
                      <a:lnTo>
                        <a:pt x="36" y="317"/>
                      </a:lnTo>
                      <a:lnTo>
                        <a:pt x="0" y="359"/>
                      </a:lnTo>
                      <a:lnTo>
                        <a:pt x="15" y="317"/>
                      </a:lnTo>
                      <a:lnTo>
                        <a:pt x="29" y="275"/>
                      </a:lnTo>
                      <a:lnTo>
                        <a:pt x="41" y="230"/>
                      </a:lnTo>
                      <a:lnTo>
                        <a:pt x="54" y="185"/>
                      </a:lnTo>
                      <a:lnTo>
                        <a:pt x="64" y="139"/>
                      </a:lnTo>
                      <a:lnTo>
                        <a:pt x="74" y="93"/>
                      </a:lnTo>
                      <a:lnTo>
                        <a:pt x="82" y="46"/>
                      </a:lnTo>
                      <a:lnTo>
                        <a:pt x="87" y="0"/>
                      </a:lnTo>
                      <a:lnTo>
                        <a:pt x="92" y="12"/>
                      </a:lnTo>
                      <a:lnTo>
                        <a:pt x="97" y="23"/>
                      </a:lnTo>
                      <a:lnTo>
                        <a:pt x="101" y="36"/>
                      </a:lnTo>
                      <a:lnTo>
                        <a:pt x="106" y="48"/>
                      </a:lnTo>
                      <a:close/>
                    </a:path>
                  </a:pathLst>
                </a:custGeom>
                <a:solidFill>
                  <a:srgbClr val="FFE83A"/>
                </a:solidFill>
                <a:ln w="9525">
                  <a:noFill/>
                  <a:round/>
                  <a:headEnd/>
                  <a:tailEnd/>
                </a:ln>
              </p:spPr>
              <p:txBody>
                <a:bodyPr/>
                <a:lstStyle/>
                <a:p>
                  <a:pPr>
                    <a:defRPr/>
                  </a:pPr>
                  <a:endParaRPr lang="en-US"/>
                </a:p>
              </p:txBody>
            </p:sp>
            <p:sp>
              <p:nvSpPr>
                <p:cNvPr id="1083" name="Freeform 56"/>
                <p:cNvSpPr>
                  <a:spLocks/>
                </p:cNvSpPr>
                <p:nvPr/>
              </p:nvSpPr>
              <p:spPr bwMode="auto">
                <a:xfrm>
                  <a:off x="2578" y="3053"/>
                  <a:ext cx="51" cy="171"/>
                </a:xfrm>
                <a:custGeom>
                  <a:avLst/>
                  <a:gdLst>
                    <a:gd name="T0" fmla="*/ 26 w 99"/>
                    <a:gd name="T1" fmla="*/ 11 h 340"/>
                    <a:gd name="T2" fmla="*/ 26 w 99"/>
                    <a:gd name="T3" fmla="*/ 19 h 340"/>
                    <a:gd name="T4" fmla="*/ 26 w 99"/>
                    <a:gd name="T5" fmla="*/ 28 h 340"/>
                    <a:gd name="T6" fmla="*/ 25 w 99"/>
                    <a:gd name="T7" fmla="*/ 37 h 340"/>
                    <a:gd name="T8" fmla="*/ 23 w 99"/>
                    <a:gd name="T9" fmla="*/ 46 h 340"/>
                    <a:gd name="T10" fmla="*/ 20 w 99"/>
                    <a:gd name="T11" fmla="*/ 56 h 340"/>
                    <a:gd name="T12" fmla="*/ 15 w 99"/>
                    <a:gd name="T13" fmla="*/ 66 h 340"/>
                    <a:gd name="T14" fmla="*/ 8 w 99"/>
                    <a:gd name="T15" fmla="*/ 76 h 340"/>
                    <a:gd name="T16" fmla="*/ 0 w 99"/>
                    <a:gd name="T17" fmla="*/ 86 h 340"/>
                    <a:gd name="T18" fmla="*/ 4 w 99"/>
                    <a:gd name="T19" fmla="*/ 75 h 340"/>
                    <a:gd name="T20" fmla="*/ 7 w 99"/>
                    <a:gd name="T21" fmla="*/ 65 h 340"/>
                    <a:gd name="T22" fmla="*/ 10 w 99"/>
                    <a:gd name="T23" fmla="*/ 55 h 340"/>
                    <a:gd name="T24" fmla="*/ 13 w 99"/>
                    <a:gd name="T25" fmla="*/ 44 h 340"/>
                    <a:gd name="T26" fmla="*/ 16 w 99"/>
                    <a:gd name="T27" fmla="*/ 33 h 340"/>
                    <a:gd name="T28" fmla="*/ 19 w 99"/>
                    <a:gd name="T29" fmla="*/ 22 h 340"/>
                    <a:gd name="T30" fmla="*/ 20 w 99"/>
                    <a:gd name="T31" fmla="*/ 12 h 340"/>
                    <a:gd name="T32" fmla="*/ 22 w 99"/>
                    <a:gd name="T33" fmla="*/ 0 h 340"/>
                    <a:gd name="T34" fmla="*/ 23 w 99"/>
                    <a:gd name="T35" fmla="*/ 3 h 340"/>
                    <a:gd name="T36" fmla="*/ 24 w 99"/>
                    <a:gd name="T37" fmla="*/ 6 h 340"/>
                    <a:gd name="T38" fmla="*/ 25 w 99"/>
                    <a:gd name="T39" fmla="*/ 8 h 340"/>
                    <a:gd name="T40" fmla="*/ 26 w 99"/>
                    <a:gd name="T41" fmla="*/ 11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340">
                      <a:moveTo>
                        <a:pt x="99" y="42"/>
                      </a:moveTo>
                      <a:lnTo>
                        <a:pt x="99" y="75"/>
                      </a:lnTo>
                      <a:lnTo>
                        <a:pt x="98" y="109"/>
                      </a:lnTo>
                      <a:lnTo>
                        <a:pt x="94" y="146"/>
                      </a:lnTo>
                      <a:lnTo>
                        <a:pt x="86" y="183"/>
                      </a:lnTo>
                      <a:lnTo>
                        <a:pt x="75" y="222"/>
                      </a:lnTo>
                      <a:lnTo>
                        <a:pt x="56" y="261"/>
                      </a:lnTo>
                      <a:lnTo>
                        <a:pt x="32" y="300"/>
                      </a:lnTo>
                      <a:lnTo>
                        <a:pt x="0" y="340"/>
                      </a:lnTo>
                      <a:lnTo>
                        <a:pt x="14" y="299"/>
                      </a:lnTo>
                      <a:lnTo>
                        <a:pt x="26" y="259"/>
                      </a:lnTo>
                      <a:lnTo>
                        <a:pt x="38" y="217"/>
                      </a:lnTo>
                      <a:lnTo>
                        <a:pt x="49" y="175"/>
                      </a:lnTo>
                      <a:lnTo>
                        <a:pt x="60" y="132"/>
                      </a:lnTo>
                      <a:lnTo>
                        <a:pt x="69" y="88"/>
                      </a:lnTo>
                      <a:lnTo>
                        <a:pt x="76" y="45"/>
                      </a:lnTo>
                      <a:lnTo>
                        <a:pt x="81" y="0"/>
                      </a:lnTo>
                      <a:lnTo>
                        <a:pt x="86" y="10"/>
                      </a:lnTo>
                      <a:lnTo>
                        <a:pt x="91" y="21"/>
                      </a:lnTo>
                      <a:lnTo>
                        <a:pt x="94" y="31"/>
                      </a:lnTo>
                      <a:lnTo>
                        <a:pt x="99" y="42"/>
                      </a:lnTo>
                      <a:close/>
                    </a:path>
                  </a:pathLst>
                </a:custGeom>
                <a:solidFill>
                  <a:srgbClr val="FFED44"/>
                </a:solidFill>
                <a:ln w="9525">
                  <a:noFill/>
                  <a:round/>
                  <a:headEnd/>
                  <a:tailEnd/>
                </a:ln>
              </p:spPr>
              <p:txBody>
                <a:bodyPr/>
                <a:lstStyle/>
                <a:p>
                  <a:pPr>
                    <a:defRPr/>
                  </a:pPr>
                  <a:endParaRPr lang="en-US"/>
                </a:p>
              </p:txBody>
            </p:sp>
            <p:sp>
              <p:nvSpPr>
                <p:cNvPr id="1084" name="Freeform 57"/>
                <p:cNvSpPr>
                  <a:spLocks/>
                </p:cNvSpPr>
                <p:nvPr/>
              </p:nvSpPr>
              <p:spPr bwMode="auto">
                <a:xfrm>
                  <a:off x="2580" y="3059"/>
                  <a:ext cx="48" cy="160"/>
                </a:xfrm>
                <a:custGeom>
                  <a:avLst/>
                  <a:gdLst>
                    <a:gd name="T0" fmla="*/ 25 w 94"/>
                    <a:gd name="T1" fmla="*/ 9 h 322"/>
                    <a:gd name="T2" fmla="*/ 24 w 94"/>
                    <a:gd name="T3" fmla="*/ 17 h 322"/>
                    <a:gd name="T4" fmla="*/ 23 w 94"/>
                    <a:gd name="T5" fmla="*/ 25 h 322"/>
                    <a:gd name="T6" fmla="*/ 22 w 94"/>
                    <a:gd name="T7" fmla="*/ 34 h 322"/>
                    <a:gd name="T8" fmla="*/ 21 w 94"/>
                    <a:gd name="T9" fmla="*/ 43 h 322"/>
                    <a:gd name="T10" fmla="*/ 18 w 94"/>
                    <a:gd name="T11" fmla="*/ 52 h 322"/>
                    <a:gd name="T12" fmla="*/ 14 w 94"/>
                    <a:gd name="T13" fmla="*/ 62 h 322"/>
                    <a:gd name="T14" fmla="*/ 8 w 94"/>
                    <a:gd name="T15" fmla="*/ 71 h 322"/>
                    <a:gd name="T16" fmla="*/ 0 w 94"/>
                    <a:gd name="T17" fmla="*/ 80 h 322"/>
                    <a:gd name="T18" fmla="*/ 4 w 94"/>
                    <a:gd name="T19" fmla="*/ 70 h 322"/>
                    <a:gd name="T20" fmla="*/ 7 w 94"/>
                    <a:gd name="T21" fmla="*/ 61 h 322"/>
                    <a:gd name="T22" fmla="*/ 10 w 94"/>
                    <a:gd name="T23" fmla="*/ 51 h 322"/>
                    <a:gd name="T24" fmla="*/ 13 w 94"/>
                    <a:gd name="T25" fmla="*/ 41 h 322"/>
                    <a:gd name="T26" fmla="*/ 15 w 94"/>
                    <a:gd name="T27" fmla="*/ 31 h 322"/>
                    <a:gd name="T28" fmla="*/ 17 w 94"/>
                    <a:gd name="T29" fmla="*/ 21 h 322"/>
                    <a:gd name="T30" fmla="*/ 19 w 94"/>
                    <a:gd name="T31" fmla="*/ 11 h 322"/>
                    <a:gd name="T32" fmla="*/ 20 w 94"/>
                    <a:gd name="T33" fmla="*/ 0 h 322"/>
                    <a:gd name="T34" fmla="*/ 21 w 94"/>
                    <a:gd name="T35" fmla="*/ 2 h 322"/>
                    <a:gd name="T36" fmla="*/ 22 w 94"/>
                    <a:gd name="T37" fmla="*/ 5 h 322"/>
                    <a:gd name="T38" fmla="*/ 23 w 94"/>
                    <a:gd name="T39" fmla="*/ 7 h 322"/>
                    <a:gd name="T40" fmla="*/ 25 w 94"/>
                    <a:gd name="T41" fmla="*/ 9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322">
                      <a:moveTo>
                        <a:pt x="94" y="39"/>
                      </a:moveTo>
                      <a:lnTo>
                        <a:pt x="92" y="70"/>
                      </a:lnTo>
                      <a:lnTo>
                        <a:pt x="91" y="103"/>
                      </a:lnTo>
                      <a:lnTo>
                        <a:pt x="87" y="138"/>
                      </a:lnTo>
                      <a:lnTo>
                        <a:pt x="80" y="174"/>
                      </a:lnTo>
                      <a:lnTo>
                        <a:pt x="68" y="211"/>
                      </a:lnTo>
                      <a:lnTo>
                        <a:pt x="52" y="249"/>
                      </a:lnTo>
                      <a:lnTo>
                        <a:pt x="30" y="286"/>
                      </a:lnTo>
                      <a:lnTo>
                        <a:pt x="0" y="322"/>
                      </a:lnTo>
                      <a:lnTo>
                        <a:pt x="13" y="284"/>
                      </a:lnTo>
                      <a:lnTo>
                        <a:pt x="25" y="245"/>
                      </a:lnTo>
                      <a:lnTo>
                        <a:pt x="37" y="207"/>
                      </a:lnTo>
                      <a:lnTo>
                        <a:pt x="48" y="167"/>
                      </a:lnTo>
                      <a:lnTo>
                        <a:pt x="57" y="127"/>
                      </a:lnTo>
                      <a:lnTo>
                        <a:pt x="66" y="85"/>
                      </a:lnTo>
                      <a:lnTo>
                        <a:pt x="73" y="44"/>
                      </a:lnTo>
                      <a:lnTo>
                        <a:pt x="77" y="0"/>
                      </a:lnTo>
                      <a:lnTo>
                        <a:pt x="82" y="9"/>
                      </a:lnTo>
                      <a:lnTo>
                        <a:pt x="86" y="20"/>
                      </a:lnTo>
                      <a:lnTo>
                        <a:pt x="90" y="29"/>
                      </a:lnTo>
                      <a:lnTo>
                        <a:pt x="94" y="39"/>
                      </a:lnTo>
                      <a:close/>
                    </a:path>
                  </a:pathLst>
                </a:custGeom>
                <a:solidFill>
                  <a:srgbClr val="FFF24C"/>
                </a:solidFill>
                <a:ln w="9525">
                  <a:noFill/>
                  <a:round/>
                  <a:headEnd/>
                  <a:tailEnd/>
                </a:ln>
              </p:spPr>
              <p:txBody>
                <a:bodyPr/>
                <a:lstStyle/>
                <a:p>
                  <a:pPr>
                    <a:defRPr/>
                  </a:pPr>
                  <a:endParaRPr lang="en-US"/>
                </a:p>
              </p:txBody>
            </p:sp>
            <p:sp>
              <p:nvSpPr>
                <p:cNvPr id="1085" name="Freeform 58"/>
                <p:cNvSpPr>
                  <a:spLocks/>
                </p:cNvSpPr>
                <p:nvPr/>
              </p:nvSpPr>
              <p:spPr bwMode="auto">
                <a:xfrm>
                  <a:off x="2583" y="3064"/>
                  <a:ext cx="46" cy="152"/>
                </a:xfrm>
                <a:custGeom>
                  <a:avLst/>
                  <a:gdLst>
                    <a:gd name="T0" fmla="*/ 24 w 89"/>
                    <a:gd name="T1" fmla="*/ 9 h 304"/>
                    <a:gd name="T2" fmla="*/ 23 w 89"/>
                    <a:gd name="T3" fmla="*/ 17 h 304"/>
                    <a:gd name="T4" fmla="*/ 23 w 89"/>
                    <a:gd name="T5" fmla="*/ 24 h 304"/>
                    <a:gd name="T6" fmla="*/ 22 w 89"/>
                    <a:gd name="T7" fmla="*/ 33 h 304"/>
                    <a:gd name="T8" fmla="*/ 20 w 89"/>
                    <a:gd name="T9" fmla="*/ 41 h 304"/>
                    <a:gd name="T10" fmla="*/ 17 w 89"/>
                    <a:gd name="T11" fmla="*/ 50 h 304"/>
                    <a:gd name="T12" fmla="*/ 12 w 89"/>
                    <a:gd name="T13" fmla="*/ 59 h 304"/>
                    <a:gd name="T14" fmla="*/ 7 w 89"/>
                    <a:gd name="T15" fmla="*/ 68 h 304"/>
                    <a:gd name="T16" fmla="*/ 0 w 89"/>
                    <a:gd name="T17" fmla="*/ 76 h 304"/>
                    <a:gd name="T18" fmla="*/ 3 w 89"/>
                    <a:gd name="T19" fmla="*/ 67 h 304"/>
                    <a:gd name="T20" fmla="*/ 6 w 89"/>
                    <a:gd name="T21" fmla="*/ 58 h 304"/>
                    <a:gd name="T22" fmla="*/ 9 w 89"/>
                    <a:gd name="T23" fmla="*/ 49 h 304"/>
                    <a:gd name="T24" fmla="*/ 12 w 89"/>
                    <a:gd name="T25" fmla="*/ 40 h 304"/>
                    <a:gd name="T26" fmla="*/ 14 w 89"/>
                    <a:gd name="T27" fmla="*/ 31 h 304"/>
                    <a:gd name="T28" fmla="*/ 17 w 89"/>
                    <a:gd name="T29" fmla="*/ 21 h 304"/>
                    <a:gd name="T30" fmla="*/ 18 w 89"/>
                    <a:gd name="T31" fmla="*/ 11 h 304"/>
                    <a:gd name="T32" fmla="*/ 19 w 89"/>
                    <a:gd name="T33" fmla="*/ 0 h 304"/>
                    <a:gd name="T34" fmla="*/ 21 w 89"/>
                    <a:gd name="T35" fmla="*/ 2 h 304"/>
                    <a:gd name="T36" fmla="*/ 22 w 89"/>
                    <a:gd name="T37" fmla="*/ 5 h 304"/>
                    <a:gd name="T38" fmla="*/ 22 w 89"/>
                    <a:gd name="T39" fmla="*/ 7 h 304"/>
                    <a:gd name="T40" fmla="*/ 24 w 89"/>
                    <a:gd name="T41" fmla="*/ 9 h 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304">
                      <a:moveTo>
                        <a:pt x="89" y="35"/>
                      </a:moveTo>
                      <a:lnTo>
                        <a:pt x="87" y="65"/>
                      </a:lnTo>
                      <a:lnTo>
                        <a:pt x="85" y="96"/>
                      </a:lnTo>
                      <a:lnTo>
                        <a:pt x="81" y="129"/>
                      </a:lnTo>
                      <a:lnTo>
                        <a:pt x="74" y="164"/>
                      </a:lnTo>
                      <a:lnTo>
                        <a:pt x="62" y="200"/>
                      </a:lnTo>
                      <a:lnTo>
                        <a:pt x="47" y="235"/>
                      </a:lnTo>
                      <a:lnTo>
                        <a:pt x="26" y="271"/>
                      </a:lnTo>
                      <a:lnTo>
                        <a:pt x="0" y="304"/>
                      </a:lnTo>
                      <a:lnTo>
                        <a:pt x="11" y="268"/>
                      </a:lnTo>
                      <a:lnTo>
                        <a:pt x="23" y="232"/>
                      </a:lnTo>
                      <a:lnTo>
                        <a:pt x="34" y="195"/>
                      </a:lnTo>
                      <a:lnTo>
                        <a:pt x="45" y="158"/>
                      </a:lnTo>
                      <a:lnTo>
                        <a:pt x="54" y="121"/>
                      </a:lnTo>
                      <a:lnTo>
                        <a:pt x="62" y="82"/>
                      </a:lnTo>
                      <a:lnTo>
                        <a:pt x="68" y="43"/>
                      </a:lnTo>
                      <a:lnTo>
                        <a:pt x="72" y="0"/>
                      </a:lnTo>
                      <a:lnTo>
                        <a:pt x="77" y="8"/>
                      </a:lnTo>
                      <a:lnTo>
                        <a:pt x="81" y="18"/>
                      </a:lnTo>
                      <a:lnTo>
                        <a:pt x="84" y="26"/>
                      </a:lnTo>
                      <a:lnTo>
                        <a:pt x="89" y="35"/>
                      </a:lnTo>
                      <a:close/>
                    </a:path>
                  </a:pathLst>
                </a:custGeom>
                <a:solidFill>
                  <a:srgbClr val="FFF454"/>
                </a:solidFill>
                <a:ln w="9525">
                  <a:noFill/>
                  <a:round/>
                  <a:headEnd/>
                  <a:tailEnd/>
                </a:ln>
              </p:spPr>
              <p:txBody>
                <a:bodyPr/>
                <a:lstStyle/>
                <a:p>
                  <a:pPr>
                    <a:defRPr/>
                  </a:pPr>
                  <a:endParaRPr lang="en-US"/>
                </a:p>
              </p:txBody>
            </p:sp>
            <p:sp>
              <p:nvSpPr>
                <p:cNvPr id="1086" name="Freeform 59"/>
                <p:cNvSpPr>
                  <a:spLocks/>
                </p:cNvSpPr>
                <p:nvPr/>
              </p:nvSpPr>
              <p:spPr bwMode="auto">
                <a:xfrm>
                  <a:off x="2585" y="3067"/>
                  <a:ext cx="41" cy="144"/>
                </a:xfrm>
                <a:custGeom>
                  <a:avLst/>
                  <a:gdLst>
                    <a:gd name="T0" fmla="*/ 21 w 82"/>
                    <a:gd name="T1" fmla="*/ 9 h 288"/>
                    <a:gd name="T2" fmla="*/ 20 w 82"/>
                    <a:gd name="T3" fmla="*/ 15 h 288"/>
                    <a:gd name="T4" fmla="*/ 20 w 82"/>
                    <a:gd name="T5" fmla="*/ 23 h 288"/>
                    <a:gd name="T6" fmla="*/ 19 w 82"/>
                    <a:gd name="T7" fmla="*/ 31 h 288"/>
                    <a:gd name="T8" fmla="*/ 17 w 82"/>
                    <a:gd name="T9" fmla="*/ 40 h 288"/>
                    <a:gd name="T10" fmla="*/ 14 w 82"/>
                    <a:gd name="T11" fmla="*/ 48 h 288"/>
                    <a:gd name="T12" fmla="*/ 11 w 82"/>
                    <a:gd name="T13" fmla="*/ 56 h 288"/>
                    <a:gd name="T14" fmla="*/ 6 w 82"/>
                    <a:gd name="T15" fmla="*/ 65 h 288"/>
                    <a:gd name="T16" fmla="*/ 0 w 82"/>
                    <a:gd name="T17" fmla="*/ 72 h 288"/>
                    <a:gd name="T18" fmla="*/ 3 w 82"/>
                    <a:gd name="T19" fmla="*/ 64 h 288"/>
                    <a:gd name="T20" fmla="*/ 6 w 82"/>
                    <a:gd name="T21" fmla="*/ 55 h 288"/>
                    <a:gd name="T22" fmla="*/ 8 w 82"/>
                    <a:gd name="T23" fmla="*/ 47 h 288"/>
                    <a:gd name="T24" fmla="*/ 11 w 82"/>
                    <a:gd name="T25" fmla="*/ 38 h 288"/>
                    <a:gd name="T26" fmla="*/ 13 w 82"/>
                    <a:gd name="T27" fmla="*/ 30 h 288"/>
                    <a:gd name="T28" fmla="*/ 15 w 82"/>
                    <a:gd name="T29" fmla="*/ 20 h 288"/>
                    <a:gd name="T30" fmla="*/ 16 w 82"/>
                    <a:gd name="T31" fmla="*/ 11 h 288"/>
                    <a:gd name="T32" fmla="*/ 17 w 82"/>
                    <a:gd name="T33" fmla="*/ 0 h 288"/>
                    <a:gd name="T34" fmla="*/ 18 w 82"/>
                    <a:gd name="T35" fmla="*/ 2 h 288"/>
                    <a:gd name="T36" fmla="*/ 19 w 82"/>
                    <a:gd name="T37" fmla="*/ 5 h 288"/>
                    <a:gd name="T38" fmla="*/ 20 w 82"/>
                    <a:gd name="T39" fmla="*/ 7 h 288"/>
                    <a:gd name="T40" fmla="*/ 21 w 82"/>
                    <a:gd name="T41" fmla="*/ 9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288">
                      <a:moveTo>
                        <a:pt x="82" y="33"/>
                      </a:moveTo>
                      <a:lnTo>
                        <a:pt x="80" y="60"/>
                      </a:lnTo>
                      <a:lnTo>
                        <a:pt x="78" y="91"/>
                      </a:lnTo>
                      <a:lnTo>
                        <a:pt x="73" y="124"/>
                      </a:lnTo>
                      <a:lnTo>
                        <a:pt x="66" y="157"/>
                      </a:lnTo>
                      <a:lnTo>
                        <a:pt x="56" y="190"/>
                      </a:lnTo>
                      <a:lnTo>
                        <a:pt x="42" y="224"/>
                      </a:lnTo>
                      <a:lnTo>
                        <a:pt x="24" y="257"/>
                      </a:lnTo>
                      <a:lnTo>
                        <a:pt x="0" y="288"/>
                      </a:lnTo>
                      <a:lnTo>
                        <a:pt x="11" y="253"/>
                      </a:lnTo>
                      <a:lnTo>
                        <a:pt x="21" y="219"/>
                      </a:lnTo>
                      <a:lnTo>
                        <a:pt x="32" y="185"/>
                      </a:lnTo>
                      <a:lnTo>
                        <a:pt x="42" y="151"/>
                      </a:lnTo>
                      <a:lnTo>
                        <a:pt x="50" y="117"/>
                      </a:lnTo>
                      <a:lnTo>
                        <a:pt x="57" y="80"/>
                      </a:lnTo>
                      <a:lnTo>
                        <a:pt x="64" y="42"/>
                      </a:lnTo>
                      <a:lnTo>
                        <a:pt x="67" y="0"/>
                      </a:lnTo>
                      <a:lnTo>
                        <a:pt x="72" y="8"/>
                      </a:lnTo>
                      <a:lnTo>
                        <a:pt x="76" y="17"/>
                      </a:lnTo>
                      <a:lnTo>
                        <a:pt x="79" y="25"/>
                      </a:lnTo>
                      <a:lnTo>
                        <a:pt x="82" y="33"/>
                      </a:lnTo>
                      <a:close/>
                    </a:path>
                  </a:pathLst>
                </a:custGeom>
                <a:solidFill>
                  <a:srgbClr val="FFF95B"/>
                </a:solidFill>
                <a:ln w="9525">
                  <a:noFill/>
                  <a:round/>
                  <a:headEnd/>
                  <a:tailEnd/>
                </a:ln>
              </p:spPr>
              <p:txBody>
                <a:bodyPr/>
                <a:lstStyle/>
                <a:p>
                  <a:pPr>
                    <a:defRPr/>
                  </a:pPr>
                  <a:endParaRPr lang="en-US"/>
                </a:p>
              </p:txBody>
            </p:sp>
            <p:sp>
              <p:nvSpPr>
                <p:cNvPr id="1087" name="Freeform 60"/>
                <p:cNvSpPr>
                  <a:spLocks/>
                </p:cNvSpPr>
                <p:nvPr/>
              </p:nvSpPr>
              <p:spPr bwMode="auto">
                <a:xfrm>
                  <a:off x="2588" y="3072"/>
                  <a:ext cx="39" cy="136"/>
                </a:xfrm>
                <a:custGeom>
                  <a:avLst/>
                  <a:gdLst>
                    <a:gd name="T0" fmla="*/ 20 w 77"/>
                    <a:gd name="T1" fmla="*/ 7 h 269"/>
                    <a:gd name="T2" fmla="*/ 19 w 77"/>
                    <a:gd name="T3" fmla="*/ 14 h 269"/>
                    <a:gd name="T4" fmla="*/ 18 w 77"/>
                    <a:gd name="T5" fmla="*/ 21 h 269"/>
                    <a:gd name="T6" fmla="*/ 17 w 77"/>
                    <a:gd name="T7" fmla="*/ 29 h 269"/>
                    <a:gd name="T8" fmla="*/ 15 w 77"/>
                    <a:gd name="T9" fmla="*/ 37 h 269"/>
                    <a:gd name="T10" fmla="*/ 13 w 77"/>
                    <a:gd name="T11" fmla="*/ 46 h 269"/>
                    <a:gd name="T12" fmla="*/ 10 w 77"/>
                    <a:gd name="T13" fmla="*/ 54 h 269"/>
                    <a:gd name="T14" fmla="*/ 6 w 77"/>
                    <a:gd name="T15" fmla="*/ 62 h 269"/>
                    <a:gd name="T16" fmla="*/ 0 w 77"/>
                    <a:gd name="T17" fmla="*/ 69 h 269"/>
                    <a:gd name="T18" fmla="*/ 3 w 77"/>
                    <a:gd name="T19" fmla="*/ 60 h 269"/>
                    <a:gd name="T20" fmla="*/ 6 w 77"/>
                    <a:gd name="T21" fmla="*/ 52 h 269"/>
                    <a:gd name="T22" fmla="*/ 8 w 77"/>
                    <a:gd name="T23" fmla="*/ 44 h 269"/>
                    <a:gd name="T24" fmla="*/ 10 w 77"/>
                    <a:gd name="T25" fmla="*/ 36 h 269"/>
                    <a:gd name="T26" fmla="*/ 12 w 77"/>
                    <a:gd name="T27" fmla="*/ 28 h 269"/>
                    <a:gd name="T28" fmla="*/ 14 w 77"/>
                    <a:gd name="T29" fmla="*/ 20 h 269"/>
                    <a:gd name="T30" fmla="*/ 15 w 77"/>
                    <a:gd name="T31" fmla="*/ 10 h 269"/>
                    <a:gd name="T32" fmla="*/ 16 w 77"/>
                    <a:gd name="T33" fmla="*/ 0 h 269"/>
                    <a:gd name="T34" fmla="*/ 20 w 77"/>
                    <a:gd name="T35" fmla="*/ 7 h 2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7" h="269">
                      <a:moveTo>
                        <a:pt x="77" y="27"/>
                      </a:moveTo>
                      <a:lnTo>
                        <a:pt x="75" y="54"/>
                      </a:lnTo>
                      <a:lnTo>
                        <a:pt x="72" y="84"/>
                      </a:lnTo>
                      <a:lnTo>
                        <a:pt x="67" y="114"/>
                      </a:lnTo>
                      <a:lnTo>
                        <a:pt x="60" y="146"/>
                      </a:lnTo>
                      <a:lnTo>
                        <a:pt x="51" y="178"/>
                      </a:lnTo>
                      <a:lnTo>
                        <a:pt x="38" y="209"/>
                      </a:lnTo>
                      <a:lnTo>
                        <a:pt x="22" y="241"/>
                      </a:lnTo>
                      <a:lnTo>
                        <a:pt x="0" y="269"/>
                      </a:lnTo>
                      <a:lnTo>
                        <a:pt x="11" y="236"/>
                      </a:lnTo>
                      <a:lnTo>
                        <a:pt x="21" y="204"/>
                      </a:lnTo>
                      <a:lnTo>
                        <a:pt x="30" y="173"/>
                      </a:lnTo>
                      <a:lnTo>
                        <a:pt x="39" y="141"/>
                      </a:lnTo>
                      <a:lnTo>
                        <a:pt x="47" y="110"/>
                      </a:lnTo>
                      <a:lnTo>
                        <a:pt x="54" y="77"/>
                      </a:lnTo>
                      <a:lnTo>
                        <a:pt x="60" y="40"/>
                      </a:lnTo>
                      <a:lnTo>
                        <a:pt x="63" y="0"/>
                      </a:lnTo>
                      <a:lnTo>
                        <a:pt x="77" y="27"/>
                      </a:lnTo>
                      <a:close/>
                    </a:path>
                  </a:pathLst>
                </a:custGeom>
                <a:solidFill>
                  <a:srgbClr val="FFFF66"/>
                </a:solidFill>
                <a:ln w="9525">
                  <a:noFill/>
                  <a:round/>
                  <a:headEnd/>
                  <a:tailEnd/>
                </a:ln>
              </p:spPr>
              <p:txBody>
                <a:bodyPr/>
                <a:lstStyle/>
                <a:p>
                  <a:pPr>
                    <a:defRPr/>
                  </a:pPr>
                  <a:endParaRPr lang="en-US"/>
                </a:p>
              </p:txBody>
            </p:sp>
            <p:sp>
              <p:nvSpPr>
                <p:cNvPr id="1088" name="Freeform 61"/>
                <p:cNvSpPr>
                  <a:spLocks/>
                </p:cNvSpPr>
                <p:nvPr/>
              </p:nvSpPr>
              <p:spPr bwMode="auto">
                <a:xfrm>
                  <a:off x="2406" y="3107"/>
                  <a:ext cx="44" cy="350"/>
                </a:xfrm>
                <a:custGeom>
                  <a:avLst/>
                  <a:gdLst>
                    <a:gd name="T0" fmla="*/ 16 w 88"/>
                    <a:gd name="T1" fmla="*/ 35 h 704"/>
                    <a:gd name="T2" fmla="*/ 14 w 88"/>
                    <a:gd name="T3" fmla="*/ 2 h 704"/>
                    <a:gd name="T4" fmla="*/ 22 w 88"/>
                    <a:gd name="T5" fmla="*/ 0 h 704"/>
                    <a:gd name="T6" fmla="*/ 22 w 88"/>
                    <a:gd name="T7" fmla="*/ 14 h 704"/>
                    <a:gd name="T8" fmla="*/ 18 w 88"/>
                    <a:gd name="T9" fmla="*/ 174 h 704"/>
                    <a:gd name="T10" fmla="*/ 0 w 88"/>
                    <a:gd name="T11" fmla="*/ 174 h 704"/>
                    <a:gd name="T12" fmla="*/ 1 w 88"/>
                    <a:gd name="T13" fmla="*/ 173 h 704"/>
                    <a:gd name="T14" fmla="*/ 2 w 88"/>
                    <a:gd name="T15" fmla="*/ 171 h 704"/>
                    <a:gd name="T16" fmla="*/ 5 w 88"/>
                    <a:gd name="T17" fmla="*/ 168 h 704"/>
                    <a:gd name="T18" fmla="*/ 7 w 88"/>
                    <a:gd name="T19" fmla="*/ 163 h 704"/>
                    <a:gd name="T20" fmla="*/ 9 w 88"/>
                    <a:gd name="T21" fmla="*/ 158 h 704"/>
                    <a:gd name="T22" fmla="*/ 11 w 88"/>
                    <a:gd name="T23" fmla="*/ 153 h 704"/>
                    <a:gd name="T24" fmla="*/ 13 w 88"/>
                    <a:gd name="T25" fmla="*/ 149 h 704"/>
                    <a:gd name="T26" fmla="*/ 13 w 88"/>
                    <a:gd name="T27" fmla="*/ 144 h 704"/>
                    <a:gd name="T28" fmla="*/ 13 w 88"/>
                    <a:gd name="T29" fmla="*/ 112 h 704"/>
                    <a:gd name="T30" fmla="*/ 13 w 88"/>
                    <a:gd name="T31" fmla="*/ 78 h 704"/>
                    <a:gd name="T32" fmla="*/ 14 w 88"/>
                    <a:gd name="T33" fmla="*/ 49 h 704"/>
                    <a:gd name="T34" fmla="*/ 16 w 88"/>
                    <a:gd name="T35" fmla="*/ 35 h 7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704">
                      <a:moveTo>
                        <a:pt x="64" y="143"/>
                      </a:moveTo>
                      <a:lnTo>
                        <a:pt x="56" y="10"/>
                      </a:lnTo>
                      <a:lnTo>
                        <a:pt x="88" y="0"/>
                      </a:lnTo>
                      <a:lnTo>
                        <a:pt x="88" y="57"/>
                      </a:lnTo>
                      <a:lnTo>
                        <a:pt x="71" y="704"/>
                      </a:lnTo>
                      <a:lnTo>
                        <a:pt x="0" y="704"/>
                      </a:lnTo>
                      <a:lnTo>
                        <a:pt x="3" y="700"/>
                      </a:lnTo>
                      <a:lnTo>
                        <a:pt x="8" y="691"/>
                      </a:lnTo>
                      <a:lnTo>
                        <a:pt x="17" y="677"/>
                      </a:lnTo>
                      <a:lnTo>
                        <a:pt x="27" y="659"/>
                      </a:lnTo>
                      <a:lnTo>
                        <a:pt x="36" y="640"/>
                      </a:lnTo>
                      <a:lnTo>
                        <a:pt x="44" y="620"/>
                      </a:lnTo>
                      <a:lnTo>
                        <a:pt x="50" y="601"/>
                      </a:lnTo>
                      <a:lnTo>
                        <a:pt x="52" y="584"/>
                      </a:lnTo>
                      <a:lnTo>
                        <a:pt x="51" y="455"/>
                      </a:lnTo>
                      <a:lnTo>
                        <a:pt x="52" y="313"/>
                      </a:lnTo>
                      <a:lnTo>
                        <a:pt x="56" y="197"/>
                      </a:lnTo>
                      <a:lnTo>
                        <a:pt x="64" y="143"/>
                      </a:lnTo>
                      <a:close/>
                    </a:path>
                  </a:pathLst>
                </a:custGeom>
                <a:solidFill>
                  <a:srgbClr val="FFEF3F"/>
                </a:solidFill>
                <a:ln w="9525">
                  <a:noFill/>
                  <a:round/>
                  <a:headEnd/>
                  <a:tailEnd/>
                </a:ln>
              </p:spPr>
              <p:txBody>
                <a:bodyPr/>
                <a:lstStyle/>
                <a:p>
                  <a:pPr>
                    <a:defRPr/>
                  </a:pPr>
                  <a:endParaRPr lang="en-US"/>
                </a:p>
              </p:txBody>
            </p:sp>
            <p:sp>
              <p:nvSpPr>
                <p:cNvPr id="1089" name="Freeform 62"/>
                <p:cNvSpPr>
                  <a:spLocks/>
                </p:cNvSpPr>
                <p:nvPr/>
              </p:nvSpPr>
              <p:spPr bwMode="auto">
                <a:xfrm>
                  <a:off x="2452" y="3107"/>
                  <a:ext cx="31" cy="350"/>
                </a:xfrm>
                <a:custGeom>
                  <a:avLst/>
                  <a:gdLst>
                    <a:gd name="T0" fmla="*/ 2 w 65"/>
                    <a:gd name="T1" fmla="*/ 35 h 701"/>
                    <a:gd name="T2" fmla="*/ 1 w 65"/>
                    <a:gd name="T3" fmla="*/ 2 h 701"/>
                    <a:gd name="T4" fmla="*/ 5 w 65"/>
                    <a:gd name="T5" fmla="*/ 0 h 701"/>
                    <a:gd name="T6" fmla="*/ 5 w 65"/>
                    <a:gd name="T7" fmla="*/ 14 h 701"/>
                    <a:gd name="T8" fmla="*/ 6 w 65"/>
                    <a:gd name="T9" fmla="*/ 156 h 701"/>
                    <a:gd name="T10" fmla="*/ 15 w 65"/>
                    <a:gd name="T11" fmla="*/ 175 h 701"/>
                    <a:gd name="T12" fmla="*/ 0 w 65"/>
                    <a:gd name="T13" fmla="*/ 175 h 701"/>
                    <a:gd name="T14" fmla="*/ 0 w 65"/>
                    <a:gd name="T15" fmla="*/ 154 h 701"/>
                    <a:gd name="T16" fmla="*/ 0 w 65"/>
                    <a:gd name="T17" fmla="*/ 107 h 701"/>
                    <a:gd name="T18" fmla="*/ 0 w 65"/>
                    <a:gd name="T19" fmla="*/ 59 h 701"/>
                    <a:gd name="T20" fmla="*/ 2 w 65"/>
                    <a:gd name="T21" fmla="*/ 35 h 7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701">
                      <a:moveTo>
                        <a:pt x="8" y="143"/>
                      </a:moveTo>
                      <a:lnTo>
                        <a:pt x="4" y="10"/>
                      </a:lnTo>
                      <a:lnTo>
                        <a:pt x="23" y="0"/>
                      </a:lnTo>
                      <a:lnTo>
                        <a:pt x="23" y="56"/>
                      </a:lnTo>
                      <a:lnTo>
                        <a:pt x="27" y="626"/>
                      </a:lnTo>
                      <a:lnTo>
                        <a:pt x="65" y="701"/>
                      </a:lnTo>
                      <a:lnTo>
                        <a:pt x="2" y="701"/>
                      </a:lnTo>
                      <a:lnTo>
                        <a:pt x="2" y="616"/>
                      </a:lnTo>
                      <a:lnTo>
                        <a:pt x="0" y="428"/>
                      </a:lnTo>
                      <a:lnTo>
                        <a:pt x="3" y="237"/>
                      </a:lnTo>
                      <a:lnTo>
                        <a:pt x="8" y="143"/>
                      </a:lnTo>
                      <a:close/>
                    </a:path>
                  </a:pathLst>
                </a:custGeom>
                <a:solidFill>
                  <a:srgbClr val="FFEF3F"/>
                </a:solidFill>
                <a:ln w="9525">
                  <a:noFill/>
                  <a:round/>
                  <a:headEnd/>
                  <a:tailEnd/>
                </a:ln>
              </p:spPr>
              <p:txBody>
                <a:bodyPr/>
                <a:lstStyle/>
                <a:p>
                  <a:pPr>
                    <a:defRPr/>
                  </a:pPr>
                  <a:endParaRPr lang="en-US"/>
                </a:p>
              </p:txBody>
            </p:sp>
            <p:sp>
              <p:nvSpPr>
                <p:cNvPr id="1090" name="Freeform 63"/>
                <p:cNvSpPr>
                  <a:spLocks/>
                </p:cNvSpPr>
                <p:nvPr/>
              </p:nvSpPr>
              <p:spPr bwMode="auto">
                <a:xfrm>
                  <a:off x="2345" y="3463"/>
                  <a:ext cx="184" cy="130"/>
                </a:xfrm>
                <a:custGeom>
                  <a:avLst/>
                  <a:gdLst>
                    <a:gd name="T0" fmla="*/ 0 w 368"/>
                    <a:gd name="T1" fmla="*/ 0 h 262"/>
                    <a:gd name="T2" fmla="*/ 92 w 368"/>
                    <a:gd name="T3" fmla="*/ 0 h 262"/>
                    <a:gd name="T4" fmla="*/ 89 w 368"/>
                    <a:gd name="T5" fmla="*/ 4 h 262"/>
                    <a:gd name="T6" fmla="*/ 89 w 368"/>
                    <a:gd name="T7" fmla="*/ 14 h 262"/>
                    <a:gd name="T8" fmla="*/ 84 w 368"/>
                    <a:gd name="T9" fmla="*/ 16 h 262"/>
                    <a:gd name="T10" fmla="*/ 84 w 368"/>
                    <a:gd name="T11" fmla="*/ 20 h 262"/>
                    <a:gd name="T12" fmla="*/ 89 w 368"/>
                    <a:gd name="T13" fmla="*/ 20 h 262"/>
                    <a:gd name="T14" fmla="*/ 89 w 368"/>
                    <a:gd name="T15" fmla="*/ 27 h 262"/>
                    <a:gd name="T16" fmla="*/ 85 w 368"/>
                    <a:gd name="T17" fmla="*/ 28 h 262"/>
                    <a:gd name="T18" fmla="*/ 88 w 368"/>
                    <a:gd name="T19" fmla="*/ 32 h 262"/>
                    <a:gd name="T20" fmla="*/ 88 w 368"/>
                    <a:gd name="T21" fmla="*/ 36 h 262"/>
                    <a:gd name="T22" fmla="*/ 85 w 368"/>
                    <a:gd name="T23" fmla="*/ 39 h 262"/>
                    <a:gd name="T24" fmla="*/ 89 w 368"/>
                    <a:gd name="T25" fmla="*/ 43 h 262"/>
                    <a:gd name="T26" fmla="*/ 88 w 368"/>
                    <a:gd name="T27" fmla="*/ 47 h 262"/>
                    <a:gd name="T28" fmla="*/ 86 w 368"/>
                    <a:gd name="T29" fmla="*/ 51 h 262"/>
                    <a:gd name="T30" fmla="*/ 84 w 368"/>
                    <a:gd name="T31" fmla="*/ 56 h 262"/>
                    <a:gd name="T32" fmla="*/ 80 w 368"/>
                    <a:gd name="T33" fmla="*/ 60 h 262"/>
                    <a:gd name="T34" fmla="*/ 78 w 368"/>
                    <a:gd name="T35" fmla="*/ 62 h 262"/>
                    <a:gd name="T36" fmla="*/ 75 w 368"/>
                    <a:gd name="T37" fmla="*/ 62 h 262"/>
                    <a:gd name="T38" fmla="*/ 71 w 368"/>
                    <a:gd name="T39" fmla="*/ 63 h 262"/>
                    <a:gd name="T40" fmla="*/ 67 w 368"/>
                    <a:gd name="T41" fmla="*/ 64 h 262"/>
                    <a:gd name="T42" fmla="*/ 63 w 368"/>
                    <a:gd name="T43" fmla="*/ 64 h 262"/>
                    <a:gd name="T44" fmla="*/ 58 w 368"/>
                    <a:gd name="T45" fmla="*/ 65 h 262"/>
                    <a:gd name="T46" fmla="*/ 53 w 368"/>
                    <a:gd name="T47" fmla="*/ 65 h 262"/>
                    <a:gd name="T48" fmla="*/ 47 w 368"/>
                    <a:gd name="T49" fmla="*/ 65 h 262"/>
                    <a:gd name="T50" fmla="*/ 42 w 368"/>
                    <a:gd name="T51" fmla="*/ 65 h 262"/>
                    <a:gd name="T52" fmla="*/ 37 w 368"/>
                    <a:gd name="T53" fmla="*/ 65 h 262"/>
                    <a:gd name="T54" fmla="*/ 32 w 368"/>
                    <a:gd name="T55" fmla="*/ 64 h 262"/>
                    <a:gd name="T56" fmla="*/ 27 w 368"/>
                    <a:gd name="T57" fmla="*/ 64 h 262"/>
                    <a:gd name="T58" fmla="*/ 23 w 368"/>
                    <a:gd name="T59" fmla="*/ 63 h 262"/>
                    <a:gd name="T60" fmla="*/ 19 w 368"/>
                    <a:gd name="T61" fmla="*/ 62 h 262"/>
                    <a:gd name="T62" fmla="*/ 16 w 368"/>
                    <a:gd name="T63" fmla="*/ 62 h 262"/>
                    <a:gd name="T64" fmla="*/ 13 w 368"/>
                    <a:gd name="T65" fmla="*/ 60 h 262"/>
                    <a:gd name="T66" fmla="*/ 12 w 368"/>
                    <a:gd name="T67" fmla="*/ 57 h 262"/>
                    <a:gd name="T68" fmla="*/ 11 w 368"/>
                    <a:gd name="T69" fmla="*/ 55 h 262"/>
                    <a:gd name="T70" fmla="*/ 10 w 368"/>
                    <a:gd name="T71" fmla="*/ 52 h 262"/>
                    <a:gd name="T72" fmla="*/ 9 w 368"/>
                    <a:gd name="T73" fmla="*/ 49 h 262"/>
                    <a:gd name="T74" fmla="*/ 6 w 368"/>
                    <a:gd name="T75" fmla="*/ 47 h 262"/>
                    <a:gd name="T76" fmla="*/ 5 w 368"/>
                    <a:gd name="T77" fmla="*/ 42 h 262"/>
                    <a:gd name="T78" fmla="*/ 10 w 368"/>
                    <a:gd name="T79" fmla="*/ 39 h 262"/>
                    <a:gd name="T80" fmla="*/ 4 w 368"/>
                    <a:gd name="T81" fmla="*/ 39 h 262"/>
                    <a:gd name="T82" fmla="*/ 4 w 368"/>
                    <a:gd name="T83" fmla="*/ 33 h 262"/>
                    <a:gd name="T84" fmla="*/ 9 w 368"/>
                    <a:gd name="T85" fmla="*/ 31 h 262"/>
                    <a:gd name="T86" fmla="*/ 4 w 368"/>
                    <a:gd name="T87" fmla="*/ 27 h 262"/>
                    <a:gd name="T88" fmla="*/ 3 w 368"/>
                    <a:gd name="T89" fmla="*/ 23 h 262"/>
                    <a:gd name="T90" fmla="*/ 9 w 368"/>
                    <a:gd name="T91" fmla="*/ 20 h 262"/>
                    <a:gd name="T92" fmla="*/ 8 w 368"/>
                    <a:gd name="T93" fmla="*/ 17 h 262"/>
                    <a:gd name="T94" fmla="*/ 4 w 368"/>
                    <a:gd name="T95" fmla="*/ 15 h 262"/>
                    <a:gd name="T96" fmla="*/ 4 w 368"/>
                    <a:gd name="T97" fmla="*/ 6 h 262"/>
                    <a:gd name="T98" fmla="*/ 0 w 368"/>
                    <a:gd name="T99" fmla="*/ 0 h 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8" h="262">
                      <a:moveTo>
                        <a:pt x="0" y="0"/>
                      </a:moveTo>
                      <a:lnTo>
                        <a:pt x="368" y="1"/>
                      </a:lnTo>
                      <a:lnTo>
                        <a:pt x="356" y="19"/>
                      </a:lnTo>
                      <a:lnTo>
                        <a:pt x="353" y="57"/>
                      </a:lnTo>
                      <a:lnTo>
                        <a:pt x="334" y="67"/>
                      </a:lnTo>
                      <a:lnTo>
                        <a:pt x="334" y="82"/>
                      </a:lnTo>
                      <a:lnTo>
                        <a:pt x="354" y="82"/>
                      </a:lnTo>
                      <a:lnTo>
                        <a:pt x="353" y="108"/>
                      </a:lnTo>
                      <a:lnTo>
                        <a:pt x="338" y="114"/>
                      </a:lnTo>
                      <a:lnTo>
                        <a:pt x="350" y="129"/>
                      </a:lnTo>
                      <a:lnTo>
                        <a:pt x="350" y="148"/>
                      </a:lnTo>
                      <a:lnTo>
                        <a:pt x="340" y="159"/>
                      </a:lnTo>
                      <a:lnTo>
                        <a:pt x="355" y="174"/>
                      </a:lnTo>
                      <a:lnTo>
                        <a:pt x="351" y="191"/>
                      </a:lnTo>
                      <a:lnTo>
                        <a:pt x="343" y="205"/>
                      </a:lnTo>
                      <a:lnTo>
                        <a:pt x="335" y="228"/>
                      </a:lnTo>
                      <a:lnTo>
                        <a:pt x="320" y="244"/>
                      </a:lnTo>
                      <a:lnTo>
                        <a:pt x="311" y="249"/>
                      </a:lnTo>
                      <a:lnTo>
                        <a:pt x="298" y="252"/>
                      </a:lnTo>
                      <a:lnTo>
                        <a:pt x="283" y="256"/>
                      </a:lnTo>
                      <a:lnTo>
                        <a:pt x="266" y="258"/>
                      </a:lnTo>
                      <a:lnTo>
                        <a:pt x="249" y="260"/>
                      </a:lnTo>
                      <a:lnTo>
                        <a:pt x="229" y="261"/>
                      </a:lnTo>
                      <a:lnTo>
                        <a:pt x="209" y="262"/>
                      </a:lnTo>
                      <a:lnTo>
                        <a:pt x="188" y="262"/>
                      </a:lnTo>
                      <a:lnTo>
                        <a:pt x="167" y="262"/>
                      </a:lnTo>
                      <a:lnTo>
                        <a:pt x="146" y="261"/>
                      </a:lnTo>
                      <a:lnTo>
                        <a:pt x="127" y="260"/>
                      </a:lnTo>
                      <a:lnTo>
                        <a:pt x="108" y="258"/>
                      </a:lnTo>
                      <a:lnTo>
                        <a:pt x="91" y="256"/>
                      </a:lnTo>
                      <a:lnTo>
                        <a:pt x="76" y="252"/>
                      </a:lnTo>
                      <a:lnTo>
                        <a:pt x="62" y="249"/>
                      </a:lnTo>
                      <a:lnTo>
                        <a:pt x="52" y="244"/>
                      </a:lnTo>
                      <a:lnTo>
                        <a:pt x="45" y="232"/>
                      </a:lnTo>
                      <a:lnTo>
                        <a:pt x="41" y="221"/>
                      </a:lnTo>
                      <a:lnTo>
                        <a:pt x="37" y="209"/>
                      </a:lnTo>
                      <a:lnTo>
                        <a:pt x="36" y="197"/>
                      </a:lnTo>
                      <a:lnTo>
                        <a:pt x="23" y="189"/>
                      </a:lnTo>
                      <a:lnTo>
                        <a:pt x="20" y="171"/>
                      </a:lnTo>
                      <a:lnTo>
                        <a:pt x="39" y="160"/>
                      </a:lnTo>
                      <a:lnTo>
                        <a:pt x="14" y="160"/>
                      </a:lnTo>
                      <a:lnTo>
                        <a:pt x="15" y="133"/>
                      </a:lnTo>
                      <a:lnTo>
                        <a:pt x="35" y="125"/>
                      </a:lnTo>
                      <a:lnTo>
                        <a:pt x="16" y="109"/>
                      </a:lnTo>
                      <a:lnTo>
                        <a:pt x="12" y="94"/>
                      </a:lnTo>
                      <a:lnTo>
                        <a:pt x="34" y="83"/>
                      </a:lnTo>
                      <a:lnTo>
                        <a:pt x="32" y="69"/>
                      </a:lnTo>
                      <a:lnTo>
                        <a:pt x="13" y="60"/>
                      </a:lnTo>
                      <a:lnTo>
                        <a:pt x="13" y="26"/>
                      </a:lnTo>
                      <a:lnTo>
                        <a:pt x="0" y="0"/>
                      </a:lnTo>
                      <a:close/>
                    </a:path>
                  </a:pathLst>
                </a:custGeom>
                <a:solidFill>
                  <a:srgbClr val="33353A"/>
                </a:solidFill>
                <a:ln w="9525">
                  <a:noFill/>
                  <a:round/>
                  <a:headEnd/>
                  <a:tailEnd/>
                </a:ln>
              </p:spPr>
              <p:txBody>
                <a:bodyPr/>
                <a:lstStyle/>
                <a:p>
                  <a:pPr>
                    <a:defRPr/>
                  </a:pPr>
                  <a:endParaRPr lang="en-US"/>
                </a:p>
              </p:txBody>
            </p:sp>
            <p:sp>
              <p:nvSpPr>
                <p:cNvPr id="1091" name="Freeform 64"/>
                <p:cNvSpPr>
                  <a:spLocks/>
                </p:cNvSpPr>
                <p:nvPr/>
              </p:nvSpPr>
              <p:spPr bwMode="auto">
                <a:xfrm>
                  <a:off x="2350" y="3465"/>
                  <a:ext cx="172" cy="130"/>
                </a:xfrm>
                <a:custGeom>
                  <a:avLst/>
                  <a:gdLst>
                    <a:gd name="T0" fmla="*/ 11 w 343"/>
                    <a:gd name="T1" fmla="*/ 0 h 262"/>
                    <a:gd name="T2" fmla="*/ 27 w 343"/>
                    <a:gd name="T3" fmla="*/ 0 h 262"/>
                    <a:gd name="T4" fmla="*/ 43 w 343"/>
                    <a:gd name="T5" fmla="*/ 0 h 262"/>
                    <a:gd name="T6" fmla="*/ 59 w 343"/>
                    <a:gd name="T7" fmla="*/ 0 h 262"/>
                    <a:gd name="T8" fmla="*/ 75 w 343"/>
                    <a:gd name="T9" fmla="*/ 0 h 262"/>
                    <a:gd name="T10" fmla="*/ 86 w 343"/>
                    <a:gd name="T11" fmla="*/ 1 h 262"/>
                    <a:gd name="T12" fmla="*/ 84 w 343"/>
                    <a:gd name="T13" fmla="*/ 4 h 262"/>
                    <a:gd name="T14" fmla="*/ 83 w 343"/>
                    <a:gd name="T15" fmla="*/ 11 h 262"/>
                    <a:gd name="T16" fmla="*/ 81 w 343"/>
                    <a:gd name="T17" fmla="*/ 15 h 262"/>
                    <a:gd name="T18" fmla="*/ 79 w 343"/>
                    <a:gd name="T19" fmla="*/ 17 h 262"/>
                    <a:gd name="T20" fmla="*/ 79 w 343"/>
                    <a:gd name="T21" fmla="*/ 20 h 262"/>
                    <a:gd name="T22" fmla="*/ 82 w 343"/>
                    <a:gd name="T23" fmla="*/ 20 h 262"/>
                    <a:gd name="T24" fmla="*/ 83 w 343"/>
                    <a:gd name="T25" fmla="*/ 23 h 262"/>
                    <a:gd name="T26" fmla="*/ 82 w 343"/>
                    <a:gd name="T27" fmla="*/ 27 h 262"/>
                    <a:gd name="T28" fmla="*/ 79 w 343"/>
                    <a:gd name="T29" fmla="*/ 28 h 262"/>
                    <a:gd name="T30" fmla="*/ 82 w 343"/>
                    <a:gd name="T31" fmla="*/ 31 h 262"/>
                    <a:gd name="T32" fmla="*/ 82 w 343"/>
                    <a:gd name="T33" fmla="*/ 34 h 262"/>
                    <a:gd name="T34" fmla="*/ 82 w 343"/>
                    <a:gd name="T35" fmla="*/ 37 h 262"/>
                    <a:gd name="T36" fmla="*/ 80 w 343"/>
                    <a:gd name="T37" fmla="*/ 39 h 262"/>
                    <a:gd name="T38" fmla="*/ 82 w 343"/>
                    <a:gd name="T39" fmla="*/ 41 h 262"/>
                    <a:gd name="T40" fmla="*/ 83 w 343"/>
                    <a:gd name="T41" fmla="*/ 44 h 262"/>
                    <a:gd name="T42" fmla="*/ 82 w 343"/>
                    <a:gd name="T43" fmla="*/ 47 h 262"/>
                    <a:gd name="T44" fmla="*/ 81 w 343"/>
                    <a:gd name="T45" fmla="*/ 50 h 262"/>
                    <a:gd name="T46" fmla="*/ 79 w 343"/>
                    <a:gd name="T47" fmla="*/ 55 h 262"/>
                    <a:gd name="T48" fmla="*/ 77 w 343"/>
                    <a:gd name="T49" fmla="*/ 58 h 262"/>
                    <a:gd name="T50" fmla="*/ 73 w 343"/>
                    <a:gd name="T51" fmla="*/ 61 h 262"/>
                    <a:gd name="T52" fmla="*/ 63 w 343"/>
                    <a:gd name="T53" fmla="*/ 63 h 262"/>
                    <a:gd name="T54" fmla="*/ 49 w 343"/>
                    <a:gd name="T55" fmla="*/ 64 h 262"/>
                    <a:gd name="T56" fmla="*/ 35 w 343"/>
                    <a:gd name="T57" fmla="*/ 64 h 262"/>
                    <a:gd name="T58" fmla="*/ 22 w 343"/>
                    <a:gd name="T59" fmla="*/ 63 h 262"/>
                    <a:gd name="T60" fmla="*/ 12 w 343"/>
                    <a:gd name="T61" fmla="*/ 60 h 262"/>
                    <a:gd name="T62" fmla="*/ 9 w 343"/>
                    <a:gd name="T63" fmla="*/ 51 h 262"/>
                    <a:gd name="T64" fmla="*/ 7 w 343"/>
                    <a:gd name="T65" fmla="*/ 47 h 262"/>
                    <a:gd name="T66" fmla="*/ 5 w 343"/>
                    <a:gd name="T67" fmla="*/ 45 h 262"/>
                    <a:gd name="T68" fmla="*/ 5 w 343"/>
                    <a:gd name="T69" fmla="*/ 42 h 262"/>
                    <a:gd name="T70" fmla="*/ 8 w 343"/>
                    <a:gd name="T71" fmla="*/ 40 h 262"/>
                    <a:gd name="T72" fmla="*/ 7 w 343"/>
                    <a:gd name="T73" fmla="*/ 39 h 262"/>
                    <a:gd name="T74" fmla="*/ 4 w 343"/>
                    <a:gd name="T75" fmla="*/ 37 h 262"/>
                    <a:gd name="T76" fmla="*/ 4 w 343"/>
                    <a:gd name="T77" fmla="*/ 32 h 262"/>
                    <a:gd name="T78" fmla="*/ 7 w 343"/>
                    <a:gd name="T79" fmla="*/ 31 h 262"/>
                    <a:gd name="T80" fmla="*/ 6 w 343"/>
                    <a:gd name="T81" fmla="*/ 29 h 262"/>
                    <a:gd name="T82" fmla="*/ 4 w 343"/>
                    <a:gd name="T83" fmla="*/ 26 h 262"/>
                    <a:gd name="T84" fmla="*/ 3 w 343"/>
                    <a:gd name="T85" fmla="*/ 23 h 262"/>
                    <a:gd name="T86" fmla="*/ 7 w 343"/>
                    <a:gd name="T87" fmla="*/ 21 h 262"/>
                    <a:gd name="T88" fmla="*/ 8 w 343"/>
                    <a:gd name="T89" fmla="*/ 18 h 262"/>
                    <a:gd name="T90" fmla="*/ 7 w 343"/>
                    <a:gd name="T91" fmla="*/ 16 h 262"/>
                    <a:gd name="T92" fmla="*/ 3 w 343"/>
                    <a:gd name="T93" fmla="*/ 14 h 262"/>
                    <a:gd name="T94" fmla="*/ 3 w 343"/>
                    <a:gd name="T95" fmla="*/ 8 h 262"/>
                    <a:gd name="T96" fmla="*/ 2 w 343"/>
                    <a:gd name="T97" fmla="*/ 3 h 2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3" h="262">
                      <a:moveTo>
                        <a:pt x="0" y="0"/>
                      </a:moveTo>
                      <a:lnTo>
                        <a:pt x="22" y="0"/>
                      </a:lnTo>
                      <a:lnTo>
                        <a:pt x="42" y="0"/>
                      </a:lnTo>
                      <a:lnTo>
                        <a:pt x="64" y="0"/>
                      </a:lnTo>
                      <a:lnTo>
                        <a:pt x="85" y="0"/>
                      </a:lnTo>
                      <a:lnTo>
                        <a:pt x="107" y="0"/>
                      </a:lnTo>
                      <a:lnTo>
                        <a:pt x="129" y="0"/>
                      </a:lnTo>
                      <a:lnTo>
                        <a:pt x="149" y="0"/>
                      </a:lnTo>
                      <a:lnTo>
                        <a:pt x="171" y="0"/>
                      </a:lnTo>
                      <a:lnTo>
                        <a:pt x="193" y="0"/>
                      </a:lnTo>
                      <a:lnTo>
                        <a:pt x="214" y="0"/>
                      </a:lnTo>
                      <a:lnTo>
                        <a:pt x="236" y="0"/>
                      </a:lnTo>
                      <a:lnTo>
                        <a:pt x="258" y="0"/>
                      </a:lnTo>
                      <a:lnTo>
                        <a:pt x="278" y="0"/>
                      </a:lnTo>
                      <a:lnTo>
                        <a:pt x="300" y="0"/>
                      </a:lnTo>
                      <a:lnTo>
                        <a:pt x="321" y="0"/>
                      </a:lnTo>
                      <a:lnTo>
                        <a:pt x="343" y="0"/>
                      </a:lnTo>
                      <a:lnTo>
                        <a:pt x="341" y="5"/>
                      </a:lnTo>
                      <a:lnTo>
                        <a:pt x="338" y="9"/>
                      </a:lnTo>
                      <a:lnTo>
                        <a:pt x="335" y="14"/>
                      </a:lnTo>
                      <a:lnTo>
                        <a:pt x="333" y="19"/>
                      </a:lnTo>
                      <a:lnTo>
                        <a:pt x="331" y="28"/>
                      </a:lnTo>
                      <a:lnTo>
                        <a:pt x="331" y="37"/>
                      </a:lnTo>
                      <a:lnTo>
                        <a:pt x="330" y="47"/>
                      </a:lnTo>
                      <a:lnTo>
                        <a:pt x="329" y="57"/>
                      </a:lnTo>
                      <a:lnTo>
                        <a:pt x="324" y="59"/>
                      </a:lnTo>
                      <a:lnTo>
                        <a:pt x="321" y="61"/>
                      </a:lnTo>
                      <a:lnTo>
                        <a:pt x="316" y="63"/>
                      </a:lnTo>
                      <a:lnTo>
                        <a:pt x="313" y="66"/>
                      </a:lnTo>
                      <a:lnTo>
                        <a:pt x="313" y="69"/>
                      </a:lnTo>
                      <a:lnTo>
                        <a:pt x="313" y="73"/>
                      </a:lnTo>
                      <a:lnTo>
                        <a:pt x="313" y="77"/>
                      </a:lnTo>
                      <a:lnTo>
                        <a:pt x="313" y="81"/>
                      </a:lnTo>
                      <a:lnTo>
                        <a:pt x="318" y="81"/>
                      </a:lnTo>
                      <a:lnTo>
                        <a:pt x="322" y="81"/>
                      </a:lnTo>
                      <a:lnTo>
                        <a:pt x="327" y="81"/>
                      </a:lnTo>
                      <a:lnTo>
                        <a:pt x="331" y="81"/>
                      </a:lnTo>
                      <a:lnTo>
                        <a:pt x="331" y="88"/>
                      </a:lnTo>
                      <a:lnTo>
                        <a:pt x="331" y="95"/>
                      </a:lnTo>
                      <a:lnTo>
                        <a:pt x="330" y="101"/>
                      </a:lnTo>
                      <a:lnTo>
                        <a:pt x="330" y="107"/>
                      </a:lnTo>
                      <a:lnTo>
                        <a:pt x="327" y="108"/>
                      </a:lnTo>
                      <a:lnTo>
                        <a:pt x="323" y="110"/>
                      </a:lnTo>
                      <a:lnTo>
                        <a:pt x="320" y="112"/>
                      </a:lnTo>
                      <a:lnTo>
                        <a:pt x="315" y="113"/>
                      </a:lnTo>
                      <a:lnTo>
                        <a:pt x="319" y="116"/>
                      </a:lnTo>
                      <a:lnTo>
                        <a:pt x="322" y="120"/>
                      </a:lnTo>
                      <a:lnTo>
                        <a:pt x="326" y="125"/>
                      </a:lnTo>
                      <a:lnTo>
                        <a:pt x="328" y="128"/>
                      </a:lnTo>
                      <a:lnTo>
                        <a:pt x="328" y="133"/>
                      </a:lnTo>
                      <a:lnTo>
                        <a:pt x="328" y="137"/>
                      </a:lnTo>
                      <a:lnTo>
                        <a:pt x="328" y="142"/>
                      </a:lnTo>
                      <a:lnTo>
                        <a:pt x="328" y="146"/>
                      </a:lnTo>
                      <a:lnTo>
                        <a:pt x="326" y="150"/>
                      </a:lnTo>
                      <a:lnTo>
                        <a:pt x="323" y="152"/>
                      </a:lnTo>
                      <a:lnTo>
                        <a:pt x="320" y="156"/>
                      </a:lnTo>
                      <a:lnTo>
                        <a:pt x="318" y="158"/>
                      </a:lnTo>
                      <a:lnTo>
                        <a:pt x="321" y="161"/>
                      </a:lnTo>
                      <a:lnTo>
                        <a:pt x="324" y="165"/>
                      </a:lnTo>
                      <a:lnTo>
                        <a:pt x="328" y="168"/>
                      </a:lnTo>
                      <a:lnTo>
                        <a:pt x="331" y="172"/>
                      </a:lnTo>
                      <a:lnTo>
                        <a:pt x="330" y="176"/>
                      </a:lnTo>
                      <a:lnTo>
                        <a:pt x="330" y="180"/>
                      </a:lnTo>
                      <a:lnTo>
                        <a:pt x="329" y="184"/>
                      </a:lnTo>
                      <a:lnTo>
                        <a:pt x="328" y="189"/>
                      </a:lnTo>
                      <a:lnTo>
                        <a:pt x="327" y="192"/>
                      </a:lnTo>
                      <a:lnTo>
                        <a:pt x="324" y="196"/>
                      </a:lnTo>
                      <a:lnTo>
                        <a:pt x="323" y="199"/>
                      </a:lnTo>
                      <a:lnTo>
                        <a:pt x="321" y="203"/>
                      </a:lnTo>
                      <a:lnTo>
                        <a:pt x="319" y="209"/>
                      </a:lnTo>
                      <a:lnTo>
                        <a:pt x="318" y="214"/>
                      </a:lnTo>
                      <a:lnTo>
                        <a:pt x="315" y="221"/>
                      </a:lnTo>
                      <a:lnTo>
                        <a:pt x="313" y="227"/>
                      </a:lnTo>
                      <a:lnTo>
                        <a:pt x="309" y="230"/>
                      </a:lnTo>
                      <a:lnTo>
                        <a:pt x="307" y="234"/>
                      </a:lnTo>
                      <a:lnTo>
                        <a:pt x="304" y="239"/>
                      </a:lnTo>
                      <a:lnTo>
                        <a:pt x="300" y="242"/>
                      </a:lnTo>
                      <a:lnTo>
                        <a:pt x="291" y="247"/>
                      </a:lnTo>
                      <a:lnTo>
                        <a:pt x="280" y="250"/>
                      </a:lnTo>
                      <a:lnTo>
                        <a:pt x="266" y="254"/>
                      </a:lnTo>
                      <a:lnTo>
                        <a:pt x="250" y="256"/>
                      </a:lnTo>
                      <a:lnTo>
                        <a:pt x="232" y="258"/>
                      </a:lnTo>
                      <a:lnTo>
                        <a:pt x="214" y="260"/>
                      </a:lnTo>
                      <a:lnTo>
                        <a:pt x="195" y="260"/>
                      </a:lnTo>
                      <a:lnTo>
                        <a:pt x="176" y="262"/>
                      </a:lnTo>
                      <a:lnTo>
                        <a:pt x="156" y="260"/>
                      </a:lnTo>
                      <a:lnTo>
                        <a:pt x="137" y="260"/>
                      </a:lnTo>
                      <a:lnTo>
                        <a:pt x="118" y="259"/>
                      </a:lnTo>
                      <a:lnTo>
                        <a:pt x="101" y="257"/>
                      </a:lnTo>
                      <a:lnTo>
                        <a:pt x="85" y="255"/>
                      </a:lnTo>
                      <a:lnTo>
                        <a:pt x="70" y="251"/>
                      </a:lnTo>
                      <a:lnTo>
                        <a:pt x="57" y="248"/>
                      </a:lnTo>
                      <a:lnTo>
                        <a:pt x="48" y="243"/>
                      </a:lnTo>
                      <a:lnTo>
                        <a:pt x="42" y="232"/>
                      </a:lnTo>
                      <a:lnTo>
                        <a:pt x="38" y="219"/>
                      </a:lnTo>
                      <a:lnTo>
                        <a:pt x="35" y="207"/>
                      </a:lnTo>
                      <a:lnTo>
                        <a:pt x="34" y="195"/>
                      </a:lnTo>
                      <a:lnTo>
                        <a:pt x="31" y="192"/>
                      </a:lnTo>
                      <a:lnTo>
                        <a:pt x="27" y="190"/>
                      </a:lnTo>
                      <a:lnTo>
                        <a:pt x="24" y="189"/>
                      </a:lnTo>
                      <a:lnTo>
                        <a:pt x="22" y="187"/>
                      </a:lnTo>
                      <a:lnTo>
                        <a:pt x="20" y="182"/>
                      </a:lnTo>
                      <a:lnTo>
                        <a:pt x="20" y="177"/>
                      </a:lnTo>
                      <a:lnTo>
                        <a:pt x="19" y="174"/>
                      </a:lnTo>
                      <a:lnTo>
                        <a:pt x="18" y="169"/>
                      </a:lnTo>
                      <a:lnTo>
                        <a:pt x="23" y="166"/>
                      </a:lnTo>
                      <a:lnTo>
                        <a:pt x="27" y="164"/>
                      </a:lnTo>
                      <a:lnTo>
                        <a:pt x="32" y="161"/>
                      </a:lnTo>
                      <a:lnTo>
                        <a:pt x="37" y="158"/>
                      </a:lnTo>
                      <a:lnTo>
                        <a:pt x="31" y="158"/>
                      </a:lnTo>
                      <a:lnTo>
                        <a:pt x="25" y="158"/>
                      </a:lnTo>
                      <a:lnTo>
                        <a:pt x="19" y="158"/>
                      </a:lnTo>
                      <a:lnTo>
                        <a:pt x="14" y="158"/>
                      </a:lnTo>
                      <a:lnTo>
                        <a:pt x="14" y="152"/>
                      </a:lnTo>
                      <a:lnTo>
                        <a:pt x="14" y="145"/>
                      </a:lnTo>
                      <a:lnTo>
                        <a:pt x="14" y="138"/>
                      </a:lnTo>
                      <a:lnTo>
                        <a:pt x="14" y="131"/>
                      </a:lnTo>
                      <a:lnTo>
                        <a:pt x="18" y="129"/>
                      </a:lnTo>
                      <a:lnTo>
                        <a:pt x="23" y="128"/>
                      </a:lnTo>
                      <a:lnTo>
                        <a:pt x="27" y="126"/>
                      </a:lnTo>
                      <a:lnTo>
                        <a:pt x="32" y="125"/>
                      </a:lnTo>
                      <a:lnTo>
                        <a:pt x="27" y="120"/>
                      </a:lnTo>
                      <a:lnTo>
                        <a:pt x="24" y="116"/>
                      </a:lnTo>
                      <a:lnTo>
                        <a:pt x="19" y="113"/>
                      </a:lnTo>
                      <a:lnTo>
                        <a:pt x="15" y="108"/>
                      </a:lnTo>
                      <a:lnTo>
                        <a:pt x="14" y="105"/>
                      </a:lnTo>
                      <a:lnTo>
                        <a:pt x="14" y="100"/>
                      </a:lnTo>
                      <a:lnTo>
                        <a:pt x="12" y="97"/>
                      </a:lnTo>
                      <a:lnTo>
                        <a:pt x="11" y="93"/>
                      </a:lnTo>
                      <a:lnTo>
                        <a:pt x="17" y="91"/>
                      </a:lnTo>
                      <a:lnTo>
                        <a:pt x="22" y="88"/>
                      </a:lnTo>
                      <a:lnTo>
                        <a:pt x="27" y="84"/>
                      </a:lnTo>
                      <a:lnTo>
                        <a:pt x="32" y="82"/>
                      </a:lnTo>
                      <a:lnTo>
                        <a:pt x="31" y="78"/>
                      </a:lnTo>
                      <a:lnTo>
                        <a:pt x="31" y="75"/>
                      </a:lnTo>
                      <a:lnTo>
                        <a:pt x="31" y="72"/>
                      </a:lnTo>
                      <a:lnTo>
                        <a:pt x="30" y="67"/>
                      </a:lnTo>
                      <a:lnTo>
                        <a:pt x="25" y="65"/>
                      </a:lnTo>
                      <a:lnTo>
                        <a:pt x="20" y="62"/>
                      </a:lnTo>
                      <a:lnTo>
                        <a:pt x="16" y="61"/>
                      </a:lnTo>
                      <a:lnTo>
                        <a:pt x="11" y="59"/>
                      </a:lnTo>
                      <a:lnTo>
                        <a:pt x="11" y="51"/>
                      </a:lnTo>
                      <a:lnTo>
                        <a:pt x="11" y="42"/>
                      </a:lnTo>
                      <a:lnTo>
                        <a:pt x="11" y="34"/>
                      </a:lnTo>
                      <a:lnTo>
                        <a:pt x="11" y="25"/>
                      </a:lnTo>
                      <a:lnTo>
                        <a:pt x="9" y="20"/>
                      </a:lnTo>
                      <a:lnTo>
                        <a:pt x="5" y="13"/>
                      </a:lnTo>
                      <a:lnTo>
                        <a:pt x="2" y="6"/>
                      </a:lnTo>
                      <a:lnTo>
                        <a:pt x="0" y="0"/>
                      </a:lnTo>
                      <a:close/>
                    </a:path>
                  </a:pathLst>
                </a:custGeom>
                <a:solidFill>
                  <a:srgbClr val="3D3F42"/>
                </a:solidFill>
                <a:ln w="9525">
                  <a:noFill/>
                  <a:round/>
                  <a:headEnd/>
                  <a:tailEnd/>
                </a:ln>
              </p:spPr>
              <p:txBody>
                <a:bodyPr/>
                <a:lstStyle/>
                <a:p>
                  <a:pPr>
                    <a:defRPr/>
                  </a:pPr>
                  <a:endParaRPr lang="en-US"/>
                </a:p>
              </p:txBody>
            </p:sp>
            <p:sp>
              <p:nvSpPr>
                <p:cNvPr id="1092" name="Freeform 65"/>
                <p:cNvSpPr>
                  <a:spLocks/>
                </p:cNvSpPr>
                <p:nvPr/>
              </p:nvSpPr>
              <p:spPr bwMode="auto">
                <a:xfrm>
                  <a:off x="2357" y="3465"/>
                  <a:ext cx="160" cy="130"/>
                </a:xfrm>
                <a:custGeom>
                  <a:avLst/>
                  <a:gdLst>
                    <a:gd name="T0" fmla="*/ 11 w 320"/>
                    <a:gd name="T1" fmla="*/ 0 h 261"/>
                    <a:gd name="T2" fmla="*/ 25 w 320"/>
                    <a:gd name="T3" fmla="*/ 0 h 261"/>
                    <a:gd name="T4" fmla="*/ 40 w 320"/>
                    <a:gd name="T5" fmla="*/ 0 h 261"/>
                    <a:gd name="T6" fmla="*/ 55 w 320"/>
                    <a:gd name="T7" fmla="*/ 0 h 261"/>
                    <a:gd name="T8" fmla="*/ 70 w 320"/>
                    <a:gd name="T9" fmla="*/ 0 h 261"/>
                    <a:gd name="T10" fmla="*/ 80 w 320"/>
                    <a:gd name="T11" fmla="*/ 1 h 261"/>
                    <a:gd name="T12" fmla="*/ 78 w 320"/>
                    <a:gd name="T13" fmla="*/ 4 h 261"/>
                    <a:gd name="T14" fmla="*/ 78 w 320"/>
                    <a:gd name="T15" fmla="*/ 11 h 261"/>
                    <a:gd name="T16" fmla="*/ 75 w 320"/>
                    <a:gd name="T17" fmla="*/ 15 h 261"/>
                    <a:gd name="T18" fmla="*/ 73 w 320"/>
                    <a:gd name="T19" fmla="*/ 17 h 261"/>
                    <a:gd name="T20" fmla="*/ 73 w 320"/>
                    <a:gd name="T21" fmla="*/ 20 h 261"/>
                    <a:gd name="T22" fmla="*/ 76 w 320"/>
                    <a:gd name="T23" fmla="*/ 20 h 261"/>
                    <a:gd name="T24" fmla="*/ 78 w 320"/>
                    <a:gd name="T25" fmla="*/ 23 h 261"/>
                    <a:gd name="T26" fmla="*/ 76 w 320"/>
                    <a:gd name="T27" fmla="*/ 27 h 261"/>
                    <a:gd name="T28" fmla="*/ 74 w 320"/>
                    <a:gd name="T29" fmla="*/ 28 h 261"/>
                    <a:gd name="T30" fmla="*/ 76 w 320"/>
                    <a:gd name="T31" fmla="*/ 31 h 261"/>
                    <a:gd name="T32" fmla="*/ 77 w 320"/>
                    <a:gd name="T33" fmla="*/ 34 h 261"/>
                    <a:gd name="T34" fmla="*/ 76 w 320"/>
                    <a:gd name="T35" fmla="*/ 37 h 261"/>
                    <a:gd name="T36" fmla="*/ 74 w 320"/>
                    <a:gd name="T37" fmla="*/ 39 h 261"/>
                    <a:gd name="T38" fmla="*/ 77 w 320"/>
                    <a:gd name="T39" fmla="*/ 42 h 261"/>
                    <a:gd name="T40" fmla="*/ 78 w 320"/>
                    <a:gd name="T41" fmla="*/ 45 h 261"/>
                    <a:gd name="T42" fmla="*/ 77 w 320"/>
                    <a:gd name="T43" fmla="*/ 47 h 261"/>
                    <a:gd name="T44" fmla="*/ 75 w 320"/>
                    <a:gd name="T45" fmla="*/ 50 h 261"/>
                    <a:gd name="T46" fmla="*/ 74 w 320"/>
                    <a:gd name="T47" fmla="*/ 55 h 261"/>
                    <a:gd name="T48" fmla="*/ 72 w 320"/>
                    <a:gd name="T49" fmla="*/ 58 h 261"/>
                    <a:gd name="T50" fmla="*/ 68 w 320"/>
                    <a:gd name="T51" fmla="*/ 61 h 261"/>
                    <a:gd name="T52" fmla="*/ 59 w 320"/>
                    <a:gd name="T53" fmla="*/ 64 h 261"/>
                    <a:gd name="T54" fmla="*/ 46 w 320"/>
                    <a:gd name="T55" fmla="*/ 65 h 261"/>
                    <a:gd name="T56" fmla="*/ 32 w 320"/>
                    <a:gd name="T57" fmla="*/ 64 h 261"/>
                    <a:gd name="T58" fmla="*/ 20 w 320"/>
                    <a:gd name="T59" fmla="*/ 63 h 261"/>
                    <a:gd name="T60" fmla="*/ 12 w 320"/>
                    <a:gd name="T61" fmla="*/ 60 h 261"/>
                    <a:gd name="T62" fmla="*/ 9 w 320"/>
                    <a:gd name="T63" fmla="*/ 51 h 261"/>
                    <a:gd name="T64" fmla="*/ 7 w 320"/>
                    <a:gd name="T65" fmla="*/ 47 h 261"/>
                    <a:gd name="T66" fmla="*/ 5 w 320"/>
                    <a:gd name="T67" fmla="*/ 45 h 261"/>
                    <a:gd name="T68" fmla="*/ 5 w 320"/>
                    <a:gd name="T69" fmla="*/ 42 h 261"/>
                    <a:gd name="T70" fmla="*/ 8 w 320"/>
                    <a:gd name="T71" fmla="*/ 40 h 261"/>
                    <a:gd name="T72" fmla="*/ 6 w 320"/>
                    <a:gd name="T73" fmla="*/ 39 h 261"/>
                    <a:gd name="T74" fmla="*/ 4 w 320"/>
                    <a:gd name="T75" fmla="*/ 37 h 261"/>
                    <a:gd name="T76" fmla="*/ 4 w 320"/>
                    <a:gd name="T77" fmla="*/ 33 h 261"/>
                    <a:gd name="T78" fmla="*/ 7 w 320"/>
                    <a:gd name="T79" fmla="*/ 31 h 261"/>
                    <a:gd name="T80" fmla="*/ 6 w 320"/>
                    <a:gd name="T81" fmla="*/ 28 h 261"/>
                    <a:gd name="T82" fmla="*/ 4 w 320"/>
                    <a:gd name="T83" fmla="*/ 26 h 261"/>
                    <a:gd name="T84" fmla="*/ 3 w 320"/>
                    <a:gd name="T85" fmla="*/ 23 h 261"/>
                    <a:gd name="T86" fmla="*/ 7 w 320"/>
                    <a:gd name="T87" fmla="*/ 21 h 261"/>
                    <a:gd name="T88" fmla="*/ 8 w 320"/>
                    <a:gd name="T89" fmla="*/ 18 h 261"/>
                    <a:gd name="T90" fmla="*/ 6 w 320"/>
                    <a:gd name="T91" fmla="*/ 16 h 261"/>
                    <a:gd name="T92" fmla="*/ 3 w 320"/>
                    <a:gd name="T93" fmla="*/ 14 h 261"/>
                    <a:gd name="T94" fmla="*/ 3 w 320"/>
                    <a:gd name="T95" fmla="*/ 8 h 261"/>
                    <a:gd name="T96" fmla="*/ 2 w 320"/>
                    <a:gd name="T97" fmla="*/ 3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0" h="261">
                      <a:moveTo>
                        <a:pt x="0" y="0"/>
                      </a:moveTo>
                      <a:lnTo>
                        <a:pt x="20" y="0"/>
                      </a:lnTo>
                      <a:lnTo>
                        <a:pt x="41" y="0"/>
                      </a:lnTo>
                      <a:lnTo>
                        <a:pt x="60" y="0"/>
                      </a:lnTo>
                      <a:lnTo>
                        <a:pt x="81" y="0"/>
                      </a:lnTo>
                      <a:lnTo>
                        <a:pt x="100" y="0"/>
                      </a:lnTo>
                      <a:lnTo>
                        <a:pt x="121" y="0"/>
                      </a:lnTo>
                      <a:lnTo>
                        <a:pt x="141" y="0"/>
                      </a:lnTo>
                      <a:lnTo>
                        <a:pt x="160" y="0"/>
                      </a:lnTo>
                      <a:lnTo>
                        <a:pt x="181" y="0"/>
                      </a:lnTo>
                      <a:lnTo>
                        <a:pt x="201" y="0"/>
                      </a:lnTo>
                      <a:lnTo>
                        <a:pt x="220" y="0"/>
                      </a:lnTo>
                      <a:lnTo>
                        <a:pt x="241" y="0"/>
                      </a:lnTo>
                      <a:lnTo>
                        <a:pt x="260" y="0"/>
                      </a:lnTo>
                      <a:lnTo>
                        <a:pt x="280" y="0"/>
                      </a:lnTo>
                      <a:lnTo>
                        <a:pt x="301" y="0"/>
                      </a:lnTo>
                      <a:lnTo>
                        <a:pt x="320" y="0"/>
                      </a:lnTo>
                      <a:lnTo>
                        <a:pt x="318" y="5"/>
                      </a:lnTo>
                      <a:lnTo>
                        <a:pt x="316" y="9"/>
                      </a:lnTo>
                      <a:lnTo>
                        <a:pt x="313" y="14"/>
                      </a:lnTo>
                      <a:lnTo>
                        <a:pt x="311" y="19"/>
                      </a:lnTo>
                      <a:lnTo>
                        <a:pt x="310" y="28"/>
                      </a:lnTo>
                      <a:lnTo>
                        <a:pt x="310" y="37"/>
                      </a:lnTo>
                      <a:lnTo>
                        <a:pt x="309" y="47"/>
                      </a:lnTo>
                      <a:lnTo>
                        <a:pt x="308" y="57"/>
                      </a:lnTo>
                      <a:lnTo>
                        <a:pt x="303" y="59"/>
                      </a:lnTo>
                      <a:lnTo>
                        <a:pt x="300" y="61"/>
                      </a:lnTo>
                      <a:lnTo>
                        <a:pt x="296" y="64"/>
                      </a:lnTo>
                      <a:lnTo>
                        <a:pt x="292" y="66"/>
                      </a:lnTo>
                      <a:lnTo>
                        <a:pt x="292" y="69"/>
                      </a:lnTo>
                      <a:lnTo>
                        <a:pt x="292" y="73"/>
                      </a:lnTo>
                      <a:lnTo>
                        <a:pt x="292" y="77"/>
                      </a:lnTo>
                      <a:lnTo>
                        <a:pt x="292" y="81"/>
                      </a:lnTo>
                      <a:lnTo>
                        <a:pt x="296" y="81"/>
                      </a:lnTo>
                      <a:lnTo>
                        <a:pt x="301" y="81"/>
                      </a:lnTo>
                      <a:lnTo>
                        <a:pt x="304" y="81"/>
                      </a:lnTo>
                      <a:lnTo>
                        <a:pt x="309" y="81"/>
                      </a:lnTo>
                      <a:lnTo>
                        <a:pt x="309" y="88"/>
                      </a:lnTo>
                      <a:lnTo>
                        <a:pt x="309" y="94"/>
                      </a:lnTo>
                      <a:lnTo>
                        <a:pt x="309" y="100"/>
                      </a:lnTo>
                      <a:lnTo>
                        <a:pt x="308" y="107"/>
                      </a:lnTo>
                      <a:lnTo>
                        <a:pt x="304" y="109"/>
                      </a:lnTo>
                      <a:lnTo>
                        <a:pt x="302" y="110"/>
                      </a:lnTo>
                      <a:lnTo>
                        <a:pt x="298" y="111"/>
                      </a:lnTo>
                      <a:lnTo>
                        <a:pt x="295" y="112"/>
                      </a:lnTo>
                      <a:lnTo>
                        <a:pt x="297" y="117"/>
                      </a:lnTo>
                      <a:lnTo>
                        <a:pt x="301" y="120"/>
                      </a:lnTo>
                      <a:lnTo>
                        <a:pt x="304" y="124"/>
                      </a:lnTo>
                      <a:lnTo>
                        <a:pt x="307" y="128"/>
                      </a:lnTo>
                      <a:lnTo>
                        <a:pt x="307" y="133"/>
                      </a:lnTo>
                      <a:lnTo>
                        <a:pt x="307" y="137"/>
                      </a:lnTo>
                      <a:lnTo>
                        <a:pt x="307" y="142"/>
                      </a:lnTo>
                      <a:lnTo>
                        <a:pt x="307" y="147"/>
                      </a:lnTo>
                      <a:lnTo>
                        <a:pt x="304" y="149"/>
                      </a:lnTo>
                      <a:lnTo>
                        <a:pt x="302" y="151"/>
                      </a:lnTo>
                      <a:lnTo>
                        <a:pt x="298" y="155"/>
                      </a:lnTo>
                      <a:lnTo>
                        <a:pt x="296" y="157"/>
                      </a:lnTo>
                      <a:lnTo>
                        <a:pt x="300" y="160"/>
                      </a:lnTo>
                      <a:lnTo>
                        <a:pt x="303" y="164"/>
                      </a:lnTo>
                      <a:lnTo>
                        <a:pt x="307" y="168"/>
                      </a:lnTo>
                      <a:lnTo>
                        <a:pt x="310" y="172"/>
                      </a:lnTo>
                      <a:lnTo>
                        <a:pt x="309" y="176"/>
                      </a:lnTo>
                      <a:lnTo>
                        <a:pt x="309" y="180"/>
                      </a:lnTo>
                      <a:lnTo>
                        <a:pt x="308" y="183"/>
                      </a:lnTo>
                      <a:lnTo>
                        <a:pt x="307" y="188"/>
                      </a:lnTo>
                      <a:lnTo>
                        <a:pt x="305" y="191"/>
                      </a:lnTo>
                      <a:lnTo>
                        <a:pt x="303" y="195"/>
                      </a:lnTo>
                      <a:lnTo>
                        <a:pt x="302" y="200"/>
                      </a:lnTo>
                      <a:lnTo>
                        <a:pt x="300" y="203"/>
                      </a:lnTo>
                      <a:lnTo>
                        <a:pt x="298" y="209"/>
                      </a:lnTo>
                      <a:lnTo>
                        <a:pt x="296" y="214"/>
                      </a:lnTo>
                      <a:lnTo>
                        <a:pt x="295" y="220"/>
                      </a:lnTo>
                      <a:lnTo>
                        <a:pt x="293" y="226"/>
                      </a:lnTo>
                      <a:lnTo>
                        <a:pt x="290" y="231"/>
                      </a:lnTo>
                      <a:lnTo>
                        <a:pt x="287" y="234"/>
                      </a:lnTo>
                      <a:lnTo>
                        <a:pt x="284" y="238"/>
                      </a:lnTo>
                      <a:lnTo>
                        <a:pt x="280" y="242"/>
                      </a:lnTo>
                      <a:lnTo>
                        <a:pt x="272" y="247"/>
                      </a:lnTo>
                      <a:lnTo>
                        <a:pt x="260" y="250"/>
                      </a:lnTo>
                      <a:lnTo>
                        <a:pt x="248" y="254"/>
                      </a:lnTo>
                      <a:lnTo>
                        <a:pt x="233" y="256"/>
                      </a:lnTo>
                      <a:lnTo>
                        <a:pt x="217" y="258"/>
                      </a:lnTo>
                      <a:lnTo>
                        <a:pt x="199" y="259"/>
                      </a:lnTo>
                      <a:lnTo>
                        <a:pt x="182" y="261"/>
                      </a:lnTo>
                      <a:lnTo>
                        <a:pt x="164" y="261"/>
                      </a:lnTo>
                      <a:lnTo>
                        <a:pt x="145" y="261"/>
                      </a:lnTo>
                      <a:lnTo>
                        <a:pt x="128" y="259"/>
                      </a:lnTo>
                      <a:lnTo>
                        <a:pt x="111" y="258"/>
                      </a:lnTo>
                      <a:lnTo>
                        <a:pt x="94" y="256"/>
                      </a:lnTo>
                      <a:lnTo>
                        <a:pt x="79" y="254"/>
                      </a:lnTo>
                      <a:lnTo>
                        <a:pt x="66" y="250"/>
                      </a:lnTo>
                      <a:lnTo>
                        <a:pt x="54" y="247"/>
                      </a:lnTo>
                      <a:lnTo>
                        <a:pt x="45" y="242"/>
                      </a:lnTo>
                      <a:lnTo>
                        <a:pt x="41" y="231"/>
                      </a:lnTo>
                      <a:lnTo>
                        <a:pt x="36" y="218"/>
                      </a:lnTo>
                      <a:lnTo>
                        <a:pt x="34" y="206"/>
                      </a:lnTo>
                      <a:lnTo>
                        <a:pt x="32" y="194"/>
                      </a:lnTo>
                      <a:lnTo>
                        <a:pt x="30" y="191"/>
                      </a:lnTo>
                      <a:lnTo>
                        <a:pt x="27" y="190"/>
                      </a:lnTo>
                      <a:lnTo>
                        <a:pt x="23" y="188"/>
                      </a:lnTo>
                      <a:lnTo>
                        <a:pt x="21" y="186"/>
                      </a:lnTo>
                      <a:lnTo>
                        <a:pt x="20" y="181"/>
                      </a:lnTo>
                      <a:lnTo>
                        <a:pt x="20" y="178"/>
                      </a:lnTo>
                      <a:lnTo>
                        <a:pt x="19" y="174"/>
                      </a:lnTo>
                      <a:lnTo>
                        <a:pt x="19" y="170"/>
                      </a:lnTo>
                      <a:lnTo>
                        <a:pt x="23" y="166"/>
                      </a:lnTo>
                      <a:lnTo>
                        <a:pt x="27" y="163"/>
                      </a:lnTo>
                      <a:lnTo>
                        <a:pt x="30" y="160"/>
                      </a:lnTo>
                      <a:lnTo>
                        <a:pt x="35" y="158"/>
                      </a:lnTo>
                      <a:lnTo>
                        <a:pt x="29" y="158"/>
                      </a:lnTo>
                      <a:lnTo>
                        <a:pt x="24" y="158"/>
                      </a:lnTo>
                      <a:lnTo>
                        <a:pt x="19" y="158"/>
                      </a:lnTo>
                      <a:lnTo>
                        <a:pt x="13" y="158"/>
                      </a:lnTo>
                      <a:lnTo>
                        <a:pt x="13" y="151"/>
                      </a:lnTo>
                      <a:lnTo>
                        <a:pt x="13" y="144"/>
                      </a:lnTo>
                      <a:lnTo>
                        <a:pt x="13" y="137"/>
                      </a:lnTo>
                      <a:lnTo>
                        <a:pt x="14" y="132"/>
                      </a:lnTo>
                      <a:lnTo>
                        <a:pt x="18" y="129"/>
                      </a:lnTo>
                      <a:lnTo>
                        <a:pt x="22" y="127"/>
                      </a:lnTo>
                      <a:lnTo>
                        <a:pt x="26" y="126"/>
                      </a:lnTo>
                      <a:lnTo>
                        <a:pt x="30" y="124"/>
                      </a:lnTo>
                      <a:lnTo>
                        <a:pt x="27" y="119"/>
                      </a:lnTo>
                      <a:lnTo>
                        <a:pt x="23" y="115"/>
                      </a:lnTo>
                      <a:lnTo>
                        <a:pt x="19" y="112"/>
                      </a:lnTo>
                      <a:lnTo>
                        <a:pt x="15" y="109"/>
                      </a:lnTo>
                      <a:lnTo>
                        <a:pt x="14" y="105"/>
                      </a:lnTo>
                      <a:lnTo>
                        <a:pt x="14" y="100"/>
                      </a:lnTo>
                      <a:lnTo>
                        <a:pt x="13" y="97"/>
                      </a:lnTo>
                      <a:lnTo>
                        <a:pt x="12" y="94"/>
                      </a:lnTo>
                      <a:lnTo>
                        <a:pt x="16" y="91"/>
                      </a:lnTo>
                      <a:lnTo>
                        <a:pt x="21" y="88"/>
                      </a:lnTo>
                      <a:lnTo>
                        <a:pt x="26" y="84"/>
                      </a:lnTo>
                      <a:lnTo>
                        <a:pt x="30" y="82"/>
                      </a:lnTo>
                      <a:lnTo>
                        <a:pt x="30" y="79"/>
                      </a:lnTo>
                      <a:lnTo>
                        <a:pt x="30" y="75"/>
                      </a:lnTo>
                      <a:lnTo>
                        <a:pt x="29" y="72"/>
                      </a:lnTo>
                      <a:lnTo>
                        <a:pt x="29" y="68"/>
                      </a:lnTo>
                      <a:lnTo>
                        <a:pt x="24" y="66"/>
                      </a:lnTo>
                      <a:lnTo>
                        <a:pt x="21" y="64"/>
                      </a:lnTo>
                      <a:lnTo>
                        <a:pt x="16" y="61"/>
                      </a:lnTo>
                      <a:lnTo>
                        <a:pt x="12" y="59"/>
                      </a:lnTo>
                      <a:lnTo>
                        <a:pt x="12" y="51"/>
                      </a:lnTo>
                      <a:lnTo>
                        <a:pt x="12" y="42"/>
                      </a:lnTo>
                      <a:lnTo>
                        <a:pt x="12" y="34"/>
                      </a:lnTo>
                      <a:lnTo>
                        <a:pt x="12" y="26"/>
                      </a:lnTo>
                      <a:lnTo>
                        <a:pt x="9" y="20"/>
                      </a:lnTo>
                      <a:lnTo>
                        <a:pt x="6" y="13"/>
                      </a:lnTo>
                      <a:lnTo>
                        <a:pt x="4" y="6"/>
                      </a:lnTo>
                      <a:lnTo>
                        <a:pt x="0" y="0"/>
                      </a:lnTo>
                      <a:close/>
                    </a:path>
                  </a:pathLst>
                </a:custGeom>
                <a:solidFill>
                  <a:srgbClr val="47474C"/>
                </a:solidFill>
                <a:ln w="9525">
                  <a:noFill/>
                  <a:round/>
                  <a:headEnd/>
                  <a:tailEnd/>
                </a:ln>
              </p:spPr>
              <p:txBody>
                <a:bodyPr/>
                <a:lstStyle/>
                <a:p>
                  <a:pPr>
                    <a:defRPr/>
                  </a:pPr>
                  <a:endParaRPr lang="en-US"/>
                </a:p>
              </p:txBody>
            </p:sp>
            <p:sp>
              <p:nvSpPr>
                <p:cNvPr id="1093" name="Freeform 66"/>
                <p:cNvSpPr>
                  <a:spLocks/>
                </p:cNvSpPr>
                <p:nvPr/>
              </p:nvSpPr>
              <p:spPr bwMode="auto">
                <a:xfrm>
                  <a:off x="2362" y="3465"/>
                  <a:ext cx="148" cy="130"/>
                </a:xfrm>
                <a:custGeom>
                  <a:avLst/>
                  <a:gdLst>
                    <a:gd name="T0" fmla="*/ 10 w 296"/>
                    <a:gd name="T1" fmla="*/ 0 h 260"/>
                    <a:gd name="T2" fmla="*/ 23 w 296"/>
                    <a:gd name="T3" fmla="*/ 0 h 260"/>
                    <a:gd name="T4" fmla="*/ 37 w 296"/>
                    <a:gd name="T5" fmla="*/ 0 h 260"/>
                    <a:gd name="T6" fmla="*/ 51 w 296"/>
                    <a:gd name="T7" fmla="*/ 0 h 260"/>
                    <a:gd name="T8" fmla="*/ 65 w 296"/>
                    <a:gd name="T9" fmla="*/ 1 h 260"/>
                    <a:gd name="T10" fmla="*/ 74 w 296"/>
                    <a:gd name="T11" fmla="*/ 2 h 260"/>
                    <a:gd name="T12" fmla="*/ 72 w 296"/>
                    <a:gd name="T13" fmla="*/ 5 h 260"/>
                    <a:gd name="T14" fmla="*/ 71 w 296"/>
                    <a:gd name="T15" fmla="*/ 12 h 260"/>
                    <a:gd name="T16" fmla="*/ 69 w 296"/>
                    <a:gd name="T17" fmla="*/ 15 h 260"/>
                    <a:gd name="T18" fmla="*/ 68 w 296"/>
                    <a:gd name="T19" fmla="*/ 18 h 260"/>
                    <a:gd name="T20" fmla="*/ 68 w 296"/>
                    <a:gd name="T21" fmla="*/ 21 h 260"/>
                    <a:gd name="T22" fmla="*/ 71 w 296"/>
                    <a:gd name="T23" fmla="*/ 21 h 260"/>
                    <a:gd name="T24" fmla="*/ 72 w 296"/>
                    <a:gd name="T25" fmla="*/ 24 h 260"/>
                    <a:gd name="T26" fmla="*/ 71 w 296"/>
                    <a:gd name="T27" fmla="*/ 28 h 260"/>
                    <a:gd name="T28" fmla="*/ 68 w 296"/>
                    <a:gd name="T29" fmla="*/ 28 h 260"/>
                    <a:gd name="T30" fmla="*/ 70 w 296"/>
                    <a:gd name="T31" fmla="*/ 31 h 260"/>
                    <a:gd name="T32" fmla="*/ 71 w 296"/>
                    <a:gd name="T33" fmla="*/ 34 h 260"/>
                    <a:gd name="T34" fmla="*/ 71 w 296"/>
                    <a:gd name="T35" fmla="*/ 38 h 260"/>
                    <a:gd name="T36" fmla="*/ 69 w 296"/>
                    <a:gd name="T37" fmla="*/ 40 h 260"/>
                    <a:gd name="T38" fmla="*/ 71 w 296"/>
                    <a:gd name="T39" fmla="*/ 42 h 260"/>
                    <a:gd name="T40" fmla="*/ 71 w 296"/>
                    <a:gd name="T41" fmla="*/ 45 h 260"/>
                    <a:gd name="T42" fmla="*/ 71 w 296"/>
                    <a:gd name="T43" fmla="*/ 48 h 260"/>
                    <a:gd name="T44" fmla="*/ 69 w 296"/>
                    <a:gd name="T45" fmla="*/ 51 h 260"/>
                    <a:gd name="T46" fmla="*/ 68 w 296"/>
                    <a:gd name="T47" fmla="*/ 55 h 260"/>
                    <a:gd name="T48" fmla="*/ 67 w 296"/>
                    <a:gd name="T49" fmla="*/ 59 h 260"/>
                    <a:gd name="T50" fmla="*/ 63 w 296"/>
                    <a:gd name="T51" fmla="*/ 62 h 260"/>
                    <a:gd name="T52" fmla="*/ 54 w 296"/>
                    <a:gd name="T53" fmla="*/ 64 h 260"/>
                    <a:gd name="T54" fmla="*/ 42 w 296"/>
                    <a:gd name="T55" fmla="*/ 65 h 260"/>
                    <a:gd name="T56" fmla="*/ 30 w 296"/>
                    <a:gd name="T57" fmla="*/ 65 h 260"/>
                    <a:gd name="T58" fmla="*/ 18 w 296"/>
                    <a:gd name="T59" fmla="*/ 64 h 260"/>
                    <a:gd name="T60" fmla="*/ 10 w 296"/>
                    <a:gd name="T61" fmla="*/ 61 h 260"/>
                    <a:gd name="T62" fmla="*/ 8 w 296"/>
                    <a:gd name="T63" fmla="*/ 52 h 260"/>
                    <a:gd name="T64" fmla="*/ 6 w 296"/>
                    <a:gd name="T65" fmla="*/ 48 h 260"/>
                    <a:gd name="T66" fmla="*/ 5 w 296"/>
                    <a:gd name="T67" fmla="*/ 46 h 260"/>
                    <a:gd name="T68" fmla="*/ 4 w 296"/>
                    <a:gd name="T69" fmla="*/ 43 h 260"/>
                    <a:gd name="T70" fmla="*/ 7 w 296"/>
                    <a:gd name="T71" fmla="*/ 41 h 260"/>
                    <a:gd name="T72" fmla="*/ 6 w 296"/>
                    <a:gd name="T73" fmla="*/ 40 h 260"/>
                    <a:gd name="T74" fmla="*/ 3 w 296"/>
                    <a:gd name="T75" fmla="*/ 38 h 260"/>
                    <a:gd name="T76" fmla="*/ 3 w 296"/>
                    <a:gd name="T77" fmla="*/ 33 h 260"/>
                    <a:gd name="T78" fmla="*/ 6 w 296"/>
                    <a:gd name="T79" fmla="*/ 32 h 260"/>
                    <a:gd name="T80" fmla="*/ 5 w 296"/>
                    <a:gd name="T81" fmla="*/ 29 h 260"/>
                    <a:gd name="T82" fmla="*/ 3 w 296"/>
                    <a:gd name="T83" fmla="*/ 26 h 260"/>
                    <a:gd name="T84" fmla="*/ 3 w 296"/>
                    <a:gd name="T85" fmla="*/ 24 h 260"/>
                    <a:gd name="T86" fmla="*/ 6 w 296"/>
                    <a:gd name="T87" fmla="*/ 22 h 260"/>
                    <a:gd name="T88" fmla="*/ 7 w 296"/>
                    <a:gd name="T89" fmla="*/ 19 h 260"/>
                    <a:gd name="T90" fmla="*/ 6 w 296"/>
                    <a:gd name="T91" fmla="*/ 17 h 260"/>
                    <a:gd name="T92" fmla="*/ 3 w 296"/>
                    <a:gd name="T93" fmla="*/ 15 h 260"/>
                    <a:gd name="T94" fmla="*/ 3 w 296"/>
                    <a:gd name="T95" fmla="*/ 9 h 260"/>
                    <a:gd name="T96" fmla="*/ 2 w 296"/>
                    <a:gd name="T97" fmla="*/ 4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6" h="260">
                      <a:moveTo>
                        <a:pt x="0" y="0"/>
                      </a:moveTo>
                      <a:lnTo>
                        <a:pt x="18" y="0"/>
                      </a:lnTo>
                      <a:lnTo>
                        <a:pt x="37" y="0"/>
                      </a:lnTo>
                      <a:lnTo>
                        <a:pt x="55" y="0"/>
                      </a:lnTo>
                      <a:lnTo>
                        <a:pt x="74" y="0"/>
                      </a:lnTo>
                      <a:lnTo>
                        <a:pt x="92" y="0"/>
                      </a:lnTo>
                      <a:lnTo>
                        <a:pt x="110" y="0"/>
                      </a:lnTo>
                      <a:lnTo>
                        <a:pt x="129" y="0"/>
                      </a:lnTo>
                      <a:lnTo>
                        <a:pt x="147" y="0"/>
                      </a:lnTo>
                      <a:lnTo>
                        <a:pt x="166" y="0"/>
                      </a:lnTo>
                      <a:lnTo>
                        <a:pt x="184" y="0"/>
                      </a:lnTo>
                      <a:lnTo>
                        <a:pt x="203" y="0"/>
                      </a:lnTo>
                      <a:lnTo>
                        <a:pt x="222" y="0"/>
                      </a:lnTo>
                      <a:lnTo>
                        <a:pt x="241" y="2"/>
                      </a:lnTo>
                      <a:lnTo>
                        <a:pt x="259" y="2"/>
                      </a:lnTo>
                      <a:lnTo>
                        <a:pt x="277" y="2"/>
                      </a:lnTo>
                      <a:lnTo>
                        <a:pt x="296" y="2"/>
                      </a:lnTo>
                      <a:lnTo>
                        <a:pt x="294" y="6"/>
                      </a:lnTo>
                      <a:lnTo>
                        <a:pt x="291" y="10"/>
                      </a:lnTo>
                      <a:lnTo>
                        <a:pt x="289" y="14"/>
                      </a:lnTo>
                      <a:lnTo>
                        <a:pt x="287" y="19"/>
                      </a:lnTo>
                      <a:lnTo>
                        <a:pt x="285" y="28"/>
                      </a:lnTo>
                      <a:lnTo>
                        <a:pt x="285" y="37"/>
                      </a:lnTo>
                      <a:lnTo>
                        <a:pt x="284" y="48"/>
                      </a:lnTo>
                      <a:lnTo>
                        <a:pt x="284" y="57"/>
                      </a:lnTo>
                      <a:lnTo>
                        <a:pt x="280" y="59"/>
                      </a:lnTo>
                      <a:lnTo>
                        <a:pt x="276" y="60"/>
                      </a:lnTo>
                      <a:lnTo>
                        <a:pt x="273" y="63"/>
                      </a:lnTo>
                      <a:lnTo>
                        <a:pt x="269" y="65"/>
                      </a:lnTo>
                      <a:lnTo>
                        <a:pt x="269" y="70"/>
                      </a:lnTo>
                      <a:lnTo>
                        <a:pt x="269" y="73"/>
                      </a:lnTo>
                      <a:lnTo>
                        <a:pt x="269" y="78"/>
                      </a:lnTo>
                      <a:lnTo>
                        <a:pt x="269" y="81"/>
                      </a:lnTo>
                      <a:lnTo>
                        <a:pt x="274" y="81"/>
                      </a:lnTo>
                      <a:lnTo>
                        <a:pt x="277" y="81"/>
                      </a:lnTo>
                      <a:lnTo>
                        <a:pt x="281" y="81"/>
                      </a:lnTo>
                      <a:lnTo>
                        <a:pt x="285" y="81"/>
                      </a:lnTo>
                      <a:lnTo>
                        <a:pt x="285" y="88"/>
                      </a:lnTo>
                      <a:lnTo>
                        <a:pt x="285" y="94"/>
                      </a:lnTo>
                      <a:lnTo>
                        <a:pt x="284" y="101"/>
                      </a:lnTo>
                      <a:lnTo>
                        <a:pt x="284" y="108"/>
                      </a:lnTo>
                      <a:lnTo>
                        <a:pt x="281" y="109"/>
                      </a:lnTo>
                      <a:lnTo>
                        <a:pt x="279" y="110"/>
                      </a:lnTo>
                      <a:lnTo>
                        <a:pt x="275" y="111"/>
                      </a:lnTo>
                      <a:lnTo>
                        <a:pt x="272" y="112"/>
                      </a:lnTo>
                      <a:lnTo>
                        <a:pt x="274" y="116"/>
                      </a:lnTo>
                      <a:lnTo>
                        <a:pt x="277" y="119"/>
                      </a:lnTo>
                      <a:lnTo>
                        <a:pt x="280" y="124"/>
                      </a:lnTo>
                      <a:lnTo>
                        <a:pt x="283" y="127"/>
                      </a:lnTo>
                      <a:lnTo>
                        <a:pt x="283" y="132"/>
                      </a:lnTo>
                      <a:lnTo>
                        <a:pt x="283" y="136"/>
                      </a:lnTo>
                      <a:lnTo>
                        <a:pt x="283" y="142"/>
                      </a:lnTo>
                      <a:lnTo>
                        <a:pt x="283" y="147"/>
                      </a:lnTo>
                      <a:lnTo>
                        <a:pt x="281" y="149"/>
                      </a:lnTo>
                      <a:lnTo>
                        <a:pt x="279" y="151"/>
                      </a:lnTo>
                      <a:lnTo>
                        <a:pt x="276" y="155"/>
                      </a:lnTo>
                      <a:lnTo>
                        <a:pt x="274" y="157"/>
                      </a:lnTo>
                      <a:lnTo>
                        <a:pt x="276" y="161"/>
                      </a:lnTo>
                      <a:lnTo>
                        <a:pt x="280" y="164"/>
                      </a:lnTo>
                      <a:lnTo>
                        <a:pt x="283" y="167"/>
                      </a:lnTo>
                      <a:lnTo>
                        <a:pt x="285" y="171"/>
                      </a:lnTo>
                      <a:lnTo>
                        <a:pt x="284" y="175"/>
                      </a:lnTo>
                      <a:lnTo>
                        <a:pt x="284" y="179"/>
                      </a:lnTo>
                      <a:lnTo>
                        <a:pt x="283" y="184"/>
                      </a:lnTo>
                      <a:lnTo>
                        <a:pt x="283" y="188"/>
                      </a:lnTo>
                      <a:lnTo>
                        <a:pt x="282" y="192"/>
                      </a:lnTo>
                      <a:lnTo>
                        <a:pt x="280" y="195"/>
                      </a:lnTo>
                      <a:lnTo>
                        <a:pt x="279" y="199"/>
                      </a:lnTo>
                      <a:lnTo>
                        <a:pt x="276" y="202"/>
                      </a:lnTo>
                      <a:lnTo>
                        <a:pt x="275" y="208"/>
                      </a:lnTo>
                      <a:lnTo>
                        <a:pt x="274" y="213"/>
                      </a:lnTo>
                      <a:lnTo>
                        <a:pt x="272" y="220"/>
                      </a:lnTo>
                      <a:lnTo>
                        <a:pt x="271" y="226"/>
                      </a:lnTo>
                      <a:lnTo>
                        <a:pt x="268" y="230"/>
                      </a:lnTo>
                      <a:lnTo>
                        <a:pt x="265" y="233"/>
                      </a:lnTo>
                      <a:lnTo>
                        <a:pt x="261" y="238"/>
                      </a:lnTo>
                      <a:lnTo>
                        <a:pt x="259" y="241"/>
                      </a:lnTo>
                      <a:lnTo>
                        <a:pt x="251" y="246"/>
                      </a:lnTo>
                      <a:lnTo>
                        <a:pt x="241" y="249"/>
                      </a:lnTo>
                      <a:lnTo>
                        <a:pt x="229" y="253"/>
                      </a:lnTo>
                      <a:lnTo>
                        <a:pt x="215" y="255"/>
                      </a:lnTo>
                      <a:lnTo>
                        <a:pt x="200" y="257"/>
                      </a:lnTo>
                      <a:lnTo>
                        <a:pt x="184" y="258"/>
                      </a:lnTo>
                      <a:lnTo>
                        <a:pt x="168" y="260"/>
                      </a:lnTo>
                      <a:lnTo>
                        <a:pt x="151" y="260"/>
                      </a:lnTo>
                      <a:lnTo>
                        <a:pt x="133" y="260"/>
                      </a:lnTo>
                      <a:lnTo>
                        <a:pt x="117" y="258"/>
                      </a:lnTo>
                      <a:lnTo>
                        <a:pt x="101" y="257"/>
                      </a:lnTo>
                      <a:lnTo>
                        <a:pt x="86" y="255"/>
                      </a:lnTo>
                      <a:lnTo>
                        <a:pt x="72" y="253"/>
                      </a:lnTo>
                      <a:lnTo>
                        <a:pt x="60" y="249"/>
                      </a:lnTo>
                      <a:lnTo>
                        <a:pt x="48" y="246"/>
                      </a:lnTo>
                      <a:lnTo>
                        <a:pt x="40" y="241"/>
                      </a:lnTo>
                      <a:lnTo>
                        <a:pt x="36" y="230"/>
                      </a:lnTo>
                      <a:lnTo>
                        <a:pt x="32" y="218"/>
                      </a:lnTo>
                      <a:lnTo>
                        <a:pt x="30" y="205"/>
                      </a:lnTo>
                      <a:lnTo>
                        <a:pt x="29" y="194"/>
                      </a:lnTo>
                      <a:lnTo>
                        <a:pt x="26" y="192"/>
                      </a:lnTo>
                      <a:lnTo>
                        <a:pt x="24" y="189"/>
                      </a:lnTo>
                      <a:lnTo>
                        <a:pt x="21" y="188"/>
                      </a:lnTo>
                      <a:lnTo>
                        <a:pt x="18" y="186"/>
                      </a:lnTo>
                      <a:lnTo>
                        <a:pt x="17" y="181"/>
                      </a:lnTo>
                      <a:lnTo>
                        <a:pt x="17" y="177"/>
                      </a:lnTo>
                      <a:lnTo>
                        <a:pt x="16" y="173"/>
                      </a:lnTo>
                      <a:lnTo>
                        <a:pt x="16" y="169"/>
                      </a:lnTo>
                      <a:lnTo>
                        <a:pt x="19" y="166"/>
                      </a:lnTo>
                      <a:lnTo>
                        <a:pt x="24" y="163"/>
                      </a:lnTo>
                      <a:lnTo>
                        <a:pt x="28" y="161"/>
                      </a:lnTo>
                      <a:lnTo>
                        <a:pt x="32" y="157"/>
                      </a:lnTo>
                      <a:lnTo>
                        <a:pt x="28" y="157"/>
                      </a:lnTo>
                      <a:lnTo>
                        <a:pt x="22" y="157"/>
                      </a:lnTo>
                      <a:lnTo>
                        <a:pt x="17" y="157"/>
                      </a:lnTo>
                      <a:lnTo>
                        <a:pt x="11" y="157"/>
                      </a:lnTo>
                      <a:lnTo>
                        <a:pt x="11" y="151"/>
                      </a:lnTo>
                      <a:lnTo>
                        <a:pt x="11" y="144"/>
                      </a:lnTo>
                      <a:lnTo>
                        <a:pt x="11" y="137"/>
                      </a:lnTo>
                      <a:lnTo>
                        <a:pt x="11" y="131"/>
                      </a:lnTo>
                      <a:lnTo>
                        <a:pt x="16" y="128"/>
                      </a:lnTo>
                      <a:lnTo>
                        <a:pt x="19" y="127"/>
                      </a:lnTo>
                      <a:lnTo>
                        <a:pt x="23" y="125"/>
                      </a:lnTo>
                      <a:lnTo>
                        <a:pt x="28" y="124"/>
                      </a:lnTo>
                      <a:lnTo>
                        <a:pt x="23" y="119"/>
                      </a:lnTo>
                      <a:lnTo>
                        <a:pt x="19" y="116"/>
                      </a:lnTo>
                      <a:lnTo>
                        <a:pt x="16" y="112"/>
                      </a:lnTo>
                      <a:lnTo>
                        <a:pt x="13" y="109"/>
                      </a:lnTo>
                      <a:lnTo>
                        <a:pt x="11" y="104"/>
                      </a:lnTo>
                      <a:lnTo>
                        <a:pt x="11" y="101"/>
                      </a:lnTo>
                      <a:lnTo>
                        <a:pt x="10" y="97"/>
                      </a:lnTo>
                      <a:lnTo>
                        <a:pt x="9" y="94"/>
                      </a:lnTo>
                      <a:lnTo>
                        <a:pt x="14" y="91"/>
                      </a:lnTo>
                      <a:lnTo>
                        <a:pt x="18" y="88"/>
                      </a:lnTo>
                      <a:lnTo>
                        <a:pt x="23" y="85"/>
                      </a:lnTo>
                      <a:lnTo>
                        <a:pt x="28" y="82"/>
                      </a:lnTo>
                      <a:lnTo>
                        <a:pt x="26" y="79"/>
                      </a:lnTo>
                      <a:lnTo>
                        <a:pt x="26" y="75"/>
                      </a:lnTo>
                      <a:lnTo>
                        <a:pt x="26" y="72"/>
                      </a:lnTo>
                      <a:lnTo>
                        <a:pt x="25" y="67"/>
                      </a:lnTo>
                      <a:lnTo>
                        <a:pt x="22" y="65"/>
                      </a:lnTo>
                      <a:lnTo>
                        <a:pt x="17" y="63"/>
                      </a:lnTo>
                      <a:lnTo>
                        <a:pt x="14" y="61"/>
                      </a:lnTo>
                      <a:lnTo>
                        <a:pt x="9" y="59"/>
                      </a:lnTo>
                      <a:lnTo>
                        <a:pt x="9" y="51"/>
                      </a:lnTo>
                      <a:lnTo>
                        <a:pt x="9" y="42"/>
                      </a:lnTo>
                      <a:lnTo>
                        <a:pt x="9" y="34"/>
                      </a:lnTo>
                      <a:lnTo>
                        <a:pt x="9" y="26"/>
                      </a:lnTo>
                      <a:lnTo>
                        <a:pt x="7" y="20"/>
                      </a:lnTo>
                      <a:lnTo>
                        <a:pt x="5" y="13"/>
                      </a:lnTo>
                      <a:lnTo>
                        <a:pt x="2" y="7"/>
                      </a:lnTo>
                      <a:lnTo>
                        <a:pt x="0" y="0"/>
                      </a:lnTo>
                      <a:close/>
                    </a:path>
                  </a:pathLst>
                </a:custGeom>
                <a:solidFill>
                  <a:srgbClr val="4F5154"/>
                </a:solidFill>
                <a:ln w="9525">
                  <a:noFill/>
                  <a:round/>
                  <a:headEnd/>
                  <a:tailEnd/>
                </a:ln>
              </p:spPr>
              <p:txBody>
                <a:bodyPr/>
                <a:lstStyle/>
                <a:p>
                  <a:pPr>
                    <a:defRPr/>
                  </a:pPr>
                  <a:endParaRPr lang="en-US"/>
                </a:p>
              </p:txBody>
            </p:sp>
            <p:sp>
              <p:nvSpPr>
                <p:cNvPr id="1094" name="Freeform 67"/>
                <p:cNvSpPr>
                  <a:spLocks/>
                </p:cNvSpPr>
                <p:nvPr/>
              </p:nvSpPr>
              <p:spPr bwMode="auto">
                <a:xfrm>
                  <a:off x="2370" y="3465"/>
                  <a:ext cx="136" cy="130"/>
                </a:xfrm>
                <a:custGeom>
                  <a:avLst/>
                  <a:gdLst>
                    <a:gd name="T0" fmla="*/ 8 w 273"/>
                    <a:gd name="T1" fmla="*/ 0 h 257"/>
                    <a:gd name="T2" fmla="*/ 21 w 273"/>
                    <a:gd name="T3" fmla="*/ 0 h 257"/>
                    <a:gd name="T4" fmla="*/ 34 w 273"/>
                    <a:gd name="T5" fmla="*/ 0 h 257"/>
                    <a:gd name="T6" fmla="*/ 47 w 273"/>
                    <a:gd name="T7" fmla="*/ 0 h 257"/>
                    <a:gd name="T8" fmla="*/ 59 w 273"/>
                    <a:gd name="T9" fmla="*/ 0 h 257"/>
                    <a:gd name="T10" fmla="*/ 67 w 273"/>
                    <a:gd name="T11" fmla="*/ 1 h 257"/>
                    <a:gd name="T12" fmla="*/ 66 w 273"/>
                    <a:gd name="T13" fmla="*/ 5 h 257"/>
                    <a:gd name="T14" fmla="*/ 65 w 273"/>
                    <a:gd name="T15" fmla="*/ 12 h 257"/>
                    <a:gd name="T16" fmla="*/ 63 w 273"/>
                    <a:gd name="T17" fmla="*/ 15 h 257"/>
                    <a:gd name="T18" fmla="*/ 62 w 273"/>
                    <a:gd name="T19" fmla="*/ 17 h 257"/>
                    <a:gd name="T20" fmla="*/ 62 w 273"/>
                    <a:gd name="T21" fmla="*/ 20 h 257"/>
                    <a:gd name="T22" fmla="*/ 65 w 273"/>
                    <a:gd name="T23" fmla="*/ 20 h 257"/>
                    <a:gd name="T24" fmla="*/ 65 w 273"/>
                    <a:gd name="T25" fmla="*/ 24 h 257"/>
                    <a:gd name="T26" fmla="*/ 65 w 273"/>
                    <a:gd name="T27" fmla="*/ 27 h 257"/>
                    <a:gd name="T28" fmla="*/ 62 w 273"/>
                    <a:gd name="T29" fmla="*/ 28 h 257"/>
                    <a:gd name="T30" fmla="*/ 64 w 273"/>
                    <a:gd name="T31" fmla="*/ 31 h 257"/>
                    <a:gd name="T32" fmla="*/ 65 w 273"/>
                    <a:gd name="T33" fmla="*/ 34 h 257"/>
                    <a:gd name="T34" fmla="*/ 64 w 273"/>
                    <a:gd name="T35" fmla="*/ 37 h 257"/>
                    <a:gd name="T36" fmla="*/ 63 w 273"/>
                    <a:gd name="T37" fmla="*/ 39 h 257"/>
                    <a:gd name="T38" fmla="*/ 65 w 273"/>
                    <a:gd name="T39" fmla="*/ 42 h 257"/>
                    <a:gd name="T40" fmla="*/ 65 w 273"/>
                    <a:gd name="T41" fmla="*/ 46 h 257"/>
                    <a:gd name="T42" fmla="*/ 65 w 273"/>
                    <a:gd name="T43" fmla="*/ 49 h 257"/>
                    <a:gd name="T44" fmla="*/ 63 w 273"/>
                    <a:gd name="T45" fmla="*/ 51 h 257"/>
                    <a:gd name="T46" fmla="*/ 62 w 273"/>
                    <a:gd name="T47" fmla="*/ 56 h 257"/>
                    <a:gd name="T48" fmla="*/ 61 w 273"/>
                    <a:gd name="T49" fmla="*/ 59 h 257"/>
                    <a:gd name="T50" fmla="*/ 58 w 273"/>
                    <a:gd name="T51" fmla="*/ 62 h 257"/>
                    <a:gd name="T52" fmla="*/ 50 w 273"/>
                    <a:gd name="T53" fmla="*/ 64 h 257"/>
                    <a:gd name="T54" fmla="*/ 38 w 273"/>
                    <a:gd name="T55" fmla="*/ 66 h 257"/>
                    <a:gd name="T56" fmla="*/ 27 w 273"/>
                    <a:gd name="T57" fmla="*/ 65 h 257"/>
                    <a:gd name="T58" fmla="*/ 16 w 273"/>
                    <a:gd name="T59" fmla="*/ 64 h 257"/>
                    <a:gd name="T60" fmla="*/ 9 w 273"/>
                    <a:gd name="T61" fmla="*/ 61 h 257"/>
                    <a:gd name="T62" fmla="*/ 7 w 273"/>
                    <a:gd name="T63" fmla="*/ 52 h 257"/>
                    <a:gd name="T64" fmla="*/ 5 w 273"/>
                    <a:gd name="T65" fmla="*/ 48 h 257"/>
                    <a:gd name="T66" fmla="*/ 4 w 273"/>
                    <a:gd name="T67" fmla="*/ 46 h 257"/>
                    <a:gd name="T68" fmla="*/ 3 w 273"/>
                    <a:gd name="T69" fmla="*/ 42 h 257"/>
                    <a:gd name="T70" fmla="*/ 6 w 273"/>
                    <a:gd name="T71" fmla="*/ 40 h 257"/>
                    <a:gd name="T72" fmla="*/ 5 w 273"/>
                    <a:gd name="T73" fmla="*/ 39 h 257"/>
                    <a:gd name="T74" fmla="*/ 2 w 273"/>
                    <a:gd name="T75" fmla="*/ 38 h 257"/>
                    <a:gd name="T76" fmla="*/ 2 w 273"/>
                    <a:gd name="T77" fmla="*/ 33 h 257"/>
                    <a:gd name="T78" fmla="*/ 5 w 273"/>
                    <a:gd name="T79" fmla="*/ 31 h 257"/>
                    <a:gd name="T80" fmla="*/ 4 w 273"/>
                    <a:gd name="T81" fmla="*/ 29 h 257"/>
                    <a:gd name="T82" fmla="*/ 3 w 273"/>
                    <a:gd name="T83" fmla="*/ 26 h 257"/>
                    <a:gd name="T84" fmla="*/ 2 w 273"/>
                    <a:gd name="T85" fmla="*/ 24 h 257"/>
                    <a:gd name="T86" fmla="*/ 5 w 273"/>
                    <a:gd name="T87" fmla="*/ 21 h 257"/>
                    <a:gd name="T88" fmla="*/ 6 w 273"/>
                    <a:gd name="T89" fmla="*/ 19 h 257"/>
                    <a:gd name="T90" fmla="*/ 5 w 273"/>
                    <a:gd name="T91" fmla="*/ 16 h 257"/>
                    <a:gd name="T92" fmla="*/ 2 w 273"/>
                    <a:gd name="T93" fmla="*/ 15 h 257"/>
                    <a:gd name="T94" fmla="*/ 2 w 273"/>
                    <a:gd name="T95" fmla="*/ 8 h 257"/>
                    <a:gd name="T96" fmla="*/ 1 w 273"/>
                    <a:gd name="T97" fmla="*/ 3 h 2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3" h="257">
                      <a:moveTo>
                        <a:pt x="0" y="0"/>
                      </a:moveTo>
                      <a:lnTo>
                        <a:pt x="18" y="0"/>
                      </a:lnTo>
                      <a:lnTo>
                        <a:pt x="35" y="0"/>
                      </a:lnTo>
                      <a:lnTo>
                        <a:pt x="51" y="0"/>
                      </a:lnTo>
                      <a:lnTo>
                        <a:pt x="68" y="0"/>
                      </a:lnTo>
                      <a:lnTo>
                        <a:pt x="86" y="0"/>
                      </a:lnTo>
                      <a:lnTo>
                        <a:pt x="103" y="0"/>
                      </a:lnTo>
                      <a:lnTo>
                        <a:pt x="120" y="0"/>
                      </a:lnTo>
                      <a:lnTo>
                        <a:pt x="137" y="0"/>
                      </a:lnTo>
                      <a:lnTo>
                        <a:pt x="154" y="0"/>
                      </a:lnTo>
                      <a:lnTo>
                        <a:pt x="171" y="0"/>
                      </a:lnTo>
                      <a:lnTo>
                        <a:pt x="188" y="0"/>
                      </a:lnTo>
                      <a:lnTo>
                        <a:pt x="205" y="0"/>
                      </a:lnTo>
                      <a:lnTo>
                        <a:pt x="223" y="0"/>
                      </a:lnTo>
                      <a:lnTo>
                        <a:pt x="239" y="0"/>
                      </a:lnTo>
                      <a:lnTo>
                        <a:pt x="256" y="0"/>
                      </a:lnTo>
                      <a:lnTo>
                        <a:pt x="273" y="0"/>
                      </a:lnTo>
                      <a:lnTo>
                        <a:pt x="271" y="4"/>
                      </a:lnTo>
                      <a:lnTo>
                        <a:pt x="269" y="9"/>
                      </a:lnTo>
                      <a:lnTo>
                        <a:pt x="266" y="14"/>
                      </a:lnTo>
                      <a:lnTo>
                        <a:pt x="264" y="18"/>
                      </a:lnTo>
                      <a:lnTo>
                        <a:pt x="264" y="27"/>
                      </a:lnTo>
                      <a:lnTo>
                        <a:pt x="263" y="37"/>
                      </a:lnTo>
                      <a:lnTo>
                        <a:pt x="263" y="46"/>
                      </a:lnTo>
                      <a:lnTo>
                        <a:pt x="262" y="55"/>
                      </a:lnTo>
                      <a:lnTo>
                        <a:pt x="258" y="57"/>
                      </a:lnTo>
                      <a:lnTo>
                        <a:pt x="255" y="60"/>
                      </a:lnTo>
                      <a:lnTo>
                        <a:pt x="251" y="62"/>
                      </a:lnTo>
                      <a:lnTo>
                        <a:pt x="248" y="64"/>
                      </a:lnTo>
                      <a:lnTo>
                        <a:pt x="248" y="68"/>
                      </a:lnTo>
                      <a:lnTo>
                        <a:pt x="248" y="71"/>
                      </a:lnTo>
                      <a:lnTo>
                        <a:pt x="248" y="76"/>
                      </a:lnTo>
                      <a:lnTo>
                        <a:pt x="248" y="79"/>
                      </a:lnTo>
                      <a:lnTo>
                        <a:pt x="253" y="79"/>
                      </a:lnTo>
                      <a:lnTo>
                        <a:pt x="256" y="79"/>
                      </a:lnTo>
                      <a:lnTo>
                        <a:pt x="260" y="79"/>
                      </a:lnTo>
                      <a:lnTo>
                        <a:pt x="263" y="79"/>
                      </a:lnTo>
                      <a:lnTo>
                        <a:pt x="263" y="86"/>
                      </a:lnTo>
                      <a:lnTo>
                        <a:pt x="263" y="92"/>
                      </a:lnTo>
                      <a:lnTo>
                        <a:pt x="263" y="99"/>
                      </a:lnTo>
                      <a:lnTo>
                        <a:pt x="262" y="106"/>
                      </a:lnTo>
                      <a:lnTo>
                        <a:pt x="260" y="107"/>
                      </a:lnTo>
                      <a:lnTo>
                        <a:pt x="257" y="108"/>
                      </a:lnTo>
                      <a:lnTo>
                        <a:pt x="254" y="109"/>
                      </a:lnTo>
                      <a:lnTo>
                        <a:pt x="251" y="110"/>
                      </a:lnTo>
                      <a:lnTo>
                        <a:pt x="254" y="114"/>
                      </a:lnTo>
                      <a:lnTo>
                        <a:pt x="256" y="117"/>
                      </a:lnTo>
                      <a:lnTo>
                        <a:pt x="258" y="122"/>
                      </a:lnTo>
                      <a:lnTo>
                        <a:pt x="261" y="125"/>
                      </a:lnTo>
                      <a:lnTo>
                        <a:pt x="261" y="130"/>
                      </a:lnTo>
                      <a:lnTo>
                        <a:pt x="261" y="134"/>
                      </a:lnTo>
                      <a:lnTo>
                        <a:pt x="261" y="139"/>
                      </a:lnTo>
                      <a:lnTo>
                        <a:pt x="261" y="144"/>
                      </a:lnTo>
                      <a:lnTo>
                        <a:pt x="258" y="146"/>
                      </a:lnTo>
                      <a:lnTo>
                        <a:pt x="257" y="148"/>
                      </a:lnTo>
                      <a:lnTo>
                        <a:pt x="255" y="152"/>
                      </a:lnTo>
                      <a:lnTo>
                        <a:pt x="253" y="154"/>
                      </a:lnTo>
                      <a:lnTo>
                        <a:pt x="255" y="158"/>
                      </a:lnTo>
                      <a:lnTo>
                        <a:pt x="258" y="161"/>
                      </a:lnTo>
                      <a:lnTo>
                        <a:pt x="261" y="166"/>
                      </a:lnTo>
                      <a:lnTo>
                        <a:pt x="264" y="169"/>
                      </a:lnTo>
                      <a:lnTo>
                        <a:pt x="263" y="172"/>
                      </a:lnTo>
                      <a:lnTo>
                        <a:pt x="263" y="177"/>
                      </a:lnTo>
                      <a:lnTo>
                        <a:pt x="262" y="181"/>
                      </a:lnTo>
                      <a:lnTo>
                        <a:pt x="261" y="185"/>
                      </a:lnTo>
                      <a:lnTo>
                        <a:pt x="260" y="189"/>
                      </a:lnTo>
                      <a:lnTo>
                        <a:pt x="258" y="192"/>
                      </a:lnTo>
                      <a:lnTo>
                        <a:pt x="256" y="196"/>
                      </a:lnTo>
                      <a:lnTo>
                        <a:pt x="255" y="199"/>
                      </a:lnTo>
                      <a:lnTo>
                        <a:pt x="254" y="205"/>
                      </a:lnTo>
                      <a:lnTo>
                        <a:pt x="253" y="210"/>
                      </a:lnTo>
                      <a:lnTo>
                        <a:pt x="251" y="217"/>
                      </a:lnTo>
                      <a:lnTo>
                        <a:pt x="250" y="223"/>
                      </a:lnTo>
                      <a:lnTo>
                        <a:pt x="248" y="227"/>
                      </a:lnTo>
                      <a:lnTo>
                        <a:pt x="246" y="230"/>
                      </a:lnTo>
                      <a:lnTo>
                        <a:pt x="242" y="235"/>
                      </a:lnTo>
                      <a:lnTo>
                        <a:pt x="240" y="238"/>
                      </a:lnTo>
                      <a:lnTo>
                        <a:pt x="233" y="243"/>
                      </a:lnTo>
                      <a:lnTo>
                        <a:pt x="223" y="246"/>
                      </a:lnTo>
                      <a:lnTo>
                        <a:pt x="212" y="250"/>
                      </a:lnTo>
                      <a:lnTo>
                        <a:pt x="200" y="252"/>
                      </a:lnTo>
                      <a:lnTo>
                        <a:pt x="186" y="254"/>
                      </a:lnTo>
                      <a:lnTo>
                        <a:pt x="171" y="255"/>
                      </a:lnTo>
                      <a:lnTo>
                        <a:pt x="155" y="257"/>
                      </a:lnTo>
                      <a:lnTo>
                        <a:pt x="140" y="257"/>
                      </a:lnTo>
                      <a:lnTo>
                        <a:pt x="124" y="257"/>
                      </a:lnTo>
                      <a:lnTo>
                        <a:pt x="109" y="255"/>
                      </a:lnTo>
                      <a:lnTo>
                        <a:pt x="94" y="254"/>
                      </a:lnTo>
                      <a:lnTo>
                        <a:pt x="80" y="253"/>
                      </a:lnTo>
                      <a:lnTo>
                        <a:pt x="66" y="251"/>
                      </a:lnTo>
                      <a:lnTo>
                        <a:pt x="55" y="247"/>
                      </a:lnTo>
                      <a:lnTo>
                        <a:pt x="45" y="244"/>
                      </a:lnTo>
                      <a:lnTo>
                        <a:pt x="37" y="239"/>
                      </a:lnTo>
                      <a:lnTo>
                        <a:pt x="33" y="228"/>
                      </a:lnTo>
                      <a:lnTo>
                        <a:pt x="30" y="215"/>
                      </a:lnTo>
                      <a:lnTo>
                        <a:pt x="28" y="202"/>
                      </a:lnTo>
                      <a:lnTo>
                        <a:pt x="27" y="191"/>
                      </a:lnTo>
                      <a:lnTo>
                        <a:pt x="25" y="189"/>
                      </a:lnTo>
                      <a:lnTo>
                        <a:pt x="22" y="187"/>
                      </a:lnTo>
                      <a:lnTo>
                        <a:pt x="20" y="185"/>
                      </a:lnTo>
                      <a:lnTo>
                        <a:pt x="18" y="183"/>
                      </a:lnTo>
                      <a:lnTo>
                        <a:pt x="17" y="178"/>
                      </a:lnTo>
                      <a:lnTo>
                        <a:pt x="17" y="175"/>
                      </a:lnTo>
                      <a:lnTo>
                        <a:pt x="17" y="170"/>
                      </a:lnTo>
                      <a:lnTo>
                        <a:pt x="15" y="167"/>
                      </a:lnTo>
                      <a:lnTo>
                        <a:pt x="19" y="163"/>
                      </a:lnTo>
                      <a:lnTo>
                        <a:pt x="22" y="161"/>
                      </a:lnTo>
                      <a:lnTo>
                        <a:pt x="26" y="158"/>
                      </a:lnTo>
                      <a:lnTo>
                        <a:pt x="30" y="155"/>
                      </a:lnTo>
                      <a:lnTo>
                        <a:pt x="26" y="155"/>
                      </a:lnTo>
                      <a:lnTo>
                        <a:pt x="21" y="155"/>
                      </a:lnTo>
                      <a:lnTo>
                        <a:pt x="15" y="155"/>
                      </a:lnTo>
                      <a:lnTo>
                        <a:pt x="11" y="155"/>
                      </a:lnTo>
                      <a:lnTo>
                        <a:pt x="11" y="148"/>
                      </a:lnTo>
                      <a:lnTo>
                        <a:pt x="11" y="141"/>
                      </a:lnTo>
                      <a:lnTo>
                        <a:pt x="11" y="134"/>
                      </a:lnTo>
                      <a:lnTo>
                        <a:pt x="11" y="128"/>
                      </a:lnTo>
                      <a:lnTo>
                        <a:pt x="15" y="126"/>
                      </a:lnTo>
                      <a:lnTo>
                        <a:pt x="19" y="125"/>
                      </a:lnTo>
                      <a:lnTo>
                        <a:pt x="22" y="123"/>
                      </a:lnTo>
                      <a:lnTo>
                        <a:pt x="26" y="122"/>
                      </a:lnTo>
                      <a:lnTo>
                        <a:pt x="22" y="117"/>
                      </a:lnTo>
                      <a:lnTo>
                        <a:pt x="19" y="113"/>
                      </a:lnTo>
                      <a:lnTo>
                        <a:pt x="15" y="109"/>
                      </a:lnTo>
                      <a:lnTo>
                        <a:pt x="12" y="106"/>
                      </a:lnTo>
                      <a:lnTo>
                        <a:pt x="12" y="102"/>
                      </a:lnTo>
                      <a:lnTo>
                        <a:pt x="11" y="99"/>
                      </a:lnTo>
                      <a:lnTo>
                        <a:pt x="11" y="95"/>
                      </a:lnTo>
                      <a:lnTo>
                        <a:pt x="10" y="92"/>
                      </a:lnTo>
                      <a:lnTo>
                        <a:pt x="14" y="88"/>
                      </a:lnTo>
                      <a:lnTo>
                        <a:pt x="18" y="86"/>
                      </a:lnTo>
                      <a:lnTo>
                        <a:pt x="21" y="83"/>
                      </a:lnTo>
                      <a:lnTo>
                        <a:pt x="26" y="80"/>
                      </a:lnTo>
                      <a:lnTo>
                        <a:pt x="26" y="77"/>
                      </a:lnTo>
                      <a:lnTo>
                        <a:pt x="26" y="73"/>
                      </a:lnTo>
                      <a:lnTo>
                        <a:pt x="25" y="70"/>
                      </a:lnTo>
                      <a:lnTo>
                        <a:pt x="25" y="65"/>
                      </a:lnTo>
                      <a:lnTo>
                        <a:pt x="21" y="63"/>
                      </a:lnTo>
                      <a:lnTo>
                        <a:pt x="18" y="61"/>
                      </a:lnTo>
                      <a:lnTo>
                        <a:pt x="13" y="60"/>
                      </a:lnTo>
                      <a:lnTo>
                        <a:pt x="10" y="57"/>
                      </a:lnTo>
                      <a:lnTo>
                        <a:pt x="10" y="49"/>
                      </a:lnTo>
                      <a:lnTo>
                        <a:pt x="10" y="40"/>
                      </a:lnTo>
                      <a:lnTo>
                        <a:pt x="10" y="32"/>
                      </a:lnTo>
                      <a:lnTo>
                        <a:pt x="10" y="24"/>
                      </a:lnTo>
                      <a:lnTo>
                        <a:pt x="7" y="18"/>
                      </a:lnTo>
                      <a:lnTo>
                        <a:pt x="5" y="11"/>
                      </a:lnTo>
                      <a:lnTo>
                        <a:pt x="3" y="5"/>
                      </a:lnTo>
                      <a:lnTo>
                        <a:pt x="0" y="0"/>
                      </a:lnTo>
                      <a:close/>
                    </a:path>
                  </a:pathLst>
                </a:custGeom>
                <a:solidFill>
                  <a:srgbClr val="595B5B"/>
                </a:solidFill>
                <a:ln w="9525">
                  <a:noFill/>
                  <a:round/>
                  <a:headEnd/>
                  <a:tailEnd/>
                </a:ln>
              </p:spPr>
              <p:txBody>
                <a:bodyPr/>
                <a:lstStyle/>
                <a:p>
                  <a:pPr>
                    <a:defRPr/>
                  </a:pPr>
                  <a:endParaRPr lang="en-US"/>
                </a:p>
              </p:txBody>
            </p:sp>
            <p:sp>
              <p:nvSpPr>
                <p:cNvPr id="1095" name="Freeform 68"/>
                <p:cNvSpPr>
                  <a:spLocks/>
                </p:cNvSpPr>
                <p:nvPr/>
              </p:nvSpPr>
              <p:spPr bwMode="auto">
                <a:xfrm>
                  <a:off x="2374" y="3468"/>
                  <a:ext cx="124" cy="127"/>
                </a:xfrm>
                <a:custGeom>
                  <a:avLst/>
                  <a:gdLst>
                    <a:gd name="T0" fmla="*/ 7 w 249"/>
                    <a:gd name="T1" fmla="*/ 0 h 257"/>
                    <a:gd name="T2" fmla="*/ 19 w 249"/>
                    <a:gd name="T3" fmla="*/ 0 h 257"/>
                    <a:gd name="T4" fmla="*/ 31 w 249"/>
                    <a:gd name="T5" fmla="*/ 0 h 257"/>
                    <a:gd name="T6" fmla="*/ 43 w 249"/>
                    <a:gd name="T7" fmla="*/ 0 h 257"/>
                    <a:gd name="T8" fmla="*/ 54 w 249"/>
                    <a:gd name="T9" fmla="*/ 0 h 257"/>
                    <a:gd name="T10" fmla="*/ 62 w 249"/>
                    <a:gd name="T11" fmla="*/ 1 h 257"/>
                    <a:gd name="T12" fmla="*/ 60 w 249"/>
                    <a:gd name="T13" fmla="*/ 4 h 257"/>
                    <a:gd name="T14" fmla="*/ 59 w 249"/>
                    <a:gd name="T15" fmla="*/ 11 h 257"/>
                    <a:gd name="T16" fmla="*/ 58 w 249"/>
                    <a:gd name="T17" fmla="*/ 14 h 257"/>
                    <a:gd name="T18" fmla="*/ 56 w 249"/>
                    <a:gd name="T19" fmla="*/ 17 h 257"/>
                    <a:gd name="T20" fmla="*/ 56 w 249"/>
                    <a:gd name="T21" fmla="*/ 19 h 257"/>
                    <a:gd name="T22" fmla="*/ 59 w 249"/>
                    <a:gd name="T23" fmla="*/ 19 h 257"/>
                    <a:gd name="T24" fmla="*/ 60 w 249"/>
                    <a:gd name="T25" fmla="*/ 22 h 257"/>
                    <a:gd name="T26" fmla="*/ 59 w 249"/>
                    <a:gd name="T27" fmla="*/ 26 h 257"/>
                    <a:gd name="T28" fmla="*/ 57 w 249"/>
                    <a:gd name="T29" fmla="*/ 27 h 257"/>
                    <a:gd name="T30" fmla="*/ 59 w 249"/>
                    <a:gd name="T31" fmla="*/ 30 h 257"/>
                    <a:gd name="T32" fmla="*/ 59 w 249"/>
                    <a:gd name="T33" fmla="*/ 33 h 257"/>
                    <a:gd name="T34" fmla="*/ 59 w 249"/>
                    <a:gd name="T35" fmla="*/ 36 h 257"/>
                    <a:gd name="T36" fmla="*/ 57 w 249"/>
                    <a:gd name="T37" fmla="*/ 38 h 257"/>
                    <a:gd name="T38" fmla="*/ 59 w 249"/>
                    <a:gd name="T39" fmla="*/ 41 h 257"/>
                    <a:gd name="T40" fmla="*/ 59 w 249"/>
                    <a:gd name="T41" fmla="*/ 43 h 257"/>
                    <a:gd name="T42" fmla="*/ 59 w 249"/>
                    <a:gd name="T43" fmla="*/ 46 h 257"/>
                    <a:gd name="T44" fmla="*/ 58 w 249"/>
                    <a:gd name="T45" fmla="*/ 48 h 257"/>
                    <a:gd name="T46" fmla="*/ 57 w 249"/>
                    <a:gd name="T47" fmla="*/ 53 h 257"/>
                    <a:gd name="T48" fmla="*/ 55 w 249"/>
                    <a:gd name="T49" fmla="*/ 56 h 257"/>
                    <a:gd name="T50" fmla="*/ 53 w 249"/>
                    <a:gd name="T51" fmla="*/ 59 h 257"/>
                    <a:gd name="T52" fmla="*/ 45 w 249"/>
                    <a:gd name="T53" fmla="*/ 62 h 257"/>
                    <a:gd name="T54" fmla="*/ 35 w 249"/>
                    <a:gd name="T55" fmla="*/ 63 h 257"/>
                    <a:gd name="T56" fmla="*/ 24 w 249"/>
                    <a:gd name="T57" fmla="*/ 63 h 257"/>
                    <a:gd name="T58" fmla="*/ 15 w 249"/>
                    <a:gd name="T59" fmla="*/ 61 h 257"/>
                    <a:gd name="T60" fmla="*/ 8 w 249"/>
                    <a:gd name="T61" fmla="*/ 58 h 257"/>
                    <a:gd name="T62" fmla="*/ 6 w 249"/>
                    <a:gd name="T63" fmla="*/ 49 h 257"/>
                    <a:gd name="T64" fmla="*/ 5 w 249"/>
                    <a:gd name="T65" fmla="*/ 45 h 257"/>
                    <a:gd name="T66" fmla="*/ 3 w 249"/>
                    <a:gd name="T67" fmla="*/ 43 h 257"/>
                    <a:gd name="T68" fmla="*/ 3 w 249"/>
                    <a:gd name="T69" fmla="*/ 41 h 257"/>
                    <a:gd name="T70" fmla="*/ 6 w 249"/>
                    <a:gd name="T71" fmla="*/ 39 h 257"/>
                    <a:gd name="T72" fmla="*/ 5 w 249"/>
                    <a:gd name="T73" fmla="*/ 38 h 257"/>
                    <a:gd name="T74" fmla="*/ 2 w 249"/>
                    <a:gd name="T75" fmla="*/ 36 h 257"/>
                    <a:gd name="T76" fmla="*/ 2 w 249"/>
                    <a:gd name="T77" fmla="*/ 31 h 257"/>
                    <a:gd name="T78" fmla="*/ 5 w 249"/>
                    <a:gd name="T79" fmla="*/ 30 h 257"/>
                    <a:gd name="T80" fmla="*/ 4 w 249"/>
                    <a:gd name="T81" fmla="*/ 28 h 257"/>
                    <a:gd name="T82" fmla="*/ 2 w 249"/>
                    <a:gd name="T83" fmla="*/ 25 h 257"/>
                    <a:gd name="T84" fmla="*/ 2 w 249"/>
                    <a:gd name="T85" fmla="*/ 22 h 257"/>
                    <a:gd name="T86" fmla="*/ 5 w 249"/>
                    <a:gd name="T87" fmla="*/ 20 h 257"/>
                    <a:gd name="T88" fmla="*/ 5 w 249"/>
                    <a:gd name="T89" fmla="*/ 18 h 257"/>
                    <a:gd name="T90" fmla="*/ 4 w 249"/>
                    <a:gd name="T91" fmla="*/ 16 h 257"/>
                    <a:gd name="T92" fmla="*/ 2 w 249"/>
                    <a:gd name="T93" fmla="*/ 14 h 257"/>
                    <a:gd name="T94" fmla="*/ 2 w 249"/>
                    <a:gd name="T95" fmla="*/ 8 h 257"/>
                    <a:gd name="T96" fmla="*/ 1 w 249"/>
                    <a:gd name="T97" fmla="*/ 2 h 2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57">
                      <a:moveTo>
                        <a:pt x="0" y="0"/>
                      </a:moveTo>
                      <a:lnTo>
                        <a:pt x="16" y="0"/>
                      </a:lnTo>
                      <a:lnTo>
                        <a:pt x="31" y="0"/>
                      </a:lnTo>
                      <a:lnTo>
                        <a:pt x="47" y="0"/>
                      </a:lnTo>
                      <a:lnTo>
                        <a:pt x="62" y="0"/>
                      </a:lnTo>
                      <a:lnTo>
                        <a:pt x="78" y="0"/>
                      </a:lnTo>
                      <a:lnTo>
                        <a:pt x="93" y="0"/>
                      </a:lnTo>
                      <a:lnTo>
                        <a:pt x="109" y="0"/>
                      </a:lnTo>
                      <a:lnTo>
                        <a:pt x="124" y="0"/>
                      </a:lnTo>
                      <a:lnTo>
                        <a:pt x="140" y="0"/>
                      </a:lnTo>
                      <a:lnTo>
                        <a:pt x="155" y="0"/>
                      </a:lnTo>
                      <a:lnTo>
                        <a:pt x="172" y="0"/>
                      </a:lnTo>
                      <a:lnTo>
                        <a:pt x="186" y="0"/>
                      </a:lnTo>
                      <a:lnTo>
                        <a:pt x="203" y="0"/>
                      </a:lnTo>
                      <a:lnTo>
                        <a:pt x="218" y="0"/>
                      </a:lnTo>
                      <a:lnTo>
                        <a:pt x="234" y="0"/>
                      </a:lnTo>
                      <a:lnTo>
                        <a:pt x="249" y="0"/>
                      </a:lnTo>
                      <a:lnTo>
                        <a:pt x="248" y="4"/>
                      </a:lnTo>
                      <a:lnTo>
                        <a:pt x="245" y="9"/>
                      </a:lnTo>
                      <a:lnTo>
                        <a:pt x="244" y="14"/>
                      </a:lnTo>
                      <a:lnTo>
                        <a:pt x="242" y="18"/>
                      </a:lnTo>
                      <a:lnTo>
                        <a:pt x="241" y="28"/>
                      </a:lnTo>
                      <a:lnTo>
                        <a:pt x="241" y="37"/>
                      </a:lnTo>
                      <a:lnTo>
                        <a:pt x="239" y="46"/>
                      </a:lnTo>
                      <a:lnTo>
                        <a:pt x="239" y="55"/>
                      </a:lnTo>
                      <a:lnTo>
                        <a:pt x="236" y="57"/>
                      </a:lnTo>
                      <a:lnTo>
                        <a:pt x="234" y="59"/>
                      </a:lnTo>
                      <a:lnTo>
                        <a:pt x="230" y="61"/>
                      </a:lnTo>
                      <a:lnTo>
                        <a:pt x="227" y="63"/>
                      </a:lnTo>
                      <a:lnTo>
                        <a:pt x="227" y="68"/>
                      </a:lnTo>
                      <a:lnTo>
                        <a:pt x="227" y="71"/>
                      </a:lnTo>
                      <a:lnTo>
                        <a:pt x="227" y="76"/>
                      </a:lnTo>
                      <a:lnTo>
                        <a:pt x="227" y="79"/>
                      </a:lnTo>
                      <a:lnTo>
                        <a:pt x="230" y="79"/>
                      </a:lnTo>
                      <a:lnTo>
                        <a:pt x="234" y="79"/>
                      </a:lnTo>
                      <a:lnTo>
                        <a:pt x="237" y="79"/>
                      </a:lnTo>
                      <a:lnTo>
                        <a:pt x="241" y="79"/>
                      </a:lnTo>
                      <a:lnTo>
                        <a:pt x="241" y="85"/>
                      </a:lnTo>
                      <a:lnTo>
                        <a:pt x="241" y="92"/>
                      </a:lnTo>
                      <a:lnTo>
                        <a:pt x="239" y="99"/>
                      </a:lnTo>
                      <a:lnTo>
                        <a:pt x="239" y="105"/>
                      </a:lnTo>
                      <a:lnTo>
                        <a:pt x="237" y="106"/>
                      </a:lnTo>
                      <a:lnTo>
                        <a:pt x="235" y="107"/>
                      </a:lnTo>
                      <a:lnTo>
                        <a:pt x="231" y="108"/>
                      </a:lnTo>
                      <a:lnTo>
                        <a:pt x="229" y="109"/>
                      </a:lnTo>
                      <a:lnTo>
                        <a:pt x="231" y="113"/>
                      </a:lnTo>
                      <a:lnTo>
                        <a:pt x="234" y="117"/>
                      </a:lnTo>
                      <a:lnTo>
                        <a:pt x="236" y="121"/>
                      </a:lnTo>
                      <a:lnTo>
                        <a:pt x="238" y="125"/>
                      </a:lnTo>
                      <a:lnTo>
                        <a:pt x="238" y="130"/>
                      </a:lnTo>
                      <a:lnTo>
                        <a:pt x="238" y="135"/>
                      </a:lnTo>
                      <a:lnTo>
                        <a:pt x="238" y="139"/>
                      </a:lnTo>
                      <a:lnTo>
                        <a:pt x="238" y="144"/>
                      </a:lnTo>
                      <a:lnTo>
                        <a:pt x="236" y="146"/>
                      </a:lnTo>
                      <a:lnTo>
                        <a:pt x="235" y="148"/>
                      </a:lnTo>
                      <a:lnTo>
                        <a:pt x="233" y="152"/>
                      </a:lnTo>
                      <a:lnTo>
                        <a:pt x="230" y="154"/>
                      </a:lnTo>
                      <a:lnTo>
                        <a:pt x="233" y="158"/>
                      </a:lnTo>
                      <a:lnTo>
                        <a:pt x="236" y="161"/>
                      </a:lnTo>
                      <a:lnTo>
                        <a:pt x="238" y="165"/>
                      </a:lnTo>
                      <a:lnTo>
                        <a:pt x="241" y="168"/>
                      </a:lnTo>
                      <a:lnTo>
                        <a:pt x="239" y="173"/>
                      </a:lnTo>
                      <a:lnTo>
                        <a:pt x="239" y="176"/>
                      </a:lnTo>
                      <a:lnTo>
                        <a:pt x="239" y="181"/>
                      </a:lnTo>
                      <a:lnTo>
                        <a:pt x="238" y="185"/>
                      </a:lnTo>
                      <a:lnTo>
                        <a:pt x="237" y="189"/>
                      </a:lnTo>
                      <a:lnTo>
                        <a:pt x="236" y="192"/>
                      </a:lnTo>
                      <a:lnTo>
                        <a:pt x="235" y="196"/>
                      </a:lnTo>
                      <a:lnTo>
                        <a:pt x="234" y="199"/>
                      </a:lnTo>
                      <a:lnTo>
                        <a:pt x="233" y="205"/>
                      </a:lnTo>
                      <a:lnTo>
                        <a:pt x="231" y="211"/>
                      </a:lnTo>
                      <a:lnTo>
                        <a:pt x="229" y="216"/>
                      </a:lnTo>
                      <a:lnTo>
                        <a:pt x="228" y="222"/>
                      </a:lnTo>
                      <a:lnTo>
                        <a:pt x="226" y="227"/>
                      </a:lnTo>
                      <a:lnTo>
                        <a:pt x="223" y="230"/>
                      </a:lnTo>
                      <a:lnTo>
                        <a:pt x="221" y="234"/>
                      </a:lnTo>
                      <a:lnTo>
                        <a:pt x="219" y="238"/>
                      </a:lnTo>
                      <a:lnTo>
                        <a:pt x="212" y="243"/>
                      </a:lnTo>
                      <a:lnTo>
                        <a:pt x="204" y="246"/>
                      </a:lnTo>
                      <a:lnTo>
                        <a:pt x="193" y="250"/>
                      </a:lnTo>
                      <a:lnTo>
                        <a:pt x="182" y="252"/>
                      </a:lnTo>
                      <a:lnTo>
                        <a:pt x="169" y="254"/>
                      </a:lnTo>
                      <a:lnTo>
                        <a:pt x="155" y="256"/>
                      </a:lnTo>
                      <a:lnTo>
                        <a:pt x="142" y="257"/>
                      </a:lnTo>
                      <a:lnTo>
                        <a:pt x="128" y="257"/>
                      </a:lnTo>
                      <a:lnTo>
                        <a:pt x="113" y="257"/>
                      </a:lnTo>
                      <a:lnTo>
                        <a:pt x="99" y="256"/>
                      </a:lnTo>
                      <a:lnTo>
                        <a:pt x="85" y="254"/>
                      </a:lnTo>
                      <a:lnTo>
                        <a:pt x="72" y="252"/>
                      </a:lnTo>
                      <a:lnTo>
                        <a:pt x="61" y="250"/>
                      </a:lnTo>
                      <a:lnTo>
                        <a:pt x="51" y="246"/>
                      </a:lnTo>
                      <a:lnTo>
                        <a:pt x="41" y="243"/>
                      </a:lnTo>
                      <a:lnTo>
                        <a:pt x="34" y="238"/>
                      </a:lnTo>
                      <a:lnTo>
                        <a:pt x="31" y="227"/>
                      </a:lnTo>
                      <a:lnTo>
                        <a:pt x="28" y="214"/>
                      </a:lnTo>
                      <a:lnTo>
                        <a:pt x="26" y="203"/>
                      </a:lnTo>
                      <a:lnTo>
                        <a:pt x="25" y="191"/>
                      </a:lnTo>
                      <a:lnTo>
                        <a:pt x="23" y="189"/>
                      </a:lnTo>
                      <a:lnTo>
                        <a:pt x="21" y="186"/>
                      </a:lnTo>
                      <a:lnTo>
                        <a:pt x="18" y="185"/>
                      </a:lnTo>
                      <a:lnTo>
                        <a:pt x="16" y="183"/>
                      </a:lnTo>
                      <a:lnTo>
                        <a:pt x="15" y="178"/>
                      </a:lnTo>
                      <a:lnTo>
                        <a:pt x="15" y="174"/>
                      </a:lnTo>
                      <a:lnTo>
                        <a:pt x="15" y="170"/>
                      </a:lnTo>
                      <a:lnTo>
                        <a:pt x="14" y="166"/>
                      </a:lnTo>
                      <a:lnTo>
                        <a:pt x="17" y="163"/>
                      </a:lnTo>
                      <a:lnTo>
                        <a:pt x="21" y="160"/>
                      </a:lnTo>
                      <a:lnTo>
                        <a:pt x="24" y="158"/>
                      </a:lnTo>
                      <a:lnTo>
                        <a:pt x="28" y="154"/>
                      </a:lnTo>
                      <a:lnTo>
                        <a:pt x="23" y="154"/>
                      </a:lnTo>
                      <a:lnTo>
                        <a:pt x="20" y="154"/>
                      </a:lnTo>
                      <a:lnTo>
                        <a:pt x="15" y="154"/>
                      </a:lnTo>
                      <a:lnTo>
                        <a:pt x="10" y="154"/>
                      </a:lnTo>
                      <a:lnTo>
                        <a:pt x="10" y="148"/>
                      </a:lnTo>
                      <a:lnTo>
                        <a:pt x="10" y="142"/>
                      </a:lnTo>
                      <a:lnTo>
                        <a:pt x="10" y="135"/>
                      </a:lnTo>
                      <a:lnTo>
                        <a:pt x="10" y="128"/>
                      </a:lnTo>
                      <a:lnTo>
                        <a:pt x="14" y="125"/>
                      </a:lnTo>
                      <a:lnTo>
                        <a:pt x="17" y="124"/>
                      </a:lnTo>
                      <a:lnTo>
                        <a:pt x="21" y="122"/>
                      </a:lnTo>
                      <a:lnTo>
                        <a:pt x="23" y="121"/>
                      </a:lnTo>
                      <a:lnTo>
                        <a:pt x="21" y="117"/>
                      </a:lnTo>
                      <a:lnTo>
                        <a:pt x="17" y="113"/>
                      </a:lnTo>
                      <a:lnTo>
                        <a:pt x="14" y="109"/>
                      </a:lnTo>
                      <a:lnTo>
                        <a:pt x="11" y="106"/>
                      </a:lnTo>
                      <a:lnTo>
                        <a:pt x="10" y="102"/>
                      </a:lnTo>
                      <a:lnTo>
                        <a:pt x="10" y="99"/>
                      </a:lnTo>
                      <a:lnTo>
                        <a:pt x="9" y="95"/>
                      </a:lnTo>
                      <a:lnTo>
                        <a:pt x="8" y="92"/>
                      </a:lnTo>
                      <a:lnTo>
                        <a:pt x="13" y="89"/>
                      </a:lnTo>
                      <a:lnTo>
                        <a:pt x="16" y="86"/>
                      </a:lnTo>
                      <a:lnTo>
                        <a:pt x="20" y="83"/>
                      </a:lnTo>
                      <a:lnTo>
                        <a:pt x="23" y="81"/>
                      </a:lnTo>
                      <a:lnTo>
                        <a:pt x="23" y="77"/>
                      </a:lnTo>
                      <a:lnTo>
                        <a:pt x="23" y="74"/>
                      </a:lnTo>
                      <a:lnTo>
                        <a:pt x="23" y="70"/>
                      </a:lnTo>
                      <a:lnTo>
                        <a:pt x="22" y="67"/>
                      </a:lnTo>
                      <a:lnTo>
                        <a:pt x="18" y="64"/>
                      </a:lnTo>
                      <a:lnTo>
                        <a:pt x="16" y="62"/>
                      </a:lnTo>
                      <a:lnTo>
                        <a:pt x="13" y="60"/>
                      </a:lnTo>
                      <a:lnTo>
                        <a:pt x="9" y="57"/>
                      </a:lnTo>
                      <a:lnTo>
                        <a:pt x="9" y="49"/>
                      </a:lnTo>
                      <a:lnTo>
                        <a:pt x="9" y="41"/>
                      </a:lnTo>
                      <a:lnTo>
                        <a:pt x="9" y="33"/>
                      </a:lnTo>
                      <a:lnTo>
                        <a:pt x="9" y="25"/>
                      </a:lnTo>
                      <a:lnTo>
                        <a:pt x="7" y="18"/>
                      </a:lnTo>
                      <a:lnTo>
                        <a:pt x="5" y="11"/>
                      </a:lnTo>
                      <a:lnTo>
                        <a:pt x="2" y="6"/>
                      </a:lnTo>
                      <a:lnTo>
                        <a:pt x="0" y="0"/>
                      </a:lnTo>
                      <a:close/>
                    </a:path>
                  </a:pathLst>
                </a:custGeom>
                <a:solidFill>
                  <a:srgbClr val="636366"/>
                </a:solidFill>
                <a:ln w="9525">
                  <a:noFill/>
                  <a:round/>
                  <a:headEnd/>
                  <a:tailEnd/>
                </a:ln>
              </p:spPr>
              <p:txBody>
                <a:bodyPr/>
                <a:lstStyle/>
                <a:p>
                  <a:pPr>
                    <a:defRPr/>
                  </a:pPr>
                  <a:endParaRPr lang="en-US"/>
                </a:p>
              </p:txBody>
            </p:sp>
            <p:sp>
              <p:nvSpPr>
                <p:cNvPr id="1096" name="Freeform 69"/>
                <p:cNvSpPr>
                  <a:spLocks/>
                </p:cNvSpPr>
                <p:nvPr/>
              </p:nvSpPr>
              <p:spPr bwMode="auto">
                <a:xfrm>
                  <a:off x="2382" y="3468"/>
                  <a:ext cx="111" cy="127"/>
                </a:xfrm>
                <a:custGeom>
                  <a:avLst/>
                  <a:gdLst>
                    <a:gd name="T0" fmla="*/ 6 w 224"/>
                    <a:gd name="T1" fmla="*/ 0 h 256"/>
                    <a:gd name="T2" fmla="*/ 17 w 224"/>
                    <a:gd name="T3" fmla="*/ 0 h 256"/>
                    <a:gd name="T4" fmla="*/ 28 w 224"/>
                    <a:gd name="T5" fmla="*/ 0 h 256"/>
                    <a:gd name="T6" fmla="*/ 38 w 224"/>
                    <a:gd name="T7" fmla="*/ 0 h 256"/>
                    <a:gd name="T8" fmla="*/ 49 w 224"/>
                    <a:gd name="T9" fmla="*/ 0 h 256"/>
                    <a:gd name="T10" fmla="*/ 55 w 224"/>
                    <a:gd name="T11" fmla="*/ 1 h 256"/>
                    <a:gd name="T12" fmla="*/ 54 w 224"/>
                    <a:gd name="T13" fmla="*/ 4 h 256"/>
                    <a:gd name="T14" fmla="*/ 53 w 224"/>
                    <a:gd name="T15" fmla="*/ 11 h 256"/>
                    <a:gd name="T16" fmla="*/ 52 w 224"/>
                    <a:gd name="T17" fmla="*/ 14 h 256"/>
                    <a:gd name="T18" fmla="*/ 51 w 224"/>
                    <a:gd name="T19" fmla="*/ 17 h 256"/>
                    <a:gd name="T20" fmla="*/ 51 w 224"/>
                    <a:gd name="T21" fmla="*/ 20 h 256"/>
                    <a:gd name="T22" fmla="*/ 53 w 224"/>
                    <a:gd name="T23" fmla="*/ 20 h 256"/>
                    <a:gd name="T24" fmla="*/ 53 w 224"/>
                    <a:gd name="T25" fmla="*/ 23 h 256"/>
                    <a:gd name="T26" fmla="*/ 53 w 224"/>
                    <a:gd name="T27" fmla="*/ 26 h 256"/>
                    <a:gd name="T28" fmla="*/ 51 w 224"/>
                    <a:gd name="T29" fmla="*/ 27 h 256"/>
                    <a:gd name="T30" fmla="*/ 53 w 224"/>
                    <a:gd name="T31" fmla="*/ 30 h 256"/>
                    <a:gd name="T32" fmla="*/ 53 w 224"/>
                    <a:gd name="T33" fmla="*/ 33 h 256"/>
                    <a:gd name="T34" fmla="*/ 53 w 224"/>
                    <a:gd name="T35" fmla="*/ 36 h 256"/>
                    <a:gd name="T36" fmla="*/ 51 w 224"/>
                    <a:gd name="T37" fmla="*/ 38 h 256"/>
                    <a:gd name="T38" fmla="*/ 53 w 224"/>
                    <a:gd name="T39" fmla="*/ 40 h 256"/>
                    <a:gd name="T40" fmla="*/ 53 w 224"/>
                    <a:gd name="T41" fmla="*/ 43 h 256"/>
                    <a:gd name="T42" fmla="*/ 53 w 224"/>
                    <a:gd name="T43" fmla="*/ 46 h 256"/>
                    <a:gd name="T44" fmla="*/ 52 w 224"/>
                    <a:gd name="T45" fmla="*/ 49 h 256"/>
                    <a:gd name="T46" fmla="*/ 51 w 224"/>
                    <a:gd name="T47" fmla="*/ 54 h 256"/>
                    <a:gd name="T48" fmla="*/ 50 w 224"/>
                    <a:gd name="T49" fmla="*/ 57 h 256"/>
                    <a:gd name="T50" fmla="*/ 45 w 224"/>
                    <a:gd name="T51" fmla="*/ 61 h 256"/>
                    <a:gd name="T52" fmla="*/ 28 w 224"/>
                    <a:gd name="T53" fmla="*/ 63 h 256"/>
                    <a:gd name="T54" fmla="*/ 10 w 224"/>
                    <a:gd name="T55" fmla="*/ 61 h 256"/>
                    <a:gd name="T56" fmla="*/ 6 w 224"/>
                    <a:gd name="T57" fmla="*/ 53 h 256"/>
                    <a:gd name="T58" fmla="*/ 4 w 224"/>
                    <a:gd name="T59" fmla="*/ 46 h 256"/>
                    <a:gd name="T60" fmla="*/ 3 w 224"/>
                    <a:gd name="T61" fmla="*/ 45 h 256"/>
                    <a:gd name="T62" fmla="*/ 3 w 224"/>
                    <a:gd name="T63" fmla="*/ 42 h 256"/>
                    <a:gd name="T64" fmla="*/ 4 w 224"/>
                    <a:gd name="T65" fmla="*/ 39 h 256"/>
                    <a:gd name="T66" fmla="*/ 4 w 224"/>
                    <a:gd name="T67" fmla="*/ 38 h 256"/>
                    <a:gd name="T68" fmla="*/ 2 w 224"/>
                    <a:gd name="T69" fmla="*/ 38 h 256"/>
                    <a:gd name="T70" fmla="*/ 2 w 224"/>
                    <a:gd name="T71" fmla="*/ 33 h 256"/>
                    <a:gd name="T72" fmla="*/ 3 w 224"/>
                    <a:gd name="T73" fmla="*/ 30 h 256"/>
                    <a:gd name="T74" fmla="*/ 4 w 224"/>
                    <a:gd name="T75" fmla="*/ 29 h 256"/>
                    <a:gd name="T76" fmla="*/ 2 w 224"/>
                    <a:gd name="T77" fmla="*/ 26 h 256"/>
                    <a:gd name="T78" fmla="*/ 2 w 224"/>
                    <a:gd name="T79" fmla="*/ 24 h 256"/>
                    <a:gd name="T80" fmla="*/ 3 w 224"/>
                    <a:gd name="T81" fmla="*/ 21 h 256"/>
                    <a:gd name="T82" fmla="*/ 4 w 224"/>
                    <a:gd name="T83" fmla="*/ 19 h 256"/>
                    <a:gd name="T84" fmla="*/ 4 w 224"/>
                    <a:gd name="T85" fmla="*/ 16 h 256"/>
                    <a:gd name="T86" fmla="*/ 2 w 224"/>
                    <a:gd name="T87" fmla="*/ 15 h 256"/>
                    <a:gd name="T88" fmla="*/ 1 w 224"/>
                    <a:gd name="T89" fmla="*/ 10 h 256"/>
                    <a:gd name="T90" fmla="*/ 1 w 224"/>
                    <a:gd name="T91" fmla="*/ 5 h 256"/>
                    <a:gd name="T92" fmla="*/ 0 w 224"/>
                    <a:gd name="T93" fmla="*/ 0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4" h="256">
                      <a:moveTo>
                        <a:pt x="0" y="0"/>
                      </a:moveTo>
                      <a:lnTo>
                        <a:pt x="13" y="0"/>
                      </a:lnTo>
                      <a:lnTo>
                        <a:pt x="27" y="0"/>
                      </a:lnTo>
                      <a:lnTo>
                        <a:pt x="42" y="0"/>
                      </a:lnTo>
                      <a:lnTo>
                        <a:pt x="56" y="0"/>
                      </a:lnTo>
                      <a:lnTo>
                        <a:pt x="70" y="0"/>
                      </a:lnTo>
                      <a:lnTo>
                        <a:pt x="84" y="0"/>
                      </a:lnTo>
                      <a:lnTo>
                        <a:pt x="97" y="0"/>
                      </a:lnTo>
                      <a:lnTo>
                        <a:pt x="112" y="0"/>
                      </a:lnTo>
                      <a:lnTo>
                        <a:pt x="126" y="0"/>
                      </a:lnTo>
                      <a:lnTo>
                        <a:pt x="140" y="0"/>
                      </a:lnTo>
                      <a:lnTo>
                        <a:pt x="154" y="0"/>
                      </a:lnTo>
                      <a:lnTo>
                        <a:pt x="168" y="0"/>
                      </a:lnTo>
                      <a:lnTo>
                        <a:pt x="182" y="0"/>
                      </a:lnTo>
                      <a:lnTo>
                        <a:pt x="197" y="0"/>
                      </a:lnTo>
                      <a:lnTo>
                        <a:pt x="210" y="0"/>
                      </a:lnTo>
                      <a:lnTo>
                        <a:pt x="224" y="0"/>
                      </a:lnTo>
                      <a:lnTo>
                        <a:pt x="223" y="5"/>
                      </a:lnTo>
                      <a:lnTo>
                        <a:pt x="221" y="9"/>
                      </a:lnTo>
                      <a:lnTo>
                        <a:pt x="220" y="14"/>
                      </a:lnTo>
                      <a:lnTo>
                        <a:pt x="217" y="18"/>
                      </a:lnTo>
                      <a:lnTo>
                        <a:pt x="217" y="28"/>
                      </a:lnTo>
                      <a:lnTo>
                        <a:pt x="216" y="37"/>
                      </a:lnTo>
                      <a:lnTo>
                        <a:pt x="216" y="46"/>
                      </a:lnTo>
                      <a:lnTo>
                        <a:pt x="215" y="55"/>
                      </a:lnTo>
                      <a:lnTo>
                        <a:pt x="213" y="58"/>
                      </a:lnTo>
                      <a:lnTo>
                        <a:pt x="210" y="59"/>
                      </a:lnTo>
                      <a:lnTo>
                        <a:pt x="207" y="61"/>
                      </a:lnTo>
                      <a:lnTo>
                        <a:pt x="205" y="63"/>
                      </a:lnTo>
                      <a:lnTo>
                        <a:pt x="205" y="68"/>
                      </a:lnTo>
                      <a:lnTo>
                        <a:pt x="205" y="71"/>
                      </a:lnTo>
                      <a:lnTo>
                        <a:pt x="205" y="76"/>
                      </a:lnTo>
                      <a:lnTo>
                        <a:pt x="205" y="80"/>
                      </a:lnTo>
                      <a:lnTo>
                        <a:pt x="207" y="80"/>
                      </a:lnTo>
                      <a:lnTo>
                        <a:pt x="210" y="80"/>
                      </a:lnTo>
                      <a:lnTo>
                        <a:pt x="214" y="80"/>
                      </a:lnTo>
                      <a:lnTo>
                        <a:pt x="216" y="80"/>
                      </a:lnTo>
                      <a:lnTo>
                        <a:pt x="216" y="85"/>
                      </a:lnTo>
                      <a:lnTo>
                        <a:pt x="216" y="92"/>
                      </a:lnTo>
                      <a:lnTo>
                        <a:pt x="216" y="99"/>
                      </a:lnTo>
                      <a:lnTo>
                        <a:pt x="216" y="105"/>
                      </a:lnTo>
                      <a:lnTo>
                        <a:pt x="214" y="106"/>
                      </a:lnTo>
                      <a:lnTo>
                        <a:pt x="211" y="107"/>
                      </a:lnTo>
                      <a:lnTo>
                        <a:pt x="209" y="108"/>
                      </a:lnTo>
                      <a:lnTo>
                        <a:pt x="207" y="108"/>
                      </a:lnTo>
                      <a:lnTo>
                        <a:pt x="209" y="113"/>
                      </a:lnTo>
                      <a:lnTo>
                        <a:pt x="210" y="118"/>
                      </a:lnTo>
                      <a:lnTo>
                        <a:pt x="213" y="121"/>
                      </a:lnTo>
                      <a:lnTo>
                        <a:pt x="215" y="126"/>
                      </a:lnTo>
                      <a:lnTo>
                        <a:pt x="215" y="130"/>
                      </a:lnTo>
                      <a:lnTo>
                        <a:pt x="215" y="134"/>
                      </a:lnTo>
                      <a:lnTo>
                        <a:pt x="215" y="138"/>
                      </a:lnTo>
                      <a:lnTo>
                        <a:pt x="215" y="143"/>
                      </a:lnTo>
                      <a:lnTo>
                        <a:pt x="214" y="145"/>
                      </a:lnTo>
                      <a:lnTo>
                        <a:pt x="211" y="149"/>
                      </a:lnTo>
                      <a:lnTo>
                        <a:pt x="210" y="151"/>
                      </a:lnTo>
                      <a:lnTo>
                        <a:pt x="208" y="154"/>
                      </a:lnTo>
                      <a:lnTo>
                        <a:pt x="210" y="157"/>
                      </a:lnTo>
                      <a:lnTo>
                        <a:pt x="213" y="160"/>
                      </a:lnTo>
                      <a:lnTo>
                        <a:pt x="215" y="164"/>
                      </a:lnTo>
                      <a:lnTo>
                        <a:pt x="217" y="167"/>
                      </a:lnTo>
                      <a:lnTo>
                        <a:pt x="216" y="172"/>
                      </a:lnTo>
                      <a:lnTo>
                        <a:pt x="216" y="175"/>
                      </a:lnTo>
                      <a:lnTo>
                        <a:pt x="215" y="180"/>
                      </a:lnTo>
                      <a:lnTo>
                        <a:pt x="215" y="184"/>
                      </a:lnTo>
                      <a:lnTo>
                        <a:pt x="214" y="188"/>
                      </a:lnTo>
                      <a:lnTo>
                        <a:pt x="213" y="191"/>
                      </a:lnTo>
                      <a:lnTo>
                        <a:pt x="211" y="195"/>
                      </a:lnTo>
                      <a:lnTo>
                        <a:pt x="210" y="198"/>
                      </a:lnTo>
                      <a:lnTo>
                        <a:pt x="209" y="204"/>
                      </a:lnTo>
                      <a:lnTo>
                        <a:pt x="208" y="210"/>
                      </a:lnTo>
                      <a:lnTo>
                        <a:pt x="207" y="217"/>
                      </a:lnTo>
                      <a:lnTo>
                        <a:pt x="206" y="222"/>
                      </a:lnTo>
                      <a:lnTo>
                        <a:pt x="203" y="226"/>
                      </a:lnTo>
                      <a:lnTo>
                        <a:pt x="202" y="229"/>
                      </a:lnTo>
                      <a:lnTo>
                        <a:pt x="200" y="234"/>
                      </a:lnTo>
                      <a:lnTo>
                        <a:pt x="198" y="237"/>
                      </a:lnTo>
                      <a:lnTo>
                        <a:pt x="184" y="245"/>
                      </a:lnTo>
                      <a:lnTo>
                        <a:pt x="164" y="251"/>
                      </a:lnTo>
                      <a:lnTo>
                        <a:pt x="140" y="255"/>
                      </a:lnTo>
                      <a:lnTo>
                        <a:pt x="114" y="256"/>
                      </a:lnTo>
                      <a:lnTo>
                        <a:pt x="88" y="255"/>
                      </a:lnTo>
                      <a:lnTo>
                        <a:pt x="64" y="251"/>
                      </a:lnTo>
                      <a:lnTo>
                        <a:pt x="43" y="245"/>
                      </a:lnTo>
                      <a:lnTo>
                        <a:pt x="30" y="237"/>
                      </a:lnTo>
                      <a:lnTo>
                        <a:pt x="26" y="226"/>
                      </a:lnTo>
                      <a:lnTo>
                        <a:pt x="24" y="214"/>
                      </a:lnTo>
                      <a:lnTo>
                        <a:pt x="23" y="202"/>
                      </a:lnTo>
                      <a:lnTo>
                        <a:pt x="21" y="190"/>
                      </a:lnTo>
                      <a:lnTo>
                        <a:pt x="19" y="188"/>
                      </a:lnTo>
                      <a:lnTo>
                        <a:pt x="18" y="185"/>
                      </a:lnTo>
                      <a:lnTo>
                        <a:pt x="16" y="184"/>
                      </a:lnTo>
                      <a:lnTo>
                        <a:pt x="13" y="182"/>
                      </a:lnTo>
                      <a:lnTo>
                        <a:pt x="12" y="177"/>
                      </a:lnTo>
                      <a:lnTo>
                        <a:pt x="12" y="174"/>
                      </a:lnTo>
                      <a:lnTo>
                        <a:pt x="12" y="169"/>
                      </a:lnTo>
                      <a:lnTo>
                        <a:pt x="11" y="166"/>
                      </a:lnTo>
                      <a:lnTo>
                        <a:pt x="15" y="162"/>
                      </a:lnTo>
                      <a:lnTo>
                        <a:pt x="18" y="160"/>
                      </a:lnTo>
                      <a:lnTo>
                        <a:pt x="20" y="157"/>
                      </a:lnTo>
                      <a:lnTo>
                        <a:pt x="24" y="154"/>
                      </a:lnTo>
                      <a:lnTo>
                        <a:pt x="19" y="154"/>
                      </a:lnTo>
                      <a:lnTo>
                        <a:pt x="16" y="154"/>
                      </a:lnTo>
                      <a:lnTo>
                        <a:pt x="12" y="154"/>
                      </a:lnTo>
                      <a:lnTo>
                        <a:pt x="8" y="154"/>
                      </a:lnTo>
                      <a:lnTo>
                        <a:pt x="8" y="147"/>
                      </a:lnTo>
                      <a:lnTo>
                        <a:pt x="8" y="141"/>
                      </a:lnTo>
                      <a:lnTo>
                        <a:pt x="8" y="134"/>
                      </a:lnTo>
                      <a:lnTo>
                        <a:pt x="8" y="127"/>
                      </a:lnTo>
                      <a:lnTo>
                        <a:pt x="11" y="126"/>
                      </a:lnTo>
                      <a:lnTo>
                        <a:pt x="15" y="123"/>
                      </a:lnTo>
                      <a:lnTo>
                        <a:pt x="17" y="122"/>
                      </a:lnTo>
                      <a:lnTo>
                        <a:pt x="20" y="121"/>
                      </a:lnTo>
                      <a:lnTo>
                        <a:pt x="18" y="118"/>
                      </a:lnTo>
                      <a:lnTo>
                        <a:pt x="15" y="113"/>
                      </a:lnTo>
                      <a:lnTo>
                        <a:pt x="11" y="109"/>
                      </a:lnTo>
                      <a:lnTo>
                        <a:pt x="9" y="106"/>
                      </a:lnTo>
                      <a:lnTo>
                        <a:pt x="8" y="103"/>
                      </a:lnTo>
                      <a:lnTo>
                        <a:pt x="8" y="99"/>
                      </a:lnTo>
                      <a:lnTo>
                        <a:pt x="8" y="96"/>
                      </a:lnTo>
                      <a:lnTo>
                        <a:pt x="7" y="91"/>
                      </a:lnTo>
                      <a:lnTo>
                        <a:pt x="10" y="89"/>
                      </a:lnTo>
                      <a:lnTo>
                        <a:pt x="13" y="85"/>
                      </a:lnTo>
                      <a:lnTo>
                        <a:pt x="17" y="83"/>
                      </a:lnTo>
                      <a:lnTo>
                        <a:pt x="20" y="81"/>
                      </a:lnTo>
                      <a:lnTo>
                        <a:pt x="19" y="77"/>
                      </a:lnTo>
                      <a:lnTo>
                        <a:pt x="19" y="74"/>
                      </a:lnTo>
                      <a:lnTo>
                        <a:pt x="19" y="70"/>
                      </a:lnTo>
                      <a:lnTo>
                        <a:pt x="19" y="67"/>
                      </a:lnTo>
                      <a:lnTo>
                        <a:pt x="16" y="63"/>
                      </a:lnTo>
                      <a:lnTo>
                        <a:pt x="13" y="61"/>
                      </a:lnTo>
                      <a:lnTo>
                        <a:pt x="10" y="60"/>
                      </a:lnTo>
                      <a:lnTo>
                        <a:pt x="7" y="58"/>
                      </a:lnTo>
                      <a:lnTo>
                        <a:pt x="7" y="50"/>
                      </a:lnTo>
                      <a:lnTo>
                        <a:pt x="7" y="41"/>
                      </a:lnTo>
                      <a:lnTo>
                        <a:pt x="7" y="33"/>
                      </a:lnTo>
                      <a:lnTo>
                        <a:pt x="7" y="25"/>
                      </a:lnTo>
                      <a:lnTo>
                        <a:pt x="5" y="20"/>
                      </a:lnTo>
                      <a:lnTo>
                        <a:pt x="3" y="13"/>
                      </a:lnTo>
                      <a:lnTo>
                        <a:pt x="2" y="6"/>
                      </a:lnTo>
                      <a:lnTo>
                        <a:pt x="0" y="0"/>
                      </a:lnTo>
                      <a:close/>
                    </a:path>
                  </a:pathLst>
                </a:custGeom>
                <a:solidFill>
                  <a:srgbClr val="6D6D6D"/>
                </a:solidFill>
                <a:ln w="9525">
                  <a:noFill/>
                  <a:round/>
                  <a:headEnd/>
                  <a:tailEnd/>
                </a:ln>
              </p:spPr>
              <p:txBody>
                <a:bodyPr/>
                <a:lstStyle/>
                <a:p>
                  <a:pPr>
                    <a:defRPr/>
                  </a:pPr>
                  <a:endParaRPr lang="en-US"/>
                </a:p>
              </p:txBody>
            </p:sp>
            <p:sp>
              <p:nvSpPr>
                <p:cNvPr id="1097" name="Freeform 70"/>
                <p:cNvSpPr>
                  <a:spLocks/>
                </p:cNvSpPr>
                <p:nvPr/>
              </p:nvSpPr>
              <p:spPr bwMode="auto">
                <a:xfrm>
                  <a:off x="2386" y="3468"/>
                  <a:ext cx="102" cy="127"/>
                </a:xfrm>
                <a:custGeom>
                  <a:avLst/>
                  <a:gdLst>
                    <a:gd name="T0" fmla="*/ 7 w 202"/>
                    <a:gd name="T1" fmla="*/ 0 h 254"/>
                    <a:gd name="T2" fmla="*/ 16 w 202"/>
                    <a:gd name="T3" fmla="*/ 0 h 254"/>
                    <a:gd name="T4" fmla="*/ 26 w 202"/>
                    <a:gd name="T5" fmla="*/ 0 h 254"/>
                    <a:gd name="T6" fmla="*/ 35 w 202"/>
                    <a:gd name="T7" fmla="*/ 0 h 254"/>
                    <a:gd name="T8" fmla="*/ 45 w 202"/>
                    <a:gd name="T9" fmla="*/ 0 h 254"/>
                    <a:gd name="T10" fmla="*/ 51 w 202"/>
                    <a:gd name="T11" fmla="*/ 2 h 254"/>
                    <a:gd name="T12" fmla="*/ 50 w 202"/>
                    <a:gd name="T13" fmla="*/ 5 h 254"/>
                    <a:gd name="T14" fmla="*/ 49 w 202"/>
                    <a:gd name="T15" fmla="*/ 12 h 254"/>
                    <a:gd name="T16" fmla="*/ 48 w 202"/>
                    <a:gd name="T17" fmla="*/ 15 h 254"/>
                    <a:gd name="T18" fmla="*/ 46 w 202"/>
                    <a:gd name="T19" fmla="*/ 17 h 254"/>
                    <a:gd name="T20" fmla="*/ 46 w 202"/>
                    <a:gd name="T21" fmla="*/ 20 h 254"/>
                    <a:gd name="T22" fmla="*/ 49 w 202"/>
                    <a:gd name="T23" fmla="*/ 20 h 254"/>
                    <a:gd name="T24" fmla="*/ 49 w 202"/>
                    <a:gd name="T25" fmla="*/ 23 h 254"/>
                    <a:gd name="T26" fmla="*/ 48 w 202"/>
                    <a:gd name="T27" fmla="*/ 27 h 254"/>
                    <a:gd name="T28" fmla="*/ 47 w 202"/>
                    <a:gd name="T29" fmla="*/ 27 h 254"/>
                    <a:gd name="T30" fmla="*/ 48 w 202"/>
                    <a:gd name="T31" fmla="*/ 30 h 254"/>
                    <a:gd name="T32" fmla="*/ 49 w 202"/>
                    <a:gd name="T33" fmla="*/ 34 h 254"/>
                    <a:gd name="T34" fmla="*/ 48 w 202"/>
                    <a:gd name="T35" fmla="*/ 36 h 254"/>
                    <a:gd name="T36" fmla="*/ 47 w 202"/>
                    <a:gd name="T37" fmla="*/ 38 h 254"/>
                    <a:gd name="T38" fmla="*/ 49 w 202"/>
                    <a:gd name="T39" fmla="*/ 41 h 254"/>
                    <a:gd name="T40" fmla="*/ 49 w 202"/>
                    <a:gd name="T41" fmla="*/ 44 h 254"/>
                    <a:gd name="T42" fmla="*/ 48 w 202"/>
                    <a:gd name="T43" fmla="*/ 47 h 254"/>
                    <a:gd name="T44" fmla="*/ 48 w 202"/>
                    <a:gd name="T45" fmla="*/ 49 h 254"/>
                    <a:gd name="T46" fmla="*/ 47 w 202"/>
                    <a:gd name="T47" fmla="*/ 54 h 254"/>
                    <a:gd name="T48" fmla="*/ 46 w 202"/>
                    <a:gd name="T49" fmla="*/ 57 h 254"/>
                    <a:gd name="T50" fmla="*/ 42 w 202"/>
                    <a:gd name="T51" fmla="*/ 62 h 254"/>
                    <a:gd name="T52" fmla="*/ 26 w 202"/>
                    <a:gd name="T53" fmla="*/ 64 h 254"/>
                    <a:gd name="T54" fmla="*/ 10 w 202"/>
                    <a:gd name="T55" fmla="*/ 62 h 254"/>
                    <a:gd name="T56" fmla="*/ 6 w 202"/>
                    <a:gd name="T57" fmla="*/ 53 h 254"/>
                    <a:gd name="T58" fmla="*/ 5 w 202"/>
                    <a:gd name="T59" fmla="*/ 47 h 254"/>
                    <a:gd name="T60" fmla="*/ 4 w 202"/>
                    <a:gd name="T61" fmla="*/ 45 h 254"/>
                    <a:gd name="T62" fmla="*/ 3 w 202"/>
                    <a:gd name="T63" fmla="*/ 42 h 254"/>
                    <a:gd name="T64" fmla="*/ 4 w 202"/>
                    <a:gd name="T65" fmla="*/ 40 h 254"/>
                    <a:gd name="T66" fmla="*/ 5 w 202"/>
                    <a:gd name="T67" fmla="*/ 39 h 254"/>
                    <a:gd name="T68" fmla="*/ 2 w 202"/>
                    <a:gd name="T69" fmla="*/ 39 h 254"/>
                    <a:gd name="T70" fmla="*/ 2 w 202"/>
                    <a:gd name="T71" fmla="*/ 33 h 254"/>
                    <a:gd name="T72" fmla="*/ 4 w 202"/>
                    <a:gd name="T73" fmla="*/ 31 h 254"/>
                    <a:gd name="T74" fmla="*/ 4 w 202"/>
                    <a:gd name="T75" fmla="*/ 30 h 254"/>
                    <a:gd name="T76" fmla="*/ 3 w 202"/>
                    <a:gd name="T77" fmla="*/ 27 h 254"/>
                    <a:gd name="T78" fmla="*/ 2 w 202"/>
                    <a:gd name="T79" fmla="*/ 24 h 254"/>
                    <a:gd name="T80" fmla="*/ 4 w 202"/>
                    <a:gd name="T81" fmla="*/ 21 h 254"/>
                    <a:gd name="T82" fmla="*/ 5 w 202"/>
                    <a:gd name="T83" fmla="*/ 19 h 254"/>
                    <a:gd name="T84" fmla="*/ 5 w 202"/>
                    <a:gd name="T85" fmla="*/ 17 h 254"/>
                    <a:gd name="T86" fmla="*/ 3 w 202"/>
                    <a:gd name="T87" fmla="*/ 15 h 254"/>
                    <a:gd name="T88" fmla="*/ 2 w 202"/>
                    <a:gd name="T89" fmla="*/ 11 h 254"/>
                    <a:gd name="T90" fmla="*/ 2 w 202"/>
                    <a:gd name="T91" fmla="*/ 5 h 254"/>
                    <a:gd name="T92" fmla="*/ 0 w 202"/>
                    <a:gd name="T93" fmla="*/ 0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2" h="254">
                      <a:moveTo>
                        <a:pt x="0" y="0"/>
                      </a:moveTo>
                      <a:lnTo>
                        <a:pt x="13" y="0"/>
                      </a:lnTo>
                      <a:lnTo>
                        <a:pt x="25" y="0"/>
                      </a:lnTo>
                      <a:lnTo>
                        <a:pt x="38" y="0"/>
                      </a:lnTo>
                      <a:lnTo>
                        <a:pt x="51" y="0"/>
                      </a:lnTo>
                      <a:lnTo>
                        <a:pt x="63" y="0"/>
                      </a:lnTo>
                      <a:lnTo>
                        <a:pt x="76" y="0"/>
                      </a:lnTo>
                      <a:lnTo>
                        <a:pt x="89" y="0"/>
                      </a:lnTo>
                      <a:lnTo>
                        <a:pt x="101" y="0"/>
                      </a:lnTo>
                      <a:lnTo>
                        <a:pt x="113" y="0"/>
                      </a:lnTo>
                      <a:lnTo>
                        <a:pt x="126" y="0"/>
                      </a:lnTo>
                      <a:lnTo>
                        <a:pt x="138" y="0"/>
                      </a:lnTo>
                      <a:lnTo>
                        <a:pt x="151" y="0"/>
                      </a:lnTo>
                      <a:lnTo>
                        <a:pt x="164" y="0"/>
                      </a:lnTo>
                      <a:lnTo>
                        <a:pt x="176" y="0"/>
                      </a:lnTo>
                      <a:lnTo>
                        <a:pt x="189" y="0"/>
                      </a:lnTo>
                      <a:lnTo>
                        <a:pt x="202" y="0"/>
                      </a:lnTo>
                      <a:lnTo>
                        <a:pt x="200" y="5"/>
                      </a:lnTo>
                      <a:lnTo>
                        <a:pt x="198" y="8"/>
                      </a:lnTo>
                      <a:lnTo>
                        <a:pt x="197" y="13"/>
                      </a:lnTo>
                      <a:lnTo>
                        <a:pt x="196" y="18"/>
                      </a:lnTo>
                      <a:lnTo>
                        <a:pt x="195" y="27"/>
                      </a:lnTo>
                      <a:lnTo>
                        <a:pt x="195" y="36"/>
                      </a:lnTo>
                      <a:lnTo>
                        <a:pt x="195" y="45"/>
                      </a:lnTo>
                      <a:lnTo>
                        <a:pt x="194" y="54"/>
                      </a:lnTo>
                      <a:lnTo>
                        <a:pt x="191" y="57"/>
                      </a:lnTo>
                      <a:lnTo>
                        <a:pt x="189" y="59"/>
                      </a:lnTo>
                      <a:lnTo>
                        <a:pt x="186" y="61"/>
                      </a:lnTo>
                      <a:lnTo>
                        <a:pt x="183" y="64"/>
                      </a:lnTo>
                      <a:lnTo>
                        <a:pt x="183" y="67"/>
                      </a:lnTo>
                      <a:lnTo>
                        <a:pt x="183" y="71"/>
                      </a:lnTo>
                      <a:lnTo>
                        <a:pt x="183" y="74"/>
                      </a:lnTo>
                      <a:lnTo>
                        <a:pt x="183" y="79"/>
                      </a:lnTo>
                      <a:lnTo>
                        <a:pt x="187" y="79"/>
                      </a:lnTo>
                      <a:lnTo>
                        <a:pt x="189" y="79"/>
                      </a:lnTo>
                      <a:lnTo>
                        <a:pt x="192" y="79"/>
                      </a:lnTo>
                      <a:lnTo>
                        <a:pt x="195" y="79"/>
                      </a:lnTo>
                      <a:lnTo>
                        <a:pt x="195" y="84"/>
                      </a:lnTo>
                      <a:lnTo>
                        <a:pt x="195" y="91"/>
                      </a:lnTo>
                      <a:lnTo>
                        <a:pt x="194" y="98"/>
                      </a:lnTo>
                      <a:lnTo>
                        <a:pt x="194" y="104"/>
                      </a:lnTo>
                      <a:lnTo>
                        <a:pt x="191" y="105"/>
                      </a:lnTo>
                      <a:lnTo>
                        <a:pt x="190" y="105"/>
                      </a:lnTo>
                      <a:lnTo>
                        <a:pt x="188" y="106"/>
                      </a:lnTo>
                      <a:lnTo>
                        <a:pt x="186" y="107"/>
                      </a:lnTo>
                      <a:lnTo>
                        <a:pt x="188" y="112"/>
                      </a:lnTo>
                      <a:lnTo>
                        <a:pt x="189" y="116"/>
                      </a:lnTo>
                      <a:lnTo>
                        <a:pt x="191" y="120"/>
                      </a:lnTo>
                      <a:lnTo>
                        <a:pt x="192" y="124"/>
                      </a:lnTo>
                      <a:lnTo>
                        <a:pt x="192" y="128"/>
                      </a:lnTo>
                      <a:lnTo>
                        <a:pt x="192" y="133"/>
                      </a:lnTo>
                      <a:lnTo>
                        <a:pt x="192" y="137"/>
                      </a:lnTo>
                      <a:lnTo>
                        <a:pt x="192" y="142"/>
                      </a:lnTo>
                      <a:lnTo>
                        <a:pt x="191" y="144"/>
                      </a:lnTo>
                      <a:lnTo>
                        <a:pt x="190" y="147"/>
                      </a:lnTo>
                      <a:lnTo>
                        <a:pt x="188" y="150"/>
                      </a:lnTo>
                      <a:lnTo>
                        <a:pt x="187" y="152"/>
                      </a:lnTo>
                      <a:lnTo>
                        <a:pt x="189" y="156"/>
                      </a:lnTo>
                      <a:lnTo>
                        <a:pt x="191" y="159"/>
                      </a:lnTo>
                      <a:lnTo>
                        <a:pt x="192" y="163"/>
                      </a:lnTo>
                      <a:lnTo>
                        <a:pt x="195" y="166"/>
                      </a:lnTo>
                      <a:lnTo>
                        <a:pt x="195" y="171"/>
                      </a:lnTo>
                      <a:lnTo>
                        <a:pt x="194" y="174"/>
                      </a:lnTo>
                      <a:lnTo>
                        <a:pt x="194" y="179"/>
                      </a:lnTo>
                      <a:lnTo>
                        <a:pt x="192" y="182"/>
                      </a:lnTo>
                      <a:lnTo>
                        <a:pt x="191" y="186"/>
                      </a:lnTo>
                      <a:lnTo>
                        <a:pt x="191" y="189"/>
                      </a:lnTo>
                      <a:lnTo>
                        <a:pt x="190" y="193"/>
                      </a:lnTo>
                      <a:lnTo>
                        <a:pt x="189" y="196"/>
                      </a:lnTo>
                      <a:lnTo>
                        <a:pt x="188" y="202"/>
                      </a:lnTo>
                      <a:lnTo>
                        <a:pt x="188" y="208"/>
                      </a:lnTo>
                      <a:lnTo>
                        <a:pt x="187" y="215"/>
                      </a:lnTo>
                      <a:lnTo>
                        <a:pt x="186" y="220"/>
                      </a:lnTo>
                      <a:lnTo>
                        <a:pt x="183" y="225"/>
                      </a:lnTo>
                      <a:lnTo>
                        <a:pt x="182" y="228"/>
                      </a:lnTo>
                      <a:lnTo>
                        <a:pt x="180" y="232"/>
                      </a:lnTo>
                      <a:lnTo>
                        <a:pt x="177" y="236"/>
                      </a:lnTo>
                      <a:lnTo>
                        <a:pt x="165" y="245"/>
                      </a:lnTo>
                      <a:lnTo>
                        <a:pt x="148" y="249"/>
                      </a:lnTo>
                      <a:lnTo>
                        <a:pt x="126" y="253"/>
                      </a:lnTo>
                      <a:lnTo>
                        <a:pt x="103" y="254"/>
                      </a:lnTo>
                      <a:lnTo>
                        <a:pt x="80" y="254"/>
                      </a:lnTo>
                      <a:lnTo>
                        <a:pt x="58" y="250"/>
                      </a:lnTo>
                      <a:lnTo>
                        <a:pt x="39" y="245"/>
                      </a:lnTo>
                      <a:lnTo>
                        <a:pt x="27" y="236"/>
                      </a:lnTo>
                      <a:lnTo>
                        <a:pt x="24" y="225"/>
                      </a:lnTo>
                      <a:lnTo>
                        <a:pt x="22" y="212"/>
                      </a:lnTo>
                      <a:lnTo>
                        <a:pt x="21" y="201"/>
                      </a:lnTo>
                      <a:lnTo>
                        <a:pt x="20" y="188"/>
                      </a:lnTo>
                      <a:lnTo>
                        <a:pt x="19" y="186"/>
                      </a:lnTo>
                      <a:lnTo>
                        <a:pt x="16" y="185"/>
                      </a:lnTo>
                      <a:lnTo>
                        <a:pt x="15" y="182"/>
                      </a:lnTo>
                      <a:lnTo>
                        <a:pt x="13" y="180"/>
                      </a:lnTo>
                      <a:lnTo>
                        <a:pt x="12" y="177"/>
                      </a:lnTo>
                      <a:lnTo>
                        <a:pt x="12" y="172"/>
                      </a:lnTo>
                      <a:lnTo>
                        <a:pt x="12" y="168"/>
                      </a:lnTo>
                      <a:lnTo>
                        <a:pt x="10" y="164"/>
                      </a:lnTo>
                      <a:lnTo>
                        <a:pt x="14" y="162"/>
                      </a:lnTo>
                      <a:lnTo>
                        <a:pt x="16" y="158"/>
                      </a:lnTo>
                      <a:lnTo>
                        <a:pt x="20" y="156"/>
                      </a:lnTo>
                      <a:lnTo>
                        <a:pt x="22" y="154"/>
                      </a:lnTo>
                      <a:lnTo>
                        <a:pt x="19" y="154"/>
                      </a:lnTo>
                      <a:lnTo>
                        <a:pt x="15" y="154"/>
                      </a:lnTo>
                      <a:lnTo>
                        <a:pt x="12" y="154"/>
                      </a:lnTo>
                      <a:lnTo>
                        <a:pt x="8" y="154"/>
                      </a:lnTo>
                      <a:lnTo>
                        <a:pt x="8" y="145"/>
                      </a:lnTo>
                      <a:lnTo>
                        <a:pt x="8" y="139"/>
                      </a:lnTo>
                      <a:lnTo>
                        <a:pt x="8" y="132"/>
                      </a:lnTo>
                      <a:lnTo>
                        <a:pt x="8" y="125"/>
                      </a:lnTo>
                      <a:lnTo>
                        <a:pt x="10" y="124"/>
                      </a:lnTo>
                      <a:lnTo>
                        <a:pt x="14" y="122"/>
                      </a:lnTo>
                      <a:lnTo>
                        <a:pt x="16" y="121"/>
                      </a:lnTo>
                      <a:lnTo>
                        <a:pt x="19" y="120"/>
                      </a:lnTo>
                      <a:lnTo>
                        <a:pt x="16" y="117"/>
                      </a:lnTo>
                      <a:lnTo>
                        <a:pt x="14" y="112"/>
                      </a:lnTo>
                      <a:lnTo>
                        <a:pt x="12" y="109"/>
                      </a:lnTo>
                      <a:lnTo>
                        <a:pt x="9" y="105"/>
                      </a:lnTo>
                      <a:lnTo>
                        <a:pt x="8" y="102"/>
                      </a:lnTo>
                      <a:lnTo>
                        <a:pt x="8" y="97"/>
                      </a:lnTo>
                      <a:lnTo>
                        <a:pt x="7" y="94"/>
                      </a:lnTo>
                      <a:lnTo>
                        <a:pt x="7" y="90"/>
                      </a:lnTo>
                      <a:lnTo>
                        <a:pt x="9" y="88"/>
                      </a:lnTo>
                      <a:lnTo>
                        <a:pt x="13" y="84"/>
                      </a:lnTo>
                      <a:lnTo>
                        <a:pt x="16" y="82"/>
                      </a:lnTo>
                      <a:lnTo>
                        <a:pt x="19" y="79"/>
                      </a:lnTo>
                      <a:lnTo>
                        <a:pt x="19" y="75"/>
                      </a:lnTo>
                      <a:lnTo>
                        <a:pt x="19" y="72"/>
                      </a:lnTo>
                      <a:lnTo>
                        <a:pt x="19" y="69"/>
                      </a:lnTo>
                      <a:lnTo>
                        <a:pt x="17" y="66"/>
                      </a:lnTo>
                      <a:lnTo>
                        <a:pt x="15" y="63"/>
                      </a:lnTo>
                      <a:lnTo>
                        <a:pt x="13" y="60"/>
                      </a:lnTo>
                      <a:lnTo>
                        <a:pt x="9" y="58"/>
                      </a:lnTo>
                      <a:lnTo>
                        <a:pt x="7" y="57"/>
                      </a:lnTo>
                      <a:lnTo>
                        <a:pt x="7" y="49"/>
                      </a:lnTo>
                      <a:lnTo>
                        <a:pt x="7" y="41"/>
                      </a:lnTo>
                      <a:lnTo>
                        <a:pt x="7" y="33"/>
                      </a:lnTo>
                      <a:lnTo>
                        <a:pt x="7" y="25"/>
                      </a:lnTo>
                      <a:lnTo>
                        <a:pt x="6" y="19"/>
                      </a:lnTo>
                      <a:lnTo>
                        <a:pt x="4" y="12"/>
                      </a:lnTo>
                      <a:lnTo>
                        <a:pt x="2" y="6"/>
                      </a:lnTo>
                      <a:lnTo>
                        <a:pt x="0" y="0"/>
                      </a:lnTo>
                      <a:close/>
                    </a:path>
                  </a:pathLst>
                </a:custGeom>
                <a:solidFill>
                  <a:srgbClr val="777775"/>
                </a:solidFill>
                <a:ln w="9525">
                  <a:noFill/>
                  <a:round/>
                  <a:headEnd/>
                  <a:tailEnd/>
                </a:ln>
              </p:spPr>
              <p:txBody>
                <a:bodyPr/>
                <a:lstStyle/>
                <a:p>
                  <a:pPr>
                    <a:defRPr/>
                  </a:pPr>
                  <a:endParaRPr lang="en-US"/>
                </a:p>
              </p:txBody>
            </p:sp>
            <p:sp>
              <p:nvSpPr>
                <p:cNvPr id="1098" name="Freeform 71"/>
                <p:cNvSpPr>
                  <a:spLocks/>
                </p:cNvSpPr>
                <p:nvPr/>
              </p:nvSpPr>
              <p:spPr bwMode="auto">
                <a:xfrm>
                  <a:off x="2391" y="3468"/>
                  <a:ext cx="90" cy="127"/>
                </a:xfrm>
                <a:custGeom>
                  <a:avLst/>
                  <a:gdLst>
                    <a:gd name="T0" fmla="*/ 12 w 178"/>
                    <a:gd name="T1" fmla="*/ 0 h 253"/>
                    <a:gd name="T2" fmla="*/ 28 w 178"/>
                    <a:gd name="T3" fmla="*/ 0 h 253"/>
                    <a:gd name="T4" fmla="*/ 46 w 178"/>
                    <a:gd name="T5" fmla="*/ 0 h 253"/>
                    <a:gd name="T6" fmla="*/ 44 w 178"/>
                    <a:gd name="T7" fmla="*/ 4 h 253"/>
                    <a:gd name="T8" fmla="*/ 44 w 178"/>
                    <a:gd name="T9" fmla="*/ 9 h 253"/>
                    <a:gd name="T10" fmla="*/ 43 w 178"/>
                    <a:gd name="T11" fmla="*/ 15 h 253"/>
                    <a:gd name="T12" fmla="*/ 41 w 178"/>
                    <a:gd name="T13" fmla="*/ 16 h 253"/>
                    <a:gd name="T14" fmla="*/ 41 w 178"/>
                    <a:gd name="T15" fmla="*/ 19 h 253"/>
                    <a:gd name="T16" fmla="*/ 42 w 178"/>
                    <a:gd name="T17" fmla="*/ 20 h 253"/>
                    <a:gd name="T18" fmla="*/ 43 w 178"/>
                    <a:gd name="T19" fmla="*/ 22 h 253"/>
                    <a:gd name="T20" fmla="*/ 43 w 178"/>
                    <a:gd name="T21" fmla="*/ 26 h 253"/>
                    <a:gd name="T22" fmla="*/ 42 w 178"/>
                    <a:gd name="T23" fmla="*/ 27 h 253"/>
                    <a:gd name="T24" fmla="*/ 42 w 178"/>
                    <a:gd name="T25" fmla="*/ 29 h 253"/>
                    <a:gd name="T26" fmla="*/ 43 w 178"/>
                    <a:gd name="T27" fmla="*/ 32 h 253"/>
                    <a:gd name="T28" fmla="*/ 43 w 178"/>
                    <a:gd name="T29" fmla="*/ 36 h 253"/>
                    <a:gd name="T30" fmla="*/ 42 w 178"/>
                    <a:gd name="T31" fmla="*/ 38 h 253"/>
                    <a:gd name="T32" fmla="*/ 43 w 178"/>
                    <a:gd name="T33" fmla="*/ 40 h 253"/>
                    <a:gd name="T34" fmla="*/ 43 w 178"/>
                    <a:gd name="T35" fmla="*/ 43 h 253"/>
                    <a:gd name="T36" fmla="*/ 43 w 178"/>
                    <a:gd name="T37" fmla="*/ 46 h 253"/>
                    <a:gd name="T38" fmla="*/ 43 w 178"/>
                    <a:gd name="T39" fmla="*/ 49 h 253"/>
                    <a:gd name="T40" fmla="*/ 42 w 178"/>
                    <a:gd name="T41" fmla="*/ 52 h 253"/>
                    <a:gd name="T42" fmla="*/ 41 w 178"/>
                    <a:gd name="T43" fmla="*/ 56 h 253"/>
                    <a:gd name="T44" fmla="*/ 40 w 178"/>
                    <a:gd name="T45" fmla="*/ 59 h 253"/>
                    <a:gd name="T46" fmla="*/ 28 w 178"/>
                    <a:gd name="T47" fmla="*/ 63 h 253"/>
                    <a:gd name="T48" fmla="*/ 13 w 178"/>
                    <a:gd name="T49" fmla="*/ 63 h 253"/>
                    <a:gd name="T50" fmla="*/ 5 w 178"/>
                    <a:gd name="T51" fmla="*/ 56 h 253"/>
                    <a:gd name="T52" fmla="*/ 5 w 178"/>
                    <a:gd name="T53" fmla="*/ 47 h 253"/>
                    <a:gd name="T54" fmla="*/ 3 w 178"/>
                    <a:gd name="T55" fmla="*/ 46 h 253"/>
                    <a:gd name="T56" fmla="*/ 3 w 178"/>
                    <a:gd name="T57" fmla="*/ 43 h 253"/>
                    <a:gd name="T58" fmla="*/ 3 w 178"/>
                    <a:gd name="T59" fmla="*/ 41 h 253"/>
                    <a:gd name="T60" fmla="*/ 5 w 178"/>
                    <a:gd name="T61" fmla="*/ 39 h 253"/>
                    <a:gd name="T62" fmla="*/ 3 w 178"/>
                    <a:gd name="T63" fmla="*/ 39 h 253"/>
                    <a:gd name="T64" fmla="*/ 2 w 178"/>
                    <a:gd name="T65" fmla="*/ 35 h 253"/>
                    <a:gd name="T66" fmla="*/ 3 w 178"/>
                    <a:gd name="T67" fmla="*/ 31 h 253"/>
                    <a:gd name="T68" fmla="*/ 5 w 178"/>
                    <a:gd name="T69" fmla="*/ 30 h 253"/>
                    <a:gd name="T70" fmla="*/ 3 w 178"/>
                    <a:gd name="T71" fmla="*/ 28 h 253"/>
                    <a:gd name="T72" fmla="*/ 2 w 178"/>
                    <a:gd name="T73" fmla="*/ 25 h 253"/>
                    <a:gd name="T74" fmla="*/ 2 w 178"/>
                    <a:gd name="T75" fmla="*/ 22 h 253"/>
                    <a:gd name="T76" fmla="*/ 5 w 178"/>
                    <a:gd name="T77" fmla="*/ 20 h 253"/>
                    <a:gd name="T78" fmla="*/ 4 w 178"/>
                    <a:gd name="T79" fmla="*/ 17 h 253"/>
                    <a:gd name="T80" fmla="*/ 3 w 178"/>
                    <a:gd name="T81" fmla="*/ 16 h 253"/>
                    <a:gd name="T82" fmla="*/ 2 w 178"/>
                    <a:gd name="T83" fmla="*/ 13 h 253"/>
                    <a:gd name="T84" fmla="*/ 2 w 178"/>
                    <a:gd name="T85" fmla="*/ 7 h 253"/>
                    <a:gd name="T86" fmla="*/ 1 w 178"/>
                    <a:gd name="T87" fmla="*/ 2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53">
                      <a:moveTo>
                        <a:pt x="0" y="0"/>
                      </a:moveTo>
                      <a:lnTo>
                        <a:pt x="22" y="0"/>
                      </a:lnTo>
                      <a:lnTo>
                        <a:pt x="45" y="0"/>
                      </a:lnTo>
                      <a:lnTo>
                        <a:pt x="66" y="0"/>
                      </a:lnTo>
                      <a:lnTo>
                        <a:pt x="89" y="0"/>
                      </a:lnTo>
                      <a:lnTo>
                        <a:pt x="111" y="0"/>
                      </a:lnTo>
                      <a:lnTo>
                        <a:pt x="133" y="0"/>
                      </a:lnTo>
                      <a:lnTo>
                        <a:pt x="156" y="0"/>
                      </a:lnTo>
                      <a:lnTo>
                        <a:pt x="178" y="0"/>
                      </a:lnTo>
                      <a:lnTo>
                        <a:pt x="177" y="5"/>
                      </a:lnTo>
                      <a:lnTo>
                        <a:pt x="176" y="9"/>
                      </a:lnTo>
                      <a:lnTo>
                        <a:pt x="174" y="13"/>
                      </a:lnTo>
                      <a:lnTo>
                        <a:pt x="172" y="19"/>
                      </a:lnTo>
                      <a:lnTo>
                        <a:pt x="172" y="28"/>
                      </a:lnTo>
                      <a:lnTo>
                        <a:pt x="172" y="36"/>
                      </a:lnTo>
                      <a:lnTo>
                        <a:pt x="171" y="45"/>
                      </a:lnTo>
                      <a:lnTo>
                        <a:pt x="171" y="55"/>
                      </a:lnTo>
                      <a:lnTo>
                        <a:pt x="169" y="57"/>
                      </a:lnTo>
                      <a:lnTo>
                        <a:pt x="167" y="58"/>
                      </a:lnTo>
                      <a:lnTo>
                        <a:pt x="164" y="60"/>
                      </a:lnTo>
                      <a:lnTo>
                        <a:pt x="162" y="64"/>
                      </a:lnTo>
                      <a:lnTo>
                        <a:pt x="162" y="67"/>
                      </a:lnTo>
                      <a:lnTo>
                        <a:pt x="162" y="71"/>
                      </a:lnTo>
                      <a:lnTo>
                        <a:pt x="162" y="74"/>
                      </a:lnTo>
                      <a:lnTo>
                        <a:pt x="162" y="79"/>
                      </a:lnTo>
                      <a:lnTo>
                        <a:pt x="164" y="79"/>
                      </a:lnTo>
                      <a:lnTo>
                        <a:pt x="167" y="79"/>
                      </a:lnTo>
                      <a:lnTo>
                        <a:pt x="169" y="79"/>
                      </a:lnTo>
                      <a:lnTo>
                        <a:pt x="171" y="79"/>
                      </a:lnTo>
                      <a:lnTo>
                        <a:pt x="171" y="85"/>
                      </a:lnTo>
                      <a:lnTo>
                        <a:pt x="171" y="91"/>
                      </a:lnTo>
                      <a:lnTo>
                        <a:pt x="171" y="97"/>
                      </a:lnTo>
                      <a:lnTo>
                        <a:pt x="171" y="104"/>
                      </a:lnTo>
                      <a:lnTo>
                        <a:pt x="169" y="105"/>
                      </a:lnTo>
                      <a:lnTo>
                        <a:pt x="168" y="105"/>
                      </a:lnTo>
                      <a:lnTo>
                        <a:pt x="165" y="106"/>
                      </a:lnTo>
                      <a:lnTo>
                        <a:pt x="163" y="109"/>
                      </a:lnTo>
                      <a:lnTo>
                        <a:pt x="165" y="112"/>
                      </a:lnTo>
                      <a:lnTo>
                        <a:pt x="167" y="116"/>
                      </a:lnTo>
                      <a:lnTo>
                        <a:pt x="169" y="120"/>
                      </a:lnTo>
                      <a:lnTo>
                        <a:pt x="170" y="124"/>
                      </a:lnTo>
                      <a:lnTo>
                        <a:pt x="170" y="128"/>
                      </a:lnTo>
                      <a:lnTo>
                        <a:pt x="170" y="133"/>
                      </a:lnTo>
                      <a:lnTo>
                        <a:pt x="170" y="138"/>
                      </a:lnTo>
                      <a:lnTo>
                        <a:pt x="170" y="142"/>
                      </a:lnTo>
                      <a:lnTo>
                        <a:pt x="169" y="144"/>
                      </a:lnTo>
                      <a:lnTo>
                        <a:pt x="168" y="147"/>
                      </a:lnTo>
                      <a:lnTo>
                        <a:pt x="165" y="150"/>
                      </a:lnTo>
                      <a:lnTo>
                        <a:pt x="164" y="153"/>
                      </a:lnTo>
                      <a:lnTo>
                        <a:pt x="167" y="156"/>
                      </a:lnTo>
                      <a:lnTo>
                        <a:pt x="168" y="158"/>
                      </a:lnTo>
                      <a:lnTo>
                        <a:pt x="170" y="162"/>
                      </a:lnTo>
                      <a:lnTo>
                        <a:pt x="172" y="165"/>
                      </a:lnTo>
                      <a:lnTo>
                        <a:pt x="171" y="170"/>
                      </a:lnTo>
                      <a:lnTo>
                        <a:pt x="171" y="173"/>
                      </a:lnTo>
                      <a:lnTo>
                        <a:pt x="171" y="178"/>
                      </a:lnTo>
                      <a:lnTo>
                        <a:pt x="170" y="182"/>
                      </a:lnTo>
                      <a:lnTo>
                        <a:pt x="169" y="186"/>
                      </a:lnTo>
                      <a:lnTo>
                        <a:pt x="169" y="189"/>
                      </a:lnTo>
                      <a:lnTo>
                        <a:pt x="168" y="193"/>
                      </a:lnTo>
                      <a:lnTo>
                        <a:pt x="167" y="196"/>
                      </a:lnTo>
                      <a:lnTo>
                        <a:pt x="165" y="202"/>
                      </a:lnTo>
                      <a:lnTo>
                        <a:pt x="165" y="208"/>
                      </a:lnTo>
                      <a:lnTo>
                        <a:pt x="164" y="215"/>
                      </a:lnTo>
                      <a:lnTo>
                        <a:pt x="164" y="220"/>
                      </a:lnTo>
                      <a:lnTo>
                        <a:pt x="163" y="224"/>
                      </a:lnTo>
                      <a:lnTo>
                        <a:pt x="161" y="227"/>
                      </a:lnTo>
                      <a:lnTo>
                        <a:pt x="160" y="232"/>
                      </a:lnTo>
                      <a:lnTo>
                        <a:pt x="157" y="235"/>
                      </a:lnTo>
                      <a:lnTo>
                        <a:pt x="147" y="244"/>
                      </a:lnTo>
                      <a:lnTo>
                        <a:pt x="131" y="248"/>
                      </a:lnTo>
                      <a:lnTo>
                        <a:pt x="111" y="252"/>
                      </a:lnTo>
                      <a:lnTo>
                        <a:pt x="91" y="253"/>
                      </a:lnTo>
                      <a:lnTo>
                        <a:pt x="70" y="253"/>
                      </a:lnTo>
                      <a:lnTo>
                        <a:pt x="50" y="249"/>
                      </a:lnTo>
                      <a:lnTo>
                        <a:pt x="34" y="244"/>
                      </a:lnTo>
                      <a:lnTo>
                        <a:pt x="23" y="235"/>
                      </a:lnTo>
                      <a:lnTo>
                        <a:pt x="20" y="224"/>
                      </a:lnTo>
                      <a:lnTo>
                        <a:pt x="18" y="211"/>
                      </a:lnTo>
                      <a:lnTo>
                        <a:pt x="17" y="200"/>
                      </a:lnTo>
                      <a:lnTo>
                        <a:pt x="17" y="188"/>
                      </a:lnTo>
                      <a:lnTo>
                        <a:pt x="16" y="186"/>
                      </a:lnTo>
                      <a:lnTo>
                        <a:pt x="15" y="184"/>
                      </a:lnTo>
                      <a:lnTo>
                        <a:pt x="12" y="182"/>
                      </a:lnTo>
                      <a:lnTo>
                        <a:pt x="11" y="180"/>
                      </a:lnTo>
                      <a:lnTo>
                        <a:pt x="10" y="176"/>
                      </a:lnTo>
                      <a:lnTo>
                        <a:pt x="10" y="171"/>
                      </a:lnTo>
                      <a:lnTo>
                        <a:pt x="10" y="167"/>
                      </a:lnTo>
                      <a:lnTo>
                        <a:pt x="10" y="163"/>
                      </a:lnTo>
                      <a:lnTo>
                        <a:pt x="12" y="161"/>
                      </a:lnTo>
                      <a:lnTo>
                        <a:pt x="15" y="157"/>
                      </a:lnTo>
                      <a:lnTo>
                        <a:pt x="17" y="155"/>
                      </a:lnTo>
                      <a:lnTo>
                        <a:pt x="19" y="153"/>
                      </a:lnTo>
                      <a:lnTo>
                        <a:pt x="16" y="153"/>
                      </a:lnTo>
                      <a:lnTo>
                        <a:pt x="13" y="153"/>
                      </a:lnTo>
                      <a:lnTo>
                        <a:pt x="10" y="153"/>
                      </a:lnTo>
                      <a:lnTo>
                        <a:pt x="7" y="153"/>
                      </a:lnTo>
                      <a:lnTo>
                        <a:pt x="7" y="146"/>
                      </a:lnTo>
                      <a:lnTo>
                        <a:pt x="7" y="139"/>
                      </a:lnTo>
                      <a:lnTo>
                        <a:pt x="7" y="132"/>
                      </a:lnTo>
                      <a:lnTo>
                        <a:pt x="7" y="125"/>
                      </a:lnTo>
                      <a:lnTo>
                        <a:pt x="9" y="124"/>
                      </a:lnTo>
                      <a:lnTo>
                        <a:pt x="12" y="123"/>
                      </a:lnTo>
                      <a:lnTo>
                        <a:pt x="15" y="121"/>
                      </a:lnTo>
                      <a:lnTo>
                        <a:pt x="17" y="120"/>
                      </a:lnTo>
                      <a:lnTo>
                        <a:pt x="15" y="116"/>
                      </a:lnTo>
                      <a:lnTo>
                        <a:pt x="12" y="112"/>
                      </a:lnTo>
                      <a:lnTo>
                        <a:pt x="10" y="109"/>
                      </a:lnTo>
                      <a:lnTo>
                        <a:pt x="8" y="105"/>
                      </a:lnTo>
                      <a:lnTo>
                        <a:pt x="7" y="101"/>
                      </a:lnTo>
                      <a:lnTo>
                        <a:pt x="7" y="97"/>
                      </a:lnTo>
                      <a:lnTo>
                        <a:pt x="7" y="94"/>
                      </a:lnTo>
                      <a:lnTo>
                        <a:pt x="5" y="90"/>
                      </a:lnTo>
                      <a:lnTo>
                        <a:pt x="8" y="88"/>
                      </a:lnTo>
                      <a:lnTo>
                        <a:pt x="11" y="85"/>
                      </a:lnTo>
                      <a:lnTo>
                        <a:pt x="13" y="82"/>
                      </a:lnTo>
                      <a:lnTo>
                        <a:pt x="17" y="79"/>
                      </a:lnTo>
                      <a:lnTo>
                        <a:pt x="16" y="75"/>
                      </a:lnTo>
                      <a:lnTo>
                        <a:pt x="16" y="72"/>
                      </a:lnTo>
                      <a:lnTo>
                        <a:pt x="16" y="68"/>
                      </a:lnTo>
                      <a:lnTo>
                        <a:pt x="16" y="66"/>
                      </a:lnTo>
                      <a:lnTo>
                        <a:pt x="13" y="64"/>
                      </a:lnTo>
                      <a:lnTo>
                        <a:pt x="11" y="62"/>
                      </a:lnTo>
                      <a:lnTo>
                        <a:pt x="8" y="59"/>
                      </a:lnTo>
                      <a:lnTo>
                        <a:pt x="5" y="57"/>
                      </a:lnTo>
                      <a:lnTo>
                        <a:pt x="5" y="49"/>
                      </a:lnTo>
                      <a:lnTo>
                        <a:pt x="5" y="41"/>
                      </a:lnTo>
                      <a:lnTo>
                        <a:pt x="5" y="33"/>
                      </a:lnTo>
                      <a:lnTo>
                        <a:pt x="5" y="25"/>
                      </a:lnTo>
                      <a:lnTo>
                        <a:pt x="4" y="19"/>
                      </a:lnTo>
                      <a:lnTo>
                        <a:pt x="3" y="12"/>
                      </a:lnTo>
                      <a:lnTo>
                        <a:pt x="1" y="6"/>
                      </a:lnTo>
                      <a:lnTo>
                        <a:pt x="0" y="0"/>
                      </a:lnTo>
                      <a:close/>
                    </a:path>
                  </a:pathLst>
                </a:custGeom>
                <a:solidFill>
                  <a:srgbClr val="827F7F"/>
                </a:solidFill>
                <a:ln w="9525">
                  <a:noFill/>
                  <a:round/>
                  <a:headEnd/>
                  <a:tailEnd/>
                </a:ln>
              </p:spPr>
              <p:txBody>
                <a:bodyPr/>
                <a:lstStyle/>
                <a:p>
                  <a:pPr>
                    <a:defRPr/>
                  </a:pPr>
                  <a:endParaRPr lang="en-US"/>
                </a:p>
              </p:txBody>
            </p:sp>
            <p:sp>
              <p:nvSpPr>
                <p:cNvPr id="1099" name="Freeform 72"/>
                <p:cNvSpPr>
                  <a:spLocks/>
                </p:cNvSpPr>
                <p:nvPr/>
              </p:nvSpPr>
              <p:spPr bwMode="auto">
                <a:xfrm>
                  <a:off x="2399" y="3471"/>
                  <a:ext cx="78" cy="125"/>
                </a:xfrm>
                <a:custGeom>
                  <a:avLst/>
                  <a:gdLst>
                    <a:gd name="T0" fmla="*/ 10 w 156"/>
                    <a:gd name="T1" fmla="*/ 0 h 252"/>
                    <a:gd name="T2" fmla="*/ 25 w 156"/>
                    <a:gd name="T3" fmla="*/ 0 h 252"/>
                    <a:gd name="T4" fmla="*/ 39 w 156"/>
                    <a:gd name="T5" fmla="*/ 0 h 252"/>
                    <a:gd name="T6" fmla="*/ 38 w 156"/>
                    <a:gd name="T7" fmla="*/ 3 h 252"/>
                    <a:gd name="T8" fmla="*/ 38 w 156"/>
                    <a:gd name="T9" fmla="*/ 8 h 252"/>
                    <a:gd name="T10" fmla="*/ 37 w 156"/>
                    <a:gd name="T11" fmla="*/ 13 h 252"/>
                    <a:gd name="T12" fmla="*/ 36 w 156"/>
                    <a:gd name="T13" fmla="*/ 15 h 252"/>
                    <a:gd name="T14" fmla="*/ 36 w 156"/>
                    <a:gd name="T15" fmla="*/ 18 h 252"/>
                    <a:gd name="T16" fmla="*/ 37 w 156"/>
                    <a:gd name="T17" fmla="*/ 19 h 252"/>
                    <a:gd name="T18" fmla="*/ 38 w 156"/>
                    <a:gd name="T19" fmla="*/ 21 h 252"/>
                    <a:gd name="T20" fmla="*/ 38 w 156"/>
                    <a:gd name="T21" fmla="*/ 25 h 252"/>
                    <a:gd name="T22" fmla="*/ 36 w 156"/>
                    <a:gd name="T23" fmla="*/ 26 h 252"/>
                    <a:gd name="T24" fmla="*/ 37 w 156"/>
                    <a:gd name="T25" fmla="*/ 28 h 252"/>
                    <a:gd name="T26" fmla="*/ 38 w 156"/>
                    <a:gd name="T27" fmla="*/ 31 h 252"/>
                    <a:gd name="T28" fmla="*/ 38 w 156"/>
                    <a:gd name="T29" fmla="*/ 34 h 252"/>
                    <a:gd name="T30" fmla="*/ 37 w 156"/>
                    <a:gd name="T31" fmla="*/ 36 h 252"/>
                    <a:gd name="T32" fmla="*/ 37 w 156"/>
                    <a:gd name="T33" fmla="*/ 39 h 252"/>
                    <a:gd name="T34" fmla="*/ 38 w 156"/>
                    <a:gd name="T35" fmla="*/ 42 h 252"/>
                    <a:gd name="T36" fmla="*/ 38 w 156"/>
                    <a:gd name="T37" fmla="*/ 44 h 252"/>
                    <a:gd name="T38" fmla="*/ 37 w 156"/>
                    <a:gd name="T39" fmla="*/ 47 h 252"/>
                    <a:gd name="T40" fmla="*/ 36 w 156"/>
                    <a:gd name="T41" fmla="*/ 51 h 252"/>
                    <a:gd name="T42" fmla="*/ 36 w 156"/>
                    <a:gd name="T43" fmla="*/ 55 h 252"/>
                    <a:gd name="T44" fmla="*/ 35 w 156"/>
                    <a:gd name="T45" fmla="*/ 58 h 252"/>
                    <a:gd name="T46" fmla="*/ 25 w 156"/>
                    <a:gd name="T47" fmla="*/ 62 h 252"/>
                    <a:gd name="T48" fmla="*/ 11 w 156"/>
                    <a:gd name="T49" fmla="*/ 61 h 252"/>
                    <a:gd name="T50" fmla="*/ 5 w 156"/>
                    <a:gd name="T51" fmla="*/ 55 h 252"/>
                    <a:gd name="T52" fmla="*/ 4 w 156"/>
                    <a:gd name="T53" fmla="*/ 46 h 252"/>
                    <a:gd name="T54" fmla="*/ 3 w 156"/>
                    <a:gd name="T55" fmla="*/ 44 h 252"/>
                    <a:gd name="T56" fmla="*/ 3 w 156"/>
                    <a:gd name="T57" fmla="*/ 42 h 252"/>
                    <a:gd name="T58" fmla="*/ 3 w 156"/>
                    <a:gd name="T59" fmla="*/ 39 h 252"/>
                    <a:gd name="T60" fmla="*/ 5 w 156"/>
                    <a:gd name="T61" fmla="*/ 37 h 252"/>
                    <a:gd name="T62" fmla="*/ 3 w 156"/>
                    <a:gd name="T63" fmla="*/ 37 h 252"/>
                    <a:gd name="T64" fmla="*/ 2 w 156"/>
                    <a:gd name="T65" fmla="*/ 34 h 252"/>
                    <a:gd name="T66" fmla="*/ 3 w 156"/>
                    <a:gd name="T67" fmla="*/ 30 h 252"/>
                    <a:gd name="T68" fmla="*/ 4 w 156"/>
                    <a:gd name="T69" fmla="*/ 29 h 252"/>
                    <a:gd name="T70" fmla="*/ 3 w 156"/>
                    <a:gd name="T71" fmla="*/ 26 h 252"/>
                    <a:gd name="T72" fmla="*/ 2 w 156"/>
                    <a:gd name="T73" fmla="*/ 24 h 252"/>
                    <a:gd name="T74" fmla="*/ 2 w 156"/>
                    <a:gd name="T75" fmla="*/ 21 h 252"/>
                    <a:gd name="T76" fmla="*/ 4 w 156"/>
                    <a:gd name="T77" fmla="*/ 19 h 252"/>
                    <a:gd name="T78" fmla="*/ 4 w 156"/>
                    <a:gd name="T79" fmla="*/ 17 h 252"/>
                    <a:gd name="T80" fmla="*/ 3 w 156"/>
                    <a:gd name="T81" fmla="*/ 15 h 252"/>
                    <a:gd name="T82" fmla="*/ 2 w 156"/>
                    <a:gd name="T83" fmla="*/ 12 h 252"/>
                    <a:gd name="T84" fmla="*/ 2 w 156"/>
                    <a:gd name="T85" fmla="*/ 6 h 252"/>
                    <a:gd name="T86" fmla="*/ 1 w 156"/>
                    <a:gd name="T87" fmla="*/ 1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6" h="252">
                      <a:moveTo>
                        <a:pt x="0" y="0"/>
                      </a:moveTo>
                      <a:lnTo>
                        <a:pt x="20" y="0"/>
                      </a:lnTo>
                      <a:lnTo>
                        <a:pt x="39" y="0"/>
                      </a:lnTo>
                      <a:lnTo>
                        <a:pt x="59" y="0"/>
                      </a:lnTo>
                      <a:lnTo>
                        <a:pt x="78" y="0"/>
                      </a:lnTo>
                      <a:lnTo>
                        <a:pt x="97" y="0"/>
                      </a:lnTo>
                      <a:lnTo>
                        <a:pt x="116" y="0"/>
                      </a:lnTo>
                      <a:lnTo>
                        <a:pt x="136" y="0"/>
                      </a:lnTo>
                      <a:lnTo>
                        <a:pt x="156" y="0"/>
                      </a:lnTo>
                      <a:lnTo>
                        <a:pt x="154" y="4"/>
                      </a:lnTo>
                      <a:lnTo>
                        <a:pt x="153" y="9"/>
                      </a:lnTo>
                      <a:lnTo>
                        <a:pt x="152" y="13"/>
                      </a:lnTo>
                      <a:lnTo>
                        <a:pt x="151" y="18"/>
                      </a:lnTo>
                      <a:lnTo>
                        <a:pt x="150" y="27"/>
                      </a:lnTo>
                      <a:lnTo>
                        <a:pt x="150" y="35"/>
                      </a:lnTo>
                      <a:lnTo>
                        <a:pt x="150" y="45"/>
                      </a:lnTo>
                      <a:lnTo>
                        <a:pt x="149" y="54"/>
                      </a:lnTo>
                      <a:lnTo>
                        <a:pt x="148" y="55"/>
                      </a:lnTo>
                      <a:lnTo>
                        <a:pt x="145" y="57"/>
                      </a:lnTo>
                      <a:lnTo>
                        <a:pt x="144" y="60"/>
                      </a:lnTo>
                      <a:lnTo>
                        <a:pt x="142" y="63"/>
                      </a:lnTo>
                      <a:lnTo>
                        <a:pt x="142" y="66"/>
                      </a:lnTo>
                      <a:lnTo>
                        <a:pt x="142" y="70"/>
                      </a:lnTo>
                      <a:lnTo>
                        <a:pt x="142" y="73"/>
                      </a:lnTo>
                      <a:lnTo>
                        <a:pt x="142" y="78"/>
                      </a:lnTo>
                      <a:lnTo>
                        <a:pt x="144" y="78"/>
                      </a:lnTo>
                      <a:lnTo>
                        <a:pt x="145" y="78"/>
                      </a:lnTo>
                      <a:lnTo>
                        <a:pt x="148" y="78"/>
                      </a:lnTo>
                      <a:lnTo>
                        <a:pt x="150" y="78"/>
                      </a:lnTo>
                      <a:lnTo>
                        <a:pt x="150" y="84"/>
                      </a:lnTo>
                      <a:lnTo>
                        <a:pt x="150" y="91"/>
                      </a:lnTo>
                      <a:lnTo>
                        <a:pt x="150" y="96"/>
                      </a:lnTo>
                      <a:lnTo>
                        <a:pt x="149" y="103"/>
                      </a:lnTo>
                      <a:lnTo>
                        <a:pt x="148" y="103"/>
                      </a:lnTo>
                      <a:lnTo>
                        <a:pt x="146" y="104"/>
                      </a:lnTo>
                      <a:lnTo>
                        <a:pt x="144" y="106"/>
                      </a:lnTo>
                      <a:lnTo>
                        <a:pt x="143" y="107"/>
                      </a:lnTo>
                      <a:lnTo>
                        <a:pt x="144" y="111"/>
                      </a:lnTo>
                      <a:lnTo>
                        <a:pt x="145" y="115"/>
                      </a:lnTo>
                      <a:lnTo>
                        <a:pt x="148" y="118"/>
                      </a:lnTo>
                      <a:lnTo>
                        <a:pt x="149" y="123"/>
                      </a:lnTo>
                      <a:lnTo>
                        <a:pt x="149" y="127"/>
                      </a:lnTo>
                      <a:lnTo>
                        <a:pt x="149" y="131"/>
                      </a:lnTo>
                      <a:lnTo>
                        <a:pt x="149" y="136"/>
                      </a:lnTo>
                      <a:lnTo>
                        <a:pt x="149" y="140"/>
                      </a:lnTo>
                      <a:lnTo>
                        <a:pt x="148" y="142"/>
                      </a:lnTo>
                      <a:lnTo>
                        <a:pt x="146" y="145"/>
                      </a:lnTo>
                      <a:lnTo>
                        <a:pt x="145" y="148"/>
                      </a:lnTo>
                      <a:lnTo>
                        <a:pt x="144" y="151"/>
                      </a:lnTo>
                      <a:lnTo>
                        <a:pt x="145" y="154"/>
                      </a:lnTo>
                      <a:lnTo>
                        <a:pt x="146" y="157"/>
                      </a:lnTo>
                      <a:lnTo>
                        <a:pt x="149" y="161"/>
                      </a:lnTo>
                      <a:lnTo>
                        <a:pt x="150" y="164"/>
                      </a:lnTo>
                      <a:lnTo>
                        <a:pt x="150" y="169"/>
                      </a:lnTo>
                      <a:lnTo>
                        <a:pt x="150" y="172"/>
                      </a:lnTo>
                      <a:lnTo>
                        <a:pt x="149" y="176"/>
                      </a:lnTo>
                      <a:lnTo>
                        <a:pt x="149" y="180"/>
                      </a:lnTo>
                      <a:lnTo>
                        <a:pt x="148" y="184"/>
                      </a:lnTo>
                      <a:lnTo>
                        <a:pt x="148" y="187"/>
                      </a:lnTo>
                      <a:lnTo>
                        <a:pt x="146" y="191"/>
                      </a:lnTo>
                      <a:lnTo>
                        <a:pt x="145" y="194"/>
                      </a:lnTo>
                      <a:lnTo>
                        <a:pt x="144" y="200"/>
                      </a:lnTo>
                      <a:lnTo>
                        <a:pt x="144" y="206"/>
                      </a:lnTo>
                      <a:lnTo>
                        <a:pt x="144" y="213"/>
                      </a:lnTo>
                      <a:lnTo>
                        <a:pt x="143" y="218"/>
                      </a:lnTo>
                      <a:lnTo>
                        <a:pt x="142" y="223"/>
                      </a:lnTo>
                      <a:lnTo>
                        <a:pt x="141" y="227"/>
                      </a:lnTo>
                      <a:lnTo>
                        <a:pt x="139" y="230"/>
                      </a:lnTo>
                      <a:lnTo>
                        <a:pt x="138" y="233"/>
                      </a:lnTo>
                      <a:lnTo>
                        <a:pt x="129" y="242"/>
                      </a:lnTo>
                      <a:lnTo>
                        <a:pt x="115" y="247"/>
                      </a:lnTo>
                      <a:lnTo>
                        <a:pt x="98" y="251"/>
                      </a:lnTo>
                      <a:lnTo>
                        <a:pt x="80" y="252"/>
                      </a:lnTo>
                      <a:lnTo>
                        <a:pt x="61" y="251"/>
                      </a:lnTo>
                      <a:lnTo>
                        <a:pt x="44" y="247"/>
                      </a:lnTo>
                      <a:lnTo>
                        <a:pt x="30" y="243"/>
                      </a:lnTo>
                      <a:lnTo>
                        <a:pt x="20" y="235"/>
                      </a:lnTo>
                      <a:lnTo>
                        <a:pt x="19" y="222"/>
                      </a:lnTo>
                      <a:lnTo>
                        <a:pt x="17" y="210"/>
                      </a:lnTo>
                      <a:lnTo>
                        <a:pt x="16" y="198"/>
                      </a:lnTo>
                      <a:lnTo>
                        <a:pt x="16" y="186"/>
                      </a:lnTo>
                      <a:lnTo>
                        <a:pt x="15" y="184"/>
                      </a:lnTo>
                      <a:lnTo>
                        <a:pt x="14" y="182"/>
                      </a:lnTo>
                      <a:lnTo>
                        <a:pt x="12" y="180"/>
                      </a:lnTo>
                      <a:lnTo>
                        <a:pt x="11" y="178"/>
                      </a:lnTo>
                      <a:lnTo>
                        <a:pt x="11" y="174"/>
                      </a:lnTo>
                      <a:lnTo>
                        <a:pt x="11" y="170"/>
                      </a:lnTo>
                      <a:lnTo>
                        <a:pt x="9" y="167"/>
                      </a:lnTo>
                      <a:lnTo>
                        <a:pt x="9" y="162"/>
                      </a:lnTo>
                      <a:lnTo>
                        <a:pt x="12" y="160"/>
                      </a:lnTo>
                      <a:lnTo>
                        <a:pt x="14" y="156"/>
                      </a:lnTo>
                      <a:lnTo>
                        <a:pt x="15" y="154"/>
                      </a:lnTo>
                      <a:lnTo>
                        <a:pt x="17" y="152"/>
                      </a:lnTo>
                      <a:lnTo>
                        <a:pt x="15" y="152"/>
                      </a:lnTo>
                      <a:lnTo>
                        <a:pt x="13" y="152"/>
                      </a:lnTo>
                      <a:lnTo>
                        <a:pt x="9" y="152"/>
                      </a:lnTo>
                      <a:lnTo>
                        <a:pt x="7" y="152"/>
                      </a:lnTo>
                      <a:lnTo>
                        <a:pt x="7" y="144"/>
                      </a:lnTo>
                      <a:lnTo>
                        <a:pt x="7" y="137"/>
                      </a:lnTo>
                      <a:lnTo>
                        <a:pt x="7" y="130"/>
                      </a:lnTo>
                      <a:lnTo>
                        <a:pt x="7" y="123"/>
                      </a:lnTo>
                      <a:lnTo>
                        <a:pt x="9" y="122"/>
                      </a:lnTo>
                      <a:lnTo>
                        <a:pt x="12" y="121"/>
                      </a:lnTo>
                      <a:lnTo>
                        <a:pt x="13" y="119"/>
                      </a:lnTo>
                      <a:lnTo>
                        <a:pt x="15" y="118"/>
                      </a:lnTo>
                      <a:lnTo>
                        <a:pt x="13" y="115"/>
                      </a:lnTo>
                      <a:lnTo>
                        <a:pt x="12" y="110"/>
                      </a:lnTo>
                      <a:lnTo>
                        <a:pt x="9" y="107"/>
                      </a:lnTo>
                      <a:lnTo>
                        <a:pt x="7" y="103"/>
                      </a:lnTo>
                      <a:lnTo>
                        <a:pt x="7" y="100"/>
                      </a:lnTo>
                      <a:lnTo>
                        <a:pt x="7" y="96"/>
                      </a:lnTo>
                      <a:lnTo>
                        <a:pt x="6" y="93"/>
                      </a:lnTo>
                      <a:lnTo>
                        <a:pt x="6" y="89"/>
                      </a:lnTo>
                      <a:lnTo>
                        <a:pt x="8" y="87"/>
                      </a:lnTo>
                      <a:lnTo>
                        <a:pt x="11" y="84"/>
                      </a:lnTo>
                      <a:lnTo>
                        <a:pt x="13" y="80"/>
                      </a:lnTo>
                      <a:lnTo>
                        <a:pt x="15" y="78"/>
                      </a:lnTo>
                      <a:lnTo>
                        <a:pt x="15" y="75"/>
                      </a:lnTo>
                      <a:lnTo>
                        <a:pt x="15" y="71"/>
                      </a:lnTo>
                      <a:lnTo>
                        <a:pt x="15" y="68"/>
                      </a:lnTo>
                      <a:lnTo>
                        <a:pt x="14" y="64"/>
                      </a:lnTo>
                      <a:lnTo>
                        <a:pt x="12" y="62"/>
                      </a:lnTo>
                      <a:lnTo>
                        <a:pt x="11" y="60"/>
                      </a:lnTo>
                      <a:lnTo>
                        <a:pt x="8" y="57"/>
                      </a:lnTo>
                      <a:lnTo>
                        <a:pt x="6" y="55"/>
                      </a:lnTo>
                      <a:lnTo>
                        <a:pt x="6" y="48"/>
                      </a:lnTo>
                      <a:lnTo>
                        <a:pt x="6" y="40"/>
                      </a:lnTo>
                      <a:lnTo>
                        <a:pt x="6" y="32"/>
                      </a:lnTo>
                      <a:lnTo>
                        <a:pt x="6" y="24"/>
                      </a:lnTo>
                      <a:lnTo>
                        <a:pt x="5" y="18"/>
                      </a:lnTo>
                      <a:lnTo>
                        <a:pt x="4" y="11"/>
                      </a:lnTo>
                      <a:lnTo>
                        <a:pt x="1" y="5"/>
                      </a:lnTo>
                      <a:lnTo>
                        <a:pt x="0" y="0"/>
                      </a:lnTo>
                      <a:close/>
                    </a:path>
                  </a:pathLst>
                </a:custGeom>
                <a:solidFill>
                  <a:srgbClr val="898987"/>
                </a:solidFill>
                <a:ln w="9525">
                  <a:noFill/>
                  <a:round/>
                  <a:headEnd/>
                  <a:tailEnd/>
                </a:ln>
              </p:spPr>
              <p:txBody>
                <a:bodyPr/>
                <a:lstStyle/>
                <a:p>
                  <a:pPr>
                    <a:defRPr/>
                  </a:pPr>
                  <a:endParaRPr lang="en-US"/>
                </a:p>
              </p:txBody>
            </p:sp>
            <p:sp>
              <p:nvSpPr>
                <p:cNvPr id="1100" name="Freeform 73"/>
                <p:cNvSpPr>
                  <a:spLocks/>
                </p:cNvSpPr>
                <p:nvPr/>
              </p:nvSpPr>
              <p:spPr bwMode="auto">
                <a:xfrm>
                  <a:off x="2403" y="3471"/>
                  <a:ext cx="65" cy="125"/>
                </a:xfrm>
                <a:custGeom>
                  <a:avLst/>
                  <a:gdLst>
                    <a:gd name="T0" fmla="*/ 8 w 130"/>
                    <a:gd name="T1" fmla="*/ 0 h 250"/>
                    <a:gd name="T2" fmla="*/ 21 w 130"/>
                    <a:gd name="T3" fmla="*/ 0 h 250"/>
                    <a:gd name="T4" fmla="*/ 33 w 130"/>
                    <a:gd name="T5" fmla="*/ 0 h 250"/>
                    <a:gd name="T6" fmla="*/ 32 w 130"/>
                    <a:gd name="T7" fmla="*/ 4 h 250"/>
                    <a:gd name="T8" fmla="*/ 32 w 130"/>
                    <a:gd name="T9" fmla="*/ 9 h 250"/>
                    <a:gd name="T10" fmla="*/ 31 w 130"/>
                    <a:gd name="T11" fmla="*/ 14 h 250"/>
                    <a:gd name="T12" fmla="*/ 30 w 130"/>
                    <a:gd name="T13" fmla="*/ 16 h 250"/>
                    <a:gd name="T14" fmla="*/ 30 w 130"/>
                    <a:gd name="T15" fmla="*/ 19 h 250"/>
                    <a:gd name="T16" fmla="*/ 31 w 130"/>
                    <a:gd name="T17" fmla="*/ 20 h 250"/>
                    <a:gd name="T18" fmla="*/ 32 w 130"/>
                    <a:gd name="T19" fmla="*/ 21 h 250"/>
                    <a:gd name="T20" fmla="*/ 32 w 130"/>
                    <a:gd name="T21" fmla="*/ 26 h 250"/>
                    <a:gd name="T22" fmla="*/ 31 w 130"/>
                    <a:gd name="T23" fmla="*/ 27 h 250"/>
                    <a:gd name="T24" fmla="*/ 31 w 130"/>
                    <a:gd name="T25" fmla="*/ 29 h 250"/>
                    <a:gd name="T26" fmla="*/ 31 w 130"/>
                    <a:gd name="T27" fmla="*/ 32 h 250"/>
                    <a:gd name="T28" fmla="*/ 31 w 130"/>
                    <a:gd name="T29" fmla="*/ 35 h 250"/>
                    <a:gd name="T30" fmla="*/ 31 w 130"/>
                    <a:gd name="T31" fmla="*/ 37 h 250"/>
                    <a:gd name="T32" fmla="*/ 31 w 130"/>
                    <a:gd name="T33" fmla="*/ 39 h 250"/>
                    <a:gd name="T34" fmla="*/ 32 w 130"/>
                    <a:gd name="T35" fmla="*/ 42 h 250"/>
                    <a:gd name="T36" fmla="*/ 31 w 130"/>
                    <a:gd name="T37" fmla="*/ 45 h 250"/>
                    <a:gd name="T38" fmla="*/ 31 w 130"/>
                    <a:gd name="T39" fmla="*/ 48 h 250"/>
                    <a:gd name="T40" fmla="*/ 31 w 130"/>
                    <a:gd name="T41" fmla="*/ 52 h 250"/>
                    <a:gd name="T42" fmla="*/ 30 w 130"/>
                    <a:gd name="T43" fmla="*/ 56 h 250"/>
                    <a:gd name="T44" fmla="*/ 29 w 130"/>
                    <a:gd name="T45" fmla="*/ 59 h 250"/>
                    <a:gd name="T46" fmla="*/ 21 w 130"/>
                    <a:gd name="T47" fmla="*/ 63 h 250"/>
                    <a:gd name="T48" fmla="*/ 9 w 130"/>
                    <a:gd name="T49" fmla="*/ 62 h 250"/>
                    <a:gd name="T50" fmla="*/ 4 w 130"/>
                    <a:gd name="T51" fmla="*/ 55 h 250"/>
                    <a:gd name="T52" fmla="*/ 3 w 130"/>
                    <a:gd name="T53" fmla="*/ 46 h 250"/>
                    <a:gd name="T54" fmla="*/ 3 w 130"/>
                    <a:gd name="T55" fmla="*/ 45 h 250"/>
                    <a:gd name="T56" fmla="*/ 2 w 130"/>
                    <a:gd name="T57" fmla="*/ 42 h 250"/>
                    <a:gd name="T58" fmla="*/ 3 w 130"/>
                    <a:gd name="T59" fmla="*/ 40 h 250"/>
                    <a:gd name="T60" fmla="*/ 4 w 130"/>
                    <a:gd name="T61" fmla="*/ 38 h 250"/>
                    <a:gd name="T62" fmla="*/ 2 w 130"/>
                    <a:gd name="T63" fmla="*/ 38 h 250"/>
                    <a:gd name="T64" fmla="*/ 1 w 130"/>
                    <a:gd name="T65" fmla="*/ 34 h 250"/>
                    <a:gd name="T66" fmla="*/ 2 w 130"/>
                    <a:gd name="T67" fmla="*/ 30 h 250"/>
                    <a:gd name="T68" fmla="*/ 3 w 130"/>
                    <a:gd name="T69" fmla="*/ 30 h 250"/>
                    <a:gd name="T70" fmla="*/ 2 w 130"/>
                    <a:gd name="T71" fmla="*/ 27 h 250"/>
                    <a:gd name="T72" fmla="*/ 1 w 130"/>
                    <a:gd name="T73" fmla="*/ 24 h 250"/>
                    <a:gd name="T74" fmla="*/ 2 w 130"/>
                    <a:gd name="T75" fmla="*/ 22 h 250"/>
                    <a:gd name="T76" fmla="*/ 3 w 130"/>
                    <a:gd name="T77" fmla="*/ 20 h 250"/>
                    <a:gd name="T78" fmla="*/ 3 w 130"/>
                    <a:gd name="T79" fmla="*/ 17 h 250"/>
                    <a:gd name="T80" fmla="*/ 2 w 130"/>
                    <a:gd name="T81" fmla="*/ 15 h 250"/>
                    <a:gd name="T82" fmla="*/ 1 w 130"/>
                    <a:gd name="T83" fmla="*/ 12 h 250"/>
                    <a:gd name="T84" fmla="*/ 1 w 130"/>
                    <a:gd name="T85" fmla="*/ 6 h 250"/>
                    <a:gd name="T86" fmla="*/ 1 w 130"/>
                    <a:gd name="T87" fmla="*/ 2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0" h="250">
                      <a:moveTo>
                        <a:pt x="0" y="0"/>
                      </a:moveTo>
                      <a:lnTo>
                        <a:pt x="16" y="0"/>
                      </a:lnTo>
                      <a:lnTo>
                        <a:pt x="32" y="0"/>
                      </a:lnTo>
                      <a:lnTo>
                        <a:pt x="49" y="0"/>
                      </a:lnTo>
                      <a:lnTo>
                        <a:pt x="65" y="0"/>
                      </a:lnTo>
                      <a:lnTo>
                        <a:pt x="82" y="0"/>
                      </a:lnTo>
                      <a:lnTo>
                        <a:pt x="98" y="0"/>
                      </a:lnTo>
                      <a:lnTo>
                        <a:pt x="114" y="0"/>
                      </a:lnTo>
                      <a:lnTo>
                        <a:pt x="130" y="0"/>
                      </a:lnTo>
                      <a:lnTo>
                        <a:pt x="129" y="5"/>
                      </a:lnTo>
                      <a:lnTo>
                        <a:pt x="129" y="8"/>
                      </a:lnTo>
                      <a:lnTo>
                        <a:pt x="128" y="13"/>
                      </a:lnTo>
                      <a:lnTo>
                        <a:pt x="126" y="17"/>
                      </a:lnTo>
                      <a:lnTo>
                        <a:pt x="126" y="26"/>
                      </a:lnTo>
                      <a:lnTo>
                        <a:pt x="126" y="34"/>
                      </a:lnTo>
                      <a:lnTo>
                        <a:pt x="125" y="44"/>
                      </a:lnTo>
                      <a:lnTo>
                        <a:pt x="125" y="53"/>
                      </a:lnTo>
                      <a:lnTo>
                        <a:pt x="124" y="55"/>
                      </a:lnTo>
                      <a:lnTo>
                        <a:pt x="122" y="58"/>
                      </a:lnTo>
                      <a:lnTo>
                        <a:pt x="121" y="60"/>
                      </a:lnTo>
                      <a:lnTo>
                        <a:pt x="118" y="62"/>
                      </a:lnTo>
                      <a:lnTo>
                        <a:pt x="118" y="66"/>
                      </a:lnTo>
                      <a:lnTo>
                        <a:pt x="118" y="69"/>
                      </a:lnTo>
                      <a:lnTo>
                        <a:pt x="118" y="73"/>
                      </a:lnTo>
                      <a:lnTo>
                        <a:pt x="118" y="77"/>
                      </a:lnTo>
                      <a:lnTo>
                        <a:pt x="121" y="77"/>
                      </a:lnTo>
                      <a:lnTo>
                        <a:pt x="122" y="77"/>
                      </a:lnTo>
                      <a:lnTo>
                        <a:pt x="124" y="77"/>
                      </a:lnTo>
                      <a:lnTo>
                        <a:pt x="125" y="77"/>
                      </a:lnTo>
                      <a:lnTo>
                        <a:pt x="125" y="83"/>
                      </a:lnTo>
                      <a:lnTo>
                        <a:pt x="125" y="89"/>
                      </a:lnTo>
                      <a:lnTo>
                        <a:pt x="125" y="96"/>
                      </a:lnTo>
                      <a:lnTo>
                        <a:pt x="125" y="101"/>
                      </a:lnTo>
                      <a:lnTo>
                        <a:pt x="124" y="102"/>
                      </a:lnTo>
                      <a:lnTo>
                        <a:pt x="123" y="104"/>
                      </a:lnTo>
                      <a:lnTo>
                        <a:pt x="121" y="105"/>
                      </a:lnTo>
                      <a:lnTo>
                        <a:pt x="120" y="105"/>
                      </a:lnTo>
                      <a:lnTo>
                        <a:pt x="121" y="109"/>
                      </a:lnTo>
                      <a:lnTo>
                        <a:pt x="122" y="114"/>
                      </a:lnTo>
                      <a:lnTo>
                        <a:pt x="123" y="117"/>
                      </a:lnTo>
                      <a:lnTo>
                        <a:pt x="124" y="121"/>
                      </a:lnTo>
                      <a:lnTo>
                        <a:pt x="124" y="125"/>
                      </a:lnTo>
                      <a:lnTo>
                        <a:pt x="124" y="130"/>
                      </a:lnTo>
                      <a:lnTo>
                        <a:pt x="124" y="135"/>
                      </a:lnTo>
                      <a:lnTo>
                        <a:pt x="124" y="139"/>
                      </a:lnTo>
                      <a:lnTo>
                        <a:pt x="123" y="142"/>
                      </a:lnTo>
                      <a:lnTo>
                        <a:pt x="123" y="144"/>
                      </a:lnTo>
                      <a:lnTo>
                        <a:pt x="122" y="147"/>
                      </a:lnTo>
                      <a:lnTo>
                        <a:pt x="121" y="150"/>
                      </a:lnTo>
                      <a:lnTo>
                        <a:pt x="122" y="153"/>
                      </a:lnTo>
                      <a:lnTo>
                        <a:pt x="123" y="155"/>
                      </a:lnTo>
                      <a:lnTo>
                        <a:pt x="125" y="159"/>
                      </a:lnTo>
                      <a:lnTo>
                        <a:pt x="126" y="162"/>
                      </a:lnTo>
                      <a:lnTo>
                        <a:pt x="125" y="167"/>
                      </a:lnTo>
                      <a:lnTo>
                        <a:pt x="125" y="170"/>
                      </a:lnTo>
                      <a:lnTo>
                        <a:pt x="125" y="175"/>
                      </a:lnTo>
                      <a:lnTo>
                        <a:pt x="124" y="180"/>
                      </a:lnTo>
                      <a:lnTo>
                        <a:pt x="124" y="182"/>
                      </a:lnTo>
                      <a:lnTo>
                        <a:pt x="123" y="185"/>
                      </a:lnTo>
                      <a:lnTo>
                        <a:pt x="123" y="189"/>
                      </a:lnTo>
                      <a:lnTo>
                        <a:pt x="122" y="192"/>
                      </a:lnTo>
                      <a:lnTo>
                        <a:pt x="122" y="198"/>
                      </a:lnTo>
                      <a:lnTo>
                        <a:pt x="122" y="205"/>
                      </a:lnTo>
                      <a:lnTo>
                        <a:pt x="121" y="211"/>
                      </a:lnTo>
                      <a:lnTo>
                        <a:pt x="121" y="218"/>
                      </a:lnTo>
                      <a:lnTo>
                        <a:pt x="120" y="221"/>
                      </a:lnTo>
                      <a:lnTo>
                        <a:pt x="118" y="225"/>
                      </a:lnTo>
                      <a:lnTo>
                        <a:pt x="117" y="228"/>
                      </a:lnTo>
                      <a:lnTo>
                        <a:pt x="116" y="233"/>
                      </a:lnTo>
                      <a:lnTo>
                        <a:pt x="108" y="241"/>
                      </a:lnTo>
                      <a:lnTo>
                        <a:pt x="97" y="245"/>
                      </a:lnTo>
                      <a:lnTo>
                        <a:pt x="82" y="249"/>
                      </a:lnTo>
                      <a:lnTo>
                        <a:pt x="67" y="250"/>
                      </a:lnTo>
                      <a:lnTo>
                        <a:pt x="50" y="249"/>
                      </a:lnTo>
                      <a:lnTo>
                        <a:pt x="36" y="245"/>
                      </a:lnTo>
                      <a:lnTo>
                        <a:pt x="24" y="241"/>
                      </a:lnTo>
                      <a:lnTo>
                        <a:pt x="15" y="233"/>
                      </a:lnTo>
                      <a:lnTo>
                        <a:pt x="14" y="220"/>
                      </a:lnTo>
                      <a:lnTo>
                        <a:pt x="14" y="208"/>
                      </a:lnTo>
                      <a:lnTo>
                        <a:pt x="12" y="196"/>
                      </a:lnTo>
                      <a:lnTo>
                        <a:pt x="12" y="184"/>
                      </a:lnTo>
                      <a:lnTo>
                        <a:pt x="11" y="182"/>
                      </a:lnTo>
                      <a:lnTo>
                        <a:pt x="10" y="181"/>
                      </a:lnTo>
                      <a:lnTo>
                        <a:pt x="9" y="178"/>
                      </a:lnTo>
                      <a:lnTo>
                        <a:pt x="8" y="177"/>
                      </a:lnTo>
                      <a:lnTo>
                        <a:pt x="8" y="173"/>
                      </a:lnTo>
                      <a:lnTo>
                        <a:pt x="8" y="168"/>
                      </a:lnTo>
                      <a:lnTo>
                        <a:pt x="7" y="165"/>
                      </a:lnTo>
                      <a:lnTo>
                        <a:pt x="7" y="160"/>
                      </a:lnTo>
                      <a:lnTo>
                        <a:pt x="9" y="158"/>
                      </a:lnTo>
                      <a:lnTo>
                        <a:pt x="10" y="154"/>
                      </a:lnTo>
                      <a:lnTo>
                        <a:pt x="12" y="152"/>
                      </a:lnTo>
                      <a:lnTo>
                        <a:pt x="14" y="150"/>
                      </a:lnTo>
                      <a:lnTo>
                        <a:pt x="11" y="150"/>
                      </a:lnTo>
                      <a:lnTo>
                        <a:pt x="9" y="150"/>
                      </a:lnTo>
                      <a:lnTo>
                        <a:pt x="7" y="150"/>
                      </a:lnTo>
                      <a:lnTo>
                        <a:pt x="4" y="150"/>
                      </a:lnTo>
                      <a:lnTo>
                        <a:pt x="4" y="143"/>
                      </a:lnTo>
                      <a:lnTo>
                        <a:pt x="4" y="136"/>
                      </a:lnTo>
                      <a:lnTo>
                        <a:pt x="4" y="129"/>
                      </a:lnTo>
                      <a:lnTo>
                        <a:pt x="4" y="121"/>
                      </a:lnTo>
                      <a:lnTo>
                        <a:pt x="7" y="120"/>
                      </a:lnTo>
                      <a:lnTo>
                        <a:pt x="8" y="119"/>
                      </a:lnTo>
                      <a:lnTo>
                        <a:pt x="10" y="119"/>
                      </a:lnTo>
                      <a:lnTo>
                        <a:pt x="11" y="117"/>
                      </a:lnTo>
                      <a:lnTo>
                        <a:pt x="10" y="114"/>
                      </a:lnTo>
                      <a:lnTo>
                        <a:pt x="9" y="109"/>
                      </a:lnTo>
                      <a:lnTo>
                        <a:pt x="7" y="105"/>
                      </a:lnTo>
                      <a:lnTo>
                        <a:pt x="6" y="101"/>
                      </a:lnTo>
                      <a:lnTo>
                        <a:pt x="4" y="99"/>
                      </a:lnTo>
                      <a:lnTo>
                        <a:pt x="4" y="96"/>
                      </a:lnTo>
                      <a:lnTo>
                        <a:pt x="4" y="92"/>
                      </a:lnTo>
                      <a:lnTo>
                        <a:pt x="4" y="89"/>
                      </a:lnTo>
                      <a:lnTo>
                        <a:pt x="7" y="86"/>
                      </a:lnTo>
                      <a:lnTo>
                        <a:pt x="8" y="83"/>
                      </a:lnTo>
                      <a:lnTo>
                        <a:pt x="10" y="79"/>
                      </a:lnTo>
                      <a:lnTo>
                        <a:pt x="11" y="77"/>
                      </a:lnTo>
                      <a:lnTo>
                        <a:pt x="11" y="74"/>
                      </a:lnTo>
                      <a:lnTo>
                        <a:pt x="11" y="70"/>
                      </a:lnTo>
                      <a:lnTo>
                        <a:pt x="11" y="67"/>
                      </a:lnTo>
                      <a:lnTo>
                        <a:pt x="11" y="63"/>
                      </a:lnTo>
                      <a:lnTo>
                        <a:pt x="10" y="61"/>
                      </a:lnTo>
                      <a:lnTo>
                        <a:pt x="8" y="59"/>
                      </a:lnTo>
                      <a:lnTo>
                        <a:pt x="7" y="56"/>
                      </a:lnTo>
                      <a:lnTo>
                        <a:pt x="4" y="55"/>
                      </a:lnTo>
                      <a:lnTo>
                        <a:pt x="4" y="47"/>
                      </a:lnTo>
                      <a:lnTo>
                        <a:pt x="4" y="39"/>
                      </a:lnTo>
                      <a:lnTo>
                        <a:pt x="4" y="32"/>
                      </a:lnTo>
                      <a:lnTo>
                        <a:pt x="4" y="24"/>
                      </a:lnTo>
                      <a:lnTo>
                        <a:pt x="3" y="18"/>
                      </a:lnTo>
                      <a:lnTo>
                        <a:pt x="2" y="11"/>
                      </a:lnTo>
                      <a:lnTo>
                        <a:pt x="1" y="6"/>
                      </a:lnTo>
                      <a:lnTo>
                        <a:pt x="0" y="0"/>
                      </a:lnTo>
                      <a:close/>
                    </a:path>
                  </a:pathLst>
                </a:custGeom>
                <a:solidFill>
                  <a:srgbClr val="93938E"/>
                </a:solidFill>
                <a:ln w="9525">
                  <a:noFill/>
                  <a:round/>
                  <a:headEnd/>
                  <a:tailEnd/>
                </a:ln>
              </p:spPr>
              <p:txBody>
                <a:bodyPr/>
                <a:lstStyle/>
                <a:p>
                  <a:pPr>
                    <a:defRPr/>
                  </a:pPr>
                  <a:endParaRPr lang="en-US"/>
                </a:p>
              </p:txBody>
            </p:sp>
            <p:sp>
              <p:nvSpPr>
                <p:cNvPr id="1101" name="Freeform 74"/>
                <p:cNvSpPr>
                  <a:spLocks/>
                </p:cNvSpPr>
                <p:nvPr/>
              </p:nvSpPr>
              <p:spPr bwMode="auto">
                <a:xfrm>
                  <a:off x="2411" y="3471"/>
                  <a:ext cx="53" cy="125"/>
                </a:xfrm>
                <a:custGeom>
                  <a:avLst/>
                  <a:gdLst>
                    <a:gd name="T0" fmla="*/ 6 w 107"/>
                    <a:gd name="T1" fmla="*/ 0 h 249"/>
                    <a:gd name="T2" fmla="*/ 16 w 107"/>
                    <a:gd name="T3" fmla="*/ 0 h 249"/>
                    <a:gd name="T4" fmla="*/ 26 w 107"/>
                    <a:gd name="T5" fmla="*/ 0 h 249"/>
                    <a:gd name="T6" fmla="*/ 26 w 107"/>
                    <a:gd name="T7" fmla="*/ 4 h 249"/>
                    <a:gd name="T8" fmla="*/ 26 w 107"/>
                    <a:gd name="T9" fmla="*/ 9 h 249"/>
                    <a:gd name="T10" fmla="*/ 25 w 107"/>
                    <a:gd name="T11" fmla="*/ 14 h 249"/>
                    <a:gd name="T12" fmla="*/ 24 w 107"/>
                    <a:gd name="T13" fmla="*/ 16 h 249"/>
                    <a:gd name="T14" fmla="*/ 24 w 107"/>
                    <a:gd name="T15" fmla="*/ 19 h 249"/>
                    <a:gd name="T16" fmla="*/ 25 w 107"/>
                    <a:gd name="T17" fmla="*/ 19 h 249"/>
                    <a:gd name="T18" fmla="*/ 26 w 107"/>
                    <a:gd name="T19" fmla="*/ 21 h 249"/>
                    <a:gd name="T20" fmla="*/ 25 w 107"/>
                    <a:gd name="T21" fmla="*/ 25 h 249"/>
                    <a:gd name="T22" fmla="*/ 25 w 107"/>
                    <a:gd name="T23" fmla="*/ 26 h 249"/>
                    <a:gd name="T24" fmla="*/ 25 w 107"/>
                    <a:gd name="T25" fmla="*/ 29 h 249"/>
                    <a:gd name="T26" fmla="*/ 25 w 107"/>
                    <a:gd name="T27" fmla="*/ 32 h 249"/>
                    <a:gd name="T28" fmla="*/ 25 w 107"/>
                    <a:gd name="T29" fmla="*/ 35 h 249"/>
                    <a:gd name="T30" fmla="*/ 25 w 107"/>
                    <a:gd name="T31" fmla="*/ 37 h 249"/>
                    <a:gd name="T32" fmla="*/ 25 w 107"/>
                    <a:gd name="T33" fmla="*/ 39 h 249"/>
                    <a:gd name="T34" fmla="*/ 26 w 107"/>
                    <a:gd name="T35" fmla="*/ 42 h 249"/>
                    <a:gd name="T36" fmla="*/ 25 w 107"/>
                    <a:gd name="T37" fmla="*/ 45 h 249"/>
                    <a:gd name="T38" fmla="*/ 25 w 107"/>
                    <a:gd name="T39" fmla="*/ 48 h 249"/>
                    <a:gd name="T40" fmla="*/ 25 w 107"/>
                    <a:gd name="T41" fmla="*/ 51 h 249"/>
                    <a:gd name="T42" fmla="*/ 24 w 107"/>
                    <a:gd name="T43" fmla="*/ 55 h 249"/>
                    <a:gd name="T44" fmla="*/ 24 w 107"/>
                    <a:gd name="T45" fmla="*/ 58 h 249"/>
                    <a:gd name="T46" fmla="*/ 17 w 107"/>
                    <a:gd name="T47" fmla="*/ 62 h 249"/>
                    <a:gd name="T48" fmla="*/ 7 w 107"/>
                    <a:gd name="T49" fmla="*/ 62 h 249"/>
                    <a:gd name="T50" fmla="*/ 3 w 107"/>
                    <a:gd name="T51" fmla="*/ 55 h 249"/>
                    <a:gd name="T52" fmla="*/ 2 w 107"/>
                    <a:gd name="T53" fmla="*/ 46 h 249"/>
                    <a:gd name="T54" fmla="*/ 2 w 107"/>
                    <a:gd name="T55" fmla="*/ 45 h 249"/>
                    <a:gd name="T56" fmla="*/ 1 w 107"/>
                    <a:gd name="T57" fmla="*/ 42 h 249"/>
                    <a:gd name="T58" fmla="*/ 1 w 107"/>
                    <a:gd name="T59" fmla="*/ 40 h 249"/>
                    <a:gd name="T60" fmla="*/ 3 w 107"/>
                    <a:gd name="T61" fmla="*/ 38 h 249"/>
                    <a:gd name="T62" fmla="*/ 1 w 107"/>
                    <a:gd name="T63" fmla="*/ 38 h 249"/>
                    <a:gd name="T64" fmla="*/ 1 w 107"/>
                    <a:gd name="T65" fmla="*/ 34 h 249"/>
                    <a:gd name="T66" fmla="*/ 1 w 107"/>
                    <a:gd name="T67" fmla="*/ 30 h 249"/>
                    <a:gd name="T68" fmla="*/ 2 w 107"/>
                    <a:gd name="T69" fmla="*/ 30 h 249"/>
                    <a:gd name="T70" fmla="*/ 1 w 107"/>
                    <a:gd name="T71" fmla="*/ 27 h 249"/>
                    <a:gd name="T72" fmla="*/ 1 w 107"/>
                    <a:gd name="T73" fmla="*/ 24 h 249"/>
                    <a:gd name="T74" fmla="*/ 1 w 107"/>
                    <a:gd name="T75" fmla="*/ 22 h 249"/>
                    <a:gd name="T76" fmla="*/ 2 w 107"/>
                    <a:gd name="T77" fmla="*/ 20 h 249"/>
                    <a:gd name="T78" fmla="*/ 2 w 107"/>
                    <a:gd name="T79" fmla="*/ 17 h 249"/>
                    <a:gd name="T80" fmla="*/ 1 w 107"/>
                    <a:gd name="T81" fmla="*/ 15 h 249"/>
                    <a:gd name="T82" fmla="*/ 1 w 107"/>
                    <a:gd name="T83" fmla="*/ 12 h 249"/>
                    <a:gd name="T84" fmla="*/ 1 w 107"/>
                    <a:gd name="T85" fmla="*/ 6 h 249"/>
                    <a:gd name="T86" fmla="*/ 0 w 107"/>
                    <a:gd name="T87" fmla="*/ 2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7" h="249">
                      <a:moveTo>
                        <a:pt x="0" y="0"/>
                      </a:moveTo>
                      <a:lnTo>
                        <a:pt x="14" y="0"/>
                      </a:lnTo>
                      <a:lnTo>
                        <a:pt x="27" y="0"/>
                      </a:lnTo>
                      <a:lnTo>
                        <a:pt x="41" y="0"/>
                      </a:lnTo>
                      <a:lnTo>
                        <a:pt x="54" y="0"/>
                      </a:lnTo>
                      <a:lnTo>
                        <a:pt x="67" y="0"/>
                      </a:lnTo>
                      <a:lnTo>
                        <a:pt x="81" y="0"/>
                      </a:lnTo>
                      <a:lnTo>
                        <a:pt x="94" y="0"/>
                      </a:lnTo>
                      <a:lnTo>
                        <a:pt x="107" y="0"/>
                      </a:lnTo>
                      <a:lnTo>
                        <a:pt x="106" y="5"/>
                      </a:lnTo>
                      <a:lnTo>
                        <a:pt x="106" y="8"/>
                      </a:lnTo>
                      <a:lnTo>
                        <a:pt x="105" y="13"/>
                      </a:lnTo>
                      <a:lnTo>
                        <a:pt x="104" y="17"/>
                      </a:lnTo>
                      <a:lnTo>
                        <a:pt x="104" y="27"/>
                      </a:lnTo>
                      <a:lnTo>
                        <a:pt x="104" y="35"/>
                      </a:lnTo>
                      <a:lnTo>
                        <a:pt x="104" y="44"/>
                      </a:lnTo>
                      <a:lnTo>
                        <a:pt x="103" y="52"/>
                      </a:lnTo>
                      <a:lnTo>
                        <a:pt x="102" y="54"/>
                      </a:lnTo>
                      <a:lnTo>
                        <a:pt x="101" y="57"/>
                      </a:lnTo>
                      <a:lnTo>
                        <a:pt x="99" y="60"/>
                      </a:lnTo>
                      <a:lnTo>
                        <a:pt x="98" y="62"/>
                      </a:lnTo>
                      <a:lnTo>
                        <a:pt x="98" y="66"/>
                      </a:lnTo>
                      <a:lnTo>
                        <a:pt x="98" y="69"/>
                      </a:lnTo>
                      <a:lnTo>
                        <a:pt x="98" y="73"/>
                      </a:lnTo>
                      <a:lnTo>
                        <a:pt x="98" y="76"/>
                      </a:lnTo>
                      <a:lnTo>
                        <a:pt x="99" y="76"/>
                      </a:lnTo>
                      <a:lnTo>
                        <a:pt x="102" y="76"/>
                      </a:lnTo>
                      <a:lnTo>
                        <a:pt x="103" y="76"/>
                      </a:lnTo>
                      <a:lnTo>
                        <a:pt x="104" y="76"/>
                      </a:lnTo>
                      <a:lnTo>
                        <a:pt x="104" y="83"/>
                      </a:lnTo>
                      <a:lnTo>
                        <a:pt x="104" y="89"/>
                      </a:lnTo>
                      <a:lnTo>
                        <a:pt x="104" y="95"/>
                      </a:lnTo>
                      <a:lnTo>
                        <a:pt x="103" y="100"/>
                      </a:lnTo>
                      <a:lnTo>
                        <a:pt x="102" y="101"/>
                      </a:lnTo>
                      <a:lnTo>
                        <a:pt x="102" y="103"/>
                      </a:lnTo>
                      <a:lnTo>
                        <a:pt x="101" y="104"/>
                      </a:lnTo>
                      <a:lnTo>
                        <a:pt x="99" y="105"/>
                      </a:lnTo>
                      <a:lnTo>
                        <a:pt x="101" y="110"/>
                      </a:lnTo>
                      <a:lnTo>
                        <a:pt x="102" y="113"/>
                      </a:lnTo>
                      <a:lnTo>
                        <a:pt x="102" y="118"/>
                      </a:lnTo>
                      <a:lnTo>
                        <a:pt x="103" y="121"/>
                      </a:lnTo>
                      <a:lnTo>
                        <a:pt x="103" y="126"/>
                      </a:lnTo>
                      <a:lnTo>
                        <a:pt x="103" y="129"/>
                      </a:lnTo>
                      <a:lnTo>
                        <a:pt x="103" y="134"/>
                      </a:lnTo>
                      <a:lnTo>
                        <a:pt x="103" y="138"/>
                      </a:lnTo>
                      <a:lnTo>
                        <a:pt x="102" y="141"/>
                      </a:lnTo>
                      <a:lnTo>
                        <a:pt x="102" y="143"/>
                      </a:lnTo>
                      <a:lnTo>
                        <a:pt x="101" y="146"/>
                      </a:lnTo>
                      <a:lnTo>
                        <a:pt x="99" y="149"/>
                      </a:lnTo>
                      <a:lnTo>
                        <a:pt x="101" y="152"/>
                      </a:lnTo>
                      <a:lnTo>
                        <a:pt x="102" y="156"/>
                      </a:lnTo>
                      <a:lnTo>
                        <a:pt x="103" y="159"/>
                      </a:lnTo>
                      <a:lnTo>
                        <a:pt x="104" y="162"/>
                      </a:lnTo>
                      <a:lnTo>
                        <a:pt x="104" y="167"/>
                      </a:lnTo>
                      <a:lnTo>
                        <a:pt x="104" y="171"/>
                      </a:lnTo>
                      <a:lnTo>
                        <a:pt x="103" y="174"/>
                      </a:lnTo>
                      <a:lnTo>
                        <a:pt x="103" y="179"/>
                      </a:lnTo>
                      <a:lnTo>
                        <a:pt x="102" y="182"/>
                      </a:lnTo>
                      <a:lnTo>
                        <a:pt x="102" y="186"/>
                      </a:lnTo>
                      <a:lnTo>
                        <a:pt x="102" y="189"/>
                      </a:lnTo>
                      <a:lnTo>
                        <a:pt x="101" y="192"/>
                      </a:lnTo>
                      <a:lnTo>
                        <a:pt x="101" y="198"/>
                      </a:lnTo>
                      <a:lnTo>
                        <a:pt x="101" y="204"/>
                      </a:lnTo>
                      <a:lnTo>
                        <a:pt x="101" y="211"/>
                      </a:lnTo>
                      <a:lnTo>
                        <a:pt x="101" y="217"/>
                      </a:lnTo>
                      <a:lnTo>
                        <a:pt x="99" y="220"/>
                      </a:lnTo>
                      <a:lnTo>
                        <a:pt x="99" y="224"/>
                      </a:lnTo>
                      <a:lnTo>
                        <a:pt x="98" y="228"/>
                      </a:lnTo>
                      <a:lnTo>
                        <a:pt x="97" y="232"/>
                      </a:lnTo>
                      <a:lnTo>
                        <a:pt x="90" y="240"/>
                      </a:lnTo>
                      <a:lnTo>
                        <a:pt x="81" y="244"/>
                      </a:lnTo>
                      <a:lnTo>
                        <a:pt x="68" y="248"/>
                      </a:lnTo>
                      <a:lnTo>
                        <a:pt x="56" y="249"/>
                      </a:lnTo>
                      <a:lnTo>
                        <a:pt x="42" y="249"/>
                      </a:lnTo>
                      <a:lnTo>
                        <a:pt x="30" y="245"/>
                      </a:lnTo>
                      <a:lnTo>
                        <a:pt x="19" y="240"/>
                      </a:lnTo>
                      <a:lnTo>
                        <a:pt x="12" y="232"/>
                      </a:lnTo>
                      <a:lnTo>
                        <a:pt x="12" y="220"/>
                      </a:lnTo>
                      <a:lnTo>
                        <a:pt x="12" y="207"/>
                      </a:lnTo>
                      <a:lnTo>
                        <a:pt x="11" y="196"/>
                      </a:lnTo>
                      <a:lnTo>
                        <a:pt x="11" y="184"/>
                      </a:lnTo>
                      <a:lnTo>
                        <a:pt x="10" y="182"/>
                      </a:lnTo>
                      <a:lnTo>
                        <a:pt x="10" y="180"/>
                      </a:lnTo>
                      <a:lnTo>
                        <a:pt x="8" y="179"/>
                      </a:lnTo>
                      <a:lnTo>
                        <a:pt x="7" y="176"/>
                      </a:lnTo>
                      <a:lnTo>
                        <a:pt x="7" y="172"/>
                      </a:lnTo>
                      <a:lnTo>
                        <a:pt x="7" y="168"/>
                      </a:lnTo>
                      <a:lnTo>
                        <a:pt x="6" y="165"/>
                      </a:lnTo>
                      <a:lnTo>
                        <a:pt x="6" y="160"/>
                      </a:lnTo>
                      <a:lnTo>
                        <a:pt x="7" y="158"/>
                      </a:lnTo>
                      <a:lnTo>
                        <a:pt x="10" y="154"/>
                      </a:lnTo>
                      <a:lnTo>
                        <a:pt x="11" y="152"/>
                      </a:lnTo>
                      <a:lnTo>
                        <a:pt x="12" y="150"/>
                      </a:lnTo>
                      <a:lnTo>
                        <a:pt x="11" y="150"/>
                      </a:lnTo>
                      <a:lnTo>
                        <a:pt x="8" y="150"/>
                      </a:lnTo>
                      <a:lnTo>
                        <a:pt x="7" y="150"/>
                      </a:lnTo>
                      <a:lnTo>
                        <a:pt x="5" y="150"/>
                      </a:lnTo>
                      <a:lnTo>
                        <a:pt x="5" y="142"/>
                      </a:lnTo>
                      <a:lnTo>
                        <a:pt x="5" y="135"/>
                      </a:lnTo>
                      <a:lnTo>
                        <a:pt x="5" y="128"/>
                      </a:lnTo>
                      <a:lnTo>
                        <a:pt x="4" y="121"/>
                      </a:lnTo>
                      <a:lnTo>
                        <a:pt x="6" y="120"/>
                      </a:lnTo>
                      <a:lnTo>
                        <a:pt x="7" y="119"/>
                      </a:lnTo>
                      <a:lnTo>
                        <a:pt x="10" y="119"/>
                      </a:lnTo>
                      <a:lnTo>
                        <a:pt x="11" y="118"/>
                      </a:lnTo>
                      <a:lnTo>
                        <a:pt x="10" y="113"/>
                      </a:lnTo>
                      <a:lnTo>
                        <a:pt x="8" y="110"/>
                      </a:lnTo>
                      <a:lnTo>
                        <a:pt x="6" y="106"/>
                      </a:lnTo>
                      <a:lnTo>
                        <a:pt x="5" y="101"/>
                      </a:lnTo>
                      <a:lnTo>
                        <a:pt x="5" y="99"/>
                      </a:lnTo>
                      <a:lnTo>
                        <a:pt x="5" y="96"/>
                      </a:lnTo>
                      <a:lnTo>
                        <a:pt x="5" y="92"/>
                      </a:lnTo>
                      <a:lnTo>
                        <a:pt x="4" y="89"/>
                      </a:lnTo>
                      <a:lnTo>
                        <a:pt x="6" y="85"/>
                      </a:lnTo>
                      <a:lnTo>
                        <a:pt x="7" y="83"/>
                      </a:lnTo>
                      <a:lnTo>
                        <a:pt x="10" y="80"/>
                      </a:lnTo>
                      <a:lnTo>
                        <a:pt x="11" y="77"/>
                      </a:lnTo>
                      <a:lnTo>
                        <a:pt x="11" y="74"/>
                      </a:lnTo>
                      <a:lnTo>
                        <a:pt x="11" y="70"/>
                      </a:lnTo>
                      <a:lnTo>
                        <a:pt x="10" y="67"/>
                      </a:lnTo>
                      <a:lnTo>
                        <a:pt x="10" y="63"/>
                      </a:lnTo>
                      <a:lnTo>
                        <a:pt x="8" y="61"/>
                      </a:lnTo>
                      <a:lnTo>
                        <a:pt x="7" y="59"/>
                      </a:lnTo>
                      <a:lnTo>
                        <a:pt x="5" y="57"/>
                      </a:lnTo>
                      <a:lnTo>
                        <a:pt x="4" y="54"/>
                      </a:lnTo>
                      <a:lnTo>
                        <a:pt x="4" y="47"/>
                      </a:lnTo>
                      <a:lnTo>
                        <a:pt x="4" y="39"/>
                      </a:lnTo>
                      <a:lnTo>
                        <a:pt x="4" y="32"/>
                      </a:lnTo>
                      <a:lnTo>
                        <a:pt x="4" y="24"/>
                      </a:lnTo>
                      <a:lnTo>
                        <a:pt x="3" y="19"/>
                      </a:lnTo>
                      <a:lnTo>
                        <a:pt x="3" y="12"/>
                      </a:lnTo>
                      <a:lnTo>
                        <a:pt x="1" y="6"/>
                      </a:lnTo>
                      <a:lnTo>
                        <a:pt x="0" y="0"/>
                      </a:lnTo>
                      <a:close/>
                    </a:path>
                  </a:pathLst>
                </a:custGeom>
                <a:solidFill>
                  <a:srgbClr val="9E9B99"/>
                </a:solidFill>
                <a:ln w="9525">
                  <a:noFill/>
                  <a:round/>
                  <a:headEnd/>
                  <a:tailEnd/>
                </a:ln>
              </p:spPr>
              <p:txBody>
                <a:bodyPr/>
                <a:lstStyle/>
                <a:p>
                  <a:pPr>
                    <a:defRPr/>
                  </a:pPr>
                  <a:endParaRPr lang="en-US"/>
                </a:p>
              </p:txBody>
            </p:sp>
            <p:sp>
              <p:nvSpPr>
                <p:cNvPr id="1102" name="Freeform 75"/>
                <p:cNvSpPr>
                  <a:spLocks/>
                </p:cNvSpPr>
                <p:nvPr/>
              </p:nvSpPr>
              <p:spPr bwMode="auto">
                <a:xfrm>
                  <a:off x="2416" y="3471"/>
                  <a:ext cx="44" cy="125"/>
                </a:xfrm>
                <a:custGeom>
                  <a:avLst/>
                  <a:gdLst>
                    <a:gd name="T0" fmla="*/ 0 w 84"/>
                    <a:gd name="T1" fmla="*/ 0 h 248"/>
                    <a:gd name="T2" fmla="*/ 23 w 84"/>
                    <a:gd name="T3" fmla="*/ 0 h 248"/>
                    <a:gd name="T4" fmla="*/ 23 w 84"/>
                    <a:gd name="T5" fmla="*/ 5 h 248"/>
                    <a:gd name="T6" fmla="*/ 22 w 84"/>
                    <a:gd name="T7" fmla="*/ 14 h 248"/>
                    <a:gd name="T8" fmla="*/ 21 w 84"/>
                    <a:gd name="T9" fmla="*/ 16 h 248"/>
                    <a:gd name="T10" fmla="*/ 21 w 84"/>
                    <a:gd name="T11" fmla="*/ 19 h 248"/>
                    <a:gd name="T12" fmla="*/ 22 w 84"/>
                    <a:gd name="T13" fmla="*/ 19 h 248"/>
                    <a:gd name="T14" fmla="*/ 22 w 84"/>
                    <a:gd name="T15" fmla="*/ 25 h 248"/>
                    <a:gd name="T16" fmla="*/ 21 w 84"/>
                    <a:gd name="T17" fmla="*/ 27 h 248"/>
                    <a:gd name="T18" fmla="*/ 22 w 84"/>
                    <a:gd name="T19" fmla="*/ 31 h 248"/>
                    <a:gd name="T20" fmla="*/ 22 w 84"/>
                    <a:gd name="T21" fmla="*/ 35 h 248"/>
                    <a:gd name="T22" fmla="*/ 21 w 84"/>
                    <a:gd name="T23" fmla="*/ 38 h 248"/>
                    <a:gd name="T24" fmla="*/ 22 w 84"/>
                    <a:gd name="T25" fmla="*/ 41 h 248"/>
                    <a:gd name="T26" fmla="*/ 22 w 84"/>
                    <a:gd name="T27" fmla="*/ 45 h 248"/>
                    <a:gd name="T28" fmla="*/ 21 w 84"/>
                    <a:gd name="T29" fmla="*/ 48 h 248"/>
                    <a:gd name="T30" fmla="*/ 21 w 84"/>
                    <a:gd name="T31" fmla="*/ 55 h 248"/>
                    <a:gd name="T32" fmla="*/ 21 w 84"/>
                    <a:gd name="T33" fmla="*/ 58 h 248"/>
                    <a:gd name="T34" fmla="*/ 19 w 84"/>
                    <a:gd name="T35" fmla="*/ 60 h 248"/>
                    <a:gd name="T36" fmla="*/ 17 w 84"/>
                    <a:gd name="T37" fmla="*/ 61 h 248"/>
                    <a:gd name="T38" fmla="*/ 15 w 84"/>
                    <a:gd name="T39" fmla="*/ 63 h 248"/>
                    <a:gd name="T40" fmla="*/ 12 w 84"/>
                    <a:gd name="T41" fmla="*/ 63 h 248"/>
                    <a:gd name="T42" fmla="*/ 9 w 84"/>
                    <a:gd name="T43" fmla="*/ 63 h 248"/>
                    <a:gd name="T44" fmla="*/ 6 w 84"/>
                    <a:gd name="T45" fmla="*/ 62 h 248"/>
                    <a:gd name="T46" fmla="*/ 4 w 84"/>
                    <a:gd name="T47" fmla="*/ 61 h 248"/>
                    <a:gd name="T48" fmla="*/ 3 w 84"/>
                    <a:gd name="T49" fmla="*/ 59 h 248"/>
                    <a:gd name="T50" fmla="*/ 3 w 84"/>
                    <a:gd name="T51" fmla="*/ 46 h 248"/>
                    <a:gd name="T52" fmla="*/ 2 w 84"/>
                    <a:gd name="T53" fmla="*/ 44 h 248"/>
                    <a:gd name="T54" fmla="*/ 1 w 84"/>
                    <a:gd name="T55" fmla="*/ 40 h 248"/>
                    <a:gd name="T56" fmla="*/ 3 w 84"/>
                    <a:gd name="T57" fmla="*/ 38 h 248"/>
                    <a:gd name="T58" fmla="*/ 1 w 84"/>
                    <a:gd name="T59" fmla="*/ 38 h 248"/>
                    <a:gd name="T60" fmla="*/ 1 w 84"/>
                    <a:gd name="T61" fmla="*/ 30 h 248"/>
                    <a:gd name="T62" fmla="*/ 2 w 84"/>
                    <a:gd name="T63" fmla="*/ 30 h 248"/>
                    <a:gd name="T64" fmla="*/ 1 w 84"/>
                    <a:gd name="T65" fmla="*/ 26 h 248"/>
                    <a:gd name="T66" fmla="*/ 1 w 84"/>
                    <a:gd name="T67" fmla="*/ 23 h 248"/>
                    <a:gd name="T68" fmla="*/ 2 w 84"/>
                    <a:gd name="T69" fmla="*/ 20 h 248"/>
                    <a:gd name="T70" fmla="*/ 2 w 84"/>
                    <a:gd name="T71" fmla="*/ 16 h 248"/>
                    <a:gd name="T72" fmla="*/ 1 w 84"/>
                    <a:gd name="T73" fmla="*/ 14 h 248"/>
                    <a:gd name="T74" fmla="*/ 1 w 84"/>
                    <a:gd name="T75" fmla="*/ 6 h 248"/>
                    <a:gd name="T76" fmla="*/ 0 w 84"/>
                    <a:gd name="T77" fmla="*/ 0 h 2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 h="248">
                      <a:moveTo>
                        <a:pt x="0" y="0"/>
                      </a:moveTo>
                      <a:lnTo>
                        <a:pt x="84" y="0"/>
                      </a:lnTo>
                      <a:lnTo>
                        <a:pt x="82" y="18"/>
                      </a:lnTo>
                      <a:lnTo>
                        <a:pt x="80" y="53"/>
                      </a:lnTo>
                      <a:lnTo>
                        <a:pt x="76" y="62"/>
                      </a:lnTo>
                      <a:lnTo>
                        <a:pt x="76" y="76"/>
                      </a:lnTo>
                      <a:lnTo>
                        <a:pt x="80" y="76"/>
                      </a:lnTo>
                      <a:lnTo>
                        <a:pt x="80" y="100"/>
                      </a:lnTo>
                      <a:lnTo>
                        <a:pt x="77" y="106"/>
                      </a:lnTo>
                      <a:lnTo>
                        <a:pt x="80" y="121"/>
                      </a:lnTo>
                      <a:lnTo>
                        <a:pt x="80" y="138"/>
                      </a:lnTo>
                      <a:lnTo>
                        <a:pt x="78" y="149"/>
                      </a:lnTo>
                      <a:lnTo>
                        <a:pt x="80" y="161"/>
                      </a:lnTo>
                      <a:lnTo>
                        <a:pt x="80" y="178"/>
                      </a:lnTo>
                      <a:lnTo>
                        <a:pt x="78" y="191"/>
                      </a:lnTo>
                      <a:lnTo>
                        <a:pt x="79" y="217"/>
                      </a:lnTo>
                      <a:lnTo>
                        <a:pt x="77" y="231"/>
                      </a:lnTo>
                      <a:lnTo>
                        <a:pt x="71" y="239"/>
                      </a:lnTo>
                      <a:lnTo>
                        <a:pt x="63" y="243"/>
                      </a:lnTo>
                      <a:lnTo>
                        <a:pt x="54" y="247"/>
                      </a:lnTo>
                      <a:lnTo>
                        <a:pt x="44" y="248"/>
                      </a:lnTo>
                      <a:lnTo>
                        <a:pt x="32" y="248"/>
                      </a:lnTo>
                      <a:lnTo>
                        <a:pt x="23" y="244"/>
                      </a:lnTo>
                      <a:lnTo>
                        <a:pt x="15" y="240"/>
                      </a:lnTo>
                      <a:lnTo>
                        <a:pt x="9" y="232"/>
                      </a:lnTo>
                      <a:lnTo>
                        <a:pt x="9" y="183"/>
                      </a:lnTo>
                      <a:lnTo>
                        <a:pt x="6" y="175"/>
                      </a:lnTo>
                      <a:lnTo>
                        <a:pt x="4" y="159"/>
                      </a:lnTo>
                      <a:lnTo>
                        <a:pt x="9" y="149"/>
                      </a:lnTo>
                      <a:lnTo>
                        <a:pt x="3" y="149"/>
                      </a:lnTo>
                      <a:lnTo>
                        <a:pt x="3" y="120"/>
                      </a:lnTo>
                      <a:lnTo>
                        <a:pt x="8" y="117"/>
                      </a:lnTo>
                      <a:lnTo>
                        <a:pt x="4" y="103"/>
                      </a:lnTo>
                      <a:lnTo>
                        <a:pt x="3" y="89"/>
                      </a:lnTo>
                      <a:lnTo>
                        <a:pt x="8" y="77"/>
                      </a:lnTo>
                      <a:lnTo>
                        <a:pt x="8" y="64"/>
                      </a:lnTo>
                      <a:lnTo>
                        <a:pt x="3" y="54"/>
                      </a:lnTo>
                      <a:lnTo>
                        <a:pt x="3" y="24"/>
                      </a:lnTo>
                      <a:lnTo>
                        <a:pt x="0" y="0"/>
                      </a:lnTo>
                      <a:close/>
                    </a:path>
                  </a:pathLst>
                </a:custGeom>
                <a:solidFill>
                  <a:srgbClr val="A8A5A0"/>
                </a:solidFill>
                <a:ln w="9525">
                  <a:noFill/>
                  <a:round/>
                  <a:headEnd/>
                  <a:tailEnd/>
                </a:ln>
              </p:spPr>
              <p:txBody>
                <a:bodyPr/>
                <a:lstStyle/>
                <a:p>
                  <a:pPr>
                    <a:defRPr/>
                  </a:pPr>
                  <a:endParaRPr lang="en-US"/>
                </a:p>
              </p:txBody>
            </p:sp>
            <p:sp>
              <p:nvSpPr>
                <p:cNvPr id="1103" name="Freeform 76"/>
                <p:cNvSpPr>
                  <a:spLocks/>
                </p:cNvSpPr>
                <p:nvPr/>
              </p:nvSpPr>
              <p:spPr bwMode="auto">
                <a:xfrm>
                  <a:off x="2360" y="3517"/>
                  <a:ext cx="153" cy="11"/>
                </a:xfrm>
                <a:custGeom>
                  <a:avLst/>
                  <a:gdLst>
                    <a:gd name="T0" fmla="*/ 0 w 308"/>
                    <a:gd name="T1" fmla="*/ 1 h 23"/>
                    <a:gd name="T2" fmla="*/ 4 w 308"/>
                    <a:gd name="T3" fmla="*/ 1 h 23"/>
                    <a:gd name="T4" fmla="*/ 9 w 308"/>
                    <a:gd name="T5" fmla="*/ 1 h 23"/>
                    <a:gd name="T6" fmla="*/ 14 w 308"/>
                    <a:gd name="T7" fmla="*/ 1 h 23"/>
                    <a:gd name="T8" fmla="*/ 19 w 308"/>
                    <a:gd name="T9" fmla="*/ 1 h 23"/>
                    <a:gd name="T10" fmla="*/ 24 w 308"/>
                    <a:gd name="T11" fmla="*/ 2 h 23"/>
                    <a:gd name="T12" fmla="*/ 29 w 308"/>
                    <a:gd name="T13" fmla="*/ 2 h 23"/>
                    <a:gd name="T14" fmla="*/ 33 w 308"/>
                    <a:gd name="T15" fmla="*/ 2 h 23"/>
                    <a:gd name="T16" fmla="*/ 38 w 308"/>
                    <a:gd name="T17" fmla="*/ 1 h 23"/>
                    <a:gd name="T18" fmla="*/ 43 w 308"/>
                    <a:gd name="T19" fmla="*/ 1 h 23"/>
                    <a:gd name="T20" fmla="*/ 47 w 308"/>
                    <a:gd name="T21" fmla="*/ 1 h 23"/>
                    <a:gd name="T22" fmla="*/ 52 w 308"/>
                    <a:gd name="T23" fmla="*/ 1 h 23"/>
                    <a:gd name="T24" fmla="*/ 57 w 308"/>
                    <a:gd name="T25" fmla="*/ 1 h 23"/>
                    <a:gd name="T26" fmla="*/ 62 w 308"/>
                    <a:gd name="T27" fmla="*/ 0 h 23"/>
                    <a:gd name="T28" fmla="*/ 67 w 308"/>
                    <a:gd name="T29" fmla="*/ 0 h 23"/>
                    <a:gd name="T30" fmla="*/ 72 w 308"/>
                    <a:gd name="T31" fmla="*/ 0 h 23"/>
                    <a:gd name="T32" fmla="*/ 76 w 308"/>
                    <a:gd name="T33" fmla="*/ 0 h 23"/>
                    <a:gd name="T34" fmla="*/ 73 w 308"/>
                    <a:gd name="T35" fmla="*/ 1 h 23"/>
                    <a:gd name="T36" fmla="*/ 69 w 308"/>
                    <a:gd name="T37" fmla="*/ 2 h 23"/>
                    <a:gd name="T38" fmla="*/ 65 w 308"/>
                    <a:gd name="T39" fmla="*/ 3 h 23"/>
                    <a:gd name="T40" fmla="*/ 60 w 308"/>
                    <a:gd name="T41" fmla="*/ 4 h 23"/>
                    <a:gd name="T42" fmla="*/ 55 w 308"/>
                    <a:gd name="T43" fmla="*/ 4 h 23"/>
                    <a:gd name="T44" fmla="*/ 51 w 308"/>
                    <a:gd name="T45" fmla="*/ 5 h 23"/>
                    <a:gd name="T46" fmla="*/ 46 w 308"/>
                    <a:gd name="T47" fmla="*/ 5 h 23"/>
                    <a:gd name="T48" fmla="*/ 41 w 308"/>
                    <a:gd name="T49" fmla="*/ 5 h 23"/>
                    <a:gd name="T50" fmla="*/ 36 w 308"/>
                    <a:gd name="T51" fmla="*/ 5 h 23"/>
                    <a:gd name="T52" fmla="*/ 31 w 308"/>
                    <a:gd name="T53" fmla="*/ 5 h 23"/>
                    <a:gd name="T54" fmla="*/ 26 w 308"/>
                    <a:gd name="T55" fmla="*/ 5 h 23"/>
                    <a:gd name="T56" fmla="*/ 21 w 308"/>
                    <a:gd name="T57" fmla="*/ 5 h 23"/>
                    <a:gd name="T58" fmla="*/ 16 w 308"/>
                    <a:gd name="T59" fmla="*/ 5 h 23"/>
                    <a:gd name="T60" fmla="*/ 12 w 308"/>
                    <a:gd name="T61" fmla="*/ 5 h 23"/>
                    <a:gd name="T62" fmla="*/ 7 w 308"/>
                    <a:gd name="T63" fmla="*/ 5 h 23"/>
                    <a:gd name="T64" fmla="*/ 3 w 308"/>
                    <a:gd name="T65" fmla="*/ 5 h 23"/>
                    <a:gd name="T66" fmla="*/ 0 w 308"/>
                    <a:gd name="T67" fmla="*/ 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8" h="23">
                      <a:moveTo>
                        <a:pt x="0" y="4"/>
                      </a:moveTo>
                      <a:lnTo>
                        <a:pt x="19" y="6"/>
                      </a:lnTo>
                      <a:lnTo>
                        <a:pt x="39" y="7"/>
                      </a:lnTo>
                      <a:lnTo>
                        <a:pt x="57" y="7"/>
                      </a:lnTo>
                      <a:lnTo>
                        <a:pt x="77" y="7"/>
                      </a:lnTo>
                      <a:lnTo>
                        <a:pt x="97" y="8"/>
                      </a:lnTo>
                      <a:lnTo>
                        <a:pt x="116" y="8"/>
                      </a:lnTo>
                      <a:lnTo>
                        <a:pt x="135" y="8"/>
                      </a:lnTo>
                      <a:lnTo>
                        <a:pt x="154" y="7"/>
                      </a:lnTo>
                      <a:lnTo>
                        <a:pt x="174" y="7"/>
                      </a:lnTo>
                      <a:lnTo>
                        <a:pt x="192" y="7"/>
                      </a:lnTo>
                      <a:lnTo>
                        <a:pt x="212" y="6"/>
                      </a:lnTo>
                      <a:lnTo>
                        <a:pt x="231" y="4"/>
                      </a:lnTo>
                      <a:lnTo>
                        <a:pt x="251" y="3"/>
                      </a:lnTo>
                      <a:lnTo>
                        <a:pt x="269" y="2"/>
                      </a:lnTo>
                      <a:lnTo>
                        <a:pt x="289" y="1"/>
                      </a:lnTo>
                      <a:lnTo>
                        <a:pt x="308" y="0"/>
                      </a:lnTo>
                      <a:lnTo>
                        <a:pt x="293" y="6"/>
                      </a:lnTo>
                      <a:lnTo>
                        <a:pt x="279" y="10"/>
                      </a:lnTo>
                      <a:lnTo>
                        <a:pt x="261" y="14"/>
                      </a:lnTo>
                      <a:lnTo>
                        <a:pt x="243" y="17"/>
                      </a:lnTo>
                      <a:lnTo>
                        <a:pt x="224" y="19"/>
                      </a:lnTo>
                      <a:lnTo>
                        <a:pt x="205" y="21"/>
                      </a:lnTo>
                      <a:lnTo>
                        <a:pt x="185" y="22"/>
                      </a:lnTo>
                      <a:lnTo>
                        <a:pt x="166" y="23"/>
                      </a:lnTo>
                      <a:lnTo>
                        <a:pt x="145" y="23"/>
                      </a:lnTo>
                      <a:lnTo>
                        <a:pt x="125" y="23"/>
                      </a:lnTo>
                      <a:lnTo>
                        <a:pt x="106" y="23"/>
                      </a:lnTo>
                      <a:lnTo>
                        <a:pt x="86" y="22"/>
                      </a:lnTo>
                      <a:lnTo>
                        <a:pt x="67" y="22"/>
                      </a:lnTo>
                      <a:lnTo>
                        <a:pt x="48" y="21"/>
                      </a:lnTo>
                      <a:lnTo>
                        <a:pt x="31" y="21"/>
                      </a:lnTo>
                      <a:lnTo>
                        <a:pt x="15" y="21"/>
                      </a:lnTo>
                      <a:lnTo>
                        <a:pt x="0" y="4"/>
                      </a:lnTo>
                      <a:close/>
                    </a:path>
                  </a:pathLst>
                </a:custGeom>
                <a:solidFill>
                  <a:srgbClr val="514F4F"/>
                </a:solidFill>
                <a:ln w="9525">
                  <a:noFill/>
                  <a:round/>
                  <a:headEnd/>
                  <a:tailEnd/>
                </a:ln>
              </p:spPr>
              <p:txBody>
                <a:bodyPr/>
                <a:lstStyle/>
                <a:p>
                  <a:pPr>
                    <a:defRPr/>
                  </a:pPr>
                  <a:endParaRPr lang="en-US"/>
                </a:p>
              </p:txBody>
            </p:sp>
            <p:sp>
              <p:nvSpPr>
                <p:cNvPr id="1104" name="Freeform 77"/>
                <p:cNvSpPr>
                  <a:spLocks/>
                </p:cNvSpPr>
                <p:nvPr/>
              </p:nvSpPr>
              <p:spPr bwMode="auto">
                <a:xfrm>
                  <a:off x="2365" y="3536"/>
                  <a:ext cx="148" cy="14"/>
                </a:xfrm>
                <a:custGeom>
                  <a:avLst/>
                  <a:gdLst>
                    <a:gd name="T0" fmla="*/ 0 w 298"/>
                    <a:gd name="T1" fmla="*/ 3 h 29"/>
                    <a:gd name="T2" fmla="*/ 4 w 298"/>
                    <a:gd name="T3" fmla="*/ 3 h 29"/>
                    <a:gd name="T4" fmla="*/ 9 w 298"/>
                    <a:gd name="T5" fmla="*/ 3 h 29"/>
                    <a:gd name="T6" fmla="*/ 14 w 298"/>
                    <a:gd name="T7" fmla="*/ 3 h 29"/>
                    <a:gd name="T8" fmla="*/ 18 w 298"/>
                    <a:gd name="T9" fmla="*/ 3 h 29"/>
                    <a:gd name="T10" fmla="*/ 23 w 298"/>
                    <a:gd name="T11" fmla="*/ 3 h 29"/>
                    <a:gd name="T12" fmla="*/ 28 w 298"/>
                    <a:gd name="T13" fmla="*/ 3 h 29"/>
                    <a:gd name="T14" fmla="*/ 32 w 298"/>
                    <a:gd name="T15" fmla="*/ 3 h 29"/>
                    <a:gd name="T16" fmla="*/ 37 w 298"/>
                    <a:gd name="T17" fmla="*/ 3 h 29"/>
                    <a:gd name="T18" fmla="*/ 41 w 298"/>
                    <a:gd name="T19" fmla="*/ 3 h 29"/>
                    <a:gd name="T20" fmla="*/ 46 w 298"/>
                    <a:gd name="T21" fmla="*/ 3 h 29"/>
                    <a:gd name="T22" fmla="*/ 51 w 298"/>
                    <a:gd name="T23" fmla="*/ 3 h 29"/>
                    <a:gd name="T24" fmla="*/ 55 w 298"/>
                    <a:gd name="T25" fmla="*/ 2 h 29"/>
                    <a:gd name="T26" fmla="*/ 60 w 298"/>
                    <a:gd name="T27" fmla="*/ 2 h 29"/>
                    <a:gd name="T28" fmla="*/ 65 w 298"/>
                    <a:gd name="T29" fmla="*/ 1 h 29"/>
                    <a:gd name="T30" fmla="*/ 69 w 298"/>
                    <a:gd name="T31" fmla="*/ 1 h 29"/>
                    <a:gd name="T32" fmla="*/ 74 w 298"/>
                    <a:gd name="T33" fmla="*/ 0 h 29"/>
                    <a:gd name="T34" fmla="*/ 70 w 298"/>
                    <a:gd name="T35" fmla="*/ 1 h 29"/>
                    <a:gd name="T36" fmla="*/ 66 w 298"/>
                    <a:gd name="T37" fmla="*/ 3 h 29"/>
                    <a:gd name="T38" fmla="*/ 62 w 298"/>
                    <a:gd name="T39" fmla="*/ 4 h 29"/>
                    <a:gd name="T40" fmla="*/ 58 w 298"/>
                    <a:gd name="T41" fmla="*/ 5 h 29"/>
                    <a:gd name="T42" fmla="*/ 53 w 298"/>
                    <a:gd name="T43" fmla="*/ 6 h 29"/>
                    <a:gd name="T44" fmla="*/ 48 w 298"/>
                    <a:gd name="T45" fmla="*/ 6 h 29"/>
                    <a:gd name="T46" fmla="*/ 43 w 298"/>
                    <a:gd name="T47" fmla="*/ 7 h 29"/>
                    <a:gd name="T48" fmla="*/ 39 w 298"/>
                    <a:gd name="T49" fmla="*/ 7 h 29"/>
                    <a:gd name="T50" fmla="*/ 34 w 298"/>
                    <a:gd name="T51" fmla="*/ 7 h 29"/>
                    <a:gd name="T52" fmla="*/ 29 w 298"/>
                    <a:gd name="T53" fmla="*/ 7 h 29"/>
                    <a:gd name="T54" fmla="*/ 24 w 298"/>
                    <a:gd name="T55" fmla="*/ 7 h 29"/>
                    <a:gd name="T56" fmla="*/ 19 w 298"/>
                    <a:gd name="T57" fmla="*/ 7 h 29"/>
                    <a:gd name="T58" fmla="*/ 14 w 298"/>
                    <a:gd name="T59" fmla="*/ 6 h 29"/>
                    <a:gd name="T60" fmla="*/ 10 w 298"/>
                    <a:gd name="T61" fmla="*/ 6 h 29"/>
                    <a:gd name="T62" fmla="*/ 5 w 298"/>
                    <a:gd name="T63" fmla="*/ 6 h 29"/>
                    <a:gd name="T64" fmla="*/ 1 w 298"/>
                    <a:gd name="T65" fmla="*/ 6 h 29"/>
                    <a:gd name="T66" fmla="*/ 0 w 298"/>
                    <a:gd name="T67" fmla="*/ 3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8" h="29">
                      <a:moveTo>
                        <a:pt x="0" y="15"/>
                      </a:moveTo>
                      <a:lnTo>
                        <a:pt x="19" y="15"/>
                      </a:lnTo>
                      <a:lnTo>
                        <a:pt x="38" y="15"/>
                      </a:lnTo>
                      <a:lnTo>
                        <a:pt x="57" y="15"/>
                      </a:lnTo>
                      <a:lnTo>
                        <a:pt x="75" y="15"/>
                      </a:lnTo>
                      <a:lnTo>
                        <a:pt x="93" y="15"/>
                      </a:lnTo>
                      <a:lnTo>
                        <a:pt x="113" y="15"/>
                      </a:lnTo>
                      <a:lnTo>
                        <a:pt x="131" y="15"/>
                      </a:lnTo>
                      <a:lnTo>
                        <a:pt x="150" y="14"/>
                      </a:lnTo>
                      <a:lnTo>
                        <a:pt x="168" y="14"/>
                      </a:lnTo>
                      <a:lnTo>
                        <a:pt x="187" y="13"/>
                      </a:lnTo>
                      <a:lnTo>
                        <a:pt x="205" y="12"/>
                      </a:lnTo>
                      <a:lnTo>
                        <a:pt x="224" y="10"/>
                      </a:lnTo>
                      <a:lnTo>
                        <a:pt x="243" y="8"/>
                      </a:lnTo>
                      <a:lnTo>
                        <a:pt x="262" y="6"/>
                      </a:lnTo>
                      <a:lnTo>
                        <a:pt x="280" y="4"/>
                      </a:lnTo>
                      <a:lnTo>
                        <a:pt x="298" y="0"/>
                      </a:lnTo>
                      <a:lnTo>
                        <a:pt x="283" y="7"/>
                      </a:lnTo>
                      <a:lnTo>
                        <a:pt x="267" y="13"/>
                      </a:lnTo>
                      <a:lnTo>
                        <a:pt x="250" y="17"/>
                      </a:lnTo>
                      <a:lnTo>
                        <a:pt x="233" y="22"/>
                      </a:lnTo>
                      <a:lnTo>
                        <a:pt x="214" y="24"/>
                      </a:lnTo>
                      <a:lnTo>
                        <a:pt x="195" y="27"/>
                      </a:lnTo>
                      <a:lnTo>
                        <a:pt x="176" y="28"/>
                      </a:lnTo>
                      <a:lnTo>
                        <a:pt x="157" y="28"/>
                      </a:lnTo>
                      <a:lnTo>
                        <a:pt x="136" y="29"/>
                      </a:lnTo>
                      <a:lnTo>
                        <a:pt x="117" y="29"/>
                      </a:lnTo>
                      <a:lnTo>
                        <a:pt x="97" y="28"/>
                      </a:lnTo>
                      <a:lnTo>
                        <a:pt x="77" y="28"/>
                      </a:lnTo>
                      <a:lnTo>
                        <a:pt x="59" y="27"/>
                      </a:lnTo>
                      <a:lnTo>
                        <a:pt x="41" y="27"/>
                      </a:lnTo>
                      <a:lnTo>
                        <a:pt x="23" y="25"/>
                      </a:lnTo>
                      <a:lnTo>
                        <a:pt x="7" y="25"/>
                      </a:lnTo>
                      <a:lnTo>
                        <a:pt x="0" y="15"/>
                      </a:lnTo>
                      <a:close/>
                    </a:path>
                  </a:pathLst>
                </a:custGeom>
                <a:solidFill>
                  <a:srgbClr val="666666"/>
                </a:solidFill>
                <a:ln w="9525">
                  <a:noFill/>
                  <a:round/>
                  <a:headEnd/>
                  <a:tailEnd/>
                </a:ln>
              </p:spPr>
              <p:txBody>
                <a:bodyPr/>
                <a:lstStyle/>
                <a:p>
                  <a:pPr>
                    <a:defRPr/>
                  </a:pPr>
                  <a:endParaRPr lang="en-US"/>
                </a:p>
              </p:txBody>
            </p:sp>
            <p:sp>
              <p:nvSpPr>
                <p:cNvPr id="1105" name="Freeform 78"/>
                <p:cNvSpPr>
                  <a:spLocks/>
                </p:cNvSpPr>
                <p:nvPr/>
              </p:nvSpPr>
              <p:spPr bwMode="auto">
                <a:xfrm>
                  <a:off x="2365" y="3557"/>
                  <a:ext cx="150" cy="14"/>
                </a:xfrm>
                <a:custGeom>
                  <a:avLst/>
                  <a:gdLst>
                    <a:gd name="T0" fmla="*/ 2 w 298"/>
                    <a:gd name="T1" fmla="*/ 4 h 27"/>
                    <a:gd name="T2" fmla="*/ 7 w 298"/>
                    <a:gd name="T3" fmla="*/ 4 h 27"/>
                    <a:gd name="T4" fmla="*/ 11 w 298"/>
                    <a:gd name="T5" fmla="*/ 4 h 27"/>
                    <a:gd name="T6" fmla="*/ 16 w 298"/>
                    <a:gd name="T7" fmla="*/ 5 h 27"/>
                    <a:gd name="T8" fmla="*/ 21 w 298"/>
                    <a:gd name="T9" fmla="*/ 5 h 27"/>
                    <a:gd name="T10" fmla="*/ 25 w 298"/>
                    <a:gd name="T11" fmla="*/ 5 h 27"/>
                    <a:gd name="T12" fmla="*/ 30 w 298"/>
                    <a:gd name="T13" fmla="*/ 5 h 27"/>
                    <a:gd name="T14" fmla="*/ 34 w 298"/>
                    <a:gd name="T15" fmla="*/ 5 h 27"/>
                    <a:gd name="T16" fmla="*/ 39 w 298"/>
                    <a:gd name="T17" fmla="*/ 5 h 27"/>
                    <a:gd name="T18" fmla="*/ 43 w 298"/>
                    <a:gd name="T19" fmla="*/ 4 h 27"/>
                    <a:gd name="T20" fmla="*/ 48 w 298"/>
                    <a:gd name="T21" fmla="*/ 4 h 27"/>
                    <a:gd name="T22" fmla="*/ 52 w 298"/>
                    <a:gd name="T23" fmla="*/ 4 h 27"/>
                    <a:gd name="T24" fmla="*/ 57 w 298"/>
                    <a:gd name="T25" fmla="*/ 3 h 27"/>
                    <a:gd name="T26" fmla="*/ 61 w 298"/>
                    <a:gd name="T27" fmla="*/ 3 h 27"/>
                    <a:gd name="T28" fmla="*/ 66 w 298"/>
                    <a:gd name="T29" fmla="*/ 2 h 27"/>
                    <a:gd name="T30" fmla="*/ 70 w 298"/>
                    <a:gd name="T31" fmla="*/ 1 h 27"/>
                    <a:gd name="T32" fmla="*/ 76 w 298"/>
                    <a:gd name="T33" fmla="*/ 0 h 27"/>
                    <a:gd name="T34" fmla="*/ 71 w 298"/>
                    <a:gd name="T35" fmla="*/ 5 h 27"/>
                    <a:gd name="T36" fmla="*/ 66 w 298"/>
                    <a:gd name="T37" fmla="*/ 5 h 27"/>
                    <a:gd name="T38" fmla="*/ 62 w 298"/>
                    <a:gd name="T39" fmla="*/ 6 h 27"/>
                    <a:gd name="T40" fmla="*/ 58 w 298"/>
                    <a:gd name="T41" fmla="*/ 6 h 27"/>
                    <a:gd name="T42" fmla="*/ 53 w 298"/>
                    <a:gd name="T43" fmla="*/ 7 h 27"/>
                    <a:gd name="T44" fmla="*/ 49 w 298"/>
                    <a:gd name="T45" fmla="*/ 7 h 27"/>
                    <a:gd name="T46" fmla="*/ 45 w 298"/>
                    <a:gd name="T47" fmla="*/ 7 h 27"/>
                    <a:gd name="T48" fmla="*/ 40 w 298"/>
                    <a:gd name="T49" fmla="*/ 7 h 27"/>
                    <a:gd name="T50" fmla="*/ 36 w 298"/>
                    <a:gd name="T51" fmla="*/ 7 h 27"/>
                    <a:gd name="T52" fmla="*/ 31 w 298"/>
                    <a:gd name="T53" fmla="*/ 7 h 27"/>
                    <a:gd name="T54" fmla="*/ 27 w 298"/>
                    <a:gd name="T55" fmla="*/ 7 h 27"/>
                    <a:gd name="T56" fmla="*/ 22 w 298"/>
                    <a:gd name="T57" fmla="*/ 7 h 27"/>
                    <a:gd name="T58" fmla="*/ 18 w 298"/>
                    <a:gd name="T59" fmla="*/ 7 h 27"/>
                    <a:gd name="T60" fmla="*/ 13 w 298"/>
                    <a:gd name="T61" fmla="*/ 7 h 27"/>
                    <a:gd name="T62" fmla="*/ 9 w 298"/>
                    <a:gd name="T63" fmla="*/ 7 h 27"/>
                    <a:gd name="T64" fmla="*/ 5 w 298"/>
                    <a:gd name="T65" fmla="*/ 7 h 27"/>
                    <a:gd name="T66" fmla="*/ 0 w 298"/>
                    <a:gd name="T67" fmla="*/ 7 h 27"/>
                    <a:gd name="T68" fmla="*/ 2 w 298"/>
                    <a:gd name="T69" fmla="*/ 4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8" h="27">
                      <a:moveTo>
                        <a:pt x="6" y="15"/>
                      </a:moveTo>
                      <a:lnTo>
                        <a:pt x="25" y="16"/>
                      </a:lnTo>
                      <a:lnTo>
                        <a:pt x="44" y="16"/>
                      </a:lnTo>
                      <a:lnTo>
                        <a:pt x="63" y="17"/>
                      </a:lnTo>
                      <a:lnTo>
                        <a:pt x="81" y="17"/>
                      </a:lnTo>
                      <a:lnTo>
                        <a:pt x="99" y="18"/>
                      </a:lnTo>
                      <a:lnTo>
                        <a:pt x="117" y="18"/>
                      </a:lnTo>
                      <a:lnTo>
                        <a:pt x="135" y="18"/>
                      </a:lnTo>
                      <a:lnTo>
                        <a:pt x="153" y="17"/>
                      </a:lnTo>
                      <a:lnTo>
                        <a:pt x="171" y="16"/>
                      </a:lnTo>
                      <a:lnTo>
                        <a:pt x="188" y="16"/>
                      </a:lnTo>
                      <a:lnTo>
                        <a:pt x="207" y="14"/>
                      </a:lnTo>
                      <a:lnTo>
                        <a:pt x="225" y="12"/>
                      </a:lnTo>
                      <a:lnTo>
                        <a:pt x="242" y="10"/>
                      </a:lnTo>
                      <a:lnTo>
                        <a:pt x="261" y="7"/>
                      </a:lnTo>
                      <a:lnTo>
                        <a:pt x="279" y="3"/>
                      </a:lnTo>
                      <a:lnTo>
                        <a:pt x="298" y="0"/>
                      </a:lnTo>
                      <a:lnTo>
                        <a:pt x="280" y="17"/>
                      </a:lnTo>
                      <a:lnTo>
                        <a:pt x="263" y="19"/>
                      </a:lnTo>
                      <a:lnTo>
                        <a:pt x="246" y="22"/>
                      </a:lnTo>
                      <a:lnTo>
                        <a:pt x="229" y="24"/>
                      </a:lnTo>
                      <a:lnTo>
                        <a:pt x="211" y="25"/>
                      </a:lnTo>
                      <a:lnTo>
                        <a:pt x="194" y="26"/>
                      </a:lnTo>
                      <a:lnTo>
                        <a:pt x="176" y="27"/>
                      </a:lnTo>
                      <a:lnTo>
                        <a:pt x="158" y="27"/>
                      </a:lnTo>
                      <a:lnTo>
                        <a:pt x="141" y="27"/>
                      </a:lnTo>
                      <a:lnTo>
                        <a:pt x="123" y="27"/>
                      </a:lnTo>
                      <a:lnTo>
                        <a:pt x="105" y="27"/>
                      </a:lnTo>
                      <a:lnTo>
                        <a:pt x="88" y="27"/>
                      </a:lnTo>
                      <a:lnTo>
                        <a:pt x="70" y="27"/>
                      </a:lnTo>
                      <a:lnTo>
                        <a:pt x="52" y="26"/>
                      </a:lnTo>
                      <a:lnTo>
                        <a:pt x="35" y="26"/>
                      </a:lnTo>
                      <a:lnTo>
                        <a:pt x="17" y="26"/>
                      </a:lnTo>
                      <a:lnTo>
                        <a:pt x="0" y="26"/>
                      </a:lnTo>
                      <a:lnTo>
                        <a:pt x="6" y="15"/>
                      </a:lnTo>
                      <a:close/>
                    </a:path>
                  </a:pathLst>
                </a:custGeom>
                <a:solidFill>
                  <a:srgbClr val="666666"/>
                </a:solidFill>
                <a:ln w="9525">
                  <a:noFill/>
                  <a:round/>
                  <a:headEnd/>
                  <a:tailEnd/>
                </a:ln>
              </p:spPr>
              <p:txBody>
                <a:bodyPr/>
                <a:lstStyle/>
                <a:p>
                  <a:pPr>
                    <a:defRPr/>
                  </a:pPr>
                  <a:endParaRPr lang="en-US"/>
                </a:p>
              </p:txBody>
            </p:sp>
            <p:sp>
              <p:nvSpPr>
                <p:cNvPr id="1106" name="Freeform 79"/>
                <p:cNvSpPr>
                  <a:spLocks/>
                </p:cNvSpPr>
                <p:nvPr/>
              </p:nvSpPr>
              <p:spPr bwMode="auto">
                <a:xfrm>
                  <a:off x="2360" y="3468"/>
                  <a:ext cx="162" cy="5"/>
                </a:xfrm>
                <a:custGeom>
                  <a:avLst/>
                  <a:gdLst>
                    <a:gd name="T0" fmla="*/ 0 w 323"/>
                    <a:gd name="T1" fmla="*/ 1 h 11"/>
                    <a:gd name="T2" fmla="*/ 38 w 323"/>
                    <a:gd name="T3" fmla="*/ 0 h 11"/>
                    <a:gd name="T4" fmla="*/ 65 w 323"/>
                    <a:gd name="T5" fmla="*/ 0 h 11"/>
                    <a:gd name="T6" fmla="*/ 81 w 323"/>
                    <a:gd name="T7" fmla="*/ 0 h 11"/>
                    <a:gd name="T8" fmla="*/ 75 w 323"/>
                    <a:gd name="T9" fmla="*/ 2 h 11"/>
                    <a:gd name="T10" fmla="*/ 55 w 323"/>
                    <a:gd name="T11" fmla="*/ 2 h 11"/>
                    <a:gd name="T12" fmla="*/ 21 w 323"/>
                    <a:gd name="T13" fmla="*/ 2 h 11"/>
                    <a:gd name="T14" fmla="*/ 0 w 323"/>
                    <a:gd name="T15" fmla="*/ 1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11">
                      <a:moveTo>
                        <a:pt x="0" y="6"/>
                      </a:moveTo>
                      <a:lnTo>
                        <a:pt x="150" y="3"/>
                      </a:lnTo>
                      <a:lnTo>
                        <a:pt x="259" y="0"/>
                      </a:lnTo>
                      <a:lnTo>
                        <a:pt x="323" y="0"/>
                      </a:lnTo>
                      <a:lnTo>
                        <a:pt x="297" y="9"/>
                      </a:lnTo>
                      <a:lnTo>
                        <a:pt x="219" y="9"/>
                      </a:lnTo>
                      <a:lnTo>
                        <a:pt x="82" y="11"/>
                      </a:lnTo>
                      <a:lnTo>
                        <a:pt x="0" y="6"/>
                      </a:lnTo>
                      <a:close/>
                    </a:path>
                  </a:pathLst>
                </a:custGeom>
                <a:solidFill>
                  <a:srgbClr val="666666"/>
                </a:solidFill>
                <a:ln w="9525">
                  <a:noFill/>
                  <a:round/>
                  <a:headEnd/>
                  <a:tailEnd/>
                </a:ln>
              </p:spPr>
              <p:txBody>
                <a:bodyPr/>
                <a:lstStyle/>
                <a:p>
                  <a:pPr>
                    <a:defRPr/>
                  </a:pPr>
                  <a:endParaRPr lang="en-US"/>
                </a:p>
              </p:txBody>
            </p:sp>
            <p:sp>
              <p:nvSpPr>
                <p:cNvPr id="1107" name="Freeform 80"/>
                <p:cNvSpPr>
                  <a:spLocks/>
                </p:cNvSpPr>
                <p:nvPr/>
              </p:nvSpPr>
              <p:spPr bwMode="auto">
                <a:xfrm>
                  <a:off x="2365" y="3492"/>
                  <a:ext cx="148" cy="8"/>
                </a:xfrm>
                <a:custGeom>
                  <a:avLst/>
                  <a:gdLst>
                    <a:gd name="T0" fmla="*/ 4 w 297"/>
                    <a:gd name="T1" fmla="*/ 2 h 16"/>
                    <a:gd name="T2" fmla="*/ 42 w 297"/>
                    <a:gd name="T3" fmla="*/ 2 h 16"/>
                    <a:gd name="T4" fmla="*/ 74 w 297"/>
                    <a:gd name="T5" fmla="*/ 0 h 16"/>
                    <a:gd name="T6" fmla="*/ 70 w 297"/>
                    <a:gd name="T7" fmla="*/ 2 h 16"/>
                    <a:gd name="T8" fmla="*/ 30 w 297"/>
                    <a:gd name="T9" fmla="*/ 4 h 16"/>
                    <a:gd name="T10" fmla="*/ 0 w 297"/>
                    <a:gd name="T11" fmla="*/ 4 h 16"/>
                    <a:gd name="T12" fmla="*/ 0 w 297"/>
                    <a:gd name="T13" fmla="*/ 2 h 16"/>
                    <a:gd name="T14" fmla="*/ 4 w 297"/>
                    <a:gd name="T15" fmla="*/ 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7" h="16">
                      <a:moveTo>
                        <a:pt x="17" y="6"/>
                      </a:moveTo>
                      <a:lnTo>
                        <a:pt x="168" y="8"/>
                      </a:lnTo>
                      <a:lnTo>
                        <a:pt x="297" y="0"/>
                      </a:lnTo>
                      <a:lnTo>
                        <a:pt x="283" y="8"/>
                      </a:lnTo>
                      <a:lnTo>
                        <a:pt x="120" y="16"/>
                      </a:lnTo>
                      <a:lnTo>
                        <a:pt x="0" y="16"/>
                      </a:lnTo>
                      <a:lnTo>
                        <a:pt x="0" y="7"/>
                      </a:lnTo>
                      <a:lnTo>
                        <a:pt x="17" y="6"/>
                      </a:lnTo>
                      <a:close/>
                    </a:path>
                  </a:pathLst>
                </a:custGeom>
                <a:solidFill>
                  <a:srgbClr val="666666"/>
                </a:solidFill>
                <a:ln w="9525">
                  <a:noFill/>
                  <a:round/>
                  <a:headEnd/>
                  <a:tailEnd/>
                </a:ln>
              </p:spPr>
              <p:txBody>
                <a:bodyPr/>
                <a:lstStyle/>
                <a:p>
                  <a:pPr>
                    <a:defRPr/>
                  </a:pPr>
                  <a:endParaRPr lang="en-US"/>
                </a:p>
              </p:txBody>
            </p:sp>
            <p:sp>
              <p:nvSpPr>
                <p:cNvPr id="1108" name="Freeform 81"/>
                <p:cNvSpPr>
                  <a:spLocks/>
                </p:cNvSpPr>
                <p:nvPr/>
              </p:nvSpPr>
              <p:spPr bwMode="auto">
                <a:xfrm>
                  <a:off x="2401" y="3509"/>
                  <a:ext cx="53" cy="5"/>
                </a:xfrm>
                <a:custGeom>
                  <a:avLst/>
                  <a:gdLst>
                    <a:gd name="T0" fmla="*/ 6 w 108"/>
                    <a:gd name="T1" fmla="*/ 0 h 11"/>
                    <a:gd name="T2" fmla="*/ 17 w 108"/>
                    <a:gd name="T3" fmla="*/ 0 h 11"/>
                    <a:gd name="T4" fmla="*/ 26 w 108"/>
                    <a:gd name="T5" fmla="*/ 0 h 11"/>
                    <a:gd name="T6" fmla="*/ 23 w 108"/>
                    <a:gd name="T7" fmla="*/ 2 h 11"/>
                    <a:gd name="T8" fmla="*/ 14 w 108"/>
                    <a:gd name="T9" fmla="*/ 2 h 11"/>
                    <a:gd name="T10" fmla="*/ 0 w 108"/>
                    <a:gd name="T11" fmla="*/ 2 h 11"/>
                    <a:gd name="T12" fmla="*/ 6 w 108"/>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1">
                      <a:moveTo>
                        <a:pt x="24" y="0"/>
                      </a:moveTo>
                      <a:lnTo>
                        <a:pt x="69" y="0"/>
                      </a:lnTo>
                      <a:lnTo>
                        <a:pt x="108" y="0"/>
                      </a:lnTo>
                      <a:lnTo>
                        <a:pt x="95" y="8"/>
                      </a:lnTo>
                      <a:lnTo>
                        <a:pt x="59" y="11"/>
                      </a:lnTo>
                      <a:lnTo>
                        <a:pt x="0" y="11"/>
                      </a:lnTo>
                      <a:lnTo>
                        <a:pt x="24" y="0"/>
                      </a:lnTo>
                      <a:close/>
                    </a:path>
                  </a:pathLst>
                </a:custGeom>
                <a:solidFill>
                  <a:srgbClr val="D1E2FC"/>
                </a:solidFill>
                <a:ln w="9525">
                  <a:noFill/>
                  <a:round/>
                  <a:headEnd/>
                  <a:tailEnd/>
                </a:ln>
              </p:spPr>
              <p:txBody>
                <a:bodyPr/>
                <a:lstStyle/>
                <a:p>
                  <a:pPr>
                    <a:defRPr/>
                  </a:pPr>
                  <a:endParaRPr lang="en-US"/>
                </a:p>
              </p:txBody>
            </p:sp>
            <p:sp>
              <p:nvSpPr>
                <p:cNvPr id="1109" name="Freeform 82"/>
                <p:cNvSpPr>
                  <a:spLocks/>
                </p:cNvSpPr>
                <p:nvPr/>
              </p:nvSpPr>
              <p:spPr bwMode="auto">
                <a:xfrm>
                  <a:off x="2408" y="3530"/>
                  <a:ext cx="39" cy="5"/>
                </a:xfrm>
                <a:custGeom>
                  <a:avLst/>
                  <a:gdLst>
                    <a:gd name="T0" fmla="*/ 5 w 78"/>
                    <a:gd name="T1" fmla="*/ 0 h 9"/>
                    <a:gd name="T2" fmla="*/ 20 w 78"/>
                    <a:gd name="T3" fmla="*/ 0 h 9"/>
                    <a:gd name="T4" fmla="*/ 16 w 78"/>
                    <a:gd name="T5" fmla="*/ 3 h 9"/>
                    <a:gd name="T6" fmla="*/ 0 w 78"/>
                    <a:gd name="T7" fmla="*/ 3 h 9"/>
                    <a:gd name="T8" fmla="*/ 5 w 7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
                      <a:moveTo>
                        <a:pt x="18" y="0"/>
                      </a:moveTo>
                      <a:lnTo>
                        <a:pt x="78" y="0"/>
                      </a:lnTo>
                      <a:lnTo>
                        <a:pt x="63" y="9"/>
                      </a:lnTo>
                      <a:lnTo>
                        <a:pt x="0" y="9"/>
                      </a:lnTo>
                      <a:lnTo>
                        <a:pt x="18" y="0"/>
                      </a:lnTo>
                      <a:close/>
                    </a:path>
                  </a:pathLst>
                </a:custGeom>
                <a:solidFill>
                  <a:srgbClr val="D1E2FC"/>
                </a:solidFill>
                <a:ln w="9525">
                  <a:noFill/>
                  <a:round/>
                  <a:headEnd/>
                  <a:tailEnd/>
                </a:ln>
              </p:spPr>
              <p:txBody>
                <a:bodyPr/>
                <a:lstStyle/>
                <a:p>
                  <a:pPr>
                    <a:defRPr/>
                  </a:pPr>
                  <a:endParaRPr lang="en-US"/>
                </a:p>
              </p:txBody>
            </p:sp>
            <p:sp>
              <p:nvSpPr>
                <p:cNvPr id="1110" name="Freeform 83"/>
                <p:cNvSpPr>
                  <a:spLocks/>
                </p:cNvSpPr>
                <p:nvPr/>
              </p:nvSpPr>
              <p:spPr bwMode="auto">
                <a:xfrm>
                  <a:off x="2413" y="3555"/>
                  <a:ext cx="39" cy="5"/>
                </a:xfrm>
                <a:custGeom>
                  <a:avLst/>
                  <a:gdLst>
                    <a:gd name="T0" fmla="*/ 1 w 79"/>
                    <a:gd name="T1" fmla="*/ 0 h 12"/>
                    <a:gd name="T2" fmla="*/ 10 w 79"/>
                    <a:gd name="T3" fmla="*/ 0 h 12"/>
                    <a:gd name="T4" fmla="*/ 19 w 79"/>
                    <a:gd name="T5" fmla="*/ 0 h 12"/>
                    <a:gd name="T6" fmla="*/ 14 w 79"/>
                    <a:gd name="T7" fmla="*/ 2 h 12"/>
                    <a:gd name="T8" fmla="*/ 0 w 79"/>
                    <a:gd name="T9" fmla="*/ 2 h 12"/>
                    <a:gd name="T10" fmla="*/ 1 w 79"/>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2">
                      <a:moveTo>
                        <a:pt x="7" y="0"/>
                      </a:moveTo>
                      <a:lnTo>
                        <a:pt x="41" y="0"/>
                      </a:lnTo>
                      <a:lnTo>
                        <a:pt x="79" y="0"/>
                      </a:lnTo>
                      <a:lnTo>
                        <a:pt x="59" y="9"/>
                      </a:lnTo>
                      <a:lnTo>
                        <a:pt x="0" y="12"/>
                      </a:lnTo>
                      <a:lnTo>
                        <a:pt x="7" y="0"/>
                      </a:lnTo>
                      <a:close/>
                    </a:path>
                  </a:pathLst>
                </a:custGeom>
                <a:solidFill>
                  <a:srgbClr val="D1E2FC"/>
                </a:solidFill>
                <a:ln w="9525">
                  <a:noFill/>
                  <a:round/>
                  <a:headEnd/>
                  <a:tailEnd/>
                </a:ln>
              </p:spPr>
              <p:txBody>
                <a:bodyPr/>
                <a:lstStyle/>
                <a:p>
                  <a:pPr>
                    <a:defRPr/>
                  </a:pPr>
                  <a:endParaRPr lang="en-US"/>
                </a:p>
              </p:txBody>
            </p:sp>
            <p:sp>
              <p:nvSpPr>
                <p:cNvPr id="1111" name="Freeform 84"/>
                <p:cNvSpPr>
                  <a:spLocks/>
                </p:cNvSpPr>
                <p:nvPr/>
              </p:nvSpPr>
              <p:spPr bwMode="auto">
                <a:xfrm>
                  <a:off x="2401" y="3593"/>
                  <a:ext cx="75" cy="16"/>
                </a:xfrm>
                <a:custGeom>
                  <a:avLst/>
                  <a:gdLst>
                    <a:gd name="T0" fmla="*/ 0 w 154"/>
                    <a:gd name="T1" fmla="*/ 0 h 33"/>
                    <a:gd name="T2" fmla="*/ 14 w 154"/>
                    <a:gd name="T3" fmla="*/ 0 h 33"/>
                    <a:gd name="T4" fmla="*/ 26 w 154"/>
                    <a:gd name="T5" fmla="*/ 0 h 33"/>
                    <a:gd name="T6" fmla="*/ 37 w 154"/>
                    <a:gd name="T7" fmla="*/ 0 h 33"/>
                    <a:gd name="T8" fmla="*/ 28 w 154"/>
                    <a:gd name="T9" fmla="*/ 6 h 33"/>
                    <a:gd name="T10" fmla="*/ 25 w 154"/>
                    <a:gd name="T11" fmla="*/ 7 h 33"/>
                    <a:gd name="T12" fmla="*/ 13 w 154"/>
                    <a:gd name="T13" fmla="*/ 8 h 33"/>
                    <a:gd name="T14" fmla="*/ 5 w 154"/>
                    <a:gd name="T15" fmla="*/ 5 h 33"/>
                    <a:gd name="T16" fmla="*/ 0 w 15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33">
                      <a:moveTo>
                        <a:pt x="0" y="0"/>
                      </a:moveTo>
                      <a:lnTo>
                        <a:pt x="59" y="2"/>
                      </a:lnTo>
                      <a:lnTo>
                        <a:pt x="109" y="1"/>
                      </a:lnTo>
                      <a:lnTo>
                        <a:pt x="154" y="0"/>
                      </a:lnTo>
                      <a:lnTo>
                        <a:pt x="119" y="24"/>
                      </a:lnTo>
                      <a:lnTo>
                        <a:pt x="104" y="31"/>
                      </a:lnTo>
                      <a:lnTo>
                        <a:pt x="56" y="33"/>
                      </a:lnTo>
                      <a:lnTo>
                        <a:pt x="23" y="22"/>
                      </a:lnTo>
                      <a:lnTo>
                        <a:pt x="0" y="0"/>
                      </a:lnTo>
                      <a:close/>
                    </a:path>
                  </a:pathLst>
                </a:custGeom>
                <a:solidFill>
                  <a:srgbClr val="000000"/>
                </a:solidFill>
                <a:ln w="9525">
                  <a:noFill/>
                  <a:round/>
                  <a:headEnd/>
                  <a:tailEnd/>
                </a:ln>
              </p:spPr>
              <p:txBody>
                <a:bodyPr/>
                <a:lstStyle/>
                <a:p>
                  <a:pPr>
                    <a:defRPr/>
                  </a:pPr>
                  <a:endParaRPr lang="en-US"/>
                </a:p>
              </p:txBody>
            </p:sp>
          </p:grpSp>
          <p:sp>
            <p:nvSpPr>
              <p:cNvPr id="1035" name="Line 85"/>
              <p:cNvSpPr>
                <a:spLocks noChangeShapeType="1"/>
              </p:cNvSpPr>
              <p:nvPr/>
            </p:nvSpPr>
            <p:spPr bwMode="auto">
              <a:xfrm>
                <a:off x="288" y="0"/>
                <a:ext cx="0" cy="480"/>
              </a:xfrm>
              <a:prstGeom prst="line">
                <a:avLst/>
              </a:prstGeom>
              <a:noFill/>
              <a:ln w="19050">
                <a:solidFill>
                  <a:srgbClr val="5F5F5F"/>
                </a:solidFill>
                <a:round/>
                <a:headEnd/>
                <a:tailEnd/>
              </a:ln>
              <a:effectLst>
                <a:outerShdw dist="35921" dir="2700000" algn="ctr" rotWithShape="0">
                  <a:srgbClr val="00CC00">
                    <a:alpha val="50000"/>
                  </a:srgbClr>
                </a:outerShdw>
              </a:effectLst>
            </p:spPr>
            <p:txBody>
              <a:bodyPr/>
              <a:lstStyle/>
              <a:p>
                <a:pPr>
                  <a:defRPr/>
                </a:pPr>
                <a:endParaRPr lang="en-US"/>
              </a:p>
            </p:txBody>
          </p:sp>
        </p:grpSp>
      </p:grpSp>
      <p:sp>
        <p:nvSpPr>
          <p:cNvPr id="1030" name="Rectangle 86"/>
          <p:cNvSpPr>
            <a:spLocks noChangeArrowheads="1"/>
          </p:cNvSpPr>
          <p:nvPr/>
        </p:nvSpPr>
        <p:spPr bwMode="auto">
          <a:xfrm>
            <a:off x="381000" y="6629400"/>
            <a:ext cx="8382000" cy="152400"/>
          </a:xfrm>
          <a:prstGeom prst="rect">
            <a:avLst/>
          </a:prstGeom>
          <a:noFill/>
          <a:ln w="12700">
            <a:noFill/>
            <a:miter lim="800000"/>
            <a:headEnd/>
            <a:tailEnd/>
          </a:ln>
        </p:spPr>
        <p:txBody>
          <a:bodyPr/>
          <a:lstStyle/>
          <a:p>
            <a:pPr algn="ctr" eaLnBrk="0" hangingPunct="0">
              <a:defRPr/>
            </a:pPr>
            <a:r>
              <a:rPr lang="en-US" sz="1000"/>
              <a:t>Copyright © 2007 Prentice-Hall.  All rights reserved</a:t>
            </a:r>
          </a:p>
        </p:txBody>
      </p:sp>
      <p:sp>
        <p:nvSpPr>
          <p:cNvPr id="1032279" name="Rectangle 87"/>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7E03A80-56D4-48B8-B205-8C073374F1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0"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hf hdr="0" ftr="0" dt="0"/>
  <p:txStyles>
    <p:titleStyle>
      <a:lvl1pPr algn="ctr" rtl="0" eaLnBrk="0" fontAlgn="base" hangingPunct="0">
        <a:spcBef>
          <a:spcPct val="0"/>
        </a:spcBef>
        <a:spcAft>
          <a:spcPct val="0"/>
        </a:spcAft>
        <a:defRPr sz="4400">
          <a:solidFill>
            <a:srgbClr val="FFBE05"/>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BE05"/>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rgbClr val="FFBE05"/>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rgbClr val="FFBE05"/>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rgbClr val="FFBE05"/>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rgbClr val="FFBE05"/>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rgbClr val="FFBE05"/>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rgbClr val="FFBE05"/>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rgbClr val="FFBE05"/>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3"/>
          <p:cNvSpPr txBox="1">
            <a:spLocks noChangeArrowheads="1"/>
          </p:cNvSpPr>
          <p:nvPr/>
        </p:nvSpPr>
        <p:spPr bwMode="auto">
          <a:xfrm>
            <a:off x="4267200" y="6581775"/>
            <a:ext cx="48768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t>Copyright © 2012 Pearson Education, Inc. Publishing as Prentice Hall.</a:t>
            </a:r>
          </a:p>
        </p:txBody>
      </p:sp>
      <p:sp>
        <p:nvSpPr>
          <p:cNvPr id="10" name="Slide Number Placeholder 9"/>
          <p:cNvSpPr>
            <a:spLocks noGrp="1"/>
          </p:cNvSpPr>
          <p:nvPr>
            <p:ph type="sldNum" sz="quarter" idx="4"/>
          </p:nvPr>
        </p:nvSpPr>
        <p:spPr>
          <a:xfrm>
            <a:off x="76200" y="6432550"/>
            <a:ext cx="1143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EC0393-618C-4EB4-8E45-DC9A68CEF3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Lst>
  <p:transition spd="med">
    <p:fade thruBlk="1"/>
  </p:transition>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itchFamily="18" charset="0"/>
          <a:ea typeface="+mn-ea"/>
          <a:cs typeface="Times New Roman" pitchFamily="18" charset="0"/>
        </a:defRPr>
      </a:lvl1pPr>
      <a:lvl2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2pPr>
      <a:lvl3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3pPr>
      <a:lvl4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4pPr>
      <a:lvl5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Times New Roman" pitchFamily="18" charset="0"/>
          <a:ea typeface="+mn-ea"/>
          <a:cs typeface="Times New Roman" pitchFamily="18"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Times New Roman" pitchFamily="18" charset="0"/>
          <a:ea typeface="+mn-ea"/>
          <a:cs typeface="Times New Roman" pitchFamily="18" charset="0"/>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3"/>
          <p:cNvSpPr txBox="1">
            <a:spLocks noChangeArrowheads="1"/>
          </p:cNvSpPr>
          <p:nvPr/>
        </p:nvSpPr>
        <p:spPr bwMode="auto">
          <a:xfrm>
            <a:off x="4267200" y="6581775"/>
            <a:ext cx="48768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solidFill>
                  <a:prstClr val="black"/>
                </a:solidFill>
              </a:rPr>
              <a:t>Copyright © 2012 Pearson Education, Inc. Publishing as Prentice Hall.</a:t>
            </a:r>
          </a:p>
        </p:txBody>
      </p:sp>
      <p:sp>
        <p:nvSpPr>
          <p:cNvPr id="10" name="Slide Number Placeholder 9"/>
          <p:cNvSpPr>
            <a:spLocks noGrp="1"/>
          </p:cNvSpPr>
          <p:nvPr>
            <p:ph type="sldNum" sz="quarter" idx="4"/>
          </p:nvPr>
        </p:nvSpPr>
        <p:spPr>
          <a:xfrm>
            <a:off x="76200" y="6432550"/>
            <a:ext cx="11430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3A904C-D529-458D-AC80-F9634D3C79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ransition spd="med">
    <p:fade thruBlk="1"/>
  </p:transition>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itchFamily="18" charset="0"/>
          <a:ea typeface="+mn-ea"/>
          <a:cs typeface="Times New Roman" pitchFamily="18" charset="0"/>
        </a:defRPr>
      </a:lvl1pPr>
      <a:lvl2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2pPr>
      <a:lvl3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3pPr>
      <a:lvl4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4pPr>
      <a:lvl5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Times New Roman" pitchFamily="18" charset="0"/>
          <a:ea typeface="+mn-ea"/>
          <a:cs typeface="Times New Roman" pitchFamily="18"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Times New Roman" pitchFamily="18" charset="0"/>
          <a:ea typeface="+mn-ea"/>
          <a:cs typeface="Times New Roman" pitchFamily="18" charset="0"/>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Times New Roman" pitchFamily="18" charset="0"/>
          <a:ea typeface="+mn-ea"/>
          <a:cs typeface="Times New Roman" pitchFamily="18"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airfarewatchdog.com/blog/3801089/airline-baggage-fees-chart-updated/" TargetMode="External"/><Relationship Id="rId2" Type="http://schemas.openxmlformats.org/officeDocument/2006/relationships/hyperlink" Target="http://brandautopsy.typepad.com/brandautopsy/2007/07/sprint-drops-de.html" TargetMode="Externa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3.jpe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hyperlink" Target="http://www.nwlean.net/article0803.htm" TargetMode="Externa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2" Type="http://schemas.openxmlformats.org/officeDocument/2006/relationships/hyperlink" Target="ABC%20case.xls" TargetMode="Externa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34.e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vmlDrawing" Target="../drawings/vmlDrawing8.vml"/><Relationship Id="rId5" Type="http://schemas.openxmlformats.org/officeDocument/2006/relationships/image" Target="../media/image35.e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2" name="Rectangle 8"/>
          <p:cNvSpPr>
            <a:spLocks noGrp="1" noChangeArrowheads="1"/>
          </p:cNvSpPr>
          <p:nvPr>
            <p:ph type="ctrTitle"/>
            <p:custDataLst>
              <p:tags r:id="rId2"/>
            </p:custDataLst>
          </p:nvPr>
        </p:nvSpPr>
        <p:spPr>
          <a:xfrm>
            <a:off x="359533" y="1484784"/>
            <a:ext cx="8424935" cy="1523495"/>
          </a:xfrm>
        </p:spPr>
        <p:txBody>
          <a:bodyPr>
            <a:normAutofit/>
          </a:bodyPr>
          <a:lstStyle/>
          <a:p>
            <a:pPr eaLnBrk="1" fontAlgn="auto" hangingPunct="1">
              <a:spcAft>
                <a:spcPts val="0"/>
              </a:spcAft>
              <a:defRPr/>
            </a:pPr>
            <a:r>
              <a:rPr dirty="0"/>
              <a:t>Activity-Based </a:t>
            </a:r>
            <a:r>
              <a:rPr dirty="0" smtClean="0"/>
              <a:t>Costing and </a:t>
            </a:r>
            <a:r>
              <a:rPr dirty="0"/>
              <a:t>Other </a:t>
            </a:r>
            <a:r>
              <a:rPr dirty="0" smtClean="0"/>
              <a:t>Cost Management </a:t>
            </a:r>
            <a:r>
              <a:rPr dirty="0"/>
              <a:t>Tools</a:t>
            </a:r>
          </a:p>
        </p:txBody>
      </p:sp>
      <p:sp>
        <p:nvSpPr>
          <p:cNvPr id="31747" name="Rectangle 9"/>
          <p:cNvSpPr>
            <a:spLocks noGrp="1" noChangeArrowheads="1"/>
          </p:cNvSpPr>
          <p:nvPr>
            <p:ph type="subTitle" idx="1"/>
          </p:nvPr>
        </p:nvSpPr>
        <p:spPr>
          <a:xfrm>
            <a:off x="722313" y="4365625"/>
            <a:ext cx="7681912" cy="460375"/>
          </a:xfrm>
        </p:spPr>
        <p:txBody>
          <a:bodyPr>
            <a:spAutoFit/>
          </a:bodyPr>
          <a:lstStyle/>
          <a:p>
            <a:pPr eaLnBrk="1" hangingPunct="1">
              <a:spcBef>
                <a:spcPct val="0"/>
              </a:spcBef>
            </a:pPr>
            <a:endParaRPr lang="en-US" dirty="0" smtClean="0"/>
          </a:p>
        </p:txBody>
      </p:sp>
      <p:pic>
        <p:nvPicPr>
          <p:cNvPr id="3174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6738" y="3213100"/>
            <a:ext cx="23987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EC22BA47-F3BE-4D62-9B7D-98C31FC35AF4}" type="slidenum">
              <a:rPr lang="en-US" smtClean="0"/>
              <a:pPr>
                <a:defRPr/>
              </a:pPr>
              <a:t>1</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66282" y="2819400"/>
            <a:ext cx="1889125" cy="831850"/>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eaLnBrk="0" hangingPunct="0"/>
            <a:r>
              <a:rPr lang="en-US">
                <a:solidFill>
                  <a:srgbClr val="0000FF"/>
                </a:solidFill>
                <a:latin typeface="Arial" pitchFamily="34" charset="0"/>
              </a:rPr>
              <a:t>Milling Department</a:t>
            </a:r>
          </a:p>
        </p:txBody>
      </p:sp>
      <p:sp>
        <p:nvSpPr>
          <p:cNvPr id="11267" name="Rectangle 3"/>
          <p:cNvSpPr>
            <a:spLocks noChangeArrowheads="1"/>
          </p:cNvSpPr>
          <p:nvPr/>
        </p:nvSpPr>
        <p:spPr bwMode="auto">
          <a:xfrm>
            <a:off x="4593532" y="2819400"/>
            <a:ext cx="1919288" cy="831850"/>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a:solidFill>
                  <a:srgbClr val="0000FF"/>
                </a:solidFill>
                <a:latin typeface="Arial" pitchFamily="34" charset="0"/>
              </a:rPr>
              <a:t>Fabrication </a:t>
            </a:r>
          </a:p>
          <a:p>
            <a:pPr algn="ctr" eaLnBrk="0" hangingPunct="0"/>
            <a:r>
              <a:rPr lang="en-US">
                <a:solidFill>
                  <a:srgbClr val="0000FF"/>
                </a:solidFill>
                <a:latin typeface="Arial" pitchFamily="34" charset="0"/>
              </a:rPr>
              <a:t>Department</a:t>
            </a:r>
          </a:p>
        </p:txBody>
      </p:sp>
      <p:sp>
        <p:nvSpPr>
          <p:cNvPr id="11268" name="Rectangle 4"/>
          <p:cNvSpPr>
            <a:spLocks noChangeArrowheads="1"/>
          </p:cNvSpPr>
          <p:nvPr/>
        </p:nvSpPr>
        <p:spPr bwMode="auto">
          <a:xfrm>
            <a:off x="6741420" y="2819400"/>
            <a:ext cx="1889125" cy="831850"/>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a:solidFill>
                  <a:srgbClr val="0000FF"/>
                </a:solidFill>
                <a:latin typeface="Arial" pitchFamily="34" charset="0"/>
              </a:rPr>
              <a:t>Finishing </a:t>
            </a:r>
          </a:p>
          <a:p>
            <a:pPr algn="ctr" eaLnBrk="0" hangingPunct="0"/>
            <a:r>
              <a:rPr lang="en-US">
                <a:solidFill>
                  <a:srgbClr val="0000FF"/>
                </a:solidFill>
                <a:latin typeface="Arial" pitchFamily="34" charset="0"/>
              </a:rPr>
              <a:t>Department</a:t>
            </a:r>
          </a:p>
        </p:txBody>
      </p:sp>
      <p:sp>
        <p:nvSpPr>
          <p:cNvPr id="11269" name="Rectangle 8"/>
          <p:cNvSpPr>
            <a:spLocks noChangeArrowheads="1"/>
          </p:cNvSpPr>
          <p:nvPr/>
        </p:nvSpPr>
        <p:spPr bwMode="auto">
          <a:xfrm>
            <a:off x="4226820" y="1676400"/>
            <a:ext cx="2532062" cy="831850"/>
          </a:xfrm>
          <a:prstGeom prst="rect">
            <a:avLst/>
          </a:prstGeom>
          <a:solidFill>
            <a:schemeClr val="accent2"/>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a:solidFill>
                  <a:schemeClr val="bg1"/>
                </a:solidFill>
                <a:latin typeface="Arial" pitchFamily="34" charset="0"/>
              </a:rPr>
              <a:t>Manufacturing </a:t>
            </a:r>
          </a:p>
          <a:p>
            <a:pPr algn="ctr" eaLnBrk="0" hangingPunct="0"/>
            <a:r>
              <a:rPr lang="en-US">
                <a:solidFill>
                  <a:schemeClr val="bg1"/>
                </a:solidFill>
                <a:latin typeface="Arial" pitchFamily="34" charset="0"/>
              </a:rPr>
              <a:t>Overhead Costs</a:t>
            </a:r>
          </a:p>
        </p:txBody>
      </p:sp>
      <p:sp>
        <p:nvSpPr>
          <p:cNvPr id="11270" name="Rectangle 9"/>
          <p:cNvSpPr>
            <a:spLocks noChangeArrowheads="1"/>
          </p:cNvSpPr>
          <p:nvPr/>
        </p:nvSpPr>
        <p:spPr bwMode="auto">
          <a:xfrm>
            <a:off x="86620" y="2667000"/>
            <a:ext cx="24574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atin typeface="Arial" pitchFamily="34" charset="0"/>
              </a:rPr>
              <a:t>Stage One:</a:t>
            </a:r>
          </a:p>
          <a:p>
            <a:pPr eaLnBrk="0" hangingPunct="0"/>
            <a:r>
              <a:rPr lang="en-US">
                <a:latin typeface="Arial" pitchFamily="34" charset="0"/>
              </a:rPr>
              <a:t>Costs assigned</a:t>
            </a:r>
          </a:p>
          <a:p>
            <a:pPr eaLnBrk="0" hangingPunct="0"/>
            <a:r>
              <a:rPr lang="en-US">
                <a:latin typeface="Arial" pitchFamily="34" charset="0"/>
              </a:rPr>
              <a:t>to departments</a:t>
            </a:r>
          </a:p>
        </p:txBody>
      </p:sp>
      <p:sp>
        <p:nvSpPr>
          <p:cNvPr id="11271" name="Rectangle 10"/>
          <p:cNvSpPr>
            <a:spLocks noGrp="1" noChangeArrowheads="1"/>
          </p:cNvSpPr>
          <p:nvPr>
            <p:ph type="title"/>
          </p:nvPr>
        </p:nvSpPr>
        <p:spPr>
          <a:xfrm>
            <a:off x="533400" y="152400"/>
            <a:ext cx="8458200" cy="1143000"/>
          </a:xfrm>
        </p:spPr>
        <p:txBody>
          <a:bodyPr/>
          <a:lstStyle/>
          <a:p>
            <a:pPr eaLnBrk="1" hangingPunct="1"/>
            <a:r>
              <a:rPr lang="en-US" b="1" smtClean="0"/>
              <a:t>The Next Step: Departmental Overhead Rates</a:t>
            </a:r>
          </a:p>
        </p:txBody>
      </p:sp>
      <p:sp>
        <p:nvSpPr>
          <p:cNvPr id="11272" name="Rectangle 11"/>
          <p:cNvSpPr>
            <a:spLocks noChangeArrowheads="1"/>
          </p:cNvSpPr>
          <p:nvPr/>
        </p:nvSpPr>
        <p:spPr bwMode="auto">
          <a:xfrm>
            <a:off x="2390082" y="5257800"/>
            <a:ext cx="6216650" cy="466725"/>
          </a:xfrm>
          <a:prstGeom prst="rect">
            <a:avLst/>
          </a:prstGeom>
          <a:solidFill>
            <a:srgbClr val="CCFFCC"/>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eaLnBrk="0" hangingPunct="0"/>
            <a:r>
              <a:rPr lang="en-US">
                <a:solidFill>
                  <a:srgbClr val="006600"/>
                </a:solidFill>
                <a:latin typeface="Arial" pitchFamily="34" charset="0"/>
              </a:rPr>
              <a:t>                             Products                          </a:t>
            </a:r>
          </a:p>
        </p:txBody>
      </p:sp>
      <p:sp>
        <p:nvSpPr>
          <p:cNvPr id="11273" name="Line 14"/>
          <p:cNvSpPr>
            <a:spLocks noChangeShapeType="1"/>
          </p:cNvSpPr>
          <p:nvPr/>
        </p:nvSpPr>
        <p:spPr bwMode="auto">
          <a:xfrm>
            <a:off x="7647882"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4" name="Rectangle 15"/>
          <p:cNvSpPr>
            <a:spLocks noChangeArrowheads="1"/>
          </p:cNvSpPr>
          <p:nvPr/>
        </p:nvSpPr>
        <p:spPr bwMode="auto">
          <a:xfrm>
            <a:off x="105670" y="4252913"/>
            <a:ext cx="21780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atin typeface="Arial" pitchFamily="34" charset="0"/>
              </a:rPr>
              <a:t>Stage Two:</a:t>
            </a:r>
          </a:p>
          <a:p>
            <a:pPr eaLnBrk="0" hangingPunct="0"/>
            <a:r>
              <a:rPr lang="en-US">
                <a:latin typeface="Arial" pitchFamily="34" charset="0"/>
              </a:rPr>
              <a:t>Costs applied</a:t>
            </a:r>
          </a:p>
          <a:p>
            <a:pPr eaLnBrk="0" hangingPunct="0"/>
            <a:r>
              <a:rPr lang="en-US">
                <a:latin typeface="Arial" pitchFamily="34" charset="0"/>
              </a:rPr>
              <a:t>to products</a:t>
            </a:r>
          </a:p>
        </p:txBody>
      </p:sp>
      <p:sp>
        <p:nvSpPr>
          <p:cNvPr id="11275" name="Line 16"/>
          <p:cNvSpPr>
            <a:spLocks noChangeShapeType="1"/>
          </p:cNvSpPr>
          <p:nvPr/>
        </p:nvSpPr>
        <p:spPr bwMode="auto">
          <a:xfrm flipH="1" flipV="1">
            <a:off x="3837882" y="4495800"/>
            <a:ext cx="2819400" cy="16002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6" name="Line 17"/>
          <p:cNvSpPr>
            <a:spLocks noChangeShapeType="1"/>
          </p:cNvSpPr>
          <p:nvPr/>
        </p:nvSpPr>
        <p:spPr bwMode="auto">
          <a:xfrm flipH="1" flipV="1">
            <a:off x="5819082" y="4876800"/>
            <a:ext cx="762000" cy="12192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7" name="Line 18"/>
          <p:cNvSpPr>
            <a:spLocks noChangeShapeType="1"/>
          </p:cNvSpPr>
          <p:nvPr/>
        </p:nvSpPr>
        <p:spPr bwMode="auto">
          <a:xfrm flipV="1">
            <a:off x="6581082" y="4572000"/>
            <a:ext cx="609600" cy="15240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78" name="Rectangle 19"/>
          <p:cNvSpPr>
            <a:spLocks noChangeArrowheads="1"/>
          </p:cNvSpPr>
          <p:nvPr/>
        </p:nvSpPr>
        <p:spPr bwMode="auto">
          <a:xfrm>
            <a:off x="4752282" y="5715000"/>
            <a:ext cx="3932238" cy="406400"/>
          </a:xfrm>
          <a:prstGeom prst="rect">
            <a:avLst/>
          </a:prstGeom>
          <a:solidFill>
            <a:srgbClr val="DDFFFF"/>
          </a:solidFill>
          <a:ln w="12700">
            <a:solidFill>
              <a:schemeClr val="tx1"/>
            </a:solidFill>
            <a:miter lim="800000"/>
            <a:headEnd/>
            <a:tailEnd/>
          </a:ln>
          <a:effectLst>
            <a:outerShdw dist="35921" dir="2700000" algn="ctr" rotWithShape="0">
              <a:srgbClr val="000000"/>
            </a:outerShdw>
          </a:effectLst>
        </p:spPr>
        <p:txBody>
          <a:bodyPr wrap="none" lIns="90488" tIns="44450" rIns="90488" bIns="44450">
            <a:spAutoFit/>
          </a:bodyPr>
          <a:lstStyle/>
          <a:p>
            <a:pPr eaLnBrk="0" hangingPunct="0"/>
            <a:r>
              <a:rPr lang="en-US" sz="2000">
                <a:latin typeface="Arial" pitchFamily="34" charset="0"/>
              </a:rPr>
              <a:t>Departmental Allocation Bases</a:t>
            </a:r>
          </a:p>
        </p:txBody>
      </p:sp>
      <p:sp>
        <p:nvSpPr>
          <p:cNvPr id="11279" name="Rectangle 20"/>
          <p:cNvSpPr>
            <a:spLocks noChangeArrowheads="1"/>
          </p:cNvSpPr>
          <p:nvPr/>
        </p:nvSpPr>
        <p:spPr bwMode="auto">
          <a:xfrm>
            <a:off x="7190682" y="3886200"/>
            <a:ext cx="9699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a:solidFill>
                  <a:srgbClr val="000000"/>
                </a:solidFill>
                <a:latin typeface="Arial" pitchFamily="34" charset="0"/>
              </a:rPr>
              <a:t>Direct </a:t>
            </a:r>
          </a:p>
          <a:p>
            <a:pPr algn="ctr" eaLnBrk="0" hangingPunct="0"/>
            <a:r>
              <a:rPr lang="en-US" sz="2000">
                <a:solidFill>
                  <a:srgbClr val="000000"/>
                </a:solidFill>
                <a:latin typeface="Arial" pitchFamily="34" charset="0"/>
              </a:rPr>
              <a:t>Labor </a:t>
            </a:r>
          </a:p>
          <a:p>
            <a:pPr algn="ctr" eaLnBrk="0" hangingPunct="0"/>
            <a:r>
              <a:rPr lang="en-US" sz="2000">
                <a:solidFill>
                  <a:srgbClr val="000000"/>
                </a:solidFill>
                <a:latin typeface="Arial" pitchFamily="34" charset="0"/>
              </a:rPr>
              <a:t>Hours</a:t>
            </a:r>
          </a:p>
        </p:txBody>
      </p:sp>
      <p:sp>
        <p:nvSpPr>
          <p:cNvPr id="11280" name="Rectangle 21"/>
          <p:cNvSpPr>
            <a:spLocks noChangeArrowheads="1"/>
          </p:cNvSpPr>
          <p:nvPr/>
        </p:nvSpPr>
        <p:spPr bwMode="auto">
          <a:xfrm>
            <a:off x="2771082" y="3962400"/>
            <a:ext cx="1196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a:solidFill>
                  <a:srgbClr val="000000"/>
                </a:solidFill>
                <a:latin typeface="Arial" pitchFamily="34" charset="0"/>
              </a:rPr>
              <a:t>Machine</a:t>
            </a:r>
          </a:p>
          <a:p>
            <a:pPr algn="ctr" eaLnBrk="0" hangingPunct="0"/>
            <a:r>
              <a:rPr lang="en-US" sz="2000">
                <a:solidFill>
                  <a:srgbClr val="000000"/>
                </a:solidFill>
                <a:latin typeface="Arial" pitchFamily="34" charset="0"/>
              </a:rPr>
              <a:t>Hours</a:t>
            </a:r>
          </a:p>
        </p:txBody>
      </p:sp>
      <p:sp>
        <p:nvSpPr>
          <p:cNvPr id="11281" name="Rectangle 22"/>
          <p:cNvSpPr>
            <a:spLocks noChangeArrowheads="1"/>
          </p:cNvSpPr>
          <p:nvPr/>
        </p:nvSpPr>
        <p:spPr bwMode="auto">
          <a:xfrm>
            <a:off x="4828482" y="3886200"/>
            <a:ext cx="1279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a:solidFill>
                  <a:srgbClr val="000000"/>
                </a:solidFill>
                <a:latin typeface="Arial" pitchFamily="34" charset="0"/>
              </a:rPr>
              <a:t>Raw</a:t>
            </a:r>
          </a:p>
          <a:p>
            <a:pPr algn="ctr" eaLnBrk="0" hangingPunct="0"/>
            <a:r>
              <a:rPr lang="en-US" sz="2000">
                <a:solidFill>
                  <a:srgbClr val="000000"/>
                </a:solidFill>
                <a:latin typeface="Arial" pitchFamily="34" charset="0"/>
              </a:rPr>
              <a:t>Materials</a:t>
            </a:r>
          </a:p>
          <a:p>
            <a:pPr algn="ctr" eaLnBrk="0" hangingPunct="0"/>
            <a:r>
              <a:rPr lang="en-US" sz="2000">
                <a:solidFill>
                  <a:srgbClr val="000000"/>
                </a:solidFill>
                <a:latin typeface="Arial" pitchFamily="34" charset="0"/>
              </a:rPr>
              <a:t>Cost</a:t>
            </a:r>
          </a:p>
        </p:txBody>
      </p:sp>
      <p:sp>
        <p:nvSpPr>
          <p:cNvPr id="11282" name="Line 23"/>
          <p:cNvSpPr>
            <a:spLocks noChangeShapeType="1"/>
          </p:cNvSpPr>
          <p:nvPr/>
        </p:nvSpPr>
        <p:spPr bwMode="auto">
          <a:xfrm flipH="1">
            <a:off x="3456882" y="2514600"/>
            <a:ext cx="175260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Line 24"/>
          <p:cNvSpPr>
            <a:spLocks noChangeShapeType="1"/>
          </p:cNvSpPr>
          <p:nvPr/>
        </p:nvSpPr>
        <p:spPr bwMode="auto">
          <a:xfrm>
            <a:off x="5514282" y="2514600"/>
            <a:ext cx="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4" name="Line 25"/>
          <p:cNvSpPr>
            <a:spLocks noChangeShapeType="1"/>
          </p:cNvSpPr>
          <p:nvPr/>
        </p:nvSpPr>
        <p:spPr bwMode="auto">
          <a:xfrm>
            <a:off x="6123882" y="2514600"/>
            <a:ext cx="152400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26"/>
          <p:cNvSpPr>
            <a:spLocks noChangeShapeType="1"/>
          </p:cNvSpPr>
          <p:nvPr/>
        </p:nvSpPr>
        <p:spPr bwMode="auto">
          <a:xfrm>
            <a:off x="7647882" y="3657600"/>
            <a:ext cx="0" cy="292100"/>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7"/>
          <p:cNvSpPr>
            <a:spLocks noChangeShapeType="1"/>
          </p:cNvSpPr>
          <p:nvPr/>
        </p:nvSpPr>
        <p:spPr bwMode="auto">
          <a:xfrm>
            <a:off x="5514282"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8"/>
          <p:cNvSpPr>
            <a:spLocks noChangeShapeType="1"/>
          </p:cNvSpPr>
          <p:nvPr/>
        </p:nvSpPr>
        <p:spPr bwMode="auto">
          <a:xfrm>
            <a:off x="5514282" y="3657600"/>
            <a:ext cx="0" cy="292100"/>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9"/>
          <p:cNvSpPr>
            <a:spLocks noChangeShapeType="1"/>
          </p:cNvSpPr>
          <p:nvPr/>
        </p:nvSpPr>
        <p:spPr bwMode="auto">
          <a:xfrm>
            <a:off x="3380682"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30"/>
          <p:cNvSpPr>
            <a:spLocks noChangeShapeType="1"/>
          </p:cNvSpPr>
          <p:nvPr/>
        </p:nvSpPr>
        <p:spPr bwMode="auto">
          <a:xfrm>
            <a:off x="3380682" y="3657600"/>
            <a:ext cx="0" cy="292100"/>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18293994"/>
      </p:ext>
    </p:extLst>
  </p:cSld>
  <p:clrMapOvr>
    <a:masterClrMapping/>
  </p:clrMapOvr>
  <p:transition spd="med">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533400" y="152400"/>
            <a:ext cx="8458200" cy="1143000"/>
          </a:xfrm>
        </p:spPr>
        <p:txBody>
          <a:bodyPr/>
          <a:lstStyle/>
          <a:p>
            <a:pPr eaLnBrk="1" hangingPunct="1"/>
            <a:r>
              <a:rPr lang="en-US" b="1" smtClean="0"/>
              <a:t>Problems with Departmental Overhead Rates</a:t>
            </a:r>
          </a:p>
        </p:txBody>
      </p:sp>
      <p:sp>
        <p:nvSpPr>
          <p:cNvPr id="366618" name="Rectangle 26"/>
          <p:cNvSpPr>
            <a:spLocks noChangeArrowheads="1"/>
          </p:cNvSpPr>
          <p:nvPr/>
        </p:nvSpPr>
        <p:spPr bwMode="auto">
          <a:xfrm>
            <a:off x="457200" y="1673225"/>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SzPct val="80000"/>
              <a:buFontTx/>
              <a:buBlip>
                <a:blip r:embed="rId3"/>
              </a:buBlip>
              <a:defRPr/>
            </a:pPr>
            <a:r>
              <a:rPr lang="en-US" sz="2800" b="0" dirty="0" smtClean="0">
                <a:latin typeface="Arial" charset="0"/>
              </a:rPr>
              <a:t>Cross subsidization still occurs within departments</a:t>
            </a:r>
            <a:endParaRPr lang="en-US" b="0" dirty="0">
              <a:latin typeface="Arial" charset="0"/>
            </a:endParaRPr>
          </a:p>
          <a:p>
            <a:pPr marL="1143000" lvl="2" indent="-228600">
              <a:lnSpc>
                <a:spcPct val="90000"/>
              </a:lnSpc>
              <a:spcBef>
                <a:spcPct val="20000"/>
              </a:spcBef>
              <a:buClr>
                <a:schemeClr val="accent2"/>
              </a:buClr>
              <a:buSzPct val="65000"/>
              <a:buFont typeface="Wingdings" pitchFamily="2" charset="2"/>
              <a:buChar char="l"/>
              <a:defRPr/>
            </a:pPr>
            <a:r>
              <a:rPr lang="en-US" sz="2000" dirty="0" smtClean="0">
                <a:latin typeface="Arial" charset="0"/>
              </a:rPr>
              <a:t>Costs are pooled by department not by process, so</a:t>
            </a:r>
          </a:p>
          <a:p>
            <a:pPr marL="1143000" lvl="2" indent="-228600">
              <a:lnSpc>
                <a:spcPct val="90000"/>
              </a:lnSpc>
              <a:spcBef>
                <a:spcPct val="20000"/>
              </a:spcBef>
              <a:buClr>
                <a:schemeClr val="accent2"/>
              </a:buClr>
              <a:buSzPct val="65000"/>
              <a:buFont typeface="Wingdings" pitchFamily="2" charset="2"/>
              <a:buChar char="l"/>
              <a:defRPr/>
            </a:pPr>
            <a:r>
              <a:rPr lang="en-US" sz="2000" dirty="0" smtClean="0">
                <a:latin typeface="Arial" charset="0"/>
              </a:rPr>
              <a:t>Still creates substitution related inefficiencies </a:t>
            </a:r>
          </a:p>
          <a:p>
            <a:pPr marL="1600200" lvl="3" indent="-228600">
              <a:lnSpc>
                <a:spcPct val="90000"/>
              </a:lnSpc>
              <a:spcBef>
                <a:spcPct val="20000"/>
              </a:spcBef>
              <a:buClr>
                <a:schemeClr val="accent2"/>
              </a:buClr>
              <a:buSzPct val="65000"/>
              <a:buFont typeface="Wingdings" pitchFamily="2" charset="2"/>
              <a:buChar char="l"/>
              <a:defRPr/>
            </a:pPr>
            <a:r>
              <a:rPr lang="en-US" sz="2000" dirty="0" smtClean="0">
                <a:latin typeface="Arial" charset="0"/>
              </a:rPr>
              <a:t>Skimp on machine hours to save costs, even if that causes more use of labor or material waste costs.</a:t>
            </a:r>
            <a:endParaRPr lang="en-US" sz="2000" b="0" dirty="0">
              <a:latin typeface="Arial" charset="0"/>
            </a:endParaRPr>
          </a:p>
          <a:p>
            <a:pPr marL="1143000" lvl="2" indent="-228600">
              <a:lnSpc>
                <a:spcPct val="90000"/>
              </a:lnSpc>
              <a:spcBef>
                <a:spcPct val="20000"/>
              </a:spcBef>
              <a:buClr>
                <a:schemeClr val="accent2"/>
              </a:buClr>
              <a:buSzPct val="65000"/>
              <a:buFont typeface="Wingdings" pitchFamily="2" charset="2"/>
              <a:buChar char="l"/>
              <a:defRPr/>
            </a:pPr>
            <a:endParaRPr lang="en-US" sz="2000" b="0" dirty="0">
              <a:latin typeface="Arial" charset="0"/>
            </a:endParaRPr>
          </a:p>
          <a:p>
            <a:pPr marL="342900" indent="-342900">
              <a:lnSpc>
                <a:spcPct val="90000"/>
              </a:lnSpc>
              <a:spcBef>
                <a:spcPct val="20000"/>
              </a:spcBef>
              <a:buSzPct val="80000"/>
              <a:buFontTx/>
              <a:buBlip>
                <a:blip r:embed="rId3"/>
              </a:buBlip>
              <a:defRPr/>
            </a:pPr>
            <a:r>
              <a:rPr lang="en-US" sz="2800" b="0" dirty="0">
                <a:latin typeface="Arial" charset="0"/>
              </a:rPr>
              <a:t>ABC enables </a:t>
            </a:r>
            <a:r>
              <a:rPr lang="en-US" sz="2800" b="0" dirty="0" smtClean="0">
                <a:latin typeface="Arial" charset="0"/>
              </a:rPr>
              <a:t>us to assign costs by consumption of activities, across departmental boundaries.</a:t>
            </a:r>
          </a:p>
          <a:p>
            <a:pPr marL="800100" lvl="1" indent="-342900">
              <a:lnSpc>
                <a:spcPct val="90000"/>
              </a:lnSpc>
              <a:spcBef>
                <a:spcPct val="20000"/>
              </a:spcBef>
              <a:buSzPct val="80000"/>
              <a:buFontTx/>
              <a:buBlip>
                <a:blip r:embed="rId3"/>
              </a:buBlip>
              <a:defRPr/>
            </a:pPr>
            <a:r>
              <a:rPr lang="en-US" sz="2800" dirty="0" smtClean="0">
                <a:latin typeface="Arial" charset="0"/>
              </a:rPr>
              <a:t>Costs are more accurate and cost saving behavior incents real cost savings vs. cost shifting</a:t>
            </a:r>
            <a:endParaRPr lang="en-US" sz="2800" b="0" dirty="0">
              <a:latin typeface="Arial" charset="0"/>
            </a:endParaRPr>
          </a:p>
        </p:txBody>
      </p:sp>
    </p:spTree>
    <p:extLst>
      <p:ext uri="{BB962C8B-B14F-4D97-AF65-F5344CB8AC3E}">
        <p14:creationId xmlns:p14="http://schemas.microsoft.com/office/powerpoint/2010/main" val="422835043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661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6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9" name="Line 30"/>
          <p:cNvSpPr>
            <a:spLocks noChangeShapeType="1"/>
          </p:cNvSpPr>
          <p:nvPr/>
        </p:nvSpPr>
        <p:spPr bwMode="auto">
          <a:xfrm>
            <a:off x="3213417" y="3657600"/>
            <a:ext cx="0" cy="292100"/>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66" name="Rectangle 2"/>
          <p:cNvSpPr>
            <a:spLocks noChangeArrowheads="1"/>
          </p:cNvSpPr>
          <p:nvPr/>
        </p:nvSpPr>
        <p:spPr bwMode="auto">
          <a:xfrm>
            <a:off x="2299017" y="2819400"/>
            <a:ext cx="1889125" cy="920765"/>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eaLnBrk="0" hangingPunct="0"/>
            <a:r>
              <a:rPr lang="en-US" dirty="0" smtClean="0">
                <a:solidFill>
                  <a:srgbClr val="0000FF"/>
                </a:solidFill>
                <a:latin typeface="Times New Roman" pitchFamily="18" charset="0"/>
                <a:cs typeface="Times New Roman" pitchFamily="18" charset="0"/>
              </a:rPr>
              <a:t>Materials processing activities</a:t>
            </a:r>
            <a:endParaRPr lang="en-US" dirty="0">
              <a:solidFill>
                <a:srgbClr val="0000FF"/>
              </a:solidFill>
              <a:latin typeface="Times New Roman" pitchFamily="18" charset="0"/>
              <a:cs typeface="Times New Roman" pitchFamily="18" charset="0"/>
            </a:endParaRPr>
          </a:p>
        </p:txBody>
      </p:sp>
      <p:sp>
        <p:nvSpPr>
          <p:cNvPr id="11267" name="Rectangle 3"/>
          <p:cNvSpPr>
            <a:spLocks noChangeArrowheads="1"/>
          </p:cNvSpPr>
          <p:nvPr/>
        </p:nvSpPr>
        <p:spPr bwMode="auto">
          <a:xfrm>
            <a:off x="4739900" y="2819400"/>
            <a:ext cx="1292021" cy="643766"/>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dirty="0" smtClean="0">
                <a:solidFill>
                  <a:srgbClr val="0000FF"/>
                </a:solidFill>
                <a:latin typeface="Times New Roman" pitchFamily="18" charset="0"/>
                <a:cs typeface="Times New Roman" pitchFamily="18" charset="0"/>
              </a:rPr>
              <a:t>Fabricating </a:t>
            </a:r>
            <a:endParaRPr lang="en-US" dirty="0">
              <a:solidFill>
                <a:srgbClr val="0000FF"/>
              </a:solidFill>
              <a:latin typeface="Times New Roman" pitchFamily="18" charset="0"/>
              <a:cs typeface="Times New Roman" pitchFamily="18" charset="0"/>
            </a:endParaRPr>
          </a:p>
          <a:p>
            <a:pPr algn="ctr" eaLnBrk="0" hangingPunct="0"/>
            <a:r>
              <a:rPr lang="en-US" dirty="0" smtClean="0">
                <a:solidFill>
                  <a:srgbClr val="0000FF"/>
                </a:solidFill>
                <a:latin typeface="Times New Roman" pitchFamily="18" charset="0"/>
                <a:cs typeface="Times New Roman" pitchFamily="18" charset="0"/>
              </a:rPr>
              <a:t>activities</a:t>
            </a:r>
            <a:endParaRPr lang="en-US" dirty="0">
              <a:solidFill>
                <a:srgbClr val="0000FF"/>
              </a:solidFill>
              <a:latin typeface="Times New Roman" pitchFamily="18" charset="0"/>
              <a:cs typeface="Times New Roman" pitchFamily="18" charset="0"/>
            </a:endParaRPr>
          </a:p>
        </p:txBody>
      </p:sp>
      <p:sp>
        <p:nvSpPr>
          <p:cNvPr id="11268" name="Rectangle 4"/>
          <p:cNvSpPr>
            <a:spLocks noChangeArrowheads="1"/>
          </p:cNvSpPr>
          <p:nvPr/>
        </p:nvSpPr>
        <p:spPr bwMode="auto">
          <a:xfrm>
            <a:off x="6962475" y="2819400"/>
            <a:ext cx="1112485" cy="643766"/>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dirty="0">
                <a:solidFill>
                  <a:srgbClr val="0000FF"/>
                </a:solidFill>
                <a:latin typeface="Times New Roman" pitchFamily="18" charset="0"/>
                <a:cs typeface="Times New Roman" pitchFamily="18" charset="0"/>
              </a:rPr>
              <a:t>Finishing </a:t>
            </a:r>
          </a:p>
          <a:p>
            <a:pPr algn="ctr" eaLnBrk="0" hangingPunct="0"/>
            <a:r>
              <a:rPr lang="en-US" dirty="0" smtClean="0">
                <a:solidFill>
                  <a:srgbClr val="0000FF"/>
                </a:solidFill>
                <a:latin typeface="Times New Roman" pitchFamily="18" charset="0"/>
                <a:cs typeface="Times New Roman" pitchFamily="18" charset="0"/>
              </a:rPr>
              <a:t>activities</a:t>
            </a:r>
            <a:endParaRPr lang="en-US" dirty="0">
              <a:solidFill>
                <a:srgbClr val="0000FF"/>
              </a:solidFill>
              <a:latin typeface="Times New Roman" pitchFamily="18" charset="0"/>
              <a:cs typeface="Times New Roman" pitchFamily="18" charset="0"/>
            </a:endParaRPr>
          </a:p>
        </p:txBody>
      </p:sp>
      <p:sp>
        <p:nvSpPr>
          <p:cNvPr id="11269" name="Rectangle 8"/>
          <p:cNvSpPr>
            <a:spLocks noChangeArrowheads="1"/>
          </p:cNvSpPr>
          <p:nvPr/>
        </p:nvSpPr>
        <p:spPr bwMode="auto">
          <a:xfrm>
            <a:off x="4500039" y="1676400"/>
            <a:ext cx="1651094" cy="643766"/>
          </a:xfrm>
          <a:prstGeom prst="rect">
            <a:avLst/>
          </a:prstGeom>
          <a:solidFill>
            <a:schemeClr val="accent2"/>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eaLnBrk="0" hangingPunct="0"/>
            <a:r>
              <a:rPr lang="en-US" dirty="0">
                <a:solidFill>
                  <a:schemeClr val="bg1"/>
                </a:solidFill>
                <a:latin typeface="Times New Roman" pitchFamily="18" charset="0"/>
                <a:cs typeface="Times New Roman" pitchFamily="18" charset="0"/>
              </a:rPr>
              <a:t>Manufacturing </a:t>
            </a:r>
          </a:p>
          <a:p>
            <a:pPr algn="ctr" eaLnBrk="0" hangingPunct="0"/>
            <a:r>
              <a:rPr lang="en-US" dirty="0">
                <a:solidFill>
                  <a:schemeClr val="bg1"/>
                </a:solidFill>
                <a:latin typeface="Times New Roman" pitchFamily="18" charset="0"/>
                <a:cs typeface="Times New Roman" pitchFamily="18" charset="0"/>
              </a:rPr>
              <a:t>Overhead Costs</a:t>
            </a:r>
          </a:p>
        </p:txBody>
      </p:sp>
      <p:sp>
        <p:nvSpPr>
          <p:cNvPr id="11270" name="Rectangle 9"/>
          <p:cNvSpPr>
            <a:spLocks noChangeArrowheads="1"/>
          </p:cNvSpPr>
          <p:nvPr/>
        </p:nvSpPr>
        <p:spPr bwMode="auto">
          <a:xfrm>
            <a:off x="287338" y="2667000"/>
            <a:ext cx="193547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r>
              <a:rPr lang="en-US" dirty="0" smtClean="0">
                <a:latin typeface="Times New Roman" pitchFamily="18" charset="0"/>
                <a:cs typeface="Times New Roman" pitchFamily="18" charset="0"/>
              </a:rPr>
              <a:t>Costs pooled by business activities</a:t>
            </a:r>
            <a:endParaRPr lang="en-US" dirty="0">
              <a:latin typeface="Times New Roman" pitchFamily="18" charset="0"/>
              <a:cs typeface="Times New Roman" pitchFamily="18" charset="0"/>
            </a:endParaRPr>
          </a:p>
        </p:txBody>
      </p:sp>
      <p:sp>
        <p:nvSpPr>
          <p:cNvPr id="11271" name="Rectangle 10"/>
          <p:cNvSpPr>
            <a:spLocks noGrp="1" noChangeArrowheads="1"/>
          </p:cNvSpPr>
          <p:nvPr>
            <p:ph type="title"/>
          </p:nvPr>
        </p:nvSpPr>
        <p:spPr>
          <a:xfrm>
            <a:off x="243474" y="152400"/>
            <a:ext cx="8458200" cy="997196"/>
          </a:xfrm>
        </p:spPr>
        <p:txBody>
          <a:bodyPr/>
          <a:lstStyle/>
          <a:p>
            <a:pPr eaLnBrk="1" hangingPunct="1"/>
            <a:r>
              <a:rPr lang="en-US" sz="3600" b="1" dirty="0" smtClean="0"/>
              <a:t>Activity Based Costing: Pooling activity costs and assigning based on consumption</a:t>
            </a:r>
          </a:p>
        </p:txBody>
      </p:sp>
      <p:sp>
        <p:nvSpPr>
          <p:cNvPr id="11272" name="Rectangle 11"/>
          <p:cNvSpPr>
            <a:spLocks noChangeArrowheads="1"/>
          </p:cNvSpPr>
          <p:nvPr/>
        </p:nvSpPr>
        <p:spPr bwMode="auto">
          <a:xfrm>
            <a:off x="2222817" y="5257800"/>
            <a:ext cx="6216650" cy="366767"/>
          </a:xfrm>
          <a:prstGeom prst="rect">
            <a:avLst/>
          </a:prstGeom>
          <a:solidFill>
            <a:srgbClr val="CCFFCC"/>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eaLnBrk="0" hangingPunct="0"/>
            <a:r>
              <a:rPr lang="en-US" dirty="0">
                <a:solidFill>
                  <a:srgbClr val="006600"/>
                </a:solidFill>
                <a:latin typeface="Times New Roman" pitchFamily="18" charset="0"/>
                <a:cs typeface="Times New Roman" pitchFamily="18" charset="0"/>
              </a:rPr>
              <a:t>          </a:t>
            </a:r>
            <a:r>
              <a:rPr lang="en-US" dirty="0" smtClean="0">
                <a:solidFill>
                  <a:srgbClr val="006600"/>
                </a:solidFill>
                <a:latin typeface="Times New Roman" pitchFamily="18" charset="0"/>
                <a:cs typeface="Times New Roman" pitchFamily="18" charset="0"/>
              </a:rPr>
              <a:t>Cost objects</a:t>
            </a:r>
            <a:endParaRPr lang="en-US" dirty="0">
              <a:solidFill>
                <a:srgbClr val="006600"/>
              </a:solidFill>
              <a:latin typeface="Times New Roman" pitchFamily="18" charset="0"/>
              <a:cs typeface="Times New Roman" pitchFamily="18" charset="0"/>
            </a:endParaRPr>
          </a:p>
        </p:txBody>
      </p:sp>
      <p:sp>
        <p:nvSpPr>
          <p:cNvPr id="11273" name="Line 14"/>
          <p:cNvSpPr>
            <a:spLocks noChangeShapeType="1"/>
          </p:cNvSpPr>
          <p:nvPr/>
        </p:nvSpPr>
        <p:spPr bwMode="auto">
          <a:xfrm>
            <a:off x="7480617"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74" name="Rectangle 15"/>
          <p:cNvSpPr>
            <a:spLocks noChangeArrowheads="1"/>
          </p:cNvSpPr>
          <p:nvPr/>
        </p:nvSpPr>
        <p:spPr bwMode="auto">
          <a:xfrm>
            <a:off x="306388" y="4252912"/>
            <a:ext cx="1745332"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r>
              <a:rPr lang="en-US" dirty="0" smtClean="0">
                <a:latin typeface="Times New Roman" pitchFamily="18" charset="0"/>
                <a:cs typeface="Times New Roman" pitchFamily="18" charset="0"/>
              </a:rPr>
              <a:t>Costs </a:t>
            </a:r>
            <a:r>
              <a:rPr lang="en-US" dirty="0">
                <a:latin typeface="Times New Roman" pitchFamily="18" charset="0"/>
                <a:cs typeface="Times New Roman" pitchFamily="18" charset="0"/>
              </a:rPr>
              <a:t>applied</a:t>
            </a:r>
          </a:p>
          <a:p>
            <a:pPr eaLnBrk="0" hangingPunct="0"/>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products using measures of consumption (cost drivers)</a:t>
            </a:r>
            <a:endParaRPr lang="en-US" dirty="0">
              <a:latin typeface="Times New Roman" pitchFamily="18" charset="0"/>
              <a:cs typeface="Times New Roman" pitchFamily="18" charset="0"/>
            </a:endParaRPr>
          </a:p>
        </p:txBody>
      </p:sp>
      <p:sp>
        <p:nvSpPr>
          <p:cNvPr id="11275" name="Line 16"/>
          <p:cNvSpPr>
            <a:spLocks noChangeShapeType="1"/>
          </p:cNvSpPr>
          <p:nvPr/>
        </p:nvSpPr>
        <p:spPr bwMode="auto">
          <a:xfrm flipH="1" flipV="1">
            <a:off x="3670617" y="4495800"/>
            <a:ext cx="2819400" cy="16002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76" name="Line 17"/>
          <p:cNvSpPr>
            <a:spLocks noChangeShapeType="1"/>
          </p:cNvSpPr>
          <p:nvPr/>
        </p:nvSpPr>
        <p:spPr bwMode="auto">
          <a:xfrm flipH="1" flipV="1">
            <a:off x="5651817" y="4876800"/>
            <a:ext cx="762000" cy="12192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77" name="Line 18"/>
          <p:cNvSpPr>
            <a:spLocks noChangeShapeType="1"/>
          </p:cNvSpPr>
          <p:nvPr/>
        </p:nvSpPr>
        <p:spPr bwMode="auto">
          <a:xfrm flipV="1">
            <a:off x="6413817" y="4572000"/>
            <a:ext cx="609600" cy="15240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78" name="Rectangle 19"/>
          <p:cNvSpPr>
            <a:spLocks noChangeArrowheads="1"/>
          </p:cNvSpPr>
          <p:nvPr/>
        </p:nvSpPr>
        <p:spPr bwMode="auto">
          <a:xfrm>
            <a:off x="4585017" y="5715000"/>
            <a:ext cx="3504422" cy="397545"/>
          </a:xfrm>
          <a:prstGeom prst="rect">
            <a:avLst/>
          </a:prstGeom>
          <a:solidFill>
            <a:srgbClr val="DDFFFF"/>
          </a:solidFill>
          <a:ln w="12700">
            <a:solidFill>
              <a:schemeClr val="tx1"/>
            </a:solidFill>
            <a:miter lim="800000"/>
            <a:headEnd/>
            <a:tailEnd/>
          </a:ln>
          <a:effectLst>
            <a:outerShdw dist="35921" dir="2700000" algn="ctr" rotWithShape="0">
              <a:srgbClr val="000000"/>
            </a:outerShdw>
          </a:effectLst>
        </p:spPr>
        <p:txBody>
          <a:bodyPr wrap="none" lIns="90488" tIns="44450" rIns="90488" bIns="44450">
            <a:spAutoFit/>
          </a:bodyPr>
          <a:lstStyle/>
          <a:p>
            <a:pPr eaLnBrk="0" hangingPunct="0"/>
            <a:r>
              <a:rPr lang="en-US" sz="2000" dirty="0" smtClean="0">
                <a:latin typeface="Times New Roman" pitchFamily="18" charset="0"/>
                <a:cs typeface="Times New Roman" pitchFamily="18" charset="0"/>
              </a:rPr>
              <a:t>Activity Based </a:t>
            </a:r>
            <a:r>
              <a:rPr lang="en-US" sz="2000" dirty="0">
                <a:latin typeface="Times New Roman" pitchFamily="18" charset="0"/>
                <a:cs typeface="Times New Roman" pitchFamily="18" charset="0"/>
              </a:rPr>
              <a:t>Allocation Bases</a:t>
            </a:r>
          </a:p>
        </p:txBody>
      </p:sp>
      <p:sp>
        <p:nvSpPr>
          <p:cNvPr id="11279" name="Rectangle 20"/>
          <p:cNvSpPr>
            <a:spLocks noChangeArrowheads="1"/>
          </p:cNvSpPr>
          <p:nvPr/>
        </p:nvSpPr>
        <p:spPr bwMode="auto">
          <a:xfrm>
            <a:off x="6549801" y="3886200"/>
            <a:ext cx="1917193"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dirty="0" smtClean="0">
                <a:solidFill>
                  <a:srgbClr val="000000"/>
                </a:solidFill>
                <a:latin typeface="Times New Roman" pitchFamily="18" charset="0"/>
                <a:cs typeface="Times New Roman" pitchFamily="18" charset="0"/>
              </a:rPr>
              <a:t>Finishing Direct </a:t>
            </a:r>
            <a:endParaRPr lang="en-US" sz="2000" dirty="0">
              <a:solidFill>
                <a:srgbClr val="000000"/>
              </a:solidFill>
              <a:latin typeface="Times New Roman" pitchFamily="18" charset="0"/>
              <a:cs typeface="Times New Roman" pitchFamily="18" charset="0"/>
            </a:endParaRPr>
          </a:p>
          <a:p>
            <a:pPr algn="ctr" eaLnBrk="0" hangingPunct="0"/>
            <a:r>
              <a:rPr lang="en-US" sz="2000" dirty="0" smtClean="0">
                <a:solidFill>
                  <a:srgbClr val="000000"/>
                </a:solidFill>
                <a:latin typeface="Times New Roman" pitchFamily="18" charset="0"/>
                <a:cs typeface="Times New Roman" pitchFamily="18" charset="0"/>
              </a:rPr>
              <a:t>Labor Hours</a:t>
            </a:r>
            <a:endParaRPr lang="en-US" sz="2000" dirty="0">
              <a:solidFill>
                <a:srgbClr val="000000"/>
              </a:solidFill>
              <a:latin typeface="Times New Roman" pitchFamily="18" charset="0"/>
              <a:cs typeface="Times New Roman" pitchFamily="18" charset="0"/>
            </a:endParaRPr>
          </a:p>
        </p:txBody>
      </p:sp>
      <p:sp>
        <p:nvSpPr>
          <p:cNvPr id="11280" name="Rectangle 21"/>
          <p:cNvSpPr>
            <a:spLocks noChangeArrowheads="1"/>
          </p:cNvSpPr>
          <p:nvPr/>
        </p:nvSpPr>
        <p:spPr bwMode="auto">
          <a:xfrm>
            <a:off x="2662893" y="3962400"/>
            <a:ext cx="107882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a:solidFill>
                  <a:srgbClr val="000000"/>
                </a:solidFill>
                <a:latin typeface="Times New Roman" pitchFamily="18" charset="0"/>
                <a:cs typeface="Times New Roman" pitchFamily="18" charset="0"/>
              </a:rPr>
              <a:t>Machine</a:t>
            </a:r>
          </a:p>
          <a:p>
            <a:pPr algn="ctr" eaLnBrk="0" hangingPunct="0"/>
            <a:r>
              <a:rPr lang="en-US" sz="2000">
                <a:solidFill>
                  <a:srgbClr val="000000"/>
                </a:solidFill>
                <a:latin typeface="Times New Roman" pitchFamily="18" charset="0"/>
                <a:cs typeface="Times New Roman" pitchFamily="18" charset="0"/>
              </a:rPr>
              <a:t>Hours</a:t>
            </a:r>
          </a:p>
        </p:txBody>
      </p:sp>
      <p:sp>
        <p:nvSpPr>
          <p:cNvPr id="11281" name="Rectangle 22"/>
          <p:cNvSpPr>
            <a:spLocks noChangeArrowheads="1"/>
          </p:cNvSpPr>
          <p:nvPr/>
        </p:nvSpPr>
        <p:spPr bwMode="auto">
          <a:xfrm>
            <a:off x="4727104" y="3886200"/>
            <a:ext cx="1147751"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000" dirty="0">
                <a:solidFill>
                  <a:srgbClr val="000000"/>
                </a:solidFill>
                <a:latin typeface="Times New Roman" pitchFamily="18" charset="0"/>
                <a:cs typeface="Times New Roman" pitchFamily="18" charset="0"/>
              </a:rPr>
              <a:t>Raw</a:t>
            </a:r>
          </a:p>
          <a:p>
            <a:pPr algn="ctr" eaLnBrk="0" hangingPunct="0"/>
            <a:r>
              <a:rPr lang="en-US" sz="2000" dirty="0">
                <a:solidFill>
                  <a:srgbClr val="000000"/>
                </a:solidFill>
                <a:latin typeface="Times New Roman" pitchFamily="18" charset="0"/>
                <a:cs typeface="Times New Roman" pitchFamily="18" charset="0"/>
              </a:rPr>
              <a:t>Materials</a:t>
            </a:r>
          </a:p>
          <a:p>
            <a:pPr algn="ctr" eaLnBrk="0" hangingPunct="0"/>
            <a:r>
              <a:rPr lang="en-US" sz="2000" dirty="0">
                <a:solidFill>
                  <a:srgbClr val="000000"/>
                </a:solidFill>
                <a:latin typeface="Times New Roman" pitchFamily="18" charset="0"/>
                <a:cs typeface="Times New Roman" pitchFamily="18" charset="0"/>
              </a:rPr>
              <a:t>Cost</a:t>
            </a:r>
          </a:p>
        </p:txBody>
      </p:sp>
      <p:sp>
        <p:nvSpPr>
          <p:cNvPr id="11282" name="Line 23"/>
          <p:cNvSpPr>
            <a:spLocks noChangeShapeType="1"/>
          </p:cNvSpPr>
          <p:nvPr/>
        </p:nvSpPr>
        <p:spPr bwMode="auto">
          <a:xfrm flipH="1">
            <a:off x="3289617" y="2514600"/>
            <a:ext cx="175260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3" name="Line 24"/>
          <p:cNvSpPr>
            <a:spLocks noChangeShapeType="1"/>
          </p:cNvSpPr>
          <p:nvPr/>
        </p:nvSpPr>
        <p:spPr bwMode="auto">
          <a:xfrm>
            <a:off x="5347017" y="2514600"/>
            <a:ext cx="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4" name="Line 25"/>
          <p:cNvSpPr>
            <a:spLocks noChangeShapeType="1"/>
          </p:cNvSpPr>
          <p:nvPr/>
        </p:nvSpPr>
        <p:spPr bwMode="auto">
          <a:xfrm>
            <a:off x="5956617" y="2514600"/>
            <a:ext cx="1524000" cy="304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5" name="Line 26"/>
          <p:cNvSpPr>
            <a:spLocks noChangeShapeType="1"/>
          </p:cNvSpPr>
          <p:nvPr/>
        </p:nvSpPr>
        <p:spPr bwMode="auto">
          <a:xfrm>
            <a:off x="7480617" y="3463166"/>
            <a:ext cx="0" cy="486534"/>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6" name="Line 27"/>
          <p:cNvSpPr>
            <a:spLocks noChangeShapeType="1"/>
          </p:cNvSpPr>
          <p:nvPr/>
        </p:nvSpPr>
        <p:spPr bwMode="auto">
          <a:xfrm>
            <a:off x="5347017"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7" name="Line 28"/>
          <p:cNvSpPr>
            <a:spLocks noChangeShapeType="1"/>
          </p:cNvSpPr>
          <p:nvPr/>
        </p:nvSpPr>
        <p:spPr bwMode="auto">
          <a:xfrm>
            <a:off x="5347017" y="3463166"/>
            <a:ext cx="0" cy="486534"/>
          </a:xfrm>
          <a:prstGeom prst="line">
            <a:avLst/>
          </a:prstGeom>
          <a:noFill/>
          <a:ln w="28575">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1288" name="Line 29"/>
          <p:cNvSpPr>
            <a:spLocks noChangeShapeType="1"/>
          </p:cNvSpPr>
          <p:nvPr/>
        </p:nvSpPr>
        <p:spPr bwMode="auto">
          <a:xfrm>
            <a:off x="3213417" y="4876800"/>
            <a:ext cx="0" cy="2921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44395539"/>
      </p:ext>
    </p:extLst>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81000" y="1412875"/>
            <a:ext cx="8382000" cy="4604337"/>
          </a:xfrm>
        </p:spPr>
        <p:txBody>
          <a:bodyPr/>
          <a:lstStyle/>
          <a:p>
            <a:pPr eaLnBrk="1" hangingPunct="1"/>
            <a:r>
              <a:rPr lang="en-US" dirty="0" smtClean="0"/>
              <a:t>ABC works much like </a:t>
            </a:r>
            <a:r>
              <a:rPr lang="en-US" b="1" i="1" u="sng" dirty="0" smtClean="0"/>
              <a:t>multiple</a:t>
            </a:r>
            <a:r>
              <a:rPr lang="en-US" dirty="0" smtClean="0"/>
              <a:t> POHR rates.</a:t>
            </a:r>
          </a:p>
          <a:p>
            <a:pPr lvl="1" eaLnBrk="1" hangingPunct="1"/>
            <a:r>
              <a:rPr lang="en-US" dirty="0" smtClean="0"/>
              <a:t>Focus on activity not just department</a:t>
            </a:r>
          </a:p>
          <a:p>
            <a:pPr lvl="1" eaLnBrk="1" hangingPunct="1"/>
            <a:r>
              <a:rPr lang="en-US" dirty="0" smtClean="0"/>
              <a:t>May use multiple rates within a department</a:t>
            </a:r>
          </a:p>
          <a:p>
            <a:pPr lvl="1" eaLnBrk="1" hangingPunct="1"/>
            <a:r>
              <a:rPr lang="en-US" dirty="0" smtClean="0"/>
              <a:t>Not limited to just production activities</a:t>
            </a:r>
          </a:p>
          <a:p>
            <a:pPr lvl="1" eaLnBrk="1" hangingPunct="1"/>
            <a:r>
              <a:rPr lang="en-US" dirty="0" smtClean="0"/>
              <a:t>A strong emphasis on CONSUMPTION of the applied activity cost to accurately reflect different cost consumption in different cost objects.</a:t>
            </a:r>
          </a:p>
          <a:p>
            <a:pPr lvl="1" eaLnBrk="1" hangingPunct="1"/>
            <a:r>
              <a:rPr lang="en-US" dirty="0" smtClean="0"/>
              <a:t>We can cost out any object, not just products.</a:t>
            </a:r>
          </a:p>
          <a:p>
            <a:pPr lvl="1" eaLnBrk="1" hangingPunct="1"/>
            <a:endParaRPr lang="en-US" dirty="0" smtClean="0"/>
          </a:p>
          <a:p>
            <a:pPr eaLnBrk="1" hangingPunct="1">
              <a:buFontTx/>
              <a:buNone/>
            </a:pPr>
            <a:endParaRPr lang="en-US" dirty="0" smtClean="0"/>
          </a:p>
        </p:txBody>
      </p:sp>
      <p:sp>
        <p:nvSpPr>
          <p:cNvPr id="15363" name="Rectangle 4"/>
          <p:cNvSpPr>
            <a:spLocks noGrp="1" noChangeArrowheads="1"/>
          </p:cNvSpPr>
          <p:nvPr>
            <p:ph type="title"/>
          </p:nvPr>
        </p:nvSpPr>
        <p:spPr>
          <a:xfrm>
            <a:off x="457200" y="76200"/>
            <a:ext cx="8001000" cy="1143000"/>
          </a:xfrm>
          <a:noFill/>
        </p:spPr>
        <p:txBody>
          <a:bodyPr/>
          <a:lstStyle/>
          <a:p>
            <a:pPr eaLnBrk="1" hangingPunct="1"/>
            <a:r>
              <a:rPr lang="en-US" smtClean="0"/>
              <a:t>ABC Theory Recap</a:t>
            </a:r>
          </a:p>
        </p:txBody>
      </p:sp>
    </p:spTree>
    <p:extLst>
      <p:ext uri="{BB962C8B-B14F-4D97-AF65-F5344CB8AC3E}">
        <p14:creationId xmlns:p14="http://schemas.microsoft.com/office/powerpoint/2010/main" val="3405844603"/>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ABC Theory</a:t>
            </a:r>
            <a:br>
              <a:rPr lang="en-US" sz="4000" smtClean="0"/>
            </a:br>
            <a:r>
              <a:rPr lang="en-US" sz="4000" smtClean="0"/>
              <a:t>Non-Production Costs</a:t>
            </a:r>
          </a:p>
        </p:txBody>
      </p:sp>
      <p:sp>
        <p:nvSpPr>
          <p:cNvPr id="200707" name="Rectangle 3"/>
          <p:cNvSpPr>
            <a:spLocks noGrp="1" noChangeArrowheads="1"/>
          </p:cNvSpPr>
          <p:nvPr>
            <p:ph type="body" idx="1"/>
          </p:nvPr>
        </p:nvSpPr>
        <p:spPr>
          <a:xfrm>
            <a:off x="742950" y="2819400"/>
            <a:ext cx="8305800" cy="3733800"/>
          </a:xfrm>
        </p:spPr>
        <p:txBody>
          <a:bodyPr/>
          <a:lstStyle/>
          <a:p>
            <a:pPr eaLnBrk="1" hangingPunct="1"/>
            <a:r>
              <a:rPr lang="en-US" sz="2800" smtClean="0"/>
              <a:t>Selling-time intensive products</a:t>
            </a:r>
          </a:p>
          <a:p>
            <a:pPr eaLnBrk="1" hangingPunct="1"/>
            <a:r>
              <a:rPr lang="en-US" sz="2800" smtClean="0"/>
              <a:t>Rush Orders</a:t>
            </a:r>
          </a:p>
          <a:p>
            <a:pPr eaLnBrk="1" hangingPunct="1"/>
            <a:r>
              <a:rPr lang="en-US" sz="2800" smtClean="0"/>
              <a:t>High-maintenance customers</a:t>
            </a:r>
          </a:p>
          <a:p>
            <a:pPr lvl="1" eaLnBrk="1" hangingPunct="1"/>
            <a:r>
              <a:rPr lang="en-US" sz="2400" smtClean="0"/>
              <a:t>High frequency, small orders</a:t>
            </a:r>
          </a:p>
          <a:p>
            <a:pPr lvl="1" eaLnBrk="1" hangingPunct="1"/>
            <a:r>
              <a:rPr lang="en-US" sz="2400" smtClean="0"/>
              <a:t>Heavy user of technical support time</a:t>
            </a:r>
          </a:p>
          <a:p>
            <a:pPr eaLnBrk="1" hangingPunct="1"/>
            <a:r>
              <a:rPr lang="en-US" sz="2800" smtClean="0"/>
              <a:t>What else?</a:t>
            </a:r>
          </a:p>
          <a:p>
            <a:pPr eaLnBrk="1" hangingPunct="1"/>
            <a:r>
              <a:rPr lang="en-US" sz="2800" smtClean="0"/>
              <a:t>Dealing with this information: </a:t>
            </a:r>
            <a:r>
              <a:rPr lang="en-US" sz="2800" smtClean="0">
                <a:hlinkClick r:id="rId2"/>
              </a:rPr>
              <a:t>Sprint</a:t>
            </a:r>
            <a:r>
              <a:rPr lang="en-US" sz="2800" smtClean="0"/>
              <a:t> </a:t>
            </a:r>
            <a:r>
              <a:rPr lang="en-US" sz="2800" smtClean="0">
                <a:hlinkClick r:id="rId3"/>
              </a:rPr>
              <a:t>Luggage</a:t>
            </a:r>
            <a:r>
              <a:rPr lang="en-US" sz="2800" smtClean="0"/>
              <a:t> </a:t>
            </a:r>
          </a:p>
        </p:txBody>
      </p:sp>
      <p:sp>
        <p:nvSpPr>
          <p:cNvPr id="13316" name="Rectangle 4"/>
          <p:cNvSpPr>
            <a:spLocks noChangeArrowheads="1"/>
          </p:cNvSpPr>
          <p:nvPr/>
        </p:nvSpPr>
        <p:spPr bwMode="auto">
          <a:xfrm>
            <a:off x="-53889" y="1488690"/>
            <a:ext cx="876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SzPct val="80000"/>
            </a:pPr>
            <a:r>
              <a:rPr lang="en-US" sz="3200" b="0">
                <a:latin typeface="Arial" pitchFamily="34" charset="0"/>
              </a:rPr>
              <a:t>Consider these NON-Production activities that we can link to profitability of a cost object.</a:t>
            </a:r>
          </a:p>
        </p:txBody>
      </p:sp>
      <p:pic>
        <p:nvPicPr>
          <p:cNvPr id="13317" name="Picture 7" descr="http://s1.hubimg.com/u/1008164_f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711" y="2623753"/>
            <a:ext cx="2305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1660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ABC Theory: </a:t>
            </a:r>
            <a:br>
              <a:rPr lang="en-US" sz="4000" smtClean="0"/>
            </a:br>
            <a:r>
              <a:rPr lang="en-US" sz="4000" smtClean="0"/>
              <a:t>Cost of Idle Capacity</a:t>
            </a:r>
          </a:p>
        </p:txBody>
      </p:sp>
      <p:sp>
        <p:nvSpPr>
          <p:cNvPr id="14339" name="Rectangle 5"/>
          <p:cNvSpPr>
            <a:spLocks noGrp="1" noChangeArrowheads="1"/>
          </p:cNvSpPr>
          <p:nvPr>
            <p:ph type="body" sz="half" idx="1"/>
          </p:nvPr>
        </p:nvSpPr>
        <p:spPr>
          <a:xfrm>
            <a:off x="685800" y="1981200"/>
            <a:ext cx="8077200" cy="1752600"/>
          </a:xfrm>
        </p:spPr>
        <p:txBody>
          <a:bodyPr/>
          <a:lstStyle/>
          <a:p>
            <a:pPr eaLnBrk="1" hangingPunct="1">
              <a:lnSpc>
                <a:spcPct val="90000"/>
              </a:lnSpc>
            </a:pPr>
            <a:r>
              <a:rPr lang="en-US" smtClean="0"/>
              <a:t>Total Production Facility Rent = $100,000</a:t>
            </a:r>
          </a:p>
          <a:p>
            <a:pPr eaLnBrk="1" hangingPunct="1">
              <a:lnSpc>
                <a:spcPct val="90000"/>
              </a:lnSpc>
            </a:pPr>
            <a:r>
              <a:rPr lang="en-US" smtClean="0"/>
              <a:t>Unused floor space = 50% of available space</a:t>
            </a:r>
          </a:p>
          <a:p>
            <a:pPr eaLnBrk="1" hangingPunct="1">
              <a:lnSpc>
                <a:spcPct val="90000"/>
              </a:lnSpc>
            </a:pPr>
            <a:r>
              <a:rPr lang="en-US" smtClean="0"/>
              <a:t>Units produced = 100</a:t>
            </a:r>
          </a:p>
        </p:txBody>
      </p:sp>
      <p:sp>
        <p:nvSpPr>
          <p:cNvPr id="14340" name="Rectangle 7"/>
          <p:cNvSpPr>
            <a:spLocks noChangeArrowheads="1"/>
          </p:cNvSpPr>
          <p:nvPr/>
        </p:nvSpPr>
        <p:spPr bwMode="auto">
          <a:xfrm>
            <a:off x="451629" y="3499629"/>
            <a:ext cx="3581400" cy="2514600"/>
          </a:xfrm>
          <a:prstGeom prst="rect">
            <a:avLst/>
          </a:prstGeom>
          <a:solidFill>
            <a:srgbClr val="FFFFFF"/>
          </a:solidFill>
          <a:ln w="12700">
            <a:solidFill>
              <a:srgbClr val="000000"/>
            </a:solidFill>
            <a:miter lim="800000"/>
            <a:headEnd/>
            <a:tailEnd/>
          </a:ln>
          <a:effectLst>
            <a:outerShdw dist="35921" dir="2700000" algn="ctr" rotWithShape="0">
              <a:srgbClr val="000000"/>
            </a:outerShdw>
          </a:effectLst>
        </p:spPr>
        <p:txBody>
          <a:bodyPr anchor="ctr" anchorCtr="0"/>
          <a:lstStyle/>
          <a:p>
            <a:pPr marL="342900" indent="-342900" algn="ctr">
              <a:spcBef>
                <a:spcPct val="20000"/>
              </a:spcBef>
              <a:buSzPct val="80000"/>
            </a:pPr>
            <a:r>
              <a:rPr lang="en-US" sz="2600" b="0" dirty="0">
                <a:latin typeface="Times New Roman" pitchFamily="18" charset="0"/>
                <a:cs typeface="Times New Roman" pitchFamily="18" charset="0"/>
              </a:rPr>
              <a:t>   </a:t>
            </a:r>
            <a:r>
              <a:rPr lang="en-US" sz="2800" b="0" dirty="0">
                <a:latin typeface="Times New Roman" pitchFamily="18" charset="0"/>
                <a:cs typeface="Times New Roman" pitchFamily="18" charset="0"/>
              </a:rPr>
              <a:t>Traditional Cost Accounting</a:t>
            </a:r>
          </a:p>
          <a:p>
            <a:pPr marL="342900" indent="-342900" algn="ctr">
              <a:spcBef>
                <a:spcPct val="20000"/>
              </a:spcBef>
              <a:buSzPct val="80000"/>
            </a:pPr>
            <a:r>
              <a:rPr lang="en-US" dirty="0">
                <a:solidFill>
                  <a:srgbClr val="0000FF"/>
                </a:solidFill>
                <a:latin typeface="Times New Roman" pitchFamily="18" charset="0"/>
                <a:cs typeface="Times New Roman" pitchFamily="18" charset="0"/>
              </a:rPr>
              <a:t>Per unit MOH = </a:t>
            </a:r>
          </a:p>
          <a:p>
            <a:pPr marL="342900" indent="-342900" algn="ctr">
              <a:spcBef>
                <a:spcPct val="20000"/>
              </a:spcBef>
              <a:buSzPct val="80000"/>
            </a:pPr>
            <a:r>
              <a:rPr lang="en-US" dirty="0">
                <a:solidFill>
                  <a:srgbClr val="0000FF"/>
                </a:solidFill>
                <a:latin typeface="Times New Roman" pitchFamily="18" charset="0"/>
                <a:cs typeface="Times New Roman" pitchFamily="18" charset="0"/>
              </a:rPr>
              <a:t>$100,000 ÷ 100</a:t>
            </a:r>
          </a:p>
          <a:p>
            <a:pPr marL="342900" indent="-342900" algn="ctr">
              <a:spcBef>
                <a:spcPct val="20000"/>
              </a:spcBef>
              <a:buSzPct val="80000"/>
            </a:pPr>
            <a:r>
              <a:rPr lang="en-US" dirty="0">
                <a:solidFill>
                  <a:srgbClr val="0000FF"/>
                </a:solidFill>
                <a:latin typeface="Times New Roman" pitchFamily="18" charset="0"/>
                <a:cs typeface="Times New Roman" pitchFamily="18" charset="0"/>
              </a:rPr>
              <a:t>= $1,000 per unit</a:t>
            </a:r>
          </a:p>
          <a:p>
            <a:pPr marL="342900" indent="-342900">
              <a:spcBef>
                <a:spcPct val="20000"/>
              </a:spcBef>
              <a:buSzPct val="80000"/>
              <a:buFontTx/>
              <a:buBlip>
                <a:blip r:embed="rId3"/>
              </a:buBlip>
            </a:pPr>
            <a:endParaRPr lang="en-US" sz="2600" dirty="0">
              <a:solidFill>
                <a:srgbClr val="0000FF"/>
              </a:solidFill>
              <a:latin typeface="Times New Roman" pitchFamily="18" charset="0"/>
              <a:cs typeface="Times New Roman" pitchFamily="18" charset="0"/>
            </a:endParaRPr>
          </a:p>
        </p:txBody>
      </p:sp>
      <p:sp>
        <p:nvSpPr>
          <p:cNvPr id="14341" name="Rectangle 8"/>
          <p:cNvSpPr>
            <a:spLocks noGrp="1" noChangeArrowheads="1"/>
          </p:cNvSpPr>
          <p:nvPr>
            <p:ph type="body" sz="half" idx="2"/>
          </p:nvPr>
        </p:nvSpPr>
        <p:spPr>
          <a:xfrm>
            <a:off x="4337829" y="3448718"/>
            <a:ext cx="4267200" cy="2806922"/>
          </a:xfrm>
          <a:solidFill>
            <a:schemeClr val="tx1"/>
          </a:solidFill>
          <a:ln>
            <a:solidFill>
              <a:srgbClr val="000000"/>
            </a:solidFill>
            <a:miter lim="800000"/>
            <a:headEnd/>
            <a:tailEnd/>
          </a:ln>
          <a:effectLst>
            <a:outerShdw dist="35921" dir="2700000" algn="ctr" rotWithShape="0">
              <a:srgbClr val="000000"/>
            </a:outerShdw>
          </a:effectLst>
        </p:spPr>
        <p:txBody>
          <a:bodyPr anchor="ctr" anchorCtr="0"/>
          <a:lstStyle/>
          <a:p>
            <a:pPr algn="ctr" eaLnBrk="1" hangingPunct="1">
              <a:lnSpc>
                <a:spcPct val="80000"/>
              </a:lnSpc>
              <a:buFontTx/>
              <a:buNone/>
            </a:pPr>
            <a:r>
              <a:rPr lang="en-US" sz="2400" b="1" smtClean="0">
                <a:solidFill>
                  <a:srgbClr val="FFFF00"/>
                </a:solidFill>
              </a:rPr>
              <a:t>Activity Based</a:t>
            </a:r>
            <a:br>
              <a:rPr lang="en-US" sz="2400" b="1" smtClean="0">
                <a:solidFill>
                  <a:srgbClr val="FFFF00"/>
                </a:solidFill>
              </a:rPr>
            </a:br>
            <a:r>
              <a:rPr lang="en-US" sz="2400" b="1" smtClean="0">
                <a:solidFill>
                  <a:srgbClr val="FFFF00"/>
                </a:solidFill>
              </a:rPr>
              <a:t>Costing</a:t>
            </a:r>
          </a:p>
          <a:p>
            <a:pPr algn="ctr" eaLnBrk="1" hangingPunct="1">
              <a:lnSpc>
                <a:spcPct val="80000"/>
              </a:lnSpc>
              <a:buFontTx/>
              <a:buNone/>
            </a:pPr>
            <a:r>
              <a:rPr lang="en-US" sz="2400" b="1" smtClean="0">
                <a:solidFill>
                  <a:srgbClr val="FFFF00"/>
                </a:solidFill>
              </a:rPr>
              <a:t>Per Unit MOH =</a:t>
            </a:r>
            <a:endParaRPr lang="en-US" sz="2400" b="1" smtClean="0">
              <a:solidFill>
                <a:srgbClr val="FFFF00"/>
              </a:solidFill>
              <a:cs typeface="Arial" pitchFamily="34" charset="0"/>
            </a:endParaRPr>
          </a:p>
          <a:p>
            <a:pPr algn="ctr" eaLnBrk="1" hangingPunct="1">
              <a:lnSpc>
                <a:spcPct val="80000"/>
              </a:lnSpc>
              <a:buFontTx/>
              <a:buNone/>
            </a:pPr>
            <a:r>
              <a:rPr lang="en-US" sz="2400" b="1" u="sng" smtClean="0">
                <a:solidFill>
                  <a:srgbClr val="FFFF00"/>
                </a:solidFill>
              </a:rPr>
              <a:t>$100,000 * 50%</a:t>
            </a:r>
          </a:p>
          <a:p>
            <a:pPr algn="ctr" eaLnBrk="1" hangingPunct="1">
              <a:lnSpc>
                <a:spcPct val="80000"/>
              </a:lnSpc>
              <a:buFontTx/>
              <a:buNone/>
            </a:pPr>
            <a:r>
              <a:rPr lang="en-US" sz="2400" b="1" smtClean="0">
                <a:solidFill>
                  <a:srgbClr val="FFFF00"/>
                </a:solidFill>
              </a:rPr>
              <a:t>100 units</a:t>
            </a:r>
          </a:p>
          <a:p>
            <a:pPr algn="ctr" eaLnBrk="1" hangingPunct="1">
              <a:lnSpc>
                <a:spcPct val="80000"/>
              </a:lnSpc>
              <a:buFontTx/>
              <a:buNone/>
            </a:pPr>
            <a:r>
              <a:rPr lang="en-US" sz="2400" b="1" smtClean="0">
                <a:solidFill>
                  <a:srgbClr val="FFFF00"/>
                </a:solidFill>
              </a:rPr>
              <a:t>=$500 per unit</a:t>
            </a:r>
          </a:p>
          <a:p>
            <a:pPr algn="ctr" eaLnBrk="1" hangingPunct="1">
              <a:lnSpc>
                <a:spcPct val="80000"/>
              </a:lnSpc>
              <a:buFontTx/>
              <a:buNone/>
            </a:pPr>
            <a:r>
              <a:rPr lang="en-US" sz="2400" b="1" smtClean="0">
                <a:solidFill>
                  <a:srgbClr val="FFFF00"/>
                </a:solidFill>
              </a:rPr>
              <a:t>AND</a:t>
            </a:r>
          </a:p>
          <a:p>
            <a:pPr algn="ctr" eaLnBrk="1" hangingPunct="1">
              <a:lnSpc>
                <a:spcPct val="80000"/>
              </a:lnSpc>
              <a:buFontTx/>
              <a:buNone/>
            </a:pPr>
            <a:r>
              <a:rPr lang="en-US" sz="2400" b="1" smtClean="0">
                <a:solidFill>
                  <a:srgbClr val="FFFF00"/>
                </a:solidFill>
              </a:rPr>
              <a:t>$50,000 as a </a:t>
            </a:r>
            <a:r>
              <a:rPr lang="en-US" sz="2400" b="1" i="1" u="sng" smtClean="0">
                <a:solidFill>
                  <a:srgbClr val="FFFF00"/>
                </a:solidFill>
              </a:rPr>
              <a:t>period expense</a:t>
            </a:r>
          </a:p>
        </p:txBody>
      </p:sp>
    </p:spTree>
    <p:extLst>
      <p:ext uri="{BB962C8B-B14F-4D97-AF65-F5344CB8AC3E}">
        <p14:creationId xmlns:p14="http://schemas.microsoft.com/office/powerpoint/2010/main" val="3991047524"/>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2434" name="Rectangle 2"/>
          <p:cNvSpPr>
            <a:spLocks noGrp="1" noChangeArrowheads="1"/>
          </p:cNvSpPr>
          <p:nvPr>
            <p:ph type="title"/>
            <p:custDataLst>
              <p:tags r:id="rId2"/>
            </p:custDataLst>
          </p:nvPr>
        </p:nvSpPr>
        <p:spPr/>
        <p:txBody>
          <a:bodyPr/>
          <a:lstStyle/>
          <a:p>
            <a:pPr eaLnBrk="1" fontAlgn="auto" hangingPunct="1">
              <a:spcAft>
                <a:spcPts val="0"/>
              </a:spcAft>
              <a:defRPr/>
            </a:pPr>
            <a:r>
              <a:rPr/>
              <a:t>Activity-Based Costing</a:t>
            </a:r>
          </a:p>
        </p:txBody>
      </p:sp>
      <p:sp>
        <p:nvSpPr>
          <p:cNvPr id="34819" name="Rectangle 3"/>
          <p:cNvSpPr>
            <a:spLocks noGrp="1" noChangeArrowheads="1"/>
          </p:cNvSpPr>
          <p:nvPr>
            <p:ph idx="1"/>
          </p:nvPr>
        </p:nvSpPr>
        <p:spPr>
          <a:xfrm>
            <a:off x="468313" y="1412875"/>
            <a:ext cx="8135937" cy="4383088"/>
          </a:xfrm>
        </p:spPr>
        <p:txBody>
          <a:bodyPr/>
          <a:lstStyle/>
          <a:p>
            <a:pPr eaLnBrk="1" hangingPunct="1"/>
            <a:r>
              <a:rPr lang="en-US" smtClean="0"/>
              <a:t>More accurate method to </a:t>
            </a:r>
            <a:br>
              <a:rPr lang="en-US" smtClean="0"/>
            </a:br>
            <a:r>
              <a:rPr lang="en-US" smtClean="0"/>
              <a:t>attach costs to products</a:t>
            </a:r>
          </a:p>
          <a:p>
            <a:pPr eaLnBrk="1" hangingPunct="1"/>
            <a:r>
              <a:rPr lang="en-US" smtClean="0"/>
              <a:t>Refines the way indirect costs are allocated to production</a:t>
            </a:r>
          </a:p>
          <a:p>
            <a:pPr eaLnBrk="1" hangingPunct="1"/>
            <a:r>
              <a:rPr lang="en-US" smtClean="0"/>
              <a:t>Focuses on costs incurred by each production activity</a:t>
            </a:r>
          </a:p>
          <a:p>
            <a:pPr eaLnBrk="1" hangingPunct="1"/>
            <a:r>
              <a:rPr lang="en-US" smtClean="0"/>
              <a:t>Activity costs become the building blocks for allocating costs to products and services</a:t>
            </a:r>
          </a:p>
          <a:p>
            <a:pPr eaLnBrk="1" hangingPunct="1"/>
            <a:r>
              <a:rPr lang="en-US" smtClean="0"/>
              <a:t>Each activity has its own cost driver</a:t>
            </a:r>
          </a:p>
        </p:txBody>
      </p:sp>
      <p:sp>
        <p:nvSpPr>
          <p:cNvPr id="15363" name="Slide Number Placeholder 3"/>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E9F9B32D-C841-4D14-9671-204284834D19}" type="slidenum">
              <a:rPr lang="en-US"/>
              <a:pPr>
                <a:defRPr/>
              </a:pPr>
              <a:t>16</a:t>
            </a:fld>
            <a:endParaRPr lang="en-US" dirty="0"/>
          </a:p>
        </p:txBody>
      </p:sp>
      <p:pic>
        <p:nvPicPr>
          <p:cNvPr id="348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04813"/>
            <a:ext cx="257333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23850" y="1125538"/>
            <a:ext cx="8382000" cy="4757737"/>
          </a:xfrm>
        </p:spPr>
        <p:txBody>
          <a:bodyPr/>
          <a:lstStyle/>
          <a:p>
            <a:r>
              <a:rPr lang="en-US" smtClean="0"/>
              <a:t>Activity-based costing </a:t>
            </a:r>
          </a:p>
          <a:p>
            <a:pPr lvl="1"/>
            <a:r>
              <a:rPr lang="en-US" smtClean="0"/>
              <a:t>Divides production process into activities </a:t>
            </a:r>
          </a:p>
          <a:p>
            <a:pPr lvl="1"/>
            <a:r>
              <a:rPr lang="en-US" smtClean="0"/>
              <a:t>Assigns costs to products based on how much the product USES those activities</a:t>
            </a:r>
          </a:p>
          <a:p>
            <a:r>
              <a:rPr lang="en-US" smtClean="0"/>
              <a:t>Cost drivers</a:t>
            </a:r>
          </a:p>
          <a:p>
            <a:pPr lvl="1"/>
            <a:r>
              <a:rPr lang="en-US" smtClean="0"/>
              <a:t>Activity that drives the cost to being accumulated</a:t>
            </a:r>
          </a:p>
          <a:p>
            <a:r>
              <a:rPr lang="en-US" smtClean="0"/>
              <a:t>Examples</a:t>
            </a:r>
          </a:p>
          <a:p>
            <a:pPr lvl="1"/>
            <a:r>
              <a:rPr lang="en-US" smtClean="0"/>
              <a:t>Quality inspections–number of inspections</a:t>
            </a:r>
          </a:p>
          <a:p>
            <a:pPr lvl="1"/>
            <a:r>
              <a:rPr lang="en-US" smtClean="0"/>
              <a:t>Warranty Services–number of service calls</a:t>
            </a:r>
          </a:p>
          <a:p>
            <a:pPr lvl="1"/>
            <a:r>
              <a:rPr lang="en-US" smtClean="0"/>
              <a:t>Shipping–number of pounds</a:t>
            </a:r>
          </a:p>
        </p:txBody>
      </p:sp>
      <p:sp>
        <p:nvSpPr>
          <p:cNvPr id="4" name="Slide Number Placeholder 3"/>
          <p:cNvSpPr>
            <a:spLocks noGrp="1"/>
          </p:cNvSpPr>
          <p:nvPr>
            <p:ph type="sldNum" sz="quarter" idx="10"/>
          </p:nvPr>
        </p:nvSpPr>
        <p:spPr/>
        <p:txBody>
          <a:bodyPr/>
          <a:lstStyle/>
          <a:p>
            <a:pPr>
              <a:defRPr/>
            </a:pPr>
            <a:fld id="{AF1B0E98-65EB-4377-9C17-0F56034E4084}" type="slidenum">
              <a:rPr lang="en-US" smtClean="0"/>
              <a:pPr>
                <a:defRPr/>
              </a:pPr>
              <a:t>17</a:t>
            </a:fld>
            <a:endParaRPr lang="en-US" dirty="0"/>
          </a:p>
        </p:txBody>
      </p:sp>
      <p:sp>
        <p:nvSpPr>
          <p:cNvPr id="5" name="Rectangle 2"/>
          <p:cNvSpPr>
            <a:spLocks noGrp="1" noChangeArrowheads="1"/>
          </p:cNvSpPr>
          <p:nvPr>
            <p:ph type="title"/>
            <p:custDataLst>
              <p:tags r:id="rId1"/>
            </p:custDataLst>
          </p:nvPr>
        </p:nvSpPr>
        <p:spPr/>
        <p:txBody>
          <a:bodyPr/>
          <a:lstStyle/>
          <a:p>
            <a:pPr eaLnBrk="1" fontAlgn="auto" hangingPunct="1">
              <a:spcAft>
                <a:spcPts val="0"/>
              </a:spcAft>
              <a:defRPr/>
            </a:pPr>
            <a:r>
              <a:rPr/>
              <a:t>Activity-Based Costing</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4" descr="Tr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711200"/>
            <a:ext cx="4754563"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30188"/>
            <a:ext cx="8382000" cy="498598"/>
          </a:xfrm>
        </p:spPr>
        <p:txBody>
          <a:bodyPr/>
          <a:lstStyle/>
          <a:p>
            <a:pPr>
              <a:defRPr/>
            </a:pPr>
            <a:r>
              <a:rPr sz="3600" smtClean="0">
                <a:effectLst>
                  <a:outerShdw blurRad="38100" dist="38100" dir="2700000" algn="tl">
                    <a:srgbClr val="000000">
                      <a:alpha val="43137"/>
                    </a:srgbClr>
                  </a:outerShdw>
                </a:effectLst>
              </a:rPr>
              <a:t>Overview of Traditional and ABC Systems</a:t>
            </a:r>
            <a:endParaRPr sz="3600">
              <a:effectLst>
                <a:outerShdw blurRad="38100" dist="38100" dir="2700000" algn="tl">
                  <a:srgbClr val="000000">
                    <a:alpha val="43137"/>
                  </a:srgbClr>
                </a:outerShdw>
              </a:effectLst>
            </a:endParaRPr>
          </a:p>
        </p:txBody>
      </p:sp>
      <p:sp>
        <p:nvSpPr>
          <p:cNvPr id="36868" name="Content Placeholder 2"/>
          <p:cNvSpPr>
            <a:spLocks noGrp="1"/>
          </p:cNvSpPr>
          <p:nvPr>
            <p:ph idx="1"/>
          </p:nvPr>
        </p:nvSpPr>
        <p:spPr>
          <a:xfrm>
            <a:off x="250825" y="1412875"/>
            <a:ext cx="3457575" cy="2855913"/>
          </a:xfrm>
        </p:spPr>
        <p:txBody>
          <a:bodyPr/>
          <a:lstStyle/>
          <a:p>
            <a:r>
              <a:rPr lang="en-US" smtClean="0"/>
              <a:t>Traditional </a:t>
            </a:r>
            <a:br>
              <a:rPr lang="en-US" smtClean="0"/>
            </a:br>
            <a:r>
              <a:rPr lang="en-US" smtClean="0"/>
              <a:t>system</a:t>
            </a:r>
          </a:p>
          <a:p>
            <a:r>
              <a:rPr lang="en-US" smtClean="0"/>
              <a:t>Uses a plant-wide manufacturing overhead allocation rate</a:t>
            </a:r>
          </a:p>
        </p:txBody>
      </p:sp>
      <p:sp>
        <p:nvSpPr>
          <p:cNvPr id="4" name="Slide Number Placeholder 3"/>
          <p:cNvSpPr>
            <a:spLocks noGrp="1"/>
          </p:cNvSpPr>
          <p:nvPr>
            <p:ph type="sldNum" sz="quarter" idx="10"/>
          </p:nvPr>
        </p:nvSpPr>
        <p:spPr/>
        <p:txBody>
          <a:bodyPr/>
          <a:lstStyle/>
          <a:p>
            <a:pPr>
              <a:defRPr/>
            </a:pPr>
            <a:fld id="{EB152D73-B312-476D-BCB4-77C3748064FA}" type="slidenum">
              <a:rPr lang="en-US" smtClean="0"/>
              <a:pPr>
                <a:defRPr/>
              </a:pPr>
              <a:t>18</a:t>
            </a:fld>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5523"/>
            <a:ext cx="8382000" cy="553998"/>
          </a:xfrm>
        </p:spPr>
        <p:txBody>
          <a:bodyPr/>
          <a:lstStyle/>
          <a:p>
            <a:pPr>
              <a:defRPr/>
            </a:pPr>
            <a:r>
              <a:rPr sz="4000" smtClean="0">
                <a:effectLst>
                  <a:outerShdw blurRad="38100" dist="38100" dir="2700000" algn="tl">
                    <a:srgbClr val="000000">
                      <a:alpha val="43137"/>
                    </a:srgbClr>
                  </a:outerShdw>
                </a:effectLst>
              </a:rPr>
              <a:t>Overview of Traditional and ABC Systems</a:t>
            </a:r>
            <a:endParaRPr sz="4000">
              <a:effectLst>
                <a:outerShdw blurRad="38100" dist="38100" dir="2700000" algn="tl">
                  <a:srgbClr val="000000">
                    <a:alpha val="43137"/>
                  </a:srgbClr>
                </a:outerShdw>
              </a:effectLst>
            </a:endParaRPr>
          </a:p>
        </p:txBody>
      </p:sp>
      <p:sp>
        <p:nvSpPr>
          <p:cNvPr id="37891" name="Content Placeholder 2"/>
          <p:cNvSpPr>
            <a:spLocks noGrp="1"/>
          </p:cNvSpPr>
          <p:nvPr>
            <p:ph idx="1"/>
          </p:nvPr>
        </p:nvSpPr>
        <p:spPr>
          <a:xfrm>
            <a:off x="107950" y="1412875"/>
            <a:ext cx="2663825" cy="2757488"/>
          </a:xfrm>
        </p:spPr>
        <p:txBody>
          <a:bodyPr/>
          <a:lstStyle/>
          <a:p>
            <a:r>
              <a:rPr lang="en-US" smtClean="0"/>
              <a:t>ABC system</a:t>
            </a:r>
          </a:p>
          <a:p>
            <a:r>
              <a:rPr lang="en-US" smtClean="0"/>
              <a:t>Uses a </a:t>
            </a:r>
            <a:br>
              <a:rPr lang="en-US" smtClean="0"/>
            </a:br>
            <a:r>
              <a:rPr lang="en-US" smtClean="0"/>
              <a:t>separate allocation rate for each activity</a:t>
            </a:r>
          </a:p>
        </p:txBody>
      </p:sp>
      <p:sp>
        <p:nvSpPr>
          <p:cNvPr id="4" name="Slide Number Placeholder 3"/>
          <p:cNvSpPr>
            <a:spLocks noGrp="1"/>
          </p:cNvSpPr>
          <p:nvPr>
            <p:ph type="sldNum" sz="quarter" idx="10"/>
          </p:nvPr>
        </p:nvSpPr>
        <p:spPr/>
        <p:txBody>
          <a:bodyPr/>
          <a:lstStyle/>
          <a:p>
            <a:pPr>
              <a:defRPr/>
            </a:pPr>
            <a:fld id="{C91B5832-946C-4623-9A76-315C353AC314}" type="slidenum">
              <a:rPr lang="en-US" smtClean="0"/>
              <a:pPr>
                <a:defRPr/>
              </a:pPr>
              <a:t>19</a:t>
            </a:fld>
            <a:endParaRPr lang="en-US" dirty="0"/>
          </a:p>
        </p:txBody>
      </p:sp>
      <p:pic>
        <p:nvPicPr>
          <p:cNvPr id="37893" name="Picture 5" descr="AB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230313"/>
            <a:ext cx="6251575"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smtClean="0"/>
              <a:t>Learning Objectives</a:t>
            </a:r>
            <a:endParaRPr/>
          </a:p>
        </p:txBody>
      </p:sp>
      <p:sp>
        <p:nvSpPr>
          <p:cNvPr id="4" name="Slide Number Placeholder 3"/>
          <p:cNvSpPr>
            <a:spLocks noGrp="1"/>
          </p:cNvSpPr>
          <p:nvPr>
            <p:ph type="sldNum" sz="quarter" idx="11"/>
          </p:nvPr>
        </p:nvSpPr>
        <p:spPr/>
        <p:txBody>
          <a:bodyPr/>
          <a:lstStyle/>
          <a:p>
            <a:pPr>
              <a:defRPr/>
            </a:pPr>
            <a:fld id="{E6D530D5-4924-4E4E-B9E0-DE6CF6A2BF41}" type="slidenum">
              <a:rPr lang="en-US"/>
              <a:pPr>
                <a:defRPr/>
              </a:pPr>
              <a:t>2</a:t>
            </a:fld>
            <a:endParaRPr lang="en-US" dirty="0"/>
          </a:p>
        </p:txBody>
      </p:sp>
      <p:graphicFrame>
        <p:nvGraphicFramePr>
          <p:cNvPr id="7" name="Table 6"/>
          <p:cNvGraphicFramePr>
            <a:graphicFrameLocks noGrp="1"/>
          </p:cNvGraphicFramePr>
          <p:nvPr/>
        </p:nvGraphicFramePr>
        <p:xfrm>
          <a:off x="468313" y="1484313"/>
          <a:ext cx="7974012" cy="4008483"/>
        </p:xfrm>
        <a:graphic>
          <a:graphicData uri="http://schemas.openxmlformats.org/drawingml/2006/table">
            <a:tbl>
              <a:tblPr firstRow="1" bandRow="1"/>
              <a:tblGrid>
                <a:gridCol w="685800"/>
                <a:gridCol w="7288212"/>
              </a:tblGrid>
              <a:tr h="701015">
                <a:tc>
                  <a:txBody>
                    <a:bodyPr/>
                    <a:lstStyle/>
                    <a:p>
                      <a:endParaRPr lang="en-US" sz="40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Develop activity-based costs (ABC)</a:t>
                      </a:r>
                      <a:endParaRPr lang="en-US" sz="32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3885">
                <a:tc>
                  <a:txBody>
                    <a:bodyPr/>
                    <a:lstStyle/>
                    <a:p>
                      <a:endParaRPr lang="en-US" sz="32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Use activity-based management (ABM) to achieve target costs</a:t>
                      </a:r>
                      <a:endParaRPr lang="en-US" sz="32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66769">
                <a:tc>
                  <a:txBody>
                    <a:bodyPr/>
                    <a:lstStyle/>
                    <a:p>
                      <a:endParaRPr lang="en-US" sz="40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Describe a just-in-time (JIT) production system, and record its transactions</a:t>
                      </a:r>
                      <a:endParaRPr lang="en-US" sz="32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66769">
                <a:tc>
                  <a:txBody>
                    <a:bodyPr/>
                    <a:lstStyle/>
                    <a:p>
                      <a:endParaRPr lang="en-US" sz="40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Use the four types of quality costs to make decisions</a:t>
                      </a:r>
                      <a:endParaRPr lang="en-US" sz="3200" dirty="0">
                        <a:latin typeface="Times New Roman" pitchFamily="18" charset="0"/>
                        <a:cs typeface="Times New Roman" pitchFamily="18" charset="0"/>
                      </a:endParaRPr>
                    </a:p>
                  </a:txBody>
                  <a:tcPr marL="91431" marR="91431"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278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544638"/>
            <a:ext cx="519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850" y="2279650"/>
            <a:ext cx="519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850" y="3432175"/>
            <a:ext cx="519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476750"/>
            <a:ext cx="531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Today’s approach to ABC</a:t>
            </a:r>
          </a:p>
        </p:txBody>
      </p:sp>
      <p:sp>
        <p:nvSpPr>
          <p:cNvPr id="6147" name="Rectangle 3"/>
          <p:cNvSpPr>
            <a:spLocks noGrp="1" noChangeArrowheads="1"/>
          </p:cNvSpPr>
          <p:nvPr>
            <p:ph type="body" idx="1"/>
          </p:nvPr>
        </p:nvSpPr>
        <p:spPr>
          <a:xfrm>
            <a:off x="381000" y="1412875"/>
            <a:ext cx="8382000" cy="2600712"/>
          </a:xfrm>
        </p:spPr>
        <p:txBody>
          <a:bodyPr/>
          <a:lstStyle/>
          <a:p>
            <a:pPr eaLnBrk="1" hangingPunct="1"/>
            <a:r>
              <a:rPr lang="en-US" sz="2400" dirty="0" smtClean="0"/>
              <a:t>Define Activity Based Costing (ABC)</a:t>
            </a:r>
          </a:p>
          <a:p>
            <a:pPr eaLnBrk="1" hangingPunct="1"/>
            <a:r>
              <a:rPr lang="en-US" sz="2400" dirty="0" smtClean="0"/>
              <a:t>Discuss the theory behind ABC</a:t>
            </a:r>
          </a:p>
          <a:p>
            <a:pPr eaLnBrk="1" hangingPunct="1"/>
            <a:r>
              <a:rPr lang="en-US" sz="3800" b="1" dirty="0" smtClean="0"/>
              <a:t>ABC implementation steps</a:t>
            </a:r>
          </a:p>
          <a:p>
            <a:pPr eaLnBrk="1" hangingPunct="1"/>
            <a:r>
              <a:rPr lang="en-US" sz="2400" dirty="0" smtClean="0"/>
              <a:t>Do in class exercises to practice those steps</a:t>
            </a:r>
          </a:p>
          <a:p>
            <a:pPr eaLnBrk="1" hangingPunct="1"/>
            <a:r>
              <a:rPr lang="en-US" sz="2400" dirty="0" smtClean="0"/>
              <a:t>Draw conclusions about the value of ABC</a:t>
            </a:r>
          </a:p>
          <a:p>
            <a:pPr eaLnBrk="1" hangingPunct="1"/>
            <a:endParaRPr lang="en-US" sz="2400" dirty="0" smtClean="0"/>
          </a:p>
        </p:txBody>
      </p:sp>
    </p:spTree>
    <p:extLst>
      <p:ext uri="{BB962C8B-B14F-4D97-AF65-F5344CB8AC3E}">
        <p14:creationId xmlns:p14="http://schemas.microsoft.com/office/powerpoint/2010/main" val="112543296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9383" name="Rectangle 7"/>
          <p:cNvSpPr>
            <a:spLocks noGrp="1" noChangeArrowheads="1"/>
          </p:cNvSpPr>
          <p:nvPr>
            <p:ph type="title"/>
            <p:custDataLst>
              <p:tags r:id="rId2"/>
            </p:custDataLst>
          </p:nvPr>
        </p:nvSpPr>
        <p:spPr>
          <a:xfrm>
            <a:off x="107504" y="230188"/>
            <a:ext cx="8856984" cy="1107996"/>
          </a:xfrm>
        </p:spPr>
        <p:txBody>
          <a:bodyPr/>
          <a:lstStyle/>
          <a:p>
            <a:pPr eaLnBrk="1" fontAlgn="auto" hangingPunct="1">
              <a:spcAft>
                <a:spcPts val="0"/>
              </a:spcAft>
              <a:defRPr/>
            </a:pPr>
            <a:r>
              <a:rPr sz="4000" smtClean="0"/>
              <a:t>Developing an Activity-Based Costing System</a:t>
            </a:r>
            <a:endParaRPr sz="4000"/>
          </a:p>
        </p:txBody>
      </p:sp>
      <p:sp>
        <p:nvSpPr>
          <p:cNvPr id="16412" name="Slide Number Placeholder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B69AB016-AC00-4155-8730-9FCC3D1F46FB}" type="slidenum">
              <a:rPr lang="en-US"/>
              <a:pPr>
                <a:defRPr/>
              </a:pPr>
              <a:t>21</a:t>
            </a:fld>
            <a:endParaRPr lang="en-US" dirty="0"/>
          </a:p>
        </p:txBody>
      </p:sp>
      <p:sp>
        <p:nvSpPr>
          <p:cNvPr id="38916" name="Text Box 4"/>
          <p:cNvSpPr txBox="1">
            <a:spLocks noChangeArrowheads="1"/>
          </p:cNvSpPr>
          <p:nvPr/>
        </p:nvSpPr>
        <p:spPr bwMode="auto">
          <a:xfrm>
            <a:off x="838200" y="2743200"/>
            <a:ext cx="2362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3200">
              <a:latin typeface="Times New Roman" pitchFamily="18" charset="0"/>
            </a:endParaRPr>
          </a:p>
        </p:txBody>
      </p:sp>
      <p:pic>
        <p:nvPicPr>
          <p:cNvPr id="38917" name="Content Placeholder 6" descr="ABCsteps.png"/>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69913" y="908050"/>
            <a:ext cx="7716837" cy="5853113"/>
          </a:xfrm>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ffectLst>
                  <a:outerShdw blurRad="38100" dist="38100" dir="2700000" algn="tl">
                    <a:srgbClr val="000000">
                      <a:alpha val="43137"/>
                    </a:srgbClr>
                  </a:outerShdw>
                </a:effectLst>
              </a:rPr>
              <a:t>ABC System</a:t>
            </a:r>
            <a:endParaRPr>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1B75F1D1-9B1D-4D3C-A495-1E203F19E74A}" type="slidenum">
              <a:rPr lang="en-US" smtClean="0"/>
              <a:pPr>
                <a:defRPr/>
              </a:pPr>
              <a:t>22</a:t>
            </a:fld>
            <a:endParaRPr lang="en-US" dirty="0"/>
          </a:p>
        </p:txBody>
      </p:sp>
      <p:pic>
        <p:nvPicPr>
          <p:cNvPr id="39940" name="Picture 6" descr="exp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58838"/>
            <a:ext cx="80105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Step 1: Activities &amp; Cost Pools</a:t>
            </a:r>
          </a:p>
        </p:txBody>
      </p:sp>
      <p:sp>
        <p:nvSpPr>
          <p:cNvPr id="284675" name="Rectangle 3"/>
          <p:cNvSpPr>
            <a:spLocks noGrp="1" noChangeArrowheads="1"/>
          </p:cNvSpPr>
          <p:nvPr>
            <p:ph type="body" idx="1"/>
          </p:nvPr>
        </p:nvSpPr>
        <p:spPr>
          <a:xfrm>
            <a:off x="107504" y="1340768"/>
            <a:ext cx="8534400" cy="5059847"/>
          </a:xfrm>
        </p:spPr>
        <p:txBody>
          <a:bodyPr/>
          <a:lstStyle/>
          <a:p>
            <a:pPr eaLnBrk="1" hangingPunct="1">
              <a:lnSpc>
                <a:spcPct val="90000"/>
              </a:lnSpc>
              <a:buSzTx/>
              <a:buBlip>
                <a:blip r:embed="rId2"/>
              </a:buBlip>
            </a:pPr>
            <a:r>
              <a:rPr lang="en-US" sz="2800" dirty="0" smtClean="0"/>
              <a:t>Identify major company activities</a:t>
            </a:r>
          </a:p>
          <a:p>
            <a:pPr marL="990600" lvl="1" indent="-533400" eaLnBrk="1" hangingPunct="1">
              <a:lnSpc>
                <a:spcPct val="90000"/>
              </a:lnSpc>
              <a:buSzTx/>
              <a:buBlip>
                <a:blip r:embed="rId2"/>
              </a:buBlip>
            </a:pPr>
            <a:r>
              <a:rPr lang="en-US" sz="2000" dirty="0" smtClean="0"/>
              <a:t>Activities are things the company does related to cost objects.  </a:t>
            </a:r>
            <a:endParaRPr lang="en-US" sz="2000" dirty="0"/>
          </a:p>
          <a:p>
            <a:pPr marL="990600" lvl="1" indent="-533400" eaLnBrk="1" hangingPunct="1">
              <a:lnSpc>
                <a:spcPct val="90000"/>
              </a:lnSpc>
              <a:buSzTx/>
              <a:buBlip>
                <a:blip r:embed="rId2"/>
              </a:buBlip>
            </a:pPr>
            <a:r>
              <a:rPr lang="en-US" sz="2000" dirty="0" smtClean="0"/>
              <a:t>Ask “How do you produce value for your customers?”</a:t>
            </a:r>
          </a:p>
          <a:p>
            <a:pPr marL="742950" lvl="1" indent="-285750" eaLnBrk="1" hangingPunct="1">
              <a:lnSpc>
                <a:spcPct val="90000"/>
              </a:lnSpc>
              <a:buSzTx/>
              <a:buBlip>
                <a:blip r:embed="rId2"/>
              </a:buBlip>
            </a:pPr>
            <a:endParaRPr lang="en-US" sz="1600" dirty="0" smtClean="0"/>
          </a:p>
          <a:p>
            <a:pPr eaLnBrk="1" hangingPunct="1">
              <a:lnSpc>
                <a:spcPct val="90000"/>
              </a:lnSpc>
              <a:buSzTx/>
              <a:buBlip>
                <a:blip r:embed="rId2"/>
              </a:buBlip>
            </a:pPr>
            <a:r>
              <a:rPr lang="en-US" sz="2400" dirty="0" smtClean="0"/>
              <a:t>Group activities into “pools” that behave the same.</a:t>
            </a:r>
          </a:p>
          <a:p>
            <a:pPr marL="990600" lvl="1" indent="-533400" eaLnBrk="1" hangingPunct="1">
              <a:lnSpc>
                <a:spcPct val="90000"/>
              </a:lnSpc>
              <a:buSzTx/>
              <a:buBlip>
                <a:blip r:embed="rId2"/>
              </a:buBlip>
            </a:pPr>
            <a:r>
              <a:rPr lang="en-US" sz="2000" dirty="0" smtClean="0"/>
              <a:t>Examples:</a:t>
            </a:r>
          </a:p>
          <a:p>
            <a:pPr lvl="2" eaLnBrk="1" hangingPunct="1">
              <a:lnSpc>
                <a:spcPct val="90000"/>
              </a:lnSpc>
              <a:buSzTx/>
              <a:buBlip>
                <a:blip r:embed="rId2"/>
              </a:buBlip>
            </a:pPr>
            <a:r>
              <a:rPr lang="en-US" sz="1800" dirty="0" smtClean="0"/>
              <a:t>Design custom products</a:t>
            </a:r>
          </a:p>
          <a:p>
            <a:pPr lvl="2" eaLnBrk="1" hangingPunct="1">
              <a:lnSpc>
                <a:spcPct val="90000"/>
              </a:lnSpc>
              <a:buSzTx/>
              <a:buBlip>
                <a:blip r:embed="rId2"/>
              </a:buBlip>
            </a:pPr>
            <a:r>
              <a:rPr lang="en-US" sz="1800" dirty="0" smtClean="0"/>
              <a:t>Build products</a:t>
            </a:r>
          </a:p>
          <a:p>
            <a:pPr lvl="2" eaLnBrk="1" hangingPunct="1">
              <a:lnSpc>
                <a:spcPct val="90000"/>
              </a:lnSpc>
              <a:buSzTx/>
              <a:buBlip>
                <a:blip r:embed="rId2"/>
              </a:buBlip>
            </a:pPr>
            <a:r>
              <a:rPr lang="en-US" sz="1800" dirty="0" smtClean="0"/>
              <a:t>Process orders</a:t>
            </a:r>
          </a:p>
          <a:p>
            <a:pPr lvl="2" eaLnBrk="1" hangingPunct="1">
              <a:lnSpc>
                <a:spcPct val="90000"/>
              </a:lnSpc>
              <a:buSzTx/>
              <a:buBlip>
                <a:blip r:embed="rId2"/>
              </a:buBlip>
            </a:pPr>
            <a:r>
              <a:rPr lang="en-US" sz="1800" dirty="0" smtClean="0"/>
              <a:t>Travel to job sites</a:t>
            </a:r>
          </a:p>
          <a:p>
            <a:pPr lvl="2" eaLnBrk="1" hangingPunct="1">
              <a:lnSpc>
                <a:spcPct val="90000"/>
              </a:lnSpc>
              <a:buSzTx/>
              <a:buBlip>
                <a:blip r:embed="rId2"/>
              </a:buBlip>
            </a:pPr>
            <a:r>
              <a:rPr lang="en-US" sz="1800" dirty="0" smtClean="0"/>
              <a:t>Service customer issues</a:t>
            </a:r>
          </a:p>
          <a:p>
            <a:pPr eaLnBrk="1" hangingPunct="1">
              <a:lnSpc>
                <a:spcPct val="90000"/>
              </a:lnSpc>
              <a:buSzTx/>
              <a:buBlip>
                <a:blip r:embed="rId2"/>
              </a:buBlip>
            </a:pPr>
            <a:endParaRPr lang="en-US" sz="2400" dirty="0" smtClean="0"/>
          </a:p>
          <a:p>
            <a:pPr eaLnBrk="1" hangingPunct="1">
              <a:lnSpc>
                <a:spcPct val="90000"/>
              </a:lnSpc>
              <a:buSzTx/>
              <a:buBlip>
                <a:blip r:embed="rId2"/>
              </a:buBlip>
            </a:pPr>
            <a:r>
              <a:rPr lang="en-US" sz="2400" dirty="0" smtClean="0"/>
              <a:t>What activities would be grouped together in these pools?</a:t>
            </a:r>
          </a:p>
          <a:p>
            <a:pPr marL="990600" lvl="1" indent="-533400" eaLnBrk="1" hangingPunct="1">
              <a:lnSpc>
                <a:spcPct val="90000"/>
              </a:lnSpc>
              <a:buSzTx/>
              <a:buBlip>
                <a:blip r:embed="rId2"/>
              </a:buBlip>
            </a:pPr>
            <a:r>
              <a:rPr lang="en-US" sz="2000" dirty="0" smtClean="0"/>
              <a:t>Think “What do we spend on our money on to get these things done?”</a:t>
            </a:r>
          </a:p>
          <a:p>
            <a:pPr marL="990600" lvl="1" indent="-533400" eaLnBrk="1" hangingPunct="1">
              <a:lnSpc>
                <a:spcPct val="90000"/>
              </a:lnSpc>
              <a:buSzTx/>
              <a:buBlip>
                <a:blip r:embed="rId2"/>
              </a:buBlip>
            </a:pPr>
            <a:endParaRPr lang="en-US" sz="1800" dirty="0" smtClean="0"/>
          </a:p>
        </p:txBody>
      </p:sp>
    </p:spTree>
    <p:extLst>
      <p:ext uri="{BB962C8B-B14F-4D97-AF65-F5344CB8AC3E}">
        <p14:creationId xmlns:p14="http://schemas.microsoft.com/office/powerpoint/2010/main" val="112052389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Cupcakes &amp; muffins</a:t>
            </a:r>
            <a:endParaRPr lang="en-US" dirty="0"/>
          </a:p>
        </p:txBody>
      </p:sp>
      <p:sp>
        <p:nvSpPr>
          <p:cNvPr id="3" name="Content Placeholder 2"/>
          <p:cNvSpPr>
            <a:spLocks noGrp="1"/>
          </p:cNvSpPr>
          <p:nvPr>
            <p:ph idx="1"/>
          </p:nvPr>
        </p:nvSpPr>
        <p:spPr>
          <a:xfrm>
            <a:off x="395536" y="891520"/>
            <a:ext cx="8382000" cy="1969770"/>
          </a:xfrm>
        </p:spPr>
        <p:txBody>
          <a:bodyPr/>
          <a:lstStyle/>
          <a:p>
            <a:r>
              <a:rPr lang="en-US" dirty="0" smtClean="0"/>
              <a:t>What activities does such a bakery do?</a:t>
            </a:r>
          </a:p>
          <a:p>
            <a:r>
              <a:rPr lang="en-US" dirty="0" smtClean="0"/>
              <a:t>What expenditures would likely make up those processes in their value chain?</a:t>
            </a:r>
            <a:endParaRPr lang="en-US" dirty="0"/>
          </a:p>
          <a:p>
            <a:r>
              <a:rPr lang="en-US" dirty="0" smtClean="0"/>
              <a:t>How did we get this information from them?</a:t>
            </a:r>
            <a:endParaRPr lang="en-US" dirty="0"/>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24</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678720425"/>
              </p:ext>
            </p:extLst>
          </p:nvPr>
        </p:nvGraphicFramePr>
        <p:xfrm>
          <a:off x="668262" y="2819483"/>
          <a:ext cx="7313859" cy="3744416"/>
        </p:xfrm>
        <a:graphic>
          <a:graphicData uri="http://schemas.openxmlformats.org/presentationml/2006/ole">
            <mc:AlternateContent xmlns:mc="http://schemas.openxmlformats.org/markup-compatibility/2006">
              <mc:Choice xmlns:v="urn:schemas-microsoft-com:vml" Requires="v">
                <p:oleObj spid="_x0000_s172048" name="Worksheet" r:id="rId3" imgW="5972192" imgH="3057659" progId="Excel.Sheet.8">
                  <p:embed/>
                </p:oleObj>
              </mc:Choice>
              <mc:Fallback>
                <p:oleObj name="Worksheet" r:id="rId3" imgW="5972192" imgH="3057659" progId="Excel.Sheet.8">
                  <p:embed/>
                  <p:pic>
                    <p:nvPicPr>
                      <p:cNvPr id="0" name=""/>
                      <p:cNvPicPr/>
                      <p:nvPr/>
                    </p:nvPicPr>
                    <p:blipFill>
                      <a:blip r:embed="rId4"/>
                      <a:stretch>
                        <a:fillRect/>
                      </a:stretch>
                    </p:blipFill>
                    <p:spPr>
                      <a:xfrm>
                        <a:off x="668262" y="2819483"/>
                        <a:ext cx="7313859" cy="3744416"/>
                      </a:xfrm>
                      <a:prstGeom prst="rect">
                        <a:avLst/>
                      </a:prstGeom>
                      <a:solidFill>
                        <a:schemeClr val="bg1"/>
                      </a:solidFill>
                    </p:spPr>
                  </p:pic>
                </p:oleObj>
              </mc:Fallback>
            </mc:AlternateContent>
          </a:graphicData>
        </a:graphic>
      </p:graphicFrame>
      <p:sp>
        <p:nvSpPr>
          <p:cNvPr id="10" name="Rectangle 9"/>
          <p:cNvSpPr/>
          <p:nvPr/>
        </p:nvSpPr>
        <p:spPr bwMode="auto">
          <a:xfrm>
            <a:off x="7082755" y="5016351"/>
            <a:ext cx="864096" cy="1512168"/>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1" name="Oval 10"/>
          <p:cNvSpPr/>
          <p:nvPr/>
        </p:nvSpPr>
        <p:spPr bwMode="auto">
          <a:xfrm>
            <a:off x="395536" y="4725144"/>
            <a:ext cx="1728192" cy="2016224"/>
          </a:xfrm>
          <a:prstGeom prst="ellipse">
            <a:avLst/>
          </a:prstGeom>
          <a:noFill/>
          <a:ln w="38100">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350278034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ffectLst>
                  <a:outerShdw blurRad="38100" dist="38100" dir="2700000" algn="tl">
                    <a:srgbClr val="000000">
                      <a:alpha val="43137"/>
                    </a:srgbClr>
                  </a:outerShdw>
                </a:effectLst>
              </a:rPr>
              <a:t>ABC System</a:t>
            </a:r>
            <a:endParaRPr>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1B75F1D1-9B1D-4D3C-A495-1E203F19E74A}" type="slidenum">
              <a:rPr lang="en-US" smtClean="0"/>
              <a:pPr>
                <a:defRPr/>
              </a:pPr>
              <a:t>25</a:t>
            </a:fld>
            <a:endParaRPr lang="en-US" dirty="0"/>
          </a:p>
        </p:txBody>
      </p:sp>
      <p:pic>
        <p:nvPicPr>
          <p:cNvPr id="39940" name="Picture 6" descr="exp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58838"/>
            <a:ext cx="80105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3864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30188"/>
            <a:ext cx="8382000" cy="1107996"/>
          </a:xfrm>
        </p:spPr>
        <p:txBody>
          <a:bodyPr/>
          <a:lstStyle/>
          <a:p>
            <a:pPr eaLnBrk="1" hangingPunct="1"/>
            <a:r>
              <a:rPr lang="en-US" sz="4000" dirty="0" smtClean="0"/>
              <a:t>Step 2: Identify cost drivers and estimate total usage of allocation base </a:t>
            </a:r>
          </a:p>
        </p:txBody>
      </p:sp>
      <p:sp>
        <p:nvSpPr>
          <p:cNvPr id="284675" name="Rectangle 3"/>
          <p:cNvSpPr>
            <a:spLocks noGrp="1" noChangeArrowheads="1"/>
          </p:cNvSpPr>
          <p:nvPr>
            <p:ph type="body" idx="1"/>
          </p:nvPr>
        </p:nvSpPr>
        <p:spPr>
          <a:xfrm>
            <a:off x="107504" y="1484784"/>
            <a:ext cx="8534400" cy="4869025"/>
          </a:xfrm>
        </p:spPr>
        <p:txBody>
          <a:bodyPr/>
          <a:lstStyle/>
          <a:p>
            <a:pPr marL="609600" indent="-609600" eaLnBrk="1" hangingPunct="1">
              <a:lnSpc>
                <a:spcPct val="90000"/>
              </a:lnSpc>
              <a:buSzTx/>
              <a:buFont typeface="Wingdings" pitchFamily="2" charset="2"/>
              <a:buChar char="Ø"/>
            </a:pPr>
            <a:r>
              <a:rPr lang="en-US" sz="2800" dirty="0" smtClean="0"/>
              <a:t>Concerns with ABC cost drivers</a:t>
            </a:r>
          </a:p>
          <a:p>
            <a:pPr marL="1127125" lvl="1" indent="-609600" eaLnBrk="1" hangingPunct="1">
              <a:buFont typeface="Wingdings" pitchFamily="2" charset="2"/>
              <a:buChar char="Ø"/>
            </a:pPr>
            <a:r>
              <a:rPr lang="en-US" sz="2000" dirty="0" smtClean="0"/>
              <a:t>Consumption of these inputs should cause indirect cost expenditures</a:t>
            </a:r>
          </a:p>
          <a:p>
            <a:pPr marL="1127125" lvl="1" indent="-609600" eaLnBrk="1" hangingPunct="1">
              <a:buFont typeface="Wingdings" pitchFamily="2" charset="2"/>
              <a:buChar char="Ø"/>
            </a:pPr>
            <a:r>
              <a:rPr lang="en-US" sz="2000" dirty="0" smtClean="0"/>
              <a:t>Consumption differences yield corresponding differences in cost objects</a:t>
            </a:r>
          </a:p>
          <a:p>
            <a:pPr marL="1127125" lvl="1" indent="-609600" eaLnBrk="1" hangingPunct="1">
              <a:buFont typeface="Wingdings" pitchFamily="2" charset="2"/>
              <a:buChar char="Ø"/>
            </a:pPr>
            <a:r>
              <a:rPr lang="en-US" sz="2000" dirty="0" smtClean="0"/>
              <a:t>If indirect costs do not behave as above, you may need more/other cost drivers.</a:t>
            </a:r>
          </a:p>
          <a:p>
            <a:pPr marL="1127125" lvl="1" indent="-609600" eaLnBrk="1" hangingPunct="1">
              <a:buFont typeface="Wingdings" pitchFamily="2" charset="2"/>
              <a:buChar char="Ø"/>
            </a:pPr>
            <a:endParaRPr lang="en-US" sz="1600" dirty="0"/>
          </a:p>
          <a:p>
            <a:pPr marL="609600" indent="-609600" eaLnBrk="1" hangingPunct="1">
              <a:buFont typeface="Wingdings" pitchFamily="2" charset="2"/>
              <a:buChar char="Ø"/>
            </a:pPr>
            <a:r>
              <a:rPr lang="en-US" sz="2000" dirty="0" smtClean="0"/>
              <a:t>Duration drivers vs. transaction drivers</a:t>
            </a:r>
          </a:p>
          <a:p>
            <a:pPr marL="1127125" lvl="1" indent="-609600" eaLnBrk="1" hangingPunct="1">
              <a:buFont typeface="Wingdings" pitchFamily="2" charset="2"/>
              <a:buChar char="Ø"/>
            </a:pPr>
            <a:r>
              <a:rPr lang="en-US" sz="2000" dirty="0" smtClean="0"/>
              <a:t>Consider selections of baking cost drivers</a:t>
            </a:r>
          </a:p>
          <a:p>
            <a:pPr marL="1471613" lvl="2" indent="-609600" eaLnBrk="1" hangingPunct="1">
              <a:buFont typeface="Wingdings" pitchFamily="2" charset="2"/>
              <a:buChar char="Ø"/>
            </a:pPr>
            <a:r>
              <a:rPr lang="en-US" sz="1800" dirty="0" smtClean="0"/>
              <a:t>Small or large batches all require 12 minutes mixing each: Transaction</a:t>
            </a:r>
          </a:p>
          <a:p>
            <a:pPr marL="1471613" lvl="2" indent="-609600" eaLnBrk="1" hangingPunct="1">
              <a:buFont typeface="Wingdings" pitchFamily="2" charset="2"/>
              <a:buChar char="Ø"/>
            </a:pPr>
            <a:r>
              <a:rPr lang="en-US" sz="1800" dirty="0" smtClean="0"/>
              <a:t>Cupcake decoration takes longer than muffin decoration: Duration</a:t>
            </a:r>
          </a:p>
          <a:p>
            <a:pPr marL="457200" lvl="1" indent="0" eaLnBrk="1" hangingPunct="1">
              <a:lnSpc>
                <a:spcPct val="90000"/>
              </a:lnSpc>
              <a:buSzTx/>
              <a:buNone/>
            </a:pPr>
            <a:endParaRPr lang="en-US" sz="1600" dirty="0" smtClean="0"/>
          </a:p>
          <a:p>
            <a:pPr marL="609600" indent="-609600" eaLnBrk="1" hangingPunct="1">
              <a:lnSpc>
                <a:spcPct val="90000"/>
              </a:lnSpc>
              <a:buSzTx/>
              <a:buFont typeface="Wingdings" pitchFamily="2" charset="2"/>
              <a:buChar char="Ø"/>
            </a:pPr>
            <a:r>
              <a:rPr lang="en-US" sz="2400" dirty="0" smtClean="0"/>
              <a:t>Significant costs within a cost pool should behave the same</a:t>
            </a:r>
          </a:p>
          <a:p>
            <a:pPr marL="990600" lvl="1" indent="-533400" eaLnBrk="1" hangingPunct="1">
              <a:lnSpc>
                <a:spcPct val="90000"/>
              </a:lnSpc>
              <a:buSzTx/>
              <a:buFont typeface="Wingdings" pitchFamily="2" charset="2"/>
              <a:buChar char="Ø"/>
            </a:pPr>
            <a:r>
              <a:rPr lang="en-US" sz="2000" dirty="0" smtClean="0"/>
              <a:t>Are all mixing costs roughly the same for any given batch of dough?</a:t>
            </a:r>
          </a:p>
          <a:p>
            <a:pPr marL="990600" lvl="1" indent="-533400" eaLnBrk="1" hangingPunct="1">
              <a:lnSpc>
                <a:spcPct val="90000"/>
              </a:lnSpc>
              <a:buSzTx/>
              <a:buFont typeface="Wingdings" pitchFamily="2" charset="2"/>
              <a:buChar char="Ø"/>
            </a:pPr>
            <a:r>
              <a:rPr lang="en-US" sz="2000" dirty="0" smtClean="0"/>
              <a:t>If too many transaction and duration drivers are mixed, cost distortion can result.</a:t>
            </a:r>
            <a:endParaRPr lang="en-US" sz="1800" dirty="0" smtClean="0"/>
          </a:p>
        </p:txBody>
      </p:sp>
    </p:spTree>
    <p:extLst>
      <p:ext uri="{BB962C8B-B14F-4D97-AF65-F5344CB8AC3E}">
        <p14:creationId xmlns:p14="http://schemas.microsoft.com/office/powerpoint/2010/main" val="4253626565"/>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Cupcakes &amp; muffins</a:t>
            </a:r>
            <a:endParaRPr lang="en-US" dirty="0"/>
          </a:p>
        </p:txBody>
      </p:sp>
      <p:sp>
        <p:nvSpPr>
          <p:cNvPr id="3" name="Content Placeholder 2"/>
          <p:cNvSpPr>
            <a:spLocks noGrp="1"/>
          </p:cNvSpPr>
          <p:nvPr>
            <p:ph idx="1"/>
          </p:nvPr>
        </p:nvSpPr>
        <p:spPr>
          <a:xfrm>
            <a:off x="395536" y="891520"/>
            <a:ext cx="8382000" cy="1428083"/>
          </a:xfrm>
        </p:spPr>
        <p:txBody>
          <a:bodyPr/>
          <a:lstStyle/>
          <a:p>
            <a:r>
              <a:rPr lang="en-US" dirty="0" smtClean="0"/>
              <a:t>What drives expenditures in each activity?</a:t>
            </a:r>
          </a:p>
          <a:p>
            <a:r>
              <a:rPr lang="en-US" dirty="0" smtClean="0"/>
              <a:t>Where would we find the quantity of each cost driver used?</a:t>
            </a:r>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27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63735945"/>
              </p:ext>
            </p:extLst>
          </p:nvPr>
        </p:nvGraphicFramePr>
        <p:xfrm>
          <a:off x="323528" y="2276872"/>
          <a:ext cx="8298417" cy="4248472"/>
        </p:xfrm>
        <a:graphic>
          <a:graphicData uri="http://schemas.openxmlformats.org/presentationml/2006/ole">
            <mc:AlternateContent xmlns:mc="http://schemas.openxmlformats.org/markup-compatibility/2006">
              <mc:Choice xmlns:v="urn:schemas-microsoft-com:vml" Requires="v">
                <p:oleObj spid="_x0000_s173071" name="Worksheet" r:id="rId3" imgW="5972192" imgH="3057659" progId="Excel.Sheet.8">
                  <p:embed/>
                </p:oleObj>
              </mc:Choice>
              <mc:Fallback>
                <p:oleObj name="Worksheet" r:id="rId3" imgW="5972192" imgH="3057659" progId="Excel.Sheet.8">
                  <p:embed/>
                  <p:pic>
                    <p:nvPicPr>
                      <p:cNvPr id="0" name=""/>
                      <p:cNvPicPr/>
                      <p:nvPr/>
                    </p:nvPicPr>
                    <p:blipFill>
                      <a:blip r:embed="rId4"/>
                      <a:stretch>
                        <a:fillRect/>
                      </a:stretch>
                    </p:blipFill>
                    <p:spPr>
                      <a:xfrm>
                        <a:off x="323528" y="2276872"/>
                        <a:ext cx="8298417" cy="424847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82306846"/>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ffectLst>
                  <a:outerShdw blurRad="38100" dist="38100" dir="2700000" algn="tl">
                    <a:srgbClr val="000000">
                      <a:alpha val="43137"/>
                    </a:srgbClr>
                  </a:outerShdw>
                </a:effectLst>
              </a:rPr>
              <a:t>ABC System</a:t>
            </a:r>
            <a:endParaRPr>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1B75F1D1-9B1D-4D3C-A495-1E203F19E74A}" type="slidenum">
              <a:rPr lang="en-US" smtClean="0"/>
              <a:pPr>
                <a:defRPr/>
              </a:pPr>
              <a:t>28</a:t>
            </a:fld>
            <a:endParaRPr lang="en-US" dirty="0"/>
          </a:p>
        </p:txBody>
      </p:sp>
      <p:pic>
        <p:nvPicPr>
          <p:cNvPr id="39940" name="Picture 6" descr="exp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58838"/>
            <a:ext cx="80105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4186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30188"/>
            <a:ext cx="8382000" cy="1107996"/>
          </a:xfrm>
        </p:spPr>
        <p:txBody>
          <a:bodyPr/>
          <a:lstStyle/>
          <a:p>
            <a:pPr eaLnBrk="1" hangingPunct="1"/>
            <a:r>
              <a:rPr lang="en-US" sz="4000" dirty="0" smtClean="0"/>
              <a:t>Computing the allocation rate for each activity</a:t>
            </a:r>
          </a:p>
        </p:txBody>
      </p:sp>
      <p:sp>
        <p:nvSpPr>
          <p:cNvPr id="30723" name="Rectangle 3"/>
          <p:cNvSpPr>
            <a:spLocks noGrp="1" noChangeArrowheads="1"/>
          </p:cNvSpPr>
          <p:nvPr>
            <p:ph type="body" idx="1"/>
          </p:nvPr>
        </p:nvSpPr>
        <p:spPr>
          <a:xfrm>
            <a:off x="342900" y="1549400"/>
            <a:ext cx="8153400" cy="2166747"/>
          </a:xfrm>
        </p:spPr>
        <p:txBody>
          <a:bodyPr/>
          <a:lstStyle/>
          <a:p>
            <a:pPr eaLnBrk="1" hangingPunct="1"/>
            <a:r>
              <a:rPr lang="en-US" dirty="0" smtClean="0"/>
              <a:t>How to get it done:</a:t>
            </a:r>
          </a:p>
          <a:p>
            <a:pPr lvl="1" eaLnBrk="1" hangingPunct="1"/>
            <a:r>
              <a:rPr lang="en-US" dirty="0" smtClean="0"/>
              <a:t>Divide spending on each activity by the volume of that activity performed.</a:t>
            </a:r>
          </a:p>
          <a:p>
            <a:pPr lvl="1" eaLnBrk="1" hangingPunct="1"/>
            <a:r>
              <a:rPr lang="en-US" dirty="0" smtClean="0"/>
              <a:t>The result is a cost rate to help assign consumption of that activity by cost objects.</a:t>
            </a:r>
          </a:p>
        </p:txBody>
      </p:sp>
    </p:spTree>
    <p:extLst>
      <p:ext uri="{BB962C8B-B14F-4D97-AF65-F5344CB8AC3E}">
        <p14:creationId xmlns:p14="http://schemas.microsoft.com/office/powerpoint/2010/main" val="2762472539"/>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ubTitle" idx="1"/>
          </p:nvPr>
        </p:nvSpPr>
        <p:spPr>
          <a:xfrm>
            <a:off x="1116013" y="3500438"/>
            <a:ext cx="7681912" cy="460375"/>
          </a:xfrm>
        </p:spPr>
        <p:txBody>
          <a:bodyPr>
            <a:spAutoFit/>
          </a:bodyPr>
          <a:lstStyle/>
          <a:p>
            <a:pPr algn="ctr" eaLnBrk="1" hangingPunct="1">
              <a:spcBef>
                <a:spcPct val="0"/>
              </a:spcBef>
            </a:pPr>
            <a:r>
              <a:rPr lang="en-US" smtClean="0"/>
              <a:t>Develop activity-based costs (ABC)</a:t>
            </a:r>
          </a:p>
        </p:txBody>
      </p:sp>
      <p:sp>
        <p:nvSpPr>
          <p:cNvPr id="4" name="Flowchart: Connector 3"/>
          <p:cNvSpPr/>
          <p:nvPr/>
        </p:nvSpPr>
        <p:spPr bwMode="auto">
          <a:xfrm>
            <a:off x="3771900" y="1600200"/>
            <a:ext cx="1600200" cy="1371600"/>
          </a:xfrm>
          <a:prstGeom prst="flowChartConnector">
            <a:avLst/>
          </a:prstGeom>
          <a:solidFill>
            <a:schemeClr val="accent2">
              <a:lumMod val="75000"/>
            </a:schemeClr>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7200" dirty="0">
                <a:solidFill>
                  <a:prstClr val="white"/>
                </a:solidFill>
                <a:latin typeface="Segoe" pitchFamily="34" charset="0"/>
              </a:rPr>
              <a:t>1</a:t>
            </a:r>
          </a:p>
        </p:txBody>
      </p:sp>
      <p:sp>
        <p:nvSpPr>
          <p:cNvPr id="6" name="Slide Number Placeholder 5"/>
          <p:cNvSpPr>
            <a:spLocks noGrp="1"/>
          </p:cNvSpPr>
          <p:nvPr>
            <p:ph type="sldNum" sz="quarter" idx="10"/>
          </p:nvPr>
        </p:nvSpPr>
        <p:spPr/>
        <p:txBody>
          <a:bodyPr/>
          <a:lstStyle/>
          <a:p>
            <a:pPr>
              <a:defRPr/>
            </a:pPr>
            <a:fld id="{D413DD03-B220-44A5-B431-E99568D35769}" type="slidenum">
              <a:rPr lang="en-US" smtClean="0"/>
              <a:pPr>
                <a:defRPr/>
              </a:pPr>
              <a:t>3</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Cupcakes &amp; muffins</a:t>
            </a:r>
            <a:endParaRPr lang="en-US" dirty="0"/>
          </a:p>
        </p:txBody>
      </p:sp>
      <p:sp>
        <p:nvSpPr>
          <p:cNvPr id="3" name="Content Placeholder 2"/>
          <p:cNvSpPr>
            <a:spLocks noGrp="1"/>
          </p:cNvSpPr>
          <p:nvPr>
            <p:ph idx="1"/>
          </p:nvPr>
        </p:nvSpPr>
        <p:spPr>
          <a:xfrm>
            <a:off x="395536" y="891520"/>
            <a:ext cx="8382000" cy="1428083"/>
          </a:xfrm>
        </p:spPr>
        <p:txBody>
          <a:bodyPr/>
          <a:lstStyle/>
          <a:p>
            <a:r>
              <a:rPr lang="en-US" dirty="0" smtClean="0"/>
              <a:t>Cost allocation rate determined by total activity costs and quantity of cost driver used.</a:t>
            </a:r>
          </a:p>
          <a:p>
            <a:r>
              <a:rPr lang="en-US" dirty="0" smtClean="0"/>
              <a:t>Note units of cost allocation for each activity</a:t>
            </a:r>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30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1516472"/>
              </p:ext>
            </p:extLst>
          </p:nvPr>
        </p:nvGraphicFramePr>
        <p:xfrm>
          <a:off x="323528" y="2276872"/>
          <a:ext cx="8301593" cy="4104456"/>
        </p:xfrm>
        <a:graphic>
          <a:graphicData uri="http://schemas.openxmlformats.org/presentationml/2006/ole">
            <mc:AlternateContent xmlns:mc="http://schemas.openxmlformats.org/markup-compatibility/2006">
              <mc:Choice xmlns:v="urn:schemas-microsoft-com:vml" Requires="v">
                <p:oleObj spid="_x0000_s174095" name="Worksheet" r:id="rId3" imgW="5972192" imgH="2952828" progId="Excel.Sheet.8">
                  <p:embed/>
                </p:oleObj>
              </mc:Choice>
              <mc:Fallback>
                <p:oleObj name="Worksheet" r:id="rId3" imgW="5972192" imgH="2952828" progId="Excel.Sheet.8">
                  <p:embed/>
                  <p:pic>
                    <p:nvPicPr>
                      <p:cNvPr id="0" name=""/>
                      <p:cNvPicPr/>
                      <p:nvPr/>
                    </p:nvPicPr>
                    <p:blipFill>
                      <a:blip r:embed="rId4"/>
                      <a:stretch>
                        <a:fillRect/>
                      </a:stretch>
                    </p:blipFill>
                    <p:spPr>
                      <a:xfrm>
                        <a:off x="323528" y="2276872"/>
                        <a:ext cx="8301593" cy="410445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682042243"/>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ffectLst>
                  <a:outerShdw blurRad="38100" dist="38100" dir="2700000" algn="tl">
                    <a:srgbClr val="000000">
                      <a:alpha val="43137"/>
                    </a:srgbClr>
                  </a:outerShdw>
                </a:effectLst>
              </a:rPr>
              <a:t>ABC System</a:t>
            </a:r>
            <a:endParaRPr>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1B75F1D1-9B1D-4D3C-A495-1E203F19E74A}" type="slidenum">
              <a:rPr lang="en-US" smtClean="0"/>
              <a:pPr>
                <a:defRPr/>
              </a:pPr>
              <a:t>31</a:t>
            </a:fld>
            <a:endParaRPr lang="en-US" dirty="0"/>
          </a:p>
        </p:txBody>
      </p:sp>
      <p:pic>
        <p:nvPicPr>
          <p:cNvPr id="39940" name="Picture 6" descr="exp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58838"/>
            <a:ext cx="80105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9565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Cupcakes &amp; muffins</a:t>
            </a:r>
            <a:endParaRPr lang="en-US" dirty="0"/>
          </a:p>
        </p:txBody>
      </p:sp>
      <p:sp>
        <p:nvSpPr>
          <p:cNvPr id="3" name="Content Placeholder 2"/>
          <p:cNvSpPr>
            <a:spLocks noGrp="1"/>
          </p:cNvSpPr>
          <p:nvPr>
            <p:ph idx="1"/>
          </p:nvPr>
        </p:nvSpPr>
        <p:spPr>
          <a:xfrm>
            <a:off x="395536" y="891520"/>
            <a:ext cx="8382000" cy="1428083"/>
          </a:xfrm>
        </p:spPr>
        <p:txBody>
          <a:bodyPr/>
          <a:lstStyle/>
          <a:p>
            <a:r>
              <a:rPr lang="en-US" dirty="0" smtClean="0"/>
              <a:t>Attach the indirect costs to the cost objects by their use of the cost driver.</a:t>
            </a:r>
          </a:p>
          <a:p>
            <a:r>
              <a:rPr lang="en-US" dirty="0" smtClean="0"/>
              <a:t>Note: The cost object here is the product line.</a:t>
            </a:r>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70887311"/>
              </p:ext>
            </p:extLst>
          </p:nvPr>
        </p:nvGraphicFramePr>
        <p:xfrm>
          <a:off x="1187252" y="2276871"/>
          <a:ext cx="6336704" cy="4368159"/>
        </p:xfrm>
        <a:graphic>
          <a:graphicData uri="http://schemas.openxmlformats.org/presentationml/2006/ole">
            <mc:AlternateContent xmlns:mc="http://schemas.openxmlformats.org/markup-compatibility/2006">
              <mc:Choice xmlns:v="urn:schemas-microsoft-com:vml" Requires="v">
                <p:oleObj spid="_x0000_s175118" name="Worksheet" r:id="rId3" imgW="4200576" imgH="2895549" progId="Excel.Sheet.8">
                  <p:embed/>
                </p:oleObj>
              </mc:Choice>
              <mc:Fallback>
                <p:oleObj name="Worksheet" r:id="rId3" imgW="4200576" imgH="2895549" progId="Excel.Sheet.8">
                  <p:embed/>
                  <p:pic>
                    <p:nvPicPr>
                      <p:cNvPr id="0" name=""/>
                      <p:cNvPicPr/>
                      <p:nvPr/>
                    </p:nvPicPr>
                    <p:blipFill>
                      <a:blip r:embed="rId4"/>
                      <a:stretch>
                        <a:fillRect/>
                      </a:stretch>
                    </p:blipFill>
                    <p:spPr>
                      <a:xfrm>
                        <a:off x="1187252" y="2276871"/>
                        <a:ext cx="6336704" cy="436815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468935923"/>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688"/>
            <a:ext cx="8382000" cy="665162"/>
          </a:xfrm>
        </p:spPr>
        <p:txBody>
          <a:bodyPr/>
          <a:lstStyle/>
          <a:p>
            <a:r>
              <a:rPr lang="en-US" dirty="0" smtClean="0"/>
              <a:t>Cupcakes &amp; muffins</a:t>
            </a:r>
            <a:endParaRPr lang="en-US" dirty="0"/>
          </a:p>
        </p:txBody>
      </p:sp>
      <p:sp>
        <p:nvSpPr>
          <p:cNvPr id="3" name="Content Placeholder 2"/>
          <p:cNvSpPr>
            <a:spLocks noGrp="1"/>
          </p:cNvSpPr>
          <p:nvPr>
            <p:ph idx="1"/>
          </p:nvPr>
        </p:nvSpPr>
        <p:spPr>
          <a:xfrm>
            <a:off x="395536" y="701020"/>
            <a:ext cx="8382000" cy="1329595"/>
          </a:xfrm>
        </p:spPr>
        <p:txBody>
          <a:bodyPr/>
          <a:lstStyle/>
          <a:p>
            <a:r>
              <a:rPr lang="en-US" dirty="0" smtClean="0"/>
              <a:t>We can use this information to assess our full product costs, unit product costs, profitability, and pricing policy:</a:t>
            </a:r>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33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74386835"/>
              </p:ext>
            </p:extLst>
          </p:nvPr>
        </p:nvGraphicFramePr>
        <p:xfrm>
          <a:off x="1314624" y="2032897"/>
          <a:ext cx="6192688" cy="4507603"/>
        </p:xfrm>
        <a:graphic>
          <a:graphicData uri="http://schemas.openxmlformats.org/presentationml/2006/ole">
            <mc:AlternateContent xmlns:mc="http://schemas.openxmlformats.org/markup-compatibility/2006">
              <mc:Choice xmlns:v="urn:schemas-microsoft-com:vml" Requires="v">
                <p:oleObj spid="_x0000_s176141" name="Worksheet" r:id="rId3" imgW="4200576" imgH="3057659" progId="Excel.Sheet.8">
                  <p:embed/>
                </p:oleObj>
              </mc:Choice>
              <mc:Fallback>
                <p:oleObj name="Worksheet" r:id="rId3" imgW="4200576" imgH="3057659" progId="Excel.Sheet.8">
                  <p:embed/>
                  <p:pic>
                    <p:nvPicPr>
                      <p:cNvPr id="0" name=""/>
                      <p:cNvPicPr/>
                      <p:nvPr/>
                    </p:nvPicPr>
                    <p:blipFill>
                      <a:blip r:embed="rId4"/>
                      <a:stretch>
                        <a:fillRect/>
                      </a:stretch>
                    </p:blipFill>
                    <p:spPr>
                      <a:xfrm>
                        <a:off x="1314624" y="2032897"/>
                        <a:ext cx="6192688" cy="450760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783007824"/>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Cupcakes &amp; Muffins Analysis:</a:t>
            </a:r>
            <a:endParaRPr lang="en-US" dirty="0"/>
          </a:p>
        </p:txBody>
      </p:sp>
      <p:sp>
        <p:nvSpPr>
          <p:cNvPr id="3" name="Content Placeholder 2"/>
          <p:cNvSpPr>
            <a:spLocks noGrp="1"/>
          </p:cNvSpPr>
          <p:nvPr>
            <p:ph idx="1"/>
          </p:nvPr>
        </p:nvSpPr>
        <p:spPr>
          <a:xfrm>
            <a:off x="381000" y="1412875"/>
            <a:ext cx="8382000" cy="4001095"/>
          </a:xfrm>
        </p:spPr>
        <p:txBody>
          <a:bodyPr/>
          <a:lstStyle/>
          <a:p>
            <a:r>
              <a:rPr lang="en-US" dirty="0" smtClean="0"/>
              <a:t>Why where Muffins a hard sell?</a:t>
            </a:r>
          </a:p>
          <a:p>
            <a:endParaRPr lang="en-US" dirty="0"/>
          </a:p>
          <a:p>
            <a:r>
              <a:rPr lang="en-US" dirty="0" smtClean="0"/>
              <a:t>What pricing changes could we suggest?</a:t>
            </a:r>
          </a:p>
          <a:p>
            <a:endParaRPr lang="en-US" dirty="0"/>
          </a:p>
          <a:p>
            <a:r>
              <a:rPr lang="en-US" dirty="0" smtClean="0"/>
              <a:t>What effects might these changes have on our business?</a:t>
            </a:r>
          </a:p>
          <a:p>
            <a:pPr lvl="1"/>
            <a:r>
              <a:rPr lang="en-US" dirty="0" smtClean="0"/>
              <a:t>Who will be hurt?</a:t>
            </a:r>
          </a:p>
          <a:p>
            <a:pPr lvl="1"/>
            <a:r>
              <a:rPr lang="en-US" dirty="0" smtClean="0"/>
              <a:t>Who will benefit?</a:t>
            </a:r>
            <a:endParaRPr lang="en-US" dirty="0"/>
          </a:p>
        </p:txBody>
      </p:sp>
      <p:sp>
        <p:nvSpPr>
          <p:cNvPr id="4" name="Slide Number Placeholder 3"/>
          <p:cNvSpPr>
            <a:spLocks noGrp="1"/>
          </p:cNvSpPr>
          <p:nvPr>
            <p:ph type="sldNum" sz="quarter" idx="10"/>
          </p:nvPr>
        </p:nvSpPr>
        <p:spPr/>
        <p:txBody>
          <a:bodyPr/>
          <a:lstStyle/>
          <a:p>
            <a:pPr>
              <a:defRPr/>
            </a:pPr>
            <a:fld id="{9D12CD09-FE97-416C-9C0A-E3E2F79F2D98}" type="slidenum">
              <a:rPr lang="en-US" smtClean="0"/>
              <a:pPr>
                <a:defRPr/>
              </a:pPr>
              <a:t>34</a:t>
            </a:fld>
            <a:endParaRPr lang="en-US" dirty="0"/>
          </a:p>
        </p:txBody>
      </p:sp>
    </p:spTree>
    <p:extLst>
      <p:ext uri="{BB962C8B-B14F-4D97-AF65-F5344CB8AC3E}">
        <p14:creationId xmlns:p14="http://schemas.microsoft.com/office/powerpoint/2010/main" val="870930907"/>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32399"/>
          </a:xfrm>
        </p:spPr>
        <p:txBody>
          <a:bodyPr/>
          <a:lstStyle/>
          <a:p>
            <a:pPr>
              <a:defRPr/>
            </a:pPr>
            <a:r>
              <a:rPr sz="2400" b="1" cap="small" smtClean="0">
                <a:effectLst/>
              </a:rPr>
              <a:t>S18-3:  Computing  indirect  manufacturing  costs  per  unit</a:t>
            </a:r>
            <a:endParaRPr sz="2400" b="1" cap="small">
              <a:effectLst/>
            </a:endParaRPr>
          </a:p>
        </p:txBody>
      </p:sp>
      <p:sp>
        <p:nvSpPr>
          <p:cNvPr id="3" name="Text Placeholder 2"/>
          <p:cNvSpPr>
            <a:spLocks noGrp="1"/>
          </p:cNvSpPr>
          <p:nvPr>
            <p:ph type="body" sz="quarter" idx="10"/>
          </p:nvPr>
        </p:nvSpPr>
        <p:spPr>
          <a:xfrm>
            <a:off x="323850" y="836613"/>
            <a:ext cx="8382000" cy="5724525"/>
          </a:xfrm>
        </p:spPr>
        <p:txBody>
          <a:bodyPr/>
          <a:lstStyle/>
          <a:p>
            <a:pPr marL="0" indent="0">
              <a:buFontTx/>
              <a:buNone/>
              <a:defRPr/>
            </a:pPr>
            <a:r>
              <a:rPr lang="en-US" sz="2400" dirty="0" smtClean="0"/>
              <a:t>Day, Corp. is considering the use of activity-based costing. The following information is provided for the production of two product lines:</a:t>
            </a:r>
          </a:p>
          <a:p>
            <a:pPr>
              <a:buFontTx/>
              <a:buNone/>
              <a:defRPr/>
            </a:pPr>
            <a:endParaRPr lang="en-US" sz="2400" dirty="0" smtClean="0"/>
          </a:p>
          <a:p>
            <a:pPr>
              <a:buFontTx/>
              <a:buNone/>
              <a:defRPr/>
            </a:pPr>
            <a:endParaRPr lang="en-US" sz="2400" dirty="0" smtClean="0"/>
          </a:p>
          <a:p>
            <a:pPr>
              <a:buFontTx/>
              <a:buNone/>
              <a:defRPr/>
            </a:pPr>
            <a:endParaRPr lang="en-US" sz="2400" dirty="0" smtClean="0"/>
          </a:p>
          <a:p>
            <a:pPr>
              <a:buFontTx/>
              <a:buNone/>
              <a:defRPr/>
            </a:pPr>
            <a:endParaRPr lang="en-US" sz="2400" dirty="0" smtClean="0"/>
          </a:p>
          <a:p>
            <a:pPr>
              <a:buFontTx/>
              <a:buNone/>
              <a:defRPr/>
            </a:pPr>
            <a:endParaRPr lang="en-US" sz="2400" dirty="0" smtClean="0"/>
          </a:p>
          <a:p>
            <a:pPr>
              <a:buFontTx/>
              <a:buNone/>
              <a:defRPr/>
            </a:pPr>
            <a:endParaRPr lang="en-US" sz="2400" dirty="0" smtClean="0"/>
          </a:p>
          <a:p>
            <a:pPr>
              <a:buFontTx/>
              <a:buNone/>
              <a:defRPr/>
            </a:pPr>
            <a:endParaRPr lang="en-US" sz="2400" dirty="0" smtClean="0"/>
          </a:p>
          <a:p>
            <a:pPr>
              <a:buFontTx/>
              <a:buNone/>
              <a:defRPr/>
            </a:pPr>
            <a:endParaRPr lang="en-US" sz="2400" dirty="0" smtClean="0"/>
          </a:p>
          <a:p>
            <a:pPr marL="0" indent="0">
              <a:buFontTx/>
              <a:buNone/>
              <a:defRPr/>
            </a:pPr>
            <a:r>
              <a:rPr lang="en-US" sz="2400" dirty="0" smtClean="0"/>
              <a:t>Day plans to produce 400 units of Product A and 375 units of Product B.</a:t>
            </a:r>
          </a:p>
          <a:p>
            <a:pPr marL="0" indent="0">
              <a:buFontTx/>
              <a:buNone/>
              <a:defRPr/>
            </a:pPr>
            <a:r>
              <a:rPr lang="en-US" sz="2400" dirty="0" smtClean="0"/>
              <a:t>1. Compute the ABC indirect manufacturing cost per unit for each product.</a:t>
            </a:r>
            <a:endParaRPr lang="en-US" sz="2400" dirty="0"/>
          </a:p>
        </p:txBody>
      </p:sp>
      <p:sp>
        <p:nvSpPr>
          <p:cNvPr id="4" name="Slide Number Placeholder 3"/>
          <p:cNvSpPr>
            <a:spLocks noGrp="1"/>
          </p:cNvSpPr>
          <p:nvPr>
            <p:ph type="sldNum" sz="quarter" idx="11"/>
          </p:nvPr>
        </p:nvSpPr>
        <p:spPr/>
        <p:txBody>
          <a:bodyPr/>
          <a:lstStyle/>
          <a:p>
            <a:pPr>
              <a:defRPr/>
            </a:pPr>
            <a:fld id="{05AFB6FE-D522-4272-94FF-D3A8396843BA}" type="slidenum">
              <a:rPr lang="en-US" smtClean="0"/>
              <a:pPr>
                <a:defRPr/>
              </a:pPr>
              <a:t>35</a:t>
            </a:fld>
            <a:endParaRPr lang="en-US" dirty="0"/>
          </a:p>
        </p:txBody>
      </p:sp>
      <p:pic>
        <p:nvPicPr>
          <p:cNvPr id="41989" name="Picture 4" descr="s18-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00213"/>
            <a:ext cx="68802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p:cNvSpPr>
            <a:spLocks noGrp="1"/>
          </p:cNvSpPr>
          <p:nvPr>
            <p:ph type="body" sz="quarter" idx="10"/>
          </p:nvPr>
        </p:nvSpPr>
        <p:spPr>
          <a:xfrm>
            <a:off x="169863" y="4941888"/>
            <a:ext cx="8496300" cy="1809750"/>
          </a:xfrm>
        </p:spPr>
        <p:txBody>
          <a:bodyPr/>
          <a:lstStyle/>
          <a:p>
            <a:pPr marL="514350" indent="-514350">
              <a:buFont typeface="Calibri" pitchFamily="34" charset="0"/>
              <a:buAutoNum type="arabicPeriod"/>
            </a:pPr>
            <a:r>
              <a:rPr lang="en-US" sz="2800" smtClean="0"/>
              <a:t>The indirect manufacturing cost for Product A is:</a:t>
            </a:r>
          </a:p>
          <a:p>
            <a:pPr marL="514350" indent="-514350">
              <a:buFont typeface="Calibri" pitchFamily="34" charset="0"/>
              <a:buAutoNum type="arabicPeriod"/>
            </a:pPr>
            <a:endParaRPr lang="en-US" sz="2800" smtClean="0"/>
          </a:p>
          <a:p>
            <a:pPr marL="514350" indent="-514350">
              <a:buFont typeface="Calibri" pitchFamily="34" charset="0"/>
              <a:buAutoNum type="arabicPeriod"/>
            </a:pPr>
            <a:r>
              <a:rPr lang="en-US" sz="2800" smtClean="0"/>
              <a:t>The indirect manufacturing cost for Product B is:</a:t>
            </a:r>
          </a:p>
          <a:p>
            <a:pPr marL="514350" indent="-514350">
              <a:buFontTx/>
              <a:buNone/>
            </a:pPr>
            <a:endParaRPr lang="en-US" sz="2800" smtClean="0"/>
          </a:p>
        </p:txBody>
      </p:sp>
      <p:sp>
        <p:nvSpPr>
          <p:cNvPr id="4" name="Slide Number Placeholder 3"/>
          <p:cNvSpPr>
            <a:spLocks noGrp="1"/>
          </p:cNvSpPr>
          <p:nvPr>
            <p:ph type="sldNum" sz="quarter" idx="11"/>
          </p:nvPr>
        </p:nvSpPr>
        <p:spPr/>
        <p:txBody>
          <a:bodyPr/>
          <a:lstStyle/>
          <a:p>
            <a:pPr>
              <a:defRPr/>
            </a:pPr>
            <a:fld id="{61D28DB3-2899-4068-B726-6E1DAC803146}" type="slidenum">
              <a:rPr lang="en-US" smtClean="0"/>
              <a:pPr>
                <a:defRPr/>
              </a:pPr>
              <a:t>36</a:t>
            </a:fld>
            <a:endParaRPr lang="en-US" dirty="0"/>
          </a:p>
        </p:txBody>
      </p:sp>
      <p:sp>
        <p:nvSpPr>
          <p:cNvPr id="5" name="Title 1"/>
          <p:cNvSpPr>
            <a:spLocks noGrp="1"/>
          </p:cNvSpPr>
          <p:nvPr>
            <p:ph type="title"/>
          </p:nvPr>
        </p:nvSpPr>
        <p:spPr>
          <a:xfrm>
            <a:off x="381000" y="230188"/>
            <a:ext cx="8382000" cy="332399"/>
          </a:xfrm>
        </p:spPr>
        <p:txBody>
          <a:bodyPr/>
          <a:lstStyle/>
          <a:p>
            <a:pPr>
              <a:defRPr/>
            </a:pPr>
            <a:r>
              <a:rPr sz="2400" b="1" cap="small" smtClean="0">
                <a:effectLst/>
              </a:rPr>
              <a:t>S18-3:  Computing  indirect  manufacturing  costs  per  unit</a:t>
            </a:r>
            <a:endParaRPr sz="2400" b="1" cap="small">
              <a:effectLst/>
            </a:endParaRPr>
          </a:p>
        </p:txBody>
      </p:sp>
      <p:sp>
        <p:nvSpPr>
          <p:cNvPr id="6" name="TextBox 5"/>
          <p:cNvSpPr txBox="1">
            <a:spLocks noChangeArrowheads="1"/>
          </p:cNvSpPr>
          <p:nvPr/>
        </p:nvSpPr>
        <p:spPr bwMode="auto">
          <a:xfrm>
            <a:off x="7019925" y="5300663"/>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$81.50</a:t>
            </a:r>
          </a:p>
        </p:txBody>
      </p:sp>
      <p:sp>
        <p:nvSpPr>
          <p:cNvPr id="9" name="TextBox 8"/>
          <p:cNvSpPr txBox="1">
            <a:spLocks noChangeArrowheads="1"/>
          </p:cNvSpPr>
          <p:nvPr/>
        </p:nvSpPr>
        <p:spPr bwMode="auto">
          <a:xfrm>
            <a:off x="6875463" y="6165850"/>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$342.40</a:t>
            </a:r>
          </a:p>
        </p:txBody>
      </p:sp>
      <p:graphicFrame>
        <p:nvGraphicFramePr>
          <p:cNvPr id="7" name="Table 6"/>
          <p:cNvGraphicFramePr>
            <a:graphicFrameLocks noGrp="1"/>
          </p:cNvGraphicFramePr>
          <p:nvPr/>
        </p:nvGraphicFramePr>
        <p:xfrm>
          <a:off x="196850" y="1789113"/>
          <a:ext cx="8351838" cy="2981327"/>
        </p:xfrm>
        <a:graphic>
          <a:graphicData uri="http://schemas.openxmlformats.org/drawingml/2006/table">
            <a:tbl>
              <a:tblPr firstRow="1" bandRow="1">
                <a:tableStyleId>{5940675A-B579-460E-94D1-54222C63F5DA}</a:tableStyleId>
              </a:tblPr>
              <a:tblGrid>
                <a:gridCol w="2071030"/>
                <a:gridCol w="1871964"/>
                <a:gridCol w="1323972"/>
                <a:gridCol w="1854565"/>
                <a:gridCol w="1230307"/>
              </a:tblGrid>
              <a:tr h="456056">
                <a:tc>
                  <a:txBody>
                    <a:bodyPr/>
                    <a:lstStyle/>
                    <a:p>
                      <a:pPr algn="l"/>
                      <a:endParaRPr lang="en-US" sz="2000" dirty="0">
                        <a:latin typeface="Times New Roman" pitchFamily="18" charset="0"/>
                        <a:cs typeface="Times New Roman" pitchFamily="18" charset="0"/>
                      </a:endParaRPr>
                    </a:p>
                  </a:txBody>
                  <a:tcPr marL="91428" marR="91428" anchor="ctr"/>
                </a:tc>
                <a:tc>
                  <a:txBody>
                    <a:bodyPr/>
                    <a:lstStyle/>
                    <a:p>
                      <a:pPr algn="l"/>
                      <a:endParaRPr lang="en-US" sz="2000" dirty="0">
                        <a:latin typeface="Times New Roman" pitchFamily="18" charset="0"/>
                        <a:cs typeface="Times New Roman" pitchFamily="18" charset="0"/>
                      </a:endParaRPr>
                    </a:p>
                  </a:txBody>
                  <a:tcPr marL="91428" marR="91428" anchor="ctr"/>
                </a:tc>
                <a:tc>
                  <a:txBody>
                    <a:bodyPr/>
                    <a:lstStyle/>
                    <a:p>
                      <a:pPr algn="ctr"/>
                      <a:r>
                        <a:rPr lang="en-US" sz="2000" b="1" dirty="0" smtClean="0">
                          <a:latin typeface="Times New Roman" pitchFamily="18" charset="0"/>
                          <a:cs typeface="Times New Roman" pitchFamily="18" charset="0"/>
                        </a:rPr>
                        <a:t>A</a:t>
                      </a:r>
                      <a:endParaRPr lang="en-US" sz="2000" b="1" dirty="0">
                        <a:latin typeface="Times New Roman" pitchFamily="18" charset="0"/>
                        <a:cs typeface="Times New Roman" pitchFamily="18" charset="0"/>
                      </a:endParaRPr>
                    </a:p>
                  </a:txBody>
                  <a:tcPr marL="91428" marR="91428" anchor="ctr"/>
                </a:tc>
                <a:tc>
                  <a:txBody>
                    <a:bodyPr/>
                    <a:lstStyle/>
                    <a:p>
                      <a:pPr algn="ctr"/>
                      <a:endParaRPr lang="en-US" sz="2000" b="1" dirty="0">
                        <a:latin typeface="Times New Roman" pitchFamily="18" charset="0"/>
                        <a:cs typeface="Times New Roman" pitchFamily="18" charset="0"/>
                      </a:endParaRPr>
                    </a:p>
                  </a:txBody>
                  <a:tcPr marL="91428" marR="91428" anchor="ctr"/>
                </a:tc>
                <a:tc>
                  <a:txBody>
                    <a:bodyPr/>
                    <a:lstStyle/>
                    <a:p>
                      <a:pPr algn="ctr"/>
                      <a:r>
                        <a:rPr lang="en-US" sz="2000" b="1" dirty="0" smtClean="0">
                          <a:latin typeface="Times New Roman" pitchFamily="18" charset="0"/>
                          <a:cs typeface="Times New Roman" pitchFamily="18" charset="0"/>
                        </a:rPr>
                        <a:t>B</a:t>
                      </a:r>
                      <a:endParaRPr lang="en-US" sz="2000" b="1" dirty="0">
                        <a:latin typeface="Times New Roman" pitchFamily="18" charset="0"/>
                        <a:cs typeface="Times New Roman" pitchFamily="18" charset="0"/>
                      </a:endParaRPr>
                    </a:p>
                  </a:txBody>
                  <a:tcPr marL="91428" marR="91428" anchor="ctr"/>
                </a:tc>
              </a:tr>
              <a:tr h="456056">
                <a:tc>
                  <a:txBody>
                    <a:bodyPr/>
                    <a:lstStyle/>
                    <a:p>
                      <a:pPr algn="l"/>
                      <a:r>
                        <a:rPr lang="en-US" sz="2000" dirty="0" smtClean="0">
                          <a:latin typeface="Times New Roman" pitchFamily="18" charset="0"/>
                          <a:cs typeface="Times New Roman" pitchFamily="18" charset="0"/>
                        </a:rPr>
                        <a:t>Set-up</a:t>
                      </a:r>
                      <a:endParaRPr lang="en-US" sz="2000" dirty="0">
                        <a:latin typeface="Times New Roman" pitchFamily="18" charset="0"/>
                        <a:cs typeface="Times New Roman" pitchFamily="18" charset="0"/>
                      </a:endParaRPr>
                    </a:p>
                  </a:txBody>
                  <a:tcPr marL="91428" marR="91428" anchor="ctr"/>
                </a:tc>
                <a:tc>
                  <a:txBody>
                    <a:bodyPr/>
                    <a:lstStyle/>
                    <a:p>
                      <a:pPr algn="ctr"/>
                      <a:r>
                        <a:rPr lang="en-US" sz="2000" dirty="0" smtClean="0">
                          <a:latin typeface="Times New Roman" pitchFamily="18" charset="0"/>
                          <a:cs typeface="Times New Roman" pitchFamily="18" charset="0"/>
                        </a:rPr>
                        <a:t>530.00 x 20 = </a:t>
                      </a: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$10,600</a:t>
                      </a:r>
                      <a:endParaRPr lang="en-US" sz="2000" dirty="0">
                        <a:latin typeface="Times New Roman" pitchFamily="18" charset="0"/>
                        <a:cs typeface="Times New Roman" pitchFamily="18" charset="0"/>
                      </a:endParaRPr>
                    </a:p>
                  </a:txBody>
                  <a:tcPr marL="91428" marR="91428" anchor="ctr"/>
                </a:tc>
                <a:tc>
                  <a:txBody>
                    <a:bodyPr/>
                    <a:lstStyle/>
                    <a:p>
                      <a:pPr algn="ctr"/>
                      <a:r>
                        <a:rPr lang="en-US" sz="2000" dirty="0" smtClean="0">
                          <a:latin typeface="Times New Roman" pitchFamily="18" charset="0"/>
                          <a:cs typeface="Times New Roman" pitchFamily="18" charset="0"/>
                        </a:rPr>
                        <a:t>530.00 x 180 =</a:t>
                      </a: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$95,400</a:t>
                      </a:r>
                      <a:endParaRPr lang="en-US" sz="2000" dirty="0">
                        <a:latin typeface="Times New Roman" pitchFamily="18" charset="0"/>
                        <a:cs typeface="Times New Roman" pitchFamily="18" charset="0"/>
                      </a:endParaRPr>
                    </a:p>
                  </a:txBody>
                  <a:tcPr marL="91428" marR="91428" anchor="ctr"/>
                </a:tc>
              </a:tr>
              <a:tr h="701047">
                <a:tc>
                  <a:txBody>
                    <a:bodyPr/>
                    <a:lstStyle/>
                    <a:p>
                      <a:pPr algn="l"/>
                      <a:r>
                        <a:rPr lang="en-US" sz="2000" dirty="0" smtClean="0">
                          <a:latin typeface="Times New Roman" pitchFamily="18" charset="0"/>
                          <a:cs typeface="Times New Roman" pitchFamily="18" charset="0"/>
                        </a:rPr>
                        <a:t>Machine</a:t>
                      </a:r>
                      <a:r>
                        <a:rPr lang="en-US" sz="2000" baseline="0" dirty="0" smtClean="0">
                          <a:latin typeface="Times New Roman" pitchFamily="18" charset="0"/>
                          <a:cs typeface="Times New Roman" pitchFamily="18" charset="0"/>
                        </a:rPr>
                        <a:t> Maintenance</a:t>
                      </a:r>
                      <a:endParaRPr lang="en-US" sz="2000" dirty="0">
                        <a:latin typeface="Times New Roman" pitchFamily="18" charset="0"/>
                        <a:cs typeface="Times New Roman" pitchFamily="18" charset="0"/>
                      </a:endParaRPr>
                    </a:p>
                  </a:txBody>
                  <a:tcPr marL="91428" marR="91428" anchor="ctr"/>
                </a:tc>
                <a:tc>
                  <a:txBody>
                    <a:bodyPr/>
                    <a:lstStyle/>
                    <a:p>
                      <a:pPr algn="ctr"/>
                      <a:r>
                        <a:rPr lang="en-US" sz="2000" dirty="0" smtClean="0">
                          <a:latin typeface="Times New Roman" pitchFamily="18" charset="0"/>
                          <a:cs typeface="Times New Roman" pitchFamily="18" charset="0"/>
                        </a:rPr>
                        <a:t>13.75 x 1,600 =</a:t>
                      </a:r>
                      <a:endParaRPr lang="en-US" sz="2000" dirty="0">
                        <a:latin typeface="Times New Roman" pitchFamily="18" charset="0"/>
                        <a:cs typeface="Times New Roman" pitchFamily="18" charset="0"/>
                      </a:endParaRPr>
                    </a:p>
                  </a:txBody>
                  <a:tcPr marL="91428" marR="91428" anchor="ctr"/>
                </a:tc>
                <a:tc>
                  <a:txBody>
                    <a:bodyPr/>
                    <a:lstStyle/>
                    <a:p>
                      <a:pPr algn="r"/>
                      <a:r>
                        <a:rPr lang="en-US" sz="2000" u="heavy" baseline="0" dirty="0" smtClean="0">
                          <a:latin typeface="Times New Roman" pitchFamily="18" charset="0"/>
                          <a:cs typeface="Times New Roman" pitchFamily="18" charset="0"/>
                        </a:rPr>
                        <a:t>22,000</a:t>
                      </a:r>
                      <a:endParaRPr lang="en-US" sz="2000" u="heavy" baseline="0" dirty="0">
                        <a:latin typeface="Times New Roman" pitchFamily="18" charset="0"/>
                        <a:cs typeface="Times New Roman" pitchFamily="18" charset="0"/>
                      </a:endParaRPr>
                    </a:p>
                  </a:txBody>
                  <a:tcPr marL="91428" marR="91428" anchor="ctr"/>
                </a:tc>
                <a:tc>
                  <a:txBody>
                    <a:bodyPr/>
                    <a:lstStyle/>
                    <a:p>
                      <a:pPr algn="ctr"/>
                      <a:r>
                        <a:rPr lang="en-US" sz="2000" dirty="0" smtClean="0">
                          <a:latin typeface="Times New Roman" pitchFamily="18" charset="0"/>
                          <a:cs typeface="Times New Roman" pitchFamily="18" charset="0"/>
                        </a:rPr>
                        <a:t>13.75 x 2,400</a:t>
                      </a:r>
                      <a:endParaRPr lang="en-US" sz="2000" dirty="0">
                        <a:latin typeface="Times New Roman" pitchFamily="18" charset="0"/>
                        <a:cs typeface="Times New Roman" pitchFamily="18" charset="0"/>
                      </a:endParaRPr>
                    </a:p>
                  </a:txBody>
                  <a:tcPr marL="91428" marR="91428" anchor="ctr"/>
                </a:tc>
                <a:tc>
                  <a:txBody>
                    <a:bodyPr/>
                    <a:lstStyle/>
                    <a:p>
                      <a:pPr algn="r"/>
                      <a:r>
                        <a:rPr lang="en-US" sz="2000" u="heavy" baseline="0" dirty="0" smtClean="0">
                          <a:latin typeface="Times New Roman" pitchFamily="18" charset="0"/>
                          <a:cs typeface="Times New Roman" pitchFamily="18" charset="0"/>
                        </a:rPr>
                        <a:t>33,000</a:t>
                      </a:r>
                      <a:endParaRPr lang="en-US" sz="2000" u="heavy" baseline="0" dirty="0">
                        <a:latin typeface="Times New Roman" pitchFamily="18" charset="0"/>
                        <a:cs typeface="Times New Roman" pitchFamily="18" charset="0"/>
                      </a:endParaRPr>
                    </a:p>
                  </a:txBody>
                  <a:tcPr marL="91428" marR="91428" anchor="ctr"/>
                </a:tc>
              </a:tr>
              <a:tr h="456056">
                <a:tc>
                  <a:txBody>
                    <a:bodyPr/>
                    <a:lstStyle/>
                    <a:p>
                      <a:pPr algn="l"/>
                      <a:endParaRPr lang="en-US" sz="2000" dirty="0">
                        <a:latin typeface="Times New Roman" pitchFamily="18" charset="0"/>
                        <a:cs typeface="Times New Roman" pitchFamily="18" charset="0"/>
                      </a:endParaRPr>
                    </a:p>
                  </a:txBody>
                  <a:tcPr marL="91428" marR="91428" anchor="ctr"/>
                </a:tc>
                <a:tc>
                  <a:txBody>
                    <a:bodyPr/>
                    <a:lstStyle/>
                    <a:p>
                      <a:pPr algn="ct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32,600</a:t>
                      </a:r>
                      <a:endParaRPr lang="en-US" sz="2000" dirty="0">
                        <a:latin typeface="Times New Roman" pitchFamily="18" charset="0"/>
                        <a:cs typeface="Times New Roman" pitchFamily="18" charset="0"/>
                      </a:endParaRPr>
                    </a:p>
                  </a:txBody>
                  <a:tcPr marL="91428" marR="91428" anchor="ctr"/>
                </a:tc>
                <a:tc>
                  <a:txBody>
                    <a:bodyPr/>
                    <a:lstStyle/>
                    <a:p>
                      <a:pPr algn="ct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128,400</a:t>
                      </a:r>
                      <a:endParaRPr lang="en-US" sz="2000" dirty="0">
                        <a:latin typeface="Times New Roman" pitchFamily="18" charset="0"/>
                        <a:cs typeface="Times New Roman" pitchFamily="18" charset="0"/>
                      </a:endParaRPr>
                    </a:p>
                  </a:txBody>
                  <a:tcPr marL="91428" marR="91428" anchor="ctr"/>
                </a:tc>
              </a:tr>
              <a:tr h="456056">
                <a:tc>
                  <a:txBody>
                    <a:bodyPr/>
                    <a:lstStyle/>
                    <a:p>
                      <a:pPr algn="l"/>
                      <a:r>
                        <a:rPr lang="en-US" sz="2000" dirty="0" smtClean="0">
                          <a:latin typeface="Times New Roman" pitchFamily="18" charset="0"/>
                          <a:cs typeface="Times New Roman" pitchFamily="18" charset="0"/>
                        </a:rPr>
                        <a:t>Divide by # units</a:t>
                      </a:r>
                      <a:endParaRPr lang="en-US" sz="2000" dirty="0">
                        <a:latin typeface="Times New Roman" pitchFamily="18" charset="0"/>
                        <a:cs typeface="Times New Roman" pitchFamily="18" charset="0"/>
                      </a:endParaRPr>
                    </a:p>
                  </a:txBody>
                  <a:tcPr marL="91428" marR="91428" anchor="ctr"/>
                </a:tc>
                <a:tc>
                  <a:txBody>
                    <a:bodyPr/>
                    <a:lstStyle/>
                    <a:p>
                      <a:pPr algn="ctr"/>
                      <a:endParaRPr lang="en-US" sz="2000" dirty="0">
                        <a:latin typeface="Times New Roman" pitchFamily="18" charset="0"/>
                        <a:cs typeface="Times New Roman" pitchFamily="18" charset="0"/>
                      </a:endParaRPr>
                    </a:p>
                  </a:txBody>
                  <a:tcPr marL="91428" marR="91428" anchor="ctr"/>
                </a:tc>
                <a:tc>
                  <a:txBody>
                    <a:bodyPr/>
                    <a:lstStyle/>
                    <a:p>
                      <a:pPr algn="r"/>
                      <a:r>
                        <a:rPr lang="en-US" sz="2000" u="sng" dirty="0" smtClean="0">
                          <a:latin typeface="Times New Roman" pitchFamily="18" charset="0"/>
                          <a:cs typeface="Times New Roman" pitchFamily="18" charset="0"/>
                        </a:rPr>
                        <a:t>÷ 400</a:t>
                      </a:r>
                      <a:endParaRPr lang="en-US" sz="2000" u="sng" dirty="0">
                        <a:latin typeface="Times New Roman" pitchFamily="18" charset="0"/>
                        <a:cs typeface="Times New Roman" pitchFamily="18" charset="0"/>
                      </a:endParaRPr>
                    </a:p>
                  </a:txBody>
                  <a:tcPr marL="91428" marR="91428" anchor="ctr"/>
                </a:tc>
                <a:tc>
                  <a:txBody>
                    <a:bodyPr/>
                    <a:lstStyle/>
                    <a:p>
                      <a:pPr algn="ctr"/>
                      <a:endParaRPr lang="en-US" sz="2000" u="sng" dirty="0">
                        <a:latin typeface="Times New Roman" pitchFamily="18" charset="0"/>
                        <a:cs typeface="Times New Roman" pitchFamily="18" charset="0"/>
                      </a:endParaRPr>
                    </a:p>
                  </a:txBody>
                  <a:tcPr marL="91428" marR="91428" anchor="ctr"/>
                </a:tc>
                <a:tc>
                  <a:txBody>
                    <a:bodyPr/>
                    <a:lstStyle/>
                    <a:p>
                      <a:pPr algn="r"/>
                      <a:r>
                        <a:rPr lang="en-US" sz="2000" u="sng" dirty="0" smtClean="0">
                          <a:latin typeface="Times New Roman" pitchFamily="18" charset="0"/>
                          <a:cs typeface="Times New Roman" pitchFamily="18" charset="0"/>
                        </a:rPr>
                        <a:t>÷ 325</a:t>
                      </a:r>
                      <a:endParaRPr lang="en-US" sz="2000" u="sng" dirty="0">
                        <a:latin typeface="Times New Roman" pitchFamily="18" charset="0"/>
                        <a:cs typeface="Times New Roman" pitchFamily="18" charset="0"/>
                      </a:endParaRPr>
                    </a:p>
                  </a:txBody>
                  <a:tcPr marL="91428" marR="91428" anchor="ctr"/>
                </a:tc>
              </a:tr>
              <a:tr h="456056">
                <a:tc>
                  <a:txBody>
                    <a:bodyPr/>
                    <a:lstStyle/>
                    <a:p>
                      <a:pPr algn="l"/>
                      <a:r>
                        <a:rPr lang="en-US" sz="2000" dirty="0" smtClean="0">
                          <a:latin typeface="Times New Roman" pitchFamily="18" charset="0"/>
                          <a:cs typeface="Times New Roman" pitchFamily="18" charset="0"/>
                        </a:rPr>
                        <a:t>Cost per unit</a:t>
                      </a:r>
                      <a:endParaRPr lang="en-US" sz="2000" dirty="0">
                        <a:latin typeface="Times New Roman" pitchFamily="18" charset="0"/>
                        <a:cs typeface="Times New Roman" pitchFamily="18" charset="0"/>
                      </a:endParaRPr>
                    </a:p>
                  </a:txBody>
                  <a:tcPr marL="91428" marR="91428" anchor="ctr"/>
                </a:tc>
                <a:tc>
                  <a:txBody>
                    <a:bodyPr/>
                    <a:lstStyle/>
                    <a:p>
                      <a:pPr algn="ct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$81.50</a:t>
                      </a:r>
                      <a:endParaRPr lang="en-US" sz="2000" dirty="0">
                        <a:latin typeface="Times New Roman" pitchFamily="18" charset="0"/>
                        <a:cs typeface="Times New Roman" pitchFamily="18" charset="0"/>
                      </a:endParaRPr>
                    </a:p>
                  </a:txBody>
                  <a:tcPr marL="91428" marR="91428" anchor="ctr"/>
                </a:tc>
                <a:tc>
                  <a:txBody>
                    <a:bodyPr/>
                    <a:lstStyle/>
                    <a:p>
                      <a:pPr algn="ctr"/>
                      <a:endParaRPr lang="en-US" sz="2000" dirty="0">
                        <a:latin typeface="Times New Roman" pitchFamily="18" charset="0"/>
                        <a:cs typeface="Times New Roman" pitchFamily="18" charset="0"/>
                      </a:endParaRPr>
                    </a:p>
                  </a:txBody>
                  <a:tcPr marL="91428" marR="91428" anchor="ctr"/>
                </a:tc>
                <a:tc>
                  <a:txBody>
                    <a:bodyPr/>
                    <a:lstStyle/>
                    <a:p>
                      <a:pPr algn="r"/>
                      <a:r>
                        <a:rPr lang="en-US" sz="2000" dirty="0" smtClean="0">
                          <a:latin typeface="Times New Roman" pitchFamily="18" charset="0"/>
                          <a:cs typeface="Times New Roman" pitchFamily="18" charset="0"/>
                        </a:rPr>
                        <a:t>342.40</a:t>
                      </a:r>
                      <a:endParaRPr lang="en-US" sz="2000" dirty="0">
                        <a:latin typeface="Times New Roman" pitchFamily="18" charset="0"/>
                        <a:cs typeface="Times New Roman" pitchFamily="18" charset="0"/>
                      </a:endParaRPr>
                    </a:p>
                  </a:txBody>
                  <a:tcPr marL="91428" marR="91428" anchor="ctr"/>
                </a:tc>
              </a:tr>
            </a:tbl>
          </a:graphicData>
        </a:graphic>
      </p:graphicFrame>
      <p:sp>
        <p:nvSpPr>
          <p:cNvPr id="43059" name="TextBox 7"/>
          <p:cNvSpPr txBox="1">
            <a:spLocks noChangeArrowheads="1"/>
          </p:cNvSpPr>
          <p:nvPr/>
        </p:nvSpPr>
        <p:spPr bwMode="auto">
          <a:xfrm>
            <a:off x="179388" y="7651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Setup = $106,000 / 200 = $530.00 per set-up</a:t>
            </a:r>
          </a:p>
          <a:p>
            <a:pPr eaLnBrk="1" hangingPunct="1"/>
            <a:r>
              <a:rPr lang="en-US" sz="2800">
                <a:latin typeface="Times New Roman" pitchFamily="18" charset="0"/>
                <a:cs typeface="Times New Roman" pitchFamily="18" charset="0"/>
              </a:rPr>
              <a:t>Maintenance = $55,000 / 4000 = $13.75 per machine hour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6"/>
                                        </p:tgtEl>
                                        <p:attrNameLst>
                                          <p:attrName>style.color</p:attrName>
                                        </p:attrNameLst>
                                      </p:cBhvr>
                                      <p:to>
                                        <a:schemeClr val="accent2"/>
                                      </p:to>
                                    </p:animClr>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7"/>
          <p:cNvSpPr>
            <a:spLocks noGrp="1" noChangeArrowheads="1"/>
          </p:cNvSpPr>
          <p:nvPr>
            <p:ph type="subTitle" idx="1"/>
          </p:nvPr>
        </p:nvSpPr>
        <p:spPr>
          <a:xfrm>
            <a:off x="755650" y="3429000"/>
            <a:ext cx="7681913" cy="885825"/>
          </a:xfrm>
        </p:spPr>
        <p:txBody>
          <a:bodyPr>
            <a:spAutoFit/>
          </a:bodyPr>
          <a:lstStyle/>
          <a:p>
            <a:pPr algn="ctr" eaLnBrk="1" hangingPunct="1">
              <a:spcBef>
                <a:spcPct val="0"/>
              </a:spcBef>
            </a:pPr>
            <a:r>
              <a:rPr lang="en-US" smtClean="0"/>
              <a:t>Use activity-based management (ABM) to achieve target costs</a:t>
            </a:r>
          </a:p>
        </p:txBody>
      </p:sp>
      <p:sp>
        <p:nvSpPr>
          <p:cNvPr id="4" name="Flowchart: Connector 3"/>
          <p:cNvSpPr/>
          <p:nvPr/>
        </p:nvSpPr>
        <p:spPr bwMode="auto">
          <a:xfrm>
            <a:off x="3771900" y="1600200"/>
            <a:ext cx="1600200" cy="1371600"/>
          </a:xfrm>
          <a:prstGeom prst="flowChartConnector">
            <a:avLst/>
          </a:prstGeom>
          <a:solidFill>
            <a:schemeClr val="accent2">
              <a:lumMod val="75000"/>
            </a:schemeClr>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lang="en-US" sz="7200" dirty="0">
                <a:solidFill>
                  <a:prstClr val="white"/>
                </a:solidFill>
                <a:latin typeface="Segoe" pitchFamily="34" charset="0"/>
              </a:rPr>
              <a:t>2</a:t>
            </a:r>
          </a:p>
        </p:txBody>
      </p:sp>
      <p:sp>
        <p:nvSpPr>
          <p:cNvPr id="6" name="Slide Number Placeholder 5"/>
          <p:cNvSpPr>
            <a:spLocks noGrp="1"/>
          </p:cNvSpPr>
          <p:nvPr>
            <p:ph type="sldNum" sz="quarter" idx="10"/>
          </p:nvPr>
        </p:nvSpPr>
        <p:spPr/>
        <p:txBody>
          <a:bodyPr/>
          <a:lstStyle/>
          <a:p>
            <a:pPr>
              <a:defRPr/>
            </a:pPr>
            <a:fld id="{098F6A51-FBEA-4DBE-9F31-BE956BA24721}" type="slidenum">
              <a:rPr lang="en-US" smtClean="0"/>
              <a:pPr>
                <a:defRPr/>
              </a:pPr>
              <a:t>37</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dirty="0" smtClean="0"/>
              <a:t>Day 2: Activity-Based Management</a:t>
            </a:r>
            <a:endParaRPr dirty="0"/>
          </a:p>
        </p:txBody>
      </p:sp>
      <p:sp>
        <p:nvSpPr>
          <p:cNvPr id="45059" name="Content Placeholder 1"/>
          <p:cNvSpPr>
            <a:spLocks noGrp="1"/>
          </p:cNvSpPr>
          <p:nvPr>
            <p:ph idx="1"/>
          </p:nvPr>
        </p:nvSpPr>
        <p:spPr>
          <a:xfrm>
            <a:off x="250825" y="1412875"/>
            <a:ext cx="8382000" cy="4979825"/>
          </a:xfrm>
        </p:spPr>
        <p:txBody>
          <a:bodyPr/>
          <a:lstStyle/>
          <a:p>
            <a:pPr eaLnBrk="1" hangingPunct="1"/>
            <a:r>
              <a:rPr lang="en-US" dirty="0" smtClean="0"/>
              <a:t>The context of decision making</a:t>
            </a:r>
          </a:p>
          <a:p>
            <a:pPr lvl="1" eaLnBrk="1" hangingPunct="1"/>
            <a:r>
              <a:rPr lang="en-US" sz="2800" dirty="0" smtClean="0"/>
              <a:t>Long term strategic approaches to business </a:t>
            </a:r>
          </a:p>
          <a:p>
            <a:pPr lvl="2" eaLnBrk="1" hangingPunct="1"/>
            <a:r>
              <a:rPr lang="en-US" sz="2400" dirty="0" smtClean="0"/>
              <a:t>Quality management</a:t>
            </a:r>
          </a:p>
          <a:p>
            <a:pPr eaLnBrk="1" hangingPunct="1"/>
            <a:r>
              <a:rPr lang="en-US" dirty="0" smtClean="0"/>
              <a:t>Tools to define your approach</a:t>
            </a:r>
            <a:endParaRPr lang="en-US" sz="3200" dirty="0" smtClean="0"/>
          </a:p>
          <a:p>
            <a:pPr lvl="1" eaLnBrk="1" hangingPunct="1"/>
            <a:r>
              <a:rPr lang="en-US" sz="2800" dirty="0" smtClean="0"/>
              <a:t>Target pricing (target costing) </a:t>
            </a:r>
            <a:r>
              <a:rPr lang="en-US" sz="2800" dirty="0" err="1" smtClean="0"/>
              <a:t>vs</a:t>
            </a:r>
            <a:r>
              <a:rPr lang="en-US" sz="2800" dirty="0" smtClean="0"/>
              <a:t> cost-based pricing</a:t>
            </a:r>
          </a:p>
          <a:p>
            <a:pPr lvl="1" eaLnBrk="1" hangingPunct="1"/>
            <a:r>
              <a:rPr lang="en-US" dirty="0" smtClean="0"/>
              <a:t>Just-in-time (JIT) systems</a:t>
            </a:r>
            <a:endParaRPr lang="en-US" sz="2800" dirty="0" smtClean="0"/>
          </a:p>
          <a:p>
            <a:pPr eaLnBrk="1" hangingPunct="1"/>
            <a:r>
              <a:rPr lang="en-US" dirty="0" smtClean="0"/>
              <a:t>Types of decisions where ABC fits in:</a:t>
            </a:r>
          </a:p>
          <a:p>
            <a:pPr lvl="1" eaLnBrk="1" hangingPunct="1"/>
            <a:r>
              <a:rPr lang="en-US" sz="3200" dirty="0" smtClean="0"/>
              <a:t>Pricing and product mix</a:t>
            </a:r>
          </a:p>
          <a:p>
            <a:pPr lvl="1" eaLnBrk="1" hangingPunct="1"/>
            <a:r>
              <a:rPr lang="en-US" sz="3200" dirty="0" smtClean="0"/>
              <a:t>Cost management</a:t>
            </a:r>
          </a:p>
          <a:p>
            <a:pPr lvl="2" eaLnBrk="1" hangingPunct="1"/>
            <a:r>
              <a:rPr lang="en-US" dirty="0" smtClean="0"/>
              <a:t>Spend where it adds value, cut where it doesn’t</a:t>
            </a:r>
          </a:p>
        </p:txBody>
      </p:sp>
      <p:sp>
        <p:nvSpPr>
          <p:cNvPr id="23555"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E30523D1-187B-4A07-8C45-AFAE12E29D6D}" type="slidenum">
              <a:rPr lang="en-US"/>
              <a:pPr>
                <a:defRPr/>
              </a:pPr>
              <a:t>38</a:t>
            </a:fld>
            <a:endParaRPr lang="en-US" dirty="0"/>
          </a:p>
        </p:txBody>
      </p:sp>
    </p:spTree>
    <p:custDataLst>
      <p:tags r:id="rId1"/>
    </p:custDataLst>
    <p:extLst>
      <p:ext uri="{BB962C8B-B14F-4D97-AF65-F5344CB8AC3E}">
        <p14:creationId xmlns:p14="http://schemas.microsoft.com/office/powerpoint/2010/main" val="270924171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27000" y="230188"/>
            <a:ext cx="8892480" cy="498598"/>
          </a:xfrm>
        </p:spPr>
        <p:txBody>
          <a:bodyPr/>
          <a:lstStyle/>
          <a:p>
            <a:pPr eaLnBrk="1" fontAlgn="auto" hangingPunct="1">
              <a:spcAft>
                <a:spcPts val="0"/>
              </a:spcAft>
              <a:defRPr/>
            </a:pPr>
            <a:r>
              <a:rPr sz="3600" dirty="0" smtClean="0"/>
              <a:t>Value Engineering, a subset of quality management </a:t>
            </a:r>
            <a:endParaRPr sz="3600" dirty="0"/>
          </a:p>
        </p:txBody>
      </p:sp>
      <p:sp>
        <p:nvSpPr>
          <p:cNvPr id="47107" name="Content Placeholder 1"/>
          <p:cNvSpPr>
            <a:spLocks noGrp="1"/>
          </p:cNvSpPr>
          <p:nvPr>
            <p:ph idx="1"/>
          </p:nvPr>
        </p:nvSpPr>
        <p:spPr>
          <a:xfrm>
            <a:off x="395536" y="994855"/>
            <a:ext cx="8382000" cy="5866221"/>
          </a:xfrm>
        </p:spPr>
        <p:txBody>
          <a:bodyPr/>
          <a:lstStyle/>
          <a:p>
            <a:pPr eaLnBrk="1" hangingPunct="1"/>
            <a:r>
              <a:rPr lang="en-US" dirty="0" smtClean="0"/>
              <a:t>Common elements in quality management:</a:t>
            </a:r>
          </a:p>
          <a:p>
            <a:pPr lvl="2" eaLnBrk="1" hangingPunct="1"/>
            <a:r>
              <a:rPr lang="en-US" dirty="0" smtClean="0"/>
              <a:t>Aka: TQM, ISO, Kaizen, Six Sigma, </a:t>
            </a:r>
            <a:r>
              <a:rPr lang="en-US" dirty="0" err="1" smtClean="0"/>
              <a:t>etc</a:t>
            </a:r>
            <a:endParaRPr lang="en-US" dirty="0" smtClean="0"/>
          </a:p>
          <a:p>
            <a:pPr lvl="1" eaLnBrk="1" hangingPunct="1"/>
            <a:r>
              <a:rPr lang="en-US" dirty="0" smtClean="0"/>
              <a:t>Customer focus – what do they want to pay for?</a:t>
            </a:r>
          </a:p>
          <a:p>
            <a:pPr lvl="2" eaLnBrk="1" hangingPunct="1"/>
            <a:r>
              <a:rPr lang="en-US" dirty="0" smtClean="0"/>
              <a:t>Marketers identify customer needs</a:t>
            </a:r>
          </a:p>
          <a:p>
            <a:pPr lvl="1" eaLnBrk="1" hangingPunct="1"/>
            <a:r>
              <a:rPr lang="en-US" dirty="0" smtClean="0"/>
              <a:t>People involvement in leadership &amp; teams</a:t>
            </a:r>
          </a:p>
          <a:p>
            <a:pPr lvl="2" eaLnBrk="1" hangingPunct="1"/>
            <a:r>
              <a:rPr lang="en-US" dirty="0" smtClean="0"/>
              <a:t>Build commitment and involvement in improvements</a:t>
            </a:r>
          </a:p>
          <a:p>
            <a:pPr lvl="1" eaLnBrk="1" hangingPunct="1"/>
            <a:r>
              <a:rPr lang="en-US" dirty="0" smtClean="0"/>
              <a:t>Process systems focus</a:t>
            </a:r>
          </a:p>
          <a:p>
            <a:pPr lvl="2" eaLnBrk="1" hangingPunct="1"/>
            <a:r>
              <a:rPr lang="en-US" dirty="0" smtClean="0"/>
              <a:t>Engineering to provide customer indicated value</a:t>
            </a:r>
          </a:p>
          <a:p>
            <a:pPr lvl="1" eaLnBrk="1" hangingPunct="1"/>
            <a:r>
              <a:rPr lang="en-US" dirty="0" smtClean="0"/>
              <a:t>Continual improvement</a:t>
            </a:r>
            <a:r>
              <a:rPr lang="en-US" dirty="0"/>
              <a:t> </a:t>
            </a:r>
            <a:r>
              <a:rPr lang="en-US" dirty="0" smtClean="0"/>
              <a:t>based on data</a:t>
            </a:r>
          </a:p>
          <a:p>
            <a:pPr lvl="2" eaLnBrk="1" hangingPunct="1"/>
            <a:r>
              <a:rPr lang="en-US" dirty="0" smtClean="0"/>
              <a:t>Alignment of accounting approach with objectives</a:t>
            </a:r>
          </a:p>
          <a:p>
            <a:pPr eaLnBrk="1" hangingPunct="1"/>
            <a:r>
              <a:rPr lang="en-US" dirty="0" smtClean="0"/>
              <a:t>This is not just pursuit of quality in products, it is a pursuit of quality in every aspect of the organization.</a:t>
            </a:r>
          </a:p>
        </p:txBody>
      </p:sp>
      <p:sp>
        <p:nvSpPr>
          <p:cNvPr id="24579"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3D5246E3-FFC2-49F6-9395-0A908515013A}" type="slidenum">
              <a:rPr lang="en-US"/>
              <a:pPr>
                <a:defRPr/>
              </a:pPr>
              <a:t>39</a:t>
            </a:fld>
            <a:endParaRPr lang="en-US"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animEffect transition="in" filter="wipe(down)">
                                      <p:cBhvr>
                                        <p:cTn id="13" dur="500"/>
                                        <p:tgtEl>
                                          <p:spTgt spid="47107">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7107">
                                            <p:txEl>
                                              <p:pRg st="5" end="5"/>
                                            </p:txEl>
                                          </p:spTgt>
                                        </p:tgtEl>
                                        <p:attrNameLst>
                                          <p:attrName>style.visibility</p:attrName>
                                        </p:attrNameLst>
                                      </p:cBhvr>
                                      <p:to>
                                        <p:strVal val="visible"/>
                                      </p:to>
                                    </p:set>
                                    <p:animEffect transition="in" filter="wipe(down)">
                                      <p:cBhvr>
                                        <p:cTn id="16" dur="500"/>
                                        <p:tgtEl>
                                          <p:spTgt spid="4710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animEffect transition="in" filter="fade">
                                      <p:cBhvr>
                                        <p:cTn id="21" dur="1000"/>
                                        <p:tgtEl>
                                          <p:spTgt spid="47107">
                                            <p:txEl>
                                              <p:pRg st="6" end="6"/>
                                            </p:txEl>
                                          </p:spTgt>
                                        </p:tgtEl>
                                      </p:cBhvr>
                                    </p:animEffect>
                                    <p:anim calcmode="lin" valueType="num">
                                      <p:cBhvr>
                                        <p:cTn id="22" dur="1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7107">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7107">
                                            <p:txEl>
                                              <p:pRg st="7" end="7"/>
                                            </p:txEl>
                                          </p:spTgt>
                                        </p:tgtEl>
                                        <p:attrNameLst>
                                          <p:attrName>style.visibility</p:attrName>
                                        </p:attrNameLst>
                                      </p:cBhvr>
                                      <p:to>
                                        <p:strVal val="visible"/>
                                      </p:to>
                                    </p:set>
                                    <p:animEffect transition="in" filter="fade">
                                      <p:cBhvr>
                                        <p:cTn id="26" dur="1000"/>
                                        <p:tgtEl>
                                          <p:spTgt spid="47107">
                                            <p:txEl>
                                              <p:pRg st="7" end="7"/>
                                            </p:txEl>
                                          </p:spTgt>
                                        </p:tgtEl>
                                      </p:cBhvr>
                                    </p:animEffect>
                                    <p:anim calcmode="lin" valueType="num">
                                      <p:cBhvr>
                                        <p:cTn id="27" dur="10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7107">
                                            <p:txEl>
                                              <p:pRg st="8" end="8"/>
                                            </p:txEl>
                                          </p:spTgt>
                                        </p:tgtEl>
                                        <p:attrNameLst>
                                          <p:attrName>style.visibility</p:attrName>
                                        </p:attrNameLst>
                                      </p:cBhvr>
                                      <p:to>
                                        <p:strVal val="visible"/>
                                      </p:to>
                                    </p:set>
                                    <p:anim calcmode="lin" valueType="num">
                                      <p:cBhvr additive="base">
                                        <p:cTn id="33"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710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7107">
                                            <p:txEl>
                                              <p:pRg st="9" end="9"/>
                                            </p:txEl>
                                          </p:spTgt>
                                        </p:tgtEl>
                                        <p:attrNameLst>
                                          <p:attrName>style.visibility</p:attrName>
                                        </p:attrNameLst>
                                      </p:cBhvr>
                                      <p:to>
                                        <p:strVal val="visible"/>
                                      </p:to>
                                    </p:set>
                                    <p:anim calcmode="lin" valueType="num">
                                      <p:cBhvr additive="base">
                                        <p:cTn id="37"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Today’s approach to ABC</a:t>
            </a:r>
          </a:p>
        </p:txBody>
      </p:sp>
      <p:sp>
        <p:nvSpPr>
          <p:cNvPr id="4099" name="Rectangle 3"/>
          <p:cNvSpPr>
            <a:spLocks noGrp="1" noChangeArrowheads="1"/>
          </p:cNvSpPr>
          <p:nvPr>
            <p:ph type="body" idx="1"/>
          </p:nvPr>
        </p:nvSpPr>
        <p:spPr>
          <a:xfrm>
            <a:off x="381000" y="1412875"/>
            <a:ext cx="8382000" cy="4136517"/>
          </a:xfrm>
        </p:spPr>
        <p:txBody>
          <a:bodyPr/>
          <a:lstStyle/>
          <a:p>
            <a:pPr eaLnBrk="1" hangingPunct="1">
              <a:lnSpc>
                <a:spcPct val="90000"/>
              </a:lnSpc>
            </a:pPr>
            <a:r>
              <a:rPr lang="en-US" b="1" dirty="0" smtClean="0"/>
              <a:t>Define Activity Based Costing (ABC)</a:t>
            </a:r>
          </a:p>
          <a:p>
            <a:pPr eaLnBrk="1" hangingPunct="1">
              <a:lnSpc>
                <a:spcPct val="90000"/>
              </a:lnSpc>
            </a:pPr>
            <a:r>
              <a:rPr lang="en-US" dirty="0" smtClean="0"/>
              <a:t>Theory behind ABC</a:t>
            </a:r>
          </a:p>
          <a:p>
            <a:pPr eaLnBrk="1" hangingPunct="1">
              <a:lnSpc>
                <a:spcPct val="90000"/>
              </a:lnSpc>
            </a:pPr>
            <a:r>
              <a:rPr lang="en-US" dirty="0" smtClean="0"/>
              <a:t>ABC process steps</a:t>
            </a:r>
          </a:p>
          <a:p>
            <a:pPr eaLnBrk="1" hangingPunct="1">
              <a:lnSpc>
                <a:spcPct val="90000"/>
              </a:lnSpc>
            </a:pPr>
            <a:r>
              <a:rPr lang="en-US" dirty="0" smtClean="0"/>
              <a:t>I demonstrate those steps</a:t>
            </a:r>
          </a:p>
          <a:p>
            <a:pPr eaLnBrk="1" hangingPunct="1">
              <a:lnSpc>
                <a:spcPct val="90000"/>
              </a:lnSpc>
            </a:pPr>
            <a:r>
              <a:rPr lang="en-US" dirty="0" smtClean="0"/>
              <a:t>You do problem stages for each step</a:t>
            </a:r>
          </a:p>
          <a:p>
            <a:pPr eaLnBrk="1" hangingPunct="1">
              <a:lnSpc>
                <a:spcPct val="90000"/>
              </a:lnSpc>
            </a:pPr>
            <a:r>
              <a:rPr lang="en-US" dirty="0" smtClean="0"/>
              <a:t>Realize applications, benefits and shortcomings of ABC</a:t>
            </a:r>
          </a:p>
          <a:p>
            <a:pPr eaLnBrk="1" hangingPunct="1">
              <a:lnSpc>
                <a:spcPct val="90000"/>
              </a:lnSpc>
            </a:pPr>
            <a:endParaRPr lang="en-US" dirty="0" smtClean="0"/>
          </a:p>
        </p:txBody>
      </p:sp>
    </p:spTree>
    <p:extLst>
      <p:ext uri="{BB962C8B-B14F-4D97-AF65-F5344CB8AC3E}">
        <p14:creationId xmlns:p14="http://schemas.microsoft.com/office/powerpoint/2010/main" val="2311298036"/>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a:defRPr/>
            </a:pPr>
            <a:fld id="{593D6DCD-0D42-4A60-A8ED-714BA6A611FA}" type="slidenum">
              <a:rPr lang="en-US"/>
              <a:pPr>
                <a:defRPr/>
              </a:pPr>
              <a:t>40</a:t>
            </a:fld>
            <a:endParaRPr lang="en-US" dirty="0"/>
          </a:p>
        </p:txBody>
      </p:sp>
      <p:sp>
        <p:nvSpPr>
          <p:cNvPr id="7" name="Title 3"/>
          <p:cNvSpPr>
            <a:spLocks noGrp="1"/>
          </p:cNvSpPr>
          <p:nvPr>
            <p:ph type="title"/>
            <p:custDataLst>
              <p:tags r:id="rId2"/>
            </p:custDataLst>
          </p:nvPr>
        </p:nvSpPr>
        <p:spPr/>
        <p:txBody>
          <a:bodyPr/>
          <a:lstStyle/>
          <a:p>
            <a:pPr eaLnBrk="1" fontAlgn="auto" hangingPunct="1">
              <a:spcAft>
                <a:spcPts val="0"/>
              </a:spcAft>
              <a:defRPr/>
            </a:pPr>
            <a:r>
              <a:rPr smtClean="0"/>
              <a:t>The Four Types of Quality Costs</a:t>
            </a:r>
            <a:endParaRPr/>
          </a:p>
        </p:txBody>
      </p:sp>
      <p:pic>
        <p:nvPicPr>
          <p:cNvPr id="70660" name="Picture 7" descr="4Q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5" y="1455440"/>
            <a:ext cx="8649475" cy="353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533400" y="152400"/>
            <a:ext cx="8458200" cy="1143000"/>
          </a:xfrm>
        </p:spPr>
        <p:txBody>
          <a:bodyPr/>
          <a:lstStyle/>
          <a:p>
            <a:pPr eaLnBrk="1" hangingPunct="1"/>
            <a:r>
              <a:rPr lang="en-US" sz="4000" smtClean="0"/>
              <a:t>Managing the Improvement Process </a:t>
            </a:r>
          </a:p>
        </p:txBody>
      </p:sp>
      <p:sp>
        <p:nvSpPr>
          <p:cNvPr id="62468" name="Rectangle 4"/>
          <p:cNvSpPr>
            <a:spLocks noGrp="1" noChangeArrowheads="1"/>
          </p:cNvSpPr>
          <p:nvPr>
            <p:ph type="body" idx="1"/>
          </p:nvPr>
        </p:nvSpPr>
        <p:spPr>
          <a:xfrm>
            <a:off x="685800" y="1600200"/>
            <a:ext cx="3657600" cy="1820863"/>
          </a:xfrm>
        </p:spPr>
        <p:txBody>
          <a:bodyPr/>
          <a:lstStyle/>
          <a:p>
            <a:pPr eaLnBrk="1" hangingPunct="1"/>
            <a:r>
              <a:rPr lang="en-US" sz="2400" smtClean="0">
                <a:solidFill>
                  <a:srgbClr val="0000CC"/>
                </a:solidFill>
              </a:rPr>
              <a:t>Results:</a:t>
            </a:r>
          </a:p>
          <a:p>
            <a:pPr lvl="1" eaLnBrk="1" hangingPunct="1"/>
            <a:r>
              <a:rPr lang="en-US" sz="2400" smtClean="0">
                <a:solidFill>
                  <a:srgbClr val="0000CC"/>
                </a:solidFill>
              </a:rPr>
              <a:t>Top down control</a:t>
            </a:r>
          </a:p>
          <a:p>
            <a:pPr lvl="1" eaLnBrk="1" hangingPunct="1"/>
            <a:r>
              <a:rPr lang="en-US" sz="2400" b="1" smtClean="0">
                <a:solidFill>
                  <a:srgbClr val="0000CC"/>
                </a:solidFill>
                <a:cs typeface="Arial" charset="0"/>
              </a:rPr>
              <a:t>→ </a:t>
            </a:r>
            <a:r>
              <a:rPr lang="en-US" sz="2400" smtClean="0">
                <a:solidFill>
                  <a:srgbClr val="0000CC"/>
                </a:solidFill>
              </a:rPr>
              <a:t>Focus at end</a:t>
            </a:r>
          </a:p>
          <a:p>
            <a:pPr lvl="1" eaLnBrk="1" hangingPunct="1"/>
            <a:r>
              <a:rPr lang="en-US" sz="2400" smtClean="0">
                <a:solidFill>
                  <a:srgbClr val="0000CC"/>
                </a:solidFill>
              </a:rPr>
              <a:t>“J” curve</a:t>
            </a:r>
          </a:p>
        </p:txBody>
      </p:sp>
      <p:sp>
        <p:nvSpPr>
          <p:cNvPr id="406533" name="Rectangle 5"/>
          <p:cNvSpPr>
            <a:spLocks noChangeArrowheads="1"/>
          </p:cNvSpPr>
          <p:nvPr/>
        </p:nvSpPr>
        <p:spPr bwMode="auto">
          <a:xfrm>
            <a:off x="4724400" y="152400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buFontTx/>
              <a:buBlip>
                <a:blip r:embed="rId2"/>
              </a:buBlip>
            </a:pPr>
            <a:r>
              <a:rPr lang="en-US">
                <a:solidFill>
                  <a:srgbClr val="0000CC"/>
                </a:solidFill>
                <a:latin typeface="Arial" charset="0"/>
              </a:rPr>
              <a:t>Process:</a:t>
            </a:r>
          </a:p>
          <a:p>
            <a:pPr marL="742950" lvl="1" indent="-285750">
              <a:spcBef>
                <a:spcPct val="20000"/>
              </a:spcBef>
              <a:buClr>
                <a:schemeClr val="hlink"/>
              </a:buClr>
              <a:buSzPct val="70000"/>
              <a:buFont typeface="Wingdings" pitchFamily="2" charset="2"/>
              <a:buChar char="l"/>
            </a:pPr>
            <a:r>
              <a:rPr lang="en-US">
                <a:solidFill>
                  <a:srgbClr val="0000CC"/>
                </a:solidFill>
                <a:latin typeface="Arial" charset="0"/>
              </a:rPr>
              <a:t>Delegated control</a:t>
            </a:r>
          </a:p>
          <a:p>
            <a:pPr marL="742950" lvl="1" indent="-285750">
              <a:spcBef>
                <a:spcPct val="20000"/>
              </a:spcBef>
              <a:buClr>
                <a:schemeClr val="hlink"/>
              </a:buClr>
              <a:buSzPct val="70000"/>
              <a:buFont typeface="Wingdings" pitchFamily="2" charset="2"/>
              <a:buChar char="l"/>
            </a:pPr>
            <a:r>
              <a:rPr lang="en-US">
                <a:solidFill>
                  <a:srgbClr val="0000CC"/>
                </a:solidFill>
                <a:latin typeface="Arial" charset="0"/>
              </a:rPr>
              <a:t>Focus on determinants of goal - processes</a:t>
            </a:r>
          </a:p>
          <a:p>
            <a:pPr marL="742950" lvl="1" indent="-285750">
              <a:spcBef>
                <a:spcPct val="20000"/>
              </a:spcBef>
              <a:buClr>
                <a:schemeClr val="hlink"/>
              </a:buClr>
              <a:buSzPct val="70000"/>
              <a:buFont typeface="Wingdings" pitchFamily="2" charset="2"/>
              <a:buChar char="l"/>
            </a:pPr>
            <a:r>
              <a:rPr lang="en-US">
                <a:solidFill>
                  <a:srgbClr val="0000CC"/>
                </a:solidFill>
                <a:latin typeface="Arial" charset="0"/>
              </a:rPr>
              <a:t>Constant improvement</a:t>
            </a:r>
          </a:p>
        </p:txBody>
      </p:sp>
      <p:sp>
        <p:nvSpPr>
          <p:cNvPr id="62470" name="Line 6"/>
          <p:cNvSpPr>
            <a:spLocks noChangeShapeType="1"/>
          </p:cNvSpPr>
          <p:nvPr/>
        </p:nvSpPr>
        <p:spPr bwMode="auto">
          <a:xfrm>
            <a:off x="1371600" y="3733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1" name="Line 7"/>
          <p:cNvSpPr>
            <a:spLocks noChangeShapeType="1"/>
          </p:cNvSpPr>
          <p:nvPr/>
        </p:nvSpPr>
        <p:spPr bwMode="auto">
          <a:xfrm flipH="1">
            <a:off x="1371600" y="5715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2" name="Text Box 8"/>
          <p:cNvSpPr txBox="1">
            <a:spLocks noChangeArrowheads="1"/>
          </p:cNvSpPr>
          <p:nvPr/>
        </p:nvSpPr>
        <p:spPr bwMode="auto">
          <a:xfrm>
            <a:off x="1524000" y="6096000"/>
            <a:ext cx="2514600" cy="366713"/>
          </a:xfrm>
          <a:prstGeom prst="rect">
            <a:avLst/>
          </a:prstGeom>
          <a:solidFill>
            <a:schemeClr val="bg1">
              <a:lumMod val="95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0000CC"/>
                </a:solidFill>
                <a:latin typeface="Arial" charset="0"/>
              </a:rPr>
              <a:t>Time in Quarters</a:t>
            </a:r>
          </a:p>
        </p:txBody>
      </p:sp>
      <p:sp>
        <p:nvSpPr>
          <p:cNvPr id="62473" name="Line 9"/>
          <p:cNvSpPr>
            <a:spLocks noChangeShapeType="1"/>
          </p:cNvSpPr>
          <p:nvPr/>
        </p:nvSpPr>
        <p:spPr bwMode="auto">
          <a:xfrm>
            <a:off x="19812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4" name="Line 10"/>
          <p:cNvSpPr>
            <a:spLocks noChangeShapeType="1"/>
          </p:cNvSpPr>
          <p:nvPr/>
        </p:nvSpPr>
        <p:spPr bwMode="auto">
          <a:xfrm>
            <a:off x="25908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5" name="Line 11"/>
          <p:cNvSpPr>
            <a:spLocks noChangeShapeType="1"/>
          </p:cNvSpPr>
          <p:nvPr/>
        </p:nvSpPr>
        <p:spPr bwMode="auto">
          <a:xfrm>
            <a:off x="32004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6" name="Line 12"/>
          <p:cNvSpPr>
            <a:spLocks noChangeShapeType="1"/>
          </p:cNvSpPr>
          <p:nvPr/>
        </p:nvSpPr>
        <p:spPr bwMode="auto">
          <a:xfrm>
            <a:off x="38100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7" name="Line 13"/>
          <p:cNvSpPr>
            <a:spLocks noChangeShapeType="1"/>
          </p:cNvSpPr>
          <p:nvPr/>
        </p:nvSpPr>
        <p:spPr bwMode="auto">
          <a:xfrm>
            <a:off x="1143000" y="52816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8" name="Line 14"/>
          <p:cNvSpPr>
            <a:spLocks noChangeShapeType="1"/>
          </p:cNvSpPr>
          <p:nvPr/>
        </p:nvSpPr>
        <p:spPr bwMode="auto">
          <a:xfrm>
            <a:off x="1147763" y="48101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9" name="Line 15"/>
          <p:cNvSpPr>
            <a:spLocks noChangeShapeType="1"/>
          </p:cNvSpPr>
          <p:nvPr/>
        </p:nvSpPr>
        <p:spPr bwMode="auto">
          <a:xfrm>
            <a:off x="1143000" y="43481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80" name="Line 16"/>
          <p:cNvSpPr>
            <a:spLocks noChangeShapeType="1"/>
          </p:cNvSpPr>
          <p:nvPr/>
        </p:nvSpPr>
        <p:spPr bwMode="auto">
          <a:xfrm>
            <a:off x="1157288" y="38957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81" name="Text Box 17"/>
          <p:cNvSpPr txBox="1">
            <a:spLocks noChangeArrowheads="1"/>
          </p:cNvSpPr>
          <p:nvPr/>
        </p:nvSpPr>
        <p:spPr bwMode="auto">
          <a:xfrm>
            <a:off x="652463" y="4176713"/>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90%</a:t>
            </a:r>
          </a:p>
        </p:txBody>
      </p:sp>
      <p:sp>
        <p:nvSpPr>
          <p:cNvPr id="62482" name="Text Box 18"/>
          <p:cNvSpPr txBox="1">
            <a:spLocks noChangeArrowheads="1"/>
          </p:cNvSpPr>
          <p:nvPr/>
        </p:nvSpPr>
        <p:spPr bwMode="auto">
          <a:xfrm>
            <a:off x="652463" y="464343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80%</a:t>
            </a:r>
          </a:p>
        </p:txBody>
      </p:sp>
      <p:sp>
        <p:nvSpPr>
          <p:cNvPr id="62483" name="Text Box 19"/>
          <p:cNvSpPr txBox="1">
            <a:spLocks noChangeArrowheads="1"/>
          </p:cNvSpPr>
          <p:nvPr/>
        </p:nvSpPr>
        <p:spPr bwMode="auto">
          <a:xfrm>
            <a:off x="638175" y="51149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70%</a:t>
            </a:r>
          </a:p>
        </p:txBody>
      </p:sp>
      <p:sp>
        <p:nvSpPr>
          <p:cNvPr id="62484" name="Text Box 20"/>
          <p:cNvSpPr txBox="1">
            <a:spLocks noChangeArrowheads="1"/>
          </p:cNvSpPr>
          <p:nvPr/>
        </p:nvSpPr>
        <p:spPr bwMode="auto">
          <a:xfrm>
            <a:off x="652463" y="5567363"/>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60%</a:t>
            </a:r>
          </a:p>
        </p:txBody>
      </p:sp>
      <p:sp>
        <p:nvSpPr>
          <p:cNvPr id="62485" name="Text Box 21"/>
          <p:cNvSpPr txBox="1">
            <a:spLocks noChangeArrowheads="1"/>
          </p:cNvSpPr>
          <p:nvPr/>
        </p:nvSpPr>
        <p:spPr bwMode="auto">
          <a:xfrm>
            <a:off x="561975" y="371475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100%</a:t>
            </a:r>
          </a:p>
        </p:txBody>
      </p:sp>
      <p:sp>
        <p:nvSpPr>
          <p:cNvPr id="62486" name="Line 22"/>
          <p:cNvSpPr>
            <a:spLocks noChangeShapeType="1"/>
          </p:cNvSpPr>
          <p:nvPr/>
        </p:nvSpPr>
        <p:spPr bwMode="auto">
          <a:xfrm>
            <a:off x="1143000" y="5715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87" name="Line 23"/>
          <p:cNvSpPr>
            <a:spLocks noChangeShapeType="1"/>
          </p:cNvSpPr>
          <p:nvPr/>
        </p:nvSpPr>
        <p:spPr bwMode="auto">
          <a:xfrm>
            <a:off x="13716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88" name="Text Box 24"/>
          <p:cNvSpPr txBox="1">
            <a:spLocks noChangeArrowheads="1"/>
          </p:cNvSpPr>
          <p:nvPr/>
        </p:nvSpPr>
        <p:spPr bwMode="auto">
          <a:xfrm>
            <a:off x="12192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0</a:t>
            </a:r>
          </a:p>
        </p:txBody>
      </p:sp>
      <p:sp>
        <p:nvSpPr>
          <p:cNvPr id="62489" name="Text Box 25"/>
          <p:cNvSpPr txBox="1">
            <a:spLocks noChangeArrowheads="1"/>
          </p:cNvSpPr>
          <p:nvPr/>
        </p:nvSpPr>
        <p:spPr bwMode="auto">
          <a:xfrm>
            <a:off x="1843088"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1</a:t>
            </a:r>
          </a:p>
        </p:txBody>
      </p:sp>
      <p:sp>
        <p:nvSpPr>
          <p:cNvPr id="62490" name="Text Box 26"/>
          <p:cNvSpPr txBox="1">
            <a:spLocks noChangeArrowheads="1"/>
          </p:cNvSpPr>
          <p:nvPr/>
        </p:nvSpPr>
        <p:spPr bwMode="auto">
          <a:xfrm>
            <a:off x="2452688" y="5886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2</a:t>
            </a:r>
          </a:p>
        </p:txBody>
      </p:sp>
      <p:sp>
        <p:nvSpPr>
          <p:cNvPr id="62491" name="Text Box 27"/>
          <p:cNvSpPr txBox="1">
            <a:spLocks noChangeArrowheads="1"/>
          </p:cNvSpPr>
          <p:nvPr/>
        </p:nvSpPr>
        <p:spPr bwMode="auto">
          <a:xfrm>
            <a:off x="3048000" y="5881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3</a:t>
            </a:r>
          </a:p>
        </p:txBody>
      </p:sp>
      <p:sp>
        <p:nvSpPr>
          <p:cNvPr id="62492" name="Text Box 28"/>
          <p:cNvSpPr txBox="1">
            <a:spLocks noChangeArrowheads="1"/>
          </p:cNvSpPr>
          <p:nvPr/>
        </p:nvSpPr>
        <p:spPr bwMode="auto">
          <a:xfrm>
            <a:off x="3671888" y="5900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4</a:t>
            </a:r>
          </a:p>
        </p:txBody>
      </p:sp>
      <p:sp>
        <p:nvSpPr>
          <p:cNvPr id="62493" name="Text Box 29"/>
          <p:cNvSpPr txBox="1">
            <a:spLocks noChangeArrowheads="1"/>
          </p:cNvSpPr>
          <p:nvPr/>
        </p:nvSpPr>
        <p:spPr bwMode="auto">
          <a:xfrm rot="-5400000">
            <a:off x="-754856" y="4350544"/>
            <a:ext cx="2514600" cy="366712"/>
          </a:xfrm>
          <a:prstGeom prst="rect">
            <a:avLst/>
          </a:prstGeom>
          <a:solidFill>
            <a:schemeClr val="bg1">
              <a:lumMod val="95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0000CC"/>
                </a:solidFill>
                <a:latin typeface="Arial" charset="0"/>
              </a:rPr>
              <a:t>Usable Production</a:t>
            </a:r>
          </a:p>
        </p:txBody>
      </p:sp>
      <p:sp>
        <p:nvSpPr>
          <p:cNvPr id="406558" name="Line 30"/>
          <p:cNvSpPr>
            <a:spLocks noChangeShapeType="1"/>
          </p:cNvSpPr>
          <p:nvPr/>
        </p:nvSpPr>
        <p:spPr bwMode="auto">
          <a:xfrm flipH="1">
            <a:off x="1504950" y="4995863"/>
            <a:ext cx="205740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0" name="Line 32"/>
          <p:cNvSpPr>
            <a:spLocks noChangeShapeType="1"/>
          </p:cNvSpPr>
          <p:nvPr/>
        </p:nvSpPr>
        <p:spPr bwMode="auto">
          <a:xfrm>
            <a:off x="5700713" y="3733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1" name="Line 33"/>
          <p:cNvSpPr>
            <a:spLocks noChangeShapeType="1"/>
          </p:cNvSpPr>
          <p:nvPr/>
        </p:nvSpPr>
        <p:spPr bwMode="auto">
          <a:xfrm flipH="1">
            <a:off x="5700713" y="5715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2" name="Text Box 34"/>
          <p:cNvSpPr txBox="1">
            <a:spLocks noChangeArrowheads="1"/>
          </p:cNvSpPr>
          <p:nvPr/>
        </p:nvSpPr>
        <p:spPr bwMode="auto">
          <a:xfrm>
            <a:off x="5853113" y="6096000"/>
            <a:ext cx="2514600" cy="366713"/>
          </a:xfrm>
          <a:prstGeom prst="rect">
            <a:avLst/>
          </a:prstGeom>
          <a:solidFill>
            <a:schemeClr val="bg1">
              <a:lumMod val="95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0000CC"/>
                </a:solidFill>
                <a:latin typeface="Arial" charset="0"/>
              </a:rPr>
              <a:t>Time in Quarters</a:t>
            </a:r>
          </a:p>
        </p:txBody>
      </p:sp>
      <p:sp>
        <p:nvSpPr>
          <p:cNvPr id="406563" name="Line 35"/>
          <p:cNvSpPr>
            <a:spLocks noChangeShapeType="1"/>
          </p:cNvSpPr>
          <p:nvPr/>
        </p:nvSpPr>
        <p:spPr bwMode="auto">
          <a:xfrm>
            <a:off x="6310313"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4" name="Line 36"/>
          <p:cNvSpPr>
            <a:spLocks noChangeShapeType="1"/>
          </p:cNvSpPr>
          <p:nvPr/>
        </p:nvSpPr>
        <p:spPr bwMode="auto">
          <a:xfrm>
            <a:off x="6919913"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5" name="Line 37"/>
          <p:cNvSpPr>
            <a:spLocks noChangeShapeType="1"/>
          </p:cNvSpPr>
          <p:nvPr/>
        </p:nvSpPr>
        <p:spPr bwMode="auto">
          <a:xfrm>
            <a:off x="7529513"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6" name="Line 38"/>
          <p:cNvSpPr>
            <a:spLocks noChangeShapeType="1"/>
          </p:cNvSpPr>
          <p:nvPr/>
        </p:nvSpPr>
        <p:spPr bwMode="auto">
          <a:xfrm>
            <a:off x="8139113"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7" name="Line 39"/>
          <p:cNvSpPr>
            <a:spLocks noChangeShapeType="1"/>
          </p:cNvSpPr>
          <p:nvPr/>
        </p:nvSpPr>
        <p:spPr bwMode="auto">
          <a:xfrm>
            <a:off x="5472113" y="52816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8" name="Line 40"/>
          <p:cNvSpPr>
            <a:spLocks noChangeShapeType="1"/>
          </p:cNvSpPr>
          <p:nvPr/>
        </p:nvSpPr>
        <p:spPr bwMode="auto">
          <a:xfrm>
            <a:off x="5476875" y="48101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69" name="Line 41"/>
          <p:cNvSpPr>
            <a:spLocks noChangeShapeType="1"/>
          </p:cNvSpPr>
          <p:nvPr/>
        </p:nvSpPr>
        <p:spPr bwMode="auto">
          <a:xfrm>
            <a:off x="5472113" y="43481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70" name="Line 42"/>
          <p:cNvSpPr>
            <a:spLocks noChangeShapeType="1"/>
          </p:cNvSpPr>
          <p:nvPr/>
        </p:nvSpPr>
        <p:spPr bwMode="auto">
          <a:xfrm>
            <a:off x="5486400" y="38957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71" name="Text Box 43"/>
          <p:cNvSpPr txBox="1">
            <a:spLocks noChangeArrowheads="1"/>
          </p:cNvSpPr>
          <p:nvPr/>
        </p:nvSpPr>
        <p:spPr bwMode="auto">
          <a:xfrm>
            <a:off x="4981575" y="4176713"/>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90%</a:t>
            </a:r>
          </a:p>
        </p:txBody>
      </p:sp>
      <p:sp>
        <p:nvSpPr>
          <p:cNvPr id="406572" name="Text Box 44"/>
          <p:cNvSpPr txBox="1">
            <a:spLocks noChangeArrowheads="1"/>
          </p:cNvSpPr>
          <p:nvPr/>
        </p:nvSpPr>
        <p:spPr bwMode="auto">
          <a:xfrm>
            <a:off x="4981575" y="464343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80%</a:t>
            </a:r>
          </a:p>
        </p:txBody>
      </p:sp>
      <p:sp>
        <p:nvSpPr>
          <p:cNvPr id="406573" name="Text Box 45"/>
          <p:cNvSpPr txBox="1">
            <a:spLocks noChangeArrowheads="1"/>
          </p:cNvSpPr>
          <p:nvPr/>
        </p:nvSpPr>
        <p:spPr bwMode="auto">
          <a:xfrm>
            <a:off x="4967288" y="51149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70%</a:t>
            </a:r>
          </a:p>
        </p:txBody>
      </p:sp>
      <p:sp>
        <p:nvSpPr>
          <p:cNvPr id="406574" name="Text Box 46"/>
          <p:cNvSpPr txBox="1">
            <a:spLocks noChangeArrowheads="1"/>
          </p:cNvSpPr>
          <p:nvPr/>
        </p:nvSpPr>
        <p:spPr bwMode="auto">
          <a:xfrm>
            <a:off x="4981575" y="5567363"/>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60%</a:t>
            </a:r>
          </a:p>
        </p:txBody>
      </p:sp>
      <p:sp>
        <p:nvSpPr>
          <p:cNvPr id="406575" name="Text Box 47"/>
          <p:cNvSpPr txBox="1">
            <a:spLocks noChangeArrowheads="1"/>
          </p:cNvSpPr>
          <p:nvPr/>
        </p:nvSpPr>
        <p:spPr bwMode="auto">
          <a:xfrm>
            <a:off x="4891088" y="371475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100%</a:t>
            </a:r>
          </a:p>
        </p:txBody>
      </p:sp>
      <p:sp>
        <p:nvSpPr>
          <p:cNvPr id="406576" name="Line 48"/>
          <p:cNvSpPr>
            <a:spLocks noChangeShapeType="1"/>
          </p:cNvSpPr>
          <p:nvPr/>
        </p:nvSpPr>
        <p:spPr bwMode="auto">
          <a:xfrm>
            <a:off x="5472113" y="5715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77" name="Line 49"/>
          <p:cNvSpPr>
            <a:spLocks noChangeShapeType="1"/>
          </p:cNvSpPr>
          <p:nvPr/>
        </p:nvSpPr>
        <p:spPr bwMode="auto">
          <a:xfrm>
            <a:off x="5700713"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78" name="Text Box 50"/>
          <p:cNvSpPr txBox="1">
            <a:spLocks noChangeArrowheads="1"/>
          </p:cNvSpPr>
          <p:nvPr/>
        </p:nvSpPr>
        <p:spPr bwMode="auto">
          <a:xfrm>
            <a:off x="5548313"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0</a:t>
            </a:r>
          </a:p>
        </p:txBody>
      </p:sp>
      <p:sp>
        <p:nvSpPr>
          <p:cNvPr id="406579" name="Text Box 51"/>
          <p:cNvSpPr txBox="1">
            <a:spLocks noChangeArrowheads="1"/>
          </p:cNvSpPr>
          <p:nvPr/>
        </p:nvSpPr>
        <p:spPr bwMode="auto">
          <a:xfrm>
            <a:off x="61722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1</a:t>
            </a:r>
          </a:p>
        </p:txBody>
      </p:sp>
      <p:sp>
        <p:nvSpPr>
          <p:cNvPr id="406580" name="Text Box 52"/>
          <p:cNvSpPr txBox="1">
            <a:spLocks noChangeArrowheads="1"/>
          </p:cNvSpPr>
          <p:nvPr/>
        </p:nvSpPr>
        <p:spPr bwMode="auto">
          <a:xfrm>
            <a:off x="6781800" y="5886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2</a:t>
            </a:r>
          </a:p>
        </p:txBody>
      </p:sp>
      <p:sp>
        <p:nvSpPr>
          <p:cNvPr id="406581" name="Text Box 53"/>
          <p:cNvSpPr txBox="1">
            <a:spLocks noChangeArrowheads="1"/>
          </p:cNvSpPr>
          <p:nvPr/>
        </p:nvSpPr>
        <p:spPr bwMode="auto">
          <a:xfrm>
            <a:off x="7377113" y="5881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3</a:t>
            </a:r>
          </a:p>
        </p:txBody>
      </p:sp>
      <p:sp>
        <p:nvSpPr>
          <p:cNvPr id="406582" name="Text Box 54"/>
          <p:cNvSpPr txBox="1">
            <a:spLocks noChangeArrowheads="1"/>
          </p:cNvSpPr>
          <p:nvPr/>
        </p:nvSpPr>
        <p:spPr bwMode="auto">
          <a:xfrm>
            <a:off x="8001000" y="5900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rgbClr val="0000CC"/>
                </a:solidFill>
                <a:latin typeface="Arial" charset="0"/>
              </a:rPr>
              <a:t>4</a:t>
            </a:r>
          </a:p>
        </p:txBody>
      </p:sp>
      <p:sp>
        <p:nvSpPr>
          <p:cNvPr id="406583" name="Text Box 55"/>
          <p:cNvSpPr txBox="1">
            <a:spLocks noChangeArrowheads="1"/>
          </p:cNvSpPr>
          <p:nvPr/>
        </p:nvSpPr>
        <p:spPr bwMode="auto">
          <a:xfrm rot="-5400000">
            <a:off x="3574257" y="4350543"/>
            <a:ext cx="2514600" cy="366713"/>
          </a:xfrm>
          <a:prstGeom prst="rect">
            <a:avLst/>
          </a:prstGeom>
          <a:solidFill>
            <a:schemeClr val="bg1">
              <a:lumMod val="95000"/>
            </a:schemeClr>
          </a:solid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0000CC"/>
                </a:solidFill>
                <a:latin typeface="Arial" charset="0"/>
              </a:rPr>
              <a:t>Usable Production</a:t>
            </a:r>
          </a:p>
        </p:txBody>
      </p:sp>
      <p:sp>
        <p:nvSpPr>
          <p:cNvPr id="406584" name="Line 56"/>
          <p:cNvSpPr>
            <a:spLocks noChangeShapeType="1"/>
          </p:cNvSpPr>
          <p:nvPr/>
        </p:nvSpPr>
        <p:spPr bwMode="auto">
          <a:xfrm flipH="1">
            <a:off x="5867400" y="4191000"/>
            <a:ext cx="198120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6585" name="Freeform 57"/>
          <p:cNvSpPr>
            <a:spLocks/>
          </p:cNvSpPr>
          <p:nvPr/>
        </p:nvSpPr>
        <p:spPr bwMode="auto">
          <a:xfrm>
            <a:off x="1371600" y="5537200"/>
            <a:ext cx="609600" cy="177800"/>
          </a:xfrm>
          <a:custGeom>
            <a:avLst/>
            <a:gdLst>
              <a:gd name="T0" fmla="*/ 0 w 384"/>
              <a:gd name="T1" fmla="*/ 241935000 h 112"/>
              <a:gd name="T2" fmla="*/ 725805000 w 384"/>
              <a:gd name="T3" fmla="*/ 241935000 h 112"/>
              <a:gd name="T4" fmla="*/ 967740000 w 384"/>
              <a:gd name="T5" fmla="*/ 0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96"/>
                </a:moveTo>
                <a:cubicBezTo>
                  <a:pt x="112" y="104"/>
                  <a:pt x="224" y="112"/>
                  <a:pt x="288" y="96"/>
                </a:cubicBezTo>
                <a:cubicBezTo>
                  <a:pt x="352" y="80"/>
                  <a:pt x="368" y="40"/>
                  <a:pt x="384" y="0"/>
                </a:cubicBezTo>
              </a:path>
            </a:pathLst>
          </a:custGeom>
          <a:noFill/>
          <a:ln w="2540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6586" name="Freeform 58"/>
          <p:cNvSpPr>
            <a:spLocks/>
          </p:cNvSpPr>
          <p:nvPr/>
        </p:nvSpPr>
        <p:spPr bwMode="auto">
          <a:xfrm>
            <a:off x="1966913" y="5362575"/>
            <a:ext cx="609600" cy="177800"/>
          </a:xfrm>
          <a:custGeom>
            <a:avLst/>
            <a:gdLst>
              <a:gd name="T0" fmla="*/ 0 w 384"/>
              <a:gd name="T1" fmla="*/ 241935000 h 112"/>
              <a:gd name="T2" fmla="*/ 725805000 w 384"/>
              <a:gd name="T3" fmla="*/ 241935000 h 112"/>
              <a:gd name="T4" fmla="*/ 967740000 w 384"/>
              <a:gd name="T5" fmla="*/ 0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96"/>
                </a:moveTo>
                <a:cubicBezTo>
                  <a:pt x="112" y="104"/>
                  <a:pt x="224" y="112"/>
                  <a:pt x="288" y="96"/>
                </a:cubicBezTo>
                <a:cubicBezTo>
                  <a:pt x="352" y="80"/>
                  <a:pt x="368" y="40"/>
                  <a:pt x="384" y="0"/>
                </a:cubicBezTo>
              </a:path>
            </a:pathLst>
          </a:custGeom>
          <a:noFill/>
          <a:ln w="2540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6587" name="Freeform 59"/>
          <p:cNvSpPr>
            <a:spLocks/>
          </p:cNvSpPr>
          <p:nvPr/>
        </p:nvSpPr>
        <p:spPr bwMode="auto">
          <a:xfrm>
            <a:off x="2562225" y="5181600"/>
            <a:ext cx="609600" cy="177800"/>
          </a:xfrm>
          <a:custGeom>
            <a:avLst/>
            <a:gdLst>
              <a:gd name="T0" fmla="*/ 0 w 384"/>
              <a:gd name="T1" fmla="*/ 241935000 h 112"/>
              <a:gd name="T2" fmla="*/ 725805000 w 384"/>
              <a:gd name="T3" fmla="*/ 241935000 h 112"/>
              <a:gd name="T4" fmla="*/ 967740000 w 384"/>
              <a:gd name="T5" fmla="*/ 0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96"/>
                </a:moveTo>
                <a:cubicBezTo>
                  <a:pt x="112" y="104"/>
                  <a:pt x="224" y="112"/>
                  <a:pt x="288" y="96"/>
                </a:cubicBezTo>
                <a:cubicBezTo>
                  <a:pt x="352" y="80"/>
                  <a:pt x="368" y="40"/>
                  <a:pt x="384" y="0"/>
                </a:cubicBezTo>
              </a:path>
            </a:pathLst>
          </a:custGeom>
          <a:noFill/>
          <a:ln w="2540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6588" name="Freeform 60"/>
          <p:cNvSpPr>
            <a:spLocks/>
          </p:cNvSpPr>
          <p:nvPr/>
        </p:nvSpPr>
        <p:spPr bwMode="auto">
          <a:xfrm>
            <a:off x="3167063" y="5000625"/>
            <a:ext cx="609600" cy="177800"/>
          </a:xfrm>
          <a:custGeom>
            <a:avLst/>
            <a:gdLst>
              <a:gd name="T0" fmla="*/ 0 w 384"/>
              <a:gd name="T1" fmla="*/ 241935000 h 112"/>
              <a:gd name="T2" fmla="*/ 725805000 w 384"/>
              <a:gd name="T3" fmla="*/ 241935000 h 112"/>
              <a:gd name="T4" fmla="*/ 967740000 w 384"/>
              <a:gd name="T5" fmla="*/ 0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96"/>
                </a:moveTo>
                <a:cubicBezTo>
                  <a:pt x="112" y="104"/>
                  <a:pt x="224" y="112"/>
                  <a:pt x="288" y="96"/>
                </a:cubicBezTo>
                <a:cubicBezTo>
                  <a:pt x="352" y="80"/>
                  <a:pt x="368" y="40"/>
                  <a:pt x="384" y="0"/>
                </a:cubicBezTo>
              </a:path>
            </a:pathLst>
          </a:custGeom>
          <a:noFill/>
          <a:ln w="2540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6589" name="Line 61"/>
          <p:cNvSpPr>
            <a:spLocks noChangeShapeType="1"/>
          </p:cNvSpPr>
          <p:nvPr/>
        </p:nvSpPr>
        <p:spPr bwMode="auto">
          <a:xfrm flipV="1">
            <a:off x="5715000" y="5334000"/>
            <a:ext cx="609600" cy="381000"/>
          </a:xfrm>
          <a:prstGeom prst="line">
            <a:avLst/>
          </a:prstGeom>
          <a:noFill/>
          <a:ln w="25400">
            <a:solidFill>
              <a:srgbClr val="FF0000"/>
            </a:solidFill>
            <a:round/>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406590" name="Line 62"/>
          <p:cNvSpPr>
            <a:spLocks noChangeShapeType="1"/>
          </p:cNvSpPr>
          <p:nvPr/>
        </p:nvSpPr>
        <p:spPr bwMode="auto">
          <a:xfrm flipV="1">
            <a:off x="6324600" y="4953000"/>
            <a:ext cx="609600" cy="381000"/>
          </a:xfrm>
          <a:prstGeom prst="line">
            <a:avLst/>
          </a:prstGeom>
          <a:noFill/>
          <a:ln w="25400">
            <a:solidFill>
              <a:srgbClr val="FF0000"/>
            </a:solidFill>
            <a:round/>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406591" name="Line 63"/>
          <p:cNvSpPr>
            <a:spLocks noChangeShapeType="1"/>
          </p:cNvSpPr>
          <p:nvPr/>
        </p:nvSpPr>
        <p:spPr bwMode="auto">
          <a:xfrm flipV="1">
            <a:off x="6934200" y="4572000"/>
            <a:ext cx="609600" cy="381000"/>
          </a:xfrm>
          <a:prstGeom prst="line">
            <a:avLst/>
          </a:prstGeom>
          <a:noFill/>
          <a:ln w="25400">
            <a:solidFill>
              <a:srgbClr val="FF0000"/>
            </a:solidFill>
            <a:round/>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406592" name="Line 64"/>
          <p:cNvSpPr>
            <a:spLocks noChangeShapeType="1"/>
          </p:cNvSpPr>
          <p:nvPr/>
        </p:nvSpPr>
        <p:spPr bwMode="auto">
          <a:xfrm flipV="1">
            <a:off x="7543800" y="4191000"/>
            <a:ext cx="609600" cy="381000"/>
          </a:xfrm>
          <a:prstGeom prst="line">
            <a:avLst/>
          </a:prstGeom>
          <a:noFill/>
          <a:ln w="25400">
            <a:solidFill>
              <a:srgbClr val="FF0000"/>
            </a:solidFill>
            <a:round/>
            <a:headEnd/>
            <a:tailEnd type="oval"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2180181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65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65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65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65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6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65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65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65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65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65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65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65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65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65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65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65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65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65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65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65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65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65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65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658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658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659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659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659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06584"/>
                                        </p:tgtEl>
                                        <p:attrNameLst>
                                          <p:attrName>style.visibility</p:attrName>
                                        </p:attrNameLst>
                                      </p:cBhvr>
                                      <p:to>
                                        <p:strVal val="visible"/>
                                      </p:to>
                                    </p:set>
                                    <p:anim calcmode="lin" valueType="num">
                                      <p:cBhvr additive="base">
                                        <p:cTn id="91" dur="500" fill="hold"/>
                                        <p:tgtEl>
                                          <p:spTgt spid="406584"/>
                                        </p:tgtEl>
                                        <p:attrNameLst>
                                          <p:attrName>ppt_x</p:attrName>
                                        </p:attrNameLst>
                                      </p:cBhvr>
                                      <p:tavLst>
                                        <p:tav tm="0">
                                          <p:val>
                                            <p:strVal val="#ppt_x"/>
                                          </p:val>
                                        </p:tav>
                                        <p:tav tm="100000">
                                          <p:val>
                                            <p:strVal val="#ppt_x"/>
                                          </p:val>
                                        </p:tav>
                                      </p:tavLst>
                                    </p:anim>
                                    <p:anim calcmode="lin" valueType="num">
                                      <p:cBhvr additive="base">
                                        <p:cTn id="92" dur="500" fill="hold"/>
                                        <p:tgtEl>
                                          <p:spTgt spid="40658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06558"/>
                                        </p:tgtEl>
                                        <p:attrNameLst>
                                          <p:attrName>style.visibility</p:attrName>
                                        </p:attrNameLst>
                                      </p:cBhvr>
                                      <p:to>
                                        <p:strVal val="visible"/>
                                      </p:to>
                                    </p:set>
                                    <p:anim calcmode="lin" valueType="num">
                                      <p:cBhvr additive="base">
                                        <p:cTn id="95" dur="500" fill="hold"/>
                                        <p:tgtEl>
                                          <p:spTgt spid="406558"/>
                                        </p:tgtEl>
                                        <p:attrNameLst>
                                          <p:attrName>ppt_x</p:attrName>
                                        </p:attrNameLst>
                                      </p:cBhvr>
                                      <p:tavLst>
                                        <p:tav tm="0">
                                          <p:val>
                                            <p:strVal val="#ppt_x"/>
                                          </p:val>
                                        </p:tav>
                                        <p:tav tm="100000">
                                          <p:val>
                                            <p:strVal val="#ppt_x"/>
                                          </p:val>
                                        </p:tav>
                                      </p:tavLst>
                                    </p:anim>
                                    <p:anim calcmode="lin" valueType="num">
                                      <p:cBhvr additive="base">
                                        <p:cTn id="96" dur="500" fill="hold"/>
                                        <p:tgtEl>
                                          <p:spTgt spid="406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3" grpId="0"/>
      <p:bldP spid="406558" grpId="0" animBg="1"/>
      <p:bldP spid="406560" grpId="0" animBg="1"/>
      <p:bldP spid="406561" grpId="0" animBg="1"/>
      <p:bldP spid="406562" grpId="0" animBg="1"/>
      <p:bldP spid="406563" grpId="0" animBg="1"/>
      <p:bldP spid="406564" grpId="0" animBg="1"/>
      <p:bldP spid="406565" grpId="0" animBg="1"/>
      <p:bldP spid="406566" grpId="0" animBg="1"/>
      <p:bldP spid="406567" grpId="0" animBg="1"/>
      <p:bldP spid="406568" grpId="0" animBg="1"/>
      <p:bldP spid="406569" grpId="0" animBg="1"/>
      <p:bldP spid="406570" grpId="0" animBg="1"/>
      <p:bldP spid="406571" grpId="0"/>
      <p:bldP spid="406572" grpId="0"/>
      <p:bldP spid="406573" grpId="0"/>
      <p:bldP spid="406574" grpId="0"/>
      <p:bldP spid="406575" grpId="0"/>
      <p:bldP spid="406576" grpId="0" animBg="1"/>
      <p:bldP spid="406577" grpId="0" animBg="1"/>
      <p:bldP spid="406578" grpId="0"/>
      <p:bldP spid="406579" grpId="0"/>
      <p:bldP spid="406580" grpId="0"/>
      <p:bldP spid="406581" grpId="0"/>
      <p:bldP spid="406582" grpId="0"/>
      <p:bldP spid="406583" grpId="0" animBg="1"/>
      <p:bldP spid="406584" grpId="0" animBg="1"/>
      <p:bldP spid="406585" grpId="0" animBg="1"/>
      <p:bldP spid="406586" grpId="0" animBg="1"/>
      <p:bldP spid="406587" grpId="0" animBg="1"/>
      <p:bldP spid="406588" grpId="0" animBg="1"/>
      <p:bldP spid="406589" grpId="0" animBg="1"/>
      <p:bldP spid="406590" grpId="0" animBg="1"/>
      <p:bldP spid="406591" grpId="0" animBg="1"/>
      <p:bldP spid="4065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Activity-Based Management</a:t>
            </a:r>
            <a:endParaRPr/>
          </a:p>
        </p:txBody>
      </p:sp>
      <p:sp>
        <p:nvSpPr>
          <p:cNvPr id="45059" name="Content Placeholder 1"/>
          <p:cNvSpPr>
            <a:spLocks noGrp="1"/>
          </p:cNvSpPr>
          <p:nvPr>
            <p:ph idx="1"/>
          </p:nvPr>
        </p:nvSpPr>
        <p:spPr>
          <a:xfrm>
            <a:off x="250825" y="1412875"/>
            <a:ext cx="8382000" cy="4979825"/>
          </a:xfrm>
        </p:spPr>
        <p:txBody>
          <a:bodyPr/>
          <a:lstStyle/>
          <a:p>
            <a:pPr eaLnBrk="1" hangingPunct="1"/>
            <a:r>
              <a:rPr lang="en-US" dirty="0" smtClean="0"/>
              <a:t>The context of decision making</a:t>
            </a:r>
          </a:p>
          <a:p>
            <a:pPr lvl="1" eaLnBrk="1" hangingPunct="1"/>
            <a:r>
              <a:rPr lang="en-US" sz="2800" dirty="0" smtClean="0"/>
              <a:t>Long term strategic approaches to business </a:t>
            </a:r>
          </a:p>
          <a:p>
            <a:pPr lvl="2" eaLnBrk="1" hangingPunct="1"/>
            <a:r>
              <a:rPr lang="en-US" sz="2400" dirty="0" smtClean="0"/>
              <a:t>Quality management</a:t>
            </a:r>
          </a:p>
          <a:p>
            <a:pPr eaLnBrk="1" hangingPunct="1"/>
            <a:r>
              <a:rPr lang="en-US" dirty="0" smtClean="0"/>
              <a:t>Tools to define your approach</a:t>
            </a:r>
            <a:endParaRPr lang="en-US" sz="3200" dirty="0" smtClean="0"/>
          </a:p>
          <a:p>
            <a:pPr lvl="1" eaLnBrk="1" hangingPunct="1"/>
            <a:r>
              <a:rPr lang="en-US" sz="2800" dirty="0" smtClean="0"/>
              <a:t>Target pricing (target costing) </a:t>
            </a:r>
            <a:r>
              <a:rPr lang="en-US" sz="2800" dirty="0" err="1" smtClean="0"/>
              <a:t>vs</a:t>
            </a:r>
            <a:r>
              <a:rPr lang="en-US" sz="2800" dirty="0" smtClean="0"/>
              <a:t> cost-based pricing</a:t>
            </a:r>
          </a:p>
          <a:p>
            <a:pPr lvl="1" eaLnBrk="1" hangingPunct="1"/>
            <a:r>
              <a:rPr lang="en-US" dirty="0" smtClean="0"/>
              <a:t>Just-in-time (JIT) systems</a:t>
            </a:r>
            <a:endParaRPr lang="en-US" sz="2800" dirty="0" smtClean="0"/>
          </a:p>
          <a:p>
            <a:pPr eaLnBrk="1" hangingPunct="1"/>
            <a:r>
              <a:rPr lang="en-US" dirty="0" smtClean="0"/>
              <a:t>Types of decisions where ABC fits in:</a:t>
            </a:r>
          </a:p>
          <a:p>
            <a:pPr lvl="1" eaLnBrk="1" hangingPunct="1"/>
            <a:r>
              <a:rPr lang="en-US" sz="3200" dirty="0" smtClean="0"/>
              <a:t>Pricing and product mix</a:t>
            </a:r>
          </a:p>
          <a:p>
            <a:pPr lvl="1" eaLnBrk="1" hangingPunct="1"/>
            <a:r>
              <a:rPr lang="en-US" sz="3200" dirty="0" smtClean="0"/>
              <a:t>Cost management</a:t>
            </a:r>
          </a:p>
          <a:p>
            <a:pPr lvl="2" eaLnBrk="1" hangingPunct="1"/>
            <a:r>
              <a:rPr lang="en-US" dirty="0" smtClean="0"/>
              <a:t>Spend where it adds value, cut where it doesn’t</a:t>
            </a:r>
          </a:p>
        </p:txBody>
      </p:sp>
      <p:sp>
        <p:nvSpPr>
          <p:cNvPr id="23555"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E30523D1-187B-4A07-8C45-AFAE12E29D6D}" type="slidenum">
              <a:rPr lang="en-US"/>
              <a:pPr>
                <a:defRPr/>
              </a:pPr>
              <a:t>42</a:t>
            </a:fld>
            <a:endParaRPr lang="en-US" dirty="0"/>
          </a:p>
        </p:txBody>
      </p:sp>
    </p:spTree>
    <p:custDataLst>
      <p:tags r:id="rId1"/>
    </p:custDataLst>
    <p:extLst>
      <p:ext uri="{BB962C8B-B14F-4D97-AF65-F5344CB8AC3E}">
        <p14:creationId xmlns:p14="http://schemas.microsoft.com/office/powerpoint/2010/main" val="21438750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2"/>
          <p:cNvSpPr>
            <a:spLocks noChangeShapeType="1"/>
          </p:cNvSpPr>
          <p:nvPr/>
        </p:nvSpPr>
        <p:spPr bwMode="auto">
          <a:xfrm flipH="1">
            <a:off x="6731372" y="2250985"/>
            <a:ext cx="25400" cy="4127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71" name="Rectangle 3"/>
          <p:cNvSpPr>
            <a:spLocks noGrp="1" noChangeArrowheads="1"/>
          </p:cNvSpPr>
          <p:nvPr>
            <p:ph type="title"/>
          </p:nvPr>
        </p:nvSpPr>
        <p:spPr>
          <a:xfrm>
            <a:off x="850627" y="260648"/>
            <a:ext cx="8382000" cy="553998"/>
          </a:xfrm>
        </p:spPr>
        <p:txBody>
          <a:bodyPr/>
          <a:lstStyle/>
          <a:p>
            <a:pPr eaLnBrk="1" hangingPunct="1"/>
            <a:r>
              <a:rPr lang="en-US" sz="4000" dirty="0" smtClean="0"/>
              <a:t>Target pricing</a:t>
            </a:r>
            <a:r>
              <a:rPr lang="en-US" sz="4000" dirty="0"/>
              <a:t> vs. </a:t>
            </a:r>
            <a:r>
              <a:rPr lang="en-US" sz="4000" dirty="0" smtClean="0"/>
              <a:t>Cost-based </a:t>
            </a:r>
            <a:r>
              <a:rPr lang="en-US" sz="4000" dirty="0"/>
              <a:t>pricing </a:t>
            </a:r>
            <a:endParaRPr lang="en-US" sz="4000" dirty="0" smtClean="0"/>
          </a:p>
        </p:txBody>
      </p:sp>
      <p:sp>
        <p:nvSpPr>
          <p:cNvPr id="83972" name="AutoShape 4"/>
          <p:cNvSpPr>
            <a:spLocks noChangeArrowheads="1"/>
          </p:cNvSpPr>
          <p:nvPr/>
        </p:nvSpPr>
        <p:spPr bwMode="auto">
          <a:xfrm>
            <a:off x="5220072" y="1292135"/>
            <a:ext cx="3060700" cy="1092200"/>
          </a:xfrm>
          <a:prstGeom prst="roundRect">
            <a:avLst>
              <a:gd name="adj" fmla="val 12495"/>
            </a:avLst>
          </a:prstGeom>
          <a:solidFill>
            <a:schemeClr val="bg1">
              <a:lumMod val="65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83973" name="Rectangle 5"/>
          <p:cNvSpPr>
            <a:spLocks noChangeArrowheads="1"/>
          </p:cNvSpPr>
          <p:nvPr/>
        </p:nvSpPr>
        <p:spPr bwMode="auto">
          <a:xfrm>
            <a:off x="5364535" y="1341348"/>
            <a:ext cx="2763837"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800" b="1" dirty="0" smtClean="0">
                <a:solidFill>
                  <a:schemeClr val="bg1"/>
                </a:solidFill>
                <a:latin typeface="Arial" charset="0"/>
              </a:rPr>
              <a:t>Cost based pricing</a:t>
            </a:r>
            <a:endParaRPr lang="en-US" sz="2800" b="1" dirty="0">
              <a:solidFill>
                <a:schemeClr val="bg1"/>
              </a:solidFill>
              <a:latin typeface="Arial" charset="0"/>
            </a:endParaRPr>
          </a:p>
        </p:txBody>
      </p:sp>
      <p:sp>
        <p:nvSpPr>
          <p:cNvPr id="83974" name="AutoShape 6"/>
          <p:cNvSpPr>
            <a:spLocks noChangeArrowheads="1"/>
          </p:cNvSpPr>
          <p:nvPr/>
        </p:nvSpPr>
        <p:spPr bwMode="auto">
          <a:xfrm>
            <a:off x="4800972" y="2644685"/>
            <a:ext cx="3860800" cy="3022600"/>
          </a:xfrm>
          <a:prstGeom prst="octagon">
            <a:avLst>
              <a:gd name="adj" fmla="val 29282"/>
            </a:avLst>
          </a:prstGeom>
          <a:solidFill>
            <a:srgbClr val="FFFFCC"/>
          </a:solidFill>
          <a:ln w="25400">
            <a:solidFill>
              <a:schemeClr val="tx1"/>
            </a:solidFill>
            <a:miter lim="800000"/>
            <a:headEnd/>
            <a:tailEnd/>
          </a:ln>
          <a:effectLst>
            <a:glow rad="63500">
              <a:schemeClr val="accent6">
                <a:satMod val="175000"/>
                <a:alpha val="40000"/>
              </a:schemeClr>
            </a:glow>
            <a:outerShdw blurRad="50800" dist="50800" dir="5400000" algn="ctr" rotWithShape="0">
              <a:schemeClr val="bg1">
                <a:lumMod val="85000"/>
              </a:schemeClr>
            </a:outerShdw>
          </a:effectLst>
        </p:spPr>
        <p:txBody>
          <a:bodyPr wrap="none" anchor="ctr"/>
          <a:lstStyle/>
          <a:p>
            <a:endParaRPr lang="en-US"/>
          </a:p>
        </p:txBody>
      </p:sp>
      <p:sp>
        <p:nvSpPr>
          <p:cNvPr id="83975" name="Rectangle 7"/>
          <p:cNvSpPr>
            <a:spLocks noChangeArrowheads="1"/>
          </p:cNvSpPr>
          <p:nvPr/>
        </p:nvSpPr>
        <p:spPr bwMode="auto">
          <a:xfrm>
            <a:off x="5004172" y="2617698"/>
            <a:ext cx="34290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ctr"/>
            <a:r>
              <a:rPr lang="en-US" b="1" dirty="0">
                <a:solidFill>
                  <a:schemeClr val="tx2"/>
                </a:solidFill>
                <a:latin typeface="Arial" charset="0"/>
              </a:rPr>
              <a:t>Company </a:t>
            </a:r>
          </a:p>
          <a:p>
            <a:pPr algn="ctr"/>
            <a:r>
              <a:rPr lang="en-US" b="1" dirty="0">
                <a:solidFill>
                  <a:schemeClr val="tx2"/>
                </a:solidFill>
                <a:latin typeface="Arial" charset="0"/>
              </a:rPr>
              <a:t>focus:</a:t>
            </a:r>
          </a:p>
          <a:p>
            <a:pPr algn="ctr"/>
            <a:endParaRPr lang="en-US" b="1" dirty="0">
              <a:solidFill>
                <a:schemeClr val="tx2"/>
              </a:solidFill>
              <a:latin typeface="Arial" charset="0"/>
            </a:endParaRPr>
          </a:p>
          <a:p>
            <a:pPr algn="ctr"/>
            <a:r>
              <a:rPr lang="en-US" b="1" dirty="0" smtClean="0">
                <a:solidFill>
                  <a:schemeClr val="tx2"/>
                </a:solidFill>
                <a:latin typeface="Arial" charset="0"/>
              </a:rPr>
              <a:t>Create products as we see fit.  Focus on cost reductions to increase margins. </a:t>
            </a:r>
          </a:p>
          <a:p>
            <a:pPr algn="ctr"/>
            <a:r>
              <a:rPr lang="en-US" b="1" dirty="0" smtClean="0">
                <a:solidFill>
                  <a:schemeClr val="tx2"/>
                </a:solidFill>
                <a:latin typeface="Arial" charset="0"/>
              </a:rPr>
              <a:t>Pricing reflects our internal needs, not customers’</a:t>
            </a:r>
          </a:p>
        </p:txBody>
      </p:sp>
      <p:sp>
        <p:nvSpPr>
          <p:cNvPr id="83976" name="AutoShape 8"/>
          <p:cNvSpPr>
            <a:spLocks noChangeArrowheads="1"/>
          </p:cNvSpPr>
          <p:nvPr/>
        </p:nvSpPr>
        <p:spPr bwMode="auto">
          <a:xfrm>
            <a:off x="178792" y="2625635"/>
            <a:ext cx="3860800" cy="3022600"/>
          </a:xfrm>
          <a:prstGeom prst="octagon">
            <a:avLst>
              <a:gd name="adj" fmla="val 29282"/>
            </a:avLst>
          </a:prstGeom>
          <a:solidFill>
            <a:srgbClr val="32EE44"/>
          </a:solidFill>
          <a:ln w="25400">
            <a:solidFill>
              <a:schemeClr val="tx1"/>
            </a:solidFill>
            <a:miter lim="800000"/>
            <a:headEnd/>
            <a:tailEnd/>
          </a:ln>
          <a:effectLst>
            <a:glow rad="63500">
              <a:schemeClr val="accent6">
                <a:satMod val="175000"/>
                <a:alpha val="40000"/>
              </a:schemeClr>
            </a:glow>
            <a:outerShdw blurRad="50800" dist="50800" dir="5400000" algn="ctr" rotWithShape="0">
              <a:schemeClr val="bg1">
                <a:lumMod val="85000"/>
              </a:schemeClr>
            </a:outerShdw>
          </a:effectLst>
        </p:spPr>
        <p:txBody>
          <a:bodyPr wrap="none" anchor="ctr"/>
          <a:lstStyle/>
          <a:p>
            <a:endParaRPr lang="en-US"/>
          </a:p>
        </p:txBody>
      </p:sp>
      <p:sp>
        <p:nvSpPr>
          <p:cNvPr id="83977" name="AutoShape 9"/>
          <p:cNvSpPr>
            <a:spLocks noChangeArrowheads="1"/>
          </p:cNvSpPr>
          <p:nvPr/>
        </p:nvSpPr>
        <p:spPr bwMode="auto">
          <a:xfrm>
            <a:off x="658217" y="1292135"/>
            <a:ext cx="2943225" cy="1092200"/>
          </a:xfrm>
          <a:prstGeom prst="roundRect">
            <a:avLst>
              <a:gd name="adj" fmla="val 12495"/>
            </a:avLst>
          </a:prstGeom>
          <a:solidFill>
            <a:schemeClr val="bg1">
              <a:lumMod val="65000"/>
            </a:schemeClr>
          </a:soli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83978" name="Rectangle 10"/>
          <p:cNvSpPr>
            <a:spLocks noChangeArrowheads="1"/>
          </p:cNvSpPr>
          <p:nvPr/>
        </p:nvSpPr>
        <p:spPr bwMode="auto">
          <a:xfrm>
            <a:off x="750887" y="1555593"/>
            <a:ext cx="274320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0">
            <a:spAutoFit/>
          </a:bodyPr>
          <a:lstStyle/>
          <a:p>
            <a:pPr algn="ctr"/>
            <a:r>
              <a:rPr lang="en-US" sz="2800" b="1" dirty="0" smtClean="0">
                <a:solidFill>
                  <a:schemeClr val="bg1"/>
                </a:solidFill>
                <a:latin typeface="Arial" charset="0"/>
              </a:rPr>
              <a:t>Target pricing</a:t>
            </a:r>
            <a:endParaRPr lang="en-US" sz="2800" b="1" dirty="0">
              <a:solidFill>
                <a:schemeClr val="bg1"/>
              </a:solidFill>
              <a:latin typeface="Arial" charset="0"/>
            </a:endParaRPr>
          </a:p>
        </p:txBody>
      </p:sp>
      <p:sp>
        <p:nvSpPr>
          <p:cNvPr id="83979" name="Rectangle 11"/>
          <p:cNvSpPr>
            <a:spLocks noChangeArrowheads="1"/>
          </p:cNvSpPr>
          <p:nvPr/>
        </p:nvSpPr>
        <p:spPr bwMode="auto">
          <a:xfrm>
            <a:off x="448667" y="2612935"/>
            <a:ext cx="3276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ctr"/>
            <a:r>
              <a:rPr lang="en-US" b="1" dirty="0">
                <a:solidFill>
                  <a:schemeClr val="tx2"/>
                </a:solidFill>
                <a:latin typeface="Arial" charset="0"/>
              </a:rPr>
              <a:t>Customer </a:t>
            </a:r>
          </a:p>
          <a:p>
            <a:pPr algn="ctr"/>
            <a:r>
              <a:rPr lang="en-US" b="1" dirty="0">
                <a:solidFill>
                  <a:schemeClr val="tx2"/>
                </a:solidFill>
                <a:latin typeface="Arial" charset="0"/>
              </a:rPr>
              <a:t>Focus:</a:t>
            </a:r>
          </a:p>
          <a:p>
            <a:pPr algn="ctr"/>
            <a:endParaRPr lang="en-US" b="1" dirty="0">
              <a:solidFill>
                <a:schemeClr val="tx2"/>
              </a:solidFill>
              <a:latin typeface="Arial" charset="0"/>
            </a:endParaRPr>
          </a:p>
          <a:p>
            <a:pPr algn="ctr"/>
            <a:r>
              <a:rPr lang="en-US" b="1" dirty="0" smtClean="0">
                <a:solidFill>
                  <a:schemeClr val="tx2"/>
                </a:solidFill>
                <a:latin typeface="Arial" charset="0"/>
              </a:rPr>
              <a:t>Build what customers want.  Build processes to deliver that, and only that.</a:t>
            </a:r>
          </a:p>
          <a:p>
            <a:pPr algn="ctr"/>
            <a:r>
              <a:rPr lang="en-US" b="1" dirty="0" smtClean="0">
                <a:solidFill>
                  <a:schemeClr val="tx2"/>
                </a:solidFill>
                <a:latin typeface="Arial" charset="0"/>
              </a:rPr>
              <a:t>Happy customers, earn high margins, innovate</a:t>
            </a:r>
            <a:endParaRPr lang="en-US" b="1" dirty="0">
              <a:solidFill>
                <a:schemeClr val="tx2"/>
              </a:solidFill>
              <a:latin typeface="Arial" charset="0"/>
            </a:endParaRPr>
          </a:p>
        </p:txBody>
      </p:sp>
      <p:sp>
        <p:nvSpPr>
          <p:cNvPr id="83980" name="Line 12"/>
          <p:cNvSpPr>
            <a:spLocks noChangeShapeType="1"/>
          </p:cNvSpPr>
          <p:nvPr/>
        </p:nvSpPr>
        <p:spPr bwMode="auto">
          <a:xfrm flipH="1">
            <a:off x="2109192" y="2384335"/>
            <a:ext cx="15875"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1" name="Rectangle 13"/>
          <p:cNvSpPr>
            <a:spLocks noChangeArrowheads="1"/>
          </p:cNvSpPr>
          <p:nvPr/>
        </p:nvSpPr>
        <p:spPr bwMode="auto">
          <a:xfrm>
            <a:off x="4038600" y="6235700"/>
            <a:ext cx="4724400" cy="685800"/>
          </a:xfrm>
          <a:prstGeom prst="rect">
            <a:avLst/>
          </a:prstGeom>
          <a:solidFill>
            <a:schemeClr val="bg1">
              <a:lumMod val="95000"/>
            </a:schemeClr>
          </a:solidFill>
          <a:ln>
            <a:noFill/>
          </a:ln>
          <a:extLst/>
        </p:spPr>
        <p:txBody>
          <a:bodyPr wrap="none" anchor="ctr"/>
          <a:lstStyle/>
          <a:p>
            <a:endParaRPr lang="en-US"/>
          </a:p>
        </p:txBody>
      </p:sp>
      <p:pic>
        <p:nvPicPr>
          <p:cNvPr id="83982" name="Picture 14" descr="wh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67" y="4879885"/>
            <a:ext cx="25146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15" descr="Burger_king_wh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72" y="486083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952" name="Text Box 16"/>
          <p:cNvSpPr txBox="1">
            <a:spLocks noChangeArrowheads="1"/>
          </p:cNvSpPr>
          <p:nvPr/>
        </p:nvSpPr>
        <p:spPr bwMode="auto">
          <a:xfrm>
            <a:off x="3467100" y="5099050"/>
            <a:ext cx="1981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dirty="0">
                <a:latin typeface="Arial" charset="0"/>
              </a:rPr>
              <a:t>Unfair Comparison?</a:t>
            </a:r>
          </a:p>
        </p:txBody>
      </p:sp>
    </p:spTree>
    <p:extLst>
      <p:ext uri="{BB962C8B-B14F-4D97-AF65-F5344CB8AC3E}">
        <p14:creationId xmlns:p14="http://schemas.microsoft.com/office/powerpoint/2010/main" val="390233792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79512" y="230188"/>
            <a:ext cx="8712968" cy="609398"/>
          </a:xfrm>
        </p:spPr>
        <p:txBody>
          <a:bodyPr/>
          <a:lstStyle/>
          <a:p>
            <a:pPr>
              <a:defRPr/>
            </a:pPr>
            <a:r>
              <a:rPr sz="4400" smtClean="0">
                <a:effectLst>
                  <a:outerShdw blurRad="38100" dist="38100" dir="2700000" algn="tl">
                    <a:srgbClr val="000000">
                      <a:alpha val="43137"/>
                    </a:srgbClr>
                  </a:outerShdw>
                </a:effectLst>
              </a:rPr>
              <a:t>Target Pricing Versus Cost-Based Pricing</a:t>
            </a:r>
            <a:endParaRPr sz="4400">
              <a:effectLst>
                <a:outerShdw blurRad="38100" dist="38100" dir="2700000" algn="tl">
                  <a:srgbClr val="000000">
                    <a:alpha val="43137"/>
                  </a:srgbClr>
                </a:outerShdw>
              </a:effectLst>
            </a:endParaRPr>
          </a:p>
        </p:txBody>
      </p:sp>
      <p:sp>
        <p:nvSpPr>
          <p:cNvPr id="22" name="Text Placeholder 21"/>
          <p:cNvSpPr>
            <a:spLocks noGrp="1"/>
          </p:cNvSpPr>
          <p:nvPr>
            <p:ph type="body" sz="quarter" idx="10"/>
          </p:nvPr>
        </p:nvSpPr>
        <p:spPr>
          <a:xfrm>
            <a:off x="250825" y="981075"/>
            <a:ext cx="8382000" cy="6130925"/>
          </a:xfrm>
        </p:spPr>
        <p:txBody>
          <a:bodyPr/>
          <a:lstStyle/>
          <a:p>
            <a:pPr>
              <a:defRPr/>
            </a:pPr>
            <a:r>
              <a:rPr lang="en-US" dirty="0" smtClean="0"/>
              <a:t>Cost-based:</a:t>
            </a:r>
          </a:p>
          <a:p>
            <a:pPr>
              <a:buFont typeface="Arial" pitchFamily="34" charset="0"/>
              <a:buChar char="•"/>
              <a:defRPr/>
            </a:pPr>
            <a:endParaRPr lang="en-US" sz="1600" dirty="0" smtClean="0"/>
          </a:p>
          <a:p>
            <a:pPr marL="457200" indent="-457200">
              <a:buFontTx/>
              <a:buNone/>
              <a:defRPr/>
            </a:pPr>
            <a:r>
              <a:rPr lang="en-US" dirty="0" smtClean="0"/>
              <a:t>   Full cost</a:t>
            </a:r>
          </a:p>
          <a:p>
            <a:pPr marL="457200" indent="-457200">
              <a:buFontTx/>
              <a:buNone/>
              <a:defRPr/>
            </a:pPr>
            <a:r>
              <a:rPr lang="en-US" u="sng" dirty="0" smtClean="0"/>
              <a:t>+ Desired profit</a:t>
            </a:r>
          </a:p>
          <a:p>
            <a:pPr marL="457200" indent="-457200">
              <a:buFontTx/>
              <a:buNone/>
              <a:defRPr/>
            </a:pPr>
            <a:r>
              <a:rPr lang="en-US" dirty="0" smtClean="0"/>
              <a:t>   Sales Price</a:t>
            </a:r>
          </a:p>
          <a:p>
            <a:pPr>
              <a:buFontTx/>
              <a:buNone/>
              <a:defRPr/>
            </a:pPr>
            <a:endParaRPr lang="en-US" sz="1600" dirty="0" smtClean="0"/>
          </a:p>
          <a:p>
            <a:pPr>
              <a:defRPr/>
            </a:pPr>
            <a:r>
              <a:rPr lang="en-US" dirty="0" smtClean="0"/>
              <a:t>Target based:</a:t>
            </a:r>
          </a:p>
          <a:p>
            <a:pPr>
              <a:defRPr/>
            </a:pPr>
            <a:endParaRPr lang="en-US" sz="1600" dirty="0" smtClean="0"/>
          </a:p>
          <a:p>
            <a:pPr marL="457200" indent="-457200">
              <a:buFontTx/>
              <a:buNone/>
              <a:defRPr/>
            </a:pPr>
            <a:r>
              <a:rPr lang="en-US" dirty="0" smtClean="0"/>
              <a:t>   Target price</a:t>
            </a:r>
          </a:p>
          <a:p>
            <a:pPr marL="457200" indent="-457200">
              <a:buFontTx/>
              <a:buNone/>
              <a:defRPr/>
            </a:pPr>
            <a:r>
              <a:rPr lang="en-US" u="sng" dirty="0" smtClean="0"/>
              <a:t>-  Desired profit</a:t>
            </a:r>
          </a:p>
          <a:p>
            <a:pPr marL="457200" indent="-457200">
              <a:buFontTx/>
              <a:buNone/>
              <a:defRPr/>
            </a:pPr>
            <a:r>
              <a:rPr lang="en-US" dirty="0" smtClean="0"/>
              <a:t>   Target Cost</a:t>
            </a:r>
          </a:p>
          <a:p>
            <a:pPr>
              <a:defRPr/>
            </a:pPr>
            <a:endParaRPr lang="en-US" dirty="0" smtClean="0"/>
          </a:p>
          <a:p>
            <a:pPr>
              <a:buFontTx/>
              <a:buNone/>
              <a:defRPr/>
            </a:pPr>
            <a:r>
              <a:rPr lang="en-US" dirty="0" smtClean="0"/>
              <a:t>    </a:t>
            </a:r>
          </a:p>
        </p:txBody>
      </p:sp>
      <p:sp>
        <p:nvSpPr>
          <p:cNvPr id="25602" name="Slide Number Placeholder 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a:defRPr/>
            </a:pPr>
            <a:fld id="{40B9DCED-E2BB-4162-AB55-CD2CB120A04C}" type="slidenum">
              <a:rPr lang="en-US"/>
              <a:pPr>
                <a:defRPr/>
              </a:pPr>
              <a:t>44</a:t>
            </a:fld>
            <a:endParaRPr lang="en-US" dirty="0"/>
          </a:p>
        </p:txBody>
      </p:sp>
      <p:pic>
        <p:nvPicPr>
          <p:cNvPr id="48133" name="Picture 20" descr="tarvscs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197" y="876300"/>
            <a:ext cx="4898116" cy="53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908050"/>
            <a:ext cx="8382000" cy="5570756"/>
          </a:xfrm>
        </p:spPr>
        <p:txBody>
          <a:bodyPr/>
          <a:lstStyle/>
          <a:p>
            <a:r>
              <a:rPr lang="en-US" dirty="0" smtClean="0"/>
              <a:t>Target Cost</a:t>
            </a:r>
          </a:p>
          <a:p>
            <a:endParaRPr lang="en-US" dirty="0" smtClean="0"/>
          </a:p>
          <a:p>
            <a:endParaRPr lang="en-US" dirty="0" smtClean="0"/>
          </a:p>
          <a:p>
            <a:endParaRPr lang="en-US" dirty="0" smtClean="0"/>
          </a:p>
          <a:p>
            <a:r>
              <a:rPr lang="en-US" dirty="0" smtClean="0"/>
              <a:t>Full Cost</a:t>
            </a:r>
          </a:p>
          <a:p>
            <a:endParaRPr lang="en-US" dirty="0" smtClean="0"/>
          </a:p>
          <a:p>
            <a:endParaRPr lang="en-US" dirty="0" smtClean="0"/>
          </a:p>
          <a:p>
            <a:r>
              <a:rPr lang="en-US" dirty="0" smtClean="0"/>
              <a:t>Assemble team to:</a:t>
            </a:r>
          </a:p>
          <a:p>
            <a:pPr lvl="1"/>
            <a:r>
              <a:rPr lang="en-US" dirty="0" smtClean="0"/>
              <a:t>Cut costs</a:t>
            </a:r>
            <a:r>
              <a:rPr lang="en-US" dirty="0"/>
              <a:t> </a:t>
            </a:r>
            <a:r>
              <a:rPr lang="en-US" dirty="0" smtClean="0"/>
              <a:t>where expenditures do not provide customer perceived value</a:t>
            </a:r>
          </a:p>
          <a:p>
            <a:pPr lvl="1"/>
            <a:r>
              <a:rPr lang="en-US" dirty="0" smtClean="0"/>
              <a:t>Shift costs to provide higher value where needed</a:t>
            </a:r>
          </a:p>
        </p:txBody>
      </p:sp>
      <p:sp>
        <p:nvSpPr>
          <p:cNvPr id="4" name="Slide Number Placeholder 3"/>
          <p:cNvSpPr>
            <a:spLocks noGrp="1"/>
          </p:cNvSpPr>
          <p:nvPr>
            <p:ph type="sldNum" sz="quarter" idx="11"/>
          </p:nvPr>
        </p:nvSpPr>
        <p:spPr/>
        <p:txBody>
          <a:bodyPr/>
          <a:lstStyle/>
          <a:p>
            <a:pPr>
              <a:defRPr/>
            </a:pPr>
            <a:fld id="{2913EFC5-343E-4DAE-BBC3-75D3B28DDDA6}" type="slidenum">
              <a:rPr lang="en-US" smtClean="0"/>
              <a:pPr>
                <a:defRPr/>
              </a:pPr>
              <a:t>45</a:t>
            </a:fld>
            <a:endParaRPr lang="en-US" dirty="0"/>
          </a:p>
        </p:txBody>
      </p:sp>
      <p:sp>
        <p:nvSpPr>
          <p:cNvPr id="5" name="Title 1"/>
          <p:cNvSpPr>
            <a:spLocks noGrp="1"/>
          </p:cNvSpPr>
          <p:nvPr>
            <p:ph type="title"/>
          </p:nvPr>
        </p:nvSpPr>
        <p:spPr/>
        <p:txBody>
          <a:bodyPr/>
          <a:lstStyle/>
          <a:p>
            <a:pPr>
              <a:defRPr/>
            </a:pPr>
            <a:r>
              <a:rPr dirty="0" smtClean="0"/>
              <a:t>Meeting target pricing cost structure</a:t>
            </a:r>
            <a:endParaRPr dirty="0"/>
          </a:p>
        </p:txBody>
      </p:sp>
      <p:pic>
        <p:nvPicPr>
          <p:cNvPr id="50181" name="Picture 5" descr="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06538"/>
            <a:ext cx="603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F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573463"/>
            <a:ext cx="75612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20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defRPr/>
            </a:pPr>
            <a:r>
              <a:rPr sz="2400" b="1" cap="small" dirty="0" smtClean="0">
                <a:effectLst/>
              </a:rPr>
              <a:t>S18-11: Using  ABC  to derive cost based pricing</a:t>
            </a:r>
            <a:br>
              <a:rPr sz="2400" b="1" cap="small" dirty="0" smtClean="0">
                <a:effectLst/>
              </a:rPr>
            </a:br>
            <a:r>
              <a:rPr lang="en-US" sz="2400" b="1" cap="small" dirty="0" smtClean="0">
                <a:effectLst/>
              </a:rPr>
              <a:t>Bonus?  What to do if customers won’t pay the price? </a:t>
            </a:r>
            <a:endParaRPr sz="2400" b="1" cap="small" dirty="0">
              <a:effectLst/>
            </a:endParaRPr>
          </a:p>
        </p:txBody>
      </p:sp>
      <p:sp>
        <p:nvSpPr>
          <p:cNvPr id="55299" name="Text Placeholder 2"/>
          <p:cNvSpPr>
            <a:spLocks noGrp="1"/>
          </p:cNvSpPr>
          <p:nvPr>
            <p:ph type="body" sz="quarter" idx="10"/>
          </p:nvPr>
        </p:nvSpPr>
        <p:spPr>
          <a:xfrm>
            <a:off x="323019" y="980728"/>
            <a:ext cx="8137599" cy="2016224"/>
          </a:xfrm>
        </p:spPr>
        <p:txBody>
          <a:bodyPr/>
          <a:lstStyle/>
          <a:p>
            <a:pPr marL="0" indent="0">
              <a:buFontTx/>
              <a:buNone/>
            </a:pPr>
            <a:r>
              <a:rPr lang="en-US" sz="2800" dirty="0" smtClean="0"/>
              <a:t>In Short Exercise 18-5, </a:t>
            </a:r>
            <a:r>
              <a:rPr lang="en-US" sz="2800" dirty="0" err="1" smtClean="0"/>
              <a:t>Accel</a:t>
            </a:r>
            <a:r>
              <a:rPr lang="en-US" sz="2800" dirty="0" smtClean="0"/>
              <a:t> Corp. desires a 25% target profit after covering all costs.</a:t>
            </a:r>
            <a:endParaRPr lang="en-US" sz="1200" dirty="0" smtClean="0"/>
          </a:p>
          <a:p>
            <a:pPr marL="0" indent="0">
              <a:buFontTx/>
              <a:buNone/>
            </a:pPr>
            <a:r>
              <a:rPr lang="en-US" sz="2800" dirty="0" smtClean="0"/>
              <a:t>1. Considering the total costs assigned to the Products C and D in S18-5, what would </a:t>
            </a:r>
            <a:r>
              <a:rPr lang="en-US" sz="2800" dirty="0" err="1" smtClean="0"/>
              <a:t>Accel</a:t>
            </a:r>
            <a:r>
              <a:rPr lang="en-US" sz="2800" dirty="0" smtClean="0"/>
              <a:t> have to charge the customer to achieve that profit?</a:t>
            </a:r>
          </a:p>
        </p:txBody>
      </p:sp>
      <p:sp>
        <p:nvSpPr>
          <p:cNvPr id="4" name="Slide Number Placeholder 3"/>
          <p:cNvSpPr>
            <a:spLocks noGrp="1"/>
          </p:cNvSpPr>
          <p:nvPr>
            <p:ph type="sldNum" sz="quarter" idx="11"/>
          </p:nvPr>
        </p:nvSpPr>
        <p:spPr/>
        <p:txBody>
          <a:bodyPr/>
          <a:lstStyle/>
          <a:p>
            <a:pPr>
              <a:defRPr/>
            </a:pPr>
            <a:fld id="{FA9DBD17-304E-4C9A-80E4-F45EED798AAB}" type="slidenum">
              <a:rPr lang="en-US" smtClean="0"/>
              <a:pPr>
                <a:defRPr/>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2492140"/>
              </p:ext>
            </p:extLst>
          </p:nvPr>
        </p:nvGraphicFramePr>
        <p:xfrm>
          <a:off x="431032" y="3103563"/>
          <a:ext cx="7921574" cy="1981200"/>
        </p:xfrm>
        <a:graphic>
          <a:graphicData uri="http://schemas.openxmlformats.org/drawingml/2006/table">
            <a:tbl>
              <a:tblPr firstRow="1" bandRow="1">
                <a:tableStyleId>{5940675A-B579-460E-94D1-54222C63F5DA}</a:tableStyleId>
              </a:tblPr>
              <a:tblGrid>
                <a:gridCol w="4041016"/>
                <a:gridCol w="1986262"/>
                <a:gridCol w="1894296"/>
              </a:tblGrid>
              <a:tr h="345639">
                <a:tc>
                  <a:txBody>
                    <a:bodyPr/>
                    <a:lstStyle/>
                    <a:p>
                      <a:endParaRPr lang="en-US" sz="2000" dirty="0">
                        <a:latin typeface="Times New Roman" pitchFamily="18" charset="0"/>
                        <a:cs typeface="Times New Roman" pitchFamily="18" charset="0"/>
                      </a:endParaRPr>
                    </a:p>
                  </a:txBody>
                  <a:tcPr marL="91455" marR="91455"/>
                </a:tc>
                <a:tc>
                  <a:txBody>
                    <a:bodyPr/>
                    <a:lstStyle/>
                    <a:p>
                      <a:pPr algn="ctr"/>
                      <a:r>
                        <a:rPr lang="en-US" sz="2000" b="1" dirty="0" smtClean="0">
                          <a:latin typeface="Times New Roman" pitchFamily="18" charset="0"/>
                          <a:cs typeface="Times New Roman" pitchFamily="18" charset="0"/>
                        </a:rPr>
                        <a:t>Product C </a:t>
                      </a:r>
                      <a:endParaRPr lang="en-US" sz="2000" dirty="0">
                        <a:latin typeface="Times New Roman" pitchFamily="18" charset="0"/>
                        <a:cs typeface="Times New Roman" pitchFamily="18" charset="0"/>
                      </a:endParaRPr>
                    </a:p>
                  </a:txBody>
                  <a:tcPr marL="91455" marR="91455"/>
                </a:tc>
                <a:tc>
                  <a:txBody>
                    <a:bodyPr/>
                    <a:lstStyle/>
                    <a:p>
                      <a:pPr algn="ctr"/>
                      <a:r>
                        <a:rPr lang="en-US" sz="2000" b="1" dirty="0" smtClean="0">
                          <a:latin typeface="Times New Roman" pitchFamily="18" charset="0"/>
                          <a:cs typeface="Times New Roman" pitchFamily="18" charset="0"/>
                        </a:rPr>
                        <a:t>Product D</a:t>
                      </a:r>
                      <a:endParaRPr lang="en-US" sz="2000" dirty="0">
                        <a:latin typeface="Times New Roman" pitchFamily="18" charset="0"/>
                        <a:cs typeface="Times New Roman" pitchFamily="18" charset="0"/>
                      </a:endParaRPr>
                    </a:p>
                  </a:txBody>
                  <a:tcPr marL="91455" marR="91455"/>
                </a:tc>
              </a:tr>
              <a:tr h="345639">
                <a:tc>
                  <a:txBody>
                    <a:bodyPr/>
                    <a:lstStyle/>
                    <a:p>
                      <a:r>
                        <a:rPr lang="en-US" sz="2000" dirty="0" smtClean="0">
                          <a:latin typeface="Times New Roman" pitchFamily="18" charset="0"/>
                          <a:cs typeface="Times New Roman" pitchFamily="18" charset="0"/>
                        </a:rPr>
                        <a:t>Direct materials cost per unit </a:t>
                      </a:r>
                      <a:endParaRPr lang="en-US" sz="2000" dirty="0">
                        <a:latin typeface="Times New Roman" pitchFamily="18" charset="0"/>
                        <a:cs typeface="Times New Roman" pitchFamily="18" charset="0"/>
                      </a:endParaRPr>
                    </a:p>
                  </a:txBody>
                  <a:tcPr marL="91455" marR="91455"/>
                </a:tc>
                <a:tc>
                  <a:txBody>
                    <a:bodyPr/>
                    <a:lstStyle/>
                    <a:p>
                      <a:pPr algn="r"/>
                      <a:r>
                        <a:rPr lang="en-US" sz="2000" dirty="0" smtClean="0">
                          <a:latin typeface="Times New Roman" pitchFamily="18" charset="0"/>
                          <a:cs typeface="Times New Roman" pitchFamily="18" charset="0"/>
                        </a:rPr>
                        <a:t>$    700 </a:t>
                      </a:r>
                      <a:endParaRPr lang="en-US" sz="2000" dirty="0">
                        <a:latin typeface="Times New Roman" pitchFamily="18" charset="0"/>
                        <a:cs typeface="Times New Roman" pitchFamily="18" charset="0"/>
                      </a:endParaRPr>
                    </a:p>
                  </a:txBody>
                  <a:tcPr marL="91455" marR="91455"/>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  2,000</a:t>
                      </a:r>
                    </a:p>
                  </a:txBody>
                  <a:tcPr marL="91455" marR="91455"/>
                </a:tc>
              </a:tr>
              <a:tr h="345639">
                <a:tc>
                  <a:txBody>
                    <a:bodyPr/>
                    <a:lstStyle/>
                    <a:p>
                      <a:r>
                        <a:rPr lang="en-US" sz="2000" dirty="0" smtClean="0">
                          <a:latin typeface="Times New Roman" pitchFamily="18" charset="0"/>
                          <a:cs typeface="Times New Roman" pitchFamily="18" charset="0"/>
                        </a:rPr>
                        <a:t>Direct labor cost per unit </a:t>
                      </a:r>
                      <a:endParaRPr lang="en-US" sz="2000" dirty="0">
                        <a:latin typeface="Times New Roman" pitchFamily="18" charset="0"/>
                        <a:cs typeface="Times New Roman" pitchFamily="18" charset="0"/>
                      </a:endParaRPr>
                    </a:p>
                  </a:txBody>
                  <a:tcPr marL="91455" marR="91455"/>
                </a:tc>
                <a:tc>
                  <a:txBody>
                    <a:bodyPr/>
                    <a:lstStyle/>
                    <a:p>
                      <a:pPr marL="0" marR="0" indent="0" algn="r" defTabSz="914363"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300</a:t>
                      </a:r>
                    </a:p>
                  </a:txBody>
                  <a:tcPr marL="91455" marR="91455"/>
                </a:tc>
                <a:tc>
                  <a:txBody>
                    <a:bodyPr/>
                    <a:lstStyle/>
                    <a:p>
                      <a:pPr algn="r"/>
                      <a:r>
                        <a:rPr lang="en-US" sz="2000" dirty="0" smtClean="0">
                          <a:latin typeface="Times New Roman" pitchFamily="18" charset="0"/>
                          <a:cs typeface="Times New Roman" pitchFamily="18" charset="0"/>
                        </a:rPr>
                        <a:t>100</a:t>
                      </a:r>
                      <a:endParaRPr lang="en-US" sz="2000" dirty="0">
                        <a:latin typeface="Times New Roman" pitchFamily="18" charset="0"/>
                        <a:cs typeface="Times New Roman" pitchFamily="18" charset="0"/>
                      </a:endParaRPr>
                    </a:p>
                  </a:txBody>
                  <a:tcPr marL="91455" marR="91455"/>
                </a:tc>
              </a:tr>
              <a:tr h="345639">
                <a:tc>
                  <a:txBody>
                    <a:bodyPr/>
                    <a:lstStyle/>
                    <a:p>
                      <a:r>
                        <a:rPr lang="en-US" sz="2000" dirty="0" smtClean="0">
                          <a:latin typeface="Times New Roman" pitchFamily="18" charset="0"/>
                          <a:cs typeface="Times New Roman" pitchFamily="18" charset="0"/>
                        </a:rPr>
                        <a:t>Indirect manufacturing cost per unit </a:t>
                      </a:r>
                      <a:endParaRPr lang="en-US" sz="2000" dirty="0">
                        <a:latin typeface="Times New Roman" pitchFamily="18" charset="0"/>
                        <a:cs typeface="Times New Roman" pitchFamily="18" charset="0"/>
                      </a:endParaRPr>
                    </a:p>
                  </a:txBody>
                  <a:tcPr marL="91455" marR="91455"/>
                </a:tc>
                <a:tc>
                  <a:txBody>
                    <a:bodyPr/>
                    <a:lstStyle/>
                    <a:p>
                      <a:pPr algn="r"/>
                      <a:r>
                        <a:rPr lang="en-US" sz="2000" u="heavy" baseline="0" dirty="0" smtClean="0">
                          <a:latin typeface="Times New Roman" pitchFamily="18" charset="0"/>
                          <a:cs typeface="Times New Roman" pitchFamily="18" charset="0"/>
                        </a:rPr>
                        <a:t>492</a:t>
                      </a:r>
                      <a:endParaRPr lang="en-US" sz="2000" u="heavy" baseline="0" dirty="0">
                        <a:latin typeface="Times New Roman" pitchFamily="18" charset="0"/>
                        <a:cs typeface="Times New Roman" pitchFamily="18" charset="0"/>
                      </a:endParaRPr>
                    </a:p>
                  </a:txBody>
                  <a:tcPr marL="91455" marR="91455"/>
                </a:tc>
                <a:tc>
                  <a:txBody>
                    <a:bodyPr/>
                    <a:lstStyle/>
                    <a:p>
                      <a:pPr algn="r"/>
                      <a:r>
                        <a:rPr lang="en-US" sz="2000" u="heavy" baseline="0" dirty="0" smtClean="0">
                          <a:latin typeface="Times New Roman" pitchFamily="18" charset="0"/>
                          <a:cs typeface="Times New Roman" pitchFamily="18" charset="0"/>
                        </a:rPr>
                        <a:t>1,070</a:t>
                      </a:r>
                      <a:endParaRPr lang="en-US" sz="2000" u="heavy" baseline="0" dirty="0">
                        <a:latin typeface="Times New Roman" pitchFamily="18" charset="0"/>
                        <a:cs typeface="Times New Roman" pitchFamily="18" charset="0"/>
                      </a:endParaRPr>
                    </a:p>
                  </a:txBody>
                  <a:tcPr marL="91455" marR="91455"/>
                </a:tc>
              </a:tr>
              <a:tr h="34563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Product cost per unit</a:t>
                      </a:r>
                      <a:endParaRPr lang="en-US" sz="2000" dirty="0">
                        <a:latin typeface="Times New Roman" pitchFamily="18" charset="0"/>
                        <a:cs typeface="Times New Roman" pitchFamily="18" charset="0"/>
                      </a:endParaRPr>
                    </a:p>
                  </a:txBody>
                  <a:tcPr marL="91455" marR="91455"/>
                </a:tc>
                <a:tc>
                  <a:txBody>
                    <a:bodyPr/>
                    <a:lstStyle/>
                    <a:p>
                      <a:pPr algn="r"/>
                      <a:r>
                        <a:rPr lang="en-US" sz="2000" dirty="0" smtClean="0">
                          <a:latin typeface="Times New Roman" pitchFamily="18" charset="0"/>
                          <a:cs typeface="Times New Roman" pitchFamily="18" charset="0"/>
                        </a:rPr>
                        <a:t>$ 1,492</a:t>
                      </a:r>
                      <a:endParaRPr lang="en-US" sz="2000" dirty="0">
                        <a:latin typeface="Times New Roman" pitchFamily="18" charset="0"/>
                        <a:cs typeface="Times New Roman" pitchFamily="18" charset="0"/>
                      </a:endParaRPr>
                    </a:p>
                  </a:txBody>
                  <a:tcPr marL="91455" marR="91455"/>
                </a:tc>
                <a:tc>
                  <a:txBody>
                    <a:bodyPr/>
                    <a:lstStyle/>
                    <a:p>
                      <a:pPr algn="r"/>
                      <a:r>
                        <a:rPr lang="en-US" sz="2000" dirty="0" smtClean="0">
                          <a:latin typeface="Times New Roman" pitchFamily="18" charset="0"/>
                          <a:cs typeface="Times New Roman" pitchFamily="18" charset="0"/>
                        </a:rPr>
                        <a:t>$ 3,170</a:t>
                      </a:r>
                      <a:endParaRPr lang="en-US" sz="2000" dirty="0">
                        <a:latin typeface="Times New Roman" pitchFamily="18" charset="0"/>
                        <a:cs typeface="Times New Roman" pitchFamily="18" charset="0"/>
                      </a:endParaRPr>
                    </a:p>
                  </a:txBody>
                  <a:tcPr marL="91455" marR="91455"/>
                </a:tc>
              </a:tr>
            </a:tbl>
          </a:graphicData>
        </a:graphic>
      </p:graphicFrame>
      <p:sp>
        <p:nvSpPr>
          <p:cNvPr id="55327" name="TextBox 5"/>
          <p:cNvSpPr txBox="1">
            <a:spLocks noChangeArrowheads="1"/>
          </p:cNvSpPr>
          <p:nvPr/>
        </p:nvSpPr>
        <p:spPr bwMode="auto">
          <a:xfrm>
            <a:off x="250825" y="5084763"/>
            <a:ext cx="82819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Total costs divided by (100% - target profit) =</a:t>
            </a:r>
          </a:p>
          <a:p>
            <a:pPr eaLnBrk="1" hangingPunct="1"/>
            <a:r>
              <a:rPr lang="en-US" sz="2400">
                <a:latin typeface="Times New Roman" pitchFamily="18" charset="0"/>
                <a:cs typeface="Times New Roman" pitchFamily="18" charset="0"/>
              </a:rPr>
              <a:t>		$1,492 ÷ 0.75 =  </a:t>
            </a:r>
            <a:r>
              <a:rPr lang="en-US" sz="2400" b="1">
                <a:latin typeface="Times New Roman" pitchFamily="18" charset="0"/>
                <a:cs typeface="Times New Roman" pitchFamily="18" charset="0"/>
              </a:rPr>
              <a:t>$ 1,989.33</a:t>
            </a:r>
          </a:p>
          <a:p>
            <a:pPr eaLnBrk="1" hangingPunct="1"/>
            <a:r>
              <a:rPr lang="en-US" sz="2400">
                <a:latin typeface="Times New Roman" pitchFamily="18" charset="0"/>
                <a:cs typeface="Times New Roman" pitchFamily="18" charset="0"/>
              </a:rPr>
              <a:t>Total costs divided by (100% - target profit) =</a:t>
            </a:r>
          </a:p>
          <a:p>
            <a:pPr eaLnBrk="1" hangingPunct="1"/>
            <a:r>
              <a:rPr lang="en-US" sz="2400">
                <a:latin typeface="Times New Roman" pitchFamily="18" charset="0"/>
                <a:cs typeface="Times New Roman" pitchFamily="18" charset="0"/>
              </a:rPr>
              <a:t>		$3,170 ÷ 0.75 =  </a:t>
            </a:r>
            <a:r>
              <a:rPr lang="en-US" sz="2400" b="1">
                <a:latin typeface="Times New Roman" pitchFamily="18" charset="0"/>
                <a:cs typeface="Times New Roman" pitchFamily="18" charset="0"/>
              </a:rPr>
              <a:t>$ 4,226.67</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Activity-Based Management</a:t>
            </a:r>
            <a:endParaRPr/>
          </a:p>
        </p:txBody>
      </p:sp>
      <p:sp>
        <p:nvSpPr>
          <p:cNvPr id="45059" name="Content Placeholder 1"/>
          <p:cNvSpPr>
            <a:spLocks noGrp="1"/>
          </p:cNvSpPr>
          <p:nvPr>
            <p:ph idx="1"/>
          </p:nvPr>
        </p:nvSpPr>
        <p:spPr>
          <a:xfrm>
            <a:off x="250825" y="1412875"/>
            <a:ext cx="8382000" cy="4979825"/>
          </a:xfrm>
        </p:spPr>
        <p:txBody>
          <a:bodyPr/>
          <a:lstStyle/>
          <a:p>
            <a:pPr eaLnBrk="1" hangingPunct="1"/>
            <a:r>
              <a:rPr lang="en-US" dirty="0" smtClean="0"/>
              <a:t>The context of decision making</a:t>
            </a:r>
          </a:p>
          <a:p>
            <a:pPr lvl="1" eaLnBrk="1" hangingPunct="1"/>
            <a:r>
              <a:rPr lang="en-US" sz="2800" dirty="0" smtClean="0"/>
              <a:t>Long term strategic approaches to business </a:t>
            </a:r>
          </a:p>
          <a:p>
            <a:pPr lvl="2" eaLnBrk="1" hangingPunct="1"/>
            <a:r>
              <a:rPr lang="en-US" sz="2400" dirty="0" smtClean="0"/>
              <a:t>Quality management</a:t>
            </a:r>
          </a:p>
          <a:p>
            <a:pPr eaLnBrk="1" hangingPunct="1"/>
            <a:r>
              <a:rPr lang="en-US" dirty="0" smtClean="0"/>
              <a:t>Tools to define your approach</a:t>
            </a:r>
            <a:endParaRPr lang="en-US" sz="3200" dirty="0" smtClean="0"/>
          </a:p>
          <a:p>
            <a:pPr lvl="1" eaLnBrk="1" hangingPunct="1"/>
            <a:r>
              <a:rPr lang="en-US" sz="2800" dirty="0" smtClean="0"/>
              <a:t>Target pricing (target costing) </a:t>
            </a:r>
            <a:r>
              <a:rPr lang="en-US" sz="2800" dirty="0" err="1" smtClean="0"/>
              <a:t>vs</a:t>
            </a:r>
            <a:r>
              <a:rPr lang="en-US" sz="2800" dirty="0" smtClean="0"/>
              <a:t> cost-based pricing</a:t>
            </a:r>
          </a:p>
          <a:p>
            <a:pPr lvl="1" eaLnBrk="1" hangingPunct="1"/>
            <a:r>
              <a:rPr lang="en-US" dirty="0" smtClean="0"/>
              <a:t>Just-in-time (JIT) systems</a:t>
            </a:r>
            <a:endParaRPr lang="en-US" sz="2800" dirty="0" smtClean="0"/>
          </a:p>
          <a:p>
            <a:pPr eaLnBrk="1" hangingPunct="1"/>
            <a:r>
              <a:rPr lang="en-US" dirty="0" smtClean="0"/>
              <a:t>Types of decisions where ABC fits in:</a:t>
            </a:r>
          </a:p>
          <a:p>
            <a:pPr lvl="1" eaLnBrk="1" hangingPunct="1"/>
            <a:r>
              <a:rPr lang="en-US" sz="3200" dirty="0" smtClean="0"/>
              <a:t>Pricing and product mix</a:t>
            </a:r>
          </a:p>
          <a:p>
            <a:pPr lvl="1" eaLnBrk="1" hangingPunct="1"/>
            <a:r>
              <a:rPr lang="en-US" sz="3200" dirty="0" smtClean="0"/>
              <a:t>Cost management</a:t>
            </a:r>
          </a:p>
          <a:p>
            <a:pPr lvl="2" eaLnBrk="1" hangingPunct="1"/>
            <a:r>
              <a:rPr lang="en-US" dirty="0" smtClean="0"/>
              <a:t>Spend where it adds value, cut where it doesn’t</a:t>
            </a:r>
          </a:p>
        </p:txBody>
      </p:sp>
      <p:sp>
        <p:nvSpPr>
          <p:cNvPr id="23555"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E30523D1-187B-4A07-8C45-AFAE12E29D6D}" type="slidenum">
              <a:rPr lang="en-US"/>
              <a:pPr>
                <a:defRPr/>
              </a:pPr>
              <a:t>47</a:t>
            </a:fld>
            <a:endParaRPr lang="en-US" dirty="0"/>
          </a:p>
        </p:txBody>
      </p:sp>
    </p:spTree>
    <p:custDataLst>
      <p:tags r:id="rId1"/>
    </p:custDataLst>
    <p:extLst>
      <p:ext uri="{BB962C8B-B14F-4D97-AF65-F5344CB8AC3E}">
        <p14:creationId xmlns:p14="http://schemas.microsoft.com/office/powerpoint/2010/main" val="1332799105"/>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Just-in-Time Systems</a:t>
            </a:r>
            <a:endParaRPr/>
          </a:p>
        </p:txBody>
      </p:sp>
      <p:sp>
        <p:nvSpPr>
          <p:cNvPr id="57347" name="Content Placeholder 1"/>
          <p:cNvSpPr>
            <a:spLocks noGrp="1"/>
          </p:cNvSpPr>
          <p:nvPr>
            <p:ph idx="1"/>
          </p:nvPr>
        </p:nvSpPr>
        <p:spPr>
          <a:xfrm>
            <a:off x="395288" y="1125538"/>
            <a:ext cx="8382000" cy="4647426"/>
          </a:xfrm>
        </p:spPr>
        <p:txBody>
          <a:bodyPr/>
          <a:lstStyle/>
          <a:p>
            <a:pPr eaLnBrk="1" hangingPunct="1"/>
            <a:r>
              <a:rPr lang="en-US" sz="2800" dirty="0" smtClean="0"/>
              <a:t>Materials purchased and goods completed “just in time” for delivery</a:t>
            </a:r>
          </a:p>
          <a:p>
            <a:pPr lvl="1" eaLnBrk="1" hangingPunct="1"/>
            <a:r>
              <a:rPr lang="en-US" sz="2400" dirty="0" smtClean="0"/>
              <a:t>Deliveries are small and frequent</a:t>
            </a:r>
          </a:p>
          <a:p>
            <a:pPr lvl="1"/>
            <a:r>
              <a:rPr lang="en-US" sz="2400" dirty="0" smtClean="0"/>
              <a:t>Suppliers must guarantee a defect rate close to zero</a:t>
            </a:r>
          </a:p>
          <a:p>
            <a:r>
              <a:rPr lang="en-US" sz="2800" dirty="0" smtClean="0"/>
              <a:t>Minimizes investment the company has in its inventories </a:t>
            </a:r>
          </a:p>
          <a:p>
            <a:r>
              <a:rPr lang="en-US" sz="2800" dirty="0" smtClean="0"/>
              <a:t>Lowers risk of the inventory becoming obsolete or unsalable</a:t>
            </a:r>
          </a:p>
          <a:p>
            <a:r>
              <a:rPr lang="en-US" sz="2800" dirty="0" smtClean="0"/>
              <a:t>Same concepts apply to service providers and merchandisers</a:t>
            </a:r>
          </a:p>
          <a:p>
            <a:r>
              <a:rPr lang="en-US" sz="2800" dirty="0" smtClean="0"/>
              <a:t>One application of “Lean management”</a:t>
            </a:r>
          </a:p>
        </p:txBody>
      </p:sp>
      <p:sp>
        <p:nvSpPr>
          <p:cNvPr id="27651"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110CF4C6-3B93-41AF-9724-E546C985D6AC}" type="slidenum">
              <a:rPr lang="en-US"/>
              <a:pPr>
                <a:defRPr/>
              </a:pPr>
              <a:t>48</a:t>
            </a:fld>
            <a:endParaRPr lang="en-US" dirty="0"/>
          </a:p>
        </p:txBody>
      </p:sp>
    </p:spTree>
    <p:custDataLst>
      <p:tags r:id="rId1"/>
    </p:custData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Just-in-Time Work Cells</a:t>
            </a:r>
            <a:endParaRPr/>
          </a:p>
        </p:txBody>
      </p:sp>
      <p:sp>
        <p:nvSpPr>
          <p:cNvPr id="58371" name="Content Placeholder 1"/>
          <p:cNvSpPr>
            <a:spLocks noGrp="1"/>
          </p:cNvSpPr>
          <p:nvPr>
            <p:ph idx="1"/>
          </p:nvPr>
        </p:nvSpPr>
        <p:spPr>
          <a:xfrm>
            <a:off x="381000" y="1412875"/>
            <a:ext cx="8151813" cy="4992136"/>
          </a:xfrm>
        </p:spPr>
        <p:txBody>
          <a:bodyPr/>
          <a:lstStyle/>
          <a:p>
            <a:pPr eaLnBrk="1" hangingPunct="1"/>
            <a:r>
              <a:rPr lang="en-US" dirty="0" smtClean="0"/>
              <a:t>Production completed in work cells</a:t>
            </a:r>
          </a:p>
          <a:p>
            <a:pPr lvl="1" eaLnBrk="1" hangingPunct="1"/>
            <a:r>
              <a:rPr lang="en-US" dirty="0" smtClean="0"/>
              <a:t>Area where resources are readily available</a:t>
            </a:r>
          </a:p>
          <a:p>
            <a:pPr lvl="1" eaLnBrk="1" hangingPunct="1"/>
            <a:r>
              <a:rPr lang="en-US" dirty="0" smtClean="0"/>
              <a:t>Employee work teams, little outside supervision</a:t>
            </a:r>
          </a:p>
          <a:p>
            <a:pPr lvl="1" eaLnBrk="1" hangingPunct="1"/>
            <a:r>
              <a:rPr lang="en-US" dirty="0" smtClean="0"/>
              <a:t>Goods completed in small batches that are inspected for quality</a:t>
            </a:r>
          </a:p>
          <a:p>
            <a:pPr lvl="1" eaLnBrk="1" hangingPunct="1"/>
            <a:r>
              <a:rPr lang="en-US" dirty="0" smtClean="0"/>
              <a:t>As completed products move out, suppliers deliver more materials</a:t>
            </a:r>
          </a:p>
          <a:p>
            <a:pPr eaLnBrk="1" hangingPunct="1"/>
            <a:r>
              <a:rPr lang="en-US" dirty="0" smtClean="0"/>
              <a:t>Traditional systems</a:t>
            </a:r>
          </a:p>
          <a:p>
            <a:pPr lvl="1" eaLnBrk="1" hangingPunct="1"/>
            <a:r>
              <a:rPr lang="en-US" dirty="0" smtClean="0"/>
              <a:t>Production moves to various departments</a:t>
            </a:r>
          </a:p>
          <a:p>
            <a:pPr lvl="1" eaLnBrk="1" hangingPunct="1"/>
            <a:r>
              <a:rPr lang="en-US" dirty="0" smtClean="0"/>
              <a:t>Movement between departments consumes      non-value-added resources</a:t>
            </a:r>
          </a:p>
        </p:txBody>
      </p:sp>
      <p:sp>
        <p:nvSpPr>
          <p:cNvPr id="27651"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AE362CD8-4043-4981-99B9-0B56E9667013}" type="slidenum">
              <a:rPr lang="en-US"/>
              <a:pPr>
                <a:defRPr/>
              </a:pPr>
              <a:t>49</a:t>
            </a:fld>
            <a:endParaRPr lang="en-US" dirty="0"/>
          </a:p>
        </p:txBody>
      </p:sp>
    </p:spTree>
    <p:custDataLst>
      <p:tags r:id="rId1"/>
    </p:custData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AutoShape 2"/>
          <p:cNvSpPr>
            <a:spLocks noChangeArrowheads="1"/>
          </p:cNvSpPr>
          <p:nvPr/>
        </p:nvSpPr>
        <p:spPr bwMode="auto">
          <a:xfrm rot="5400000">
            <a:off x="7010400" y="5228910"/>
            <a:ext cx="457200" cy="152400"/>
          </a:xfrm>
          <a:custGeom>
            <a:avLst/>
            <a:gdLst>
              <a:gd name="T0" fmla="*/ 2147483647 w 21600"/>
              <a:gd name="T1" fmla="*/ 0 h 21600"/>
              <a:gd name="T2" fmla="*/ 0 w 21600"/>
              <a:gd name="T3" fmla="*/ 1332327035 h 21600"/>
              <a:gd name="T4" fmla="*/ 2147483647 w 21600"/>
              <a:gd name="T5" fmla="*/ 2147483647 h 21600"/>
              <a:gd name="T6" fmla="*/ 2147483647 w 21600"/>
              <a:gd name="T7" fmla="*/ 133232703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0000"/>
            </a:solidFill>
            <a:miter lim="800000"/>
            <a:headEnd/>
            <a:tailEnd/>
          </a:ln>
          <a:effectLst>
            <a:outerShdw dist="28398" dir="1593903" algn="ctr" rotWithShape="0">
              <a:srgbClr val="000000"/>
            </a:outerShdw>
          </a:effectLst>
        </p:spPr>
        <p:txBody>
          <a:bodyPr wrap="none" anchor="ctr"/>
          <a:lstStyle/>
          <a:p>
            <a:endParaRPr lang="en-US"/>
          </a:p>
        </p:txBody>
      </p:sp>
      <p:sp>
        <p:nvSpPr>
          <p:cNvPr id="5123" name="Rectangle 4"/>
          <p:cNvSpPr>
            <a:spLocks noGrp="1" noChangeArrowheads="1"/>
          </p:cNvSpPr>
          <p:nvPr>
            <p:ph type="title"/>
          </p:nvPr>
        </p:nvSpPr>
        <p:spPr/>
        <p:txBody>
          <a:bodyPr/>
          <a:lstStyle/>
          <a:p>
            <a:pPr eaLnBrk="1" hangingPunct="1"/>
            <a:r>
              <a:rPr lang="en-US" sz="4000" b="1" smtClean="0">
                <a:solidFill>
                  <a:schemeClr val="tx1"/>
                </a:solidFill>
              </a:rPr>
              <a:t>Activity Based Costing Defined</a:t>
            </a:r>
          </a:p>
        </p:txBody>
      </p:sp>
      <p:sp>
        <p:nvSpPr>
          <p:cNvPr id="5124" name="Rectangle 5"/>
          <p:cNvSpPr>
            <a:spLocks noGrp="1" noChangeArrowheads="1"/>
          </p:cNvSpPr>
          <p:nvPr>
            <p:ph type="body" idx="1"/>
          </p:nvPr>
        </p:nvSpPr>
        <p:spPr>
          <a:xfrm>
            <a:off x="381000" y="1828800"/>
            <a:ext cx="5334000" cy="3748719"/>
          </a:xfrm>
          <a:solidFill>
            <a:schemeClr val="bg1">
              <a:lumMod val="95000"/>
            </a:schemeClr>
          </a:solidFill>
        </p:spPr>
        <p:txBody>
          <a:bodyPr/>
          <a:lstStyle/>
          <a:p>
            <a:pPr eaLnBrk="1" hangingPunct="1"/>
            <a:r>
              <a:rPr lang="en-US" sz="2800" b="1" dirty="0" smtClean="0"/>
              <a:t>A method of assigning indirect costs to cost objects</a:t>
            </a:r>
          </a:p>
          <a:p>
            <a:pPr eaLnBrk="1" hangingPunct="1"/>
            <a:r>
              <a:rPr lang="en-US" sz="2800" b="1" dirty="0"/>
              <a:t>ABC first pools costs caused by performing activities, </a:t>
            </a:r>
          </a:p>
          <a:p>
            <a:pPr eaLnBrk="1" hangingPunct="1"/>
            <a:r>
              <a:rPr lang="en-US" sz="2800" b="1" dirty="0"/>
              <a:t>Then applies costs to cost objects based on their usage of the activities.</a:t>
            </a:r>
          </a:p>
          <a:p>
            <a:pPr eaLnBrk="1" hangingPunct="1"/>
            <a:r>
              <a:rPr lang="en-US" sz="2800" b="1" dirty="0"/>
              <a:t>Example: A slice of costing out an order</a:t>
            </a:r>
            <a:r>
              <a:rPr lang="en-US" sz="2800" b="1" dirty="0" smtClean="0"/>
              <a:t>.</a:t>
            </a:r>
            <a:endParaRPr lang="en-US" sz="2800" b="1" dirty="0"/>
          </a:p>
        </p:txBody>
      </p:sp>
      <p:sp>
        <p:nvSpPr>
          <p:cNvPr id="369670" name="AutoShape 6"/>
          <p:cNvSpPr>
            <a:spLocks noChangeArrowheads="1"/>
          </p:cNvSpPr>
          <p:nvPr/>
        </p:nvSpPr>
        <p:spPr bwMode="auto">
          <a:xfrm>
            <a:off x="5943600" y="2957198"/>
            <a:ext cx="2590800" cy="762000"/>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wrap="none" anchor="ctr"/>
          <a:lstStyle/>
          <a:p>
            <a:pPr algn="ctr" eaLnBrk="0" hangingPunct="0"/>
            <a:r>
              <a:rPr lang="en-US" sz="2200" b="0">
                <a:solidFill>
                  <a:srgbClr val="0000CC"/>
                </a:solidFill>
                <a:latin typeface="Arial" pitchFamily="34" charset="0"/>
              </a:rPr>
              <a:t>Activity:</a:t>
            </a:r>
          </a:p>
          <a:p>
            <a:pPr algn="ctr" eaLnBrk="0" hangingPunct="0"/>
            <a:r>
              <a:rPr lang="en-US" sz="2200" b="0">
                <a:solidFill>
                  <a:srgbClr val="0000CC"/>
                </a:solidFill>
                <a:latin typeface="Arial" pitchFamily="34" charset="0"/>
              </a:rPr>
              <a:t>$5 per call</a:t>
            </a:r>
          </a:p>
        </p:txBody>
      </p:sp>
      <p:sp>
        <p:nvSpPr>
          <p:cNvPr id="369671" name="AutoShape 7"/>
          <p:cNvSpPr>
            <a:spLocks noChangeArrowheads="1"/>
          </p:cNvSpPr>
          <p:nvPr/>
        </p:nvSpPr>
        <p:spPr bwMode="auto">
          <a:xfrm>
            <a:off x="6019800" y="4238310"/>
            <a:ext cx="2438400" cy="838200"/>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anchor="ctr"/>
          <a:lstStyle/>
          <a:p>
            <a:pPr algn="ctr" eaLnBrk="0" hangingPunct="0"/>
            <a:r>
              <a:rPr lang="en-US" sz="2200" b="0">
                <a:solidFill>
                  <a:srgbClr val="0000CC"/>
                </a:solidFill>
                <a:latin typeface="Arial" pitchFamily="34" charset="0"/>
              </a:rPr>
              <a:t>We used 2 calls selling an order</a:t>
            </a:r>
          </a:p>
        </p:txBody>
      </p:sp>
      <p:sp>
        <p:nvSpPr>
          <p:cNvPr id="369672" name="AutoShape 8"/>
          <p:cNvSpPr>
            <a:spLocks noChangeArrowheads="1"/>
          </p:cNvSpPr>
          <p:nvPr/>
        </p:nvSpPr>
        <p:spPr bwMode="auto">
          <a:xfrm>
            <a:off x="6019800" y="5533710"/>
            <a:ext cx="2552700" cy="762000"/>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anchor="ctr" anchorCtr="1"/>
          <a:lstStyle/>
          <a:p>
            <a:pPr algn="ctr" eaLnBrk="0" hangingPunct="0"/>
            <a:r>
              <a:rPr lang="en-US" sz="2200" b="0">
                <a:solidFill>
                  <a:srgbClr val="0000CC"/>
                </a:solidFill>
                <a:latin typeface="Arial" pitchFamily="34" charset="0"/>
              </a:rPr>
              <a:t>Selling Cost  of the order $10</a:t>
            </a:r>
          </a:p>
        </p:txBody>
      </p:sp>
      <p:sp>
        <p:nvSpPr>
          <p:cNvPr id="369673" name="AutoShape 9"/>
          <p:cNvSpPr>
            <a:spLocks noChangeArrowheads="1"/>
          </p:cNvSpPr>
          <p:nvPr/>
        </p:nvSpPr>
        <p:spPr bwMode="auto">
          <a:xfrm>
            <a:off x="5943600" y="1114110"/>
            <a:ext cx="2590800" cy="1371600"/>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anchor="ctr"/>
          <a:lstStyle/>
          <a:p>
            <a:pPr algn="ctr" eaLnBrk="0" hangingPunct="0"/>
            <a:r>
              <a:rPr lang="en-US" sz="2200" b="0" dirty="0">
                <a:solidFill>
                  <a:srgbClr val="0000CC"/>
                </a:solidFill>
                <a:latin typeface="Arial" pitchFamily="34" charset="0"/>
              </a:rPr>
              <a:t>We spent $2,000 selling orders.  Driven by making 400 calls.</a:t>
            </a:r>
          </a:p>
        </p:txBody>
      </p:sp>
      <p:sp>
        <p:nvSpPr>
          <p:cNvPr id="369676" name="AutoShape 12"/>
          <p:cNvSpPr>
            <a:spLocks noChangeArrowheads="1"/>
          </p:cNvSpPr>
          <p:nvPr/>
        </p:nvSpPr>
        <p:spPr bwMode="auto">
          <a:xfrm rot="5400000">
            <a:off x="7010400" y="3933510"/>
            <a:ext cx="457200" cy="152400"/>
          </a:xfrm>
          <a:custGeom>
            <a:avLst/>
            <a:gdLst>
              <a:gd name="T0" fmla="*/ 2147483647 w 21600"/>
              <a:gd name="T1" fmla="*/ 0 h 21600"/>
              <a:gd name="T2" fmla="*/ 0 w 21600"/>
              <a:gd name="T3" fmla="*/ 1332327035 h 21600"/>
              <a:gd name="T4" fmla="*/ 2147483647 w 21600"/>
              <a:gd name="T5" fmla="*/ 2147483647 h 21600"/>
              <a:gd name="T6" fmla="*/ 2147483647 w 21600"/>
              <a:gd name="T7" fmla="*/ 133232703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0000"/>
            </a:solidFill>
            <a:miter lim="800000"/>
            <a:headEnd/>
            <a:tailEnd/>
          </a:ln>
          <a:effectLst>
            <a:outerShdw dist="28398" dir="1593903" algn="ctr" rotWithShape="0">
              <a:srgbClr val="000000"/>
            </a:outerShdw>
          </a:effectLst>
        </p:spPr>
        <p:txBody>
          <a:bodyPr wrap="none" anchor="ctr"/>
          <a:lstStyle/>
          <a:p>
            <a:endParaRPr lang="en-US"/>
          </a:p>
        </p:txBody>
      </p:sp>
      <p:sp>
        <p:nvSpPr>
          <p:cNvPr id="369678" name="AutoShape 14"/>
          <p:cNvSpPr>
            <a:spLocks noChangeArrowheads="1"/>
          </p:cNvSpPr>
          <p:nvPr/>
        </p:nvSpPr>
        <p:spPr bwMode="auto">
          <a:xfrm rot="5400000">
            <a:off x="7010400" y="2638110"/>
            <a:ext cx="457200" cy="152400"/>
          </a:xfrm>
          <a:custGeom>
            <a:avLst/>
            <a:gdLst>
              <a:gd name="T0" fmla="*/ 2147483647 w 21600"/>
              <a:gd name="T1" fmla="*/ 0 h 21600"/>
              <a:gd name="T2" fmla="*/ 0 w 21600"/>
              <a:gd name="T3" fmla="*/ 1332327035 h 21600"/>
              <a:gd name="T4" fmla="*/ 2147483647 w 21600"/>
              <a:gd name="T5" fmla="*/ 2147483647 h 21600"/>
              <a:gd name="T6" fmla="*/ 2147483647 w 21600"/>
              <a:gd name="T7" fmla="*/ 133232703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0000"/>
            </a:solidFill>
            <a:miter lim="800000"/>
            <a:headEnd/>
            <a:tailEnd/>
          </a:ln>
          <a:effectLst>
            <a:outerShdw dist="28398" dir="1593903" algn="ctr" rotWithShape="0">
              <a:srgbClr val="000000"/>
            </a:outerShdw>
          </a:effectLst>
        </p:spPr>
        <p:txBody>
          <a:bodyPr wrap="none" anchor="ctr"/>
          <a:lstStyle/>
          <a:p>
            <a:endParaRPr lang="en-US"/>
          </a:p>
        </p:txBody>
      </p:sp>
    </p:spTree>
    <p:extLst>
      <p:ext uri="{BB962C8B-B14F-4D97-AF65-F5344CB8AC3E}">
        <p14:creationId xmlns:p14="http://schemas.microsoft.com/office/powerpoint/2010/main" val="57222248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9673"/>
                                        </p:tgtEl>
                                        <p:attrNameLst>
                                          <p:attrName>style.visibility</p:attrName>
                                        </p:attrNameLst>
                                      </p:cBhvr>
                                      <p:to>
                                        <p:strVal val="visible"/>
                                      </p:to>
                                    </p:set>
                                    <p:animEffect transition="in" filter="blinds(horizontal)">
                                      <p:cBhvr>
                                        <p:cTn id="7" dur="500"/>
                                        <p:tgtEl>
                                          <p:spTgt spid="369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9678"/>
                                        </p:tgtEl>
                                        <p:attrNameLst>
                                          <p:attrName>style.visibility</p:attrName>
                                        </p:attrNameLst>
                                      </p:cBhvr>
                                      <p:to>
                                        <p:strVal val="visible"/>
                                      </p:to>
                                    </p:set>
                                    <p:animEffect transition="in" filter="blinds(horizontal)">
                                      <p:cBhvr>
                                        <p:cTn id="12" dur="500"/>
                                        <p:tgtEl>
                                          <p:spTgt spid="3696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9670"/>
                                        </p:tgtEl>
                                        <p:attrNameLst>
                                          <p:attrName>style.visibility</p:attrName>
                                        </p:attrNameLst>
                                      </p:cBhvr>
                                      <p:to>
                                        <p:strVal val="visible"/>
                                      </p:to>
                                    </p:set>
                                    <p:animEffect transition="in" filter="blinds(horizontal)">
                                      <p:cBhvr>
                                        <p:cTn id="15" dur="500"/>
                                        <p:tgtEl>
                                          <p:spTgt spid="3696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69676"/>
                                        </p:tgtEl>
                                        <p:attrNameLst>
                                          <p:attrName>style.visibility</p:attrName>
                                        </p:attrNameLst>
                                      </p:cBhvr>
                                      <p:to>
                                        <p:strVal val="visible"/>
                                      </p:to>
                                    </p:set>
                                    <p:animEffect transition="in" filter="blinds(horizontal)">
                                      <p:cBhvr>
                                        <p:cTn id="20" dur="500"/>
                                        <p:tgtEl>
                                          <p:spTgt spid="36967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9671"/>
                                        </p:tgtEl>
                                        <p:attrNameLst>
                                          <p:attrName>style.visibility</p:attrName>
                                        </p:attrNameLst>
                                      </p:cBhvr>
                                      <p:to>
                                        <p:strVal val="visible"/>
                                      </p:to>
                                    </p:set>
                                    <p:animEffect transition="in" filter="blinds(horizontal)">
                                      <p:cBhvr>
                                        <p:cTn id="23" dur="500"/>
                                        <p:tgtEl>
                                          <p:spTgt spid="3696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9666"/>
                                        </p:tgtEl>
                                        <p:attrNameLst>
                                          <p:attrName>style.visibility</p:attrName>
                                        </p:attrNameLst>
                                      </p:cBhvr>
                                      <p:to>
                                        <p:strVal val="visible"/>
                                      </p:to>
                                    </p:set>
                                    <p:animEffect transition="in" filter="blinds(horizontal)">
                                      <p:cBhvr>
                                        <p:cTn id="28" dur="500"/>
                                        <p:tgtEl>
                                          <p:spTgt spid="36966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9672"/>
                                        </p:tgtEl>
                                        <p:attrNameLst>
                                          <p:attrName>style.visibility</p:attrName>
                                        </p:attrNameLst>
                                      </p:cBhvr>
                                      <p:to>
                                        <p:strVal val="visible"/>
                                      </p:to>
                                    </p:set>
                                    <p:animEffect transition="in" filter="blinds(horizontal)">
                                      <p:cBhvr>
                                        <p:cTn id="31" dur="500"/>
                                        <p:tgtEl>
                                          <p:spTgt spid="369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animBg="1"/>
      <p:bldP spid="369670" grpId="0" animBg="1"/>
      <p:bldP spid="369671" grpId="0" animBg="1"/>
      <p:bldP spid="369672" grpId="0" animBg="1"/>
      <p:bldP spid="369673" grpId="0" animBg="1"/>
      <p:bldP spid="369676" grpId="0" animBg="1"/>
      <p:bldP spid="36967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0"/>
          </p:nvPr>
        </p:nvSpPr>
        <p:spPr/>
        <p:txBody>
          <a:bodyPr/>
          <a:lstStyle/>
          <a:p>
            <a:r>
              <a:rPr lang="en-US"/>
              <a:t>Copyright © 2005 Prentice Hall, Inc. All rights reserved. </a:t>
            </a:r>
          </a:p>
        </p:txBody>
      </p:sp>
      <p:sp>
        <p:nvSpPr>
          <p:cNvPr id="201730" name="Rectangle 2"/>
          <p:cNvSpPr>
            <a:spLocks noGrp="1" noChangeArrowheads="1"/>
          </p:cNvSpPr>
          <p:nvPr>
            <p:ph type="title"/>
          </p:nvPr>
        </p:nvSpPr>
        <p:spPr>
          <a:xfrm>
            <a:off x="533400" y="228600"/>
            <a:ext cx="8077200" cy="664797"/>
          </a:xfrm>
        </p:spPr>
        <p:txBody>
          <a:bodyPr/>
          <a:lstStyle/>
          <a:p>
            <a:r>
              <a:rPr lang="en-US" dirty="0" smtClean="0"/>
              <a:t>Traditional Airplane builder</a:t>
            </a:r>
            <a:endParaRPr lang="en-US" dirty="0"/>
          </a:p>
        </p:txBody>
      </p:sp>
      <p:sp>
        <p:nvSpPr>
          <p:cNvPr id="201731" name="Rectangle 3"/>
          <p:cNvSpPr>
            <a:spLocks noGrp="1" noChangeArrowheads="1"/>
          </p:cNvSpPr>
          <p:nvPr>
            <p:ph type="body" sz="half" idx="1"/>
          </p:nvPr>
        </p:nvSpPr>
        <p:spPr>
          <a:xfrm>
            <a:off x="533400" y="990600"/>
            <a:ext cx="3975100" cy="1144929"/>
          </a:xfrm>
        </p:spPr>
        <p:txBody>
          <a:bodyPr/>
          <a:lstStyle/>
          <a:p>
            <a:r>
              <a:rPr lang="en-US" sz="2400" dirty="0" smtClean="0"/>
              <a:t>Functional </a:t>
            </a:r>
            <a:r>
              <a:rPr lang="en-US" sz="2400" dirty="0"/>
              <a:t>organization</a:t>
            </a:r>
          </a:p>
          <a:p>
            <a:r>
              <a:rPr lang="en-US" sz="2400" dirty="0" smtClean="0"/>
              <a:t>Centralized authority</a:t>
            </a:r>
          </a:p>
          <a:p>
            <a:r>
              <a:rPr lang="en-US" sz="2400" dirty="0" smtClean="0"/>
              <a:t>Move it down the line</a:t>
            </a:r>
            <a:endParaRPr lang="en-US" sz="2400" dirty="0"/>
          </a:p>
        </p:txBody>
      </p:sp>
      <p:sp>
        <p:nvSpPr>
          <p:cNvPr id="201732" name="Rectangle 4"/>
          <p:cNvSpPr>
            <a:spLocks noChangeArrowheads="1"/>
          </p:cNvSpPr>
          <p:nvPr/>
        </p:nvSpPr>
        <p:spPr bwMode="auto">
          <a:xfrm>
            <a:off x="381000" y="3048000"/>
            <a:ext cx="14478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VP Purchasing</a:t>
            </a:r>
          </a:p>
        </p:txBody>
      </p:sp>
      <p:sp>
        <p:nvSpPr>
          <p:cNvPr id="201733" name="Rectangle 5"/>
          <p:cNvSpPr>
            <a:spLocks noChangeArrowheads="1"/>
          </p:cNvSpPr>
          <p:nvPr/>
        </p:nvSpPr>
        <p:spPr bwMode="auto">
          <a:xfrm>
            <a:off x="381000" y="4114800"/>
            <a:ext cx="14478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Purchasing Manager</a:t>
            </a:r>
          </a:p>
        </p:txBody>
      </p:sp>
      <p:sp>
        <p:nvSpPr>
          <p:cNvPr id="201734" name="Rectangle 6"/>
          <p:cNvSpPr>
            <a:spLocks noChangeArrowheads="1"/>
          </p:cNvSpPr>
          <p:nvPr/>
        </p:nvSpPr>
        <p:spPr bwMode="auto">
          <a:xfrm>
            <a:off x="7696200" y="3048000"/>
            <a:ext cx="12954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VP Sales</a:t>
            </a:r>
          </a:p>
        </p:txBody>
      </p:sp>
      <p:sp>
        <p:nvSpPr>
          <p:cNvPr id="201735" name="Rectangle 7"/>
          <p:cNvSpPr>
            <a:spLocks noChangeArrowheads="1"/>
          </p:cNvSpPr>
          <p:nvPr/>
        </p:nvSpPr>
        <p:spPr bwMode="auto">
          <a:xfrm>
            <a:off x="4159250" y="2895600"/>
            <a:ext cx="15240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VP Production</a:t>
            </a:r>
          </a:p>
        </p:txBody>
      </p:sp>
      <p:sp>
        <p:nvSpPr>
          <p:cNvPr id="201736" name="Rectangle 8"/>
          <p:cNvSpPr>
            <a:spLocks noChangeArrowheads="1"/>
          </p:cNvSpPr>
          <p:nvPr/>
        </p:nvSpPr>
        <p:spPr bwMode="auto">
          <a:xfrm>
            <a:off x="4281488" y="1600200"/>
            <a:ext cx="12954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President</a:t>
            </a:r>
          </a:p>
        </p:txBody>
      </p:sp>
      <p:sp>
        <p:nvSpPr>
          <p:cNvPr id="201745" name="Rectangle 17"/>
          <p:cNvSpPr>
            <a:spLocks noChangeArrowheads="1"/>
          </p:cNvSpPr>
          <p:nvPr/>
        </p:nvSpPr>
        <p:spPr bwMode="auto">
          <a:xfrm>
            <a:off x="2133600" y="4038600"/>
            <a:ext cx="17526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Line Manager Materials Fabrication</a:t>
            </a:r>
          </a:p>
        </p:txBody>
      </p:sp>
      <p:sp>
        <p:nvSpPr>
          <p:cNvPr id="201748" name="Rectangle 20"/>
          <p:cNvSpPr>
            <a:spLocks noChangeArrowheads="1"/>
          </p:cNvSpPr>
          <p:nvPr/>
        </p:nvSpPr>
        <p:spPr bwMode="auto">
          <a:xfrm>
            <a:off x="7696200" y="4114800"/>
            <a:ext cx="12954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Sales Manager</a:t>
            </a:r>
          </a:p>
        </p:txBody>
      </p:sp>
      <p:sp>
        <p:nvSpPr>
          <p:cNvPr id="201750" name="Rectangle 22"/>
          <p:cNvSpPr>
            <a:spLocks noChangeArrowheads="1"/>
          </p:cNvSpPr>
          <p:nvPr/>
        </p:nvSpPr>
        <p:spPr bwMode="auto">
          <a:xfrm>
            <a:off x="4070350" y="4038600"/>
            <a:ext cx="1676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Line Manager Major Assembly</a:t>
            </a:r>
          </a:p>
        </p:txBody>
      </p:sp>
      <p:sp>
        <p:nvSpPr>
          <p:cNvPr id="201751" name="Rectangle 23"/>
          <p:cNvSpPr>
            <a:spLocks noChangeArrowheads="1"/>
          </p:cNvSpPr>
          <p:nvPr/>
        </p:nvSpPr>
        <p:spPr bwMode="auto">
          <a:xfrm>
            <a:off x="4222750" y="5194300"/>
            <a:ext cx="1371600" cy="9017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Major Assembly</a:t>
            </a:r>
          </a:p>
          <a:p>
            <a:pPr algn="ctr"/>
            <a:r>
              <a:rPr lang="en-US" sz="1800" b="1"/>
              <a:t>Workers</a:t>
            </a:r>
          </a:p>
        </p:txBody>
      </p:sp>
      <p:sp>
        <p:nvSpPr>
          <p:cNvPr id="201752" name="Rectangle 24"/>
          <p:cNvSpPr>
            <a:spLocks noChangeArrowheads="1"/>
          </p:cNvSpPr>
          <p:nvPr/>
        </p:nvSpPr>
        <p:spPr bwMode="auto">
          <a:xfrm>
            <a:off x="5867400" y="4038600"/>
            <a:ext cx="1676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Line Manager Finish Assembly</a:t>
            </a:r>
          </a:p>
        </p:txBody>
      </p:sp>
      <p:sp>
        <p:nvSpPr>
          <p:cNvPr id="201753" name="Rectangle 25"/>
          <p:cNvSpPr>
            <a:spLocks noChangeArrowheads="1"/>
          </p:cNvSpPr>
          <p:nvPr/>
        </p:nvSpPr>
        <p:spPr bwMode="auto">
          <a:xfrm>
            <a:off x="6019800" y="5181600"/>
            <a:ext cx="13716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Finish Assembly</a:t>
            </a:r>
          </a:p>
          <a:p>
            <a:pPr algn="ctr"/>
            <a:r>
              <a:rPr lang="en-US" sz="1800" b="1"/>
              <a:t>Workers</a:t>
            </a:r>
          </a:p>
        </p:txBody>
      </p:sp>
      <p:cxnSp>
        <p:nvCxnSpPr>
          <p:cNvPr id="201767" name="AutoShape 39"/>
          <p:cNvCxnSpPr>
            <a:cxnSpLocks noChangeShapeType="1"/>
            <a:stCxn id="201736" idx="2"/>
            <a:endCxn id="201732" idx="0"/>
          </p:cNvCxnSpPr>
          <p:nvPr/>
        </p:nvCxnSpPr>
        <p:spPr bwMode="auto">
          <a:xfrm rot="5400000">
            <a:off x="2636044" y="754856"/>
            <a:ext cx="762000" cy="38242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68" name="AutoShape 40"/>
          <p:cNvCxnSpPr>
            <a:cxnSpLocks noChangeShapeType="1"/>
            <a:stCxn id="201736" idx="2"/>
            <a:endCxn id="201735" idx="0"/>
          </p:cNvCxnSpPr>
          <p:nvPr/>
        </p:nvCxnSpPr>
        <p:spPr bwMode="auto">
          <a:xfrm rot="5400000">
            <a:off x="4620419" y="2586831"/>
            <a:ext cx="609600" cy="79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69" name="AutoShape 41"/>
          <p:cNvCxnSpPr>
            <a:cxnSpLocks noChangeShapeType="1"/>
            <a:stCxn id="201736" idx="2"/>
            <a:endCxn id="201734" idx="0"/>
          </p:cNvCxnSpPr>
          <p:nvPr/>
        </p:nvCxnSpPr>
        <p:spPr bwMode="auto">
          <a:xfrm rot="16200000" flipH="1">
            <a:off x="6255544" y="959644"/>
            <a:ext cx="762000" cy="341471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0" name="AutoShape 42"/>
          <p:cNvCxnSpPr>
            <a:cxnSpLocks noChangeShapeType="1"/>
            <a:stCxn id="201732" idx="2"/>
            <a:endCxn id="201733" idx="0"/>
          </p:cNvCxnSpPr>
          <p:nvPr/>
        </p:nvCxnSpPr>
        <p:spPr bwMode="auto">
          <a:xfrm rot="5400000">
            <a:off x="914400" y="3924300"/>
            <a:ext cx="381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2" name="AutoShape 44"/>
          <p:cNvCxnSpPr>
            <a:cxnSpLocks noChangeShapeType="1"/>
            <a:stCxn id="201733" idx="2"/>
          </p:cNvCxnSpPr>
          <p:nvPr/>
        </p:nvCxnSpPr>
        <p:spPr bwMode="auto">
          <a:xfrm rot="16200000" flipH="1">
            <a:off x="915988" y="4989512"/>
            <a:ext cx="381000" cy="31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3" name="AutoShape 45"/>
          <p:cNvCxnSpPr>
            <a:cxnSpLocks noChangeShapeType="1"/>
            <a:stCxn id="201735" idx="2"/>
            <a:endCxn id="201750" idx="0"/>
          </p:cNvCxnSpPr>
          <p:nvPr/>
        </p:nvCxnSpPr>
        <p:spPr bwMode="auto">
          <a:xfrm rot="5400000">
            <a:off x="4686300" y="3803650"/>
            <a:ext cx="457200" cy="12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4" name="AutoShape 46"/>
          <p:cNvCxnSpPr>
            <a:cxnSpLocks noChangeShapeType="1"/>
            <a:stCxn id="201735" idx="2"/>
            <a:endCxn id="201745" idx="0"/>
          </p:cNvCxnSpPr>
          <p:nvPr/>
        </p:nvCxnSpPr>
        <p:spPr bwMode="auto">
          <a:xfrm rot="5400000">
            <a:off x="3736975" y="2854325"/>
            <a:ext cx="457200" cy="1911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5" name="AutoShape 47"/>
          <p:cNvCxnSpPr>
            <a:cxnSpLocks noChangeShapeType="1"/>
            <a:stCxn id="201735" idx="2"/>
            <a:endCxn id="201752" idx="0"/>
          </p:cNvCxnSpPr>
          <p:nvPr/>
        </p:nvCxnSpPr>
        <p:spPr bwMode="auto">
          <a:xfrm rot="16200000" flipH="1">
            <a:off x="5584825" y="2917825"/>
            <a:ext cx="457200" cy="1784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6" name="AutoShape 48"/>
          <p:cNvCxnSpPr>
            <a:cxnSpLocks noChangeShapeType="1"/>
            <a:stCxn id="201734" idx="2"/>
            <a:endCxn id="201748" idx="0"/>
          </p:cNvCxnSpPr>
          <p:nvPr/>
        </p:nvCxnSpPr>
        <p:spPr bwMode="auto">
          <a:xfrm rot="5400000">
            <a:off x="8153400" y="3924300"/>
            <a:ext cx="381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7" name="AutoShape 49"/>
          <p:cNvCxnSpPr>
            <a:cxnSpLocks noChangeShapeType="1"/>
            <a:stCxn id="201748" idx="2"/>
          </p:cNvCxnSpPr>
          <p:nvPr/>
        </p:nvCxnSpPr>
        <p:spPr bwMode="auto">
          <a:xfrm rot="5400000">
            <a:off x="8151813" y="4989512"/>
            <a:ext cx="381000" cy="31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79" name="AutoShape 51"/>
          <p:cNvCxnSpPr>
            <a:cxnSpLocks noChangeShapeType="1"/>
            <a:stCxn id="201750" idx="2"/>
            <a:endCxn id="201751" idx="0"/>
          </p:cNvCxnSpPr>
          <p:nvPr/>
        </p:nvCxnSpPr>
        <p:spPr bwMode="auto">
          <a:xfrm rot="5400000">
            <a:off x="4787900" y="5073650"/>
            <a:ext cx="2413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80" name="AutoShape 52"/>
          <p:cNvCxnSpPr>
            <a:cxnSpLocks noChangeShapeType="1"/>
            <a:stCxn id="201752" idx="2"/>
            <a:endCxn id="201753" idx="0"/>
          </p:cNvCxnSpPr>
          <p:nvPr/>
        </p:nvCxnSpPr>
        <p:spPr bwMode="auto">
          <a:xfrm rot="5400000">
            <a:off x="6591300" y="5067300"/>
            <a:ext cx="228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781" name="Rectangle 53"/>
          <p:cNvSpPr>
            <a:spLocks noChangeArrowheads="1"/>
          </p:cNvSpPr>
          <p:nvPr/>
        </p:nvSpPr>
        <p:spPr bwMode="auto">
          <a:xfrm>
            <a:off x="2233613" y="5210175"/>
            <a:ext cx="1568450" cy="9017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Materials Fabrication</a:t>
            </a:r>
          </a:p>
          <a:p>
            <a:pPr algn="ctr"/>
            <a:r>
              <a:rPr lang="en-US" sz="1800" b="1"/>
              <a:t>Workers</a:t>
            </a:r>
          </a:p>
        </p:txBody>
      </p:sp>
      <p:cxnSp>
        <p:nvCxnSpPr>
          <p:cNvPr id="201782" name="AutoShape 54"/>
          <p:cNvCxnSpPr>
            <a:cxnSpLocks noChangeShapeType="1"/>
            <a:stCxn id="201745" idx="2"/>
            <a:endCxn id="201781" idx="0"/>
          </p:cNvCxnSpPr>
          <p:nvPr/>
        </p:nvCxnSpPr>
        <p:spPr bwMode="auto">
          <a:xfrm rot="16200000" flipH="1">
            <a:off x="2885281" y="5077619"/>
            <a:ext cx="257175" cy="79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784" name="Rectangle 56"/>
          <p:cNvSpPr>
            <a:spLocks noChangeArrowheads="1"/>
          </p:cNvSpPr>
          <p:nvPr/>
        </p:nvSpPr>
        <p:spPr bwMode="auto">
          <a:xfrm>
            <a:off x="381000" y="5257800"/>
            <a:ext cx="14478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Purchasing Agent</a:t>
            </a:r>
          </a:p>
        </p:txBody>
      </p:sp>
      <p:sp>
        <p:nvSpPr>
          <p:cNvPr id="201785" name="Rectangle 57"/>
          <p:cNvSpPr>
            <a:spLocks noChangeArrowheads="1"/>
          </p:cNvSpPr>
          <p:nvPr/>
        </p:nvSpPr>
        <p:spPr bwMode="auto">
          <a:xfrm>
            <a:off x="7696200" y="5257800"/>
            <a:ext cx="12954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Sales Person</a:t>
            </a:r>
          </a:p>
        </p:txBody>
      </p:sp>
    </p:spTree>
    <p:extLst>
      <p:ext uri="{BB962C8B-B14F-4D97-AF65-F5344CB8AC3E}">
        <p14:creationId xmlns:p14="http://schemas.microsoft.com/office/powerpoint/2010/main" val="452093532"/>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Footer Placeholder 4"/>
          <p:cNvSpPr>
            <a:spLocks noGrp="1"/>
          </p:cNvSpPr>
          <p:nvPr>
            <p:ph type="ftr" sz="quarter" idx="10"/>
          </p:nvPr>
        </p:nvSpPr>
        <p:spPr/>
        <p:txBody>
          <a:bodyPr/>
          <a:lstStyle/>
          <a:p>
            <a:r>
              <a:rPr lang="en-US"/>
              <a:t>Copyright © 2005 Prentice Hall, Inc. All rights reserved. </a:t>
            </a:r>
          </a:p>
        </p:txBody>
      </p:sp>
      <p:sp>
        <p:nvSpPr>
          <p:cNvPr id="33" name="Slide Number Placeholder 5"/>
          <p:cNvSpPr>
            <a:spLocks noGrp="1"/>
          </p:cNvSpPr>
          <p:nvPr>
            <p:ph type="sldNum" sz="quarter" idx="4294967295"/>
          </p:nvPr>
        </p:nvSpPr>
        <p:spPr>
          <a:xfrm>
            <a:off x="6400800" y="6096000"/>
            <a:ext cx="2209800" cy="457200"/>
          </a:xfrm>
          <a:prstGeom prst="rect">
            <a:avLst/>
          </a:prstGeom>
        </p:spPr>
        <p:txBody>
          <a:bodyPr/>
          <a:lstStyle/>
          <a:p>
            <a:r>
              <a:rPr lang="en-US"/>
              <a:t>6–</a:t>
            </a:r>
            <a:fld id="{A051A89D-9C73-47A0-B205-B77FE0DAB8C6}" type="slidenum">
              <a:rPr lang="en-US"/>
              <a:pPr/>
              <a:t>51</a:t>
            </a:fld>
            <a:endParaRPr lang="en-US"/>
          </a:p>
        </p:txBody>
      </p:sp>
      <p:sp>
        <p:nvSpPr>
          <p:cNvPr id="204839" name="Rectangle 39"/>
          <p:cNvSpPr>
            <a:spLocks noChangeArrowheads="1"/>
          </p:cNvSpPr>
          <p:nvPr/>
        </p:nvSpPr>
        <p:spPr bwMode="auto">
          <a:xfrm>
            <a:off x="6400800" y="5181600"/>
            <a:ext cx="14478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Purchasing Agents</a:t>
            </a:r>
          </a:p>
        </p:txBody>
      </p:sp>
      <p:sp>
        <p:nvSpPr>
          <p:cNvPr id="204802" name="Rectangle 2"/>
          <p:cNvSpPr>
            <a:spLocks noGrp="1" noChangeArrowheads="1"/>
          </p:cNvSpPr>
          <p:nvPr>
            <p:ph type="title"/>
          </p:nvPr>
        </p:nvSpPr>
        <p:spPr>
          <a:xfrm>
            <a:off x="457200" y="304800"/>
            <a:ext cx="8229600" cy="664797"/>
          </a:xfrm>
        </p:spPr>
        <p:txBody>
          <a:bodyPr/>
          <a:lstStyle/>
          <a:p>
            <a:r>
              <a:rPr lang="en-US" dirty="0" smtClean="0"/>
              <a:t>JIT </a:t>
            </a:r>
            <a:r>
              <a:rPr lang="en-US" dirty="0"/>
              <a:t>airplane </a:t>
            </a:r>
            <a:r>
              <a:rPr lang="en-US" dirty="0" smtClean="0"/>
              <a:t>manufacturer</a:t>
            </a:r>
            <a:endParaRPr lang="en-US" dirty="0"/>
          </a:p>
        </p:txBody>
      </p:sp>
      <p:sp>
        <p:nvSpPr>
          <p:cNvPr id="204803" name="Rectangle 3"/>
          <p:cNvSpPr>
            <a:spLocks noGrp="1" noChangeArrowheads="1"/>
          </p:cNvSpPr>
          <p:nvPr>
            <p:ph type="body" sz="half" idx="1"/>
          </p:nvPr>
        </p:nvSpPr>
        <p:spPr>
          <a:xfrm>
            <a:off x="533400" y="1371600"/>
            <a:ext cx="3352800" cy="4648200"/>
          </a:xfrm>
        </p:spPr>
        <p:txBody>
          <a:bodyPr/>
          <a:lstStyle/>
          <a:p>
            <a:r>
              <a:rPr lang="en-US" sz="2400"/>
              <a:t>Flat organization</a:t>
            </a:r>
          </a:p>
          <a:p>
            <a:r>
              <a:rPr lang="en-US" sz="2400"/>
              <a:t>Customer Departmentalization</a:t>
            </a:r>
          </a:p>
          <a:p>
            <a:r>
              <a:rPr lang="en-US" sz="2400"/>
              <a:t>Decentralized decision making authority</a:t>
            </a:r>
          </a:p>
        </p:txBody>
      </p:sp>
      <p:sp>
        <p:nvSpPr>
          <p:cNvPr id="204804" name="Rectangle 4"/>
          <p:cNvSpPr>
            <a:spLocks noChangeArrowheads="1"/>
          </p:cNvSpPr>
          <p:nvPr/>
        </p:nvSpPr>
        <p:spPr bwMode="auto">
          <a:xfrm>
            <a:off x="3200400" y="3276600"/>
            <a:ext cx="1524000"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Director Type A Customers</a:t>
            </a:r>
          </a:p>
        </p:txBody>
      </p:sp>
      <p:sp>
        <p:nvSpPr>
          <p:cNvPr id="204849" name="Rectangle 49"/>
          <p:cNvSpPr>
            <a:spLocks noChangeArrowheads="1"/>
          </p:cNvSpPr>
          <p:nvPr/>
        </p:nvSpPr>
        <p:spPr bwMode="auto">
          <a:xfrm>
            <a:off x="6705600" y="5181600"/>
            <a:ext cx="1447800"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Materials Fabrication</a:t>
            </a:r>
          </a:p>
          <a:p>
            <a:pPr algn="ctr"/>
            <a:r>
              <a:rPr lang="en-US" sz="1800" b="1"/>
              <a:t>Workers</a:t>
            </a:r>
          </a:p>
        </p:txBody>
      </p:sp>
      <p:sp>
        <p:nvSpPr>
          <p:cNvPr id="204808" name="Rectangle 8"/>
          <p:cNvSpPr>
            <a:spLocks noChangeArrowheads="1"/>
          </p:cNvSpPr>
          <p:nvPr/>
        </p:nvSpPr>
        <p:spPr bwMode="auto">
          <a:xfrm>
            <a:off x="5257800" y="1600200"/>
            <a:ext cx="12954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President</a:t>
            </a:r>
          </a:p>
        </p:txBody>
      </p:sp>
      <p:sp>
        <p:nvSpPr>
          <p:cNvPr id="204815" name="Rectangle 15"/>
          <p:cNvSpPr>
            <a:spLocks noChangeArrowheads="1"/>
          </p:cNvSpPr>
          <p:nvPr/>
        </p:nvSpPr>
        <p:spPr bwMode="auto">
          <a:xfrm>
            <a:off x="0" y="5181600"/>
            <a:ext cx="1371600" cy="685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t>Purchasing Agents</a:t>
            </a:r>
          </a:p>
        </p:txBody>
      </p:sp>
      <p:sp>
        <p:nvSpPr>
          <p:cNvPr id="204818" name="Rectangle 18"/>
          <p:cNvSpPr>
            <a:spLocks noChangeArrowheads="1"/>
          </p:cNvSpPr>
          <p:nvPr/>
        </p:nvSpPr>
        <p:spPr bwMode="auto">
          <a:xfrm>
            <a:off x="5334000" y="5181600"/>
            <a:ext cx="914400" cy="838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t>Sales People</a:t>
            </a:r>
          </a:p>
        </p:txBody>
      </p:sp>
      <p:sp>
        <p:nvSpPr>
          <p:cNvPr id="204820" name="Rectangle 20"/>
          <p:cNvSpPr>
            <a:spLocks noChangeArrowheads="1"/>
          </p:cNvSpPr>
          <p:nvPr/>
        </p:nvSpPr>
        <p:spPr bwMode="auto">
          <a:xfrm>
            <a:off x="2800350" y="5181600"/>
            <a:ext cx="1219200"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t>Major Assembly</a:t>
            </a:r>
          </a:p>
          <a:p>
            <a:pPr algn="ctr"/>
            <a:r>
              <a:rPr lang="en-US" sz="1600" b="1"/>
              <a:t>Workers</a:t>
            </a:r>
          </a:p>
        </p:txBody>
      </p:sp>
      <p:sp>
        <p:nvSpPr>
          <p:cNvPr id="204822" name="Rectangle 22"/>
          <p:cNvSpPr>
            <a:spLocks noChangeArrowheads="1"/>
          </p:cNvSpPr>
          <p:nvPr/>
        </p:nvSpPr>
        <p:spPr bwMode="auto">
          <a:xfrm>
            <a:off x="4067175" y="5181600"/>
            <a:ext cx="12192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t>Finish Assembly</a:t>
            </a:r>
          </a:p>
          <a:p>
            <a:pPr algn="ctr"/>
            <a:r>
              <a:rPr lang="en-US" sz="1600" b="1"/>
              <a:t>Workers</a:t>
            </a:r>
          </a:p>
        </p:txBody>
      </p:sp>
      <p:cxnSp>
        <p:nvCxnSpPr>
          <p:cNvPr id="204823" name="AutoShape 23"/>
          <p:cNvCxnSpPr>
            <a:cxnSpLocks noChangeShapeType="1"/>
            <a:stCxn id="204808" idx="2"/>
            <a:endCxn id="204804" idx="0"/>
          </p:cNvCxnSpPr>
          <p:nvPr/>
        </p:nvCxnSpPr>
        <p:spPr bwMode="auto">
          <a:xfrm rot="5400000">
            <a:off x="4438650" y="1809750"/>
            <a:ext cx="990600" cy="19431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7" name="AutoShape 27"/>
          <p:cNvCxnSpPr>
            <a:cxnSpLocks noChangeShapeType="1"/>
            <a:stCxn id="204804" idx="2"/>
            <a:endCxn id="204815" idx="0"/>
          </p:cNvCxnSpPr>
          <p:nvPr/>
        </p:nvCxnSpPr>
        <p:spPr bwMode="auto">
          <a:xfrm rot="5400000">
            <a:off x="1866900" y="3086100"/>
            <a:ext cx="914400" cy="3276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8" name="AutoShape 28"/>
          <p:cNvCxnSpPr>
            <a:cxnSpLocks noChangeShapeType="1"/>
            <a:stCxn id="204804" idx="2"/>
            <a:endCxn id="204820" idx="0"/>
          </p:cNvCxnSpPr>
          <p:nvPr/>
        </p:nvCxnSpPr>
        <p:spPr bwMode="auto">
          <a:xfrm rot="5400000">
            <a:off x="3228975" y="4448175"/>
            <a:ext cx="914400" cy="5524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5" name="AutoShape 35"/>
          <p:cNvCxnSpPr>
            <a:cxnSpLocks noChangeShapeType="1"/>
            <a:stCxn id="204804" idx="2"/>
            <a:endCxn id="204822" idx="0"/>
          </p:cNvCxnSpPr>
          <p:nvPr/>
        </p:nvCxnSpPr>
        <p:spPr bwMode="auto">
          <a:xfrm rot="16200000" flipH="1">
            <a:off x="3862388" y="4367212"/>
            <a:ext cx="914400" cy="7143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6" name="AutoShape 36"/>
          <p:cNvCxnSpPr>
            <a:cxnSpLocks noChangeShapeType="1"/>
            <a:stCxn id="204804" idx="2"/>
            <a:endCxn id="204818" idx="0"/>
          </p:cNvCxnSpPr>
          <p:nvPr/>
        </p:nvCxnSpPr>
        <p:spPr bwMode="auto">
          <a:xfrm rot="16200000" flipH="1">
            <a:off x="4419600" y="3810000"/>
            <a:ext cx="914400" cy="18288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37" name="Rectangle 37"/>
          <p:cNvSpPr>
            <a:spLocks noChangeArrowheads="1"/>
          </p:cNvSpPr>
          <p:nvPr/>
        </p:nvSpPr>
        <p:spPr bwMode="auto">
          <a:xfrm>
            <a:off x="6858000" y="3276600"/>
            <a:ext cx="1524000"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Director Type B Customers</a:t>
            </a:r>
          </a:p>
        </p:txBody>
      </p:sp>
      <p:sp>
        <p:nvSpPr>
          <p:cNvPr id="204841" name="Rectangle 41"/>
          <p:cNvSpPr>
            <a:spLocks noChangeArrowheads="1"/>
          </p:cNvSpPr>
          <p:nvPr/>
        </p:nvSpPr>
        <p:spPr bwMode="auto">
          <a:xfrm>
            <a:off x="7086600" y="5181600"/>
            <a:ext cx="1371600"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Major Assembly</a:t>
            </a:r>
          </a:p>
          <a:p>
            <a:pPr algn="ctr"/>
            <a:r>
              <a:rPr lang="en-US" sz="1800" b="1"/>
              <a:t>Workers</a:t>
            </a:r>
          </a:p>
        </p:txBody>
      </p:sp>
      <p:sp>
        <p:nvSpPr>
          <p:cNvPr id="204842" name="Rectangle 42"/>
          <p:cNvSpPr>
            <a:spLocks noChangeArrowheads="1"/>
          </p:cNvSpPr>
          <p:nvPr/>
        </p:nvSpPr>
        <p:spPr bwMode="auto">
          <a:xfrm>
            <a:off x="7467600" y="5181600"/>
            <a:ext cx="13716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Finish Assembly</a:t>
            </a:r>
          </a:p>
          <a:p>
            <a:pPr algn="ctr"/>
            <a:r>
              <a:rPr lang="en-US" sz="1800" b="1"/>
              <a:t>Workers</a:t>
            </a:r>
          </a:p>
        </p:txBody>
      </p:sp>
      <p:cxnSp>
        <p:nvCxnSpPr>
          <p:cNvPr id="204843" name="AutoShape 43"/>
          <p:cNvCxnSpPr>
            <a:cxnSpLocks noChangeShapeType="1"/>
            <a:stCxn id="204808" idx="2"/>
            <a:endCxn id="204837" idx="0"/>
          </p:cNvCxnSpPr>
          <p:nvPr/>
        </p:nvCxnSpPr>
        <p:spPr bwMode="auto">
          <a:xfrm rot="16200000" flipH="1">
            <a:off x="6267450" y="1924050"/>
            <a:ext cx="990600" cy="17145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4" name="AutoShape 44"/>
          <p:cNvCxnSpPr>
            <a:cxnSpLocks noChangeShapeType="1"/>
            <a:stCxn id="204837" idx="2"/>
            <a:endCxn id="204839" idx="0"/>
          </p:cNvCxnSpPr>
          <p:nvPr/>
        </p:nvCxnSpPr>
        <p:spPr bwMode="auto">
          <a:xfrm rot="5400000">
            <a:off x="6915150" y="4476750"/>
            <a:ext cx="914400" cy="4953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5" name="AutoShape 45"/>
          <p:cNvCxnSpPr>
            <a:cxnSpLocks noChangeShapeType="1"/>
            <a:stCxn id="204837" idx="2"/>
            <a:endCxn id="204841" idx="0"/>
          </p:cNvCxnSpPr>
          <p:nvPr/>
        </p:nvCxnSpPr>
        <p:spPr bwMode="auto">
          <a:xfrm rot="16200000" flipH="1">
            <a:off x="7239000" y="4648200"/>
            <a:ext cx="914400" cy="152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6" name="AutoShape 46"/>
          <p:cNvCxnSpPr>
            <a:cxnSpLocks noChangeShapeType="1"/>
            <a:stCxn id="204837" idx="2"/>
            <a:endCxn id="204842" idx="0"/>
          </p:cNvCxnSpPr>
          <p:nvPr/>
        </p:nvCxnSpPr>
        <p:spPr bwMode="auto">
          <a:xfrm rot="16200000" flipH="1">
            <a:off x="7429500" y="4457700"/>
            <a:ext cx="914400" cy="533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7" name="AutoShape 47"/>
          <p:cNvCxnSpPr>
            <a:cxnSpLocks noChangeShapeType="1"/>
            <a:stCxn id="204837" idx="2"/>
            <a:endCxn id="204840" idx="0"/>
          </p:cNvCxnSpPr>
          <p:nvPr/>
        </p:nvCxnSpPr>
        <p:spPr bwMode="auto">
          <a:xfrm rot="16200000" flipH="1">
            <a:off x="7600950" y="4286250"/>
            <a:ext cx="914400" cy="8763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40" name="Rectangle 40"/>
          <p:cNvSpPr>
            <a:spLocks noChangeArrowheads="1"/>
          </p:cNvSpPr>
          <p:nvPr/>
        </p:nvSpPr>
        <p:spPr bwMode="auto">
          <a:xfrm>
            <a:off x="7848600" y="5181600"/>
            <a:ext cx="1295400" cy="838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800" b="1"/>
              <a:t>Sales People</a:t>
            </a:r>
          </a:p>
        </p:txBody>
      </p:sp>
      <p:sp>
        <p:nvSpPr>
          <p:cNvPr id="204848" name="Rectangle 48"/>
          <p:cNvSpPr>
            <a:spLocks noChangeArrowheads="1"/>
          </p:cNvSpPr>
          <p:nvPr/>
        </p:nvSpPr>
        <p:spPr bwMode="auto">
          <a:xfrm>
            <a:off x="1444625" y="5181600"/>
            <a:ext cx="1295400"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dirty="0"/>
              <a:t>Materials Fabrication</a:t>
            </a:r>
          </a:p>
          <a:p>
            <a:pPr algn="ctr"/>
            <a:r>
              <a:rPr lang="en-US" sz="1600" b="1" dirty="0"/>
              <a:t>Workers</a:t>
            </a:r>
          </a:p>
        </p:txBody>
      </p:sp>
      <p:cxnSp>
        <p:nvCxnSpPr>
          <p:cNvPr id="204850" name="AutoShape 50"/>
          <p:cNvCxnSpPr>
            <a:cxnSpLocks noChangeShapeType="1"/>
            <a:stCxn id="204804" idx="2"/>
            <a:endCxn id="204848" idx="0"/>
          </p:cNvCxnSpPr>
          <p:nvPr/>
        </p:nvCxnSpPr>
        <p:spPr bwMode="auto">
          <a:xfrm rot="5400000">
            <a:off x="2570163" y="3789362"/>
            <a:ext cx="914400" cy="18700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2" name="Rectangle 52"/>
          <p:cNvSpPr>
            <a:spLocks noChangeArrowheads="1"/>
          </p:cNvSpPr>
          <p:nvPr/>
        </p:nvSpPr>
        <p:spPr bwMode="auto">
          <a:xfrm>
            <a:off x="6324601" y="2286000"/>
            <a:ext cx="2895600" cy="4311352"/>
          </a:xfrm>
          <a:prstGeom prst="rect">
            <a:avLst/>
          </a:prstGeom>
          <a:solidFill>
            <a:schemeClr val="bg1">
              <a:lumMod val="95000"/>
            </a:schemeClr>
          </a:solidFill>
          <a:ln>
            <a:noFill/>
          </a:ln>
          <a:effectLst/>
        </p:spPr>
        <p:txBody>
          <a:bodyPr wrap="none" anchor="ctr"/>
          <a:lstStyle/>
          <a:p>
            <a:endParaRPr lang="en-US"/>
          </a:p>
        </p:txBody>
      </p:sp>
    </p:spTree>
    <p:extLst>
      <p:ext uri="{BB962C8B-B14F-4D97-AF65-F5344CB8AC3E}">
        <p14:creationId xmlns:p14="http://schemas.microsoft.com/office/powerpoint/2010/main" val="31553436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JIT Issues</a:t>
            </a:r>
            <a:endParaRPr/>
          </a:p>
        </p:txBody>
      </p:sp>
      <p:sp>
        <p:nvSpPr>
          <p:cNvPr id="60419" name="Content Placeholder 1"/>
          <p:cNvSpPr>
            <a:spLocks noGrp="1"/>
          </p:cNvSpPr>
          <p:nvPr>
            <p:ph idx="1"/>
          </p:nvPr>
        </p:nvSpPr>
        <p:spPr>
          <a:xfrm>
            <a:off x="381000" y="1412875"/>
            <a:ext cx="8382000" cy="4376583"/>
          </a:xfrm>
        </p:spPr>
        <p:txBody>
          <a:bodyPr/>
          <a:lstStyle/>
          <a:p>
            <a:pPr eaLnBrk="1" hangingPunct="1"/>
            <a:r>
              <a:rPr lang="en-US" dirty="0" smtClean="0"/>
              <a:t>Lost sales if materials do not arrive on time or if the materials are of poor-quality</a:t>
            </a:r>
          </a:p>
          <a:p>
            <a:pPr eaLnBrk="1" hangingPunct="1"/>
            <a:r>
              <a:rPr lang="en-US" dirty="0" smtClean="0"/>
              <a:t>Strong relations with vendors of quality materials essential</a:t>
            </a:r>
          </a:p>
          <a:p>
            <a:pPr eaLnBrk="1" hangingPunct="1"/>
            <a:r>
              <a:rPr lang="en-US" dirty="0" smtClean="0"/>
              <a:t>Teams feel ownership of final product</a:t>
            </a:r>
          </a:p>
          <a:p>
            <a:pPr eaLnBrk="1" hangingPunct="1"/>
            <a:r>
              <a:rPr lang="en-US" dirty="0" smtClean="0"/>
              <a:t>Degrees of JIT balancing risk of:</a:t>
            </a:r>
          </a:p>
          <a:p>
            <a:pPr lvl="1" eaLnBrk="1" hangingPunct="1"/>
            <a:r>
              <a:rPr lang="en-US" dirty="0" smtClean="0"/>
              <a:t>Shortages</a:t>
            </a:r>
          </a:p>
          <a:p>
            <a:pPr lvl="1" eaLnBrk="1" hangingPunct="1"/>
            <a:r>
              <a:rPr lang="en-US" dirty="0" smtClean="0"/>
              <a:t>Expertise</a:t>
            </a:r>
          </a:p>
          <a:p>
            <a:pPr lvl="1" eaLnBrk="1" hangingPunct="1"/>
            <a:r>
              <a:rPr lang="en-US" dirty="0" smtClean="0"/>
              <a:t>Capturing upside sales</a:t>
            </a:r>
          </a:p>
        </p:txBody>
      </p:sp>
      <p:sp>
        <p:nvSpPr>
          <p:cNvPr id="30723"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BC81F9AF-837C-4C54-9AB1-D97C2514FFD1}" type="slidenum">
              <a:rPr lang="en-US"/>
              <a:pPr>
                <a:defRPr/>
              </a:pPr>
              <a:t>52</a:t>
            </a:fld>
            <a:endParaRPr lang="en-US" dirty="0"/>
          </a:p>
        </p:txBody>
      </p:sp>
    </p:spTree>
    <p:custDataLst>
      <p:tags r:id="rId1"/>
    </p:custData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Smart Touch’s JIT Costing Accounts</a:t>
            </a:r>
            <a:endParaRPr/>
          </a:p>
        </p:txBody>
      </p:sp>
      <p:sp>
        <p:nvSpPr>
          <p:cNvPr id="62467" name="Text Placeholder 5"/>
          <p:cNvSpPr>
            <a:spLocks noGrp="1"/>
          </p:cNvSpPr>
          <p:nvPr>
            <p:ph type="body" sz="quarter" idx="10"/>
          </p:nvPr>
        </p:nvSpPr>
        <p:spPr>
          <a:xfrm>
            <a:off x="255588" y="1035050"/>
            <a:ext cx="8382000" cy="2376488"/>
          </a:xfrm>
        </p:spPr>
        <p:txBody>
          <a:bodyPr/>
          <a:lstStyle/>
          <a:p>
            <a:r>
              <a:rPr lang="en-US" dirty="0" smtClean="0"/>
              <a:t>Full JIT does not use a separate Work in process inventory account </a:t>
            </a:r>
          </a:p>
          <a:p>
            <a:r>
              <a:rPr lang="en-US" dirty="0" smtClean="0"/>
              <a:t>Only two inventory accounts:</a:t>
            </a:r>
          </a:p>
          <a:p>
            <a:pPr lvl="1"/>
            <a:r>
              <a:rPr lang="en-US" dirty="0" smtClean="0"/>
              <a:t>Raw and in-process inventory</a:t>
            </a:r>
          </a:p>
          <a:p>
            <a:pPr lvl="1"/>
            <a:r>
              <a:rPr lang="en-US" dirty="0" smtClean="0"/>
              <a:t>Finished goods inventory</a:t>
            </a:r>
          </a:p>
        </p:txBody>
      </p:sp>
      <p:sp>
        <p:nvSpPr>
          <p:cNvPr id="4" name="Slide Number Placeholder 3"/>
          <p:cNvSpPr>
            <a:spLocks noGrp="1"/>
          </p:cNvSpPr>
          <p:nvPr>
            <p:ph type="sldNum" sz="quarter" idx="11"/>
          </p:nvPr>
        </p:nvSpPr>
        <p:spPr/>
        <p:txBody>
          <a:bodyPr/>
          <a:lstStyle/>
          <a:p>
            <a:pPr>
              <a:defRPr/>
            </a:pPr>
            <a:fld id="{9496C99B-D5F9-4D2F-AA11-C61962AA20E0}" type="slidenum">
              <a:rPr lang="en-US" smtClean="0"/>
              <a:pPr>
                <a:defRPr/>
              </a:pPr>
              <a:t>53</a:t>
            </a:fld>
            <a:endParaRPr lang="en-US" dirty="0"/>
          </a:p>
        </p:txBody>
      </p:sp>
      <p:pic>
        <p:nvPicPr>
          <p:cNvPr id="62469" name="Content Placeholder 4" descr="JITaccounts.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4938" y="3644900"/>
            <a:ext cx="8707437" cy="2033588"/>
          </a:xfr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76200"/>
            <a:ext cx="8534400" cy="1107996"/>
          </a:xfrm>
        </p:spPr>
        <p:txBody>
          <a:bodyPr/>
          <a:lstStyle/>
          <a:p>
            <a:pPr eaLnBrk="1" hangingPunct="1"/>
            <a:r>
              <a:rPr lang="en-US" sz="4000" dirty="0" smtClean="0"/>
              <a:t>Tailoring accounting systems to match </a:t>
            </a:r>
            <a:r>
              <a:rPr lang="en-US" sz="4000" smtClean="0"/>
              <a:t>business objectives</a:t>
            </a:r>
            <a:endParaRPr lang="en-US" sz="4000" dirty="0" smtClean="0"/>
          </a:p>
        </p:txBody>
      </p:sp>
      <p:pic>
        <p:nvPicPr>
          <p:cNvPr id="77827" name="Picture 3" descr="bb_tb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79656"/>
            <a:ext cx="8782372" cy="220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bb_tb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612409"/>
            <a:ext cx="8810947" cy="248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1981200" y="61087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hlinkClick r:id="rId5"/>
              </a:rPr>
              <a:t>http://www.nwlean.net/article0803.htm</a:t>
            </a:r>
            <a:endParaRPr lang="en-US" dirty="0"/>
          </a:p>
        </p:txBody>
      </p:sp>
    </p:spTree>
    <p:extLst>
      <p:ext uri="{BB962C8B-B14F-4D97-AF65-F5344CB8AC3E}">
        <p14:creationId xmlns:p14="http://schemas.microsoft.com/office/powerpoint/2010/main" val="10252036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eaLnBrk="1" fontAlgn="auto" hangingPunct="1">
              <a:spcAft>
                <a:spcPts val="0"/>
              </a:spcAft>
              <a:defRPr/>
            </a:pPr>
            <a:r>
              <a:rPr smtClean="0"/>
              <a:t>Activity-Based Management</a:t>
            </a:r>
            <a:endParaRPr/>
          </a:p>
        </p:txBody>
      </p:sp>
      <p:sp>
        <p:nvSpPr>
          <p:cNvPr id="45059" name="Content Placeholder 1"/>
          <p:cNvSpPr>
            <a:spLocks noGrp="1"/>
          </p:cNvSpPr>
          <p:nvPr>
            <p:ph idx="1"/>
          </p:nvPr>
        </p:nvSpPr>
        <p:spPr>
          <a:xfrm>
            <a:off x="250825" y="1412875"/>
            <a:ext cx="8382000" cy="4979825"/>
          </a:xfrm>
        </p:spPr>
        <p:txBody>
          <a:bodyPr/>
          <a:lstStyle/>
          <a:p>
            <a:pPr eaLnBrk="1" hangingPunct="1"/>
            <a:r>
              <a:rPr lang="en-US" dirty="0" smtClean="0"/>
              <a:t>The context of decision making</a:t>
            </a:r>
          </a:p>
          <a:p>
            <a:pPr lvl="1" eaLnBrk="1" hangingPunct="1"/>
            <a:r>
              <a:rPr lang="en-US" sz="2800" dirty="0" smtClean="0"/>
              <a:t>Long term strategic approaches to business </a:t>
            </a:r>
          </a:p>
          <a:p>
            <a:pPr lvl="2" eaLnBrk="1" hangingPunct="1"/>
            <a:r>
              <a:rPr lang="en-US" sz="2400" dirty="0" smtClean="0"/>
              <a:t>Quality management</a:t>
            </a:r>
          </a:p>
          <a:p>
            <a:pPr eaLnBrk="1" hangingPunct="1"/>
            <a:r>
              <a:rPr lang="en-US" dirty="0" smtClean="0"/>
              <a:t>Tools to define your approach</a:t>
            </a:r>
            <a:endParaRPr lang="en-US" sz="3200" dirty="0" smtClean="0"/>
          </a:p>
          <a:p>
            <a:pPr lvl="1" eaLnBrk="1" hangingPunct="1"/>
            <a:r>
              <a:rPr lang="en-US" sz="2800" dirty="0" smtClean="0"/>
              <a:t>Target pricing (target costing) </a:t>
            </a:r>
            <a:r>
              <a:rPr lang="en-US" sz="2800" dirty="0" err="1" smtClean="0"/>
              <a:t>vs</a:t>
            </a:r>
            <a:r>
              <a:rPr lang="en-US" sz="2800" dirty="0" smtClean="0"/>
              <a:t> cost-based pricing</a:t>
            </a:r>
          </a:p>
          <a:p>
            <a:pPr lvl="1" eaLnBrk="1" hangingPunct="1"/>
            <a:r>
              <a:rPr lang="en-US" dirty="0" smtClean="0"/>
              <a:t>Just-in-time (JIT) systems</a:t>
            </a:r>
            <a:endParaRPr lang="en-US" sz="2800" dirty="0" smtClean="0"/>
          </a:p>
          <a:p>
            <a:pPr eaLnBrk="1" hangingPunct="1"/>
            <a:r>
              <a:rPr lang="en-US" dirty="0" smtClean="0"/>
              <a:t>Types of decisions where ABC fits in:</a:t>
            </a:r>
          </a:p>
          <a:p>
            <a:pPr lvl="1" eaLnBrk="1" hangingPunct="1"/>
            <a:r>
              <a:rPr lang="en-US" sz="3200" dirty="0" smtClean="0"/>
              <a:t>Pricing and product mix</a:t>
            </a:r>
          </a:p>
          <a:p>
            <a:pPr lvl="1" eaLnBrk="1" hangingPunct="1"/>
            <a:r>
              <a:rPr lang="en-US" sz="3200" dirty="0" smtClean="0"/>
              <a:t>Cost management</a:t>
            </a:r>
          </a:p>
          <a:p>
            <a:pPr lvl="2" eaLnBrk="1" hangingPunct="1"/>
            <a:r>
              <a:rPr lang="en-US" dirty="0" smtClean="0"/>
              <a:t>Spend where it adds value, cut where it doesn’t</a:t>
            </a:r>
          </a:p>
        </p:txBody>
      </p:sp>
      <p:sp>
        <p:nvSpPr>
          <p:cNvPr id="23555"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E30523D1-187B-4A07-8C45-AFAE12E29D6D}" type="slidenum">
              <a:rPr lang="en-US"/>
              <a:pPr>
                <a:defRPr/>
              </a:pPr>
              <a:t>55</a:t>
            </a:fld>
            <a:endParaRPr lang="en-US" dirty="0"/>
          </a:p>
        </p:txBody>
      </p:sp>
    </p:spTree>
    <p:custDataLst>
      <p:tags r:id="rId1"/>
    </p:custDataLst>
    <p:extLst>
      <p:ext uri="{BB962C8B-B14F-4D97-AF65-F5344CB8AC3E}">
        <p14:creationId xmlns:p14="http://schemas.microsoft.com/office/powerpoint/2010/main" val="385519044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Cupcakes &amp; Muffins costing sensitivity analysis</a:t>
            </a:r>
            <a:endParaRPr lang="en-US" dirty="0"/>
          </a:p>
        </p:txBody>
      </p:sp>
      <p:sp>
        <p:nvSpPr>
          <p:cNvPr id="3" name="Text Placeholder 2"/>
          <p:cNvSpPr>
            <a:spLocks noGrp="1"/>
          </p:cNvSpPr>
          <p:nvPr>
            <p:ph type="body" sz="quarter" idx="10"/>
          </p:nvPr>
        </p:nvSpPr>
        <p:spPr>
          <a:xfrm>
            <a:off x="251520" y="2276872"/>
            <a:ext cx="8382000" cy="3804118"/>
          </a:xfrm>
        </p:spPr>
        <p:txBody>
          <a:bodyPr/>
          <a:lstStyle/>
          <a:p>
            <a:r>
              <a:rPr lang="en-US" dirty="0" smtClean="0"/>
              <a:t>Assess customer input on post-ABC pricing</a:t>
            </a:r>
          </a:p>
          <a:p>
            <a:pPr lvl="1"/>
            <a:r>
              <a:rPr lang="en-US" dirty="0" smtClean="0"/>
              <a:t>Maybe Muffins don’t meet expectations, or</a:t>
            </a:r>
          </a:p>
          <a:p>
            <a:pPr lvl="1"/>
            <a:r>
              <a:rPr lang="en-US" dirty="0" smtClean="0"/>
              <a:t>Maybe Cupcakes are too pricey</a:t>
            </a:r>
          </a:p>
          <a:p>
            <a:r>
              <a:rPr lang="en-US" dirty="0" smtClean="0"/>
              <a:t>Evaluate changes to our pricing and cost structure that would meet customer needs and profit needs</a:t>
            </a:r>
          </a:p>
          <a:p>
            <a:r>
              <a:rPr lang="en-US" dirty="0" smtClean="0"/>
              <a:t>Our ABC Excel spreadsheet is an excellent tool for this  </a:t>
            </a:r>
            <a:r>
              <a:rPr lang="en-US" dirty="0" smtClean="0">
                <a:hlinkClick r:id="rId2" action="ppaction://hlinkfile"/>
              </a:rPr>
              <a:t>Link to Excel file</a:t>
            </a:r>
            <a:endParaRPr lang="en-US" dirty="0"/>
          </a:p>
        </p:txBody>
      </p:sp>
      <p:sp>
        <p:nvSpPr>
          <p:cNvPr id="4" name="Slide Number Placeholder 3"/>
          <p:cNvSpPr>
            <a:spLocks noGrp="1"/>
          </p:cNvSpPr>
          <p:nvPr>
            <p:ph type="sldNum" sz="quarter" idx="11"/>
          </p:nvPr>
        </p:nvSpPr>
        <p:spPr/>
        <p:txBody>
          <a:bodyPr/>
          <a:lstStyle/>
          <a:p>
            <a:pPr>
              <a:defRPr/>
            </a:pPr>
            <a:fld id="{905A31D6-0CB8-461C-8967-4E30A3AF668A}" type="slidenum">
              <a:rPr lang="en-US" smtClean="0"/>
              <a:pPr>
                <a:defRPr/>
              </a:pPr>
              <a:t>56</a:t>
            </a:fld>
            <a:endParaRPr lang="en-US" dirty="0"/>
          </a:p>
        </p:txBody>
      </p:sp>
    </p:spTree>
    <p:extLst>
      <p:ext uri="{BB962C8B-B14F-4D97-AF65-F5344CB8AC3E}">
        <p14:creationId xmlns:p14="http://schemas.microsoft.com/office/powerpoint/2010/main" val="163005653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The “You need ABC” red flag</a:t>
            </a:r>
          </a:p>
        </p:txBody>
      </p:sp>
      <p:graphicFrame>
        <p:nvGraphicFramePr>
          <p:cNvPr id="61443" name="Object 3"/>
          <p:cNvGraphicFramePr>
            <a:graphicFrameLocks noChangeAspect="1"/>
          </p:cNvGraphicFramePr>
          <p:nvPr/>
        </p:nvGraphicFramePr>
        <p:xfrm>
          <a:off x="914400" y="1984375"/>
          <a:ext cx="7239000" cy="2816225"/>
        </p:xfrm>
        <a:graphic>
          <a:graphicData uri="http://schemas.openxmlformats.org/presentationml/2006/ole">
            <mc:AlternateContent xmlns:mc="http://schemas.openxmlformats.org/markup-compatibility/2006">
              <mc:Choice xmlns:v="urn:schemas-microsoft-com:vml" Requires="v">
                <p:oleObj spid="_x0000_s177159" name="Worksheet" r:id="rId4" imgW="3819563" imgH="1476527" progId="Excel.Sheet.8">
                  <p:embed/>
                </p:oleObj>
              </mc:Choice>
              <mc:Fallback>
                <p:oleObj name="Worksheet" r:id="rId4" imgW="3819563" imgH="147652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4375"/>
                        <a:ext cx="7239000" cy="28162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5748" name="Text Box 4"/>
          <p:cNvSpPr txBox="1">
            <a:spLocks noChangeArrowheads="1"/>
          </p:cNvSpPr>
          <p:nvPr/>
        </p:nvSpPr>
        <p:spPr bwMode="auto">
          <a:xfrm>
            <a:off x="1676400" y="1385888"/>
            <a:ext cx="5824538" cy="519112"/>
          </a:xfrm>
          <a:prstGeom prst="rect">
            <a:avLst/>
          </a:prstGeom>
          <a:noFill/>
          <a:ln w="9525">
            <a:noFill/>
            <a:miter lim="800000"/>
            <a:headEnd/>
            <a:tailEnd/>
          </a:ln>
          <a:effectLst/>
        </p:spPr>
        <p:txBody>
          <a:bodyPr wrap="none">
            <a:spAutoFit/>
          </a:bodyPr>
          <a:lstStyle/>
          <a:p>
            <a:pPr eaLnBrk="0" hangingPunct="0">
              <a:defRPr/>
            </a:pPr>
            <a:r>
              <a:rPr lang="en-US" sz="2800" b="0">
                <a:solidFill>
                  <a:srgbClr val="FF0000"/>
                </a:solidFill>
                <a:effectLst>
                  <a:outerShdw blurRad="38100" dist="38100" dir="2700000" algn="tl">
                    <a:srgbClr val="C0C0C0"/>
                  </a:outerShdw>
                </a:effectLst>
                <a:latin typeface="Arial" charset="0"/>
              </a:rPr>
              <a:t>Traditional </a:t>
            </a:r>
            <a:r>
              <a:rPr lang="en-US" sz="2800" b="0">
                <a:effectLst>
                  <a:outerShdw blurRad="38100" dist="38100" dir="2700000" algn="tl">
                    <a:srgbClr val="C0C0C0"/>
                  </a:outerShdw>
                </a:effectLst>
                <a:latin typeface="Arial" charset="0"/>
              </a:rPr>
              <a:t>Cost Accounting System</a:t>
            </a:r>
          </a:p>
        </p:txBody>
      </p:sp>
      <p:sp>
        <p:nvSpPr>
          <p:cNvPr id="61445" name="Text Box 5"/>
          <p:cNvSpPr txBox="1">
            <a:spLocks noChangeArrowheads="1"/>
          </p:cNvSpPr>
          <p:nvPr/>
        </p:nvSpPr>
        <p:spPr bwMode="auto">
          <a:xfrm>
            <a:off x="838200" y="5791200"/>
            <a:ext cx="343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sz="1800">
                <a:solidFill>
                  <a:srgbClr val="0000CC"/>
                </a:solidFill>
                <a:latin typeface="Arial" charset="0"/>
              </a:rPr>
              <a:t>Predetermined manufacturing</a:t>
            </a:r>
          </a:p>
          <a:p>
            <a:pPr algn="ctr"/>
            <a:r>
              <a:rPr lang="en-US" sz="1800">
                <a:solidFill>
                  <a:srgbClr val="0000CC"/>
                </a:solidFill>
                <a:latin typeface="Arial" charset="0"/>
              </a:rPr>
              <a:t>overhead rate</a:t>
            </a:r>
          </a:p>
        </p:txBody>
      </p:sp>
      <p:sp>
        <p:nvSpPr>
          <p:cNvPr id="61446" name="Text Box 6"/>
          <p:cNvSpPr txBox="1">
            <a:spLocks noChangeArrowheads="1"/>
          </p:cNvSpPr>
          <p:nvPr/>
        </p:nvSpPr>
        <p:spPr bwMode="auto">
          <a:xfrm>
            <a:off x="4298950" y="5943600"/>
            <a:ext cx="127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sz="1800">
                <a:solidFill>
                  <a:srgbClr val="0000CC"/>
                </a:solidFill>
                <a:latin typeface="Arial" charset="0"/>
              </a:rPr>
              <a:t>= $50/Unit</a:t>
            </a:r>
          </a:p>
        </p:txBody>
      </p:sp>
      <p:sp>
        <p:nvSpPr>
          <p:cNvPr id="415751" name="Rectangle 7"/>
          <p:cNvSpPr>
            <a:spLocks noChangeArrowheads="1"/>
          </p:cNvSpPr>
          <p:nvPr/>
        </p:nvSpPr>
        <p:spPr bwMode="auto">
          <a:xfrm>
            <a:off x="685800" y="4910138"/>
            <a:ext cx="3200400" cy="838200"/>
          </a:xfrm>
          <a:prstGeom prst="rect">
            <a:avLst/>
          </a:prstGeom>
          <a:solidFill>
            <a:srgbClr val="006600"/>
          </a:solidFill>
          <a:ln w="9525">
            <a:solidFill>
              <a:srgbClr val="000000"/>
            </a:solidFill>
            <a:miter lim="800000"/>
            <a:headEnd/>
            <a:tailEnd/>
          </a:ln>
          <a:effectLst>
            <a:outerShdw dist="53882" dir="2700000" algn="ctr" rotWithShape="0">
              <a:srgbClr val="000000"/>
            </a:outerShdw>
          </a:effectLst>
        </p:spPr>
        <p:txBody>
          <a:bodyPr anchor="ctr"/>
          <a:lstStyle/>
          <a:p>
            <a:pPr algn="ctr" eaLnBrk="0" hangingPunct="0">
              <a:defRPr/>
            </a:pPr>
            <a:r>
              <a:rPr lang="en-US" sz="1800" b="0">
                <a:solidFill>
                  <a:srgbClr val="FFFF00"/>
                </a:solidFill>
                <a:effectLst>
                  <a:outerShdw blurRad="38100" dist="38100" dir="2700000" algn="tl">
                    <a:srgbClr val="000000"/>
                  </a:outerShdw>
                </a:effectLst>
                <a:latin typeface="Arial" charset="0"/>
              </a:rPr>
              <a:t>200,000 units x $50/Unit = $10,000,000</a:t>
            </a:r>
          </a:p>
        </p:txBody>
      </p:sp>
      <p:sp>
        <p:nvSpPr>
          <p:cNvPr id="61448" name="Line 8"/>
          <p:cNvSpPr>
            <a:spLocks noChangeShapeType="1"/>
          </p:cNvSpPr>
          <p:nvPr/>
        </p:nvSpPr>
        <p:spPr bwMode="auto">
          <a:xfrm flipV="1">
            <a:off x="3810000" y="4495800"/>
            <a:ext cx="1676400" cy="5334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5753" name="Rectangle 9"/>
          <p:cNvSpPr>
            <a:spLocks noChangeArrowheads="1"/>
          </p:cNvSpPr>
          <p:nvPr/>
        </p:nvSpPr>
        <p:spPr bwMode="auto">
          <a:xfrm>
            <a:off x="5715000" y="4953000"/>
            <a:ext cx="3200400" cy="838200"/>
          </a:xfrm>
          <a:prstGeom prst="rect">
            <a:avLst/>
          </a:prstGeom>
          <a:solidFill>
            <a:srgbClr val="006600"/>
          </a:solidFill>
          <a:ln w="9525">
            <a:solidFill>
              <a:srgbClr val="000000"/>
            </a:solidFill>
            <a:miter lim="800000"/>
            <a:headEnd/>
            <a:tailEnd/>
          </a:ln>
          <a:effectLst>
            <a:outerShdw dist="53882" dir="2700000" algn="ctr" rotWithShape="0">
              <a:srgbClr val="000000"/>
            </a:outerShdw>
          </a:effectLst>
        </p:spPr>
        <p:txBody>
          <a:bodyPr anchor="ctr"/>
          <a:lstStyle/>
          <a:p>
            <a:pPr algn="ctr" eaLnBrk="0" hangingPunct="0">
              <a:defRPr/>
            </a:pPr>
            <a:r>
              <a:rPr lang="en-US" sz="1800" b="0">
                <a:solidFill>
                  <a:srgbClr val="FFFF00"/>
                </a:solidFill>
                <a:effectLst>
                  <a:outerShdw blurRad="38100" dist="38100" dir="2700000" algn="tl">
                    <a:srgbClr val="000000"/>
                  </a:outerShdw>
                </a:effectLst>
                <a:latin typeface="Arial" charset="0"/>
              </a:rPr>
              <a:t>4,000 units x $50/Unit = $200,000</a:t>
            </a:r>
          </a:p>
        </p:txBody>
      </p:sp>
      <p:sp>
        <p:nvSpPr>
          <p:cNvPr id="61450" name="Line 10"/>
          <p:cNvSpPr>
            <a:spLocks noChangeShapeType="1"/>
          </p:cNvSpPr>
          <p:nvPr/>
        </p:nvSpPr>
        <p:spPr bwMode="auto">
          <a:xfrm flipV="1">
            <a:off x="6934200" y="4419600"/>
            <a:ext cx="457200" cy="5334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26476786"/>
      </p:ext>
    </p:extLst>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7" name="Object 3"/>
          <p:cNvGraphicFramePr>
            <a:graphicFrameLocks noChangeAspect="1"/>
          </p:cNvGraphicFramePr>
          <p:nvPr/>
        </p:nvGraphicFramePr>
        <p:xfrm>
          <a:off x="914400" y="1981200"/>
          <a:ext cx="7239000" cy="2476500"/>
        </p:xfrm>
        <a:graphic>
          <a:graphicData uri="http://schemas.openxmlformats.org/presentationml/2006/ole">
            <mc:AlternateContent xmlns:mc="http://schemas.openxmlformats.org/markup-compatibility/2006">
              <mc:Choice xmlns:v="urn:schemas-microsoft-com:vml" Requires="v">
                <p:oleObj spid="_x0000_s178183" name="Worksheet" r:id="rId4" imgW="3819395" imgH="1476316" progId="Excel.Sheet.8">
                  <p:embed/>
                </p:oleObj>
              </mc:Choice>
              <mc:Fallback>
                <p:oleObj name="Worksheet" r:id="rId4" imgW="3819395" imgH="14763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7239000" cy="2476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7796" name="Text Box 4"/>
          <p:cNvSpPr txBox="1">
            <a:spLocks noChangeArrowheads="1"/>
          </p:cNvSpPr>
          <p:nvPr/>
        </p:nvSpPr>
        <p:spPr bwMode="auto">
          <a:xfrm>
            <a:off x="1333500" y="1404938"/>
            <a:ext cx="6392863" cy="519112"/>
          </a:xfrm>
          <a:prstGeom prst="rect">
            <a:avLst/>
          </a:prstGeom>
          <a:noFill/>
          <a:ln w="9525">
            <a:noFill/>
            <a:miter lim="800000"/>
            <a:headEnd/>
            <a:tailEnd/>
          </a:ln>
          <a:effectLst/>
        </p:spPr>
        <p:txBody>
          <a:bodyPr wrap="none">
            <a:spAutoFit/>
          </a:bodyPr>
          <a:lstStyle/>
          <a:p>
            <a:pPr eaLnBrk="0" hangingPunct="0">
              <a:defRPr/>
            </a:pPr>
            <a:r>
              <a:rPr lang="en-US" sz="2800" b="0">
                <a:solidFill>
                  <a:srgbClr val="FF0000"/>
                </a:solidFill>
                <a:effectLst>
                  <a:outerShdw blurRad="38100" dist="38100" dir="2700000" algn="tl">
                    <a:srgbClr val="C0C0C0"/>
                  </a:outerShdw>
                </a:effectLst>
                <a:latin typeface="Arial" charset="0"/>
              </a:rPr>
              <a:t>Activity Based </a:t>
            </a:r>
            <a:r>
              <a:rPr lang="en-US" sz="2800" b="0">
                <a:effectLst>
                  <a:outerShdw blurRad="38100" dist="38100" dir="2700000" algn="tl">
                    <a:srgbClr val="C0C0C0"/>
                  </a:outerShdw>
                </a:effectLst>
                <a:latin typeface="Arial" charset="0"/>
              </a:rPr>
              <a:t>Cost Accounting System</a:t>
            </a:r>
          </a:p>
        </p:txBody>
      </p:sp>
      <p:sp>
        <p:nvSpPr>
          <p:cNvPr id="62469" name="Text Box 5"/>
          <p:cNvSpPr txBox="1">
            <a:spLocks noChangeArrowheads="1"/>
          </p:cNvSpPr>
          <p:nvPr/>
        </p:nvSpPr>
        <p:spPr bwMode="auto">
          <a:xfrm>
            <a:off x="1752600" y="586740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sz="1800">
                <a:solidFill>
                  <a:srgbClr val="0000CC"/>
                </a:solidFill>
                <a:latin typeface="Arial" charset="0"/>
              </a:rPr>
              <a:t>Several Activity rates used, including one to apply resources consumed due to job complexity</a:t>
            </a:r>
          </a:p>
        </p:txBody>
      </p:sp>
      <p:sp>
        <p:nvSpPr>
          <p:cNvPr id="417798" name="Rectangle 6"/>
          <p:cNvSpPr>
            <a:spLocks noChangeArrowheads="1"/>
          </p:cNvSpPr>
          <p:nvPr/>
        </p:nvSpPr>
        <p:spPr bwMode="auto">
          <a:xfrm>
            <a:off x="685800" y="4953000"/>
            <a:ext cx="7162800" cy="457200"/>
          </a:xfrm>
          <a:prstGeom prst="rect">
            <a:avLst/>
          </a:prstGeom>
          <a:solidFill>
            <a:srgbClr val="006600"/>
          </a:solidFill>
          <a:ln w="9525">
            <a:solidFill>
              <a:srgbClr val="000000"/>
            </a:solidFill>
            <a:miter lim="800000"/>
            <a:headEnd/>
            <a:tailEnd/>
          </a:ln>
          <a:effectLst>
            <a:outerShdw dist="53882" dir="2700000" algn="ctr" rotWithShape="0">
              <a:srgbClr val="000000"/>
            </a:outerShdw>
          </a:effectLst>
        </p:spPr>
        <p:txBody>
          <a:bodyPr wrap="none" anchor="ctr"/>
          <a:lstStyle/>
          <a:p>
            <a:pPr algn="ctr" eaLnBrk="0" hangingPunct="0">
              <a:defRPr/>
            </a:pPr>
            <a:r>
              <a:rPr lang="en-US" sz="1800" b="0">
                <a:solidFill>
                  <a:srgbClr val="FFFF00"/>
                </a:solidFill>
                <a:effectLst>
                  <a:outerShdw blurRad="38100" dist="38100" dir="2700000" algn="tl">
                    <a:srgbClr val="000000"/>
                  </a:outerShdw>
                </a:effectLst>
                <a:latin typeface="Arial" charset="0"/>
              </a:rPr>
              <a:t>Overhead resources consumed applied to products consuming them</a:t>
            </a:r>
          </a:p>
        </p:txBody>
      </p:sp>
      <p:sp>
        <p:nvSpPr>
          <p:cNvPr id="62471" name="Line 7"/>
          <p:cNvSpPr>
            <a:spLocks noChangeShapeType="1"/>
          </p:cNvSpPr>
          <p:nvPr/>
        </p:nvSpPr>
        <p:spPr bwMode="auto">
          <a:xfrm flipV="1">
            <a:off x="5181600" y="4114800"/>
            <a:ext cx="457200" cy="83820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62472" name="AutoShape 8"/>
          <p:cNvCxnSpPr>
            <a:cxnSpLocks noChangeShapeType="1"/>
            <a:stCxn id="62469" idx="3"/>
            <a:endCxn id="417798" idx="3"/>
          </p:cNvCxnSpPr>
          <p:nvPr/>
        </p:nvCxnSpPr>
        <p:spPr bwMode="auto">
          <a:xfrm flipV="1">
            <a:off x="7543800" y="5181600"/>
            <a:ext cx="304800" cy="1006475"/>
          </a:xfrm>
          <a:prstGeom prst="bentConnector3">
            <a:avLst>
              <a:gd name="adj1" fmla="val 175000"/>
            </a:avLst>
          </a:prstGeom>
          <a:noFill/>
          <a:ln w="28575">
            <a:solidFill>
              <a:srgbClr val="FF0000"/>
            </a:solidFill>
            <a:miter lim="800000"/>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9" name="Rectangle 2"/>
          <p:cNvSpPr txBox="1">
            <a:spLocks noChangeArrowheads="1"/>
          </p:cNvSpPr>
          <p:nvPr/>
        </p:nvSpPr>
        <p:spPr>
          <a:xfrm>
            <a:off x="468908" y="332656"/>
            <a:ext cx="8382000" cy="665162"/>
          </a:xfrm>
          <a:prstGeom prst="rect">
            <a:avLst/>
          </a:prstGeom>
        </p:spPr>
        <p:txBody>
          <a:bodyPr vert="horz" wrap="square" lIns="0" tIns="0" rIns="0" bIns="0" rtlCol="0" anchor="t">
            <a:sp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Times New Roman" pitchFamily="18" charset="0"/>
                <a:ea typeface="+mn-ea"/>
                <a:cs typeface="Times New Roman" pitchFamily="18" charset="0"/>
              </a:defRPr>
            </a:lvl1pPr>
            <a:lvl2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2pPr>
            <a:lvl3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3pPr>
            <a:lvl4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4pPr>
            <a:lvl5pPr algn="l" defTabSz="912813" rtl="0" eaLnBrk="0" fontAlgn="base" hangingPunct="0">
              <a:lnSpc>
                <a:spcPct val="90000"/>
              </a:lnSpc>
              <a:spcBef>
                <a:spcPct val="0"/>
              </a:spcBef>
              <a:spcAft>
                <a:spcPct val="0"/>
              </a:spcAft>
              <a:defRPr sz="4800">
                <a:solidFill>
                  <a:schemeClr val="tx1"/>
                </a:solidFill>
                <a:latin typeface="Times New Roman" pitchFamily="18" charset="0"/>
                <a:cs typeface="Times New Roman" pitchFamily="18"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a:lstStyle>
          <a:p>
            <a:pPr eaLnBrk="1" hangingPunct="1"/>
            <a:r>
              <a:rPr lang="en-US" dirty="0" smtClean="0"/>
              <a:t>The “You need ABC” red flag</a:t>
            </a:r>
          </a:p>
        </p:txBody>
      </p:sp>
    </p:spTree>
    <p:extLst>
      <p:ext uri="{BB962C8B-B14F-4D97-AF65-F5344CB8AC3E}">
        <p14:creationId xmlns:p14="http://schemas.microsoft.com/office/powerpoint/2010/main" val="1523637592"/>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Chapter 18 Summary of the chapter</a:t>
            </a:r>
            <a:endParaRPr/>
          </a:p>
        </p:txBody>
      </p:sp>
      <p:sp>
        <p:nvSpPr>
          <p:cNvPr id="73731" name="Text Placeholder 3"/>
          <p:cNvSpPr>
            <a:spLocks noGrp="1"/>
          </p:cNvSpPr>
          <p:nvPr>
            <p:ph type="body" sz="quarter" idx="10"/>
          </p:nvPr>
        </p:nvSpPr>
        <p:spPr>
          <a:xfrm>
            <a:off x="381000" y="1119188"/>
            <a:ext cx="8153400" cy="4973637"/>
          </a:xfrm>
        </p:spPr>
        <p:txBody>
          <a:bodyPr/>
          <a:lstStyle/>
          <a:p>
            <a:pPr eaLnBrk="1" hangingPunct="1"/>
            <a:r>
              <a:rPr lang="en-US" smtClean="0"/>
              <a:t>Activity-based costing (ABC) focuses on activities. The costs of those activities become the building blocks for measuring (allocating) the costs of products and services. The total production process and the related costs are divided among the various production activities. </a:t>
            </a:r>
          </a:p>
          <a:p>
            <a:pPr eaLnBrk="1" hangingPunct="1"/>
            <a:r>
              <a:rPr lang="en-US" smtClean="0"/>
              <a:t>A cost driver for the activity is identified, and a rate per activity is calculated. The costs are then allocated to individual products based on the amount of products’ USE of each activity.</a:t>
            </a:r>
          </a:p>
        </p:txBody>
      </p:sp>
      <p:sp>
        <p:nvSpPr>
          <p:cNvPr id="3" name="Slide Number Placeholder 2"/>
          <p:cNvSpPr>
            <a:spLocks noGrp="1"/>
          </p:cNvSpPr>
          <p:nvPr>
            <p:ph type="sldNum" sz="quarter" idx="11"/>
          </p:nvPr>
        </p:nvSpPr>
        <p:spPr/>
        <p:txBody>
          <a:bodyPr/>
          <a:lstStyle/>
          <a:p>
            <a:pPr>
              <a:defRPr/>
            </a:pPr>
            <a:fld id="{638158C7-1ADB-43D3-8C14-19A22665AE00}" type="slidenum">
              <a:rPr lang="en-US"/>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Today’s approach to ABC</a:t>
            </a:r>
          </a:p>
        </p:txBody>
      </p:sp>
      <p:sp>
        <p:nvSpPr>
          <p:cNvPr id="6147" name="Rectangle 3"/>
          <p:cNvSpPr>
            <a:spLocks noGrp="1" noChangeArrowheads="1"/>
          </p:cNvSpPr>
          <p:nvPr>
            <p:ph type="body" idx="1"/>
          </p:nvPr>
        </p:nvSpPr>
        <p:spPr/>
        <p:txBody>
          <a:bodyPr/>
          <a:lstStyle/>
          <a:p>
            <a:pPr eaLnBrk="1" hangingPunct="1"/>
            <a:r>
              <a:rPr lang="en-US" sz="2400" smtClean="0"/>
              <a:t>Define Activity Based Costing (ABC)</a:t>
            </a:r>
          </a:p>
          <a:p>
            <a:pPr eaLnBrk="1" hangingPunct="1"/>
            <a:r>
              <a:rPr lang="en-US" sz="3800" b="1" smtClean="0"/>
              <a:t>Discuss the theory behind ABC</a:t>
            </a:r>
          </a:p>
          <a:p>
            <a:pPr eaLnBrk="1" hangingPunct="1"/>
            <a:r>
              <a:rPr lang="en-US" sz="2400" smtClean="0"/>
              <a:t>ABC implementation steps</a:t>
            </a:r>
          </a:p>
          <a:p>
            <a:pPr eaLnBrk="1" hangingPunct="1"/>
            <a:r>
              <a:rPr lang="en-US" sz="2400" smtClean="0"/>
              <a:t>Do in class exercises to practice those steps</a:t>
            </a:r>
          </a:p>
          <a:p>
            <a:pPr eaLnBrk="1" hangingPunct="1"/>
            <a:r>
              <a:rPr lang="en-US" sz="2400" smtClean="0"/>
              <a:t>Draw conclusions about the value of ABC</a:t>
            </a:r>
          </a:p>
          <a:p>
            <a:pPr eaLnBrk="1" hangingPunct="1"/>
            <a:endParaRPr lang="en-US" sz="2400" smtClean="0"/>
          </a:p>
        </p:txBody>
      </p:sp>
    </p:spTree>
    <p:extLst>
      <p:ext uri="{BB962C8B-B14F-4D97-AF65-F5344CB8AC3E}">
        <p14:creationId xmlns:p14="http://schemas.microsoft.com/office/powerpoint/2010/main" val="3392913584"/>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Chapter 18 Summary </a:t>
            </a:r>
            <a:endParaRPr/>
          </a:p>
        </p:txBody>
      </p:sp>
      <p:sp>
        <p:nvSpPr>
          <p:cNvPr id="74755" name="Text Placeholder 3"/>
          <p:cNvSpPr>
            <a:spLocks noGrp="1"/>
          </p:cNvSpPr>
          <p:nvPr>
            <p:ph type="body" sz="quarter" idx="10"/>
          </p:nvPr>
        </p:nvSpPr>
        <p:spPr>
          <a:xfrm>
            <a:off x="250825" y="1168400"/>
            <a:ext cx="8424863" cy="3989388"/>
          </a:xfrm>
        </p:spPr>
        <p:txBody>
          <a:bodyPr/>
          <a:lstStyle/>
          <a:p>
            <a:pPr eaLnBrk="1" hangingPunct="1"/>
            <a:r>
              <a:rPr lang="en-US" smtClean="0"/>
              <a:t>Activity-based management (ABM) uses activity-based costs to make decisions that increase profits while meeting customer needs. Most companies adopt ABC to get better product costs for pricing and product-mix decisions. However, they often benefit more by cutting costs. Target pricing takes the sales price and subtracts desired profit to determine the target cost of manufacturing. </a:t>
            </a:r>
          </a:p>
        </p:txBody>
      </p:sp>
      <p:sp>
        <p:nvSpPr>
          <p:cNvPr id="3" name="Slide Number Placeholder 2"/>
          <p:cNvSpPr>
            <a:spLocks noGrp="1"/>
          </p:cNvSpPr>
          <p:nvPr>
            <p:ph type="sldNum" sz="quarter" idx="11"/>
          </p:nvPr>
        </p:nvSpPr>
        <p:spPr/>
        <p:txBody>
          <a:bodyPr/>
          <a:lstStyle/>
          <a:p>
            <a:pPr>
              <a:defRPr/>
            </a:pPr>
            <a:fld id="{8A284186-CA39-4259-9AAA-2CAAE56EF923}" type="slidenum">
              <a:rPr lang="en-US"/>
              <a:pPr>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Chapter 18 Summary</a:t>
            </a:r>
            <a:endParaRPr/>
          </a:p>
        </p:txBody>
      </p:sp>
      <p:sp>
        <p:nvSpPr>
          <p:cNvPr id="75779" name="Text Placeholder 3"/>
          <p:cNvSpPr>
            <a:spLocks noGrp="1"/>
          </p:cNvSpPr>
          <p:nvPr>
            <p:ph type="body" sz="quarter" idx="10"/>
          </p:nvPr>
        </p:nvSpPr>
        <p:spPr>
          <a:xfrm>
            <a:off x="323850" y="1125538"/>
            <a:ext cx="8153400" cy="5416550"/>
          </a:xfrm>
        </p:spPr>
        <p:txBody>
          <a:bodyPr/>
          <a:lstStyle/>
          <a:p>
            <a:pPr eaLnBrk="1" hangingPunct="1"/>
            <a:r>
              <a:rPr lang="en-US" smtClean="0"/>
              <a:t>ABC and value engineering work together to re-evaluate activities with the goal of reducing manufacturing overhead costs to meet the target cost. By reducing costs, companies can maintain desired profit levels.</a:t>
            </a:r>
          </a:p>
          <a:p>
            <a:pPr eaLnBrk="1" hangingPunct="1"/>
            <a:r>
              <a:rPr lang="en-US" smtClean="0"/>
              <a:t>Just-in-time (JIT) systems streamline manufacturing and accounting by developing relationships with suppliers, resulting in no need for the company to maintain large supplies of raw materials on hand. Defect-free raw materials arrive JIT to the work cell for production. </a:t>
            </a:r>
          </a:p>
        </p:txBody>
      </p:sp>
      <p:sp>
        <p:nvSpPr>
          <p:cNvPr id="3" name="Slide Number Placeholder 2"/>
          <p:cNvSpPr>
            <a:spLocks noGrp="1"/>
          </p:cNvSpPr>
          <p:nvPr>
            <p:ph type="sldNum" sz="quarter" idx="11"/>
          </p:nvPr>
        </p:nvSpPr>
        <p:spPr/>
        <p:txBody>
          <a:bodyPr/>
          <a:lstStyle/>
          <a:p>
            <a:pPr>
              <a:defRPr/>
            </a:pPr>
            <a:fld id="{DDD866ED-549A-47AB-8A5E-BE9FFCE471F9}" type="slidenum">
              <a:rPr lang="en-US"/>
              <a:pPr>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Chapter 18 Summary </a:t>
            </a:r>
            <a:endParaRPr/>
          </a:p>
        </p:txBody>
      </p:sp>
      <p:sp>
        <p:nvSpPr>
          <p:cNvPr id="76803" name="Text Placeholder 3"/>
          <p:cNvSpPr>
            <a:spLocks noGrp="1"/>
          </p:cNvSpPr>
          <p:nvPr>
            <p:ph type="body" sz="quarter" idx="10"/>
          </p:nvPr>
        </p:nvSpPr>
        <p:spPr>
          <a:xfrm>
            <a:off x="204788" y="981075"/>
            <a:ext cx="8470900" cy="5761038"/>
          </a:xfrm>
        </p:spPr>
        <p:txBody>
          <a:bodyPr/>
          <a:lstStyle/>
          <a:p>
            <a:pPr eaLnBrk="1" hangingPunct="1"/>
            <a:r>
              <a:rPr lang="en-US" sz="3000" smtClean="0"/>
              <a:t>Because of the more efficient production process, the accounting is streamlined to match it. Only two inventory accounts need to be kept—Raw and in-process inventory and Finished goods inventory. Labor and overhead are tracked in a temporary account—Conversion costs—where they are allocated to products as they are completed.</a:t>
            </a:r>
          </a:p>
          <a:p>
            <a:pPr eaLnBrk="1" hangingPunct="1"/>
            <a:r>
              <a:rPr lang="en-US" sz="3000" smtClean="0"/>
              <a:t>The four types of quality related costs are prevention, appraisal, internal failure, and external failure costs. Quality improvement programs that reduce internal and external failure costs by more than the increased cost to prevent or appraise the product are smart total quality management decisions.</a:t>
            </a:r>
          </a:p>
          <a:p>
            <a:pPr eaLnBrk="1" hangingPunct="1"/>
            <a:endParaRPr lang="en-US" sz="3000" smtClean="0"/>
          </a:p>
          <a:p>
            <a:pPr eaLnBrk="1" hangingPunct="1"/>
            <a:endParaRPr lang="en-US" smtClean="0"/>
          </a:p>
        </p:txBody>
      </p:sp>
      <p:sp>
        <p:nvSpPr>
          <p:cNvPr id="3" name="Slide Number Placeholder 2"/>
          <p:cNvSpPr>
            <a:spLocks noGrp="1"/>
          </p:cNvSpPr>
          <p:nvPr>
            <p:ph type="sldNum" sz="quarter" idx="11"/>
          </p:nvPr>
        </p:nvSpPr>
        <p:spPr/>
        <p:txBody>
          <a:bodyPr/>
          <a:lstStyle/>
          <a:p>
            <a:pPr>
              <a:defRPr/>
            </a:pPr>
            <a:fld id="{FA041406-F538-4015-A690-A8FF1204ABD0}" type="slidenum">
              <a:rPr lang="en-US"/>
              <a:pPr>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6200" y="6519863"/>
            <a:ext cx="1143000" cy="365125"/>
          </a:xfrm>
        </p:spPr>
        <p:txBody>
          <a:bodyPr/>
          <a:lstStyle/>
          <a:p>
            <a:pPr>
              <a:defRPr/>
            </a:pPr>
            <a:fld id="{3D57F74B-D5A9-49FF-B326-41B6CE616EA5}" type="slidenum">
              <a:rPr lang="en-US"/>
              <a:pPr>
                <a:defRPr/>
              </a:pPr>
              <a:t>63</a:t>
            </a:fld>
            <a:endParaRPr lang="en-US" dirty="0"/>
          </a:p>
        </p:txBody>
      </p:sp>
      <p:pic>
        <p:nvPicPr>
          <p:cNvPr id="77827" name="Picture 7" descr="http://practicalissues.files.wordpress.com/2010/01/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04775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5FB3E09-E3DD-4936-A9BD-2AC80825161C}" type="slidenum">
              <a:rPr lang="en-US"/>
              <a:pPr>
                <a:defRPr/>
              </a:pPr>
              <a:t>64</a:t>
            </a:fld>
            <a:endParaRPr lang="en-US" dirty="0"/>
          </a:p>
        </p:txBody>
      </p:sp>
      <p:sp>
        <p:nvSpPr>
          <p:cNvPr id="78851" name="Title 1"/>
          <p:cNvSpPr>
            <a:spLocks noGrp="1"/>
          </p:cNvSpPr>
          <p:nvPr/>
        </p:nvSpPr>
        <p:spPr bwMode="auto">
          <a:xfrm>
            <a:off x="3009900" y="922338"/>
            <a:ext cx="312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t>Copyright </a:t>
            </a:r>
          </a:p>
        </p:txBody>
      </p:sp>
      <p:sp>
        <p:nvSpPr>
          <p:cNvPr id="78852" name="TextBox 6"/>
          <p:cNvSpPr txBox="1">
            <a:spLocks noChangeArrowheads="1"/>
          </p:cNvSpPr>
          <p:nvPr/>
        </p:nvSpPr>
        <p:spPr bwMode="auto">
          <a:xfrm>
            <a:off x="1028700" y="4457700"/>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2000">
                <a:latin typeface="Times New Roman" pitchFamily="18"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just" eaLnBrk="1" hangingPunct="1"/>
            <a:endParaRPr lang="en-US" sz="2000">
              <a:latin typeface="Times New Roman" pitchFamily="18" charset="0"/>
              <a:cs typeface="Times New Roman" pitchFamily="18" charset="0"/>
            </a:endParaRPr>
          </a:p>
        </p:txBody>
      </p:sp>
      <p:pic>
        <p:nvPicPr>
          <p:cNvPr id="78853" name="Content Placeholder 11" descr="copyright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209800"/>
            <a:ext cx="62706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lIns="90488" tIns="44450" rIns="90488" bIns="44450"/>
          <a:lstStyle/>
          <a:p>
            <a:pPr eaLnBrk="1" hangingPunct="1"/>
            <a:r>
              <a:rPr lang="en-US" sz="3800" smtClean="0"/>
              <a:t>A Familiar Starting Point in indirect cost allocation</a:t>
            </a:r>
          </a:p>
        </p:txBody>
      </p:sp>
      <p:graphicFrame>
        <p:nvGraphicFramePr>
          <p:cNvPr id="7171" name="Object 3"/>
          <p:cNvGraphicFramePr>
            <a:graphicFrameLocks/>
          </p:cNvGraphicFramePr>
          <p:nvPr/>
        </p:nvGraphicFramePr>
        <p:xfrm>
          <a:off x="2859088" y="2438400"/>
          <a:ext cx="5446712" cy="4049713"/>
        </p:xfrm>
        <a:graphic>
          <a:graphicData uri="http://schemas.openxmlformats.org/presentationml/2006/ole">
            <mc:AlternateContent xmlns:mc="http://schemas.openxmlformats.org/markup-compatibility/2006">
              <mc:Choice xmlns:v="urn:schemas-microsoft-com:vml" Requires="v">
                <p:oleObj spid="_x0000_s170001" name="Clip" r:id="rId4" imgW="2362200" imgH="1985963" progId="MS_ClipArt_Gallery.2">
                  <p:embed/>
                </p:oleObj>
              </mc:Choice>
              <mc:Fallback>
                <p:oleObj name="Clip" r:id="rId4" imgW="2362200" imgH="1985963"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88" y="2438400"/>
                        <a:ext cx="5446712" cy="4049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84" name="Rectangle 4"/>
          <p:cNvSpPr>
            <a:spLocks noChangeArrowheads="1"/>
          </p:cNvSpPr>
          <p:nvPr/>
        </p:nvSpPr>
        <p:spPr bwMode="auto">
          <a:xfrm rot="-2460000">
            <a:off x="3657600" y="4572000"/>
            <a:ext cx="5486400" cy="515938"/>
          </a:xfrm>
          <a:prstGeom prst="rect">
            <a:avLst/>
          </a:prstGeom>
          <a:noFill/>
          <a:ln>
            <a:noFill/>
          </a:ln>
          <a:effectLst>
            <a:outerShdw dist="12700" dir="108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dirty="0">
                <a:solidFill>
                  <a:srgbClr val="0000FF"/>
                </a:solidFill>
                <a:latin typeface="Arial" pitchFamily="34" charset="0"/>
              </a:rPr>
              <a:t>Level of complexity &amp; accuracy</a:t>
            </a:r>
          </a:p>
        </p:txBody>
      </p:sp>
      <p:sp>
        <p:nvSpPr>
          <p:cNvPr id="327685" name="Rectangle 5"/>
          <p:cNvSpPr>
            <a:spLocks noChangeArrowheads="1"/>
          </p:cNvSpPr>
          <p:nvPr/>
        </p:nvSpPr>
        <p:spPr bwMode="auto">
          <a:xfrm rot="-2477083">
            <a:off x="4972050" y="5021263"/>
            <a:ext cx="40338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0">
                <a:solidFill>
                  <a:srgbClr val="0000FF"/>
                </a:solidFill>
                <a:latin typeface="Arial Rounded MT Bold" pitchFamily="34" charset="0"/>
              </a:rPr>
              <a:t>Cost to run the system</a:t>
            </a:r>
          </a:p>
        </p:txBody>
      </p:sp>
      <p:sp>
        <p:nvSpPr>
          <p:cNvPr id="7174" name="Rectangle 6"/>
          <p:cNvSpPr>
            <a:spLocks noChangeArrowheads="1"/>
          </p:cNvSpPr>
          <p:nvPr/>
        </p:nvSpPr>
        <p:spPr bwMode="auto">
          <a:xfrm>
            <a:off x="1964304" y="4252905"/>
            <a:ext cx="2016579" cy="920765"/>
          </a:xfrm>
          <a:prstGeom prst="rect">
            <a:avLst/>
          </a:prstGeom>
          <a:solidFill>
            <a:schemeClr val="accent1">
              <a:lumMod val="20000"/>
              <a:lumOff val="80000"/>
            </a:schemeClr>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nchor="ctr" anchorCtr="0">
            <a:spAutoFit/>
          </a:bodyPr>
          <a:lstStyle/>
          <a:p>
            <a:pPr algn="ctr" eaLnBrk="0" hangingPunct="0"/>
            <a:r>
              <a:rPr lang="en-US">
                <a:solidFill>
                  <a:srgbClr val="000000"/>
                </a:solidFill>
                <a:latin typeface="Arial" pitchFamily="34" charset="0"/>
              </a:rPr>
              <a:t>  One </a:t>
            </a:r>
            <a:r>
              <a:rPr lang="en-US">
                <a:solidFill>
                  <a:srgbClr val="006600"/>
                </a:solidFill>
                <a:latin typeface="Arial" pitchFamily="34" charset="0"/>
              </a:rPr>
              <a:t>Plant-wide  </a:t>
            </a:r>
          </a:p>
          <a:p>
            <a:pPr algn="ctr" eaLnBrk="0" hangingPunct="0"/>
            <a:r>
              <a:rPr lang="en-US">
                <a:solidFill>
                  <a:srgbClr val="006600"/>
                </a:solidFill>
                <a:latin typeface="Arial" pitchFamily="34" charset="0"/>
              </a:rPr>
              <a:t>Overhead</a:t>
            </a:r>
          </a:p>
          <a:p>
            <a:pPr algn="ctr" eaLnBrk="0" hangingPunct="0"/>
            <a:r>
              <a:rPr lang="en-US">
                <a:solidFill>
                  <a:srgbClr val="006600"/>
                </a:solidFill>
                <a:latin typeface="Arial" pitchFamily="34" charset="0"/>
              </a:rPr>
              <a:t>Rate</a:t>
            </a:r>
          </a:p>
        </p:txBody>
      </p:sp>
      <p:sp>
        <p:nvSpPr>
          <p:cNvPr id="7175" name="Rectangle 7"/>
          <p:cNvSpPr>
            <a:spLocks noChangeArrowheads="1"/>
          </p:cNvSpPr>
          <p:nvPr/>
        </p:nvSpPr>
        <p:spPr bwMode="auto">
          <a:xfrm>
            <a:off x="3937356" y="2824155"/>
            <a:ext cx="1567738" cy="920765"/>
          </a:xfrm>
          <a:prstGeom prst="rect">
            <a:avLst/>
          </a:prstGeom>
          <a:solidFill>
            <a:schemeClr val="accent1">
              <a:lumMod val="20000"/>
              <a:lumOff val="80000"/>
            </a:schemeClr>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nchor="ctr" anchorCtr="0">
            <a:spAutoFit/>
          </a:bodyPr>
          <a:lstStyle/>
          <a:p>
            <a:pPr algn="ctr" eaLnBrk="0" hangingPunct="0"/>
            <a:r>
              <a:rPr lang="en-US">
                <a:solidFill>
                  <a:srgbClr val="663300"/>
                </a:solidFill>
                <a:latin typeface="Arial" pitchFamily="34" charset="0"/>
              </a:rPr>
              <a:t>Departmental</a:t>
            </a:r>
          </a:p>
          <a:p>
            <a:pPr algn="ctr" eaLnBrk="0" hangingPunct="0"/>
            <a:r>
              <a:rPr lang="en-US">
                <a:solidFill>
                  <a:srgbClr val="663300"/>
                </a:solidFill>
                <a:latin typeface="Arial" pitchFamily="34" charset="0"/>
              </a:rPr>
              <a:t>Overhead</a:t>
            </a:r>
          </a:p>
          <a:p>
            <a:pPr algn="ctr" eaLnBrk="0" hangingPunct="0"/>
            <a:r>
              <a:rPr lang="en-US">
                <a:solidFill>
                  <a:srgbClr val="663300"/>
                </a:solidFill>
                <a:latin typeface="Arial" pitchFamily="34" charset="0"/>
              </a:rPr>
              <a:t>Rates</a:t>
            </a:r>
          </a:p>
        </p:txBody>
      </p:sp>
      <p:sp>
        <p:nvSpPr>
          <p:cNvPr id="7176" name="Rectangle 8"/>
          <p:cNvSpPr>
            <a:spLocks noChangeArrowheads="1"/>
          </p:cNvSpPr>
          <p:nvPr/>
        </p:nvSpPr>
        <p:spPr bwMode="auto">
          <a:xfrm>
            <a:off x="5418183" y="1727580"/>
            <a:ext cx="1631858" cy="643766"/>
          </a:xfrm>
          <a:prstGeom prst="rect">
            <a:avLst/>
          </a:prstGeom>
          <a:solidFill>
            <a:schemeClr val="accent1">
              <a:lumMod val="20000"/>
              <a:lumOff val="80000"/>
            </a:schemeClr>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nchor="ctr" anchorCtr="0">
            <a:spAutoFit/>
          </a:bodyPr>
          <a:lstStyle/>
          <a:p>
            <a:pPr algn="ctr" eaLnBrk="0" hangingPunct="0"/>
            <a:r>
              <a:rPr lang="en-US">
                <a:solidFill>
                  <a:srgbClr val="000000"/>
                </a:solidFill>
                <a:latin typeface="Arial" pitchFamily="34" charset="0"/>
              </a:rPr>
              <a:t>Activity Based</a:t>
            </a:r>
          </a:p>
          <a:p>
            <a:pPr algn="ctr" eaLnBrk="0" hangingPunct="0"/>
            <a:r>
              <a:rPr lang="en-US">
                <a:solidFill>
                  <a:srgbClr val="000000"/>
                </a:solidFill>
                <a:latin typeface="Arial" pitchFamily="34" charset="0"/>
              </a:rPr>
              <a:t>Costing</a:t>
            </a:r>
          </a:p>
        </p:txBody>
      </p:sp>
      <p:sp>
        <p:nvSpPr>
          <p:cNvPr id="7177" name="Line 9"/>
          <p:cNvSpPr>
            <a:spLocks noChangeShapeType="1"/>
          </p:cNvSpPr>
          <p:nvPr/>
        </p:nvSpPr>
        <p:spPr bwMode="auto">
          <a:xfrm flipV="1">
            <a:off x="5181600" y="3886200"/>
            <a:ext cx="2895600" cy="24384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84525711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blinds(horizontal)">
                                      <p:cBhvr>
                                        <p:cTn id="7" dur="500"/>
                                        <p:tgtEl>
                                          <p:spTgt spid="327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685"/>
                                        </p:tgtEl>
                                        <p:attrNameLst>
                                          <p:attrName>style.visibility</p:attrName>
                                        </p:attrNameLst>
                                      </p:cBhvr>
                                      <p:to>
                                        <p:strVal val="visible"/>
                                      </p:to>
                                    </p:set>
                                    <p:animEffect transition="in" filter="blinds(horizontal)">
                                      <p:cBhvr>
                                        <p:cTn id="12" dur="500"/>
                                        <p:tgtEl>
                                          <p:spTgt spid="32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P spid="3276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b="1" smtClean="0"/>
              <a:t>One Plant-wide Overhead Rate</a:t>
            </a:r>
          </a:p>
        </p:txBody>
      </p:sp>
      <p:sp>
        <p:nvSpPr>
          <p:cNvPr id="8195" name="Rectangle 3"/>
          <p:cNvSpPr>
            <a:spLocks noGrp="1" noChangeArrowheads="1"/>
          </p:cNvSpPr>
          <p:nvPr>
            <p:ph type="body" idx="1"/>
          </p:nvPr>
        </p:nvSpPr>
        <p:spPr>
          <a:xfrm>
            <a:off x="457200" y="1828800"/>
            <a:ext cx="8458200" cy="3373231"/>
          </a:xfrm>
        </p:spPr>
        <p:txBody>
          <a:bodyPr/>
          <a:lstStyle/>
          <a:p>
            <a:pPr eaLnBrk="1" hangingPunct="1"/>
            <a:r>
              <a:rPr lang="en-US" sz="3600" dirty="0" smtClean="0"/>
              <a:t>Traditional Job Order Product Costing</a:t>
            </a:r>
          </a:p>
          <a:p>
            <a:pPr lvl="1" eaLnBrk="1" hangingPunct="1"/>
            <a:r>
              <a:rPr lang="en-US" sz="3200" dirty="0" smtClean="0"/>
              <a:t>Direct Materials</a:t>
            </a:r>
          </a:p>
          <a:p>
            <a:pPr lvl="1" eaLnBrk="1" hangingPunct="1"/>
            <a:r>
              <a:rPr lang="en-US" sz="3200" dirty="0" smtClean="0"/>
              <a:t>Direct Labor</a:t>
            </a:r>
          </a:p>
          <a:p>
            <a:pPr lvl="1" eaLnBrk="1" hangingPunct="1"/>
            <a:r>
              <a:rPr lang="en-US" sz="3200" dirty="0" smtClean="0"/>
              <a:t>Manufacturing overhead</a:t>
            </a:r>
          </a:p>
          <a:p>
            <a:pPr lvl="2" eaLnBrk="1" hangingPunct="1"/>
            <a:r>
              <a:rPr lang="en-US" sz="2800" dirty="0" smtClean="0"/>
              <a:t>Applied by a predetermined overhead rate (POHR) </a:t>
            </a:r>
            <a:r>
              <a:rPr lang="en-US" sz="2800" i="1" u="sng" dirty="0" smtClean="0"/>
              <a:t>hopefully</a:t>
            </a:r>
            <a:r>
              <a:rPr lang="en-US" sz="2800" dirty="0" smtClean="0"/>
              <a:t> based on a meaningful cost driver!</a:t>
            </a:r>
          </a:p>
        </p:txBody>
      </p:sp>
    </p:spTree>
    <p:extLst>
      <p:ext uri="{BB962C8B-B14F-4D97-AF65-F5344CB8AC3E}">
        <p14:creationId xmlns:p14="http://schemas.microsoft.com/office/powerpoint/2010/main" val="445334138"/>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382000" cy="1143000"/>
          </a:xfrm>
        </p:spPr>
        <p:txBody>
          <a:bodyPr/>
          <a:lstStyle/>
          <a:p>
            <a:pPr eaLnBrk="1" hangingPunct="1"/>
            <a:r>
              <a:rPr lang="en-US" i="1" u="sng" smtClean="0"/>
              <a:t>A problem</a:t>
            </a:r>
            <a:r>
              <a:rPr lang="en-US" smtClean="0"/>
              <a:t> with single overhead rates: Cross subsidizing</a:t>
            </a:r>
          </a:p>
        </p:txBody>
      </p:sp>
      <p:sp>
        <p:nvSpPr>
          <p:cNvPr id="196611" name="Rectangle 3"/>
          <p:cNvSpPr>
            <a:spLocks noGrp="1" noChangeArrowheads="1"/>
          </p:cNvSpPr>
          <p:nvPr>
            <p:ph type="body" idx="1"/>
          </p:nvPr>
        </p:nvSpPr>
        <p:spPr>
          <a:xfrm>
            <a:off x="381000" y="1752600"/>
            <a:ext cx="8382000" cy="4998291"/>
          </a:xfrm>
        </p:spPr>
        <p:txBody>
          <a:bodyPr/>
          <a:lstStyle/>
          <a:p>
            <a:pPr eaLnBrk="1" hangingPunct="1">
              <a:lnSpc>
                <a:spcPct val="90000"/>
              </a:lnSpc>
            </a:pPr>
            <a:r>
              <a:rPr lang="en-US" sz="2800" dirty="0" smtClean="0"/>
              <a:t>If we apply MOH based on Direct Labor</a:t>
            </a:r>
          </a:p>
          <a:p>
            <a:pPr lvl="1" eaLnBrk="1" hangingPunct="1">
              <a:lnSpc>
                <a:spcPct val="90000"/>
              </a:lnSpc>
            </a:pPr>
            <a:r>
              <a:rPr lang="en-US" sz="2400" dirty="0" smtClean="0"/>
              <a:t>10 orders at 10 units per order will be charged with the same overhead as a single 100 unit order.</a:t>
            </a:r>
          </a:p>
          <a:p>
            <a:pPr lvl="1" eaLnBrk="1" hangingPunct="1">
              <a:lnSpc>
                <a:spcPct val="90000"/>
              </a:lnSpc>
            </a:pPr>
            <a:r>
              <a:rPr lang="en-US" sz="2400" dirty="0" smtClean="0"/>
              <a:t>Large single set-up orders are cross-subsidizing small multiple set-up orders.</a:t>
            </a:r>
          </a:p>
          <a:p>
            <a:pPr lvl="1" eaLnBrk="1" hangingPunct="1">
              <a:lnSpc>
                <a:spcPct val="90000"/>
              </a:lnSpc>
            </a:pPr>
            <a:endParaRPr lang="en-US" sz="2400" dirty="0" smtClean="0"/>
          </a:p>
          <a:p>
            <a:pPr eaLnBrk="1" hangingPunct="1">
              <a:lnSpc>
                <a:spcPct val="90000"/>
              </a:lnSpc>
            </a:pPr>
            <a:r>
              <a:rPr lang="en-US" sz="2800" dirty="0" smtClean="0"/>
              <a:t>If we try fixing it by using # of batches to allocate MOH then short production runs may absorb too much of the duration driven costs of huge production runs:</a:t>
            </a:r>
          </a:p>
          <a:p>
            <a:pPr lvl="1" eaLnBrk="1" hangingPunct="1">
              <a:lnSpc>
                <a:spcPct val="90000"/>
              </a:lnSpc>
            </a:pPr>
            <a:r>
              <a:rPr lang="en-US" sz="2400" dirty="0" smtClean="0"/>
              <a:t>A single 4 day production run would absorb the same amount of MOH as a tiny 4 hour run.</a:t>
            </a:r>
          </a:p>
          <a:p>
            <a:pPr lvl="1" eaLnBrk="1" hangingPunct="1">
              <a:lnSpc>
                <a:spcPct val="90000"/>
              </a:lnSpc>
            </a:pPr>
            <a:r>
              <a:rPr lang="en-US" sz="2400" dirty="0" smtClean="0"/>
              <a:t>The shorter runs are cross-subsidizing the duration driven costs of the long runs.</a:t>
            </a:r>
          </a:p>
        </p:txBody>
      </p:sp>
      <p:sp>
        <p:nvSpPr>
          <p:cNvPr id="9220" name="Rectangle 4"/>
          <p:cNvSpPr>
            <a:spLocks noChangeArrowheads="1"/>
          </p:cNvSpPr>
          <p:nvPr/>
        </p:nvSpPr>
        <p:spPr bwMode="auto">
          <a:xfrm>
            <a:off x="457200" y="16764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SzPct val="80000"/>
            </a:pPr>
            <a:endParaRPr lang="en-US" sz="3600" b="0">
              <a:latin typeface="Arial" pitchFamily="34" charset="0"/>
            </a:endParaRPr>
          </a:p>
        </p:txBody>
      </p:sp>
    </p:spTree>
    <p:extLst>
      <p:ext uri="{BB962C8B-B14F-4D97-AF65-F5344CB8AC3E}">
        <p14:creationId xmlns:p14="http://schemas.microsoft.com/office/powerpoint/2010/main" val="865507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6611">
                                            <p:txEl>
                                              <p:pRg st="4" end="4"/>
                                            </p:txEl>
                                          </p:spTgt>
                                        </p:tgtEl>
                                        <p:attrNameLst>
                                          <p:attrName>style.visibility</p:attrName>
                                        </p:attrNameLst>
                                      </p:cBhvr>
                                      <p:to>
                                        <p:strVal val="visible"/>
                                      </p:to>
                                    </p:set>
                                    <p:animEffect transition="in" filter="blinds(horizontal)">
                                      <p:cBhvr>
                                        <p:cTn id="7" dur="500"/>
                                        <p:tgtEl>
                                          <p:spTgt spid="19661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6611">
                                            <p:txEl>
                                              <p:pRg st="5" end="5"/>
                                            </p:txEl>
                                          </p:spTgt>
                                        </p:tgtEl>
                                        <p:attrNameLst>
                                          <p:attrName>style.visibility</p:attrName>
                                        </p:attrNameLst>
                                      </p:cBhvr>
                                      <p:to>
                                        <p:strVal val="visible"/>
                                      </p:to>
                                    </p:set>
                                    <p:animEffect transition="in" filter="blinds(horizontal)">
                                      <p:cBhvr>
                                        <p:cTn id="10" dur="500"/>
                                        <p:tgtEl>
                                          <p:spTgt spid="19661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6611">
                                            <p:txEl>
                                              <p:pRg st="6" end="6"/>
                                            </p:txEl>
                                          </p:spTgt>
                                        </p:tgtEl>
                                        <p:attrNameLst>
                                          <p:attrName>style.visibility</p:attrName>
                                        </p:attrNameLst>
                                      </p:cBhvr>
                                      <p:to>
                                        <p:strVal val="visible"/>
                                      </p:to>
                                    </p:set>
                                    <p:animEffect transition="in" filter="blinds(horizontal)">
                                      <p:cBhvr>
                                        <p:cTn id="13" dur="500"/>
                                        <p:tgtEl>
                                          <p:spTgt spid="196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property id=&quot;20141&quot; value=&quot;hhofma2e_ch17_inst&quot;/&gt;&lt;property id=&quot;20148&quot; value=&quot;5&quot;/&gt;&lt;property id=&quot;20184&quot; value=&quot;7&quot;/&gt;&lt;property id=&quot;20224&quot; value=&quot;C:\Prentice Hall\Ashley Accounting\ACCTG 2e\Ch17\Ch17_2e Package&quot;/&gt;&lt;property id=&quot;20250&quot; value=&quot;0&quot;/&gt;&lt;property id=&quot;20251&quot; value=&quot;0&quot;/&gt;&lt;property id=&quot;20259&quot; value=&quot;0&quot;/&gt;&lt;object type=&quot;8&quot; unique_id=&quot;11131&quot;&gt;&lt;/object&gt;&lt;object type=&quot;2&quot; unique_id=&quot;11132&quot;&gt;&lt;object type=&quot;3&quot; unique_id=&quot;11133&quot;&gt;&lt;property id=&quot;20148&quot; value=&quot;5&quot;/&gt;&lt;property id=&quot;20300&quot; value=&quot;Slide 1 - &amp;quot;Activity-Based Costing&amp;#x0D;&amp;#x0A;and Other Cost&amp;#x0D;&amp;#x0A;Management Tools&amp;quot;&quot;/&gt;&lt;property id=&quot;20307&quot; value=&quot;746&quot;/&gt;&lt;property id=&quot;20309&quot; value=&quot;-1&quot;/&gt;&lt;/object&gt;&lt;object type=&quot;3&quot; unique_id=&quot;11134&quot;&gt;&lt;property id=&quot;20148&quot; value=&quot;5&quot;/&gt;&lt;property id=&quot;20300&quot; value=&quot;Slide 2 - &amp;quot;Learning Objective 1&amp;quot;&quot;/&gt;&lt;property id=&quot;20307&quot; value=&quot;758&quot;/&gt;&lt;property id=&quot;20309&quot; value=&quot;-1&quot;/&gt;&lt;/object&gt;&lt;object type=&quot;3&quot; unique_id=&quot;11135&quot;&gt;&lt;property id=&quot;20148&quot; value=&quot;5&quot;/&gt;&lt;property id=&quot;20300&quot; value=&quot;Slide 3 - &amp;quot;Activity-Based Costing&amp;quot;&quot;/&gt;&lt;property id=&quot;20307&quot; value=&quot;868&quot;/&gt;&lt;property id=&quot;20309&quot; value=&quot;-1&quot;/&gt;&lt;/object&gt;&lt;object type=&quot;3&quot; unique_id=&quot;11136&quot;&gt;&lt;property id=&quot;20148&quot; value=&quot;5&quot;/&gt;&lt;property id=&quot;20300&quot; value=&quot;Slide 4 - &amp;quot;Examples of Cost Drivers&amp;quot;&quot;/&gt;&lt;property id=&quot;20307&quot; value=&quot;760&quot;/&gt;&lt;property id=&quot;20309&quot; value=&quot;-1&quot;/&gt;&lt;/object&gt;&lt;object type=&quot;3&quot; unique_id=&quot;11137&quot;&gt;&lt;property id=&quot;20148&quot; value=&quot;5&quot;/&gt;&lt;property id=&quot;20300&quot; value=&quot;Slide 5 - &amp;quot;Activity-Based Costing&amp;quot;&quot;/&gt;&lt;property id=&quot;20307&quot; value=&quot;869&quot;/&gt;&lt;property id=&quot;20309&quot; value=&quot;-1&quot;/&gt;&lt;/object&gt;&lt;object type=&quot;3&quot; unique_id=&quot;11138&quot;&gt;&lt;property id=&quot;20148&quot; value=&quot;5&quot;/&gt;&lt;property id=&quot;20300&quot; value=&quot;Slide 6 - &amp;quot;Cost Allocation Rate&amp;quot;&quot;/&gt;&lt;property id=&quot;20307&quot; value=&quot;899&quot;/&gt;&lt;property id=&quot;20309&quot; value=&quot;-1&quot;/&gt;&lt;/object&gt;&lt;object type=&quot;3&quot; unique_id=&quot;11139&quot;&gt;&lt;property id=&quot;20148&quot; value=&quot;5&quot;/&gt;&lt;property id=&quot;20300&quot; value=&quot;Slide 7 - &amp;quot;Allocating Indirect Costs&amp;quot;&quot;/&gt;&lt;property id=&quot;20307&quot; value=&quot;900&quot;/&gt;&lt;property id=&quot;20309&quot; value=&quot;-1&quot;/&gt;&lt;/object&gt;&lt;object type=&quot;3&quot; unique_id=&quot;11140&quot;&gt;&lt;property id=&quot;20148&quot; value=&quot;5&quot;/&gt;&lt;property id=&quot;20300&quot; value=&quot;Slide 8 - &amp;quot;Exercise 17-14&amp;quot;&quot;/&gt;&lt;property id=&quot;20307&quot; value=&quot;870&quot;/&gt;&lt;property id=&quot;20309&quot; value=&quot;-1&quot;/&gt;&lt;/object&gt;&lt;object type=&quot;3&quot; unique_id=&quot;11141&quot;&gt;&lt;property id=&quot;20148&quot; value=&quot;5&quot;/&gt;&lt;property id=&quot;20300&quot; value=&quot;Slide 9 - &amp;quot;Exercise 17-14 (continued)&amp;quot;&quot;/&gt;&lt;property id=&quot;20307&quot; value=&quot;901&quot;/&gt;&lt;property id=&quot;20309&quot; value=&quot;-1&quot;/&gt;&lt;/object&gt;&lt;object type=&quot;3&quot; unique_id=&quot;11142&quot;&gt;&lt;property id=&quot;20148&quot; value=&quot;5&quot;/&gt;&lt;property id=&quot;20300&quot; value=&quot;Slide 10 - &amp;quot;Learning Objective 2&amp;quot;&quot;/&gt;&lt;property id=&quot;20307&quot; value=&quot;785&quot;/&gt;&lt;property id=&quot;20309&quot; value=&quot;-1&quot;/&gt;&lt;/object&gt;&lt;object type=&quot;3&quot; unique_id=&quot;11143&quot;&gt;&lt;property id=&quot;20148&quot; value=&quot;5&quot;/&gt;&lt;property id=&quot;20300&quot; value=&quot;Slide 11 - &amp;quot;Activity-Based Management&amp;quot;&quot;/&gt;&lt;property id=&quot;20307&quot; value=&quot;902&quot;/&gt;&lt;property id=&quot;20309&quot; value=&quot;-1&quot;/&gt;&lt;/object&gt;&lt;object type=&quot;3&quot; unique_id=&quot;11144&quot;&gt;&lt;property id=&quot;20148&quot; value=&quot;5&quot;/&gt;&lt;property id=&quot;20300&quot; value=&quot;Slide 12 - &amp;quot;Value Engineering&amp;quot;&quot;/&gt;&lt;property id=&quot;20307&quot; value=&quot;903&quot;/&gt;&lt;property id=&quot;20309&quot; value=&quot;-1&quot;/&gt;&lt;/object&gt;&lt;object type=&quot;3&quot; unique_id=&quot;11145&quot;&gt;&lt;property id=&quot;20148&quot; value=&quot;5&quot;/&gt;&lt;property id=&quot;20300&quot; value=&quot;Slide 13&quot;/&gt;&lt;property id=&quot;20307&quot; value=&quot;904&quot;/&gt;&lt;property id=&quot;20309&quot; value=&quot;-1&quot;/&gt;&lt;/object&gt;&lt;object type=&quot;3&quot; unique_id=&quot;11146&quot;&gt;&lt;property id=&quot;20148&quot; value=&quot;5&quot;/&gt;&lt;property id=&quot;20300&quot; value=&quot;Slide 14 - &amp;quot;Learning Objective 3&amp;quot;&quot;/&gt;&lt;property id=&quot;20307&quot; value=&quot;792&quot;/&gt;&lt;property id=&quot;20309&quot; value=&quot;-1&quot;/&gt;&lt;/object&gt;&lt;object type=&quot;3&quot; unique_id=&quot;11147&quot;&gt;&lt;property id=&quot;20148&quot; value=&quot;5&quot;/&gt;&lt;property id=&quot;20300&quot; value=&quot;Slide 15 - &amp;quot;Just-in-Time Systems&amp;quot;&quot;/&gt;&lt;property id=&quot;20307&quot; value=&quot;905&quot;/&gt;&lt;property id=&quot;20309&quot; value=&quot;-1&quot;/&gt;&lt;/object&gt;&lt;object type=&quot;3&quot; unique_id=&quot;11148&quot;&gt;&lt;property id=&quot;20148&quot; value=&quot;5&quot;/&gt;&lt;property id=&quot;20300&quot; value=&quot;Slide 16 - &amp;quot;Just-in-Time Systems&amp;quot;&quot;/&gt;&lt;property id=&quot;20307&quot; value=&quot;885&quot;/&gt;&lt;property id=&quot;20309&quot; value=&quot;-1&quot;/&gt;&lt;/object&gt;&lt;object type=&quot;3&quot; unique_id=&quot;11149&quot;&gt;&lt;property id=&quot;20148&quot; value=&quot;5&quot;/&gt;&lt;property id=&quot;20300&quot; value=&quot;Slide 17 - &amp;quot;Just-in-Time Systems&amp;quot;&quot;/&gt;&lt;property id=&quot;20307&quot; value=&quot;866&quot;/&gt;&lt;property id=&quot;20309&quot; value=&quot;-1&quot;/&gt;&lt;/object&gt;&lt;object type=&quot;3&quot; unique_id=&quot;11150&quot;&gt;&lt;property id=&quot;20148&quot; value=&quot;5&quot;/&gt;&lt;property id=&quot;20300&quot; value=&quot;Slide 18 - &amp;quot;JIT Issues&amp;quot;&quot;/&gt;&lt;property id=&quot;20307&quot; value=&quot;906&quot;/&gt;&lt;property id=&quot;20309&quot; value=&quot;-1&quot;/&gt;&lt;/object&gt;&lt;object type=&quot;3&quot; unique_id=&quot;11151&quot;&gt;&lt;property id=&quot;20148&quot; value=&quot;5&quot;/&gt;&lt;property id=&quot;20300&quot; value=&quot;Slide 19 - &amp;quot;Just-in-Time Costing&amp;quot;&quot;/&gt;&lt;property id=&quot;20307&quot; value=&quot;801&quot;/&gt;&lt;property id=&quot;20309&quot; value=&quot;-1&quot;/&gt;&lt;/object&gt;&lt;object type=&quot;3&quot; unique_id=&quot;11152&quot;&gt;&lt;property id=&quot;20148&quot; value=&quot;5&quot;/&gt;&lt;property id=&quot;20300&quot; value=&quot;Slide 20 - &amp;quot;Short Exercise 17-11&amp;quot;&quot;/&gt;&lt;property id=&quot;20307&quot; value=&quot;909&quot;/&gt;&lt;property id=&quot;20309&quot; value=&quot;-1&quot;/&gt;&lt;/object&gt;&lt;object type=&quot;3&quot; unique_id=&quot;11153&quot;&gt;&lt;property id=&quot;20148&quot; value=&quot;5&quot;/&gt;&lt;property id=&quot;20300&quot; value=&quot;Slide 21 - &amp;quot;Learning Objective 4&amp;quot;&quot;/&gt;&lt;property id=&quot;20307&quot; value=&quot;809&quot;/&gt;&lt;property id=&quot;20309&quot; value=&quot;-1&quot;/&gt;&lt;/object&gt;&lt;object type=&quot;3&quot; unique_id=&quot;11154&quot;&gt;&lt;property id=&quot;20148&quot; value=&quot;5&quot;/&gt;&lt;property id=&quot;20300&quot; value=&quot;Slide 22 - &amp;quot;Total Quality Management (TQM)&amp;quot;&quot;/&gt;&lt;property id=&quot;20307&quot; value=&quot;810&quot;/&gt;&lt;property id=&quot;20309&quot; value=&quot;-1&quot;/&gt;&lt;/object&gt;&lt;object type=&quot;3&quot; unique_id=&quot;11155&quot;&gt;&lt;property id=&quot;20148&quot; value=&quot;5&quot;/&gt;&lt;property id=&quot;20300&quot; value=&quot;Slide 23 - &amp;quot;Quality Costs&amp;quot;&quot;/&gt;&lt;property id=&quot;20307&quot; value=&quot;907&quot;/&gt;&lt;property id=&quot;20309&quot; value=&quot;-1&quot;/&gt;&lt;/object&gt;&lt;object type=&quot;3&quot; unique_id=&quot;11156&quot;&gt;&lt;property id=&quot;20148&quot; value=&quot;5&quot;/&gt;&lt;property id=&quot;20300&quot; value=&quot;Slide 24&quot;/&gt;&lt;property id=&quot;20307&quot; value=&quot;908&quot;/&gt;&lt;property id=&quot;20309&quot; value=&quot;-1&quot;/&gt;&lt;/object&gt;&lt;object type=&quot;3&quot; unique_id=&quot;11157&quot;&gt;&lt;property id=&quot;20148&quot; value=&quot;5&quot;/&gt;&lt;property id=&quot;20300&quot; value=&quot;Slide 25 - &amp;quot;End of Chapter 17&amp;quot;&quot;/&gt;&lt;property id=&quot;20307&quot; value=&quot;822&quot;/&gt;&lt;property id=&quot;20309&quot; value=&quot;-1&quot;/&gt;&lt;/object&gt;&lt;/object&gt;&lt;object type=&quot;10&quot; unique_id=&quot;11374&quot;&gt;&lt;object type=&quot;11&quot; unique_id=&quot;11375&quot;&gt;&lt;/object&gt;&lt;/object&gt;&lt;object type=&quot;4&quot; unique_id=&quot;11376&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4,382465725,C:\Prentice Hall\Ashley Accounting\ACCTG 2e\Ch17\Final PPT\hhofma2e_ch17_inst\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C11598-DF83-49E5-9A9C-F35502A5B83B}&quot;/&gt;&lt;filename val=&quot;C:\Prentice Hall\Ashley Accounting\ACCTG 2e\Ch17\Ch17_2e Package\data\asimages\{B1C11598-DF83-49E5-9A9C-F35502A5B83B}.png&quot;/&gt;&lt;hasEffects val=&quot;1&quot;/&gt;&lt;left val=&quot;15.12&quot;/&gt;&lt;top val=&quot;21.12&quot;/&gt;&lt;width val=&quot;670.8&quot;/&gt;&lt;height val=&quot;92.64&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0,382465725,C:\Prentice Hall\Ashley Accounting\ACCTG 2e\Ch17\Final PPT\hhofma2e_ch17_inst\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1,382465725,C:\Prentice Hall\Ashley Accounting\ACCTG 2e\Ch17\Final PPT\hhofma2e_ch17_inst\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71A5E3-484B-4E52-B2E3-8382BC9CF849}&quot;/&gt;&lt;filename val=&quot;C:\Prentice Hall\Ashley Accounting\ACCTG 2e\Ch17\Ch17_2e Package\data\asimages\{6871A5E3-484B-4E52-B2E3-8382BC9CF849}.png&quot;/&gt;&lt;hasEffects val=&quot;1&quot;/&gt;&lt;left val=&quot;15.12&quot;/&gt;&lt;top val=&quot;21.12&quot;/&gt;&lt;width val=&quot;670.8&quot;/&gt;&lt;height val=&quot;92.64&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12,382465725,C:\Prentice Hall\Ashley Accounting\ACCTG 2e\Ch17\Final PPT\hhofma2e_ch17_inst\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801441-2114-4DE8-A394-A5817F080C4A}&quot;/&gt;&lt;filename val=&quot;C:\Prentice Hall\Ashley Accounting\ACCTG 2e\Ch17\Ch17_2e Package\data\asimages\{1C801441-2114-4DE8-A394-A5817F080C4A}.png&quot;/&gt;&lt;hasEffects val=&quot;1&quot;/&gt;&lt;left val=&quot;15.12&quot;/&gt;&lt;top val=&quot;21.12&quot;/&gt;&lt;width val=&quot;670.8&quot;/&gt;&lt;height val=&quot;92.64&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24,382465725,C:\Prentice Hall\Ashley Accounting\ACCTG 2e\Ch17\Final PPT\hhofma2e_ch17_inst\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52C8E4-8158-4CEB-BAE5-BEE8C7FE12E7}&quot;/&gt;&lt;filename val=&quot;C:\Prentice Hall\Ashley Accounting\ACCTG 2e\Ch17\Ch17_2e Package\data\asimages\{2852C8E4-8158-4CEB-BAE5-BEE8C7FE12E7}.png&quot;/&gt;&lt;hasEffects val=&quot;1&quot;/&gt;&lt;left val=&quot;15.12&quot;/&gt;&lt;top val=&quot;21.12&quot;/&gt;&lt;width val=&quot;670.8&quot;/&gt;&lt;height val=&quot;92.64&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11,382465725,C:\Prentice Hall\Ashley Accounting\ACCTG 2e\Ch17\Final PPT\hhofma2e_ch17_inst\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8761B2-E57F-47F0-9C39-026E5398E84F}&quot;/&gt;&lt;filename val=&quot;C:\Prentice Hall\Ashley Accounting\ACCTG 2e\Ch17\Ch17_2e Package\data\asimages\{C38761B2-E57F-47F0-9C39-026E5398E84F}.png&quot;/&gt;&lt;hasEffects val=&quot;1&quot;/&gt;&lt;left val=&quot;-0.72&quot;/&gt;&lt;top val=&quot;-0.72&quot;/&gt;&lt;width val=&quot;68.64&quot;/&gt;&lt;height val=&quot;116.64&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71A5E3-484B-4E52-B2E3-8382BC9CF849}&quot;/&gt;&lt;filename val=&quot;C:\Prentice Hall\Ashley Accounting\ACCTG 2e\Ch17\Ch17_2e Package\data\asimages\{6871A5E3-484B-4E52-B2E3-8382BC9CF849}.png&quot;/&gt;&lt;hasEffects val=&quot;1&quot;/&gt;&lt;left val=&quot;15.12&quot;/&gt;&lt;top val=&quot;21.12&quot;/&gt;&lt;width val=&quot;670.8&quot;/&gt;&lt;height val=&quot;92.64&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3,382465725,C:\Prentice Hall\Ashley Accounting\ACCTG 2e\Ch17\Final PPT\hhofma2e_ch17_inst\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11,382465725,C:\Prentice Hall\Ashley Accounting\ACCTG 2e\Ch17\Final PPT\hhofma2e_ch17_inst\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71A5E3-484B-4E52-B2E3-8382BC9CF849}&quot;/&gt;&lt;filename val=&quot;C:\Prentice Hall\Ashley Accounting\ACCTG 2e\Ch17\Ch17_2e Package\data\asimages\{6871A5E3-484B-4E52-B2E3-8382BC9CF849}.png&quot;/&gt;&lt;hasEffects val=&quot;1&quot;/&gt;&lt;left val=&quot;15.12&quot;/&gt;&lt;top val=&quot;21.12&quot;/&gt;&lt;width val=&quot;670.8&quot;/&gt;&lt;height val=&quot;92.64&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5,382465725,C:\Prentice Hall\Ashley Accounting\ACCTG 2e\Ch17\Final PPT\hhofma2e_ch17_inst\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0FA17E-36BD-4D41-990A-5EC5E49EA158}&quot;/&gt;&lt;filename val=&quot;C:\Prentice Hall\Ashley Accounting\ACCTG 2e\Ch17\Ch17_2e Package\data\asimages\{D50FA17E-36BD-4D41-990A-5EC5E49EA158}.png&quot;/&gt;&lt;hasEffects val=&quot;1&quot;/&gt;&lt;left val=&quot;15.12&quot;/&gt;&lt;top val=&quot;21.12&quot;/&gt;&lt;width val=&quot;670.8&quot;/&gt;&lt;height val=&quot;92.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5,382465725,C:\Prentice Hall\Ashley Accounting\ACCTG 2e\Ch17\Final PPT\hhofma2e_ch17_inst\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0FA17E-36BD-4D41-990A-5EC5E49EA158}&quot;/&gt;&lt;filename val=&quot;C:\Prentice Hall\Ashley Accounting\ACCTG 2e\Ch17\Ch17_2e Package\data\asimages\{D50FA17E-36BD-4D41-990A-5EC5E49EA158}.png&quot;/&gt;&lt;hasEffects val=&quot;1&quot;/&gt;&lt;left val=&quot;15.12&quot;/&gt;&lt;top val=&quot;21.12&quot;/&gt;&lt;width val=&quot;670.8&quot;/&gt;&lt;height val=&quot;92.64&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8,382465725,C:\Prentice Hall\Ashley Accounting\ACCTG 2e\Ch17\Final PPT\hhofma2e_ch17_inst\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4A0F29-8111-495E-BC3B-A3B8F88BA84E}&quot;/&gt;&lt;filename val=&quot;C:\Prentice Hall\Ashley Accounting\ACCTG 2e\Ch17\Ch17_2e Package\data\asimages\{FA4A0F29-8111-495E-BC3B-A3B8F88BA84E}.png&quot;/&gt;&lt;hasEffects val=&quot;1&quot;/&gt;&lt;left val=&quot;15.12&quot;/&gt;&lt;top val=&quot;21.12&quot;/&gt;&lt;width val=&quot;670.8&quot;/&gt;&lt;height val=&quot;92.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A99B65-A770-4D19-ACC5-17617F208245}&quot;/&gt;&lt;filename val=&quot;C:\Prentice Hall\Ashley Accounting\ACCTG 2e\Ch17\Ch17_2e Package\data\asimages\{09A99B65-A770-4D19-ACC5-17617F208245}.png&quot;/&gt;&lt;hasEffects val=&quot;1&quot;/&gt;&lt;left val=&quot;-0.72&quot;/&gt;&lt;top val=&quot;-0.72&quot;/&gt;&lt;width val=&quot;68.64&quot;/&gt;&lt;height val=&quot;116.64&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1,382465725,C:\Prentice Hall\Ashley Accounting\ACCTG 2e\Ch17\Final PPT\hhofma2e_ch17_inst\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71A5E3-484B-4E52-B2E3-8382BC9CF849}&quot;/&gt;&lt;filename val=&quot;C:\Prentice Hall\Ashley Accounting\ACCTG 2e\Ch17\Ch17_2e Package\data\asimages\{6871A5E3-484B-4E52-B2E3-8382BC9CF849}.png&quot;/&gt;&lt;hasEffects val=&quot;1&quot;/&gt;&lt;left val=&quot;15.12&quot;/&gt;&lt;top val=&quot;21.12&quot;/&gt;&lt;width val=&quot;670.8&quot;/&gt;&lt;height val=&quot;92.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 val="1,382465725,C:\Prentice Hall\Ashley Accounting\ACCTG 2e\Ch17\Final PPT\hhofma2e_ch17_inst\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950C87-41B6-4133-B669-728D83D2BCCF}&quot;/&gt;&lt;filename val=&quot;C:\Prentice Hall\Ashley Accounting\ACCTG 2e\Ch17\Ch17_2e Package\data\asimages\{83950C87-41B6-4133-B669-728D83D2BCCF}.png&quot;/&gt;&lt;hasEffects val=&quot;1&quot;/&gt;&lt;left val=&quot;53.28&quot;/&gt;&lt;top val=&quot;109.44&quot;/&gt;&lt;width val=&quot;635.76&quot;/&gt;&lt;height val=&quot;174.48&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 val="2,382465725,C:\Prentice Hall\Ashley Accounting\ACCTG 2e\Ch17\Final PPT\hhofma2e_ch17_inst\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3,382465725,C:\Prentice Hall\Ashley Accounting\ACCTG 2e\Ch17\Final PPT\hhofma2e_ch17_inst\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D308FD-8FA6-4A16-BCDF-25CD5022730E}&quot;/&gt;&lt;filename val=&quot;C:\Prentice Hall\Ashley Accounting\ACCTG 2e\Ch17\Ch17_2e Package\data\asimages\{78D308FD-8FA6-4A16-BCDF-25CD5022730E}.png&quot;/&gt;&lt;hasEffects val=&quot;1&quot;/&gt;&lt;left val=&quot;15.12&quot;/&gt;&lt;top val=&quot;21.12&quot;/&gt;&lt;width val=&quot;670.8&quot;/&gt;&lt;height val=&quot;92.64&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D308FD-8FA6-4A16-BCDF-25CD5022730E}&quot;/&gt;&lt;filename val=&quot;C:\Prentice Hall\Ashley Accounting\ACCTG 2e\Ch17\Ch17_2e Package\data\asimages\{78D308FD-8FA6-4A16-BCDF-25CD5022730E}.png&quot;/&gt;&lt;hasEffects val=&quot;1&quot;/&gt;&lt;left val=&quot;15.12&quot;/&gt;&lt;top val=&quot;21.12&quot;/&gt;&lt;width val=&quot;670.8&quot;/&gt;&lt;height val=&quot;92.64&quot;/&gt;&lt;/ThreeDShapeInfo&gt;"/>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50000">
              <a:schemeClr val="accent1"/>
            </a:gs>
            <a:gs pos="100000">
              <a:schemeClr val="bg1"/>
            </a:gs>
          </a:gsLst>
          <a:lin ang="5400000" scaled="1"/>
        </a:grad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gradFill rotWithShape="0">
          <a:gsLst>
            <a:gs pos="0">
              <a:schemeClr val="bg1"/>
            </a:gs>
            <a:gs pos="50000">
              <a:schemeClr val="accent1"/>
            </a:gs>
            <a:gs pos="100000">
              <a:schemeClr val="bg1"/>
            </a:gs>
          </a:gsLst>
          <a:lin ang="5400000" scaled="1"/>
        </a:grad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White with Blue Bar Segoe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6_White with Blue Bar Segoe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748FD325EF7E4CB1815942CC154E85" ma:contentTypeVersion="0" ma:contentTypeDescription="Create a new document." ma:contentTypeScope="" ma:versionID="ede62d490c1c116e7e1ca4c901a3d08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DBEBF2-B459-440C-B5F8-4C2146D85790}">
  <ds:schemaRefs>
    <ds:schemaRef ds:uri="http://schemas.microsoft.com/sharepoint/v3/contenttype/forms"/>
  </ds:schemaRefs>
</ds:datastoreItem>
</file>

<file path=customXml/itemProps2.xml><?xml version="1.0" encoding="utf-8"?>
<ds:datastoreItem xmlns:ds="http://schemas.openxmlformats.org/officeDocument/2006/customXml" ds:itemID="{5B7CBE95-DDE5-445A-A7A6-FD2DEC8330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A5414E-D662-4953-9308-4DFF9AA44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PHlightbulb</Template>
  <TotalTime>3197</TotalTime>
  <Pages>66</Pages>
  <Words>5418</Words>
  <Application>Microsoft Office PowerPoint</Application>
  <PresentationFormat>On-screen Show (4:3)</PresentationFormat>
  <Paragraphs>660</Paragraphs>
  <Slides>64</Slides>
  <Notes>42</Notes>
  <HiddenSlides>6</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64</vt:i4>
      </vt:variant>
    </vt:vector>
  </HeadingPairs>
  <TitlesOfParts>
    <vt:vector size="75" baseType="lpstr">
      <vt:lpstr>Arial</vt:lpstr>
      <vt:lpstr>Arial Rounded MT Bold</vt:lpstr>
      <vt:lpstr>Calibri</vt:lpstr>
      <vt:lpstr>Segoe</vt:lpstr>
      <vt:lpstr>Times New Roman</vt:lpstr>
      <vt:lpstr>Wingdings</vt:lpstr>
      <vt:lpstr>1_Default Design</vt:lpstr>
      <vt:lpstr>5_White with Blue Bar Segoe Template</vt:lpstr>
      <vt:lpstr>6_White with Blue Bar Segoe Template</vt:lpstr>
      <vt:lpstr>Clip</vt:lpstr>
      <vt:lpstr>Worksheet</vt:lpstr>
      <vt:lpstr>Activity-Based Costing and Other Cost Management Tools</vt:lpstr>
      <vt:lpstr>Learning Objectives</vt:lpstr>
      <vt:lpstr>PowerPoint Presentation</vt:lpstr>
      <vt:lpstr>Today’s approach to ABC</vt:lpstr>
      <vt:lpstr>Activity Based Costing Defined</vt:lpstr>
      <vt:lpstr>Today’s approach to ABC</vt:lpstr>
      <vt:lpstr>A Familiar Starting Point in indirect cost allocation</vt:lpstr>
      <vt:lpstr>One Plant-wide Overhead Rate</vt:lpstr>
      <vt:lpstr>A problem with single overhead rates: Cross subsidizing</vt:lpstr>
      <vt:lpstr>The Next Step: Departmental Overhead Rates</vt:lpstr>
      <vt:lpstr>Problems with Departmental Overhead Rates</vt:lpstr>
      <vt:lpstr>Activity Based Costing: Pooling activity costs and assigning based on consumption</vt:lpstr>
      <vt:lpstr>ABC Theory Recap</vt:lpstr>
      <vt:lpstr>ABC Theory Non-Production Costs</vt:lpstr>
      <vt:lpstr>ABC Theory:  Cost of Idle Capacity</vt:lpstr>
      <vt:lpstr>Activity-Based Costing</vt:lpstr>
      <vt:lpstr>Activity-Based Costing</vt:lpstr>
      <vt:lpstr>Overview of Traditional and ABC Systems</vt:lpstr>
      <vt:lpstr>Overview of Traditional and ABC Systems</vt:lpstr>
      <vt:lpstr>Today’s approach to ABC</vt:lpstr>
      <vt:lpstr>Developing an Activity-Based Costing System</vt:lpstr>
      <vt:lpstr>ABC System</vt:lpstr>
      <vt:lpstr>Step 1: Activities &amp; Cost Pools</vt:lpstr>
      <vt:lpstr>Cupcakes &amp; muffins</vt:lpstr>
      <vt:lpstr>ABC System</vt:lpstr>
      <vt:lpstr>Step 2: Identify cost drivers and estimate total usage of allocation base </vt:lpstr>
      <vt:lpstr>Cupcakes &amp; muffins</vt:lpstr>
      <vt:lpstr>ABC System</vt:lpstr>
      <vt:lpstr>Computing the allocation rate for each activity</vt:lpstr>
      <vt:lpstr>Cupcakes &amp; muffins</vt:lpstr>
      <vt:lpstr>ABC System</vt:lpstr>
      <vt:lpstr>Cupcakes &amp; muffins</vt:lpstr>
      <vt:lpstr>Cupcakes &amp; muffins</vt:lpstr>
      <vt:lpstr>Cupcakes &amp; Muffins Analysis:</vt:lpstr>
      <vt:lpstr>S18-3:  Computing  indirect  manufacturing  costs  per  unit</vt:lpstr>
      <vt:lpstr>S18-3:  Computing  indirect  manufacturing  costs  per  unit</vt:lpstr>
      <vt:lpstr>PowerPoint Presentation</vt:lpstr>
      <vt:lpstr>Day 2: Activity-Based Management</vt:lpstr>
      <vt:lpstr>Value Engineering, a subset of quality management </vt:lpstr>
      <vt:lpstr>The Four Types of Quality Costs</vt:lpstr>
      <vt:lpstr>Managing the Improvement Process </vt:lpstr>
      <vt:lpstr>Activity-Based Management</vt:lpstr>
      <vt:lpstr>Target pricing vs. Cost-based pricing </vt:lpstr>
      <vt:lpstr>Target Pricing Versus Cost-Based Pricing</vt:lpstr>
      <vt:lpstr>Meeting target pricing cost structure</vt:lpstr>
      <vt:lpstr>S18-11: Using  ABC  to derive cost based pricing Bonus?  What to do if customers won’t pay the price? </vt:lpstr>
      <vt:lpstr>Activity-Based Management</vt:lpstr>
      <vt:lpstr>Just-in-Time Systems</vt:lpstr>
      <vt:lpstr>Just-in-Time Work Cells</vt:lpstr>
      <vt:lpstr>Traditional Airplane builder</vt:lpstr>
      <vt:lpstr>JIT airplane manufacturer</vt:lpstr>
      <vt:lpstr>JIT Issues</vt:lpstr>
      <vt:lpstr>Smart Touch’s JIT Costing Accounts</vt:lpstr>
      <vt:lpstr>Tailoring accounting systems to match business objectives</vt:lpstr>
      <vt:lpstr>Activity-Based Management</vt:lpstr>
      <vt:lpstr>Cupcakes &amp; Muffins costing sensitivity analysis</vt:lpstr>
      <vt:lpstr>The “You need ABC” red flag</vt:lpstr>
      <vt:lpstr>PowerPoint Presentation</vt:lpstr>
      <vt:lpstr>Chapter 18 Summary of the chapter</vt:lpstr>
      <vt:lpstr>Chapter 18 Summary </vt:lpstr>
      <vt:lpstr>Chapter 18 Summary</vt:lpstr>
      <vt:lpstr>Chapter 18 Summary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Activity-Based Costing and Other Cost Management Tools</dc:title>
  <dc:creator>Jon Mikkelsen</dc:creator>
  <cp:lastModifiedBy>8p</cp:lastModifiedBy>
  <cp:revision>510</cp:revision>
  <cp:lastPrinted>1998-08-24T17:20:54Z</cp:lastPrinted>
  <dcterms:created xsi:type="dcterms:W3CDTF">1998-06-21T19:41:28Z</dcterms:created>
  <dcterms:modified xsi:type="dcterms:W3CDTF">2017-04-26T03:30:22Z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0x01010056748FD325EF7E4CB1815942CC154E85</vt:lpwstr>
  </property>
</Properties>
</file>