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22039B1-99AB-41C3-B054-E4AB1392EA8A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11E41CA-B946-4CED-BBF2-CC1D49009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2039B1-99AB-41C3-B054-E4AB1392EA8A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1E41CA-B946-4CED-BBF2-CC1D49009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2039B1-99AB-41C3-B054-E4AB1392EA8A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1E41CA-B946-4CED-BBF2-CC1D49009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2039B1-99AB-41C3-B054-E4AB1392EA8A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1E41CA-B946-4CED-BBF2-CC1D490092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2039B1-99AB-41C3-B054-E4AB1392EA8A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1E41CA-B946-4CED-BBF2-CC1D490092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2039B1-99AB-41C3-B054-E4AB1392EA8A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1E41CA-B946-4CED-BBF2-CC1D490092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2039B1-99AB-41C3-B054-E4AB1392EA8A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1E41CA-B946-4CED-BBF2-CC1D49009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2039B1-99AB-41C3-B054-E4AB1392EA8A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1E41CA-B946-4CED-BBF2-CC1D490092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2039B1-99AB-41C3-B054-E4AB1392EA8A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1E41CA-B946-4CED-BBF2-CC1D49009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22039B1-99AB-41C3-B054-E4AB1392EA8A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1E41CA-B946-4CED-BBF2-CC1D49009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22039B1-99AB-41C3-B054-E4AB1392EA8A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11E41CA-B946-4CED-BBF2-CC1D490092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22039B1-99AB-41C3-B054-E4AB1392EA8A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11E41CA-B946-4CED-BBF2-CC1D49009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Budgeting Basics-</a:t>
            </a:r>
            <a:br>
              <a:rPr lang="en-US" dirty="0" smtClean="0"/>
            </a:br>
            <a:r>
              <a:rPr lang="en-US" dirty="0" smtClean="0"/>
              <a:t>Taking an All Funds Approach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Northern Arizona University</a:t>
            </a:r>
          </a:p>
          <a:p>
            <a:r>
              <a:rPr lang="en-US" dirty="0" smtClean="0"/>
              <a:t>University Budget Office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 appropriation funding has decreased from nearly 40% of funding sources in FY08 to </a:t>
            </a:r>
            <a:r>
              <a:rPr lang="en-US" dirty="0" smtClean="0"/>
              <a:t>23% </a:t>
            </a:r>
            <a:r>
              <a:rPr lang="en-US" dirty="0" smtClean="0"/>
              <a:t>in </a:t>
            </a:r>
            <a:r>
              <a:rPr lang="en-US" dirty="0" smtClean="0"/>
              <a:t>FY14</a:t>
            </a:r>
            <a:endParaRPr lang="en-US" dirty="0" smtClean="0"/>
          </a:p>
          <a:p>
            <a:pPr lvl="1"/>
            <a:r>
              <a:rPr lang="en-US" sz="2000" dirty="0" smtClean="0"/>
              <a:t>Tuition and Fees, Government Grants and Contracts, and Auxiliary funding sources have </a:t>
            </a:r>
            <a:r>
              <a:rPr lang="en-US" sz="2000" dirty="0" smtClean="0"/>
              <a:t>increased during this time</a:t>
            </a:r>
            <a:endParaRPr lang="en-US" sz="20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Funding Shifts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657600"/>
            <a:ext cx="7315200" cy="206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40491"/>
          </a:xfrm>
        </p:spPr>
        <p:txBody>
          <a:bodyPr/>
          <a:lstStyle/>
          <a:p>
            <a:r>
              <a:rPr lang="en-US" sz="2400" dirty="0" smtClean="0"/>
              <a:t>State Budget continues to be significantly impacted from the reduction in General Fund Appropriations</a:t>
            </a:r>
            <a:endParaRPr lang="en-US" sz="2000" dirty="0" smtClean="0"/>
          </a:p>
          <a:p>
            <a:pPr lvl="1"/>
            <a:r>
              <a:rPr lang="en-US" sz="2000" dirty="0" smtClean="0"/>
              <a:t>FY13 </a:t>
            </a:r>
            <a:r>
              <a:rPr lang="en-US" sz="2000" dirty="0" smtClean="0"/>
              <a:t>marked </a:t>
            </a:r>
            <a:r>
              <a:rPr lang="en-US" sz="2000" dirty="0" smtClean="0"/>
              <a:t>the first year General Fund Appropriations </a:t>
            </a:r>
            <a:r>
              <a:rPr lang="en-US" sz="2000" dirty="0" smtClean="0"/>
              <a:t>made </a:t>
            </a:r>
            <a:r>
              <a:rPr lang="en-US" sz="2000" dirty="0" smtClean="0"/>
              <a:t>up less than 50% of the initial State Budget</a:t>
            </a:r>
          </a:p>
          <a:p>
            <a:pPr lvl="1"/>
            <a:r>
              <a:rPr lang="en-US" sz="2000" dirty="0" smtClean="0"/>
              <a:t>Increased funding from tuition collections has helped offset the </a:t>
            </a:r>
            <a:r>
              <a:rPr lang="en-US" sz="2000" dirty="0" smtClean="0"/>
              <a:t>31% </a:t>
            </a:r>
            <a:r>
              <a:rPr lang="en-US" sz="2000" dirty="0" smtClean="0"/>
              <a:t>decline in general fund appropriation since 2008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Funding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276600"/>
            <a:ext cx="3209925" cy="287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Beginning Balance; Revenue; Net Transfers In</a:t>
            </a:r>
          </a:p>
          <a:p>
            <a:pPr lvl="1"/>
            <a:r>
              <a:rPr lang="en-US" dirty="0" smtClean="0"/>
              <a:t>Providing significantly more sources of funding to support unit operations</a:t>
            </a:r>
          </a:p>
          <a:p>
            <a:pPr lvl="2"/>
            <a:r>
              <a:rPr lang="en-US" dirty="0" smtClean="0"/>
              <a:t>65% </a:t>
            </a:r>
            <a:r>
              <a:rPr lang="en-US" dirty="0" smtClean="0"/>
              <a:t>growth from FY09 actual funding sources to </a:t>
            </a:r>
            <a:r>
              <a:rPr lang="en-US" dirty="0" smtClean="0"/>
              <a:t>FY14 </a:t>
            </a:r>
            <a:r>
              <a:rPr lang="en-US" dirty="0" smtClean="0"/>
              <a:t>budgeted funding sources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Local (Designated/Auxiliary) Funding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581400"/>
            <a:ext cx="6162675" cy="249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Impact from adding local funding resources to state resources is significant for all units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Combined State and Local Resources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590330"/>
            <a:ext cx="8839200" cy="2515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Important to incorporate all funding sources during the budgeting process and throughout the year</a:t>
            </a:r>
          </a:p>
          <a:p>
            <a:pPr lvl="1"/>
            <a:r>
              <a:rPr lang="en-US" dirty="0" smtClean="0"/>
              <a:t>Helps to determine what resources are available to fund University, Division and Department priorities</a:t>
            </a:r>
          </a:p>
          <a:p>
            <a:r>
              <a:rPr lang="en-US" dirty="0" smtClean="0"/>
              <a:t>Questions to further clarify your decisions</a:t>
            </a:r>
          </a:p>
          <a:p>
            <a:pPr lvl="1"/>
            <a:r>
              <a:rPr lang="en-US" dirty="0" smtClean="0"/>
              <a:t>What are your recurring expenses (e.g. people) and what are the changes you expect to those recurring expenses (either new ones or ones that should/need to end)?</a:t>
            </a:r>
          </a:p>
          <a:p>
            <a:pPr lvl="2"/>
            <a:r>
              <a:rPr lang="en-US" dirty="0" smtClean="0"/>
              <a:t>Should/Could they be funded on state funds or local funds?</a:t>
            </a:r>
          </a:p>
          <a:p>
            <a:pPr lvl="1"/>
            <a:r>
              <a:rPr lang="en-US" dirty="0" smtClean="0"/>
              <a:t>What are your 1 time expenses (operations/capital/new initiatives)?</a:t>
            </a:r>
          </a:p>
          <a:p>
            <a:pPr lvl="2"/>
            <a:r>
              <a:rPr lang="en-US" dirty="0" smtClean="0"/>
              <a:t>Do you have room for those expenses on your state funds (if expenses are allowed) or do you have local funds to cover it?</a:t>
            </a:r>
          </a:p>
          <a:p>
            <a:pPr lvl="1"/>
            <a:r>
              <a:rPr lang="en-US" dirty="0" smtClean="0"/>
              <a:t>Do you have funding to cover your expenses through state funds, beginning balances, new revenue?</a:t>
            </a:r>
          </a:p>
          <a:p>
            <a:pPr lvl="2"/>
            <a:r>
              <a:rPr lang="en-US" dirty="0" smtClean="0"/>
              <a:t>Is your revenue a recurring revenue stream or a one time event?</a:t>
            </a:r>
          </a:p>
          <a:p>
            <a:pPr lvl="1"/>
            <a:r>
              <a:rPr lang="en-US" dirty="0" smtClean="0"/>
              <a:t>Do you expect to see a decrease or increase in your local ending balance compared to your beginning balance?</a:t>
            </a:r>
          </a:p>
          <a:p>
            <a:pPr lvl="1"/>
            <a:r>
              <a:rPr lang="en-US" dirty="0" smtClean="0"/>
              <a:t>What other changes do you expect?</a:t>
            </a:r>
          </a:p>
          <a:p>
            <a:pPr lvl="2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Funds Budgeting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additional transactions do you expect to see before year end that will impact your YTD revenue and expense?</a:t>
            </a:r>
          </a:p>
          <a:p>
            <a:r>
              <a:rPr lang="en-US" dirty="0" smtClean="0"/>
              <a:t>How do your YTD expenses/revenues compare to the projected amount for the end of the year?</a:t>
            </a:r>
          </a:p>
          <a:p>
            <a:pPr lvl="1"/>
            <a:r>
              <a:rPr lang="en-US" dirty="0" smtClean="0"/>
              <a:t>If you are projecting </a:t>
            </a:r>
            <a:r>
              <a:rPr lang="en-US" u="sng" dirty="0" smtClean="0"/>
              <a:t>LESS</a:t>
            </a:r>
            <a:r>
              <a:rPr lang="en-US" dirty="0" smtClean="0"/>
              <a:t> than your YTD amounts, what transactions do you expect that will decrease the amount by the end of the year?</a:t>
            </a:r>
          </a:p>
          <a:p>
            <a:pPr lvl="1"/>
            <a:r>
              <a:rPr lang="en-US" dirty="0" smtClean="0"/>
              <a:t>If you are projecting </a:t>
            </a:r>
            <a:r>
              <a:rPr lang="en-US" u="sng" dirty="0" smtClean="0"/>
              <a:t>MORE</a:t>
            </a:r>
            <a:r>
              <a:rPr lang="en-US" dirty="0" smtClean="0"/>
              <a:t>, is the additional amount realistic given the amount of time left in the year?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questions to consider during budgeting process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29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NSTAR Reports</a:t>
            </a:r>
          </a:p>
          <a:p>
            <a:pPr lvl="1"/>
            <a:r>
              <a:rPr lang="en-US" dirty="0" smtClean="0"/>
              <a:t>Finance</a:t>
            </a:r>
          </a:p>
          <a:p>
            <a:pPr lvl="1"/>
            <a:r>
              <a:rPr lang="en-US" dirty="0" smtClean="0"/>
              <a:t>HR</a:t>
            </a:r>
          </a:p>
          <a:p>
            <a:r>
              <a:rPr lang="en-US" dirty="0" smtClean="0"/>
              <a:t>Salary Change Report (JFR access on Budget Shares drive)</a:t>
            </a:r>
          </a:p>
          <a:p>
            <a:r>
              <a:rPr lang="en-US" dirty="0" smtClean="0"/>
              <a:t>Budget Adjustments and Local Fund Transfer listings (JFR Access on Budget Shares drive)</a:t>
            </a:r>
          </a:p>
          <a:p>
            <a:r>
              <a:rPr lang="en-US" dirty="0" smtClean="0"/>
              <a:t>Business Objects Reports</a:t>
            </a:r>
          </a:p>
          <a:p>
            <a:pPr lvl="1"/>
            <a:r>
              <a:rPr lang="en-US" dirty="0" smtClean="0"/>
              <a:t>Transaction Detail</a:t>
            </a:r>
          </a:p>
          <a:p>
            <a:pPr lvl="1"/>
            <a:r>
              <a:rPr lang="en-US" dirty="0" smtClean="0"/>
              <a:t>Status of Funds</a:t>
            </a:r>
          </a:p>
          <a:p>
            <a:pPr lvl="1"/>
            <a:r>
              <a:rPr lang="en-US" dirty="0" smtClean="0"/>
              <a:t>Payroll</a:t>
            </a:r>
          </a:p>
          <a:p>
            <a:r>
              <a:rPr lang="en-US" dirty="0" smtClean="0"/>
              <a:t>PS Financials</a:t>
            </a:r>
          </a:p>
          <a:p>
            <a:pPr lvl="1"/>
            <a:r>
              <a:rPr lang="en-US" dirty="0" smtClean="0"/>
              <a:t>Budget Overview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Resources to use in Budgeting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15298</TotalTime>
  <Words>471</Words>
  <Application>Microsoft Office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Budgeting Basics- Taking an All Funds Approach  </vt:lpstr>
      <vt:lpstr>Funding Shifts</vt:lpstr>
      <vt:lpstr>State Funding</vt:lpstr>
      <vt:lpstr>Local (Designated/Auxiliary) Funding</vt:lpstr>
      <vt:lpstr>Combined State and Local Resources</vt:lpstr>
      <vt:lpstr>All Funds Budgeting</vt:lpstr>
      <vt:lpstr>General questions to consider during budgeting process</vt:lpstr>
      <vt:lpstr>Resources to use in Budgeting</vt:lpstr>
    </vt:vector>
  </TitlesOfParts>
  <Company>Northern Arizona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Budgeting Basics </dc:title>
  <dc:creator>bf63</dc:creator>
  <cp:lastModifiedBy>bf63</cp:lastModifiedBy>
  <cp:revision>174</cp:revision>
  <cp:lastPrinted>2014-02-21T02:06:33Z</cp:lastPrinted>
  <dcterms:created xsi:type="dcterms:W3CDTF">2012-03-05T20:02:56Z</dcterms:created>
  <dcterms:modified xsi:type="dcterms:W3CDTF">2014-02-21T02:13:54Z</dcterms:modified>
</cp:coreProperties>
</file>