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37" r:id="rId2"/>
    <p:sldId id="376" r:id="rId3"/>
    <p:sldId id="377" r:id="rId4"/>
    <p:sldId id="378" r:id="rId5"/>
    <p:sldId id="379" r:id="rId6"/>
    <p:sldId id="380" r:id="rId7"/>
    <p:sldId id="381" r:id="rId8"/>
    <p:sldId id="382" r:id="rId9"/>
    <p:sldId id="383" r:id="rId10"/>
    <p:sldId id="384" r:id="rId11"/>
    <p:sldId id="385" r:id="rId12"/>
    <p:sldId id="386" r:id="rId13"/>
    <p:sldId id="387" r:id="rId14"/>
    <p:sldId id="388" r:id="rId15"/>
    <p:sldId id="389" r:id="rId16"/>
    <p:sldId id="390" r:id="rId17"/>
    <p:sldId id="391" r:id="rId18"/>
    <p:sldId id="392" r:id="rId19"/>
    <p:sldId id="393" r:id="rId20"/>
    <p:sldId id="394" r:id="rId21"/>
    <p:sldId id="395" r:id="rId22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CBFF"/>
    <a:srgbClr val="F95207"/>
    <a:srgbClr val="F45006"/>
    <a:srgbClr val="E64D00"/>
    <a:srgbClr val="000000"/>
    <a:srgbClr val="DDDDDD"/>
    <a:srgbClr val="FF0000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>
        <p:scale>
          <a:sx n="114" d="100"/>
          <a:sy n="114" d="100"/>
        </p:scale>
        <p:origin x="-17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862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D440D-FE1D-49E6-8A1D-EFAE908A44E3}" type="datetimeFigureOut">
              <a:rPr lang="en-US" smtClean="0"/>
              <a:pPr/>
              <a:t>3/22/2013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316938-37CF-431A-A7FD-6E99B86ECF7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214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D2768-BEFE-4EB9-8F1E-3A0368BE91B7}" type="datetimeFigureOut">
              <a:rPr lang="en-GB" smtClean="0"/>
              <a:pPr/>
              <a:t>22/03/2013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C97CB-D70F-4E46-AF3C-1C8D1AC9DC9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805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EEA0F-929E-444A-876A-7A663E1C01DC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6AF50B-3317-4497-9B02-F96EF027E202}" type="slidenum">
              <a:rPr lang="en-GB"/>
              <a:pPr/>
              <a:t>10</a:t>
            </a:fld>
            <a:endParaRPr lang="en-GB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6AF50B-3317-4497-9B02-F96EF027E202}" type="slidenum">
              <a:rPr lang="en-GB"/>
              <a:pPr/>
              <a:t>11</a:t>
            </a:fld>
            <a:endParaRPr lang="en-GB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6AF50B-3317-4497-9B02-F96EF027E202}" type="slidenum">
              <a:rPr lang="en-GB"/>
              <a:pPr/>
              <a:t>12</a:t>
            </a:fld>
            <a:endParaRPr lang="en-GB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6AF50B-3317-4497-9B02-F96EF027E202}" type="slidenum">
              <a:rPr lang="en-GB"/>
              <a:pPr/>
              <a:t>13</a:t>
            </a:fld>
            <a:endParaRPr lang="en-GB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6AF50B-3317-4497-9B02-F96EF027E202}" type="slidenum">
              <a:rPr lang="en-GB"/>
              <a:pPr/>
              <a:t>14</a:t>
            </a:fld>
            <a:endParaRPr lang="en-GB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6AF50B-3317-4497-9B02-F96EF027E202}" type="slidenum">
              <a:rPr lang="en-GB"/>
              <a:pPr/>
              <a:t>15</a:t>
            </a:fld>
            <a:endParaRPr lang="en-GB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6AF50B-3317-4497-9B02-F96EF027E202}" type="slidenum">
              <a:rPr lang="en-GB"/>
              <a:pPr/>
              <a:t>16</a:t>
            </a:fld>
            <a:endParaRPr lang="en-GB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6AF50B-3317-4497-9B02-F96EF027E202}" type="slidenum">
              <a:rPr lang="en-GB"/>
              <a:pPr/>
              <a:t>17</a:t>
            </a:fld>
            <a:endParaRPr lang="en-GB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6AF50B-3317-4497-9B02-F96EF027E202}" type="slidenum">
              <a:rPr lang="en-GB"/>
              <a:pPr/>
              <a:t>18</a:t>
            </a:fld>
            <a:endParaRPr lang="en-GB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6AF50B-3317-4497-9B02-F96EF027E202}" type="slidenum">
              <a:rPr lang="en-GB"/>
              <a:pPr/>
              <a:t>19</a:t>
            </a:fld>
            <a:endParaRPr lang="en-GB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6AF50B-3317-4497-9B02-F96EF027E202}" type="slidenum">
              <a:rPr lang="en-GB"/>
              <a:pPr/>
              <a:t>2</a:t>
            </a:fld>
            <a:endParaRPr lang="en-GB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6AF50B-3317-4497-9B02-F96EF027E202}" type="slidenum">
              <a:rPr lang="en-GB"/>
              <a:pPr/>
              <a:t>20</a:t>
            </a:fld>
            <a:endParaRPr lang="en-GB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6AF50B-3317-4497-9B02-F96EF027E202}" type="slidenum">
              <a:rPr lang="en-GB"/>
              <a:pPr/>
              <a:t>21</a:t>
            </a:fld>
            <a:endParaRPr lang="en-GB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6AF50B-3317-4497-9B02-F96EF027E202}" type="slidenum">
              <a:rPr lang="en-GB"/>
              <a:pPr/>
              <a:t>3</a:t>
            </a:fld>
            <a:endParaRPr lang="en-GB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6AF50B-3317-4497-9B02-F96EF027E202}" type="slidenum">
              <a:rPr lang="en-GB"/>
              <a:pPr/>
              <a:t>4</a:t>
            </a:fld>
            <a:endParaRPr lang="en-GB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6AF50B-3317-4497-9B02-F96EF027E202}" type="slidenum">
              <a:rPr lang="en-GB"/>
              <a:pPr/>
              <a:t>5</a:t>
            </a:fld>
            <a:endParaRPr lang="en-GB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6AF50B-3317-4497-9B02-F96EF027E202}" type="slidenum">
              <a:rPr lang="en-GB"/>
              <a:pPr/>
              <a:t>6</a:t>
            </a:fld>
            <a:endParaRPr lang="en-GB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6AF50B-3317-4497-9B02-F96EF027E202}" type="slidenum">
              <a:rPr lang="en-GB"/>
              <a:pPr/>
              <a:t>7</a:t>
            </a:fld>
            <a:endParaRPr lang="en-GB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6AF50B-3317-4497-9B02-F96EF027E202}" type="slidenum">
              <a:rPr lang="en-GB"/>
              <a:pPr/>
              <a:t>8</a:t>
            </a:fld>
            <a:endParaRPr lang="en-GB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6AF50B-3317-4497-9B02-F96EF027E202}" type="slidenum">
              <a:rPr lang="en-GB"/>
              <a:pPr/>
              <a:t>9</a:t>
            </a:fld>
            <a:endParaRPr lang="en-GB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1728000"/>
            <a:ext cx="7740000" cy="1440000"/>
          </a:xfrm>
        </p:spPr>
        <p:txBody>
          <a:bodyPr/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3240000"/>
            <a:ext cx="7740000" cy="25200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6092825"/>
            <a:ext cx="9144000" cy="7651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TextBox 5"/>
          <p:cNvSpPr txBox="1"/>
          <p:nvPr userDrawn="1"/>
        </p:nvSpPr>
        <p:spPr>
          <a:xfrm>
            <a:off x="201600" y="6210000"/>
            <a:ext cx="8728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  <a:latin typeface="+mn-lt"/>
              </a:rPr>
              <a:t>www.le.ac.uk</a:t>
            </a:r>
            <a:endParaRPr lang="en-GB" sz="24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HE logos ligh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nal PC logo black tex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0000" y="180000"/>
            <a:ext cx="1800000" cy="428702"/>
          </a:xfrm>
          <a:prstGeom prst="rect">
            <a:avLst/>
          </a:prstGeom>
        </p:spPr>
      </p:pic>
      <p:pic>
        <p:nvPicPr>
          <p:cNvPr id="3" name="Picture 2" descr="THE original styl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52721" y="2694430"/>
            <a:ext cx="6638558" cy="146913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Ligh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1728000"/>
            <a:ext cx="7740000" cy="1440000"/>
          </a:xfrm>
        </p:spPr>
        <p:txBody>
          <a:bodyPr/>
          <a:lstStyle>
            <a:lvl1pPr algn="l">
              <a:lnSpc>
                <a:spcPct val="100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3240000"/>
            <a:ext cx="7740000" cy="25200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6092825"/>
            <a:ext cx="9144000" cy="7651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TextBox 5"/>
          <p:cNvSpPr txBox="1"/>
          <p:nvPr userDrawn="1"/>
        </p:nvSpPr>
        <p:spPr>
          <a:xfrm>
            <a:off x="201600" y="6210000"/>
            <a:ext cx="8728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  <a:latin typeface="+mn-lt"/>
              </a:rPr>
              <a:t>www.le.ac.uk</a:t>
            </a:r>
            <a:endParaRPr lang="en-GB" sz="2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7" name="Picture 6" descr="Final PC logo black tex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0000" y="180000"/>
            <a:ext cx="1800000" cy="4287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Ligh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buClr>
                <a:schemeClr val="accent1"/>
              </a:buClr>
              <a:defRPr>
                <a:solidFill>
                  <a:srgbClr val="000000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rgbClr val="000000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rgbClr val="000000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rgbClr val="000000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4" name="Picture 3" descr="Final PC logo black tex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0000" y="180000"/>
            <a:ext cx="1800000" cy="4287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Ligh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pic>
        <p:nvPicPr>
          <p:cNvPr id="3" name="Picture 2" descr="Final PC logo black tex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0000" y="180000"/>
            <a:ext cx="1800000" cy="4287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Ligh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nal PC logo black tex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0000" y="180000"/>
            <a:ext cx="1800000" cy="4287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HE logos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HE white text for blue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52721" y="2694430"/>
            <a:ext cx="6638558" cy="1469139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Final PC logo white text.png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80000" y="180000"/>
            <a:ext cx="1800000" cy="428702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79500"/>
            <a:ext cx="82296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78025"/>
            <a:ext cx="8229600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0" r:id="rId3"/>
    <p:sldLayoutId id="2147483656" r:id="rId4"/>
    <p:sldLayoutId id="2147483654" r:id="rId5"/>
    <p:sldLayoutId id="2147483658" r:id="rId6"/>
    <p:sldLayoutId id="2147483655" r:id="rId7"/>
    <p:sldLayoutId id="2147483659" r:id="rId8"/>
    <p:sldLayoutId id="2147483660" r:id="rId9"/>
    <p:sldLayoutId id="2147483661" r:id="rId10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Trebuchet MS" pitchFamily="34" charset="0"/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mrc.gov.uk/charities/vat/charity-funded.htm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rb209@le.ac.uk" TargetMode="External"/><Relationship Id="rId7" Type="http://schemas.openxmlformats.org/officeDocument/2006/relationships/image" Target="../media/image17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le.ac.uk/finance/infoforms/vat/taxhome.html" TargetMode="External"/><Relationship Id="rId5" Type="http://schemas.openxmlformats.org/officeDocument/2006/relationships/hyperlink" Target="mailto:jp238@le.ac.uk" TargetMode="External"/><Relationship Id="rId4" Type="http://schemas.openxmlformats.org/officeDocument/2006/relationships/hyperlink" Target="mailto:rh109@le.ac.uk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wmf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20000" y="2288574"/>
            <a:ext cx="7813302" cy="2232247"/>
          </a:xfrm>
          <a:noFill/>
        </p:spPr>
        <p:txBody>
          <a:bodyPr/>
          <a:lstStyle/>
          <a:p>
            <a:pPr algn="ctr"/>
            <a:r>
              <a:rPr lang="en-GB" sz="4400" dirty="0" smtClean="0">
                <a:solidFill>
                  <a:schemeClr val="accent1"/>
                </a:solidFill>
                <a:cs typeface="Times New Roman" pitchFamily="18" charset="0"/>
              </a:rPr>
              <a:t>VAT to Basics</a:t>
            </a:r>
            <a:endParaRPr lang="en-GB" sz="2800" dirty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741738" y="338138"/>
            <a:ext cx="52562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600" b="1" dirty="0" smtClean="0">
                <a:solidFill>
                  <a:schemeClr val="bg1"/>
                </a:solidFill>
                <a:latin typeface="Trebuchet MS" pitchFamily="34" charset="0"/>
              </a:rPr>
              <a:t>Departmental Finance Presentation</a:t>
            </a:r>
            <a:endParaRPr lang="en-GB" sz="16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r">
              <a:spcBef>
                <a:spcPct val="50000"/>
              </a:spcBef>
            </a:pPr>
            <a:r>
              <a:rPr lang="en-GB" sz="1600" dirty="0" smtClean="0">
                <a:solidFill>
                  <a:srgbClr val="BECBDA"/>
                </a:solidFill>
                <a:latin typeface="Trebuchet MS" pitchFamily="34" charset="0"/>
              </a:rPr>
              <a:t>3 July 2012</a:t>
            </a:r>
            <a:endParaRPr lang="en-GB" sz="1600" dirty="0">
              <a:solidFill>
                <a:srgbClr val="BECBDA"/>
              </a:solidFill>
              <a:latin typeface="Trebuchet MS" pitchFamily="34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6092825"/>
            <a:ext cx="9144000" cy="765175"/>
          </a:xfrm>
          <a:prstGeom prst="rect">
            <a:avLst/>
          </a:prstGeom>
          <a:solidFill>
            <a:srgbClr val="96A3C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19138" y="6265863"/>
            <a:ext cx="8277225" cy="360362"/>
          </a:xfrm>
          <a:noFill/>
          <a:ln/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GB" sz="2000">
                <a:solidFill>
                  <a:schemeClr val="tx1"/>
                </a:solidFill>
              </a:rPr>
              <a:t>www.le.ac.uk</a:t>
            </a:r>
          </a:p>
        </p:txBody>
      </p:sp>
      <p:sp>
        <p:nvSpPr>
          <p:cNvPr id="6" name="Subtitle 4"/>
          <p:cNvSpPr txBox="1">
            <a:spLocks/>
          </p:cNvSpPr>
          <p:nvPr/>
        </p:nvSpPr>
        <p:spPr bwMode="auto">
          <a:xfrm>
            <a:off x="720000" y="4221088"/>
            <a:ext cx="7740432" cy="153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Tx/>
              <a:buFont typeface="Trebuchet MS" pitchFamily="34" charset="0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Roger Bennett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Tx/>
              <a:buFont typeface="Trebuchet MS" pitchFamily="34" charset="0"/>
              <a:buNone/>
              <a:tabLst/>
              <a:defRPr/>
            </a:pPr>
            <a:r>
              <a:rPr lang="en-GB" sz="2800" kern="0" dirty="0" smtClean="0">
                <a:solidFill>
                  <a:schemeClr val="bg1"/>
                </a:solidFill>
                <a:latin typeface="+mn-lt"/>
              </a:rPr>
              <a:t>University Tax Manager</a:t>
            </a: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 descr="c:\temp\Temporary Internet Files\Content.IE5\C1FWZTGV\MM900395692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17352" y="3068960"/>
            <a:ext cx="2049686" cy="290372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676841"/>
            <a:ext cx="2699792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GB" sz="2400" b="1" i="0">
                <a:solidFill>
                  <a:schemeClr val="bg1"/>
                </a:solidFill>
                <a:latin typeface="Arial" charset="0"/>
              </a:rPr>
              <a:t>FINANCE OFFICE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908720"/>
            <a:ext cx="8229600" cy="765175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chemeClr val="accent1"/>
                </a:solidFill>
                <a:cs typeface="Times New Roman" pitchFamily="18" charset="0"/>
              </a:rPr>
              <a:t>Output Tax (Income)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00808"/>
            <a:ext cx="8291513" cy="4318000"/>
          </a:xfrm>
        </p:spPr>
        <p:txBody>
          <a:bodyPr/>
          <a:lstStyle/>
          <a:p>
            <a:pPr algn="just" eaLnBrk="1" hangingPunct="1"/>
            <a:r>
              <a:rPr lang="en-GB" sz="3200" dirty="0" smtClean="0"/>
              <a:t>VAT we </a:t>
            </a:r>
            <a:r>
              <a:rPr lang="en-GB" sz="3200" dirty="0"/>
              <a:t>charge on sales made to our </a:t>
            </a:r>
            <a:r>
              <a:rPr lang="en-GB" sz="3200" dirty="0" smtClean="0"/>
              <a:t>customers BUT</a:t>
            </a:r>
          </a:p>
          <a:p>
            <a:pPr lvl="1" algn="just"/>
            <a:r>
              <a:rPr lang="en-GB" dirty="0" smtClean="0"/>
              <a:t>We </a:t>
            </a:r>
            <a:r>
              <a:rPr lang="en-GB" dirty="0"/>
              <a:t>do not charge VAT on all sales as not all sales are </a:t>
            </a:r>
            <a:r>
              <a:rPr lang="en-GB" dirty="0" smtClean="0"/>
              <a:t>taxable</a:t>
            </a:r>
          </a:p>
          <a:p>
            <a:pPr algn="just"/>
            <a:r>
              <a:rPr lang="en-GB" sz="3200" dirty="0" smtClean="0"/>
              <a:t>We </a:t>
            </a:r>
            <a:r>
              <a:rPr lang="en-GB" sz="3200" dirty="0"/>
              <a:t>collect this VAT and pay it to HMRC as part of the quarterly VAT </a:t>
            </a:r>
            <a:r>
              <a:rPr lang="en-GB" sz="3200" dirty="0" smtClean="0"/>
              <a:t>return</a:t>
            </a:r>
            <a:endParaRPr lang="en-GB" sz="3200" dirty="0"/>
          </a:p>
          <a:p>
            <a:pPr algn="just" eaLnBrk="1" hangingPunct="1"/>
            <a:endParaRPr lang="en-GB" sz="3200" dirty="0" smtClean="0">
              <a:cs typeface="Times New Roman" pitchFamily="18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39750" y="5805488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Trebuchet MS" pitchFamily="34" charset="0"/>
              <a:buChar char="•"/>
            </a:pPr>
            <a:endParaRPr lang="en-US" sz="320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4213" y="3933825"/>
            <a:ext cx="4318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Trebuchet MS" pitchFamily="34" charset="0"/>
              <a:buNone/>
            </a:pPr>
            <a:endParaRPr lang="en-US" sz="320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</p:txBody>
      </p:sp>
      <p:pic>
        <p:nvPicPr>
          <p:cNvPr id="2051" name="Picture 3" descr="C:\Users\jw188\AppData\Local\Microsoft\Windows\Temporary Internet Files\Content.IE5\Q28OP2AV\MC91021633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0853" y="4704394"/>
            <a:ext cx="1313210" cy="1575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58926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908720"/>
            <a:ext cx="8229600" cy="765175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chemeClr val="accent1"/>
                </a:solidFill>
                <a:cs typeface="Times New Roman" pitchFamily="18" charset="0"/>
              </a:rPr>
              <a:t>Types of University Income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00808"/>
            <a:ext cx="8291513" cy="4318000"/>
          </a:xfrm>
        </p:spPr>
        <p:txBody>
          <a:bodyPr/>
          <a:lstStyle/>
          <a:p>
            <a:pPr algn="just" eaLnBrk="1" hangingPunct="1"/>
            <a:r>
              <a:rPr lang="en-GB" sz="3200" dirty="0" smtClean="0"/>
              <a:t>VAT </a:t>
            </a:r>
            <a:r>
              <a:rPr lang="en-GB" sz="3200" dirty="0"/>
              <a:t>code is determined by the nature of what we are charging </a:t>
            </a:r>
            <a:r>
              <a:rPr lang="en-GB" sz="3200" dirty="0" smtClean="0"/>
              <a:t>for</a:t>
            </a:r>
          </a:p>
          <a:p>
            <a:pPr lvl="1" algn="just"/>
            <a:r>
              <a:rPr lang="en-GB" dirty="0" smtClean="0"/>
              <a:t>Raising </a:t>
            </a:r>
            <a:r>
              <a:rPr lang="en-GB" dirty="0"/>
              <a:t>a sales invoice/received cash for</a:t>
            </a:r>
            <a:r>
              <a:rPr lang="en-GB" dirty="0" smtClean="0"/>
              <a:t>……</a:t>
            </a:r>
          </a:p>
          <a:p>
            <a:pPr lvl="2" algn="just"/>
            <a:r>
              <a:rPr lang="en-GB" sz="2200" dirty="0" smtClean="0"/>
              <a:t>Education </a:t>
            </a:r>
            <a:r>
              <a:rPr lang="en-GB" sz="2200" dirty="0"/>
              <a:t>(exempt Y1) </a:t>
            </a:r>
          </a:p>
          <a:p>
            <a:pPr lvl="2" algn="just"/>
            <a:r>
              <a:rPr lang="en-GB" sz="2200" dirty="0" smtClean="0"/>
              <a:t>Consultancy </a:t>
            </a:r>
            <a:r>
              <a:rPr lang="en-GB" sz="2200" dirty="0"/>
              <a:t>(standard rate YS) </a:t>
            </a:r>
            <a:r>
              <a:rPr lang="en-GB" sz="2200" b="1" dirty="0"/>
              <a:t>(</a:t>
            </a:r>
            <a:r>
              <a:rPr lang="en-GB" sz="2200" b="1" dirty="0" smtClean="0"/>
              <a:t>taxable)</a:t>
            </a:r>
          </a:p>
          <a:p>
            <a:pPr lvl="2" algn="just"/>
            <a:r>
              <a:rPr lang="en-GB" sz="2200" dirty="0" smtClean="0"/>
              <a:t>Donation </a:t>
            </a:r>
            <a:r>
              <a:rPr lang="en-GB" sz="2200" dirty="0"/>
              <a:t>(outside scope </a:t>
            </a:r>
            <a:r>
              <a:rPr lang="en-GB" sz="2200" dirty="0" smtClean="0"/>
              <a:t>Y6)</a:t>
            </a:r>
          </a:p>
          <a:p>
            <a:pPr lvl="2" algn="just"/>
            <a:r>
              <a:rPr lang="en-GB" sz="2200" dirty="0" smtClean="0"/>
              <a:t>Sale </a:t>
            </a:r>
            <a:r>
              <a:rPr lang="en-GB" sz="2200" dirty="0"/>
              <a:t>of Books (zero rate Y3) </a:t>
            </a:r>
            <a:r>
              <a:rPr lang="en-GB" sz="2200" b="1" dirty="0"/>
              <a:t>(</a:t>
            </a:r>
            <a:r>
              <a:rPr lang="en-GB" sz="2200" b="1" dirty="0" smtClean="0"/>
              <a:t>taxable)</a:t>
            </a:r>
          </a:p>
          <a:p>
            <a:pPr lvl="2" algn="just"/>
            <a:r>
              <a:rPr lang="en-GB" sz="2200" dirty="0" smtClean="0"/>
              <a:t>Research </a:t>
            </a:r>
            <a:r>
              <a:rPr lang="en-GB" sz="2200" dirty="0"/>
              <a:t>for a commercial sponsor (standard rate YS) </a:t>
            </a:r>
            <a:r>
              <a:rPr lang="en-GB" sz="2200" b="1" dirty="0"/>
              <a:t>(</a:t>
            </a:r>
            <a:r>
              <a:rPr lang="en-GB" sz="2200" b="1" dirty="0" smtClean="0"/>
              <a:t>taxable)</a:t>
            </a:r>
          </a:p>
          <a:p>
            <a:pPr lvl="2" algn="just"/>
            <a:r>
              <a:rPr lang="en-GB" sz="2200" dirty="0" smtClean="0"/>
              <a:t>Grant  </a:t>
            </a:r>
            <a:r>
              <a:rPr lang="en-GB" sz="2200" dirty="0"/>
              <a:t>funding received from a not for profit organisation(Y6)</a:t>
            </a:r>
          </a:p>
          <a:p>
            <a:pPr algn="just" eaLnBrk="1" hangingPunct="1"/>
            <a:endParaRPr lang="en-GB" sz="3200" dirty="0" smtClean="0">
              <a:cs typeface="Times New Roman" pitchFamily="18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39750" y="5805488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Trebuchet MS" pitchFamily="34" charset="0"/>
              <a:buChar char="•"/>
            </a:pPr>
            <a:endParaRPr lang="en-US" sz="320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4213" y="3933825"/>
            <a:ext cx="4318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Trebuchet MS" pitchFamily="34" charset="0"/>
              <a:buNone/>
            </a:pPr>
            <a:endParaRPr lang="en-US" sz="320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8926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908720"/>
            <a:ext cx="8229600" cy="765175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chemeClr val="accent1"/>
                </a:solidFill>
                <a:cs typeface="Times New Roman" pitchFamily="18" charset="0"/>
              </a:rPr>
              <a:t>‘Education’ (Exempt)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00808"/>
            <a:ext cx="8291513" cy="4318000"/>
          </a:xfrm>
        </p:spPr>
        <p:txBody>
          <a:bodyPr/>
          <a:lstStyle/>
          <a:p>
            <a:pPr algn="just" eaLnBrk="1" hangingPunct="1"/>
            <a:r>
              <a:rPr lang="en-GB" sz="3200" dirty="0" smtClean="0">
                <a:latin typeface="Trebuchet MS" pitchFamily="34" charset="0"/>
              </a:rPr>
              <a:t>Tuition fees</a:t>
            </a:r>
          </a:p>
          <a:p>
            <a:pPr algn="just" eaLnBrk="1" hangingPunct="1"/>
            <a:r>
              <a:rPr lang="en-GB" sz="3200" dirty="0" smtClean="0">
                <a:latin typeface="Trebuchet MS" pitchFamily="34" charset="0"/>
              </a:rPr>
              <a:t>Short </a:t>
            </a:r>
            <a:r>
              <a:rPr lang="en-GB" sz="3200" dirty="0">
                <a:latin typeface="Trebuchet MS" pitchFamily="34" charset="0"/>
              </a:rPr>
              <a:t>courses and </a:t>
            </a:r>
            <a:r>
              <a:rPr lang="en-GB" sz="3200" dirty="0" smtClean="0">
                <a:latin typeface="Trebuchet MS" pitchFamily="34" charset="0"/>
              </a:rPr>
              <a:t>workshops</a:t>
            </a:r>
          </a:p>
          <a:p>
            <a:pPr algn="just" eaLnBrk="1" hangingPunct="1"/>
            <a:r>
              <a:rPr lang="en-GB" sz="3200" dirty="0" smtClean="0">
                <a:latin typeface="Trebuchet MS" pitchFamily="34" charset="0"/>
              </a:rPr>
              <a:t>Academic conferences</a:t>
            </a:r>
          </a:p>
          <a:p>
            <a:pPr algn="just" eaLnBrk="1" hangingPunct="1"/>
            <a:r>
              <a:rPr lang="en-GB" sz="3200" dirty="0" smtClean="0">
                <a:latin typeface="Trebuchet MS" pitchFamily="34" charset="0"/>
              </a:rPr>
              <a:t>Hire </a:t>
            </a:r>
            <a:r>
              <a:rPr lang="en-GB" sz="3200" dirty="0">
                <a:latin typeface="Trebuchet MS" pitchFamily="34" charset="0"/>
              </a:rPr>
              <a:t>of rooms to external </a:t>
            </a:r>
            <a:r>
              <a:rPr lang="en-GB" sz="3200" dirty="0" smtClean="0">
                <a:latin typeface="Trebuchet MS" pitchFamily="34" charset="0"/>
              </a:rPr>
              <a:t>organisations</a:t>
            </a:r>
          </a:p>
          <a:p>
            <a:pPr algn="just" eaLnBrk="1" hangingPunct="1"/>
            <a:r>
              <a:rPr lang="en-GB" sz="3200" dirty="0" smtClean="0">
                <a:latin typeface="Trebuchet MS" pitchFamily="34" charset="0"/>
              </a:rPr>
              <a:t>Medical </a:t>
            </a:r>
            <a:r>
              <a:rPr lang="en-GB" sz="3200" dirty="0">
                <a:latin typeface="Trebuchet MS" pitchFamily="34" charset="0"/>
              </a:rPr>
              <a:t>diagnosis and treatment</a:t>
            </a:r>
          </a:p>
          <a:p>
            <a:pPr algn="just" eaLnBrk="1" hangingPunct="1"/>
            <a:endParaRPr lang="en-GB" sz="3200" dirty="0" smtClean="0"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39750" y="5805488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Trebuchet MS" pitchFamily="34" charset="0"/>
              <a:buChar char="•"/>
            </a:pPr>
            <a:endParaRPr lang="en-US" sz="320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4213" y="3933825"/>
            <a:ext cx="4318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Trebuchet MS" pitchFamily="34" charset="0"/>
              <a:buNone/>
            </a:pPr>
            <a:endParaRPr lang="en-US" sz="320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</p:txBody>
      </p:sp>
      <p:pic>
        <p:nvPicPr>
          <p:cNvPr id="6" name="Picture 3" descr="c:\temp\Temporary Internet Files\Content.IE5\T2QFZA08\MC900056945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0" y="4653136"/>
            <a:ext cx="1073150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558926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908720"/>
            <a:ext cx="8229600" cy="765175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chemeClr val="accent1"/>
                </a:solidFill>
                <a:cs typeface="Times New Roman" pitchFamily="18" charset="0"/>
              </a:rPr>
              <a:t>Input Tax (Expenditure)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00808"/>
            <a:ext cx="8291513" cy="4318000"/>
          </a:xfrm>
        </p:spPr>
        <p:txBody>
          <a:bodyPr/>
          <a:lstStyle/>
          <a:p>
            <a:pPr algn="just" eaLnBrk="1" hangingPunct="1"/>
            <a:r>
              <a:rPr lang="en-GB" sz="3200" dirty="0" smtClean="0"/>
              <a:t>VAT </a:t>
            </a:r>
            <a:r>
              <a:rPr lang="en-GB" sz="3200" dirty="0"/>
              <a:t>charged to us on purchase </a:t>
            </a:r>
            <a:r>
              <a:rPr lang="en-GB" sz="3200" dirty="0" smtClean="0"/>
              <a:t>invoices - we </a:t>
            </a:r>
            <a:r>
              <a:rPr lang="en-GB" sz="3200" dirty="0"/>
              <a:t>pay this </a:t>
            </a:r>
            <a:r>
              <a:rPr lang="en-GB" sz="3200" dirty="0" smtClean="0"/>
              <a:t>to </a:t>
            </a:r>
            <a:r>
              <a:rPr lang="en-GB" sz="3200" dirty="0"/>
              <a:t>our </a:t>
            </a:r>
            <a:r>
              <a:rPr lang="en-GB" sz="3200" dirty="0" smtClean="0"/>
              <a:t>suppliers</a:t>
            </a:r>
          </a:p>
          <a:p>
            <a:pPr algn="just" eaLnBrk="1" hangingPunct="1"/>
            <a:r>
              <a:rPr lang="en-GB" sz="3200" dirty="0" smtClean="0"/>
              <a:t>The </a:t>
            </a:r>
            <a:r>
              <a:rPr lang="en-GB" sz="3200" dirty="0"/>
              <a:t>supplier invoice should clearly identify if VAT has been </a:t>
            </a:r>
            <a:r>
              <a:rPr lang="en-GB" sz="3200" dirty="0" smtClean="0"/>
              <a:t>charged – clues to look for on the invoice</a:t>
            </a:r>
          </a:p>
          <a:p>
            <a:pPr lvl="1" algn="just"/>
            <a:r>
              <a:rPr lang="en-GB" dirty="0" smtClean="0"/>
              <a:t>Supplier </a:t>
            </a:r>
            <a:r>
              <a:rPr lang="en-GB" dirty="0"/>
              <a:t>VAT </a:t>
            </a:r>
            <a:r>
              <a:rPr lang="en-GB" dirty="0" smtClean="0"/>
              <a:t>number</a:t>
            </a:r>
          </a:p>
          <a:p>
            <a:pPr lvl="1" algn="just"/>
            <a:r>
              <a:rPr lang="en-GB" dirty="0" smtClean="0"/>
              <a:t>Rate </a:t>
            </a:r>
            <a:r>
              <a:rPr lang="en-GB" dirty="0"/>
              <a:t>of </a:t>
            </a:r>
            <a:r>
              <a:rPr lang="en-GB" dirty="0" smtClean="0"/>
              <a:t>VAT</a:t>
            </a:r>
          </a:p>
          <a:p>
            <a:pPr lvl="1" algn="just"/>
            <a:r>
              <a:rPr lang="en-GB" dirty="0" smtClean="0"/>
              <a:t>Amount </a:t>
            </a:r>
            <a:r>
              <a:rPr lang="en-GB" dirty="0"/>
              <a:t>of VAT being </a:t>
            </a:r>
            <a:r>
              <a:rPr lang="en-GB" dirty="0" smtClean="0"/>
              <a:t>charged, </a:t>
            </a:r>
            <a:r>
              <a:rPr lang="en-GB" dirty="0"/>
              <a:t>i.e. net, VAT and </a:t>
            </a:r>
            <a:r>
              <a:rPr lang="en-GB" dirty="0" smtClean="0"/>
              <a:t>gross</a:t>
            </a:r>
            <a:endParaRPr lang="en-GB" dirty="0"/>
          </a:p>
          <a:p>
            <a:pPr algn="just" eaLnBrk="1" hangingPunct="1">
              <a:buFontTx/>
              <a:buNone/>
            </a:pPr>
            <a:endParaRPr lang="en-GB" sz="3600" dirty="0"/>
          </a:p>
          <a:p>
            <a:pPr algn="just" eaLnBrk="1" hangingPunct="1"/>
            <a:endParaRPr lang="en-GB" sz="3200" dirty="0" smtClean="0">
              <a:cs typeface="Times New Roman" pitchFamily="18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39750" y="5805488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Trebuchet MS" pitchFamily="34" charset="0"/>
              <a:buChar char="•"/>
            </a:pPr>
            <a:endParaRPr lang="en-US" sz="320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4213" y="3933825"/>
            <a:ext cx="4318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Trebuchet MS" pitchFamily="34" charset="0"/>
              <a:buNone/>
            </a:pPr>
            <a:endParaRPr lang="en-US" sz="320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8926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908720"/>
            <a:ext cx="8229600" cy="765175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chemeClr val="accent1"/>
                </a:solidFill>
                <a:cs typeface="Times New Roman" pitchFamily="18" charset="0"/>
              </a:rPr>
              <a:t>Purchase Invoices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00808"/>
            <a:ext cx="8291513" cy="4318000"/>
          </a:xfrm>
        </p:spPr>
        <p:txBody>
          <a:bodyPr/>
          <a:lstStyle/>
          <a:p>
            <a:pPr algn="just" eaLnBrk="1" hangingPunct="1"/>
            <a:r>
              <a:rPr lang="en-GB" sz="3200" dirty="0" smtClean="0"/>
              <a:t>Recovery </a:t>
            </a:r>
            <a:r>
              <a:rPr lang="en-GB" sz="3200" dirty="0"/>
              <a:t>status of  </a:t>
            </a:r>
            <a:r>
              <a:rPr lang="en-GB" sz="3200" dirty="0" smtClean="0"/>
              <a:t>VAT</a:t>
            </a:r>
          </a:p>
          <a:p>
            <a:pPr lvl="1" algn="just"/>
            <a:r>
              <a:rPr lang="en-GB" dirty="0" smtClean="0"/>
              <a:t>Input </a:t>
            </a:r>
            <a:r>
              <a:rPr lang="en-GB" dirty="0"/>
              <a:t>VAT (VAT on purchase invoices) can be fully recoverable, partly recoverable or </a:t>
            </a:r>
            <a:r>
              <a:rPr lang="en-GB" dirty="0" smtClean="0"/>
              <a:t>non-recoverable</a:t>
            </a:r>
          </a:p>
          <a:p>
            <a:pPr lvl="1" algn="just"/>
            <a:r>
              <a:rPr lang="en-GB" dirty="0" smtClean="0"/>
              <a:t>Recovery status depends </a:t>
            </a:r>
            <a:r>
              <a:rPr lang="en-GB" dirty="0"/>
              <a:t>on what the purchase has been used </a:t>
            </a:r>
            <a:r>
              <a:rPr lang="en-GB" dirty="0" smtClean="0"/>
              <a:t>for</a:t>
            </a:r>
            <a:endParaRPr lang="en-GB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39750" y="5805488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Trebuchet MS" pitchFamily="34" charset="0"/>
              <a:buChar char="•"/>
            </a:pPr>
            <a:endParaRPr lang="en-US" sz="320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4213" y="3933825"/>
            <a:ext cx="4318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Trebuchet MS" pitchFamily="34" charset="0"/>
              <a:buNone/>
            </a:pPr>
            <a:endParaRPr lang="en-US" sz="320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</p:txBody>
      </p:sp>
      <p:pic>
        <p:nvPicPr>
          <p:cNvPr id="4100" name="Picture 4" descr="C:\Users\jw188\AppData\Local\Microsoft\Windows\Temporary Internet Files\Content.IE5\QT74VR8Z\MC90004489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566647"/>
            <a:ext cx="1869034" cy="1749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58926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908720"/>
            <a:ext cx="8229600" cy="765175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chemeClr val="accent1"/>
                </a:solidFill>
                <a:cs typeface="Times New Roman" pitchFamily="18" charset="0"/>
              </a:rPr>
              <a:t>What are we using the Purchases for (UK suppliers)?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5" y="2060848"/>
            <a:ext cx="8280920" cy="3957960"/>
          </a:xfrm>
        </p:spPr>
        <p:txBody>
          <a:bodyPr/>
          <a:lstStyle/>
          <a:p>
            <a:pPr algn="just" eaLnBrk="1" hangingPunct="1"/>
            <a:r>
              <a:rPr lang="en-US" dirty="0"/>
              <a:t>P</a:t>
            </a:r>
            <a:r>
              <a:rPr lang="en-US" dirty="0" smtClean="0"/>
              <a:t>urchases </a:t>
            </a:r>
            <a:r>
              <a:rPr lang="en-US" b="1" dirty="0" smtClean="0"/>
              <a:t>used </a:t>
            </a:r>
            <a:r>
              <a:rPr lang="en-US" b="1" dirty="0"/>
              <a:t>to make a taxable supply</a:t>
            </a:r>
            <a:r>
              <a:rPr lang="en-US" dirty="0"/>
              <a:t>, </a:t>
            </a:r>
            <a:r>
              <a:rPr lang="en-US" dirty="0" smtClean="0"/>
              <a:t>recovery </a:t>
            </a:r>
            <a:r>
              <a:rPr lang="en-US" dirty="0"/>
              <a:t>status is </a:t>
            </a:r>
            <a:r>
              <a:rPr lang="en-US" b="1" dirty="0"/>
              <a:t>fully </a:t>
            </a:r>
            <a:r>
              <a:rPr lang="en-US" b="1" dirty="0" smtClean="0"/>
              <a:t>recoverable</a:t>
            </a:r>
          </a:p>
          <a:p>
            <a:pPr lvl="1" algn="just"/>
            <a:r>
              <a:rPr lang="en-US" sz="2400" dirty="0" smtClean="0"/>
              <a:t>Taxable Purpose: any </a:t>
            </a:r>
            <a:r>
              <a:rPr lang="en-US" sz="2400" dirty="0"/>
              <a:t>supply where we charge a positive rate of VAT to our </a:t>
            </a:r>
            <a:r>
              <a:rPr lang="en-US" sz="2400" dirty="0" smtClean="0"/>
              <a:t>customers, </a:t>
            </a:r>
            <a:r>
              <a:rPr lang="en-US" sz="2400" dirty="0" err="1" smtClean="0"/>
              <a:t>eg</a:t>
            </a:r>
            <a:endParaRPr lang="en-US" sz="2400" dirty="0" smtClean="0"/>
          </a:p>
          <a:p>
            <a:pPr marL="1074420" lvl="2" indent="-274320" algn="just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 smtClean="0"/>
              <a:t>Commercial </a:t>
            </a:r>
            <a:r>
              <a:rPr lang="en-US" sz="2200" dirty="0"/>
              <a:t>research contracts (</a:t>
            </a:r>
            <a:r>
              <a:rPr lang="en-US" sz="2200" dirty="0" err="1"/>
              <a:t>inc</a:t>
            </a:r>
            <a:r>
              <a:rPr lang="en-US" sz="2200" dirty="0"/>
              <a:t> KTP </a:t>
            </a:r>
            <a:r>
              <a:rPr lang="en-US" sz="2200" dirty="0" smtClean="0"/>
              <a:t>projects)</a:t>
            </a:r>
          </a:p>
          <a:p>
            <a:pPr marL="1074420" lvl="2" indent="-274320" algn="just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 smtClean="0"/>
              <a:t>Consultancy contracts</a:t>
            </a:r>
          </a:p>
          <a:p>
            <a:pPr marL="1074420" lvl="2" indent="-274320" algn="just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 smtClean="0"/>
              <a:t>Testing </a:t>
            </a:r>
            <a:r>
              <a:rPr lang="en-US" sz="2200" dirty="0"/>
              <a:t>and analytical </a:t>
            </a:r>
            <a:r>
              <a:rPr lang="en-US" sz="2200" dirty="0" smtClean="0"/>
              <a:t>services</a:t>
            </a:r>
          </a:p>
          <a:p>
            <a:pPr marL="1074420" lvl="2" indent="-274320" algn="just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 smtClean="0"/>
              <a:t>Hire </a:t>
            </a:r>
            <a:r>
              <a:rPr lang="en-US" sz="2200" dirty="0"/>
              <a:t>of </a:t>
            </a:r>
            <a:r>
              <a:rPr lang="en-US" sz="2200" dirty="0" smtClean="0"/>
              <a:t>staff</a:t>
            </a:r>
          </a:p>
          <a:p>
            <a:pPr marL="1074420" lvl="2" indent="-274320" algn="just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 smtClean="0"/>
              <a:t>Catering </a:t>
            </a:r>
            <a:r>
              <a:rPr lang="en-US" sz="2200" dirty="0"/>
              <a:t>– bar </a:t>
            </a:r>
            <a:r>
              <a:rPr lang="en-US" sz="2200" dirty="0" smtClean="0"/>
              <a:t>sales</a:t>
            </a:r>
          </a:p>
          <a:p>
            <a:pPr marL="274320" indent="-274320" algn="just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VAT </a:t>
            </a:r>
            <a:r>
              <a:rPr lang="en-US" b="1" dirty="0"/>
              <a:t>code </a:t>
            </a:r>
            <a:r>
              <a:rPr lang="en-US" b="1" dirty="0" smtClean="0"/>
              <a:t>is T2</a:t>
            </a:r>
            <a:endParaRPr lang="en-US" b="1" dirty="0"/>
          </a:p>
          <a:p>
            <a:pPr algn="just" eaLnBrk="1" hangingPunct="1"/>
            <a:endParaRPr lang="en-GB" sz="3200" dirty="0" smtClean="0">
              <a:cs typeface="Times New Roman" pitchFamily="18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39750" y="5805488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Trebuchet MS" pitchFamily="34" charset="0"/>
              <a:buChar char="•"/>
            </a:pPr>
            <a:endParaRPr lang="en-US" sz="320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4213" y="3933825"/>
            <a:ext cx="4318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Trebuchet MS" pitchFamily="34" charset="0"/>
              <a:buNone/>
            </a:pPr>
            <a:endParaRPr lang="en-US" sz="320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8926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00808"/>
            <a:ext cx="8291513" cy="4318000"/>
          </a:xfrm>
        </p:spPr>
        <p:txBody>
          <a:bodyPr/>
          <a:lstStyle/>
          <a:p>
            <a:pPr algn="just" eaLnBrk="1" hangingPunct="1"/>
            <a:r>
              <a:rPr lang="en-US" dirty="0"/>
              <a:t>Purchases </a:t>
            </a:r>
            <a:r>
              <a:rPr lang="en-US" b="1" dirty="0" smtClean="0"/>
              <a:t>used </a:t>
            </a:r>
            <a:r>
              <a:rPr lang="en-US" b="1" dirty="0"/>
              <a:t>to make a </a:t>
            </a:r>
            <a:r>
              <a:rPr lang="en-US" b="1" dirty="0" smtClean="0"/>
              <a:t>non-taxable </a:t>
            </a:r>
            <a:r>
              <a:rPr lang="en-US" b="1" dirty="0"/>
              <a:t>supply</a:t>
            </a:r>
            <a:r>
              <a:rPr lang="en-US" dirty="0"/>
              <a:t>, </a:t>
            </a:r>
            <a:r>
              <a:rPr lang="en-US" dirty="0" smtClean="0"/>
              <a:t>recovery status </a:t>
            </a:r>
            <a:r>
              <a:rPr lang="en-US" dirty="0"/>
              <a:t>is </a:t>
            </a:r>
            <a:r>
              <a:rPr lang="en-US" b="1" dirty="0" smtClean="0"/>
              <a:t>non-recoverable</a:t>
            </a:r>
            <a:endParaRPr lang="en-US" b="1" dirty="0"/>
          </a:p>
          <a:p>
            <a:pPr lvl="1" algn="just"/>
            <a:r>
              <a:rPr lang="en-US" sz="2400" dirty="0" smtClean="0"/>
              <a:t>Non-Taxable: any </a:t>
            </a:r>
            <a:r>
              <a:rPr lang="en-US" sz="2400" dirty="0"/>
              <a:t>supply </a:t>
            </a:r>
            <a:r>
              <a:rPr lang="en-US" sz="2400" dirty="0" smtClean="0"/>
              <a:t>which is either exempt or outside the scope of VAT, </a:t>
            </a:r>
            <a:r>
              <a:rPr lang="en-US" sz="2400" dirty="0" err="1"/>
              <a:t>eg</a:t>
            </a:r>
            <a:endParaRPr lang="en-US" sz="2400" dirty="0"/>
          </a:p>
          <a:p>
            <a:pPr marL="1074420" lvl="2" indent="-274320" algn="just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 smtClean="0"/>
              <a:t>Teaching and short courses</a:t>
            </a:r>
          </a:p>
          <a:p>
            <a:pPr marL="1074420" lvl="2" indent="-274320" algn="just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 smtClean="0"/>
              <a:t>Educational conferences</a:t>
            </a:r>
          </a:p>
          <a:p>
            <a:pPr marL="1074420" lvl="2" indent="-274320" algn="just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 smtClean="0"/>
              <a:t>Non-commercial research (charity/government funded)</a:t>
            </a:r>
            <a:endParaRPr lang="en-US" sz="2200" dirty="0"/>
          </a:p>
          <a:p>
            <a:pPr marL="274320" indent="-274320" algn="just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VAT </a:t>
            </a:r>
            <a:r>
              <a:rPr lang="en-US" b="1" dirty="0"/>
              <a:t>code </a:t>
            </a:r>
            <a:r>
              <a:rPr lang="en-US" b="1" dirty="0" smtClean="0"/>
              <a:t>is T3</a:t>
            </a:r>
            <a:endParaRPr lang="en-US" b="1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39750" y="5805488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Trebuchet MS" pitchFamily="34" charset="0"/>
              <a:buChar char="•"/>
            </a:pPr>
            <a:endParaRPr lang="en-US" sz="320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4213" y="3933825"/>
            <a:ext cx="4318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Trebuchet MS" pitchFamily="34" charset="0"/>
              <a:buNone/>
            </a:pPr>
            <a:endParaRPr lang="en-US" sz="320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8926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00808"/>
            <a:ext cx="8291513" cy="4318000"/>
          </a:xfrm>
        </p:spPr>
        <p:txBody>
          <a:bodyPr/>
          <a:lstStyle/>
          <a:p>
            <a:pPr algn="just" eaLnBrk="1" hangingPunct="1"/>
            <a:r>
              <a:rPr lang="en-US" dirty="0"/>
              <a:t>Purchases </a:t>
            </a:r>
            <a:r>
              <a:rPr lang="en-US" b="1" dirty="0" smtClean="0"/>
              <a:t>used </a:t>
            </a:r>
            <a:r>
              <a:rPr lang="en-US" b="1" dirty="0"/>
              <a:t>to make </a:t>
            </a:r>
            <a:r>
              <a:rPr lang="en-US" b="1" dirty="0" smtClean="0"/>
              <a:t>a mixed supply</a:t>
            </a:r>
            <a:r>
              <a:rPr lang="en-US" dirty="0"/>
              <a:t>, </a:t>
            </a:r>
            <a:r>
              <a:rPr lang="en-US" dirty="0" smtClean="0"/>
              <a:t>recovery </a:t>
            </a:r>
            <a:r>
              <a:rPr lang="en-US" dirty="0"/>
              <a:t>status is </a:t>
            </a:r>
            <a:r>
              <a:rPr lang="en-US" b="1" dirty="0" smtClean="0"/>
              <a:t>partly recoverable</a:t>
            </a:r>
            <a:endParaRPr lang="en-US" b="1" dirty="0"/>
          </a:p>
          <a:p>
            <a:pPr lvl="1" algn="just"/>
            <a:r>
              <a:rPr lang="en-US" sz="2400" dirty="0" smtClean="0"/>
              <a:t>Mixed Supply: purchases to be used for Taxable and Non Taxable supplies, </a:t>
            </a:r>
            <a:r>
              <a:rPr lang="en-US" sz="2400" dirty="0" err="1"/>
              <a:t>eg</a:t>
            </a:r>
            <a:endParaRPr lang="en-US" sz="2400" dirty="0"/>
          </a:p>
          <a:p>
            <a:pPr marL="1074420" lvl="2" indent="-274320" algn="just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 smtClean="0"/>
              <a:t>Purchase of equipment that will be used for commercial research (taxable) and teaching (exempt)</a:t>
            </a:r>
            <a:endParaRPr lang="en-US" sz="2200" dirty="0"/>
          </a:p>
          <a:p>
            <a:pPr marL="1074420" lvl="2" indent="-274320" algn="just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 smtClean="0"/>
              <a:t>General overheads, </a:t>
            </a:r>
            <a:r>
              <a:rPr lang="en-US" sz="2200" dirty="0" err="1" smtClean="0"/>
              <a:t>eg</a:t>
            </a:r>
            <a:r>
              <a:rPr lang="en-US" sz="2200" dirty="0" smtClean="0"/>
              <a:t> purchase of office equipment</a:t>
            </a:r>
            <a:endParaRPr lang="en-US" sz="2200" dirty="0"/>
          </a:p>
          <a:p>
            <a:pPr marL="274320" indent="-274320" algn="just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VAT </a:t>
            </a:r>
            <a:r>
              <a:rPr lang="en-US" b="1" dirty="0"/>
              <a:t>code is </a:t>
            </a:r>
            <a:r>
              <a:rPr lang="en-US" b="1" dirty="0" smtClean="0"/>
              <a:t>PS</a:t>
            </a:r>
            <a:endParaRPr lang="en-US" b="1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39750" y="5805488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Trebuchet MS" pitchFamily="34" charset="0"/>
              <a:buChar char="•"/>
            </a:pPr>
            <a:endParaRPr lang="en-US" sz="320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4213" y="3933825"/>
            <a:ext cx="4318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Trebuchet MS" pitchFamily="34" charset="0"/>
              <a:buNone/>
            </a:pPr>
            <a:endParaRPr lang="en-US" sz="320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8926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908720"/>
            <a:ext cx="8229600" cy="765175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chemeClr val="accent1"/>
                </a:solidFill>
                <a:cs typeface="Times New Roman" pitchFamily="18" charset="0"/>
              </a:rPr>
              <a:t>Medical Zero Rating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00808"/>
            <a:ext cx="8291513" cy="4318000"/>
          </a:xfrm>
        </p:spPr>
        <p:txBody>
          <a:bodyPr/>
          <a:lstStyle/>
          <a:p>
            <a:pPr algn="just" eaLnBrk="1" hangingPunct="1"/>
            <a:r>
              <a:rPr lang="en-GB" sz="2400" b="1" dirty="0" smtClean="0"/>
              <a:t>T</a:t>
            </a:r>
            <a:r>
              <a:rPr lang="en-GB" sz="2400" dirty="0" smtClean="0"/>
              <a:t>he </a:t>
            </a:r>
            <a:r>
              <a:rPr lang="en-GB" sz="2400" dirty="0"/>
              <a:t>following </a:t>
            </a:r>
            <a:r>
              <a:rPr lang="en-GB" sz="2400" dirty="0" smtClean="0"/>
              <a:t>equipment (</a:t>
            </a:r>
            <a:r>
              <a:rPr lang="en-GB" sz="2400" dirty="0"/>
              <a:t>and related </a:t>
            </a:r>
            <a:r>
              <a:rPr lang="en-GB" sz="2400" dirty="0" smtClean="0"/>
              <a:t>parts/ accessories</a:t>
            </a:r>
            <a:r>
              <a:rPr lang="en-GB" sz="2400" dirty="0"/>
              <a:t>) </a:t>
            </a:r>
            <a:r>
              <a:rPr lang="en-GB" sz="2400" dirty="0" smtClean="0"/>
              <a:t>qualify </a:t>
            </a:r>
            <a:r>
              <a:rPr lang="en-GB" sz="2400" dirty="0"/>
              <a:t>for zero rating if </a:t>
            </a:r>
            <a:r>
              <a:rPr lang="en-GB" sz="2400" dirty="0" smtClean="0"/>
              <a:t>to </a:t>
            </a:r>
            <a:r>
              <a:rPr lang="en-GB" sz="2400" dirty="0"/>
              <a:t>be used by an eligible body mainly for medical or veterinary research, training, diagnosis or </a:t>
            </a:r>
            <a:r>
              <a:rPr lang="en-GB" sz="2400" dirty="0" smtClean="0"/>
              <a:t>treatment</a:t>
            </a:r>
          </a:p>
          <a:p>
            <a:pPr lvl="1" algn="just"/>
            <a:r>
              <a:rPr lang="en-GB" sz="2200" dirty="0" smtClean="0"/>
              <a:t>medical 					</a:t>
            </a:r>
            <a:r>
              <a:rPr lang="en-GB" sz="2400" dirty="0">
                <a:solidFill>
                  <a:schemeClr val="accent1"/>
                </a:solidFill>
                <a:cs typeface="Times New Roman" pitchFamily="18" charset="0"/>
              </a:rPr>
              <a:t> - </a:t>
            </a:r>
            <a:r>
              <a:rPr lang="en-GB" sz="2400" dirty="0" smtClean="0">
                <a:solidFill>
                  <a:schemeClr val="accent1"/>
                </a:solidFill>
                <a:cs typeface="Times New Roman" pitchFamily="18" charset="0"/>
              </a:rPr>
              <a:t> </a:t>
            </a:r>
            <a:r>
              <a:rPr lang="en-GB" sz="2200" dirty="0" smtClean="0"/>
              <a:t>scientific </a:t>
            </a:r>
          </a:p>
          <a:p>
            <a:pPr lvl="1" algn="just"/>
            <a:r>
              <a:rPr lang="en-GB" sz="2200" dirty="0" smtClean="0"/>
              <a:t>computer </a:t>
            </a:r>
            <a:r>
              <a:rPr lang="en-GB" sz="2200" dirty="0"/>
              <a:t>(and certain software) </a:t>
            </a:r>
            <a:r>
              <a:rPr lang="en-GB" sz="2200" dirty="0" smtClean="0"/>
              <a:t>	</a:t>
            </a:r>
            <a:r>
              <a:rPr lang="en-GB" sz="2000" dirty="0">
                <a:solidFill>
                  <a:schemeClr val="accent1"/>
                </a:solidFill>
                <a:cs typeface="Times New Roman" pitchFamily="18" charset="0"/>
              </a:rPr>
              <a:t> - </a:t>
            </a:r>
            <a:r>
              <a:rPr lang="en-GB" sz="2000" dirty="0" smtClean="0">
                <a:solidFill>
                  <a:schemeClr val="accent1"/>
                </a:solidFill>
                <a:cs typeface="Times New Roman" pitchFamily="18" charset="0"/>
              </a:rPr>
              <a:t> </a:t>
            </a:r>
            <a:r>
              <a:rPr lang="en-GB" sz="2200" dirty="0" smtClean="0"/>
              <a:t>video </a:t>
            </a:r>
          </a:p>
          <a:p>
            <a:pPr lvl="1" algn="just"/>
            <a:r>
              <a:rPr lang="en-GB" sz="2200" dirty="0" smtClean="0"/>
              <a:t>sterilising				</a:t>
            </a:r>
            <a:r>
              <a:rPr lang="en-GB" sz="2000" dirty="0">
                <a:solidFill>
                  <a:schemeClr val="accent1"/>
                </a:solidFill>
                <a:cs typeface="Times New Roman" pitchFamily="18" charset="0"/>
              </a:rPr>
              <a:t> - </a:t>
            </a:r>
            <a:r>
              <a:rPr lang="en-GB" sz="2000" dirty="0" smtClean="0">
                <a:solidFill>
                  <a:schemeClr val="accent1"/>
                </a:solidFill>
                <a:cs typeface="Times New Roman" pitchFamily="18" charset="0"/>
              </a:rPr>
              <a:t> </a:t>
            </a:r>
            <a:r>
              <a:rPr lang="en-GB" sz="2200" dirty="0" smtClean="0"/>
              <a:t>laboratory </a:t>
            </a:r>
          </a:p>
          <a:p>
            <a:pPr lvl="1" algn="just"/>
            <a:r>
              <a:rPr lang="en-GB" sz="2200" dirty="0" smtClean="0"/>
              <a:t>refrigeration</a:t>
            </a:r>
          </a:p>
          <a:p>
            <a:pPr algn="just"/>
            <a:r>
              <a:rPr lang="en-GB" sz="2400" dirty="0" smtClean="0"/>
              <a:t>Full </a:t>
            </a:r>
            <a:r>
              <a:rPr lang="en-GB" sz="2400" dirty="0"/>
              <a:t>details </a:t>
            </a:r>
            <a:r>
              <a:rPr lang="en-GB" sz="2400" dirty="0" smtClean="0"/>
              <a:t>on </a:t>
            </a:r>
            <a:r>
              <a:rPr lang="en-GB" sz="2400" dirty="0"/>
              <a:t>HMRC website </a:t>
            </a:r>
            <a:r>
              <a:rPr lang="en-GB" sz="2100" dirty="0"/>
              <a:t>(</a:t>
            </a:r>
            <a:r>
              <a:rPr lang="en-GB" sz="2100" dirty="0">
                <a:hlinkClick r:id="rId3"/>
              </a:rPr>
              <a:t>http://</a:t>
            </a:r>
            <a:r>
              <a:rPr lang="en-GB" sz="2100" dirty="0" smtClean="0">
                <a:hlinkClick r:id="rId3"/>
              </a:rPr>
              <a:t>www.hmrc.gov.uk/charities/vat/charity-funded.htm</a:t>
            </a:r>
            <a:r>
              <a:rPr lang="en-GB" sz="2100" dirty="0" smtClean="0"/>
              <a:t>)</a:t>
            </a:r>
            <a:r>
              <a:rPr lang="en-GB" sz="2400" dirty="0" smtClean="0"/>
              <a:t> or </a:t>
            </a:r>
            <a:r>
              <a:rPr lang="en-GB" sz="2400" dirty="0"/>
              <a:t>contact the </a:t>
            </a:r>
            <a:r>
              <a:rPr lang="en-GB" sz="2400" dirty="0" smtClean="0"/>
              <a:t>Tax Office</a:t>
            </a:r>
            <a:endParaRPr lang="en-GB" sz="2400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39750" y="5805488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Trebuchet MS" pitchFamily="34" charset="0"/>
              <a:buChar char="•"/>
            </a:pPr>
            <a:endParaRPr lang="en-US" sz="320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4213" y="3933825"/>
            <a:ext cx="4318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Trebuchet MS" pitchFamily="34" charset="0"/>
              <a:buNone/>
            </a:pPr>
            <a:endParaRPr lang="en-US" sz="320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8926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908720"/>
            <a:ext cx="8229600" cy="765175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chemeClr val="accent1"/>
                </a:solidFill>
                <a:cs typeface="Times New Roman" pitchFamily="18" charset="0"/>
              </a:rPr>
              <a:t>Purchases from Non-UK Suppliers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556792"/>
            <a:ext cx="8352928" cy="4462016"/>
          </a:xfrm>
        </p:spPr>
        <p:txBody>
          <a:bodyPr/>
          <a:lstStyle/>
          <a:p>
            <a:pPr algn="just" eaLnBrk="1" hangingPunct="1"/>
            <a:r>
              <a:rPr lang="en-GB" dirty="0" smtClean="0"/>
              <a:t>Other </a:t>
            </a:r>
            <a:r>
              <a:rPr lang="en-GB" dirty="0"/>
              <a:t>VAT codes exist for purchases from overseas </a:t>
            </a:r>
            <a:r>
              <a:rPr lang="en-GB" dirty="0" smtClean="0"/>
              <a:t>suppliers (see </a:t>
            </a:r>
            <a:r>
              <a:rPr lang="en-GB" dirty="0" err="1" smtClean="0"/>
              <a:t>handout</a:t>
            </a:r>
            <a:r>
              <a:rPr lang="en-GB" dirty="0"/>
              <a:t>)</a:t>
            </a:r>
          </a:p>
          <a:p>
            <a:pPr algn="just" eaLnBrk="1" hangingPunct="1"/>
            <a:r>
              <a:rPr lang="en-GB" dirty="0"/>
              <a:t>Where VAT has not been charged on </a:t>
            </a:r>
            <a:r>
              <a:rPr lang="en-GB" dirty="0" smtClean="0"/>
              <a:t>invoice </a:t>
            </a:r>
            <a:r>
              <a:rPr lang="en-GB" dirty="0"/>
              <a:t>by </a:t>
            </a:r>
            <a:r>
              <a:rPr lang="en-GB" dirty="0" smtClean="0"/>
              <a:t>overseas </a:t>
            </a:r>
            <a:r>
              <a:rPr lang="en-GB" dirty="0"/>
              <a:t>supplier, </a:t>
            </a:r>
            <a:r>
              <a:rPr lang="en-GB" dirty="0" smtClean="0"/>
              <a:t>may </a:t>
            </a:r>
            <a:r>
              <a:rPr lang="en-GB" dirty="0"/>
              <a:t>need to apply reverse charge </a:t>
            </a:r>
            <a:r>
              <a:rPr lang="en-GB" dirty="0" smtClean="0"/>
              <a:t>VAT (we </a:t>
            </a:r>
            <a:r>
              <a:rPr lang="en-GB" dirty="0"/>
              <a:t>apply VAT on the supply </a:t>
            </a:r>
            <a:r>
              <a:rPr lang="en-GB" dirty="0" smtClean="0"/>
              <a:t>ourselves)</a:t>
            </a:r>
          </a:p>
          <a:p>
            <a:pPr lvl="1" algn="just"/>
            <a:r>
              <a:rPr lang="en-GB" sz="2400" dirty="0" smtClean="0"/>
              <a:t>Automatic </a:t>
            </a:r>
            <a:r>
              <a:rPr lang="en-GB" sz="2400" dirty="0"/>
              <a:t>in SAP by </a:t>
            </a:r>
            <a:r>
              <a:rPr lang="en-GB" sz="2400" dirty="0" smtClean="0"/>
              <a:t>using correct </a:t>
            </a:r>
            <a:r>
              <a:rPr lang="en-GB" sz="2400" dirty="0"/>
              <a:t>VAT </a:t>
            </a:r>
            <a:r>
              <a:rPr lang="en-GB" sz="2400" dirty="0" smtClean="0"/>
              <a:t>code</a:t>
            </a:r>
          </a:p>
          <a:p>
            <a:pPr algn="just"/>
            <a:r>
              <a:rPr lang="en-GB" dirty="0" smtClean="0"/>
              <a:t>The </a:t>
            </a:r>
            <a:r>
              <a:rPr lang="en-GB" dirty="0"/>
              <a:t>University must account for VAT at the rate </a:t>
            </a:r>
            <a:r>
              <a:rPr lang="en-GB" dirty="0" smtClean="0"/>
              <a:t>the </a:t>
            </a:r>
            <a:r>
              <a:rPr lang="en-GB" dirty="0"/>
              <a:t>supply would attract if supplied in the </a:t>
            </a:r>
            <a:r>
              <a:rPr lang="en-GB" dirty="0" smtClean="0"/>
              <a:t>UK, </a:t>
            </a:r>
            <a:r>
              <a:rPr lang="en-GB" dirty="0" err="1" smtClean="0"/>
              <a:t>eg</a:t>
            </a:r>
            <a:r>
              <a:rPr lang="en-GB" dirty="0" smtClean="0"/>
              <a:t> consultancy, financial advice, supply of staff, electronic services</a:t>
            </a:r>
            <a:endParaRPr lang="en-GB" dirty="0" smtClean="0">
              <a:cs typeface="Times New Roman" pitchFamily="18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39750" y="5805488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Trebuchet MS" pitchFamily="34" charset="0"/>
              <a:buChar char="•"/>
            </a:pPr>
            <a:endParaRPr lang="en-US" sz="320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4213" y="3933825"/>
            <a:ext cx="4318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Trebuchet MS" pitchFamily="34" charset="0"/>
              <a:buNone/>
            </a:pPr>
            <a:endParaRPr lang="en-US" sz="320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8926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4080" y="836712"/>
            <a:ext cx="8229600" cy="765175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chemeClr val="accent1"/>
                </a:solidFill>
                <a:cs typeface="Times New Roman" pitchFamily="18" charset="0"/>
              </a:rPr>
              <a:t>VAT – the Basics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7" y="1484784"/>
            <a:ext cx="8352928" cy="4811241"/>
          </a:xfrm>
        </p:spPr>
        <p:txBody>
          <a:bodyPr/>
          <a:lstStyle/>
          <a:p>
            <a:pPr algn="just" eaLnBrk="1" hangingPunct="1"/>
            <a:r>
              <a:rPr lang="en-GB" sz="3200" dirty="0" smtClean="0"/>
              <a:t>VAT - tax </a:t>
            </a:r>
            <a:r>
              <a:rPr lang="en-GB" sz="3200" dirty="0"/>
              <a:t>on </a:t>
            </a:r>
            <a:r>
              <a:rPr lang="en-GB" sz="3200" dirty="0" smtClean="0"/>
              <a:t>final </a:t>
            </a:r>
            <a:r>
              <a:rPr lang="en-GB" sz="3200" dirty="0"/>
              <a:t>consumption of </a:t>
            </a:r>
            <a:r>
              <a:rPr lang="en-GB" sz="3200" dirty="0" smtClean="0"/>
              <a:t>goods/services</a:t>
            </a:r>
          </a:p>
          <a:p>
            <a:pPr algn="just" eaLnBrk="1" hangingPunct="1"/>
            <a:r>
              <a:rPr lang="en-GB" sz="3200" dirty="0" smtClean="0"/>
              <a:t>Two </a:t>
            </a:r>
            <a:r>
              <a:rPr lang="en-GB" sz="3200" dirty="0"/>
              <a:t>fundamental rules for VAT to </a:t>
            </a:r>
            <a:r>
              <a:rPr lang="en-GB" sz="3200" dirty="0" smtClean="0"/>
              <a:t>arise</a:t>
            </a:r>
          </a:p>
          <a:p>
            <a:pPr lvl="1" algn="just"/>
            <a:r>
              <a:rPr lang="en-GB" sz="2600" dirty="0" smtClean="0"/>
              <a:t>Supply </a:t>
            </a:r>
            <a:r>
              <a:rPr lang="en-GB" sz="2600" dirty="0"/>
              <a:t>of goods or services is made in return for </a:t>
            </a:r>
            <a:r>
              <a:rPr lang="en-GB" sz="2600" dirty="0" smtClean="0"/>
              <a:t>a consideration</a:t>
            </a:r>
          </a:p>
          <a:p>
            <a:pPr lvl="1" algn="just"/>
            <a:r>
              <a:rPr lang="en-GB" sz="2600" dirty="0" smtClean="0"/>
              <a:t>Made </a:t>
            </a:r>
            <a:r>
              <a:rPr lang="en-GB" sz="2600" dirty="0"/>
              <a:t>by a VAT registered </a:t>
            </a:r>
            <a:r>
              <a:rPr lang="en-GB" sz="2600" dirty="0" smtClean="0"/>
              <a:t>person</a:t>
            </a:r>
          </a:p>
          <a:p>
            <a:pPr algn="just"/>
            <a:r>
              <a:rPr lang="en-GB" sz="3200" dirty="0" smtClean="0"/>
              <a:t>UK Rates (</a:t>
            </a:r>
            <a:r>
              <a:rPr lang="en-GB" sz="3200" dirty="0"/>
              <a:t>taxable)	</a:t>
            </a:r>
            <a:endParaRPr lang="en-GB" sz="3200" dirty="0" smtClean="0"/>
          </a:p>
          <a:p>
            <a:pPr lvl="1" algn="just"/>
            <a:r>
              <a:rPr lang="en-GB" sz="2600" dirty="0" smtClean="0"/>
              <a:t>20</a:t>
            </a:r>
            <a:r>
              <a:rPr lang="en-GB" sz="2600" dirty="0"/>
              <a:t>% standard </a:t>
            </a:r>
            <a:r>
              <a:rPr lang="en-GB" sz="2600" dirty="0" smtClean="0"/>
              <a:t>rate</a:t>
            </a:r>
          </a:p>
          <a:p>
            <a:pPr lvl="1" algn="just"/>
            <a:r>
              <a:rPr lang="en-GB" sz="2600" dirty="0" smtClean="0"/>
              <a:t>5</a:t>
            </a:r>
            <a:r>
              <a:rPr lang="en-GB" sz="2600" dirty="0"/>
              <a:t>% reduced </a:t>
            </a:r>
            <a:r>
              <a:rPr lang="en-GB" sz="2600" dirty="0" smtClean="0"/>
              <a:t>rate</a:t>
            </a:r>
          </a:p>
          <a:p>
            <a:pPr lvl="1" algn="just"/>
            <a:r>
              <a:rPr lang="en-GB" sz="2600" dirty="0" smtClean="0"/>
              <a:t>0</a:t>
            </a:r>
            <a:r>
              <a:rPr lang="en-GB" sz="2600" dirty="0"/>
              <a:t>% zero rate</a:t>
            </a:r>
          </a:p>
          <a:p>
            <a:pPr algn="just" eaLnBrk="1" hangingPunct="1"/>
            <a:endParaRPr lang="en-GB" sz="3200" dirty="0" smtClean="0">
              <a:cs typeface="Times New Roman" pitchFamily="18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39750" y="5805488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Trebuchet MS" pitchFamily="34" charset="0"/>
              <a:buChar char="•"/>
            </a:pPr>
            <a:endParaRPr lang="en-US" sz="320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4213" y="3933825"/>
            <a:ext cx="4318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Trebuchet MS" pitchFamily="34" charset="0"/>
              <a:buNone/>
            </a:pPr>
            <a:endParaRPr lang="en-US" sz="320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8851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908720"/>
            <a:ext cx="8229600" cy="765175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chemeClr val="accent1"/>
                </a:solidFill>
                <a:cs typeface="Times New Roman" pitchFamily="18" charset="0"/>
              </a:rPr>
              <a:t>Question Time!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00808"/>
            <a:ext cx="8291513" cy="4318000"/>
          </a:xfrm>
        </p:spPr>
        <p:txBody>
          <a:bodyPr/>
          <a:lstStyle/>
          <a:p>
            <a:pPr algn="just" eaLnBrk="1" hangingPunct="1"/>
            <a:r>
              <a:rPr lang="en-GB" dirty="0" smtClean="0"/>
              <a:t>We </a:t>
            </a:r>
            <a:r>
              <a:rPr lang="en-GB" dirty="0"/>
              <a:t>do not charge VAT on tuition fees, educational conferences, and hire of </a:t>
            </a:r>
            <a:r>
              <a:rPr lang="en-GB" dirty="0" smtClean="0"/>
              <a:t>rooms.</a:t>
            </a:r>
          </a:p>
          <a:p>
            <a:pPr lvl="1" algn="just"/>
            <a:r>
              <a:rPr lang="en-GB" sz="2400" i="1" dirty="0" smtClean="0"/>
              <a:t>What </a:t>
            </a:r>
            <a:r>
              <a:rPr lang="en-GB" sz="2400" i="1" dirty="0"/>
              <a:t>VAT code do we use to raise the sales invoice?</a:t>
            </a:r>
          </a:p>
          <a:p>
            <a:pPr algn="just" eaLnBrk="1" hangingPunct="1"/>
            <a:r>
              <a:rPr lang="en-GB" dirty="0" smtClean="0"/>
              <a:t>We </a:t>
            </a:r>
            <a:r>
              <a:rPr lang="en-GB" dirty="0"/>
              <a:t>have </a:t>
            </a:r>
            <a:r>
              <a:rPr lang="en-GB" dirty="0" smtClean="0"/>
              <a:t>supplied consultancy </a:t>
            </a:r>
            <a:r>
              <a:rPr lang="en-GB" dirty="0"/>
              <a:t>and are charging the standard rate (20%) VAT. </a:t>
            </a:r>
            <a:endParaRPr lang="en-GB" dirty="0" smtClean="0"/>
          </a:p>
          <a:p>
            <a:pPr lvl="1" algn="just"/>
            <a:r>
              <a:rPr lang="en-GB" sz="2400" i="1" dirty="0" smtClean="0"/>
              <a:t>What </a:t>
            </a:r>
            <a:r>
              <a:rPr lang="en-GB" sz="2400" i="1" dirty="0"/>
              <a:t>VAT code do we use to raise the sales invoice?</a:t>
            </a:r>
          </a:p>
          <a:p>
            <a:pPr algn="just" eaLnBrk="1" hangingPunct="1"/>
            <a:r>
              <a:rPr lang="en-GB" dirty="0"/>
              <a:t>We are </a:t>
            </a:r>
            <a:r>
              <a:rPr lang="en-GB" dirty="0" smtClean="0"/>
              <a:t>supplying books</a:t>
            </a:r>
            <a:r>
              <a:rPr lang="en-GB" dirty="0"/>
              <a:t>.  Books are zero rated therefore we are not charging VAT. </a:t>
            </a:r>
            <a:endParaRPr lang="en-GB" dirty="0" smtClean="0"/>
          </a:p>
          <a:p>
            <a:pPr lvl="1" algn="just"/>
            <a:r>
              <a:rPr lang="en-GB" sz="2400" i="1" dirty="0" smtClean="0"/>
              <a:t>What </a:t>
            </a:r>
            <a:r>
              <a:rPr lang="en-GB" sz="2400" i="1" dirty="0"/>
              <a:t>VAT code do we use to raise the sales invoice?</a:t>
            </a:r>
          </a:p>
          <a:p>
            <a:pPr algn="just" eaLnBrk="1" hangingPunct="1"/>
            <a:endParaRPr lang="en-GB" sz="3200" dirty="0" smtClean="0">
              <a:cs typeface="Times New Roman" pitchFamily="18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39750" y="5805488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Trebuchet MS" pitchFamily="34" charset="0"/>
              <a:buChar char="•"/>
            </a:pPr>
            <a:endParaRPr lang="en-US" sz="320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4213" y="3933825"/>
            <a:ext cx="4318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Trebuchet MS" pitchFamily="34" charset="0"/>
              <a:buNone/>
            </a:pPr>
            <a:endParaRPr lang="en-US" sz="320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</p:txBody>
      </p:sp>
      <p:pic>
        <p:nvPicPr>
          <p:cNvPr id="5122" name="Picture 2" descr="C:\Users\jw188\AppData\Local\Microsoft\Windows\Temporary Internet Files\Content.IE5\1KEVJ5NG\MC90043440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7166" y="260648"/>
            <a:ext cx="9766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58926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908720"/>
            <a:ext cx="8229600" cy="765175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chemeClr val="accent1"/>
                </a:solidFill>
                <a:cs typeface="Times New Roman" pitchFamily="18" charset="0"/>
              </a:rPr>
              <a:t>Need Assistance or Advice?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0064" y="1774825"/>
            <a:ext cx="8291513" cy="4318000"/>
          </a:xfrm>
        </p:spPr>
        <p:txBody>
          <a:bodyPr/>
          <a:lstStyle/>
          <a:p>
            <a:pPr algn="just" eaLnBrk="1" hangingPunct="1"/>
            <a:r>
              <a:rPr lang="en-GB" sz="2200" b="1" dirty="0" smtClean="0"/>
              <a:t>Taxation </a:t>
            </a:r>
            <a:r>
              <a:rPr lang="en-GB" sz="2200" b="1" dirty="0"/>
              <a:t>Section – Room 172, FJB 	</a:t>
            </a:r>
            <a:r>
              <a:rPr lang="en-GB" sz="2400" b="1" dirty="0"/>
              <a:t>	</a:t>
            </a:r>
            <a:endParaRPr lang="en-GB" sz="2400" b="1" dirty="0" smtClean="0"/>
          </a:p>
          <a:p>
            <a:pPr lvl="1" algn="just"/>
            <a:r>
              <a:rPr lang="en-GB" sz="2000" b="1" dirty="0" smtClean="0"/>
              <a:t>Roger </a:t>
            </a:r>
            <a:r>
              <a:rPr lang="en-GB" sz="2000" b="1" dirty="0"/>
              <a:t>Bennett </a:t>
            </a:r>
            <a:r>
              <a:rPr lang="en-GB" sz="2000" dirty="0"/>
              <a:t>(University Tax Manager) </a:t>
            </a:r>
            <a:r>
              <a:rPr lang="en-GB" sz="2000" dirty="0" smtClean="0"/>
              <a:t> </a:t>
            </a:r>
            <a:r>
              <a:rPr lang="en-GB" sz="2000" dirty="0" err="1" smtClean="0"/>
              <a:t>ext</a:t>
            </a:r>
            <a:r>
              <a:rPr lang="en-GB" sz="2000" dirty="0" smtClean="0"/>
              <a:t> 2475 </a:t>
            </a:r>
            <a:r>
              <a:rPr lang="en-GB" sz="2000" dirty="0" smtClean="0">
                <a:hlinkClick r:id="rId3"/>
              </a:rPr>
              <a:t>rb209@le.ac.uk</a:t>
            </a:r>
            <a:endParaRPr lang="en-GB" sz="2000" dirty="0"/>
          </a:p>
          <a:p>
            <a:pPr lvl="1" algn="just"/>
            <a:r>
              <a:rPr lang="en-GB" sz="2000" b="1" dirty="0" smtClean="0"/>
              <a:t>Raj </a:t>
            </a:r>
            <a:r>
              <a:rPr lang="en-GB" sz="2000" b="1" dirty="0" err="1"/>
              <a:t>Bhola</a:t>
            </a:r>
            <a:r>
              <a:rPr lang="en-GB" sz="2000" dirty="0"/>
              <a:t> (Assistant Tax Accountant) </a:t>
            </a:r>
            <a:r>
              <a:rPr lang="en-GB" sz="2000" dirty="0" err="1" smtClean="0"/>
              <a:t>ext</a:t>
            </a:r>
            <a:r>
              <a:rPr lang="en-GB" sz="2000" dirty="0" smtClean="0"/>
              <a:t> 2379 </a:t>
            </a:r>
            <a:r>
              <a:rPr lang="en-GB" sz="2000" dirty="0" smtClean="0">
                <a:hlinkClick r:id="rId4"/>
              </a:rPr>
              <a:t>rh109@le.ac.uk</a:t>
            </a:r>
            <a:r>
              <a:rPr lang="en-GB" sz="2000" dirty="0" smtClean="0"/>
              <a:t> </a:t>
            </a:r>
          </a:p>
          <a:p>
            <a:pPr lvl="1" algn="just"/>
            <a:r>
              <a:rPr lang="en-GB" sz="2000" b="1" dirty="0" smtClean="0"/>
              <a:t>Jos </a:t>
            </a:r>
            <a:r>
              <a:rPr lang="en-GB" sz="2000" b="1" dirty="0" err="1"/>
              <a:t>Puri</a:t>
            </a:r>
            <a:r>
              <a:rPr lang="en-GB" sz="2000" b="1" dirty="0"/>
              <a:t>  </a:t>
            </a:r>
            <a:r>
              <a:rPr lang="en-GB" sz="2000" dirty="0"/>
              <a:t>(Direct Tax </a:t>
            </a:r>
            <a:r>
              <a:rPr lang="en-GB" sz="2000" dirty="0" smtClean="0"/>
              <a:t>Accountant) </a:t>
            </a:r>
            <a:r>
              <a:rPr lang="en-GB" sz="2000" dirty="0" err="1" smtClean="0"/>
              <a:t>ext</a:t>
            </a:r>
            <a:r>
              <a:rPr lang="en-GB" sz="2000" dirty="0" smtClean="0"/>
              <a:t> 5182 </a:t>
            </a:r>
            <a:r>
              <a:rPr lang="en-GB" sz="2000" dirty="0" smtClean="0">
                <a:hlinkClick r:id="rId5"/>
              </a:rPr>
              <a:t>jp238@le.ac.uk</a:t>
            </a:r>
            <a:endParaRPr lang="en-GB" sz="2000" dirty="0"/>
          </a:p>
          <a:p>
            <a:pPr algn="just"/>
            <a:r>
              <a:rPr lang="en-GB" sz="2200" b="1" dirty="0" smtClean="0"/>
              <a:t>University </a:t>
            </a:r>
            <a:r>
              <a:rPr lang="en-GB" sz="2200" b="1" dirty="0"/>
              <a:t>Tax Office </a:t>
            </a:r>
            <a:r>
              <a:rPr lang="en-GB" sz="2200" b="1" dirty="0" smtClean="0"/>
              <a:t>Website</a:t>
            </a:r>
          </a:p>
          <a:p>
            <a:pPr lvl="1" algn="just"/>
            <a:r>
              <a:rPr lang="en-GB" sz="2000" dirty="0" smtClean="0">
                <a:hlinkClick r:id="rId6"/>
              </a:rPr>
              <a:t>http</a:t>
            </a:r>
            <a:r>
              <a:rPr lang="en-GB" sz="2000" dirty="0">
                <a:hlinkClick r:id="rId6"/>
              </a:rPr>
              <a:t>://</a:t>
            </a:r>
            <a:r>
              <a:rPr lang="en-GB" sz="2000" dirty="0" smtClean="0">
                <a:hlinkClick r:id="rId6"/>
              </a:rPr>
              <a:t>www.le.ac.uk/finance/infoforms/vat/taxhome.html</a:t>
            </a:r>
            <a:endParaRPr lang="en-GB" sz="2000" dirty="0" smtClean="0"/>
          </a:p>
          <a:p>
            <a:pPr algn="just"/>
            <a:r>
              <a:rPr lang="en-GB" sz="2200" b="1" dirty="0" smtClean="0"/>
              <a:t>HMRC </a:t>
            </a:r>
            <a:r>
              <a:rPr lang="en-GB" sz="2200" b="1" dirty="0"/>
              <a:t>website </a:t>
            </a:r>
            <a:r>
              <a:rPr lang="en-GB" sz="2200" b="1" dirty="0" smtClean="0"/>
              <a:t>helpful </a:t>
            </a:r>
            <a:r>
              <a:rPr lang="en-GB" sz="2200" b="1" dirty="0"/>
              <a:t>for </a:t>
            </a:r>
            <a:r>
              <a:rPr lang="en-GB" sz="2200" b="1" dirty="0" smtClean="0"/>
              <a:t>detailed </a:t>
            </a:r>
            <a:r>
              <a:rPr lang="en-GB" sz="2200" b="1" dirty="0"/>
              <a:t>VAT </a:t>
            </a:r>
            <a:r>
              <a:rPr lang="en-GB" sz="2200" b="1" dirty="0" smtClean="0"/>
              <a:t>rules - use search or </a:t>
            </a:r>
            <a:r>
              <a:rPr lang="en-GB" sz="2200" b="1" dirty="0"/>
              <a:t>look under ‘charities’ or ‘education’ </a:t>
            </a:r>
            <a:r>
              <a:rPr lang="en-GB" sz="2200" b="1" dirty="0" smtClean="0"/>
              <a:t>section</a:t>
            </a:r>
          </a:p>
          <a:p>
            <a:pPr lvl="1" algn="just"/>
            <a:r>
              <a:rPr lang="en-GB" sz="2000" b="1" dirty="0" smtClean="0"/>
              <a:t>http</a:t>
            </a:r>
            <a:r>
              <a:rPr lang="en-GB" sz="2000" b="1" dirty="0"/>
              <a:t>://www.hmrc.gov.uk/</a:t>
            </a:r>
            <a:endParaRPr lang="en-GB" sz="2000" dirty="0"/>
          </a:p>
          <a:p>
            <a:pPr algn="just" eaLnBrk="1" hangingPunct="1"/>
            <a:endParaRPr lang="en-GB" sz="3200" dirty="0" smtClean="0">
              <a:cs typeface="Times New Roman" pitchFamily="18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39750" y="5805488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Trebuchet MS" pitchFamily="34" charset="0"/>
              <a:buChar char="•"/>
            </a:pPr>
            <a:endParaRPr lang="en-US" sz="320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4213" y="3933825"/>
            <a:ext cx="4318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Trebuchet MS" pitchFamily="34" charset="0"/>
              <a:buNone/>
            </a:pPr>
            <a:endParaRPr lang="en-US" sz="320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</p:txBody>
      </p:sp>
      <p:pic>
        <p:nvPicPr>
          <p:cNvPr id="6" name="Picture 3" descr="C:\Users\jw188\AppData\Local\Microsoft\Windows\Temporary Internet Files\Content.IE5\QT74VR8Z\MC900366394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45262"/>
            <a:ext cx="1130729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5892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908720"/>
            <a:ext cx="8229600" cy="765175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chemeClr val="accent1"/>
                </a:solidFill>
                <a:cs typeface="Times New Roman" pitchFamily="18" charset="0"/>
              </a:rPr>
              <a:t>Rates of Tax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00808"/>
            <a:ext cx="8291513" cy="4318000"/>
          </a:xfrm>
        </p:spPr>
        <p:txBody>
          <a:bodyPr/>
          <a:lstStyle/>
          <a:p>
            <a:pPr algn="just">
              <a:defRPr/>
            </a:pPr>
            <a:r>
              <a:rPr lang="en-GB" sz="3200" dirty="0" smtClean="0"/>
              <a:t>Standard Rate - 20%</a:t>
            </a:r>
          </a:p>
          <a:p>
            <a:pPr lvl="1" algn="just">
              <a:defRPr/>
            </a:pPr>
            <a:r>
              <a:rPr lang="en-GB" dirty="0" smtClean="0"/>
              <a:t>Majority </a:t>
            </a:r>
            <a:r>
              <a:rPr lang="en-GB" dirty="0"/>
              <a:t>of </a:t>
            </a:r>
            <a:r>
              <a:rPr lang="en-GB" dirty="0" smtClean="0"/>
              <a:t>goods </a:t>
            </a:r>
            <a:r>
              <a:rPr lang="en-GB" dirty="0"/>
              <a:t>and </a:t>
            </a:r>
            <a:r>
              <a:rPr lang="en-GB" dirty="0" smtClean="0"/>
              <a:t>services</a:t>
            </a:r>
          </a:p>
          <a:p>
            <a:pPr lvl="1" algn="just">
              <a:defRPr/>
            </a:pPr>
            <a:r>
              <a:rPr lang="en-GB" dirty="0" smtClean="0"/>
              <a:t>Increased </a:t>
            </a:r>
            <a:r>
              <a:rPr lang="en-GB" dirty="0"/>
              <a:t>to 20% on 4</a:t>
            </a:r>
            <a:r>
              <a:rPr lang="en-GB" baseline="30000" dirty="0"/>
              <a:t>th</a:t>
            </a:r>
            <a:r>
              <a:rPr lang="en-GB" dirty="0"/>
              <a:t> Jan </a:t>
            </a:r>
            <a:r>
              <a:rPr lang="en-GB" dirty="0" smtClean="0"/>
              <a:t>2011</a:t>
            </a:r>
          </a:p>
          <a:p>
            <a:pPr algn="just">
              <a:defRPr/>
            </a:pPr>
            <a:r>
              <a:rPr lang="en-GB" sz="3200" dirty="0" smtClean="0"/>
              <a:t>Reduced Rate - 5%</a:t>
            </a:r>
          </a:p>
          <a:p>
            <a:pPr lvl="1" algn="just">
              <a:defRPr/>
            </a:pPr>
            <a:r>
              <a:rPr lang="en-GB" dirty="0" smtClean="0"/>
              <a:t>Domestic </a:t>
            </a:r>
            <a:r>
              <a:rPr lang="en-GB" dirty="0"/>
              <a:t>fuel and </a:t>
            </a:r>
            <a:r>
              <a:rPr lang="en-GB" dirty="0" smtClean="0"/>
              <a:t>power</a:t>
            </a:r>
          </a:p>
          <a:p>
            <a:pPr lvl="1" algn="just">
              <a:defRPr/>
            </a:pPr>
            <a:r>
              <a:rPr lang="en-GB" dirty="0" smtClean="0"/>
              <a:t>Children's </a:t>
            </a:r>
            <a:r>
              <a:rPr lang="en-GB" dirty="0"/>
              <a:t>car seats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39750" y="5805488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Trebuchet MS" pitchFamily="34" charset="0"/>
              <a:buChar char="•"/>
            </a:pPr>
            <a:endParaRPr lang="en-US" sz="320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4213" y="3933825"/>
            <a:ext cx="4318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Trebuchet MS" pitchFamily="34" charset="0"/>
              <a:buNone/>
            </a:pPr>
            <a:endParaRPr lang="en-US" sz="320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</p:txBody>
      </p:sp>
      <p:pic>
        <p:nvPicPr>
          <p:cNvPr id="6" name="Picture 7" descr="c:\temp\Temporary Internet Files\Content.IE5\VN8CQ0JS\MC900287125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0" y="4724400"/>
            <a:ext cx="129540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c:\temp\Temporary Internet Files\Content.IE5\T2QFZA08\MC900187333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08850" y="4652963"/>
            <a:ext cx="1017588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558926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00808"/>
            <a:ext cx="8291513" cy="4318000"/>
          </a:xfrm>
        </p:spPr>
        <p:txBody>
          <a:bodyPr/>
          <a:lstStyle/>
          <a:p>
            <a:pPr eaLnBrk="1" hangingPunct="1"/>
            <a:r>
              <a:rPr lang="en-GB" sz="3200" dirty="0" smtClean="0">
                <a:cs typeface="Times New Roman" pitchFamily="18" charset="0"/>
              </a:rPr>
              <a:t>Zero Rate</a:t>
            </a:r>
            <a:endParaRPr lang="en-GB" sz="3200" dirty="0">
              <a:cs typeface="Times New Roman" pitchFamily="18" charset="0"/>
            </a:endParaRPr>
          </a:p>
          <a:p>
            <a:pPr lvl="1"/>
            <a:r>
              <a:rPr lang="en-GB" dirty="0" smtClean="0">
                <a:cs typeface="Times New Roman" pitchFamily="18" charset="0"/>
              </a:rPr>
              <a:t>S</a:t>
            </a:r>
            <a:r>
              <a:rPr lang="en-GB" dirty="0" smtClean="0"/>
              <a:t>elect </a:t>
            </a:r>
            <a:r>
              <a:rPr lang="en-GB" dirty="0"/>
              <a:t>group of goods and </a:t>
            </a:r>
            <a:r>
              <a:rPr lang="en-GB" dirty="0" smtClean="0"/>
              <a:t>services</a:t>
            </a:r>
          </a:p>
          <a:p>
            <a:pPr lvl="2"/>
            <a:r>
              <a:rPr lang="en-GB" dirty="0" smtClean="0"/>
              <a:t>Some food </a:t>
            </a:r>
            <a:r>
              <a:rPr lang="en-GB" dirty="0"/>
              <a:t>(Groceries) </a:t>
            </a:r>
            <a:endParaRPr lang="en-GB" dirty="0" smtClean="0"/>
          </a:p>
          <a:p>
            <a:pPr lvl="2"/>
            <a:r>
              <a:rPr lang="en-GB" dirty="0" smtClean="0"/>
              <a:t>Books and newspapers</a:t>
            </a:r>
          </a:p>
          <a:p>
            <a:pPr lvl="2"/>
            <a:r>
              <a:rPr lang="en-GB" dirty="0" smtClean="0"/>
              <a:t>Children’s clothing</a:t>
            </a:r>
          </a:p>
          <a:p>
            <a:pPr lvl="2"/>
            <a:r>
              <a:rPr lang="en-GB" dirty="0" smtClean="0"/>
              <a:t>Public transport</a:t>
            </a:r>
          </a:p>
          <a:p>
            <a:pPr lvl="2"/>
            <a:r>
              <a:rPr lang="en-GB" dirty="0" smtClean="0"/>
              <a:t>Some </a:t>
            </a:r>
            <a:r>
              <a:rPr lang="en-GB" dirty="0"/>
              <a:t>equipment for </a:t>
            </a:r>
            <a:r>
              <a:rPr lang="en-GB" dirty="0" smtClean="0"/>
              <a:t>the disabled</a:t>
            </a:r>
          </a:p>
          <a:p>
            <a:pPr lvl="2"/>
            <a:r>
              <a:rPr lang="en-GB" dirty="0" smtClean="0"/>
              <a:t>Certain purchases </a:t>
            </a:r>
            <a:r>
              <a:rPr lang="en-GB" dirty="0"/>
              <a:t>made by </a:t>
            </a:r>
            <a:r>
              <a:rPr lang="en-GB" dirty="0" smtClean="0"/>
              <a:t>a charity</a:t>
            </a:r>
            <a:endParaRPr lang="en-GB" dirty="0" smtClean="0">
              <a:cs typeface="Times New Roman" pitchFamily="18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39750" y="5805488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Trebuchet MS" pitchFamily="34" charset="0"/>
              <a:buChar char="•"/>
            </a:pPr>
            <a:endParaRPr lang="en-US" sz="320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4213" y="3933825"/>
            <a:ext cx="4318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Trebuchet MS" pitchFamily="34" charset="0"/>
              <a:buNone/>
            </a:pPr>
            <a:endParaRPr lang="en-US" sz="320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</p:txBody>
      </p:sp>
      <p:pic>
        <p:nvPicPr>
          <p:cNvPr id="2050" name="Picture 2" descr="C:\Users\jw188\AppData\Local\Microsoft\Windows\Temporary Internet Files\Content.IE5\Q28OP2AV\MC90034001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8447" y="620688"/>
            <a:ext cx="972438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58926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908720"/>
            <a:ext cx="8229600" cy="765175"/>
          </a:xfrm>
        </p:spPr>
        <p:txBody>
          <a:bodyPr/>
          <a:lstStyle/>
          <a:p>
            <a:pPr eaLnBrk="1" hangingPunct="1"/>
            <a:r>
              <a:rPr lang="en-GB" dirty="0" err="1" smtClean="0">
                <a:solidFill>
                  <a:schemeClr val="accent1"/>
                </a:solidFill>
                <a:cs typeface="Times New Roman" pitchFamily="18" charset="0"/>
              </a:rPr>
              <a:t>UoL</a:t>
            </a:r>
            <a:r>
              <a:rPr lang="en-GB" dirty="0" smtClean="0">
                <a:solidFill>
                  <a:schemeClr val="accent1"/>
                </a:solidFill>
                <a:cs typeface="Times New Roman" pitchFamily="18" charset="0"/>
              </a:rPr>
              <a:t> Zero Ratings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00808"/>
            <a:ext cx="8291513" cy="4318000"/>
          </a:xfrm>
        </p:spPr>
        <p:txBody>
          <a:bodyPr/>
          <a:lstStyle/>
          <a:p>
            <a:pPr algn="just" eaLnBrk="1" hangingPunct="1"/>
            <a:r>
              <a:rPr lang="en-GB" sz="3200" dirty="0" smtClean="0"/>
              <a:t>Zero </a:t>
            </a:r>
            <a:r>
              <a:rPr lang="en-GB" sz="3200" dirty="0"/>
              <a:t>rating on some </a:t>
            </a:r>
            <a:r>
              <a:rPr lang="en-GB" sz="3200" dirty="0" smtClean="0"/>
              <a:t>goods and services, as a charity</a:t>
            </a:r>
            <a:endParaRPr lang="en-GB" sz="3200" dirty="0"/>
          </a:p>
          <a:p>
            <a:pPr lvl="1" algn="just"/>
            <a:r>
              <a:rPr lang="en-GB" dirty="0" smtClean="0"/>
              <a:t>Advertising - suppliers </a:t>
            </a:r>
            <a:r>
              <a:rPr lang="en-GB" dirty="0"/>
              <a:t>may ask for a certificate to declare our charitable </a:t>
            </a:r>
            <a:r>
              <a:rPr lang="en-GB" dirty="0" smtClean="0"/>
              <a:t>status: </a:t>
            </a:r>
            <a:r>
              <a:rPr lang="en-GB" dirty="0"/>
              <a:t>c</a:t>
            </a:r>
            <a:r>
              <a:rPr lang="en-GB" dirty="0" smtClean="0"/>
              <a:t>ontact </a:t>
            </a:r>
            <a:r>
              <a:rPr lang="en-GB" dirty="0"/>
              <a:t>the </a:t>
            </a:r>
            <a:r>
              <a:rPr lang="en-GB" dirty="0" smtClean="0"/>
              <a:t>Tax Office </a:t>
            </a:r>
            <a:r>
              <a:rPr lang="en-GB" dirty="0"/>
              <a:t>if </a:t>
            </a:r>
            <a:r>
              <a:rPr lang="en-GB" dirty="0" smtClean="0"/>
              <a:t>required</a:t>
            </a:r>
          </a:p>
          <a:p>
            <a:pPr lvl="1" algn="just"/>
            <a:r>
              <a:rPr lang="en-GB" dirty="0" smtClean="0"/>
              <a:t>Goods </a:t>
            </a:r>
            <a:r>
              <a:rPr lang="en-GB" dirty="0"/>
              <a:t>and services for medical or veterinary research, training, diagnosis or </a:t>
            </a:r>
            <a:r>
              <a:rPr lang="en-GB" dirty="0" smtClean="0"/>
              <a:t>treatment</a:t>
            </a:r>
            <a:endParaRPr lang="en-GB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39750" y="5805488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Trebuchet MS" pitchFamily="34" charset="0"/>
              <a:buChar char="•"/>
            </a:pPr>
            <a:endParaRPr lang="en-US" sz="320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4213" y="3933825"/>
            <a:ext cx="4318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Trebuchet MS" pitchFamily="34" charset="0"/>
              <a:buNone/>
            </a:pPr>
            <a:endParaRPr lang="en-US" sz="320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</p:txBody>
      </p:sp>
      <p:pic>
        <p:nvPicPr>
          <p:cNvPr id="6" name="Picture 5" descr="c:\temp\Temporary Internet Files\Content.IE5\VN8CQ0JS\MC900215647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4288" y="4748531"/>
            <a:ext cx="1849438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558926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908720"/>
            <a:ext cx="8229600" cy="765175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chemeClr val="accent1"/>
                </a:solidFill>
                <a:cs typeface="Times New Roman" pitchFamily="18" charset="0"/>
              </a:rPr>
              <a:t>VAT Exempt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00808"/>
            <a:ext cx="8291513" cy="4318000"/>
          </a:xfrm>
        </p:spPr>
        <p:txBody>
          <a:bodyPr/>
          <a:lstStyle/>
          <a:p>
            <a:pPr eaLnBrk="1" hangingPunct="1"/>
            <a:r>
              <a:rPr lang="en-GB" sz="3200" dirty="0" smtClean="0">
                <a:cs typeface="Times New Roman" pitchFamily="18" charset="0"/>
              </a:rPr>
              <a:t>Some </a:t>
            </a:r>
            <a:r>
              <a:rPr lang="en-GB" sz="3200" dirty="0" smtClean="0"/>
              <a:t>goods </a:t>
            </a:r>
            <a:r>
              <a:rPr lang="en-GB" sz="3200" dirty="0"/>
              <a:t>and services are exempt </a:t>
            </a:r>
            <a:r>
              <a:rPr lang="en-GB" sz="3200" dirty="0" smtClean="0"/>
              <a:t>as it </a:t>
            </a:r>
            <a:r>
              <a:rPr lang="en-GB" sz="3200" dirty="0"/>
              <a:t>is considered inappropriate to tax </a:t>
            </a:r>
            <a:r>
              <a:rPr lang="en-GB" sz="3200" dirty="0" smtClean="0"/>
              <a:t>them</a:t>
            </a:r>
          </a:p>
          <a:p>
            <a:pPr lvl="1"/>
            <a:r>
              <a:rPr lang="en-GB" dirty="0" smtClean="0"/>
              <a:t>Health</a:t>
            </a:r>
          </a:p>
          <a:p>
            <a:pPr lvl="1"/>
            <a:r>
              <a:rPr lang="en-GB" dirty="0" smtClean="0"/>
              <a:t>Education</a:t>
            </a:r>
          </a:p>
          <a:p>
            <a:pPr lvl="1"/>
            <a:r>
              <a:rPr lang="en-GB" dirty="0" smtClean="0"/>
              <a:t>Financial </a:t>
            </a:r>
            <a:r>
              <a:rPr lang="en-GB" dirty="0"/>
              <a:t>Services</a:t>
            </a:r>
          </a:p>
          <a:p>
            <a:pPr eaLnBrk="1" hangingPunct="1"/>
            <a:endParaRPr lang="en-GB" sz="3200" dirty="0" smtClean="0">
              <a:cs typeface="Times New Roman" pitchFamily="18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39750" y="5805488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Trebuchet MS" pitchFamily="34" charset="0"/>
              <a:buChar char="•"/>
            </a:pPr>
            <a:endParaRPr lang="en-US" sz="320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4213" y="3933825"/>
            <a:ext cx="4318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Trebuchet MS" pitchFamily="34" charset="0"/>
              <a:buNone/>
            </a:pPr>
            <a:endParaRPr lang="en-US" sz="320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</p:txBody>
      </p:sp>
      <p:pic>
        <p:nvPicPr>
          <p:cNvPr id="1026" name="Picture 2" descr="C:\Users\jw188\AppData\Local\Microsoft\Windows\Temporary Internet Files\Content.IE5\1KEVJ5NG\MP90038532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439140"/>
            <a:ext cx="1128692" cy="1580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w188\AppData\Local\Microsoft\Windows\Temporary Internet Files\Content.IE5\F3RLXXM7\MP900315447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588391"/>
            <a:ext cx="1099081" cy="1540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jw188\AppData\Local\Microsoft\Windows\Temporary Internet Files\Content.IE5\QT74VR8Z\MC90023358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474902"/>
            <a:ext cx="1172318" cy="1577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58926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908720"/>
            <a:ext cx="8229600" cy="765175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chemeClr val="accent1"/>
                </a:solidFill>
                <a:cs typeface="Times New Roman" pitchFamily="18" charset="0"/>
              </a:rPr>
              <a:t>Outside the Scope of VAT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00808"/>
            <a:ext cx="8291513" cy="431800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GB" sz="3200" dirty="0" smtClean="0"/>
              <a:t>Donations </a:t>
            </a:r>
          </a:p>
          <a:p>
            <a:pPr lvl="1" algn="just">
              <a:defRPr/>
            </a:pPr>
            <a:r>
              <a:rPr lang="en-GB" dirty="0" smtClean="0"/>
              <a:t>Given </a:t>
            </a:r>
            <a:r>
              <a:rPr lang="en-GB" dirty="0"/>
              <a:t>freely without the expectation of receiving anything in </a:t>
            </a:r>
            <a:r>
              <a:rPr lang="en-GB" dirty="0" smtClean="0"/>
              <a:t>return</a:t>
            </a:r>
          </a:p>
          <a:p>
            <a:pPr algn="just">
              <a:defRPr/>
            </a:pPr>
            <a:r>
              <a:rPr lang="en-GB" sz="3200" dirty="0" smtClean="0"/>
              <a:t>We buy or sell anything </a:t>
            </a:r>
            <a:r>
              <a:rPr lang="en-GB" sz="3200" dirty="0"/>
              <a:t>outside the </a:t>
            </a:r>
            <a:r>
              <a:rPr lang="en-GB" sz="3200" dirty="0" smtClean="0"/>
              <a:t>EU</a:t>
            </a:r>
            <a:endParaRPr lang="en-GB" sz="3200" dirty="0"/>
          </a:p>
          <a:p>
            <a:pPr lvl="1" algn="just">
              <a:defRPr/>
            </a:pPr>
            <a:r>
              <a:rPr lang="en-GB" dirty="0" smtClean="0"/>
              <a:t>Special</a:t>
            </a:r>
            <a:r>
              <a:rPr lang="en-GB" dirty="0"/>
              <a:t>, </a:t>
            </a:r>
            <a:r>
              <a:rPr lang="en-GB" dirty="0" smtClean="0"/>
              <a:t>complicated, rules apply</a:t>
            </a:r>
          </a:p>
          <a:p>
            <a:pPr lvl="1" algn="just">
              <a:defRPr/>
            </a:pPr>
            <a:r>
              <a:rPr lang="en-GB" dirty="0" smtClean="0"/>
              <a:t>Depends </a:t>
            </a:r>
            <a:r>
              <a:rPr lang="en-GB" dirty="0"/>
              <a:t>on the place of </a:t>
            </a:r>
            <a:r>
              <a:rPr lang="en-GB" dirty="0" smtClean="0"/>
              <a:t>supply</a:t>
            </a:r>
          </a:p>
          <a:p>
            <a:pPr lvl="1" algn="just">
              <a:defRPr/>
            </a:pPr>
            <a:r>
              <a:rPr lang="en-GB" dirty="0" smtClean="0"/>
              <a:t>Foreign </a:t>
            </a:r>
            <a:r>
              <a:rPr lang="en-GB" dirty="0"/>
              <a:t>invoices </a:t>
            </a:r>
            <a:r>
              <a:rPr lang="en-GB" dirty="0" smtClean="0"/>
              <a:t>always </a:t>
            </a:r>
            <a:r>
              <a:rPr lang="en-GB" dirty="0"/>
              <a:t>passed by </a:t>
            </a:r>
            <a:r>
              <a:rPr lang="en-GB" dirty="0" smtClean="0"/>
              <a:t>Accounts Payable </a:t>
            </a:r>
            <a:r>
              <a:rPr lang="en-GB" dirty="0"/>
              <a:t>to the </a:t>
            </a:r>
            <a:r>
              <a:rPr lang="en-GB" dirty="0" smtClean="0"/>
              <a:t>Tax Office </a:t>
            </a:r>
          </a:p>
          <a:p>
            <a:pPr lvl="1" algn="just">
              <a:defRPr/>
            </a:pPr>
            <a:r>
              <a:rPr lang="en-GB" dirty="0" smtClean="0"/>
              <a:t>If unsure </a:t>
            </a:r>
            <a:r>
              <a:rPr lang="en-GB" dirty="0"/>
              <a:t>of </a:t>
            </a:r>
            <a:r>
              <a:rPr lang="en-GB" dirty="0" smtClean="0"/>
              <a:t>VAT </a:t>
            </a:r>
            <a:r>
              <a:rPr lang="en-GB" dirty="0"/>
              <a:t>code </a:t>
            </a:r>
            <a:r>
              <a:rPr lang="en-GB" dirty="0" smtClean="0"/>
              <a:t>contact </a:t>
            </a:r>
            <a:r>
              <a:rPr lang="en-GB" dirty="0"/>
              <a:t>the </a:t>
            </a:r>
            <a:r>
              <a:rPr lang="en-GB" dirty="0" smtClean="0"/>
              <a:t>Tax Office</a:t>
            </a:r>
            <a:endParaRPr lang="en-GB" dirty="0"/>
          </a:p>
          <a:p>
            <a:pPr algn="just" eaLnBrk="1" hangingPunct="1"/>
            <a:endParaRPr lang="en-GB" sz="3200" dirty="0" smtClean="0">
              <a:cs typeface="Times New Roman" pitchFamily="18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39750" y="5805488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Trebuchet MS" pitchFamily="34" charset="0"/>
              <a:buChar char="•"/>
            </a:pPr>
            <a:endParaRPr lang="en-US" sz="320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4213" y="3933825"/>
            <a:ext cx="4318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Trebuchet MS" pitchFamily="34" charset="0"/>
              <a:buNone/>
            </a:pPr>
            <a:endParaRPr lang="en-US" sz="320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8926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908720"/>
            <a:ext cx="8229600" cy="765175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chemeClr val="accent1"/>
                </a:solidFill>
                <a:cs typeface="Times New Roman" pitchFamily="18" charset="0"/>
              </a:rPr>
              <a:t>Using VAT Codes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00808"/>
            <a:ext cx="8291513" cy="4318000"/>
          </a:xfrm>
        </p:spPr>
        <p:txBody>
          <a:bodyPr/>
          <a:lstStyle/>
          <a:p>
            <a:pPr algn="just" eaLnBrk="1" hangingPunct="1"/>
            <a:r>
              <a:rPr lang="en-GB" sz="3200" dirty="0" smtClean="0"/>
              <a:t>All </a:t>
            </a:r>
            <a:r>
              <a:rPr lang="en-GB" sz="3200" dirty="0"/>
              <a:t>purchase and sales invoices in the University require a VAT </a:t>
            </a:r>
            <a:r>
              <a:rPr lang="en-GB" sz="3200" dirty="0" smtClean="0"/>
              <a:t>code</a:t>
            </a:r>
            <a:endParaRPr lang="en-GB" sz="3200" dirty="0"/>
          </a:p>
          <a:p>
            <a:pPr algn="just" eaLnBrk="1" hangingPunct="1"/>
            <a:r>
              <a:rPr lang="en-GB" sz="3200" dirty="0"/>
              <a:t>Sales </a:t>
            </a:r>
            <a:r>
              <a:rPr lang="en-GB" sz="3200" dirty="0" smtClean="0"/>
              <a:t>invoices</a:t>
            </a:r>
          </a:p>
          <a:p>
            <a:pPr lvl="1" algn="just"/>
            <a:r>
              <a:rPr lang="en-GB" dirty="0" smtClean="0"/>
              <a:t>VAT </a:t>
            </a:r>
            <a:r>
              <a:rPr lang="en-GB" dirty="0"/>
              <a:t>code </a:t>
            </a:r>
            <a:r>
              <a:rPr lang="en-GB" dirty="0" smtClean="0"/>
              <a:t>depends </a:t>
            </a:r>
            <a:r>
              <a:rPr lang="en-GB" dirty="0"/>
              <a:t>on the nature of what you are </a:t>
            </a:r>
            <a:r>
              <a:rPr lang="en-GB" dirty="0" smtClean="0"/>
              <a:t>selling</a:t>
            </a:r>
            <a:endParaRPr lang="en-GB" dirty="0"/>
          </a:p>
          <a:p>
            <a:pPr algn="just" eaLnBrk="1" hangingPunct="1"/>
            <a:r>
              <a:rPr lang="en-GB" sz="3200" dirty="0"/>
              <a:t>Purchase invoices </a:t>
            </a:r>
            <a:endParaRPr lang="en-GB" sz="3200" dirty="0" smtClean="0"/>
          </a:p>
          <a:p>
            <a:pPr lvl="1" algn="just"/>
            <a:r>
              <a:rPr lang="en-GB" dirty="0" smtClean="0"/>
              <a:t>VAT </a:t>
            </a:r>
            <a:r>
              <a:rPr lang="en-GB" dirty="0"/>
              <a:t>code </a:t>
            </a:r>
            <a:r>
              <a:rPr lang="en-GB" dirty="0" smtClean="0"/>
              <a:t>depends </a:t>
            </a:r>
            <a:r>
              <a:rPr lang="en-GB" dirty="0"/>
              <a:t>on the rate we have been </a:t>
            </a:r>
            <a:r>
              <a:rPr lang="en-GB" dirty="0" smtClean="0"/>
              <a:t>charged </a:t>
            </a:r>
            <a:r>
              <a:rPr lang="en-GB" dirty="0"/>
              <a:t>and </a:t>
            </a:r>
            <a:r>
              <a:rPr lang="en-GB" dirty="0" smtClean="0"/>
              <a:t>we </a:t>
            </a:r>
            <a:r>
              <a:rPr lang="en-GB" dirty="0"/>
              <a:t>can also recover the </a:t>
            </a:r>
            <a:r>
              <a:rPr lang="en-GB" dirty="0" smtClean="0"/>
              <a:t>VAT</a:t>
            </a:r>
            <a:endParaRPr lang="en-GB" dirty="0"/>
          </a:p>
          <a:p>
            <a:pPr algn="just" eaLnBrk="1" hangingPunct="1"/>
            <a:endParaRPr lang="en-GB" sz="3200" dirty="0" smtClean="0">
              <a:cs typeface="Times New Roman" pitchFamily="18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39750" y="5805488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Trebuchet MS" pitchFamily="34" charset="0"/>
              <a:buChar char="•"/>
            </a:pPr>
            <a:endParaRPr lang="en-US" sz="320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4213" y="3933825"/>
            <a:ext cx="4318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Trebuchet MS" pitchFamily="34" charset="0"/>
              <a:buNone/>
            </a:pPr>
            <a:endParaRPr lang="en-US" sz="320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8926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166009" y="116632"/>
            <a:ext cx="3672408" cy="747523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chemeClr val="accent1"/>
                </a:solidFill>
                <a:cs typeface="Times New Roman" pitchFamily="18" charset="0"/>
              </a:rPr>
              <a:t>A Quick Guide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39750" y="5805488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Trebuchet MS" pitchFamily="34" charset="0"/>
              <a:buChar char="•"/>
            </a:pPr>
            <a:endParaRPr lang="en-US" sz="320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4213" y="3933825"/>
            <a:ext cx="4318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Trebuchet MS" pitchFamily="34" charset="0"/>
              <a:buNone/>
            </a:pPr>
            <a:endParaRPr lang="en-US" sz="320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12736673"/>
              </p:ext>
            </p:extLst>
          </p:nvPr>
        </p:nvGraphicFramePr>
        <p:xfrm>
          <a:off x="827088" y="865188"/>
          <a:ext cx="7772400" cy="580532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90800"/>
                <a:gridCol w="2590800"/>
                <a:gridCol w="2590800"/>
              </a:tblGrid>
              <a:tr h="642425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Income VAT</a:t>
                      </a:r>
                      <a:r>
                        <a:rPr lang="en-GB" b="1" baseline="0" dirty="0" smtClean="0">
                          <a:solidFill>
                            <a:schemeClr val="tx1"/>
                          </a:solidFill>
                        </a:rPr>
                        <a:t> code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Expenditure VAT code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570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Outside</a:t>
                      </a:r>
                      <a:r>
                        <a:rPr lang="en-GB" b="1" baseline="0" dirty="0" smtClean="0">
                          <a:solidFill>
                            <a:schemeClr val="tx1"/>
                          </a:solidFill>
                        </a:rPr>
                        <a:t> the Scope</a:t>
                      </a:r>
                      <a:endParaRPr lang="en-GB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Y6</a:t>
                      </a:r>
                    </a:p>
                    <a:p>
                      <a:pPr algn="ctr"/>
                      <a:endParaRPr lang="en-GB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T3</a:t>
                      </a:r>
                    </a:p>
                    <a:p>
                      <a:pPr algn="ctr"/>
                      <a:endParaRPr lang="en-GB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570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err="1" smtClean="0"/>
                        <a:t>VATable</a:t>
                      </a:r>
                      <a:r>
                        <a:rPr lang="en-GB" b="1" baseline="0" dirty="0" smtClean="0"/>
                        <a:t> Supply</a:t>
                      </a:r>
                      <a:endParaRPr lang="en-GB" b="1" dirty="0" smtClean="0"/>
                    </a:p>
                    <a:p>
                      <a:endParaRPr lang="en-GB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YS</a:t>
                      </a:r>
                    </a:p>
                    <a:p>
                      <a:pPr algn="ctr"/>
                      <a:endParaRPr lang="en-GB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T2</a:t>
                      </a:r>
                    </a:p>
                    <a:p>
                      <a:pPr algn="ctr"/>
                      <a:endParaRPr lang="en-GB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68313">
                <a:tc>
                  <a:txBody>
                    <a:bodyPr/>
                    <a:lstStyle/>
                    <a:p>
                      <a:r>
                        <a:rPr lang="en-GB" b="1" dirty="0" smtClean="0"/>
                        <a:t>Zero Rate</a:t>
                      </a:r>
                      <a:r>
                        <a:rPr lang="en-GB" b="1" baseline="0" dirty="0" smtClean="0"/>
                        <a:t> Supply</a:t>
                      </a:r>
                      <a:endParaRPr lang="en-GB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Y3</a:t>
                      </a:r>
                      <a:endParaRPr lang="en-GB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T2</a:t>
                      </a:r>
                      <a:endParaRPr lang="en-GB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683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Exempt Supply</a:t>
                      </a:r>
                    </a:p>
                    <a:p>
                      <a:endParaRPr lang="en-GB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Y1</a:t>
                      </a:r>
                    </a:p>
                    <a:p>
                      <a:pPr algn="ctr"/>
                      <a:endParaRPr lang="en-GB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T3</a:t>
                      </a:r>
                      <a:endParaRPr lang="en-GB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576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EU Export</a:t>
                      </a:r>
                    </a:p>
                    <a:p>
                      <a:endParaRPr lang="en-GB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Y4 (Goods)</a:t>
                      </a:r>
                    </a:p>
                    <a:p>
                      <a:pPr algn="ctr"/>
                      <a:r>
                        <a:rPr lang="en-GB" b="1" dirty="0" smtClean="0"/>
                        <a:t>Y5 (Services)</a:t>
                      </a:r>
                    </a:p>
                    <a:p>
                      <a:pPr algn="ctr"/>
                      <a:endParaRPr lang="en-GB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T2</a:t>
                      </a:r>
                    </a:p>
                    <a:p>
                      <a:pPr algn="ctr"/>
                      <a:endParaRPr lang="en-GB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947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smtClean="0"/>
                        <a:t>EU Import</a:t>
                      </a:r>
                    </a:p>
                    <a:p>
                      <a:endParaRPr lang="en-GB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T4 (Fully recoverable)</a:t>
                      </a:r>
                    </a:p>
                    <a:p>
                      <a:pPr algn="ctr"/>
                      <a:r>
                        <a:rPr lang="en-GB" b="1" dirty="0" smtClean="0"/>
                        <a:t>T5</a:t>
                      </a:r>
                      <a:r>
                        <a:rPr lang="en-GB" b="1" baseline="0" dirty="0" smtClean="0"/>
                        <a:t> (non recoverable)</a:t>
                      </a:r>
                    </a:p>
                    <a:p>
                      <a:pPr algn="ctr"/>
                      <a:r>
                        <a:rPr lang="en-GB" b="1" baseline="0" dirty="0" smtClean="0"/>
                        <a:t>PT (part recoverable)</a:t>
                      </a:r>
                      <a:endParaRPr lang="en-GB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42556">
                <a:tc>
                  <a:txBody>
                    <a:bodyPr/>
                    <a:lstStyle/>
                    <a:p>
                      <a:r>
                        <a:rPr lang="en-GB" b="1" smtClean="0"/>
                        <a:t>Mixed Use Purchase</a:t>
                      </a:r>
                      <a:endParaRPr lang="en-GB" b="1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PS</a:t>
                      </a:r>
                    </a:p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58926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8">
      <a:dk1>
        <a:srgbClr val="243062"/>
      </a:dk1>
      <a:lt1>
        <a:srgbClr val="FFFFFF"/>
      </a:lt1>
      <a:dk2>
        <a:srgbClr val="6067A8"/>
      </a:dk2>
      <a:lt2>
        <a:srgbClr val="F2F3F8"/>
      </a:lt2>
      <a:accent1>
        <a:srgbClr val="F95207"/>
      </a:accent1>
      <a:accent2>
        <a:srgbClr val="FF9966"/>
      </a:accent2>
      <a:accent3>
        <a:srgbClr val="FFBC9B"/>
      </a:accent3>
      <a:accent4>
        <a:srgbClr val="6067A8"/>
      </a:accent4>
      <a:accent5>
        <a:srgbClr val="ABAFD1"/>
      </a:accent5>
      <a:accent6>
        <a:srgbClr val="CED0E4"/>
      </a:accent6>
      <a:hlink>
        <a:srgbClr val="FFFFFF"/>
      </a:hlink>
      <a:folHlink>
        <a:srgbClr val="8086BA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</TotalTime>
  <Words>1002</Words>
  <Application>Microsoft Office PowerPoint</Application>
  <PresentationFormat>On-screen Show (4:3)</PresentationFormat>
  <Paragraphs>177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Default Design</vt:lpstr>
      <vt:lpstr>VAT to Basics</vt:lpstr>
      <vt:lpstr>VAT – the Basics</vt:lpstr>
      <vt:lpstr>Rates of Tax</vt:lpstr>
      <vt:lpstr>PowerPoint Presentation</vt:lpstr>
      <vt:lpstr>UoL Zero Ratings</vt:lpstr>
      <vt:lpstr>VAT Exempt</vt:lpstr>
      <vt:lpstr>Outside the Scope of VAT</vt:lpstr>
      <vt:lpstr>Using VAT Codes</vt:lpstr>
      <vt:lpstr>A Quick Guide</vt:lpstr>
      <vt:lpstr>Output Tax (Income)</vt:lpstr>
      <vt:lpstr>Types of University Income</vt:lpstr>
      <vt:lpstr>‘Education’ (Exempt)</vt:lpstr>
      <vt:lpstr>Input Tax (Expenditure)</vt:lpstr>
      <vt:lpstr>Purchase Invoices</vt:lpstr>
      <vt:lpstr>What are we using the Purchases for (UK suppliers)?</vt:lpstr>
      <vt:lpstr>PowerPoint Presentation</vt:lpstr>
      <vt:lpstr>PowerPoint Presentation</vt:lpstr>
      <vt:lpstr>Medical Zero Rating</vt:lpstr>
      <vt:lpstr>Purchases from Non-UK Suppliers</vt:lpstr>
      <vt:lpstr>Question Time!</vt:lpstr>
      <vt:lpstr>Need Assistance or Advice?</vt:lpstr>
    </vt:vector>
  </TitlesOfParts>
  <Company>University of Leicester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syst33</dc:creator>
  <cp:lastModifiedBy>rb209</cp:lastModifiedBy>
  <cp:revision>120</cp:revision>
  <cp:lastPrinted>2013-02-11T10:17:54Z</cp:lastPrinted>
  <dcterms:created xsi:type="dcterms:W3CDTF">2008-02-22T15:40:42Z</dcterms:created>
  <dcterms:modified xsi:type="dcterms:W3CDTF">2013-03-22T10:17:24Z</dcterms:modified>
</cp:coreProperties>
</file>