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83A"/>
    <a:srgbClr val="AA4F37"/>
    <a:srgbClr val="707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32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160A4C-23D7-44C7-A6CC-B4B1E1985B1B}" type="datetimeFigureOut">
              <a:rPr lang="en-CA"/>
              <a:pPr>
                <a:defRPr/>
              </a:pPr>
              <a:t>24/04/2017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7A4666-0843-467D-9D1C-68DAFB42BED4}"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6F493D-988E-4AEB-BAF9-EE757565326F}" type="slidenum">
              <a:rPr lang="en-GB" altLang="en-US" smtClean="0">
                <a:solidFill>
                  <a:srgbClr val="FFFFFF"/>
                </a:solidFill>
                <a:latin typeface="Arial" pitchFamily="34" charset="0"/>
              </a:rPr>
              <a:pPr fontAlgn="base">
                <a:spcBef>
                  <a:spcPct val="0"/>
                </a:spcBef>
                <a:spcAft>
                  <a:spcPct val="0"/>
                </a:spcAft>
                <a:defRPr/>
              </a:pPr>
              <a:t>26</a:t>
            </a:fld>
            <a:endParaRPr lang="en-GB" altLang="en-US" smtClean="0">
              <a:solidFill>
                <a:srgbClr val="FFFFFF"/>
              </a:solidFill>
              <a:latin typeface="Arial" pitchFamily="34" charset="0"/>
            </a:endParaRPr>
          </a:p>
        </p:txBody>
      </p:sp>
      <p:sp>
        <p:nvSpPr>
          <p:cNvPr id="389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105000"/>
              </a:lnSpc>
              <a:buClr>
                <a:srgbClr val="FFFFFF"/>
              </a:buClr>
              <a:buSzPct val="100000"/>
              <a:buFont typeface="Tahoma" pitchFamily="34" charset="0"/>
              <a:buNone/>
            </a:pPr>
            <a:endParaRPr lang="en-US" altLang="en-US" sz="2400">
              <a:solidFill>
                <a:srgbClr val="FFFFFF"/>
              </a:solidFill>
              <a:latin typeface="Tahoma" pitchFamily="34" charset="0"/>
            </a:endParaRPr>
          </a:p>
        </p:txBody>
      </p:sp>
      <p:sp>
        <p:nvSpPr>
          <p:cNvPr id="38916" name="Rectangle 2"/>
          <p:cNvSpPr>
            <a:spLocks noGrp="1" noChangeArrowheads="1"/>
          </p:cNvSpPr>
          <p:nvPr>
            <p:ph type="body"/>
          </p:nvPr>
        </p:nvSpPr>
        <p:spPr bwMode="auto">
          <a:xfrm>
            <a:off x="914400" y="4343400"/>
            <a:ext cx="5022850" cy="4114800"/>
          </a:xfrm>
          <a:noFill/>
        </p:spPr>
        <p:txBody>
          <a:bodyPr wrap="none" numCol="1" anchor="ctr" anchorCtr="0" compatLnSpc="1">
            <a:prstTxWarp prst="textNoShape">
              <a:avLst/>
            </a:prstTxWarp>
          </a:bodyPr>
          <a:lstStyle/>
          <a:p>
            <a:pPr eaLnBrk="1" hangingPunct="1">
              <a:spcBef>
                <a:spcPct val="0"/>
              </a:spcBef>
            </a:pPr>
            <a:endParaRPr lang="en-CA"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b="61755"/>
          <a:stretch>
            <a:fillRect/>
          </a:stretch>
        </p:blipFill>
        <p:spPr bwMode="auto">
          <a:xfrm>
            <a:off x="-117475" y="1444625"/>
            <a:ext cx="9261475" cy="5413375"/>
          </a:xfrm>
          <a:prstGeom prst="rect">
            <a:avLst/>
          </a:prstGeom>
          <a:noFill/>
          <a:ln w="9525">
            <a:noFill/>
            <a:miter lim="800000"/>
            <a:headEnd/>
            <a:tailEnd/>
          </a:ln>
        </p:spPr>
      </p:pic>
      <p:sp>
        <p:nvSpPr>
          <p:cNvPr id="5" name="TextBox 4"/>
          <p:cNvSpPr txBox="1">
            <a:spLocks noChangeArrowheads="1"/>
          </p:cNvSpPr>
          <p:nvPr userDrawn="1"/>
        </p:nvSpPr>
        <p:spPr bwMode="auto">
          <a:xfrm>
            <a:off x="-107950" y="-31750"/>
            <a:ext cx="9251950" cy="1538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CA" altLang="en-US" sz="5400" b="1" smtClean="0">
                <a:solidFill>
                  <a:srgbClr val="70731F"/>
                </a:solidFill>
              </a:rPr>
              <a:t>FINANCIAL ACCOUNTING</a:t>
            </a:r>
          </a:p>
          <a:p>
            <a:pPr algn="ctr">
              <a:defRPr/>
            </a:pPr>
            <a:r>
              <a:rPr lang="en-CA" altLang="en-US" sz="2400" b="1" i="1" smtClean="0">
                <a:solidFill>
                  <a:srgbClr val="70731F"/>
                </a:solidFill>
              </a:rPr>
              <a:t>Tools for Business Decision-Making</a:t>
            </a:r>
          </a:p>
          <a:p>
            <a:pPr algn="ctr">
              <a:defRPr/>
            </a:pPr>
            <a:r>
              <a:rPr lang="en-CA" altLang="en-US" sz="1600" b="1" smtClean="0">
                <a:solidFill>
                  <a:srgbClr val="AA4F37"/>
                </a:solidFill>
              </a:rPr>
              <a:t>KIMMEL </a:t>
            </a:r>
            <a:r>
              <a:rPr lang="en-CA" altLang="en-US" sz="1600" b="1" smtClean="0">
                <a:solidFill>
                  <a:srgbClr val="AA4F37"/>
                </a:solidFill>
                <a:sym typeface="Symbol" pitchFamily="18" charset="2"/>
              </a:rPr>
              <a:t> WEYGANDT  KIESO  TRENHOLM  IRVINE</a:t>
            </a:r>
            <a:endParaRPr lang="en-CA" altLang="en-US" sz="1600" b="1" smtClean="0">
              <a:solidFill>
                <a:srgbClr val="AA4F37"/>
              </a:solidFill>
            </a:endParaRPr>
          </a:p>
        </p:txBody>
      </p:sp>
      <p:sp>
        <p:nvSpPr>
          <p:cNvPr id="3" name="Subtitle 2"/>
          <p:cNvSpPr>
            <a:spLocks noGrp="1"/>
          </p:cNvSpPr>
          <p:nvPr>
            <p:ph type="subTitle" idx="1"/>
          </p:nvPr>
        </p:nvSpPr>
        <p:spPr>
          <a:xfrm>
            <a:off x="23896" y="1844824"/>
            <a:ext cx="9120104" cy="936104"/>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1_Whit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9243"/>
          </a:xfrm>
          <a:blipFill dpi="0" rotWithShape="1">
            <a:blip r:embed="rId2" cstate="print">
              <a:extLst>
                <a:ext uri="{28A0092B-C50C-407E-A947-70E740481C1C}">
                  <a14:useLocalDpi xmlns:a14="http://schemas.microsoft.com/office/drawing/2010/main" val="0"/>
                </a:ext>
              </a:extLst>
            </a:blip>
            <a:srcRect/>
            <a:stretch>
              <a:fillRect l="-136170" t="-88886" b="-187272"/>
            </a:stretch>
          </a:blipFill>
        </p:spPr>
        <p:txBody>
          <a:bodyPr/>
          <a:lstStyle>
            <a:lvl1pPr>
              <a:defRPr b="1">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42073" y="1412776"/>
            <a:ext cx="8229600" cy="4525963"/>
          </a:xfrm>
        </p:spPr>
        <p:txBody>
          <a:bodyPr/>
          <a:lstStyle>
            <a:lvl2pPr>
              <a:defRPr>
                <a:solidFill>
                  <a:srgbClr val="AA4F37"/>
                </a:solidFill>
              </a:defRPr>
            </a:lvl2pPr>
            <a:lvl3pPr>
              <a:defRPr>
                <a:solidFill>
                  <a:srgbClr val="70731F"/>
                </a:solidFill>
              </a:defRPr>
            </a:lvl3pPr>
            <a:lvl4pPr>
              <a:defRPr>
                <a:solidFill>
                  <a:srgbClr val="F7983A"/>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7159" y="1268760"/>
            <a:ext cx="8856984" cy="4176464"/>
          </a:xfrm>
        </p:spPr>
        <p:txBody>
          <a:bodyPr/>
          <a:lstStyle>
            <a:lvl2pPr marL="342900" marR="0" indent="-342900" algn="l" defTabSz="914400" rtl="0" eaLnBrk="1" fontAlgn="auto" latinLnBrk="0" hangingPunct="1">
              <a:lnSpc>
                <a:spcPct val="100000"/>
              </a:lnSpc>
              <a:spcBef>
                <a:spcPts val="0"/>
              </a:spcBef>
              <a:spcAft>
                <a:spcPts val="0"/>
              </a:spcAft>
              <a:buClrTx/>
              <a:buSzTx/>
              <a:buFontTx/>
              <a:buNone/>
              <a:tabLst/>
              <a:defRPr baseline="0"/>
            </a:lvl2pPr>
          </a:lstStyle>
          <a:p>
            <a:pPr lvl="1"/>
            <a:endParaRPr lang="en-CA" dirty="0" smtClean="0"/>
          </a:p>
        </p:txBody>
      </p:sp>
      <p:sp>
        <p:nvSpPr>
          <p:cNvPr id="9" name="Title 8"/>
          <p:cNvSpPr>
            <a:spLocks noGrp="1"/>
          </p:cNvSpPr>
          <p:nvPr>
            <p:ph type="title"/>
          </p:nvPr>
        </p:nvSpPr>
        <p:spPr>
          <a:xfrm>
            <a:off x="-1" y="0"/>
            <a:ext cx="9144000" cy="1052735"/>
          </a:xfrm>
          <a:solidFill>
            <a:srgbClr val="F7983A"/>
          </a:solidFill>
        </p:spPr>
        <p:txBody>
          <a:bodyPr>
            <a:noAutofit/>
          </a:bodyPr>
          <a:lstStyle>
            <a:lvl1pPr algn="ctr">
              <a:defRPr sz="4000" b="1">
                <a:solidFill>
                  <a:schemeClr val="bg1"/>
                </a:solidFill>
                <a:latin typeface="+mj-lt"/>
                <a:cs typeface="Arial" pitchFamily="34" charset="0"/>
              </a:defRPr>
            </a:lvl1pPr>
          </a:lstStyle>
          <a:p>
            <a:r>
              <a:rPr lang="en-US" smtClean="0"/>
              <a:t>Click to edit Master title style</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2_Blac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9243"/>
          </a:xfrm>
          <a:blipFill dpi="0" rotWithShape="1">
            <a:blip r:embed="rId2" cstate="print">
              <a:extLst>
                <a:ext uri="{28A0092B-C50C-407E-A947-70E740481C1C}">
                  <a14:useLocalDpi xmlns:a14="http://schemas.microsoft.com/office/drawing/2010/main" val="0"/>
                </a:ext>
              </a:extLst>
            </a:blip>
            <a:srcRect/>
            <a:stretch>
              <a:fillRect l="-136170" t="-88886" b="-187272"/>
            </a:stretch>
          </a:blipFill>
        </p:spPr>
        <p:txBody>
          <a:bodyPr/>
          <a:lstStyle>
            <a:lvl1pPr>
              <a:defRPr b="1">
                <a:solidFill>
                  <a:schemeClr val="tx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42073" y="1412776"/>
            <a:ext cx="8229600" cy="4525963"/>
          </a:xfrm>
        </p:spPr>
        <p:txBody>
          <a:bodyPr/>
          <a:lstStyle>
            <a:lvl2pPr>
              <a:defRPr>
                <a:solidFill>
                  <a:srgbClr val="AA4F37"/>
                </a:solidFill>
              </a:defRPr>
            </a:lvl2pPr>
            <a:lvl3pPr>
              <a:defRPr>
                <a:solidFill>
                  <a:srgbClr val="70731F"/>
                </a:solidFill>
              </a:defRPr>
            </a:lvl3pPr>
            <a:lvl4pPr>
              <a:defRPr>
                <a:solidFill>
                  <a:srgbClr val="F7983A"/>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0" y="0"/>
            <a:ext cx="5299075" cy="6858000"/>
          </a:xfrm>
          <a:prstGeom prst="rect">
            <a:avLst/>
          </a:prstGeom>
          <a:noFill/>
          <a:ln w="9525">
            <a:noFill/>
            <a:miter lim="800000"/>
            <a:headEnd/>
            <a:tailEnd/>
          </a:ln>
        </p:spPr>
      </p:pic>
      <p:sp>
        <p:nvSpPr>
          <p:cNvPr id="2" name="Title 1"/>
          <p:cNvSpPr>
            <a:spLocks noGrp="1"/>
          </p:cNvSpPr>
          <p:nvPr>
            <p:ph type="title"/>
          </p:nvPr>
        </p:nvSpPr>
        <p:spPr>
          <a:xfrm>
            <a:off x="5508104" y="1124744"/>
            <a:ext cx="3327765" cy="2808312"/>
          </a:xfrm>
          <a:ln w="76200">
            <a:solidFill>
              <a:srgbClr val="F7983A"/>
            </a:solidFill>
          </a:ln>
        </p:spPr>
        <p:txBody>
          <a:bodyPr/>
          <a:lstStyle>
            <a:lvl1pPr>
              <a:defRPr b="1"/>
            </a:lvl1pPr>
          </a:lstStyle>
          <a:p>
            <a:pPr lvl="0"/>
            <a:r>
              <a:rPr lang="en-US" smtClean="0"/>
              <a:t>Click to edit Master title style</a:t>
            </a:r>
            <a:endParaRPr lang="en-CA"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Learning Objectives option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38872" r="48273"/>
          <a:stretch>
            <a:fillRect/>
          </a:stretch>
        </p:blipFill>
        <p:spPr bwMode="auto">
          <a:xfrm>
            <a:off x="0" y="0"/>
            <a:ext cx="971550" cy="6858000"/>
          </a:xfrm>
          <a:prstGeom prst="rect">
            <a:avLst/>
          </a:prstGeom>
          <a:noFill/>
          <a:ln w="9525">
            <a:noFill/>
            <a:miter lim="800000"/>
            <a:headEnd/>
            <a:tailEnd/>
          </a:ln>
        </p:spPr>
      </p:pic>
      <p:sp>
        <p:nvSpPr>
          <p:cNvPr id="5" name="TextBox 4"/>
          <p:cNvSpPr txBox="1">
            <a:spLocks noChangeArrowheads="1"/>
          </p:cNvSpPr>
          <p:nvPr userDrawn="1"/>
        </p:nvSpPr>
        <p:spPr bwMode="auto">
          <a:xfrm>
            <a:off x="996950" y="1481138"/>
            <a:ext cx="70056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lvl="1">
              <a:defRPr/>
            </a:pPr>
            <a:r>
              <a:rPr lang="en-CA" altLang="en-US" sz="2400" smtClean="0"/>
              <a:t>After studying this chapter, students should be able to:</a:t>
            </a:r>
          </a:p>
          <a:p>
            <a:pPr>
              <a:defRPr/>
            </a:pPr>
            <a:endParaRPr lang="en-CA" altLang="en-US" smtClean="0"/>
          </a:p>
        </p:txBody>
      </p:sp>
      <p:sp>
        <p:nvSpPr>
          <p:cNvPr id="7" name="TextBox 6"/>
          <p:cNvSpPr txBox="1">
            <a:spLocks noChangeArrowheads="1"/>
          </p:cNvSpPr>
          <p:nvPr userDrawn="1"/>
        </p:nvSpPr>
        <p:spPr bwMode="auto">
          <a:xfrm>
            <a:off x="971550" y="0"/>
            <a:ext cx="8172450" cy="584200"/>
          </a:xfrm>
          <a:prstGeom prst="rect">
            <a:avLst/>
          </a:prstGeom>
          <a:solidFill>
            <a:srgbClr val="F7983A"/>
          </a:solidFill>
          <a:ln w="76200">
            <a:solidFill>
              <a:srgbClr val="F7983A"/>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3200" b="1" smtClean="0"/>
              <a:t>LEARNING OBJECTIVES</a:t>
            </a:r>
          </a:p>
        </p:txBody>
      </p:sp>
      <p:sp>
        <p:nvSpPr>
          <p:cNvPr id="3" name="Text Placeholder 2"/>
          <p:cNvSpPr>
            <a:spLocks noGrp="1"/>
          </p:cNvSpPr>
          <p:nvPr>
            <p:ph type="body" sz="quarter" idx="13"/>
          </p:nvPr>
        </p:nvSpPr>
        <p:spPr>
          <a:xfrm>
            <a:off x="997194" y="1988840"/>
            <a:ext cx="7895286" cy="4608512"/>
          </a:xfrm>
        </p:spPr>
        <p:txBody>
          <a:bodyPr/>
          <a:lstStyle>
            <a:lvl2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baseline="0"/>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971603" y="584775"/>
            <a:ext cx="8172397" cy="775491"/>
          </a:xfrm>
          <a:solidFill>
            <a:schemeClr val="bg1"/>
          </a:solidFill>
          <a:ln w="76200">
            <a:solidFill>
              <a:srgbClr val="F7983A"/>
            </a:solidFill>
          </a:ln>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1" baseline="0">
                <a:solidFill>
                  <a:schemeClr val="tx1"/>
                </a:solidFill>
              </a:defRPr>
            </a:lvl1pPr>
          </a:lstStyle>
          <a:p>
            <a:pPr lvl="0"/>
            <a:r>
              <a:rPr lang="en-US" smtClean="0"/>
              <a:t>Click to edit Master title style</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38872" r="48273"/>
          <a:stretch>
            <a:fillRect/>
          </a:stretch>
        </p:blipFill>
        <p:spPr bwMode="auto">
          <a:xfrm>
            <a:off x="0" y="0"/>
            <a:ext cx="971550" cy="6858000"/>
          </a:xfrm>
          <a:prstGeom prst="rect">
            <a:avLst/>
          </a:prstGeom>
          <a:noFill/>
          <a:ln w="9525">
            <a:noFill/>
            <a:miter lim="800000"/>
            <a:headEnd/>
            <a:tailEnd/>
          </a:ln>
        </p:spPr>
      </p:pic>
      <p:sp>
        <p:nvSpPr>
          <p:cNvPr id="3" name="Content Placeholder 2"/>
          <p:cNvSpPr>
            <a:spLocks noGrp="1"/>
          </p:cNvSpPr>
          <p:nvPr>
            <p:ph idx="1"/>
          </p:nvPr>
        </p:nvSpPr>
        <p:spPr>
          <a:xfrm>
            <a:off x="1115616" y="1412776"/>
            <a:ext cx="7848869" cy="4824536"/>
          </a:xfrm>
        </p:spPr>
        <p:txBody>
          <a:bodyPr/>
          <a:lstStyle>
            <a:lvl2pPr>
              <a:defRPr>
                <a:solidFill>
                  <a:srgbClr val="AA4F37"/>
                </a:solidFill>
              </a:defRPr>
            </a:lvl2pPr>
            <a:lvl3pPr>
              <a:defRPr>
                <a:solidFill>
                  <a:srgbClr val="70731F"/>
                </a:solidFill>
              </a:defRPr>
            </a:lvl3pPr>
            <a:lvl4pPr>
              <a:defRPr>
                <a:solidFill>
                  <a:srgbClr val="F7983A"/>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1"/>
          <p:cNvSpPr>
            <a:spLocks noGrp="1"/>
          </p:cNvSpPr>
          <p:nvPr>
            <p:ph type="title"/>
          </p:nvPr>
        </p:nvSpPr>
        <p:spPr>
          <a:xfrm>
            <a:off x="971603" y="0"/>
            <a:ext cx="8172397" cy="1143000"/>
          </a:xfrm>
          <a:ln w="76200">
            <a:solidFill>
              <a:srgbClr val="F7983A"/>
            </a:solidFill>
          </a:ln>
        </p:spPr>
        <p:txBody>
          <a:bodyPr>
            <a:normAutofit/>
          </a:bodyPr>
          <a:lstStyle>
            <a:lvl1pPr algn="l">
              <a:defRPr sz="3200" b="1" baseline="0"/>
            </a:lvl1pPr>
          </a:lstStyle>
          <a:p>
            <a:r>
              <a:rPr lang="en-US" smtClean="0"/>
              <a:t>Click to edit Master title style</a:t>
            </a:r>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de Option 2">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38872" r="48273"/>
          <a:stretch>
            <a:fillRect/>
          </a:stretch>
        </p:blipFill>
        <p:spPr bwMode="auto">
          <a:xfrm>
            <a:off x="0" y="0"/>
            <a:ext cx="971550" cy="6858000"/>
          </a:xfrm>
          <a:prstGeom prst="rect">
            <a:avLst/>
          </a:prstGeom>
          <a:noFill/>
          <a:ln w="9525">
            <a:noFill/>
            <a:miter lim="800000"/>
            <a:headEnd/>
            <a:tailEnd/>
          </a:ln>
        </p:spPr>
      </p:pic>
      <p:sp>
        <p:nvSpPr>
          <p:cNvPr id="3" name="Content Placeholder 2"/>
          <p:cNvSpPr>
            <a:spLocks noGrp="1"/>
          </p:cNvSpPr>
          <p:nvPr>
            <p:ph idx="1"/>
          </p:nvPr>
        </p:nvSpPr>
        <p:spPr>
          <a:xfrm>
            <a:off x="1115617" y="1412776"/>
            <a:ext cx="3744416" cy="4824536"/>
          </a:xfrm>
        </p:spPr>
        <p:txBody>
          <a:bodyPr/>
          <a:lstStyle>
            <a:lvl2pPr>
              <a:defRPr>
                <a:solidFill>
                  <a:srgbClr val="AA4F37"/>
                </a:solidFill>
              </a:defRPr>
            </a:lvl2pPr>
            <a:lvl3pPr>
              <a:defRPr>
                <a:solidFill>
                  <a:srgbClr val="70731F"/>
                </a:solidFill>
              </a:defRPr>
            </a:lvl3pPr>
            <a:lvl4pPr>
              <a:defRPr>
                <a:solidFill>
                  <a:srgbClr val="F7983A"/>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1"/>
          <p:cNvSpPr>
            <a:spLocks noGrp="1"/>
          </p:cNvSpPr>
          <p:nvPr>
            <p:ph type="title"/>
          </p:nvPr>
        </p:nvSpPr>
        <p:spPr>
          <a:xfrm>
            <a:off x="971603" y="0"/>
            <a:ext cx="8172397" cy="1143000"/>
          </a:xfrm>
          <a:ln w="76200">
            <a:solidFill>
              <a:srgbClr val="F7983A"/>
            </a:solidFill>
          </a:ln>
        </p:spPr>
        <p:txBody>
          <a:bodyPr>
            <a:normAutofit/>
          </a:bodyPr>
          <a:lstStyle>
            <a:lvl1pPr algn="l">
              <a:defRPr sz="3200" b="1" baseline="0"/>
            </a:lvl1pPr>
          </a:lstStyle>
          <a:p>
            <a:r>
              <a:rPr lang="en-US" smtClean="0"/>
              <a:t>Click to edit Master title style</a:t>
            </a:r>
            <a:endParaRPr lang="en-CA" dirty="0"/>
          </a:p>
        </p:txBody>
      </p:sp>
      <p:sp>
        <p:nvSpPr>
          <p:cNvPr id="7" name="Content Placeholder 2"/>
          <p:cNvSpPr>
            <a:spLocks noGrp="1"/>
          </p:cNvSpPr>
          <p:nvPr>
            <p:ph idx="10"/>
          </p:nvPr>
        </p:nvSpPr>
        <p:spPr>
          <a:xfrm>
            <a:off x="5076056" y="1412776"/>
            <a:ext cx="3744416" cy="4824536"/>
          </a:xfrm>
        </p:spPr>
        <p:txBody>
          <a:bodyPr/>
          <a:lstStyle>
            <a:lvl2pPr>
              <a:defRPr>
                <a:solidFill>
                  <a:srgbClr val="AA4F37"/>
                </a:solidFill>
              </a:defRPr>
            </a:lvl2pPr>
            <a:lvl3pPr>
              <a:defRPr>
                <a:solidFill>
                  <a:srgbClr val="70731F"/>
                </a:solidFill>
              </a:defRPr>
            </a:lvl3pPr>
            <a:lvl4pPr>
              <a:defRPr>
                <a:solidFill>
                  <a:srgbClr val="F7983A"/>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wrap="square" numCol="1" anchorCtr="0" compatLnSpc="1">
            <a:prstTxWarp prst="textNoShape">
              <a:avLst/>
            </a:prstTxWarp>
          </a:bodyPr>
          <a:lstStyle>
            <a:lvl1pPr defTabSz="914400" eaLnBrk="1" hangingPunct="1">
              <a:lnSpc>
                <a:spcPct val="100000"/>
              </a:lnSpc>
              <a:buClrTx/>
              <a:buSzTx/>
              <a:buFontTx/>
              <a:buNone/>
              <a:defRPr>
                <a:solidFill>
                  <a:srgbClr val="7F7F7F"/>
                </a:solidFill>
                <a:latin typeface="Arial" charset="0"/>
                <a:ea typeface="ＭＳ Ｐゴシック" pitchFamily="34" charset="-128"/>
              </a:defRPr>
            </a:lvl1pPr>
          </a:lstStyle>
          <a:p>
            <a:pPr>
              <a:defRPr/>
            </a:pPr>
            <a:r>
              <a:rPr lang="en-US"/>
              <a:t>Copyright © John Wiley &amp; Sons Canada, Ltd.</a:t>
            </a:r>
            <a:endParaRPr lang="en-CA"/>
          </a:p>
        </p:txBody>
      </p:sp>
      <p:sp>
        <p:nvSpPr>
          <p:cNvPr id="3" name="Slide Number Placeholder 3"/>
          <p:cNvSpPr>
            <a:spLocks noGrp="1"/>
          </p:cNvSpPr>
          <p:nvPr>
            <p:ph type="sldNum" sz="quarter" idx="11"/>
          </p:nvPr>
        </p:nvSpPr>
        <p:spPr/>
        <p:txBody>
          <a:bodyPr/>
          <a:lstStyle>
            <a:lvl1pPr defTabSz="914400" eaLnBrk="1" hangingPunct="1">
              <a:lnSpc>
                <a:spcPct val="100000"/>
              </a:lnSpc>
              <a:buClrTx/>
              <a:buSzTx/>
              <a:buFontTx/>
              <a:buNone/>
              <a:defRPr>
                <a:latin typeface="Arial" charset="0"/>
                <a:ea typeface="ＭＳ Ｐゴシック" pitchFamily="34" charset="-128"/>
              </a:defRPr>
            </a:lvl1pPr>
          </a:lstStyle>
          <a:p>
            <a:pPr>
              <a:defRPr/>
            </a:pPr>
            <a:fld id="{1ECF7A33-DC47-44C2-9126-C430D462000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E11322-30EC-4D31-ACE2-59C31B5356D7}" type="datetimeFigureOut">
              <a:rPr lang="en-CA"/>
              <a:pPr>
                <a:defRPr/>
              </a:pPr>
              <a:t>24/04/2017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3BE133-0B9F-4235-8F53-6C5540D9518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3" y="1844675"/>
            <a:ext cx="9120187" cy="936625"/>
          </a:xfrm>
        </p:spPr>
        <p:txBody>
          <a:bodyPr rtlCol="0">
            <a:normAutofit/>
          </a:bodyPr>
          <a:lstStyle/>
          <a:p>
            <a:pPr eaLnBrk="1" fontAlgn="auto" hangingPunct="1">
              <a:spcAft>
                <a:spcPts val="0"/>
              </a:spcAft>
              <a:defRPr/>
            </a:pPr>
            <a:r>
              <a:rPr lang="en-CA" b="1" smtClean="0"/>
              <a:t>ACCRUAL </a:t>
            </a:r>
            <a:r>
              <a:rPr lang="en-CA" b="1" dirty="0"/>
              <a:t>ACCOUNTING CONCEPTS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Adjusting Entries</a:t>
            </a:r>
            <a:endParaRPr lang="en-CA" dirty="0"/>
          </a:p>
        </p:txBody>
      </p:sp>
      <p:sp>
        <p:nvSpPr>
          <p:cNvPr id="3" name="Content Placeholder 2"/>
          <p:cNvSpPr>
            <a:spLocks noGrp="1"/>
          </p:cNvSpPr>
          <p:nvPr>
            <p:ph idx="1"/>
          </p:nvPr>
        </p:nvSpPr>
        <p:spPr>
          <a:xfrm>
            <a:off x="441325" y="1412875"/>
            <a:ext cx="8229600" cy="4525963"/>
          </a:xfrm>
        </p:spPr>
        <p:txBody>
          <a:bodyPr rtlCol="0">
            <a:normAutofit lnSpcReduction="10000"/>
          </a:bodyPr>
          <a:lstStyle/>
          <a:p>
            <a:pPr eaLnBrk="1" fontAlgn="auto" hangingPunct="1">
              <a:spcAft>
                <a:spcPts val="0"/>
              </a:spcAft>
              <a:defRPr/>
            </a:pPr>
            <a:r>
              <a:rPr lang="en-US" dirty="0"/>
              <a:t>Entries made to adjust or update accounts at the </a:t>
            </a:r>
            <a:r>
              <a:rPr lang="en-US" b="1" dirty="0">
                <a:solidFill>
                  <a:srgbClr val="CC3300"/>
                </a:solidFill>
              </a:rPr>
              <a:t>end</a:t>
            </a:r>
            <a:r>
              <a:rPr lang="en-US" dirty="0">
                <a:solidFill>
                  <a:srgbClr val="CC3300"/>
                </a:solidFill>
              </a:rPr>
              <a:t> </a:t>
            </a:r>
            <a:r>
              <a:rPr lang="en-US" dirty="0"/>
              <a:t>of the accounting period</a:t>
            </a:r>
          </a:p>
          <a:p>
            <a:pPr eaLnBrk="1" fontAlgn="auto" hangingPunct="1">
              <a:spcAft>
                <a:spcPts val="0"/>
              </a:spcAft>
              <a:defRPr/>
            </a:pPr>
            <a:r>
              <a:rPr lang="en-US" dirty="0"/>
              <a:t>Required because the trial balance may not contain complete and up-to-date data</a:t>
            </a:r>
          </a:p>
          <a:p>
            <a:pPr lvl="1" eaLnBrk="1" fontAlgn="auto" hangingPunct="1">
              <a:spcAft>
                <a:spcPts val="0"/>
              </a:spcAft>
              <a:defRPr/>
            </a:pPr>
            <a:r>
              <a:rPr lang="en-US" dirty="0"/>
              <a:t>Some items are not recorded daily</a:t>
            </a:r>
          </a:p>
          <a:p>
            <a:pPr lvl="1" eaLnBrk="1" fontAlgn="auto" hangingPunct="1">
              <a:spcAft>
                <a:spcPts val="0"/>
              </a:spcAft>
              <a:defRPr/>
            </a:pPr>
            <a:r>
              <a:rPr lang="en-US" dirty="0"/>
              <a:t>Some costs are not recorded during the accounting period, as they expire due to the passage of time</a:t>
            </a:r>
          </a:p>
          <a:p>
            <a:pPr lvl="1" eaLnBrk="1" fontAlgn="auto" hangingPunct="1">
              <a:spcAft>
                <a:spcPts val="0"/>
              </a:spcAft>
              <a:defRPr/>
            </a:pPr>
            <a:r>
              <a:rPr lang="en-US" dirty="0"/>
              <a:t>Some items may be </a:t>
            </a:r>
            <a:r>
              <a:rPr lang="en-US" dirty="0" smtClean="0"/>
              <a:t>unrecorded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Types of Adjusting Entries</a:t>
            </a:r>
            <a:endParaRPr lang="en-CA" dirty="0"/>
          </a:p>
        </p:txBody>
      </p:sp>
      <p:sp>
        <p:nvSpPr>
          <p:cNvPr id="21509" name="Content Placeholder 2"/>
          <p:cNvSpPr>
            <a:spLocks noGrp="1"/>
          </p:cNvSpPr>
          <p:nvPr>
            <p:ph idx="1"/>
          </p:nvPr>
        </p:nvSpPr>
        <p:spPr>
          <a:xfrm>
            <a:off x="441325" y="1412875"/>
            <a:ext cx="8229600" cy="4525963"/>
          </a:xfrm>
        </p:spPr>
        <p:txBody>
          <a:bodyPr/>
          <a:lstStyle/>
          <a:p>
            <a:pPr eaLnBrk="1" hangingPunct="1"/>
            <a:r>
              <a:rPr lang="en-CA" altLang="en-US" smtClean="0"/>
              <a:t>Prepayments</a:t>
            </a:r>
          </a:p>
          <a:p>
            <a:pPr lvl="1" eaLnBrk="1" hangingPunct="1"/>
            <a:r>
              <a:rPr lang="en-CA" altLang="en-US" smtClean="0"/>
              <a:t>Prepaid expenses</a:t>
            </a:r>
          </a:p>
          <a:p>
            <a:pPr lvl="1" eaLnBrk="1" hangingPunct="1"/>
            <a:r>
              <a:rPr lang="en-CA" altLang="en-US" smtClean="0"/>
              <a:t>Unearned revenues</a:t>
            </a:r>
          </a:p>
          <a:p>
            <a:pPr eaLnBrk="1" hangingPunct="1"/>
            <a:r>
              <a:rPr lang="en-CA" altLang="en-US" smtClean="0"/>
              <a:t>Accruals</a:t>
            </a:r>
          </a:p>
          <a:p>
            <a:pPr lvl="1" eaLnBrk="1" hangingPunct="1"/>
            <a:r>
              <a:rPr lang="en-US" altLang="en-US" smtClean="0"/>
              <a:t>Accrued revenues</a:t>
            </a:r>
            <a:endParaRPr lang="en-CA" altLang="en-US" smtClean="0"/>
          </a:p>
          <a:p>
            <a:pPr lvl="1" eaLnBrk="1" hangingPunct="1"/>
            <a:r>
              <a:rPr lang="en-US" altLang="en-US" smtClean="0"/>
              <a:t>Accrued expenses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t>Prepaid Expenses</a:t>
            </a:r>
          </a:p>
        </p:txBody>
      </p:sp>
      <p:sp>
        <p:nvSpPr>
          <p:cNvPr id="3" name="Content Placeholder 2"/>
          <p:cNvSpPr>
            <a:spLocks noGrp="1"/>
          </p:cNvSpPr>
          <p:nvPr>
            <p:ph idx="1"/>
          </p:nvPr>
        </p:nvSpPr>
        <p:spPr>
          <a:xfrm>
            <a:off x="441325" y="1412875"/>
            <a:ext cx="8229600" cy="5256213"/>
          </a:xfrm>
        </p:spPr>
        <p:txBody>
          <a:bodyPr rtlCol="0">
            <a:normAutofit lnSpcReduction="10000"/>
          </a:bodyPr>
          <a:lstStyle/>
          <a:p>
            <a:pPr eaLnBrk="1" fontAlgn="auto" hangingPunct="1">
              <a:spcAft>
                <a:spcPts val="0"/>
              </a:spcAft>
              <a:defRPr/>
            </a:pPr>
            <a:r>
              <a:rPr lang="en-CA" dirty="0"/>
              <a:t>Expenses paid in cash and recorded as assets before they are used</a:t>
            </a:r>
          </a:p>
          <a:p>
            <a:pPr lvl="1" eaLnBrk="1" fontAlgn="auto" hangingPunct="1">
              <a:spcAft>
                <a:spcPts val="0"/>
              </a:spcAft>
              <a:defRPr/>
            </a:pPr>
            <a:r>
              <a:rPr lang="en-CA" dirty="0"/>
              <a:t>When the cost is incurred, an asset (prepaid) is increased (debited) to show the future service or benefit, and cash is decreased</a:t>
            </a:r>
          </a:p>
          <a:p>
            <a:pPr eaLnBrk="1" fontAlgn="auto" hangingPunct="1">
              <a:spcAft>
                <a:spcPts val="0"/>
              </a:spcAft>
              <a:defRPr/>
            </a:pPr>
            <a:r>
              <a:rPr lang="en-CA" dirty="0"/>
              <a:t>Expire with the passage of time or through use</a:t>
            </a:r>
          </a:p>
          <a:p>
            <a:pPr lvl="1" eaLnBrk="1" fontAlgn="auto" hangingPunct="1">
              <a:spcAft>
                <a:spcPts val="0"/>
              </a:spcAft>
              <a:defRPr/>
            </a:pPr>
            <a:r>
              <a:rPr lang="en-CA" dirty="0"/>
              <a:t>Not practical to record this expiration on a daily basis, so done when statements are prepared</a:t>
            </a:r>
          </a:p>
          <a:p>
            <a:pPr eaLnBrk="1" fontAlgn="auto" hangingPunct="1">
              <a:spcAft>
                <a:spcPts val="0"/>
              </a:spcAft>
              <a:defRPr/>
            </a:pPr>
            <a:r>
              <a:rPr lang="en-CA" dirty="0"/>
              <a:t>Adjusting entry increases an expense account and decreases the asset (prepaid) </a:t>
            </a:r>
            <a:r>
              <a:rPr lang="en-CA" dirty="0" smtClean="0"/>
              <a:t>account</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Unearned Revenue</a:t>
            </a:r>
            <a:endParaRPr lang="en-CA" dirty="0"/>
          </a:p>
        </p:txBody>
      </p:sp>
      <p:sp>
        <p:nvSpPr>
          <p:cNvPr id="3" name="Content Placeholder 2"/>
          <p:cNvSpPr>
            <a:spLocks noGrp="1"/>
          </p:cNvSpPr>
          <p:nvPr>
            <p:ph idx="1"/>
          </p:nvPr>
        </p:nvSpPr>
        <p:spPr>
          <a:xfrm>
            <a:off x="441325" y="1412875"/>
            <a:ext cx="8229600" cy="5329238"/>
          </a:xfrm>
        </p:spPr>
        <p:txBody>
          <a:bodyPr rtlCol="0">
            <a:normAutofit lnSpcReduction="10000"/>
          </a:bodyPr>
          <a:lstStyle/>
          <a:p>
            <a:pPr eaLnBrk="1" fontAlgn="auto" hangingPunct="1">
              <a:spcAft>
                <a:spcPts val="0"/>
              </a:spcAft>
              <a:defRPr/>
            </a:pPr>
            <a:r>
              <a:rPr lang="en-US" dirty="0"/>
              <a:t>Cash received and recorded as liabilities before revenue is earned</a:t>
            </a:r>
          </a:p>
          <a:p>
            <a:pPr lvl="1" eaLnBrk="1" fontAlgn="auto" hangingPunct="1">
              <a:spcAft>
                <a:spcPts val="0"/>
              </a:spcAft>
              <a:defRPr/>
            </a:pPr>
            <a:r>
              <a:rPr lang="en-US" dirty="0"/>
              <a:t>When the cash is received, cash is increased (debited), and a liability account (unearned revenue) is increased (credited)</a:t>
            </a:r>
          </a:p>
          <a:p>
            <a:pPr eaLnBrk="1" fontAlgn="auto" hangingPunct="1">
              <a:spcAft>
                <a:spcPts val="0"/>
              </a:spcAft>
              <a:defRPr/>
            </a:pPr>
            <a:r>
              <a:rPr lang="en-US" dirty="0"/>
              <a:t>The opposite of prepaid expenses</a:t>
            </a:r>
          </a:p>
          <a:p>
            <a:pPr eaLnBrk="1" fontAlgn="auto" hangingPunct="1">
              <a:spcAft>
                <a:spcPts val="0"/>
              </a:spcAft>
              <a:defRPr/>
            </a:pPr>
            <a:r>
              <a:rPr lang="en-CA" dirty="0"/>
              <a:t>Adjusting entry decreases the liability (unearned revenue) account and increases a revenue account</a:t>
            </a:r>
          </a:p>
          <a:p>
            <a:pPr lvl="1" eaLnBrk="1" fontAlgn="auto" hangingPunct="1">
              <a:spcAft>
                <a:spcPts val="0"/>
              </a:spcAft>
              <a:defRPr/>
            </a:pPr>
            <a:r>
              <a:rPr lang="en-CA" dirty="0"/>
              <a:t>Reflects amount of revenue earned in the period and the remaining liability at the end of the period</a:t>
            </a:r>
          </a:p>
          <a:p>
            <a:pPr eaLnBrk="1" fontAlgn="auto" hangingPunct="1">
              <a:spcAft>
                <a:spcPts val="0"/>
              </a:spcAft>
              <a:defRPr/>
            </a:pP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Discussion Question</a:t>
            </a:r>
            <a:endParaRPr lang="en-CA" dirty="0"/>
          </a:p>
        </p:txBody>
      </p:sp>
      <p:sp>
        <p:nvSpPr>
          <p:cNvPr id="3" name="Content Placeholder 2"/>
          <p:cNvSpPr>
            <a:spLocks noGrp="1"/>
          </p:cNvSpPr>
          <p:nvPr>
            <p:ph idx="1"/>
          </p:nvPr>
        </p:nvSpPr>
        <p:spPr>
          <a:xfrm>
            <a:off x="441325" y="1412875"/>
            <a:ext cx="8229600" cy="4525963"/>
          </a:xfrm>
        </p:spPr>
        <p:txBody>
          <a:bodyPr rtlCol="0">
            <a:normAutofit/>
          </a:bodyPr>
          <a:lstStyle/>
          <a:p>
            <a:pPr marL="0" indent="0" eaLnBrk="1" fontAlgn="auto" hangingPunct="1">
              <a:spcAft>
                <a:spcPts val="0"/>
              </a:spcAft>
              <a:buFont typeface="Arial" pitchFamily="34" charset="0"/>
              <a:buNone/>
              <a:defRPr/>
            </a:pPr>
            <a:r>
              <a:rPr lang="en-US" dirty="0"/>
              <a:t>Why are prepaid expenses a current asset?</a:t>
            </a:r>
          </a:p>
          <a:p>
            <a:pPr marL="0" indent="0" eaLnBrk="1" fontAlgn="auto" hangingPunct="1">
              <a:spcAft>
                <a:spcPts val="0"/>
              </a:spcAft>
              <a:buFont typeface="Arial" charset="0"/>
              <a:buChar char="•"/>
              <a:defRPr/>
            </a:pPr>
            <a:endParaRPr lang="en-US" dirty="0"/>
          </a:p>
          <a:p>
            <a:pPr marL="0" indent="0" eaLnBrk="1" fontAlgn="auto" hangingPunct="1">
              <a:spcAft>
                <a:spcPts val="0"/>
              </a:spcAft>
              <a:buFont typeface="Arial" pitchFamily="34" charset="0"/>
              <a:buNone/>
              <a:defRPr/>
            </a:pPr>
            <a:r>
              <a:rPr lang="en-US" dirty="0"/>
              <a:t>Why are unearned revenues a current liability?</a:t>
            </a:r>
          </a:p>
          <a:p>
            <a:pPr eaLnBrk="1" fontAlgn="auto" hangingPunct="1">
              <a:spcAft>
                <a:spcPts val="0"/>
              </a:spcAft>
              <a:defRPr/>
            </a:pPr>
            <a:endParaRPr lang="en-CA" dirty="0"/>
          </a:p>
        </p:txBody>
      </p:sp>
      <p:pic>
        <p:nvPicPr>
          <p:cNvPr id="24582" name="Picture 8" descr="C:\Documents and Settings\trenholm\Local Settings\Temporary Internet Files\Content.IE5\JZDHBPSA\MPj04331650000[1].jpg"/>
          <p:cNvPicPr>
            <a:picLocks noChangeAspect="1" noChangeArrowheads="1"/>
          </p:cNvPicPr>
          <p:nvPr/>
        </p:nvPicPr>
        <p:blipFill>
          <a:blip r:embed="rId3" cstate="print"/>
          <a:srcRect/>
          <a:stretch>
            <a:fillRect/>
          </a:stretch>
        </p:blipFill>
        <p:spPr bwMode="auto">
          <a:xfrm>
            <a:off x="7467600" y="5105400"/>
            <a:ext cx="12954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Accruals</a:t>
            </a:r>
            <a:endParaRPr lang="en-CA" dirty="0"/>
          </a:p>
        </p:txBody>
      </p:sp>
      <p:sp>
        <p:nvSpPr>
          <p:cNvPr id="25605" name="Content Placeholder 2"/>
          <p:cNvSpPr>
            <a:spLocks noGrp="1"/>
          </p:cNvSpPr>
          <p:nvPr>
            <p:ph idx="1"/>
          </p:nvPr>
        </p:nvSpPr>
        <p:spPr>
          <a:xfrm>
            <a:off x="441325" y="1412875"/>
            <a:ext cx="8229600" cy="5111750"/>
          </a:xfrm>
        </p:spPr>
        <p:txBody>
          <a:bodyPr/>
          <a:lstStyle/>
          <a:p>
            <a:pPr eaLnBrk="1" hangingPunct="1">
              <a:lnSpc>
                <a:spcPct val="90000"/>
              </a:lnSpc>
            </a:pPr>
            <a:r>
              <a:rPr lang="en-US" altLang="en-US" smtClean="0">
                <a:solidFill>
                  <a:srgbClr val="CC3300"/>
                </a:solidFill>
              </a:rPr>
              <a:t>Accruals have not been recognized at all until an adjustment is made</a:t>
            </a:r>
          </a:p>
          <a:p>
            <a:pPr eaLnBrk="1" hangingPunct="1">
              <a:lnSpc>
                <a:spcPct val="90000"/>
              </a:lnSpc>
            </a:pPr>
            <a:r>
              <a:rPr lang="en-US" altLang="en-US" smtClean="0"/>
              <a:t>Revenues that have been earned, but not received in cash (</a:t>
            </a:r>
            <a:r>
              <a:rPr lang="en-US" altLang="en-US" smtClean="0">
                <a:solidFill>
                  <a:srgbClr val="CC3300"/>
                </a:solidFill>
              </a:rPr>
              <a:t>accrued revenues</a:t>
            </a:r>
            <a:r>
              <a:rPr lang="en-US" altLang="en-US" smtClean="0"/>
              <a:t>)</a:t>
            </a:r>
          </a:p>
          <a:p>
            <a:pPr lvl="1" eaLnBrk="1" hangingPunct="1">
              <a:lnSpc>
                <a:spcPct val="90000"/>
              </a:lnSpc>
            </a:pPr>
            <a:r>
              <a:rPr lang="en-US" altLang="en-US" smtClean="0"/>
              <a:t>Adjusting entry results in an increase to both an asset and a revenue account</a:t>
            </a:r>
          </a:p>
          <a:p>
            <a:pPr eaLnBrk="1" hangingPunct="1">
              <a:lnSpc>
                <a:spcPct val="90000"/>
              </a:lnSpc>
            </a:pPr>
            <a:r>
              <a:rPr lang="en-US" altLang="en-US" smtClean="0"/>
              <a:t>Expenses that have been incurred, but not yet paid or recorded (</a:t>
            </a:r>
            <a:r>
              <a:rPr lang="en-US" altLang="en-US" smtClean="0">
                <a:solidFill>
                  <a:srgbClr val="CC3300"/>
                </a:solidFill>
              </a:rPr>
              <a:t>accrued expenses</a:t>
            </a:r>
            <a:r>
              <a:rPr lang="en-US" altLang="en-US" smtClean="0"/>
              <a:t>)</a:t>
            </a:r>
          </a:p>
          <a:p>
            <a:pPr lvl="1" eaLnBrk="1" hangingPunct="1">
              <a:lnSpc>
                <a:spcPct val="90000"/>
              </a:lnSpc>
            </a:pPr>
            <a:r>
              <a:rPr lang="en-US" altLang="en-US" smtClean="0"/>
              <a:t>Adjusting entry results in an increase to both an expense and a liability account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t>Summary of Basic Relationships</a:t>
            </a:r>
          </a:p>
        </p:txBody>
      </p:sp>
      <p:pic>
        <p:nvPicPr>
          <p:cNvPr id="4" name="Picture 2"/>
          <p:cNvPicPr>
            <a:picLocks noChangeAspect="1" noChangeArrowheads="1"/>
          </p:cNvPicPr>
          <p:nvPr/>
        </p:nvPicPr>
        <p:blipFill>
          <a:blip r:embed="rId3" cstate="print"/>
          <a:srcRect/>
          <a:stretch>
            <a:fillRect/>
          </a:stretch>
        </p:blipFill>
        <p:spPr bwMode="auto">
          <a:xfrm>
            <a:off x="34925" y="1533525"/>
            <a:ext cx="904398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Adjusted Trial Balance</a:t>
            </a:r>
            <a:endParaRPr lang="en-CA" dirty="0"/>
          </a:p>
        </p:txBody>
      </p:sp>
      <p:sp>
        <p:nvSpPr>
          <p:cNvPr id="3" name="Content Placeholder 2"/>
          <p:cNvSpPr>
            <a:spLocks noGrp="1"/>
          </p:cNvSpPr>
          <p:nvPr>
            <p:ph idx="1"/>
          </p:nvPr>
        </p:nvSpPr>
        <p:spPr>
          <a:xfrm>
            <a:off x="441325" y="1412875"/>
            <a:ext cx="8229600" cy="5184775"/>
          </a:xfrm>
        </p:spPr>
        <p:txBody>
          <a:bodyPr rtlCol="0">
            <a:normAutofit lnSpcReduction="10000"/>
          </a:bodyPr>
          <a:lstStyle/>
          <a:p>
            <a:pPr eaLnBrk="1" fontAlgn="auto" hangingPunct="1">
              <a:spcAft>
                <a:spcPts val="0"/>
              </a:spcAft>
              <a:defRPr/>
            </a:pPr>
            <a:r>
              <a:rPr lang="en-US" dirty="0"/>
              <a:t>Prepared after all adjusting entries have been journalized and posted</a:t>
            </a:r>
          </a:p>
          <a:p>
            <a:pPr eaLnBrk="1" fontAlgn="auto" hangingPunct="1">
              <a:spcAft>
                <a:spcPts val="0"/>
              </a:spcAft>
              <a:defRPr/>
            </a:pPr>
            <a:r>
              <a:rPr lang="en-US" dirty="0"/>
              <a:t>Shows the balances of all accounts at the end of the accounting period</a:t>
            </a:r>
          </a:p>
          <a:p>
            <a:pPr lvl="1" eaLnBrk="1" fontAlgn="auto" hangingPunct="1">
              <a:spcAft>
                <a:spcPts val="0"/>
              </a:spcAft>
              <a:defRPr/>
            </a:pPr>
            <a:r>
              <a:rPr lang="en-US" dirty="0"/>
              <a:t>Including those accounts that have been adjusted</a:t>
            </a:r>
          </a:p>
          <a:p>
            <a:pPr eaLnBrk="1" fontAlgn="auto" hangingPunct="1">
              <a:spcAft>
                <a:spcPts val="0"/>
              </a:spcAft>
              <a:defRPr/>
            </a:pPr>
            <a:r>
              <a:rPr lang="en-US" dirty="0"/>
              <a:t>Proves total debit balances and total credit balances are equal after the adjusting entries have been made</a:t>
            </a:r>
          </a:p>
          <a:p>
            <a:pPr eaLnBrk="1" fontAlgn="auto" hangingPunct="1">
              <a:spcAft>
                <a:spcPts val="0"/>
              </a:spcAft>
              <a:defRPr/>
            </a:pPr>
            <a:r>
              <a:rPr lang="en-US" dirty="0"/>
              <a:t>The main source for preparation of financial </a:t>
            </a:r>
            <a:r>
              <a:rPr lang="en-US" dirty="0" smtClean="0"/>
              <a:t>statements</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Closing the Books</a:t>
            </a:r>
            <a:endParaRPr lang="en-CA" dirty="0"/>
          </a:p>
        </p:txBody>
      </p:sp>
      <p:sp>
        <p:nvSpPr>
          <p:cNvPr id="3" name="Content Placeholder 2"/>
          <p:cNvSpPr>
            <a:spLocks noGrp="1"/>
          </p:cNvSpPr>
          <p:nvPr>
            <p:ph idx="1"/>
          </p:nvPr>
        </p:nvSpPr>
        <p:spPr>
          <a:xfrm>
            <a:off x="441325" y="1412875"/>
            <a:ext cx="8229600" cy="5256213"/>
          </a:xfrm>
        </p:spPr>
        <p:txBody>
          <a:bodyPr rtlCol="0">
            <a:normAutofit lnSpcReduction="10000"/>
          </a:bodyPr>
          <a:lstStyle/>
          <a:p>
            <a:pPr eaLnBrk="1" fontAlgn="auto" hangingPunct="1">
              <a:spcAft>
                <a:spcPts val="0"/>
              </a:spcAft>
              <a:defRPr/>
            </a:pPr>
            <a:r>
              <a:rPr lang="en-US" dirty="0"/>
              <a:t>Revenue and expense accounts are subdivisions of retained earnings</a:t>
            </a:r>
          </a:p>
          <a:p>
            <a:pPr lvl="1" eaLnBrk="1" fontAlgn="auto" hangingPunct="1">
              <a:spcAft>
                <a:spcPts val="0"/>
              </a:spcAft>
              <a:defRPr/>
            </a:pPr>
            <a:r>
              <a:rPr lang="en-US" dirty="0"/>
              <a:t>Considered to be </a:t>
            </a:r>
            <a:r>
              <a:rPr lang="en-US" b="1" dirty="0">
                <a:solidFill>
                  <a:srgbClr val="CC3300"/>
                </a:solidFill>
              </a:rPr>
              <a:t>temporary accounts</a:t>
            </a:r>
          </a:p>
          <a:p>
            <a:pPr eaLnBrk="1" fontAlgn="auto" hangingPunct="1">
              <a:spcAft>
                <a:spcPts val="0"/>
              </a:spcAft>
              <a:defRPr/>
            </a:pPr>
            <a:r>
              <a:rPr lang="en-US" dirty="0"/>
              <a:t>Statement of financial position accounts carry forward into the future</a:t>
            </a:r>
          </a:p>
          <a:p>
            <a:pPr lvl="1" eaLnBrk="1" fontAlgn="auto" hangingPunct="1">
              <a:spcAft>
                <a:spcPts val="0"/>
              </a:spcAft>
              <a:defRPr/>
            </a:pPr>
            <a:r>
              <a:rPr lang="en-US" dirty="0"/>
              <a:t>Considered to be </a:t>
            </a:r>
            <a:r>
              <a:rPr lang="en-US" b="1" dirty="0">
                <a:solidFill>
                  <a:srgbClr val="CC3300"/>
                </a:solidFill>
              </a:rPr>
              <a:t>permanent accounts</a:t>
            </a:r>
          </a:p>
          <a:p>
            <a:pPr eaLnBrk="1" fontAlgn="auto" hangingPunct="1">
              <a:spcAft>
                <a:spcPts val="0"/>
              </a:spcAft>
              <a:defRPr/>
            </a:pPr>
            <a:r>
              <a:rPr lang="en-US" dirty="0"/>
              <a:t>Closing entries</a:t>
            </a:r>
          </a:p>
          <a:p>
            <a:pPr lvl="1" eaLnBrk="1" fontAlgn="auto" hangingPunct="1">
              <a:spcAft>
                <a:spcPts val="0"/>
              </a:spcAft>
              <a:defRPr/>
            </a:pPr>
            <a:r>
              <a:rPr lang="en-US" dirty="0"/>
              <a:t>Temporary account balances are transferred to Retained Earnings</a:t>
            </a:r>
            <a:endParaRPr lang="en-US" dirty="0">
              <a:solidFill>
                <a:srgbClr val="CC3300"/>
              </a:solidFill>
            </a:endParaRPr>
          </a:p>
          <a:p>
            <a:pPr lvl="1" eaLnBrk="1" fontAlgn="auto" hangingPunct="1">
              <a:spcAft>
                <a:spcPts val="0"/>
              </a:spcAft>
              <a:defRPr/>
            </a:pPr>
            <a:r>
              <a:rPr lang="en-US" dirty="0"/>
              <a:t>Produce a zero balance in the temporary accounts to prepare them for the next period</a:t>
            </a:r>
            <a:r>
              <a:rPr lang="en-US" altLang="en-US" dirty="0"/>
              <a:t>’</a:t>
            </a:r>
            <a:r>
              <a:rPr lang="en-US" dirty="0"/>
              <a:t>s activity</a:t>
            </a:r>
            <a:endParaRPr lang="en-CA" dirty="0"/>
          </a:p>
          <a:p>
            <a:pPr eaLnBrk="1" fontAlgn="auto" hangingPunct="1">
              <a:spcAft>
                <a:spcPts val="0"/>
              </a:spcAft>
              <a:defRPr/>
            </a:pP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ea typeface="HYGothic-Extra" charset="0"/>
              </a:rPr>
              <a:t>Temporary and Permanent Accounts </a:t>
            </a:r>
            <a:endParaRPr lang="en-CA" dirty="0"/>
          </a:p>
        </p:txBody>
      </p:sp>
      <p:pic>
        <p:nvPicPr>
          <p:cNvPr id="29701" name="Picture 11" descr="CH4_2.jpg"/>
          <p:cNvPicPr>
            <a:picLocks noChangeAspect="1"/>
          </p:cNvPicPr>
          <p:nvPr/>
        </p:nvPicPr>
        <p:blipFill>
          <a:blip r:embed="rId3" cstate="print"/>
          <a:srcRect/>
          <a:stretch>
            <a:fillRect/>
          </a:stretch>
        </p:blipFill>
        <p:spPr bwMode="auto">
          <a:xfrm>
            <a:off x="0" y="2438400"/>
            <a:ext cx="914400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6375" y="1268413"/>
            <a:ext cx="8858250" cy="4176712"/>
          </a:xfrm>
        </p:spPr>
        <p:txBody>
          <a:bodyPr rtlCol="0">
            <a:normAutofit fontScale="92500" lnSpcReduction="10000"/>
          </a:bodyPr>
          <a:lstStyle/>
          <a:p>
            <a:pPr marL="0" indent="0" eaLnBrk="1" fontAlgn="auto" hangingPunct="1">
              <a:spcAft>
                <a:spcPts val="0"/>
              </a:spcAft>
              <a:buFont typeface="Arial" pitchFamily="34" charset="0"/>
              <a:buNone/>
              <a:defRPr/>
            </a:pPr>
            <a:r>
              <a:rPr lang="en-CA" dirty="0"/>
              <a:t>SO 1: Explain when revenues and expenses are recognized and how this forms the basis for accrual accounting.</a:t>
            </a:r>
          </a:p>
          <a:p>
            <a:pPr marL="0" indent="0" eaLnBrk="1" fontAlgn="auto" hangingPunct="1">
              <a:spcAft>
                <a:spcPts val="0"/>
              </a:spcAft>
              <a:buFont typeface="Arial" pitchFamily="34" charset="0"/>
              <a:buNone/>
              <a:defRPr/>
            </a:pPr>
            <a:r>
              <a:rPr lang="en-CA" dirty="0"/>
              <a:t>SO 2: Describe the types of adjusting entries and prepare adjusting entries for prepayments.</a:t>
            </a:r>
          </a:p>
          <a:p>
            <a:pPr marL="0" indent="0" eaLnBrk="1" fontAlgn="auto" hangingPunct="1">
              <a:spcAft>
                <a:spcPts val="0"/>
              </a:spcAft>
              <a:buFont typeface="Arial" pitchFamily="34" charset="0"/>
              <a:buNone/>
              <a:defRPr/>
            </a:pPr>
            <a:r>
              <a:rPr lang="en-CA" dirty="0"/>
              <a:t>SO 3: Prepare adjusting entries for accruals.</a:t>
            </a:r>
          </a:p>
          <a:p>
            <a:pPr marL="0" indent="0" eaLnBrk="1" fontAlgn="auto" hangingPunct="1">
              <a:spcAft>
                <a:spcPts val="0"/>
              </a:spcAft>
              <a:buFont typeface="Arial" pitchFamily="34" charset="0"/>
              <a:buNone/>
              <a:defRPr/>
            </a:pPr>
            <a:r>
              <a:rPr lang="en-CA" dirty="0"/>
              <a:t>SO 4: Prepare an adjusted trial balance.</a:t>
            </a:r>
          </a:p>
          <a:p>
            <a:pPr marL="0" indent="0" eaLnBrk="1" fontAlgn="auto" hangingPunct="1">
              <a:spcAft>
                <a:spcPts val="0"/>
              </a:spcAft>
              <a:buFont typeface="Arial" pitchFamily="34" charset="0"/>
              <a:buNone/>
              <a:defRPr/>
            </a:pPr>
            <a:r>
              <a:rPr lang="en-CA" dirty="0"/>
              <a:t>SO 5: Prepare closing entries and a post-closing trial balance</a:t>
            </a:r>
            <a:r>
              <a:rPr lang="en-CA" dirty="0" smtClean="0"/>
              <a:t>.</a:t>
            </a:r>
            <a:endParaRPr lang="en-US" dirty="0"/>
          </a:p>
        </p:txBody>
      </p:sp>
      <p:sp>
        <p:nvSpPr>
          <p:cNvPr id="12291" name="Title 2"/>
          <p:cNvSpPr>
            <a:spLocks noGrp="1"/>
          </p:cNvSpPr>
          <p:nvPr>
            <p:ph type="title"/>
          </p:nvPr>
        </p:nvSpPr>
        <p:spPr>
          <a:xfrm>
            <a:off x="0" y="0"/>
            <a:ext cx="9144000" cy="1052513"/>
          </a:xfrm>
        </p:spPr>
        <p:txBody>
          <a:bodyPr/>
          <a:lstStyle/>
          <a:p>
            <a:pPr eaLnBrk="1" hangingPunct="1"/>
            <a:r>
              <a:rPr lang="en-CA" altLang="en-US" smtClean="0"/>
              <a:t>STUDY 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t>The Closing Process</a:t>
            </a:r>
          </a:p>
        </p:txBody>
      </p:sp>
      <p:sp>
        <p:nvSpPr>
          <p:cNvPr id="3" name="Content Placeholder 2"/>
          <p:cNvSpPr>
            <a:spLocks noGrp="1"/>
          </p:cNvSpPr>
          <p:nvPr>
            <p:ph idx="1"/>
          </p:nvPr>
        </p:nvSpPr>
        <p:spPr>
          <a:xfrm>
            <a:off x="441325" y="1412875"/>
            <a:ext cx="8229600" cy="5256213"/>
          </a:xfrm>
        </p:spPr>
        <p:txBody>
          <a:bodyPr rtlCol="0">
            <a:normAutofit lnSpcReduction="10000"/>
          </a:bodyPr>
          <a:lstStyle/>
          <a:p>
            <a:pPr fontAlgn="auto">
              <a:spcAft>
                <a:spcPts val="0"/>
              </a:spcAft>
              <a:defRPr/>
            </a:pPr>
            <a:r>
              <a:rPr lang="en-CA" sz="2800" dirty="0"/>
              <a:t>1. Close revenue accounts:</a:t>
            </a:r>
          </a:p>
          <a:p>
            <a:pPr marL="173038" indent="-173038" fontAlgn="auto">
              <a:spcAft>
                <a:spcPts val="0"/>
              </a:spcAft>
              <a:defRPr/>
            </a:pPr>
            <a:r>
              <a:rPr lang="en-CA" sz="2400" dirty="0">
                <a:solidFill>
                  <a:srgbClr val="AA4F37"/>
                </a:solidFill>
              </a:rPr>
              <a:t>Debit each revenue account for its balance and credit Income Summary</a:t>
            </a:r>
          </a:p>
          <a:p>
            <a:pPr fontAlgn="auto">
              <a:spcAft>
                <a:spcPts val="0"/>
              </a:spcAft>
              <a:defRPr/>
            </a:pPr>
            <a:r>
              <a:rPr lang="en-CA" sz="2800" dirty="0"/>
              <a:t>2. Close expense accounts:</a:t>
            </a:r>
          </a:p>
          <a:p>
            <a:pPr marL="188913" lvl="1" indent="-188913" fontAlgn="auto">
              <a:spcAft>
                <a:spcPts val="0"/>
              </a:spcAft>
              <a:buFont typeface="Arial" pitchFamily="34" charset="0"/>
              <a:buChar char="•"/>
              <a:defRPr/>
            </a:pPr>
            <a:r>
              <a:rPr lang="en-CA" sz="2400" dirty="0"/>
              <a:t>Debit Income Summary and credit each expense account for its balance</a:t>
            </a:r>
          </a:p>
          <a:p>
            <a:pPr fontAlgn="auto">
              <a:spcAft>
                <a:spcPts val="0"/>
              </a:spcAft>
              <a:defRPr/>
            </a:pPr>
            <a:r>
              <a:rPr lang="en-CA" sz="2800" dirty="0"/>
              <a:t>3. Close Income Summary:</a:t>
            </a:r>
          </a:p>
          <a:p>
            <a:pPr marL="230188" lvl="1" indent="-230188" fontAlgn="auto">
              <a:spcAft>
                <a:spcPts val="0"/>
              </a:spcAft>
              <a:buFont typeface="Arial" pitchFamily="34" charset="0"/>
              <a:buChar char="•"/>
              <a:defRPr/>
            </a:pPr>
            <a:r>
              <a:rPr lang="en-CA" sz="2400" dirty="0"/>
              <a:t>Debit (or credit) Income Summary for the balance in the account and credit (debit) Retained Earnings</a:t>
            </a:r>
          </a:p>
          <a:p>
            <a:pPr fontAlgn="auto">
              <a:spcAft>
                <a:spcPts val="0"/>
              </a:spcAft>
              <a:defRPr/>
            </a:pPr>
            <a:r>
              <a:rPr lang="en-CA" sz="2800" dirty="0"/>
              <a:t>4. Close Dividends account:</a:t>
            </a:r>
          </a:p>
          <a:p>
            <a:pPr marL="268288" lvl="1" indent="-230188" fontAlgn="auto">
              <a:spcAft>
                <a:spcPts val="0"/>
              </a:spcAft>
              <a:buFont typeface="Arial" pitchFamily="34" charset="0"/>
              <a:buChar char="•"/>
              <a:defRPr/>
            </a:pPr>
            <a:r>
              <a:rPr lang="en-CA" sz="2400" dirty="0"/>
              <a:t>Debit Retained Earnings and credit Dividends account for the balance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ea typeface="HYGothic-Extra" charset="0"/>
              </a:rPr>
              <a:t>The Closing Process Illustrated</a:t>
            </a:r>
            <a:endParaRPr lang="en-CA" dirty="0"/>
          </a:p>
        </p:txBody>
      </p:sp>
      <p:pic>
        <p:nvPicPr>
          <p:cNvPr id="31749" name="Picture 2"/>
          <p:cNvPicPr>
            <a:picLocks noChangeAspect="1" noChangeArrowheads="1"/>
          </p:cNvPicPr>
          <p:nvPr/>
        </p:nvPicPr>
        <p:blipFill>
          <a:blip r:embed="rId3" cstate="print"/>
          <a:srcRect/>
          <a:stretch>
            <a:fillRect/>
          </a:stretch>
        </p:blipFill>
        <p:spPr bwMode="auto">
          <a:xfrm>
            <a:off x="393700" y="1989138"/>
            <a:ext cx="832485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ea typeface="HYGothic-Extra" charset="0"/>
              </a:rPr>
              <a:t>General Ledger</a:t>
            </a:r>
            <a:endParaRPr lang="en-CA" dirty="0"/>
          </a:p>
        </p:txBody>
      </p:sp>
      <p:pic>
        <p:nvPicPr>
          <p:cNvPr id="32773" name="Picture 3"/>
          <p:cNvPicPr>
            <a:picLocks noChangeAspect="1" noChangeArrowheads="1"/>
          </p:cNvPicPr>
          <p:nvPr/>
        </p:nvPicPr>
        <p:blipFill>
          <a:blip r:embed="rId3" cstate="print"/>
          <a:srcRect t="3021"/>
          <a:stretch>
            <a:fillRect/>
          </a:stretch>
        </p:blipFill>
        <p:spPr bwMode="auto">
          <a:xfrm>
            <a:off x="155575" y="1435100"/>
            <a:ext cx="8958263"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Post-Closing Trial Balance</a:t>
            </a:r>
            <a:endParaRPr lang="en-CA" dirty="0"/>
          </a:p>
        </p:txBody>
      </p:sp>
      <p:sp>
        <p:nvSpPr>
          <p:cNvPr id="33797" name="Content Placeholder 2"/>
          <p:cNvSpPr>
            <a:spLocks noGrp="1"/>
          </p:cNvSpPr>
          <p:nvPr>
            <p:ph idx="1"/>
          </p:nvPr>
        </p:nvSpPr>
        <p:spPr>
          <a:xfrm>
            <a:off x="441325" y="1412875"/>
            <a:ext cx="8229600" cy="4525963"/>
          </a:xfrm>
        </p:spPr>
        <p:txBody>
          <a:bodyPr/>
          <a:lstStyle/>
          <a:p>
            <a:pPr eaLnBrk="1" hangingPunct="1"/>
            <a:r>
              <a:rPr lang="en-US" altLang="en-US" smtClean="0"/>
              <a:t>Lists all permanent accounts and their balances</a:t>
            </a:r>
          </a:p>
          <a:p>
            <a:pPr lvl="1" eaLnBrk="1" hangingPunct="1"/>
            <a:r>
              <a:rPr lang="en-US" altLang="en-US" smtClean="0"/>
              <a:t>After all closing entries are journalized and posted</a:t>
            </a:r>
          </a:p>
          <a:p>
            <a:pPr eaLnBrk="1" hangingPunct="1"/>
            <a:r>
              <a:rPr lang="en-US" altLang="en-US" smtClean="0"/>
              <a:t>Proves that total debit balances and total credit balances are equal after the closing entries have been made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t>Summary of the Accounting Cycle</a:t>
            </a:r>
          </a:p>
        </p:txBody>
      </p:sp>
      <p:pic>
        <p:nvPicPr>
          <p:cNvPr id="34821" name="Picture 3"/>
          <p:cNvPicPr>
            <a:picLocks noChangeAspect="1"/>
          </p:cNvPicPr>
          <p:nvPr/>
        </p:nvPicPr>
        <p:blipFill>
          <a:blip r:embed="rId3" cstate="print"/>
          <a:srcRect/>
          <a:stretch>
            <a:fillRect/>
          </a:stretch>
        </p:blipFill>
        <p:spPr bwMode="auto">
          <a:xfrm>
            <a:off x="2268538" y="1741488"/>
            <a:ext cx="4179887" cy="484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t>Comparing IFRS and ASPE</a:t>
            </a:r>
          </a:p>
        </p:txBody>
      </p:sp>
      <p:pic>
        <p:nvPicPr>
          <p:cNvPr id="35845" name="Picture 3"/>
          <p:cNvPicPr>
            <a:picLocks noChangeAspect="1" noChangeArrowheads="1"/>
          </p:cNvPicPr>
          <p:nvPr/>
        </p:nvPicPr>
        <p:blipFill>
          <a:blip r:embed="rId3" cstate="print"/>
          <a:srcRect/>
          <a:stretch>
            <a:fillRect/>
          </a:stretch>
        </p:blipFill>
        <p:spPr bwMode="auto">
          <a:xfrm>
            <a:off x="360363" y="1557338"/>
            <a:ext cx="8528050" cy="485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9144000" cy="11430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COPYRIGHT</a:t>
            </a:r>
          </a:p>
        </p:txBody>
      </p:sp>
      <p:sp>
        <p:nvSpPr>
          <p:cNvPr id="39937" name="Text Box 1"/>
          <p:cNvSpPr txBox="1">
            <a:spLocks noChangeArrowheads="1"/>
          </p:cNvSpPr>
          <p:nvPr/>
        </p:nvSpPr>
        <p:spPr bwMode="auto">
          <a:xfrm>
            <a:off x="1447800" y="1905000"/>
            <a:ext cx="6188075" cy="4305300"/>
          </a:xfrm>
          <a:prstGeom prst="rect">
            <a:avLst/>
          </a:prstGeom>
          <a:noFill/>
          <a:ln w="28440">
            <a:solidFill>
              <a:srgbClr val="FFFFFF"/>
            </a:solidFill>
            <a:miter lim="800000"/>
            <a:headEnd/>
            <a:tailEnd/>
          </a:ln>
          <a:effectLst/>
        </p:spPr>
        <p:txBody>
          <a:bodyPr lIns="90000" tIns="46800" rIns="90000" bIns="46800">
            <a:spAutoFit/>
          </a:bodyPr>
          <a:lstStyle/>
          <a:p>
            <a:pPr algn="just" defTabSz="457200" eaLnBrk="0" fontAlgn="auto" hangingPunct="0">
              <a:lnSpc>
                <a:spcPct val="90000"/>
              </a:lnSpc>
              <a:spcBef>
                <a:spcPts val="1250"/>
              </a:spcBef>
              <a:spcAft>
                <a:spcPts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dirty="0">
                <a:solidFill>
                  <a:prstClr val="black"/>
                </a:solidFill>
                <a:latin typeface="+mn-lt"/>
                <a:ea typeface="ＭＳ Ｐゴシック" pitchFamily="34" charset="-128"/>
                <a:cs typeface="+mn-cs"/>
              </a:rPr>
              <a:t>Copyright © 2014 John Wiley &amp; Sons Canada, Ltd.  All rights reserved.  Reproduction or translation of this work beyond that permitted by Access Copyright (The Canadian Copyright Licensing Agency) is unlawful. Requests for further information should be addressed to the Permissions Department, John Wiley &amp; Sons Canada, Ltd. The purchaser may make back-up copies for his or her own use only and not for distribution or resale. The author and the publisher assume no responsibility for errors, omissions, or damages caused by the use of these programs or from the use of the information contained herein.</a:t>
            </a:r>
          </a:p>
          <a:p>
            <a:pPr algn="just" defTabSz="457200" eaLnBrk="0" fontAlgn="auto" hangingPunct="0">
              <a:lnSpc>
                <a:spcPct val="90000"/>
              </a:lnSpc>
              <a:spcBef>
                <a:spcPts val="1250"/>
              </a:spcBef>
              <a:spcAft>
                <a:spcPts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000" dirty="0">
              <a:solidFill>
                <a:srgbClr val="FFFFFF"/>
              </a:solidFill>
              <a:effectLst>
                <a:outerShdw blurRad="38100" dist="38100" dir="2700000" algn="tl">
                  <a:srgbClr val="C0C0C0"/>
                </a:outerShdw>
              </a:effectLst>
              <a:latin typeface="+mn-lt"/>
              <a:ea typeface="ＭＳ Ｐゴシック" pitchFamily="34" charset="-128"/>
              <a:cs typeface="+mn-cs"/>
            </a:endParaRPr>
          </a:p>
          <a:p>
            <a:pPr algn="just" defTabSz="457200" eaLnBrk="0" fontAlgn="auto" hangingPunct="0">
              <a:lnSpc>
                <a:spcPct val="90000"/>
              </a:lnSpc>
              <a:spcBef>
                <a:spcPts val="1250"/>
              </a:spcBef>
              <a:spcAft>
                <a:spcPts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000" dirty="0">
              <a:solidFill>
                <a:srgbClr val="FFFFFF"/>
              </a:solidFill>
              <a:effectLst>
                <a:outerShdw blurRad="38100" dist="38100" dir="2700000" algn="tl">
                  <a:srgbClr val="C0C0C0"/>
                </a:outerShdw>
              </a:effectLst>
              <a:latin typeface="+mn-lt"/>
              <a:ea typeface="ＭＳ Ｐゴシック" pitchFamily="34" charset="-128"/>
              <a:cs typeface="+mn-cs"/>
            </a:endParaRPr>
          </a:p>
        </p:txBody>
      </p:sp>
      <p:pic>
        <p:nvPicPr>
          <p:cNvPr id="36868" name="Picture 2"/>
          <p:cNvPicPr>
            <a:picLocks noChangeAspect="1" noChangeArrowheads="1"/>
          </p:cNvPicPr>
          <p:nvPr/>
        </p:nvPicPr>
        <p:blipFill>
          <a:blip r:embed="rId3" cstate="print"/>
          <a:srcRect/>
          <a:stretch>
            <a:fillRect/>
          </a:stretch>
        </p:blipFill>
        <p:spPr bwMode="auto">
          <a:xfrm>
            <a:off x="3779838" y="5805488"/>
            <a:ext cx="1095375" cy="2286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Timing Issues</a:t>
            </a:r>
            <a:endParaRPr lang="en-CA" dirty="0"/>
          </a:p>
        </p:txBody>
      </p:sp>
      <p:sp>
        <p:nvSpPr>
          <p:cNvPr id="13317" name="Content Placeholder 2"/>
          <p:cNvSpPr>
            <a:spLocks noGrp="1"/>
          </p:cNvSpPr>
          <p:nvPr>
            <p:ph idx="1"/>
          </p:nvPr>
        </p:nvSpPr>
        <p:spPr>
          <a:xfrm>
            <a:off x="441325" y="1412875"/>
            <a:ext cx="8229600" cy="4525963"/>
          </a:xfrm>
        </p:spPr>
        <p:txBody>
          <a:bodyPr/>
          <a:lstStyle/>
          <a:p>
            <a:pPr eaLnBrk="1" hangingPunct="1"/>
            <a:r>
              <a:rPr lang="en-US" altLang="en-US" smtClean="0"/>
              <a:t>Companies need immediate feedback on how well they are doing</a:t>
            </a:r>
          </a:p>
          <a:p>
            <a:pPr eaLnBrk="1" hangingPunct="1"/>
            <a:r>
              <a:rPr lang="en-US" altLang="en-US" smtClean="0"/>
              <a:t>Accounting divides the economic life of a business into artificial time periods</a:t>
            </a:r>
          </a:p>
          <a:p>
            <a:pPr lvl="1" eaLnBrk="1" hangingPunct="1"/>
            <a:r>
              <a:rPr lang="en-US" altLang="en-US" smtClean="0"/>
              <a:t>Month, quarter (three months), year</a:t>
            </a:r>
          </a:p>
          <a:p>
            <a:pPr lvl="2" eaLnBrk="1" hangingPunct="1"/>
            <a:r>
              <a:rPr lang="en-US" altLang="en-US" smtClean="0"/>
              <a:t>One-year period is known as the fiscal year</a:t>
            </a:r>
          </a:p>
          <a:p>
            <a:pPr lvl="2" eaLnBrk="1" hangingPunct="1"/>
            <a:r>
              <a:rPr lang="en-US" altLang="en-US" smtClean="0"/>
              <a:t>Shorter periods are known as interim periods</a:t>
            </a:r>
          </a:p>
          <a:p>
            <a:pPr lvl="1" eaLnBrk="1" hangingPunct="1"/>
            <a:r>
              <a:rPr lang="en-US" altLang="en-US" smtClean="0"/>
              <a:t>Many transactions affect more than one time period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Revenue Recognition</a:t>
            </a:r>
            <a:endParaRPr lang="en-CA" dirty="0"/>
          </a:p>
        </p:txBody>
      </p:sp>
      <p:sp>
        <p:nvSpPr>
          <p:cNvPr id="3" name="Content Placeholder 2"/>
          <p:cNvSpPr>
            <a:spLocks noGrp="1"/>
          </p:cNvSpPr>
          <p:nvPr>
            <p:ph idx="1"/>
          </p:nvPr>
        </p:nvSpPr>
        <p:spPr>
          <a:xfrm>
            <a:off x="441325" y="1412875"/>
            <a:ext cx="8229600" cy="4525963"/>
          </a:xfrm>
        </p:spPr>
        <p:txBody>
          <a:bodyPr rtlCol="0">
            <a:normAutofit lnSpcReduction="10000"/>
          </a:bodyPr>
          <a:lstStyle/>
          <a:p>
            <a:pPr eaLnBrk="1" fontAlgn="auto" hangingPunct="1">
              <a:spcAft>
                <a:spcPts val="0"/>
              </a:spcAft>
              <a:defRPr/>
            </a:pPr>
            <a:r>
              <a:rPr lang="en-US" dirty="0"/>
              <a:t>Revenue is earned (recognized) when:</a:t>
            </a:r>
          </a:p>
          <a:p>
            <a:pPr lvl="1" eaLnBrk="1" fontAlgn="auto" hangingPunct="1">
              <a:spcAft>
                <a:spcPts val="0"/>
              </a:spcAft>
              <a:defRPr/>
            </a:pPr>
            <a:r>
              <a:rPr lang="en-US" dirty="0"/>
              <a:t>Sales or performance effort is substantially complete</a:t>
            </a:r>
          </a:p>
          <a:p>
            <a:pPr lvl="1" eaLnBrk="1" fontAlgn="auto" hangingPunct="1">
              <a:spcAft>
                <a:spcPts val="0"/>
              </a:spcAft>
              <a:defRPr/>
            </a:pPr>
            <a:r>
              <a:rPr lang="en-US" dirty="0"/>
              <a:t>Amount is determinable (measureable)</a:t>
            </a:r>
          </a:p>
          <a:p>
            <a:pPr lvl="1" eaLnBrk="1" fontAlgn="auto" hangingPunct="1">
              <a:spcAft>
                <a:spcPts val="0"/>
              </a:spcAft>
              <a:defRPr/>
            </a:pPr>
            <a:r>
              <a:rPr lang="en-US" dirty="0"/>
              <a:t>Collection is reasonably assured</a:t>
            </a:r>
          </a:p>
          <a:p>
            <a:pPr eaLnBrk="1" fontAlgn="auto" hangingPunct="1">
              <a:spcAft>
                <a:spcPts val="0"/>
              </a:spcAft>
              <a:defRPr/>
            </a:pPr>
            <a:r>
              <a:rPr lang="en-US" dirty="0"/>
              <a:t>In a merchandising company:</a:t>
            </a:r>
            <a:endParaRPr lang="en-CA" dirty="0"/>
          </a:p>
          <a:p>
            <a:pPr lvl="1" eaLnBrk="1" fontAlgn="auto" hangingPunct="1">
              <a:spcAft>
                <a:spcPts val="0"/>
              </a:spcAft>
              <a:defRPr/>
            </a:pPr>
            <a:r>
              <a:rPr lang="en-CA" dirty="0"/>
              <a:t>When merchandise is sold (point of sale)</a:t>
            </a:r>
          </a:p>
          <a:p>
            <a:pPr eaLnBrk="1" fontAlgn="auto" hangingPunct="1">
              <a:spcAft>
                <a:spcPts val="0"/>
              </a:spcAft>
              <a:defRPr/>
            </a:pPr>
            <a:r>
              <a:rPr lang="en-CA" dirty="0"/>
              <a:t>In a service company:</a:t>
            </a:r>
          </a:p>
          <a:p>
            <a:pPr lvl="1" eaLnBrk="1" fontAlgn="auto" hangingPunct="1">
              <a:spcAft>
                <a:spcPts val="0"/>
              </a:spcAft>
              <a:defRPr/>
            </a:pPr>
            <a:r>
              <a:rPr lang="en-CA" dirty="0"/>
              <a:t>When the service is </a:t>
            </a:r>
            <a:r>
              <a:rPr lang="en-CA" dirty="0" smtClean="0"/>
              <a:t>performed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CA" dirty="0"/>
              <a:t>Discussion Question</a:t>
            </a:r>
          </a:p>
        </p:txBody>
      </p:sp>
      <p:sp>
        <p:nvSpPr>
          <p:cNvPr id="3" name="Content Placeholder 2"/>
          <p:cNvSpPr>
            <a:spLocks noGrp="1"/>
          </p:cNvSpPr>
          <p:nvPr>
            <p:ph idx="1"/>
          </p:nvPr>
        </p:nvSpPr>
        <p:spPr>
          <a:xfrm>
            <a:off x="441325" y="1412875"/>
            <a:ext cx="8229600" cy="4525963"/>
          </a:xfrm>
        </p:spPr>
        <p:txBody>
          <a:bodyPr rtlCol="0">
            <a:normAutofit/>
          </a:bodyPr>
          <a:lstStyle/>
          <a:p>
            <a:pPr marL="0" indent="0" eaLnBrk="1" fontAlgn="auto" hangingPunct="1">
              <a:spcAft>
                <a:spcPts val="0"/>
              </a:spcAft>
              <a:buFont typeface="Arial" pitchFamily="34" charset="0"/>
              <a:buNone/>
              <a:defRPr/>
            </a:pPr>
            <a:r>
              <a:rPr lang="en-GB" dirty="0"/>
              <a:t>How might revenue be recognized for a construction company?</a:t>
            </a:r>
          </a:p>
          <a:p>
            <a:pPr marL="0" indent="0" eaLnBrk="1" fontAlgn="auto" hangingPunct="1">
              <a:spcAft>
                <a:spcPts val="0"/>
              </a:spcAft>
              <a:buFont typeface="Arial" pitchFamily="34" charset="0"/>
              <a:buNone/>
              <a:defRPr/>
            </a:pPr>
            <a:endParaRPr lang="en-GB" dirty="0"/>
          </a:p>
          <a:p>
            <a:pPr marL="0" indent="0" eaLnBrk="1" fontAlgn="auto" hangingPunct="1">
              <a:spcAft>
                <a:spcPts val="0"/>
              </a:spcAft>
              <a:buFont typeface="Arial" pitchFamily="34" charset="0"/>
              <a:buNone/>
              <a:defRPr/>
            </a:pPr>
            <a:r>
              <a:rPr lang="en-GB" dirty="0"/>
              <a:t>Compare this to how revenue might be recorded for a small convenience store.</a:t>
            </a:r>
            <a:endParaRPr lang="en-CA" dirty="0"/>
          </a:p>
          <a:p>
            <a:pPr eaLnBrk="1" fontAlgn="auto" hangingPunct="1">
              <a:spcAft>
                <a:spcPts val="0"/>
              </a:spcAft>
              <a:defRPr/>
            </a:pPr>
            <a:endParaRPr lang="en-CA" dirty="0"/>
          </a:p>
        </p:txBody>
      </p:sp>
      <p:pic>
        <p:nvPicPr>
          <p:cNvPr id="15366" name="Picture 8" descr="C:\Documents and Settings\trenholm\Local Settings\Temporary Internet Files\Content.IE5\JZDHBPSA\MPj04331650000[1].jpg"/>
          <p:cNvPicPr>
            <a:picLocks noChangeAspect="1" noChangeArrowheads="1"/>
          </p:cNvPicPr>
          <p:nvPr/>
        </p:nvPicPr>
        <p:blipFill>
          <a:blip r:embed="rId3" cstate="print"/>
          <a:srcRect/>
          <a:stretch>
            <a:fillRect/>
          </a:stretch>
        </p:blipFill>
        <p:spPr bwMode="auto">
          <a:xfrm>
            <a:off x="7467600" y="5105400"/>
            <a:ext cx="1295400" cy="9715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Expense Recognition</a:t>
            </a:r>
            <a:endParaRPr lang="en-CA" dirty="0"/>
          </a:p>
        </p:txBody>
      </p:sp>
      <p:sp>
        <p:nvSpPr>
          <p:cNvPr id="3" name="Content Placeholder 2"/>
          <p:cNvSpPr>
            <a:spLocks noGrp="1"/>
          </p:cNvSpPr>
          <p:nvPr>
            <p:ph idx="1"/>
          </p:nvPr>
        </p:nvSpPr>
        <p:spPr>
          <a:xfrm>
            <a:off x="441325" y="1412875"/>
            <a:ext cx="8229600" cy="4525963"/>
          </a:xfrm>
        </p:spPr>
        <p:txBody>
          <a:bodyPr rtlCol="0">
            <a:normAutofit lnSpcReduction="10000"/>
          </a:bodyPr>
          <a:lstStyle/>
          <a:p>
            <a:pPr eaLnBrk="1" fontAlgn="auto" hangingPunct="1">
              <a:spcAft>
                <a:spcPts val="0"/>
              </a:spcAft>
              <a:defRPr/>
            </a:pPr>
            <a:r>
              <a:rPr lang="en-US" dirty="0"/>
              <a:t>Expenses are recognized when:</a:t>
            </a:r>
          </a:p>
          <a:p>
            <a:pPr lvl="1" eaLnBrk="1" fontAlgn="auto" hangingPunct="1">
              <a:spcAft>
                <a:spcPts val="0"/>
              </a:spcAft>
              <a:defRPr/>
            </a:pPr>
            <a:r>
              <a:rPr lang="en-US" dirty="0"/>
              <a:t>Due to ordinary activity, a decrease in future economic benefits occurs</a:t>
            </a:r>
          </a:p>
          <a:p>
            <a:pPr lvl="2" eaLnBrk="1" fontAlgn="auto" hangingPunct="1">
              <a:spcAft>
                <a:spcPts val="0"/>
              </a:spcAft>
              <a:defRPr/>
            </a:pPr>
            <a:r>
              <a:rPr lang="en-US" dirty="0">
                <a:cs typeface="Arial" pitchFamily="34" charset="0"/>
              </a:rPr>
              <a:t>A decrease in an asset or an increase in a liability</a:t>
            </a:r>
          </a:p>
          <a:p>
            <a:pPr lvl="1" eaLnBrk="1" fontAlgn="auto" hangingPunct="1">
              <a:spcAft>
                <a:spcPts val="0"/>
              </a:spcAft>
              <a:defRPr/>
            </a:pPr>
            <a:r>
              <a:rPr lang="en-US" dirty="0"/>
              <a:t> Can be measured reliably</a:t>
            </a:r>
          </a:p>
          <a:p>
            <a:pPr eaLnBrk="1" fontAlgn="auto" hangingPunct="1">
              <a:spcAft>
                <a:spcPts val="0"/>
              </a:spcAft>
              <a:defRPr/>
            </a:pPr>
            <a:r>
              <a:rPr lang="en-US" dirty="0"/>
              <a:t>Tied to changes in assets and liabilities</a:t>
            </a:r>
          </a:p>
          <a:p>
            <a:pPr eaLnBrk="1" fontAlgn="auto" hangingPunct="1">
              <a:spcAft>
                <a:spcPts val="0"/>
              </a:spcAft>
              <a:defRPr/>
            </a:pPr>
            <a:r>
              <a:rPr lang="en-US" dirty="0"/>
              <a:t>Often (but not always) coincides with revenue recognition</a:t>
            </a:r>
            <a:r>
              <a:rPr lang="en-CA" dirty="0"/>
              <a:t> </a:t>
            </a:r>
          </a:p>
          <a:p>
            <a:pPr lvl="1" eaLnBrk="1" fontAlgn="auto" hangingPunct="1">
              <a:spcAft>
                <a:spcPts val="0"/>
              </a:spcAft>
              <a:defRPr/>
            </a:pPr>
            <a:r>
              <a:rPr lang="en-US" dirty="0"/>
              <a:t>Known as </a:t>
            </a:r>
            <a:r>
              <a:rPr lang="en-US" b="1" dirty="0" smtClean="0">
                <a:solidFill>
                  <a:srgbClr val="CC3300"/>
                </a:solidFill>
              </a:rPr>
              <a:t>matching</a:t>
            </a:r>
            <a:endParaRPr lang="en-CA" b="1" dirty="0">
              <a:solidFill>
                <a:srgbClr val="CC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Discussion Question</a:t>
            </a:r>
            <a:endParaRPr lang="en-CA" dirty="0"/>
          </a:p>
        </p:txBody>
      </p:sp>
      <p:sp>
        <p:nvSpPr>
          <p:cNvPr id="3" name="Content Placeholder 2"/>
          <p:cNvSpPr>
            <a:spLocks noGrp="1"/>
          </p:cNvSpPr>
          <p:nvPr>
            <p:ph idx="1"/>
          </p:nvPr>
        </p:nvSpPr>
        <p:spPr>
          <a:xfrm>
            <a:off x="441325" y="1412875"/>
            <a:ext cx="8229600" cy="4525963"/>
          </a:xfrm>
        </p:spPr>
        <p:txBody>
          <a:bodyPr rtlCol="0">
            <a:normAutofit/>
          </a:bodyPr>
          <a:lstStyle/>
          <a:p>
            <a:pPr marL="0" indent="0" eaLnBrk="1" fontAlgn="auto" hangingPunct="1">
              <a:spcAft>
                <a:spcPts val="0"/>
              </a:spcAft>
              <a:buFont typeface="Arial" pitchFamily="34" charset="0"/>
              <a:buNone/>
              <a:defRPr/>
            </a:pPr>
            <a:r>
              <a:rPr lang="en-CA" dirty="0"/>
              <a:t>Identify </a:t>
            </a:r>
            <a:r>
              <a:rPr lang="en-GB" dirty="0"/>
              <a:t>some expenses that can be easily matched to revenue and some that aren</a:t>
            </a:r>
            <a:r>
              <a:rPr lang="en-GB" altLang="en-US" dirty="0"/>
              <a:t>’</a:t>
            </a:r>
            <a:r>
              <a:rPr lang="en-GB" dirty="0"/>
              <a:t>t as easily directly matched to the revenue they help produce.</a:t>
            </a:r>
            <a:endParaRPr lang="en-US" dirty="0"/>
          </a:p>
          <a:p>
            <a:pPr eaLnBrk="1" fontAlgn="auto" hangingPunct="1">
              <a:spcAft>
                <a:spcPts val="0"/>
              </a:spcAft>
              <a:defRPr/>
            </a:pPr>
            <a:endParaRPr lang="en-CA" dirty="0"/>
          </a:p>
        </p:txBody>
      </p:sp>
      <p:pic>
        <p:nvPicPr>
          <p:cNvPr id="17414" name="Picture 8" descr="C:\Documents and Settings\trenholm\Local Settings\Temporary Internet Files\Content.IE5\JZDHBPSA\MPj04331650000[1].jpg"/>
          <p:cNvPicPr>
            <a:picLocks noChangeAspect="1" noChangeArrowheads="1"/>
          </p:cNvPicPr>
          <p:nvPr/>
        </p:nvPicPr>
        <p:blipFill>
          <a:blip r:embed="rId3" cstate="print"/>
          <a:srcRect/>
          <a:stretch>
            <a:fillRect/>
          </a:stretch>
        </p:blipFill>
        <p:spPr bwMode="auto">
          <a:xfrm>
            <a:off x="7467600" y="5105400"/>
            <a:ext cx="1295400" cy="9715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Accrual Basis Accounting</a:t>
            </a:r>
            <a:endParaRPr lang="en-CA" dirty="0"/>
          </a:p>
        </p:txBody>
      </p:sp>
      <p:sp>
        <p:nvSpPr>
          <p:cNvPr id="18437" name="Content Placeholder 2"/>
          <p:cNvSpPr>
            <a:spLocks noGrp="1"/>
          </p:cNvSpPr>
          <p:nvPr>
            <p:ph idx="1"/>
          </p:nvPr>
        </p:nvSpPr>
        <p:spPr>
          <a:xfrm>
            <a:off x="441325" y="1412875"/>
            <a:ext cx="8229600" cy="4525963"/>
          </a:xfrm>
        </p:spPr>
        <p:txBody>
          <a:bodyPr/>
          <a:lstStyle/>
          <a:p>
            <a:pPr eaLnBrk="1" hangingPunct="1"/>
            <a:r>
              <a:rPr lang="en-US" altLang="en-US" smtClean="0"/>
              <a:t>Transactions affecting a company’s financial statements are recorded in the period the events occur, rather than when cash is received or paid</a:t>
            </a:r>
          </a:p>
          <a:p>
            <a:pPr lvl="1" eaLnBrk="1" hangingPunct="1"/>
            <a:r>
              <a:rPr lang="en-US" altLang="en-US" smtClean="0"/>
              <a:t>Revenue is recorded when </a:t>
            </a:r>
            <a:r>
              <a:rPr lang="en-US" altLang="en-US" b="1" smtClean="0">
                <a:solidFill>
                  <a:srgbClr val="CC3300"/>
                </a:solidFill>
              </a:rPr>
              <a:t>earned</a:t>
            </a:r>
            <a:r>
              <a:rPr lang="en-US" altLang="en-US" smtClean="0"/>
              <a:t>, rather than when cash is received</a:t>
            </a:r>
          </a:p>
          <a:p>
            <a:pPr lvl="1" eaLnBrk="1" hangingPunct="1"/>
            <a:r>
              <a:rPr lang="en-US" altLang="en-US" smtClean="0"/>
              <a:t>Expenses are recorded when goods or services are </a:t>
            </a:r>
            <a:r>
              <a:rPr lang="en-US" altLang="en-US" b="1" smtClean="0">
                <a:solidFill>
                  <a:srgbClr val="CC3300"/>
                </a:solidFill>
              </a:rPr>
              <a:t>consumed </a:t>
            </a:r>
            <a:r>
              <a:rPr lang="en-US" altLang="en-US" smtClean="0"/>
              <a:t>or</a:t>
            </a:r>
            <a:r>
              <a:rPr lang="en-US" altLang="en-US" b="1" smtClean="0">
                <a:solidFill>
                  <a:srgbClr val="CC3300"/>
                </a:solidFill>
              </a:rPr>
              <a:t> used</a:t>
            </a:r>
            <a:r>
              <a:rPr lang="en-US" altLang="en-US" smtClean="0"/>
              <a:t>, rather than when cash is paid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extLst>
                <a:ext uri="{28A0092B-C50C-407E-A947-70E740481C1C}">
                  <a14:useLocalDpi xmlns:a14="http://schemas.microsoft.com/office/drawing/2010/main" val="0"/>
                </a:ext>
              </a:extLst>
            </a:blip>
          </a:blipFill>
          <a:ln/>
          <a:extLs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dirty="0"/>
              <a:t>Cash Basis Accounting</a:t>
            </a:r>
            <a:endParaRPr lang="en-CA" dirty="0"/>
          </a:p>
        </p:txBody>
      </p:sp>
      <p:sp>
        <p:nvSpPr>
          <p:cNvPr id="19461" name="Content Placeholder 2"/>
          <p:cNvSpPr>
            <a:spLocks noGrp="1"/>
          </p:cNvSpPr>
          <p:nvPr>
            <p:ph idx="1"/>
          </p:nvPr>
        </p:nvSpPr>
        <p:spPr>
          <a:xfrm>
            <a:off x="441325" y="1412875"/>
            <a:ext cx="8229600" cy="5040313"/>
          </a:xfrm>
        </p:spPr>
        <p:txBody>
          <a:bodyPr/>
          <a:lstStyle/>
          <a:p>
            <a:pPr eaLnBrk="1" hangingPunct="1"/>
            <a:r>
              <a:rPr lang="en-US" altLang="en-US" smtClean="0"/>
              <a:t>Revenue is recorded only when cash is </a:t>
            </a:r>
            <a:r>
              <a:rPr lang="en-US" altLang="en-US" b="1" smtClean="0">
                <a:solidFill>
                  <a:srgbClr val="CC3300"/>
                </a:solidFill>
              </a:rPr>
              <a:t>received</a:t>
            </a:r>
          </a:p>
          <a:p>
            <a:pPr eaLnBrk="1" hangingPunct="1"/>
            <a:r>
              <a:rPr lang="en-US" altLang="en-US" smtClean="0"/>
              <a:t>Expenses are recorded only when cash is </a:t>
            </a:r>
            <a:r>
              <a:rPr lang="en-US" altLang="en-US" b="1" smtClean="0">
                <a:solidFill>
                  <a:srgbClr val="CC3300"/>
                </a:solidFill>
              </a:rPr>
              <a:t>paid</a:t>
            </a:r>
          </a:p>
          <a:p>
            <a:pPr eaLnBrk="1" hangingPunct="1"/>
            <a:r>
              <a:rPr lang="en-US" altLang="en-US" smtClean="0"/>
              <a:t>Can lead to misleading information for decision-making:</a:t>
            </a:r>
          </a:p>
          <a:p>
            <a:pPr lvl="1" eaLnBrk="1" hangingPunct="1"/>
            <a:r>
              <a:rPr lang="en-US" altLang="en-US" smtClean="0"/>
              <a:t>Revenue and expenses can be manipulated by timing the receipt and payment of cash</a:t>
            </a:r>
          </a:p>
          <a:p>
            <a:pPr lvl="1" eaLnBrk="1" hangingPunct="1"/>
            <a:r>
              <a:rPr lang="en-CA" altLang="en-US" smtClean="0"/>
              <a:t>Can increase or decrease profit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2323</TotalTime>
  <Words>1071</Words>
  <Application>Microsoft Office PowerPoint</Application>
  <PresentationFormat>On-screen Show (4:3)</PresentationFormat>
  <Paragraphs>118</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HYGothic-Extra</vt:lpstr>
      <vt:lpstr>Symbol</vt:lpstr>
      <vt:lpstr>Tahoma</vt:lpstr>
      <vt:lpstr>Times New Roman</vt:lpstr>
      <vt:lpstr>Presentation1</vt:lpstr>
      <vt:lpstr>PowerPoint Presentation</vt:lpstr>
      <vt:lpstr>STUDY OBJECTIVES</vt:lpstr>
      <vt:lpstr>Timing Issues</vt:lpstr>
      <vt:lpstr>Revenue Recognition</vt:lpstr>
      <vt:lpstr>Discussion Question</vt:lpstr>
      <vt:lpstr>Expense Recognition</vt:lpstr>
      <vt:lpstr>Discussion Question</vt:lpstr>
      <vt:lpstr>Accrual Basis Accounting</vt:lpstr>
      <vt:lpstr>Cash Basis Accounting</vt:lpstr>
      <vt:lpstr>Adjusting Entries</vt:lpstr>
      <vt:lpstr>Types of Adjusting Entries</vt:lpstr>
      <vt:lpstr>Prepaid Expenses</vt:lpstr>
      <vt:lpstr>Unearned Revenue</vt:lpstr>
      <vt:lpstr>Discussion Question</vt:lpstr>
      <vt:lpstr>Accruals</vt:lpstr>
      <vt:lpstr>Summary of Basic Relationships</vt:lpstr>
      <vt:lpstr>Adjusted Trial Balance</vt:lpstr>
      <vt:lpstr>Closing the Books</vt:lpstr>
      <vt:lpstr>Temporary and Permanent Accounts </vt:lpstr>
      <vt:lpstr>The Closing Process</vt:lpstr>
      <vt:lpstr>The Closing Process Illustrated</vt:lpstr>
      <vt:lpstr>General Ledger</vt:lpstr>
      <vt:lpstr>Post-Closing Trial Balance</vt:lpstr>
      <vt:lpstr>Summary of the Accounting Cycle</vt:lpstr>
      <vt:lpstr>Comparing IFRS and ASPE</vt:lpstr>
      <vt:lpstr>COPYRIGHT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dc:creator>
  <cp:lastModifiedBy>fatemeh</cp:lastModifiedBy>
  <cp:revision>14</cp:revision>
  <dcterms:created xsi:type="dcterms:W3CDTF">2013-07-26T00:51:58Z</dcterms:created>
  <dcterms:modified xsi:type="dcterms:W3CDTF">2017-04-24T17:23:14Z</dcterms:modified>
</cp:coreProperties>
</file>