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9"/>
  </p:notesMasterIdLst>
  <p:handoutMasterIdLst>
    <p:handoutMasterId r:id="rId50"/>
  </p:handoutMasterIdLst>
  <p:sldIdLst>
    <p:sldId id="256" r:id="rId6"/>
    <p:sldId id="257" r:id="rId7"/>
    <p:sldId id="259" r:id="rId8"/>
    <p:sldId id="258" r:id="rId9"/>
    <p:sldId id="260" r:id="rId10"/>
    <p:sldId id="261" r:id="rId11"/>
    <p:sldId id="262" r:id="rId12"/>
    <p:sldId id="264" r:id="rId13"/>
    <p:sldId id="265" r:id="rId14"/>
    <p:sldId id="266" r:id="rId15"/>
    <p:sldId id="267" r:id="rId16"/>
    <p:sldId id="268" r:id="rId17"/>
    <p:sldId id="275" r:id="rId18"/>
    <p:sldId id="270" r:id="rId19"/>
    <p:sldId id="271" r:id="rId20"/>
    <p:sldId id="272" r:id="rId21"/>
    <p:sldId id="273" r:id="rId22"/>
    <p:sldId id="274" r:id="rId23"/>
    <p:sldId id="276" r:id="rId24"/>
    <p:sldId id="306" r:id="rId25"/>
    <p:sldId id="277" r:id="rId26"/>
    <p:sldId id="278" r:id="rId27"/>
    <p:sldId id="279" r:id="rId28"/>
    <p:sldId id="280" r:id="rId29"/>
    <p:sldId id="281" r:id="rId30"/>
    <p:sldId id="282" r:id="rId31"/>
    <p:sldId id="283" r:id="rId32"/>
    <p:sldId id="287" r:id="rId33"/>
    <p:sldId id="288" r:id="rId34"/>
    <p:sldId id="289" r:id="rId35"/>
    <p:sldId id="296" r:id="rId36"/>
    <p:sldId id="295" r:id="rId37"/>
    <p:sldId id="292" r:id="rId38"/>
    <p:sldId id="297" r:id="rId39"/>
    <p:sldId id="290" r:id="rId40"/>
    <p:sldId id="298" r:id="rId41"/>
    <p:sldId id="299" r:id="rId42"/>
    <p:sldId id="301" r:id="rId43"/>
    <p:sldId id="302" r:id="rId44"/>
    <p:sldId id="291" r:id="rId45"/>
    <p:sldId id="300" r:id="rId46"/>
    <p:sldId id="304" r:id="rId47"/>
    <p:sldId id="30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16">
          <p15:clr>
            <a:srgbClr val="A4A3A4"/>
          </p15:clr>
        </p15:guide>
        <p15:guide id="3" orient="horz" pos="96">
          <p15:clr>
            <a:srgbClr val="A4A3A4"/>
          </p15:clr>
        </p15:guide>
        <p15:guide id="4" orient="horz" pos="912">
          <p15:clr>
            <a:srgbClr val="A4A3A4"/>
          </p15:clr>
        </p15:guide>
        <p15:guide id="5" orient="horz" pos="3888">
          <p15:clr>
            <a:srgbClr val="A4A3A4"/>
          </p15:clr>
        </p15:guide>
        <p15:guide id="6" orient="horz" pos="1413">
          <p15:clr>
            <a:srgbClr val="A4A3A4"/>
          </p15:clr>
        </p15:guide>
        <p15:guide id="7" pos="2880">
          <p15:clr>
            <a:srgbClr val="A4A3A4"/>
          </p15:clr>
        </p15:guide>
        <p15:guide id="8" pos="240">
          <p15:clr>
            <a:srgbClr val="A4A3A4"/>
          </p15:clr>
        </p15:guide>
        <p15:guide id="9" pos="55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Hoover" initial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81" autoAdjust="0"/>
  </p:normalViewPr>
  <p:slideViewPr>
    <p:cSldViewPr>
      <p:cViewPr varScale="1">
        <p:scale>
          <a:sx n="59" d="100"/>
          <a:sy n="59" d="100"/>
        </p:scale>
        <p:origin x="1716" y="102"/>
      </p:cViewPr>
      <p:guideLst>
        <p:guide orient="horz" pos="2160"/>
        <p:guide orient="horz" pos="816"/>
        <p:guide orient="horz" pos="96"/>
        <p:guide orient="horz" pos="912"/>
        <p:guide orient="horz" pos="3888"/>
        <p:guide orient="horz" pos="1413"/>
        <p:guide pos="2880"/>
        <p:guide pos="240"/>
        <p:guide pos="5520"/>
      </p:guideLst>
    </p:cSldViewPr>
  </p:slideViewPr>
  <p:notesTextViewPr>
    <p:cViewPr>
      <p:scale>
        <a:sx n="1" d="1"/>
        <a:sy n="1" d="1"/>
      </p:scale>
      <p:origin x="0" y="0"/>
    </p:cViewPr>
  </p:notesTextViewPr>
  <p:sorterViewPr>
    <p:cViewPr>
      <p:scale>
        <a:sx n="100" d="100"/>
        <a:sy n="100" d="100"/>
      </p:scale>
      <p:origin x="0" y="3186"/>
    </p:cViewPr>
  </p:sorterViewPr>
  <p:notesViewPr>
    <p:cSldViewPr showGuides="1">
      <p:cViewPr varScale="1">
        <p:scale>
          <a:sx n="83" d="100"/>
          <a:sy n="83" d="100"/>
        </p:scale>
        <p:origin x="-38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B705F-F5E7-49EA-843F-694808921AA7}"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452EEFDC-9CDF-4CA0-B823-B3C026002D65}">
      <dgm:prSet/>
      <dgm:spPr/>
      <dgm:t>
        <a:bodyPr/>
        <a:lstStyle/>
        <a:p>
          <a:pPr rtl="0"/>
          <a:r>
            <a:rPr lang="en-US" dirty="0" smtClean="0"/>
            <a:t>Opportunity</a:t>
          </a:r>
          <a:endParaRPr lang="en-US" dirty="0"/>
        </a:p>
      </dgm:t>
    </dgm:pt>
    <dgm:pt modelId="{2BB98C7A-5016-4ED5-A5AE-1F4664BD2561}" type="parTrans" cxnId="{478DF664-06D5-4BE1-AB39-5BB1C8AF884C}">
      <dgm:prSet/>
      <dgm:spPr/>
      <dgm:t>
        <a:bodyPr/>
        <a:lstStyle/>
        <a:p>
          <a:endParaRPr lang="en-US"/>
        </a:p>
      </dgm:t>
    </dgm:pt>
    <dgm:pt modelId="{11F0CAB7-7C63-4155-8EF4-341C058D5E9C}" type="sibTrans" cxnId="{478DF664-06D5-4BE1-AB39-5BB1C8AF884C}">
      <dgm:prSet/>
      <dgm:spPr/>
      <dgm:t>
        <a:bodyPr/>
        <a:lstStyle/>
        <a:p>
          <a:endParaRPr lang="en-US"/>
        </a:p>
      </dgm:t>
    </dgm:pt>
    <dgm:pt modelId="{457CCCED-C9AF-4940-B712-E67357430104}">
      <dgm:prSet/>
      <dgm:spPr/>
      <dgm:t>
        <a:bodyPr/>
        <a:lstStyle/>
        <a:p>
          <a:pPr rtl="0"/>
          <a:r>
            <a:rPr lang="en-US" smtClean="0"/>
            <a:t>Motivation</a:t>
          </a:r>
          <a:endParaRPr lang="en-US"/>
        </a:p>
      </dgm:t>
    </dgm:pt>
    <dgm:pt modelId="{BDE39AC3-91E4-467F-B28C-A4EBF65BDA6F}" type="parTrans" cxnId="{FF1A7F70-08AC-4E17-9414-18AC7C89243C}">
      <dgm:prSet/>
      <dgm:spPr/>
      <dgm:t>
        <a:bodyPr/>
        <a:lstStyle/>
        <a:p>
          <a:endParaRPr lang="en-US"/>
        </a:p>
      </dgm:t>
    </dgm:pt>
    <dgm:pt modelId="{9873D84D-38C0-4DDD-A70C-A789BFACEAD5}" type="sibTrans" cxnId="{FF1A7F70-08AC-4E17-9414-18AC7C89243C}">
      <dgm:prSet/>
      <dgm:spPr/>
      <dgm:t>
        <a:bodyPr/>
        <a:lstStyle/>
        <a:p>
          <a:endParaRPr lang="en-US"/>
        </a:p>
      </dgm:t>
    </dgm:pt>
    <dgm:pt modelId="{F7816289-8197-400D-B140-2D078924B69D}">
      <dgm:prSet/>
      <dgm:spPr/>
      <dgm:t>
        <a:bodyPr/>
        <a:lstStyle/>
        <a:p>
          <a:pPr rtl="0"/>
          <a:r>
            <a:rPr lang="en-US" smtClean="0"/>
            <a:t>Rationalization</a:t>
          </a:r>
          <a:endParaRPr lang="en-US"/>
        </a:p>
      </dgm:t>
    </dgm:pt>
    <dgm:pt modelId="{13E4DC03-E1F8-4021-B27F-1B84513C4F61}" type="parTrans" cxnId="{0927B081-D745-4F5B-A573-AC2ADDEF2F72}">
      <dgm:prSet/>
      <dgm:spPr/>
      <dgm:t>
        <a:bodyPr/>
        <a:lstStyle/>
        <a:p>
          <a:endParaRPr lang="en-US"/>
        </a:p>
      </dgm:t>
    </dgm:pt>
    <dgm:pt modelId="{90E217A5-AA53-4745-8FE2-DFA40876A4FE}" type="sibTrans" cxnId="{0927B081-D745-4F5B-A573-AC2ADDEF2F72}">
      <dgm:prSet/>
      <dgm:spPr/>
      <dgm:t>
        <a:bodyPr/>
        <a:lstStyle/>
        <a:p>
          <a:endParaRPr lang="en-US"/>
        </a:p>
      </dgm:t>
    </dgm:pt>
    <dgm:pt modelId="{B61A01DB-C77E-4008-8A57-394D629D1396}" type="pres">
      <dgm:prSet presAssocID="{7BBB705F-F5E7-49EA-843F-694808921AA7}" presName="cycle" presStyleCnt="0">
        <dgm:presLayoutVars>
          <dgm:dir/>
          <dgm:resizeHandles val="exact"/>
        </dgm:presLayoutVars>
      </dgm:prSet>
      <dgm:spPr/>
      <dgm:t>
        <a:bodyPr/>
        <a:lstStyle/>
        <a:p>
          <a:endParaRPr lang="en-US"/>
        </a:p>
      </dgm:t>
    </dgm:pt>
    <dgm:pt modelId="{10455C4C-3E59-4E61-8B5A-05A06DBF3718}" type="pres">
      <dgm:prSet presAssocID="{452EEFDC-9CDF-4CA0-B823-B3C026002D65}" presName="node" presStyleLbl="node1" presStyleIdx="0" presStyleCnt="3">
        <dgm:presLayoutVars>
          <dgm:bulletEnabled val="1"/>
        </dgm:presLayoutVars>
      </dgm:prSet>
      <dgm:spPr/>
      <dgm:t>
        <a:bodyPr/>
        <a:lstStyle/>
        <a:p>
          <a:endParaRPr lang="en-US"/>
        </a:p>
      </dgm:t>
    </dgm:pt>
    <dgm:pt modelId="{D94440C1-A116-40AF-9F9B-AD0F05B8AAEA}" type="pres">
      <dgm:prSet presAssocID="{452EEFDC-9CDF-4CA0-B823-B3C026002D65}" presName="spNode" presStyleCnt="0"/>
      <dgm:spPr/>
    </dgm:pt>
    <dgm:pt modelId="{3AE19024-3E76-4B10-B6EC-2B47DC6E4D14}" type="pres">
      <dgm:prSet presAssocID="{11F0CAB7-7C63-4155-8EF4-341C058D5E9C}" presName="sibTrans" presStyleLbl="sibTrans1D1" presStyleIdx="0" presStyleCnt="3"/>
      <dgm:spPr/>
      <dgm:t>
        <a:bodyPr/>
        <a:lstStyle/>
        <a:p>
          <a:endParaRPr lang="en-US"/>
        </a:p>
      </dgm:t>
    </dgm:pt>
    <dgm:pt modelId="{F1BB50D3-0865-41FC-922C-E9BC29644A40}" type="pres">
      <dgm:prSet presAssocID="{457CCCED-C9AF-4940-B712-E67357430104}" presName="node" presStyleLbl="node1" presStyleIdx="1" presStyleCnt="3">
        <dgm:presLayoutVars>
          <dgm:bulletEnabled val="1"/>
        </dgm:presLayoutVars>
      </dgm:prSet>
      <dgm:spPr/>
      <dgm:t>
        <a:bodyPr/>
        <a:lstStyle/>
        <a:p>
          <a:endParaRPr lang="en-US"/>
        </a:p>
      </dgm:t>
    </dgm:pt>
    <dgm:pt modelId="{7CCA9D54-15CC-465D-9C73-9D784ECD6A13}" type="pres">
      <dgm:prSet presAssocID="{457CCCED-C9AF-4940-B712-E67357430104}" presName="spNode" presStyleCnt="0"/>
      <dgm:spPr/>
    </dgm:pt>
    <dgm:pt modelId="{BE320618-A262-4098-A23C-69995D3FC63C}" type="pres">
      <dgm:prSet presAssocID="{9873D84D-38C0-4DDD-A70C-A789BFACEAD5}" presName="sibTrans" presStyleLbl="sibTrans1D1" presStyleIdx="1" presStyleCnt="3"/>
      <dgm:spPr/>
      <dgm:t>
        <a:bodyPr/>
        <a:lstStyle/>
        <a:p>
          <a:endParaRPr lang="en-US"/>
        </a:p>
      </dgm:t>
    </dgm:pt>
    <dgm:pt modelId="{EA739974-A219-4FA9-A335-903409CA8268}" type="pres">
      <dgm:prSet presAssocID="{F7816289-8197-400D-B140-2D078924B69D}" presName="node" presStyleLbl="node1" presStyleIdx="2" presStyleCnt="3">
        <dgm:presLayoutVars>
          <dgm:bulletEnabled val="1"/>
        </dgm:presLayoutVars>
      </dgm:prSet>
      <dgm:spPr/>
      <dgm:t>
        <a:bodyPr/>
        <a:lstStyle/>
        <a:p>
          <a:endParaRPr lang="en-US"/>
        </a:p>
      </dgm:t>
    </dgm:pt>
    <dgm:pt modelId="{4A4D7857-9BAF-480C-929E-D8312F2D899D}" type="pres">
      <dgm:prSet presAssocID="{F7816289-8197-400D-B140-2D078924B69D}" presName="spNode" presStyleCnt="0"/>
      <dgm:spPr/>
    </dgm:pt>
    <dgm:pt modelId="{26ADF176-29A8-416C-8E64-907917E6AAFE}" type="pres">
      <dgm:prSet presAssocID="{90E217A5-AA53-4745-8FE2-DFA40876A4FE}" presName="sibTrans" presStyleLbl="sibTrans1D1" presStyleIdx="2" presStyleCnt="3"/>
      <dgm:spPr/>
      <dgm:t>
        <a:bodyPr/>
        <a:lstStyle/>
        <a:p>
          <a:endParaRPr lang="en-US"/>
        </a:p>
      </dgm:t>
    </dgm:pt>
  </dgm:ptLst>
  <dgm:cxnLst>
    <dgm:cxn modelId="{BA13D933-DE2A-4452-A07C-0B7C2E2277BF}" type="presOf" srcId="{7BBB705F-F5E7-49EA-843F-694808921AA7}" destId="{B61A01DB-C77E-4008-8A57-394D629D1396}" srcOrd="0" destOrd="0" presId="urn:microsoft.com/office/officeart/2005/8/layout/cycle6"/>
    <dgm:cxn modelId="{0A9B02A6-B7DA-45FE-831C-6CB0874EA00D}" type="presOf" srcId="{90E217A5-AA53-4745-8FE2-DFA40876A4FE}" destId="{26ADF176-29A8-416C-8E64-907917E6AAFE}" srcOrd="0" destOrd="0" presId="urn:microsoft.com/office/officeart/2005/8/layout/cycle6"/>
    <dgm:cxn modelId="{BCCB027A-123D-4F2E-A2AD-5317F8723C79}" type="presOf" srcId="{457CCCED-C9AF-4940-B712-E67357430104}" destId="{F1BB50D3-0865-41FC-922C-E9BC29644A40}" srcOrd="0" destOrd="0" presId="urn:microsoft.com/office/officeart/2005/8/layout/cycle6"/>
    <dgm:cxn modelId="{FF1A7F70-08AC-4E17-9414-18AC7C89243C}" srcId="{7BBB705F-F5E7-49EA-843F-694808921AA7}" destId="{457CCCED-C9AF-4940-B712-E67357430104}" srcOrd="1" destOrd="0" parTransId="{BDE39AC3-91E4-467F-B28C-A4EBF65BDA6F}" sibTransId="{9873D84D-38C0-4DDD-A70C-A789BFACEAD5}"/>
    <dgm:cxn modelId="{0927B081-D745-4F5B-A573-AC2ADDEF2F72}" srcId="{7BBB705F-F5E7-49EA-843F-694808921AA7}" destId="{F7816289-8197-400D-B140-2D078924B69D}" srcOrd="2" destOrd="0" parTransId="{13E4DC03-E1F8-4021-B27F-1B84513C4F61}" sibTransId="{90E217A5-AA53-4745-8FE2-DFA40876A4FE}"/>
    <dgm:cxn modelId="{478DF664-06D5-4BE1-AB39-5BB1C8AF884C}" srcId="{7BBB705F-F5E7-49EA-843F-694808921AA7}" destId="{452EEFDC-9CDF-4CA0-B823-B3C026002D65}" srcOrd="0" destOrd="0" parTransId="{2BB98C7A-5016-4ED5-A5AE-1F4664BD2561}" sibTransId="{11F0CAB7-7C63-4155-8EF4-341C058D5E9C}"/>
    <dgm:cxn modelId="{898572E2-A324-48DB-8BF3-02273E5DD318}" type="presOf" srcId="{F7816289-8197-400D-B140-2D078924B69D}" destId="{EA739974-A219-4FA9-A335-903409CA8268}" srcOrd="0" destOrd="0" presId="urn:microsoft.com/office/officeart/2005/8/layout/cycle6"/>
    <dgm:cxn modelId="{AE2D9A62-E549-44F1-A8F9-BA8EE900993B}" type="presOf" srcId="{9873D84D-38C0-4DDD-A70C-A789BFACEAD5}" destId="{BE320618-A262-4098-A23C-69995D3FC63C}" srcOrd="0" destOrd="0" presId="urn:microsoft.com/office/officeart/2005/8/layout/cycle6"/>
    <dgm:cxn modelId="{EC58184D-60E4-4DC5-919F-FBED91BA724E}" type="presOf" srcId="{11F0CAB7-7C63-4155-8EF4-341C058D5E9C}" destId="{3AE19024-3E76-4B10-B6EC-2B47DC6E4D14}" srcOrd="0" destOrd="0" presId="urn:microsoft.com/office/officeart/2005/8/layout/cycle6"/>
    <dgm:cxn modelId="{FD5BD1B8-8268-4DA7-8D00-E018109F7903}" type="presOf" srcId="{452EEFDC-9CDF-4CA0-B823-B3C026002D65}" destId="{10455C4C-3E59-4E61-8B5A-05A06DBF3718}" srcOrd="0" destOrd="0" presId="urn:microsoft.com/office/officeart/2005/8/layout/cycle6"/>
    <dgm:cxn modelId="{1D4ACF42-7C66-45D5-A447-CD6D5324B197}" type="presParOf" srcId="{B61A01DB-C77E-4008-8A57-394D629D1396}" destId="{10455C4C-3E59-4E61-8B5A-05A06DBF3718}" srcOrd="0" destOrd="0" presId="urn:microsoft.com/office/officeart/2005/8/layout/cycle6"/>
    <dgm:cxn modelId="{7CDD2530-CD8E-40DE-BC3E-80FBEC2B22D9}" type="presParOf" srcId="{B61A01DB-C77E-4008-8A57-394D629D1396}" destId="{D94440C1-A116-40AF-9F9B-AD0F05B8AAEA}" srcOrd="1" destOrd="0" presId="urn:microsoft.com/office/officeart/2005/8/layout/cycle6"/>
    <dgm:cxn modelId="{B0E7C735-EF60-4F4D-B5C6-382EDCE155E0}" type="presParOf" srcId="{B61A01DB-C77E-4008-8A57-394D629D1396}" destId="{3AE19024-3E76-4B10-B6EC-2B47DC6E4D14}" srcOrd="2" destOrd="0" presId="urn:microsoft.com/office/officeart/2005/8/layout/cycle6"/>
    <dgm:cxn modelId="{76A3F8C5-4265-49E4-BE14-6C3BE4D15EB7}" type="presParOf" srcId="{B61A01DB-C77E-4008-8A57-394D629D1396}" destId="{F1BB50D3-0865-41FC-922C-E9BC29644A40}" srcOrd="3" destOrd="0" presId="urn:microsoft.com/office/officeart/2005/8/layout/cycle6"/>
    <dgm:cxn modelId="{A2EDDC63-1AFD-4F9D-B804-0B54538866D1}" type="presParOf" srcId="{B61A01DB-C77E-4008-8A57-394D629D1396}" destId="{7CCA9D54-15CC-465D-9C73-9D784ECD6A13}" srcOrd="4" destOrd="0" presId="urn:microsoft.com/office/officeart/2005/8/layout/cycle6"/>
    <dgm:cxn modelId="{FDFCD487-3867-4BE3-9DA5-0C30D4391A00}" type="presParOf" srcId="{B61A01DB-C77E-4008-8A57-394D629D1396}" destId="{BE320618-A262-4098-A23C-69995D3FC63C}" srcOrd="5" destOrd="0" presId="urn:microsoft.com/office/officeart/2005/8/layout/cycle6"/>
    <dgm:cxn modelId="{732F45C2-FB8D-4948-A328-B73BD2B696A6}" type="presParOf" srcId="{B61A01DB-C77E-4008-8A57-394D629D1396}" destId="{EA739974-A219-4FA9-A335-903409CA8268}" srcOrd="6" destOrd="0" presId="urn:microsoft.com/office/officeart/2005/8/layout/cycle6"/>
    <dgm:cxn modelId="{FFE64599-5BFA-4D66-8853-2C5D797571C8}" type="presParOf" srcId="{B61A01DB-C77E-4008-8A57-394D629D1396}" destId="{4A4D7857-9BAF-480C-929E-D8312F2D899D}" srcOrd="7" destOrd="0" presId="urn:microsoft.com/office/officeart/2005/8/layout/cycle6"/>
    <dgm:cxn modelId="{A5F1AFCA-7698-424C-851F-A2BCA1DAF0CF}" type="presParOf" srcId="{B61A01DB-C77E-4008-8A57-394D629D1396}" destId="{26ADF176-29A8-416C-8E64-907917E6AAFE}"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C93E1A-EE00-4E52-9A9D-A26A3B8EB8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FC38384-3277-432D-8659-B1FF8DE9683E}">
      <dgm:prSet phldrT="[Text]"/>
      <dgm:spPr>
        <a:solidFill>
          <a:schemeClr val="bg1">
            <a:lumMod val="50000"/>
          </a:schemeClr>
        </a:solidFill>
      </dgm:spPr>
      <dgm:t>
        <a:bodyPr/>
        <a:lstStyle/>
        <a:p>
          <a:r>
            <a:rPr lang="en-US" dirty="0" smtClean="0"/>
            <a:t>Regulatory Authority</a:t>
          </a:r>
        </a:p>
      </dgm:t>
    </dgm:pt>
    <dgm:pt modelId="{7829F151-B6EE-47FA-907F-0F6A4BFEABC8}" type="parTrans" cxnId="{F97A31F3-C31D-4616-9F61-788CC7812012}">
      <dgm:prSet/>
      <dgm:spPr/>
      <dgm:t>
        <a:bodyPr/>
        <a:lstStyle/>
        <a:p>
          <a:endParaRPr lang="en-US"/>
        </a:p>
      </dgm:t>
    </dgm:pt>
    <dgm:pt modelId="{2BC8CE4A-E8C5-414E-AD59-BED0AB26B2C7}" type="sibTrans" cxnId="{F97A31F3-C31D-4616-9F61-788CC7812012}">
      <dgm:prSet/>
      <dgm:spPr/>
      <dgm:t>
        <a:bodyPr/>
        <a:lstStyle/>
        <a:p>
          <a:endParaRPr lang="en-US"/>
        </a:p>
      </dgm:t>
    </dgm:pt>
    <dgm:pt modelId="{FE66CCB1-83FC-4795-A816-16382FE8F274}">
      <dgm:prSet phldrT="[Text]"/>
      <dgm:spPr>
        <a:solidFill>
          <a:schemeClr val="bg1">
            <a:lumMod val="75000"/>
          </a:schemeClr>
        </a:solidFill>
      </dgm:spPr>
      <dgm:t>
        <a:bodyPr/>
        <a:lstStyle/>
        <a:p>
          <a:r>
            <a:rPr lang="en-US" dirty="0" smtClean="0"/>
            <a:t>Auditors</a:t>
          </a:r>
          <a:endParaRPr lang="en-US" dirty="0"/>
        </a:p>
      </dgm:t>
    </dgm:pt>
    <dgm:pt modelId="{F8367319-0575-48CB-A1DD-7A501803C7DE}" type="parTrans" cxnId="{E6846B34-D5BA-45D7-8D87-8ED6F84707A7}">
      <dgm:prSet/>
      <dgm:spPr/>
      <dgm:t>
        <a:bodyPr/>
        <a:lstStyle/>
        <a:p>
          <a:endParaRPr lang="en-US"/>
        </a:p>
      </dgm:t>
    </dgm:pt>
    <dgm:pt modelId="{328BDDCB-93C3-46ED-A689-522736D17567}" type="sibTrans" cxnId="{E6846B34-D5BA-45D7-8D87-8ED6F84707A7}">
      <dgm:prSet/>
      <dgm:spPr/>
      <dgm:t>
        <a:bodyPr/>
        <a:lstStyle/>
        <a:p>
          <a:endParaRPr lang="en-US"/>
        </a:p>
      </dgm:t>
    </dgm:pt>
    <dgm:pt modelId="{E7C1E807-E41E-41FA-B21B-76FF5A8D1E21}">
      <dgm:prSet phldrT="[Text]"/>
      <dgm:spPr>
        <a:solidFill>
          <a:schemeClr val="bg1">
            <a:lumMod val="75000"/>
          </a:schemeClr>
        </a:solidFill>
      </dgm:spPr>
      <dgm:t>
        <a:bodyPr/>
        <a:lstStyle/>
        <a:p>
          <a:r>
            <a:rPr lang="en-US" dirty="0" smtClean="0"/>
            <a:t>Private Contracting</a:t>
          </a:r>
          <a:endParaRPr lang="en-US" dirty="0"/>
        </a:p>
      </dgm:t>
    </dgm:pt>
    <dgm:pt modelId="{7925DE0D-30DE-497C-9183-1C0E6AAA534C}" type="parTrans" cxnId="{0052AD9C-D02F-4903-81E0-A5C7078FCDBA}">
      <dgm:prSet/>
      <dgm:spPr/>
      <dgm:t>
        <a:bodyPr/>
        <a:lstStyle/>
        <a:p>
          <a:endParaRPr lang="en-US"/>
        </a:p>
      </dgm:t>
    </dgm:pt>
    <dgm:pt modelId="{C588E589-36B1-426C-B3BE-91AAB8F544EB}" type="sibTrans" cxnId="{0052AD9C-D02F-4903-81E0-A5C7078FCDBA}">
      <dgm:prSet/>
      <dgm:spPr/>
      <dgm:t>
        <a:bodyPr/>
        <a:lstStyle/>
        <a:p>
          <a:endParaRPr lang="en-US"/>
        </a:p>
      </dgm:t>
    </dgm:pt>
    <dgm:pt modelId="{8080E1DA-2E91-4AA4-9E99-763FD5D0C31B}" type="pres">
      <dgm:prSet presAssocID="{27C93E1A-EE00-4E52-9A9D-A26A3B8EB80C}" presName="linear" presStyleCnt="0">
        <dgm:presLayoutVars>
          <dgm:dir/>
          <dgm:animLvl val="lvl"/>
          <dgm:resizeHandles val="exact"/>
        </dgm:presLayoutVars>
      </dgm:prSet>
      <dgm:spPr/>
      <dgm:t>
        <a:bodyPr/>
        <a:lstStyle/>
        <a:p>
          <a:endParaRPr lang="en-US"/>
        </a:p>
      </dgm:t>
    </dgm:pt>
    <dgm:pt modelId="{EFB0B965-61EE-4B82-B64E-83F90FC04B8E}" type="pres">
      <dgm:prSet presAssocID="{3FC38384-3277-432D-8659-B1FF8DE9683E}" presName="parentLin" presStyleCnt="0"/>
      <dgm:spPr/>
    </dgm:pt>
    <dgm:pt modelId="{2D1B19FB-085E-4473-BE3F-EE42621327F8}" type="pres">
      <dgm:prSet presAssocID="{3FC38384-3277-432D-8659-B1FF8DE9683E}" presName="parentLeftMargin" presStyleLbl="node1" presStyleIdx="0" presStyleCnt="3"/>
      <dgm:spPr/>
      <dgm:t>
        <a:bodyPr/>
        <a:lstStyle/>
        <a:p>
          <a:endParaRPr lang="en-US"/>
        </a:p>
      </dgm:t>
    </dgm:pt>
    <dgm:pt modelId="{D4CFDD1B-71BE-4157-9038-8D9E9CDDF6C3}" type="pres">
      <dgm:prSet presAssocID="{3FC38384-3277-432D-8659-B1FF8DE9683E}" presName="parentText" presStyleLbl="node1" presStyleIdx="0" presStyleCnt="3">
        <dgm:presLayoutVars>
          <dgm:chMax val="0"/>
          <dgm:bulletEnabled val="1"/>
        </dgm:presLayoutVars>
      </dgm:prSet>
      <dgm:spPr/>
      <dgm:t>
        <a:bodyPr/>
        <a:lstStyle/>
        <a:p>
          <a:endParaRPr lang="en-US"/>
        </a:p>
      </dgm:t>
    </dgm:pt>
    <dgm:pt modelId="{51253909-1E57-4AEC-9947-C918A6410EBA}" type="pres">
      <dgm:prSet presAssocID="{3FC38384-3277-432D-8659-B1FF8DE9683E}" presName="negativeSpace" presStyleCnt="0"/>
      <dgm:spPr/>
    </dgm:pt>
    <dgm:pt modelId="{10ABC9D7-F79B-4B7A-8EA3-B7DBF2B527F1}" type="pres">
      <dgm:prSet presAssocID="{3FC38384-3277-432D-8659-B1FF8DE9683E}" presName="childText" presStyleLbl="conFgAcc1" presStyleIdx="0" presStyleCnt="3">
        <dgm:presLayoutVars>
          <dgm:bulletEnabled val="1"/>
        </dgm:presLayoutVars>
      </dgm:prSet>
      <dgm:spPr/>
    </dgm:pt>
    <dgm:pt modelId="{59C5F1B1-91E5-4867-9370-DCDE9AFD49AC}" type="pres">
      <dgm:prSet presAssocID="{2BC8CE4A-E8C5-414E-AD59-BED0AB26B2C7}" presName="spaceBetweenRectangles" presStyleCnt="0"/>
      <dgm:spPr/>
    </dgm:pt>
    <dgm:pt modelId="{40FF3244-6081-4718-8E0F-F36F7F43E626}" type="pres">
      <dgm:prSet presAssocID="{FE66CCB1-83FC-4795-A816-16382FE8F274}" presName="parentLin" presStyleCnt="0"/>
      <dgm:spPr/>
    </dgm:pt>
    <dgm:pt modelId="{42C39560-BFC3-47AC-AD5A-E24EF64FC02E}" type="pres">
      <dgm:prSet presAssocID="{FE66CCB1-83FC-4795-A816-16382FE8F274}" presName="parentLeftMargin" presStyleLbl="node1" presStyleIdx="0" presStyleCnt="3"/>
      <dgm:spPr/>
      <dgm:t>
        <a:bodyPr/>
        <a:lstStyle/>
        <a:p>
          <a:endParaRPr lang="en-US"/>
        </a:p>
      </dgm:t>
    </dgm:pt>
    <dgm:pt modelId="{E165872A-231D-4E9D-B1D2-6301A592F7D0}" type="pres">
      <dgm:prSet presAssocID="{FE66CCB1-83FC-4795-A816-16382FE8F274}" presName="parentText" presStyleLbl="node1" presStyleIdx="1" presStyleCnt="3">
        <dgm:presLayoutVars>
          <dgm:chMax val="0"/>
          <dgm:bulletEnabled val="1"/>
        </dgm:presLayoutVars>
      </dgm:prSet>
      <dgm:spPr/>
      <dgm:t>
        <a:bodyPr/>
        <a:lstStyle/>
        <a:p>
          <a:endParaRPr lang="en-US"/>
        </a:p>
      </dgm:t>
    </dgm:pt>
    <dgm:pt modelId="{24D0D128-41A7-4BB1-8774-04A857B463C6}" type="pres">
      <dgm:prSet presAssocID="{FE66CCB1-83FC-4795-A816-16382FE8F274}" presName="negativeSpace" presStyleCnt="0"/>
      <dgm:spPr/>
    </dgm:pt>
    <dgm:pt modelId="{7791CDC8-D279-49B8-8718-D18B90FDF431}" type="pres">
      <dgm:prSet presAssocID="{FE66CCB1-83FC-4795-A816-16382FE8F274}" presName="childText" presStyleLbl="conFgAcc1" presStyleIdx="1" presStyleCnt="3">
        <dgm:presLayoutVars>
          <dgm:bulletEnabled val="1"/>
        </dgm:presLayoutVars>
      </dgm:prSet>
      <dgm:spPr/>
    </dgm:pt>
    <dgm:pt modelId="{7C487C42-9935-45EF-96FA-426B21369E07}" type="pres">
      <dgm:prSet presAssocID="{328BDDCB-93C3-46ED-A689-522736D17567}" presName="spaceBetweenRectangles" presStyleCnt="0"/>
      <dgm:spPr/>
    </dgm:pt>
    <dgm:pt modelId="{5A8C3081-F547-4914-ABB3-CB9E69FD08B0}" type="pres">
      <dgm:prSet presAssocID="{E7C1E807-E41E-41FA-B21B-76FF5A8D1E21}" presName="parentLin" presStyleCnt="0"/>
      <dgm:spPr/>
    </dgm:pt>
    <dgm:pt modelId="{FF61B773-8DBD-47EB-9020-E6EADACEAB48}" type="pres">
      <dgm:prSet presAssocID="{E7C1E807-E41E-41FA-B21B-76FF5A8D1E21}" presName="parentLeftMargin" presStyleLbl="node1" presStyleIdx="1" presStyleCnt="3"/>
      <dgm:spPr/>
      <dgm:t>
        <a:bodyPr/>
        <a:lstStyle/>
        <a:p>
          <a:endParaRPr lang="en-US"/>
        </a:p>
      </dgm:t>
    </dgm:pt>
    <dgm:pt modelId="{5A6D92FE-06C8-41BB-A1E0-E2DF6B2A6C77}" type="pres">
      <dgm:prSet presAssocID="{E7C1E807-E41E-41FA-B21B-76FF5A8D1E21}" presName="parentText" presStyleLbl="node1" presStyleIdx="2" presStyleCnt="3">
        <dgm:presLayoutVars>
          <dgm:chMax val="0"/>
          <dgm:bulletEnabled val="1"/>
        </dgm:presLayoutVars>
      </dgm:prSet>
      <dgm:spPr/>
      <dgm:t>
        <a:bodyPr/>
        <a:lstStyle/>
        <a:p>
          <a:endParaRPr lang="en-US"/>
        </a:p>
      </dgm:t>
    </dgm:pt>
    <dgm:pt modelId="{FE226B42-7CA9-4AF7-879E-70E42ED9C1F1}" type="pres">
      <dgm:prSet presAssocID="{E7C1E807-E41E-41FA-B21B-76FF5A8D1E21}" presName="negativeSpace" presStyleCnt="0"/>
      <dgm:spPr/>
    </dgm:pt>
    <dgm:pt modelId="{57ED184D-3ACA-43CF-9300-76626657306F}" type="pres">
      <dgm:prSet presAssocID="{E7C1E807-E41E-41FA-B21B-76FF5A8D1E21}" presName="childText" presStyleLbl="conFgAcc1" presStyleIdx="2" presStyleCnt="3">
        <dgm:presLayoutVars>
          <dgm:bulletEnabled val="1"/>
        </dgm:presLayoutVars>
      </dgm:prSet>
      <dgm:spPr/>
    </dgm:pt>
  </dgm:ptLst>
  <dgm:cxnLst>
    <dgm:cxn modelId="{62443160-946C-4FBA-9E2D-21EB53550033}" type="presOf" srcId="{27C93E1A-EE00-4E52-9A9D-A26A3B8EB80C}" destId="{8080E1DA-2E91-4AA4-9E99-763FD5D0C31B}" srcOrd="0" destOrd="0" presId="urn:microsoft.com/office/officeart/2005/8/layout/list1"/>
    <dgm:cxn modelId="{0052AD9C-D02F-4903-81E0-A5C7078FCDBA}" srcId="{27C93E1A-EE00-4E52-9A9D-A26A3B8EB80C}" destId="{E7C1E807-E41E-41FA-B21B-76FF5A8D1E21}" srcOrd="2" destOrd="0" parTransId="{7925DE0D-30DE-497C-9183-1C0E6AAA534C}" sibTransId="{C588E589-36B1-426C-B3BE-91AAB8F544EB}"/>
    <dgm:cxn modelId="{20D14785-4A2C-4C05-8F27-B14498891FE6}" type="presOf" srcId="{E7C1E807-E41E-41FA-B21B-76FF5A8D1E21}" destId="{5A6D92FE-06C8-41BB-A1E0-E2DF6B2A6C77}" srcOrd="1" destOrd="0" presId="urn:microsoft.com/office/officeart/2005/8/layout/list1"/>
    <dgm:cxn modelId="{7CD07A49-D13E-491C-9F04-C7252D1239D1}" type="presOf" srcId="{FE66CCB1-83FC-4795-A816-16382FE8F274}" destId="{42C39560-BFC3-47AC-AD5A-E24EF64FC02E}" srcOrd="0" destOrd="0" presId="urn:microsoft.com/office/officeart/2005/8/layout/list1"/>
    <dgm:cxn modelId="{F97A31F3-C31D-4616-9F61-788CC7812012}" srcId="{27C93E1A-EE00-4E52-9A9D-A26A3B8EB80C}" destId="{3FC38384-3277-432D-8659-B1FF8DE9683E}" srcOrd="0" destOrd="0" parTransId="{7829F151-B6EE-47FA-907F-0F6A4BFEABC8}" sibTransId="{2BC8CE4A-E8C5-414E-AD59-BED0AB26B2C7}"/>
    <dgm:cxn modelId="{78B89D7E-F8C5-4299-BCF7-E643D1090EE7}" type="presOf" srcId="{E7C1E807-E41E-41FA-B21B-76FF5A8D1E21}" destId="{FF61B773-8DBD-47EB-9020-E6EADACEAB48}" srcOrd="0" destOrd="0" presId="urn:microsoft.com/office/officeart/2005/8/layout/list1"/>
    <dgm:cxn modelId="{85CCF6F6-4A87-4C7A-988E-7A2BAF5C913C}" type="presOf" srcId="{FE66CCB1-83FC-4795-A816-16382FE8F274}" destId="{E165872A-231D-4E9D-B1D2-6301A592F7D0}" srcOrd="1" destOrd="0" presId="urn:microsoft.com/office/officeart/2005/8/layout/list1"/>
    <dgm:cxn modelId="{8F932E1E-13F8-4B14-A549-D65788C53655}" type="presOf" srcId="{3FC38384-3277-432D-8659-B1FF8DE9683E}" destId="{2D1B19FB-085E-4473-BE3F-EE42621327F8}" srcOrd="0" destOrd="0" presId="urn:microsoft.com/office/officeart/2005/8/layout/list1"/>
    <dgm:cxn modelId="{E6846B34-D5BA-45D7-8D87-8ED6F84707A7}" srcId="{27C93E1A-EE00-4E52-9A9D-A26A3B8EB80C}" destId="{FE66CCB1-83FC-4795-A816-16382FE8F274}" srcOrd="1" destOrd="0" parTransId="{F8367319-0575-48CB-A1DD-7A501803C7DE}" sibTransId="{328BDDCB-93C3-46ED-A689-522736D17567}"/>
    <dgm:cxn modelId="{EBAFFE5F-8F40-4514-B472-ED0E9AE6CBFA}" type="presOf" srcId="{3FC38384-3277-432D-8659-B1FF8DE9683E}" destId="{D4CFDD1B-71BE-4157-9038-8D9E9CDDF6C3}" srcOrd="1" destOrd="0" presId="urn:microsoft.com/office/officeart/2005/8/layout/list1"/>
    <dgm:cxn modelId="{E4493A15-5402-4EA4-B2B9-55396375D56F}" type="presParOf" srcId="{8080E1DA-2E91-4AA4-9E99-763FD5D0C31B}" destId="{EFB0B965-61EE-4B82-B64E-83F90FC04B8E}" srcOrd="0" destOrd="0" presId="urn:microsoft.com/office/officeart/2005/8/layout/list1"/>
    <dgm:cxn modelId="{1F77FF4F-88D1-4358-ABE1-1514AFB9A677}" type="presParOf" srcId="{EFB0B965-61EE-4B82-B64E-83F90FC04B8E}" destId="{2D1B19FB-085E-4473-BE3F-EE42621327F8}" srcOrd="0" destOrd="0" presId="urn:microsoft.com/office/officeart/2005/8/layout/list1"/>
    <dgm:cxn modelId="{3B9B6A7A-A3FF-473D-AF15-421213A87DDB}" type="presParOf" srcId="{EFB0B965-61EE-4B82-B64E-83F90FC04B8E}" destId="{D4CFDD1B-71BE-4157-9038-8D9E9CDDF6C3}" srcOrd="1" destOrd="0" presId="urn:microsoft.com/office/officeart/2005/8/layout/list1"/>
    <dgm:cxn modelId="{B352FF10-9971-461F-ADB7-010B35772DB5}" type="presParOf" srcId="{8080E1DA-2E91-4AA4-9E99-763FD5D0C31B}" destId="{51253909-1E57-4AEC-9947-C918A6410EBA}" srcOrd="1" destOrd="0" presId="urn:microsoft.com/office/officeart/2005/8/layout/list1"/>
    <dgm:cxn modelId="{640990C4-8859-4C1E-8621-1443E236F73C}" type="presParOf" srcId="{8080E1DA-2E91-4AA4-9E99-763FD5D0C31B}" destId="{10ABC9D7-F79B-4B7A-8EA3-B7DBF2B527F1}" srcOrd="2" destOrd="0" presId="urn:microsoft.com/office/officeart/2005/8/layout/list1"/>
    <dgm:cxn modelId="{5A7F63C6-7FFB-4502-8F72-6C80A57E5F9A}" type="presParOf" srcId="{8080E1DA-2E91-4AA4-9E99-763FD5D0C31B}" destId="{59C5F1B1-91E5-4867-9370-DCDE9AFD49AC}" srcOrd="3" destOrd="0" presId="urn:microsoft.com/office/officeart/2005/8/layout/list1"/>
    <dgm:cxn modelId="{69A8C7AD-9DD0-476D-B29B-6295E3DF0CD7}" type="presParOf" srcId="{8080E1DA-2E91-4AA4-9E99-763FD5D0C31B}" destId="{40FF3244-6081-4718-8E0F-F36F7F43E626}" srcOrd="4" destOrd="0" presId="urn:microsoft.com/office/officeart/2005/8/layout/list1"/>
    <dgm:cxn modelId="{A3DB1F1A-9F3D-4A62-85AD-D234DA28BE4B}" type="presParOf" srcId="{40FF3244-6081-4718-8E0F-F36F7F43E626}" destId="{42C39560-BFC3-47AC-AD5A-E24EF64FC02E}" srcOrd="0" destOrd="0" presId="urn:microsoft.com/office/officeart/2005/8/layout/list1"/>
    <dgm:cxn modelId="{4BCC6F0D-B132-4B39-BAFE-5F22277E4E14}" type="presParOf" srcId="{40FF3244-6081-4718-8E0F-F36F7F43E626}" destId="{E165872A-231D-4E9D-B1D2-6301A592F7D0}" srcOrd="1" destOrd="0" presId="urn:microsoft.com/office/officeart/2005/8/layout/list1"/>
    <dgm:cxn modelId="{D5D6A08E-9B5F-4D37-B6A2-BD28E3D597FA}" type="presParOf" srcId="{8080E1DA-2E91-4AA4-9E99-763FD5D0C31B}" destId="{24D0D128-41A7-4BB1-8774-04A857B463C6}" srcOrd="5" destOrd="0" presId="urn:microsoft.com/office/officeart/2005/8/layout/list1"/>
    <dgm:cxn modelId="{7CBB71A6-11A2-437D-BA3E-847A6D9820C2}" type="presParOf" srcId="{8080E1DA-2E91-4AA4-9E99-763FD5D0C31B}" destId="{7791CDC8-D279-49B8-8718-D18B90FDF431}" srcOrd="6" destOrd="0" presId="urn:microsoft.com/office/officeart/2005/8/layout/list1"/>
    <dgm:cxn modelId="{6DBC78E1-E37E-4930-9339-3FC1FBD7969F}" type="presParOf" srcId="{8080E1DA-2E91-4AA4-9E99-763FD5D0C31B}" destId="{7C487C42-9935-45EF-96FA-426B21369E07}" srcOrd="7" destOrd="0" presId="urn:microsoft.com/office/officeart/2005/8/layout/list1"/>
    <dgm:cxn modelId="{BCF27FF8-091F-463C-A458-C37789C4E6FD}" type="presParOf" srcId="{8080E1DA-2E91-4AA4-9E99-763FD5D0C31B}" destId="{5A8C3081-F547-4914-ABB3-CB9E69FD08B0}" srcOrd="8" destOrd="0" presId="urn:microsoft.com/office/officeart/2005/8/layout/list1"/>
    <dgm:cxn modelId="{DC3D64A3-887A-47E2-8C7D-EC5E48E4C58E}" type="presParOf" srcId="{5A8C3081-F547-4914-ABB3-CB9E69FD08B0}" destId="{FF61B773-8DBD-47EB-9020-E6EADACEAB48}" srcOrd="0" destOrd="0" presId="urn:microsoft.com/office/officeart/2005/8/layout/list1"/>
    <dgm:cxn modelId="{0829F609-5DB3-4C79-AD1D-3ED229CF44FB}" type="presParOf" srcId="{5A8C3081-F547-4914-ABB3-CB9E69FD08B0}" destId="{5A6D92FE-06C8-41BB-A1E0-E2DF6B2A6C77}" srcOrd="1" destOrd="0" presId="urn:microsoft.com/office/officeart/2005/8/layout/list1"/>
    <dgm:cxn modelId="{95AE4E6C-50B4-4B4F-82CB-27CE7A416FBA}" type="presParOf" srcId="{8080E1DA-2E91-4AA4-9E99-763FD5D0C31B}" destId="{FE226B42-7CA9-4AF7-879E-70E42ED9C1F1}" srcOrd="9" destOrd="0" presId="urn:microsoft.com/office/officeart/2005/8/layout/list1"/>
    <dgm:cxn modelId="{BD5052E2-1214-492F-ABD1-0F692BF3BDC7}" type="presParOf" srcId="{8080E1DA-2E91-4AA4-9E99-763FD5D0C31B}" destId="{57ED184D-3ACA-43CF-9300-76626657306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93E1A-EE00-4E52-9A9D-A26A3B8EB8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FC38384-3277-432D-8659-B1FF8DE9683E}">
      <dgm:prSet phldrT="[Text]"/>
      <dgm:spPr>
        <a:solidFill>
          <a:schemeClr val="bg1">
            <a:lumMod val="75000"/>
          </a:schemeClr>
        </a:solidFill>
      </dgm:spPr>
      <dgm:t>
        <a:bodyPr/>
        <a:lstStyle/>
        <a:p>
          <a:r>
            <a:rPr lang="en-US" dirty="0" smtClean="0"/>
            <a:t>Regulatory Authority</a:t>
          </a:r>
        </a:p>
      </dgm:t>
    </dgm:pt>
    <dgm:pt modelId="{7829F151-B6EE-47FA-907F-0F6A4BFEABC8}" type="parTrans" cxnId="{F97A31F3-C31D-4616-9F61-788CC7812012}">
      <dgm:prSet/>
      <dgm:spPr/>
      <dgm:t>
        <a:bodyPr/>
        <a:lstStyle/>
        <a:p>
          <a:endParaRPr lang="en-US"/>
        </a:p>
      </dgm:t>
    </dgm:pt>
    <dgm:pt modelId="{2BC8CE4A-E8C5-414E-AD59-BED0AB26B2C7}" type="sibTrans" cxnId="{F97A31F3-C31D-4616-9F61-788CC7812012}">
      <dgm:prSet/>
      <dgm:spPr/>
      <dgm:t>
        <a:bodyPr/>
        <a:lstStyle/>
        <a:p>
          <a:endParaRPr lang="en-US"/>
        </a:p>
      </dgm:t>
    </dgm:pt>
    <dgm:pt modelId="{FE66CCB1-83FC-4795-A816-16382FE8F274}">
      <dgm:prSet phldrT="[Text]"/>
      <dgm:spPr>
        <a:solidFill>
          <a:schemeClr val="bg1">
            <a:lumMod val="50000"/>
          </a:schemeClr>
        </a:solidFill>
      </dgm:spPr>
      <dgm:t>
        <a:bodyPr/>
        <a:lstStyle/>
        <a:p>
          <a:r>
            <a:rPr lang="en-US" dirty="0" smtClean="0"/>
            <a:t>Auditors</a:t>
          </a:r>
          <a:endParaRPr lang="en-US" dirty="0"/>
        </a:p>
      </dgm:t>
    </dgm:pt>
    <dgm:pt modelId="{F8367319-0575-48CB-A1DD-7A501803C7DE}" type="parTrans" cxnId="{E6846B34-D5BA-45D7-8D87-8ED6F84707A7}">
      <dgm:prSet/>
      <dgm:spPr/>
      <dgm:t>
        <a:bodyPr/>
        <a:lstStyle/>
        <a:p>
          <a:endParaRPr lang="en-US"/>
        </a:p>
      </dgm:t>
    </dgm:pt>
    <dgm:pt modelId="{328BDDCB-93C3-46ED-A689-522736D17567}" type="sibTrans" cxnId="{E6846B34-D5BA-45D7-8D87-8ED6F84707A7}">
      <dgm:prSet/>
      <dgm:spPr/>
      <dgm:t>
        <a:bodyPr/>
        <a:lstStyle/>
        <a:p>
          <a:endParaRPr lang="en-US"/>
        </a:p>
      </dgm:t>
    </dgm:pt>
    <dgm:pt modelId="{E7C1E807-E41E-41FA-B21B-76FF5A8D1E21}">
      <dgm:prSet phldrT="[Text]"/>
      <dgm:spPr>
        <a:solidFill>
          <a:schemeClr val="bg1">
            <a:lumMod val="75000"/>
          </a:schemeClr>
        </a:solidFill>
      </dgm:spPr>
      <dgm:t>
        <a:bodyPr/>
        <a:lstStyle/>
        <a:p>
          <a:r>
            <a:rPr lang="en-US" dirty="0" smtClean="0"/>
            <a:t>Private Contracting</a:t>
          </a:r>
          <a:endParaRPr lang="en-US" dirty="0"/>
        </a:p>
      </dgm:t>
    </dgm:pt>
    <dgm:pt modelId="{7925DE0D-30DE-497C-9183-1C0E6AAA534C}" type="parTrans" cxnId="{0052AD9C-D02F-4903-81E0-A5C7078FCDBA}">
      <dgm:prSet/>
      <dgm:spPr/>
      <dgm:t>
        <a:bodyPr/>
        <a:lstStyle/>
        <a:p>
          <a:endParaRPr lang="en-US"/>
        </a:p>
      </dgm:t>
    </dgm:pt>
    <dgm:pt modelId="{C588E589-36B1-426C-B3BE-91AAB8F544EB}" type="sibTrans" cxnId="{0052AD9C-D02F-4903-81E0-A5C7078FCDBA}">
      <dgm:prSet/>
      <dgm:spPr/>
      <dgm:t>
        <a:bodyPr/>
        <a:lstStyle/>
        <a:p>
          <a:endParaRPr lang="en-US"/>
        </a:p>
      </dgm:t>
    </dgm:pt>
    <dgm:pt modelId="{8080E1DA-2E91-4AA4-9E99-763FD5D0C31B}" type="pres">
      <dgm:prSet presAssocID="{27C93E1A-EE00-4E52-9A9D-A26A3B8EB80C}" presName="linear" presStyleCnt="0">
        <dgm:presLayoutVars>
          <dgm:dir/>
          <dgm:animLvl val="lvl"/>
          <dgm:resizeHandles val="exact"/>
        </dgm:presLayoutVars>
      </dgm:prSet>
      <dgm:spPr/>
      <dgm:t>
        <a:bodyPr/>
        <a:lstStyle/>
        <a:p>
          <a:endParaRPr lang="en-US"/>
        </a:p>
      </dgm:t>
    </dgm:pt>
    <dgm:pt modelId="{EFB0B965-61EE-4B82-B64E-83F90FC04B8E}" type="pres">
      <dgm:prSet presAssocID="{3FC38384-3277-432D-8659-B1FF8DE9683E}" presName="parentLin" presStyleCnt="0"/>
      <dgm:spPr/>
    </dgm:pt>
    <dgm:pt modelId="{2D1B19FB-085E-4473-BE3F-EE42621327F8}" type="pres">
      <dgm:prSet presAssocID="{3FC38384-3277-432D-8659-B1FF8DE9683E}" presName="parentLeftMargin" presStyleLbl="node1" presStyleIdx="0" presStyleCnt="3"/>
      <dgm:spPr/>
      <dgm:t>
        <a:bodyPr/>
        <a:lstStyle/>
        <a:p>
          <a:endParaRPr lang="en-US"/>
        </a:p>
      </dgm:t>
    </dgm:pt>
    <dgm:pt modelId="{D4CFDD1B-71BE-4157-9038-8D9E9CDDF6C3}" type="pres">
      <dgm:prSet presAssocID="{3FC38384-3277-432D-8659-B1FF8DE9683E}" presName="parentText" presStyleLbl="node1" presStyleIdx="0" presStyleCnt="3">
        <dgm:presLayoutVars>
          <dgm:chMax val="0"/>
          <dgm:bulletEnabled val="1"/>
        </dgm:presLayoutVars>
      </dgm:prSet>
      <dgm:spPr/>
      <dgm:t>
        <a:bodyPr/>
        <a:lstStyle/>
        <a:p>
          <a:endParaRPr lang="en-US"/>
        </a:p>
      </dgm:t>
    </dgm:pt>
    <dgm:pt modelId="{51253909-1E57-4AEC-9947-C918A6410EBA}" type="pres">
      <dgm:prSet presAssocID="{3FC38384-3277-432D-8659-B1FF8DE9683E}" presName="negativeSpace" presStyleCnt="0"/>
      <dgm:spPr/>
    </dgm:pt>
    <dgm:pt modelId="{10ABC9D7-F79B-4B7A-8EA3-B7DBF2B527F1}" type="pres">
      <dgm:prSet presAssocID="{3FC38384-3277-432D-8659-B1FF8DE9683E}" presName="childText" presStyleLbl="conFgAcc1" presStyleIdx="0" presStyleCnt="3">
        <dgm:presLayoutVars>
          <dgm:bulletEnabled val="1"/>
        </dgm:presLayoutVars>
      </dgm:prSet>
      <dgm:spPr/>
    </dgm:pt>
    <dgm:pt modelId="{59C5F1B1-91E5-4867-9370-DCDE9AFD49AC}" type="pres">
      <dgm:prSet presAssocID="{2BC8CE4A-E8C5-414E-AD59-BED0AB26B2C7}" presName="spaceBetweenRectangles" presStyleCnt="0"/>
      <dgm:spPr/>
    </dgm:pt>
    <dgm:pt modelId="{40FF3244-6081-4718-8E0F-F36F7F43E626}" type="pres">
      <dgm:prSet presAssocID="{FE66CCB1-83FC-4795-A816-16382FE8F274}" presName="parentLin" presStyleCnt="0"/>
      <dgm:spPr/>
    </dgm:pt>
    <dgm:pt modelId="{42C39560-BFC3-47AC-AD5A-E24EF64FC02E}" type="pres">
      <dgm:prSet presAssocID="{FE66CCB1-83FC-4795-A816-16382FE8F274}" presName="parentLeftMargin" presStyleLbl="node1" presStyleIdx="0" presStyleCnt="3"/>
      <dgm:spPr/>
      <dgm:t>
        <a:bodyPr/>
        <a:lstStyle/>
        <a:p>
          <a:endParaRPr lang="en-US"/>
        </a:p>
      </dgm:t>
    </dgm:pt>
    <dgm:pt modelId="{E165872A-231D-4E9D-B1D2-6301A592F7D0}" type="pres">
      <dgm:prSet presAssocID="{FE66CCB1-83FC-4795-A816-16382FE8F274}" presName="parentText" presStyleLbl="node1" presStyleIdx="1" presStyleCnt="3">
        <dgm:presLayoutVars>
          <dgm:chMax val="0"/>
          <dgm:bulletEnabled val="1"/>
        </dgm:presLayoutVars>
      </dgm:prSet>
      <dgm:spPr/>
      <dgm:t>
        <a:bodyPr/>
        <a:lstStyle/>
        <a:p>
          <a:endParaRPr lang="en-US"/>
        </a:p>
      </dgm:t>
    </dgm:pt>
    <dgm:pt modelId="{24D0D128-41A7-4BB1-8774-04A857B463C6}" type="pres">
      <dgm:prSet presAssocID="{FE66CCB1-83FC-4795-A816-16382FE8F274}" presName="negativeSpace" presStyleCnt="0"/>
      <dgm:spPr/>
    </dgm:pt>
    <dgm:pt modelId="{7791CDC8-D279-49B8-8718-D18B90FDF431}" type="pres">
      <dgm:prSet presAssocID="{FE66CCB1-83FC-4795-A816-16382FE8F274}" presName="childText" presStyleLbl="conFgAcc1" presStyleIdx="1" presStyleCnt="3">
        <dgm:presLayoutVars>
          <dgm:bulletEnabled val="1"/>
        </dgm:presLayoutVars>
      </dgm:prSet>
      <dgm:spPr/>
    </dgm:pt>
    <dgm:pt modelId="{7C487C42-9935-45EF-96FA-426B21369E07}" type="pres">
      <dgm:prSet presAssocID="{328BDDCB-93C3-46ED-A689-522736D17567}" presName="spaceBetweenRectangles" presStyleCnt="0"/>
      <dgm:spPr/>
    </dgm:pt>
    <dgm:pt modelId="{5A8C3081-F547-4914-ABB3-CB9E69FD08B0}" type="pres">
      <dgm:prSet presAssocID="{E7C1E807-E41E-41FA-B21B-76FF5A8D1E21}" presName="parentLin" presStyleCnt="0"/>
      <dgm:spPr/>
    </dgm:pt>
    <dgm:pt modelId="{FF61B773-8DBD-47EB-9020-E6EADACEAB48}" type="pres">
      <dgm:prSet presAssocID="{E7C1E807-E41E-41FA-B21B-76FF5A8D1E21}" presName="parentLeftMargin" presStyleLbl="node1" presStyleIdx="1" presStyleCnt="3"/>
      <dgm:spPr/>
      <dgm:t>
        <a:bodyPr/>
        <a:lstStyle/>
        <a:p>
          <a:endParaRPr lang="en-US"/>
        </a:p>
      </dgm:t>
    </dgm:pt>
    <dgm:pt modelId="{5A6D92FE-06C8-41BB-A1E0-E2DF6B2A6C77}" type="pres">
      <dgm:prSet presAssocID="{E7C1E807-E41E-41FA-B21B-76FF5A8D1E21}" presName="parentText" presStyleLbl="node1" presStyleIdx="2" presStyleCnt="3">
        <dgm:presLayoutVars>
          <dgm:chMax val="0"/>
          <dgm:bulletEnabled val="1"/>
        </dgm:presLayoutVars>
      </dgm:prSet>
      <dgm:spPr/>
      <dgm:t>
        <a:bodyPr/>
        <a:lstStyle/>
        <a:p>
          <a:endParaRPr lang="en-US"/>
        </a:p>
      </dgm:t>
    </dgm:pt>
    <dgm:pt modelId="{FE226B42-7CA9-4AF7-879E-70E42ED9C1F1}" type="pres">
      <dgm:prSet presAssocID="{E7C1E807-E41E-41FA-B21B-76FF5A8D1E21}" presName="negativeSpace" presStyleCnt="0"/>
      <dgm:spPr/>
    </dgm:pt>
    <dgm:pt modelId="{57ED184D-3ACA-43CF-9300-76626657306F}" type="pres">
      <dgm:prSet presAssocID="{E7C1E807-E41E-41FA-B21B-76FF5A8D1E21}" presName="childText" presStyleLbl="conFgAcc1" presStyleIdx="2" presStyleCnt="3">
        <dgm:presLayoutVars>
          <dgm:bulletEnabled val="1"/>
        </dgm:presLayoutVars>
      </dgm:prSet>
      <dgm:spPr/>
    </dgm:pt>
  </dgm:ptLst>
  <dgm:cxnLst>
    <dgm:cxn modelId="{0B86CF34-EF3B-412A-A812-EA06289DC542}" type="presOf" srcId="{FE66CCB1-83FC-4795-A816-16382FE8F274}" destId="{E165872A-231D-4E9D-B1D2-6301A592F7D0}" srcOrd="1" destOrd="0" presId="urn:microsoft.com/office/officeart/2005/8/layout/list1"/>
    <dgm:cxn modelId="{467E4066-8819-457C-A6F9-286504E07083}" type="presOf" srcId="{E7C1E807-E41E-41FA-B21B-76FF5A8D1E21}" destId="{5A6D92FE-06C8-41BB-A1E0-E2DF6B2A6C77}" srcOrd="1" destOrd="0" presId="urn:microsoft.com/office/officeart/2005/8/layout/list1"/>
    <dgm:cxn modelId="{B3CB5A49-F501-4DCB-8A40-CF0B7B4013A2}" type="presOf" srcId="{3FC38384-3277-432D-8659-B1FF8DE9683E}" destId="{2D1B19FB-085E-4473-BE3F-EE42621327F8}" srcOrd="0" destOrd="0" presId="urn:microsoft.com/office/officeart/2005/8/layout/list1"/>
    <dgm:cxn modelId="{0C248159-CA6D-4361-8B48-3FEE93129233}" type="presOf" srcId="{3FC38384-3277-432D-8659-B1FF8DE9683E}" destId="{D4CFDD1B-71BE-4157-9038-8D9E9CDDF6C3}" srcOrd="1" destOrd="0" presId="urn:microsoft.com/office/officeart/2005/8/layout/list1"/>
    <dgm:cxn modelId="{0052AD9C-D02F-4903-81E0-A5C7078FCDBA}" srcId="{27C93E1A-EE00-4E52-9A9D-A26A3B8EB80C}" destId="{E7C1E807-E41E-41FA-B21B-76FF5A8D1E21}" srcOrd="2" destOrd="0" parTransId="{7925DE0D-30DE-497C-9183-1C0E6AAA534C}" sibTransId="{C588E589-36B1-426C-B3BE-91AAB8F544EB}"/>
    <dgm:cxn modelId="{F97A31F3-C31D-4616-9F61-788CC7812012}" srcId="{27C93E1A-EE00-4E52-9A9D-A26A3B8EB80C}" destId="{3FC38384-3277-432D-8659-B1FF8DE9683E}" srcOrd="0" destOrd="0" parTransId="{7829F151-B6EE-47FA-907F-0F6A4BFEABC8}" sibTransId="{2BC8CE4A-E8C5-414E-AD59-BED0AB26B2C7}"/>
    <dgm:cxn modelId="{4C1B10AE-AB56-4A27-A7AC-114F1EFDDB9B}" type="presOf" srcId="{FE66CCB1-83FC-4795-A816-16382FE8F274}" destId="{42C39560-BFC3-47AC-AD5A-E24EF64FC02E}" srcOrd="0" destOrd="0" presId="urn:microsoft.com/office/officeart/2005/8/layout/list1"/>
    <dgm:cxn modelId="{E6846B34-D5BA-45D7-8D87-8ED6F84707A7}" srcId="{27C93E1A-EE00-4E52-9A9D-A26A3B8EB80C}" destId="{FE66CCB1-83FC-4795-A816-16382FE8F274}" srcOrd="1" destOrd="0" parTransId="{F8367319-0575-48CB-A1DD-7A501803C7DE}" sibTransId="{328BDDCB-93C3-46ED-A689-522736D17567}"/>
    <dgm:cxn modelId="{E831A0D4-8319-4894-B745-196085815FBC}" type="presOf" srcId="{27C93E1A-EE00-4E52-9A9D-A26A3B8EB80C}" destId="{8080E1DA-2E91-4AA4-9E99-763FD5D0C31B}" srcOrd="0" destOrd="0" presId="urn:microsoft.com/office/officeart/2005/8/layout/list1"/>
    <dgm:cxn modelId="{6A9B38D1-4158-4E4D-809A-0366ADF78C94}" type="presOf" srcId="{E7C1E807-E41E-41FA-B21B-76FF5A8D1E21}" destId="{FF61B773-8DBD-47EB-9020-E6EADACEAB48}" srcOrd="0" destOrd="0" presId="urn:microsoft.com/office/officeart/2005/8/layout/list1"/>
    <dgm:cxn modelId="{6036DBE6-1E95-44E7-8440-55EA4D0DFFB1}" type="presParOf" srcId="{8080E1DA-2E91-4AA4-9E99-763FD5D0C31B}" destId="{EFB0B965-61EE-4B82-B64E-83F90FC04B8E}" srcOrd="0" destOrd="0" presId="urn:microsoft.com/office/officeart/2005/8/layout/list1"/>
    <dgm:cxn modelId="{CE696A81-B271-4147-99B2-D59AB93DA608}" type="presParOf" srcId="{EFB0B965-61EE-4B82-B64E-83F90FC04B8E}" destId="{2D1B19FB-085E-4473-BE3F-EE42621327F8}" srcOrd="0" destOrd="0" presId="urn:microsoft.com/office/officeart/2005/8/layout/list1"/>
    <dgm:cxn modelId="{69CAA15D-6AEF-4F59-A8F4-26DED0CCBB88}" type="presParOf" srcId="{EFB0B965-61EE-4B82-B64E-83F90FC04B8E}" destId="{D4CFDD1B-71BE-4157-9038-8D9E9CDDF6C3}" srcOrd="1" destOrd="0" presId="urn:microsoft.com/office/officeart/2005/8/layout/list1"/>
    <dgm:cxn modelId="{666B0D72-9E3F-401E-A8FB-8948580B0520}" type="presParOf" srcId="{8080E1DA-2E91-4AA4-9E99-763FD5D0C31B}" destId="{51253909-1E57-4AEC-9947-C918A6410EBA}" srcOrd="1" destOrd="0" presId="urn:microsoft.com/office/officeart/2005/8/layout/list1"/>
    <dgm:cxn modelId="{9A7DDC68-1C74-483A-9892-350C21500A7B}" type="presParOf" srcId="{8080E1DA-2E91-4AA4-9E99-763FD5D0C31B}" destId="{10ABC9D7-F79B-4B7A-8EA3-B7DBF2B527F1}" srcOrd="2" destOrd="0" presId="urn:microsoft.com/office/officeart/2005/8/layout/list1"/>
    <dgm:cxn modelId="{25372B61-46DA-44FB-92ED-22C339CF8332}" type="presParOf" srcId="{8080E1DA-2E91-4AA4-9E99-763FD5D0C31B}" destId="{59C5F1B1-91E5-4867-9370-DCDE9AFD49AC}" srcOrd="3" destOrd="0" presId="urn:microsoft.com/office/officeart/2005/8/layout/list1"/>
    <dgm:cxn modelId="{7F0A50A0-4BDD-43EB-B5D5-37BE613EC1E6}" type="presParOf" srcId="{8080E1DA-2E91-4AA4-9E99-763FD5D0C31B}" destId="{40FF3244-6081-4718-8E0F-F36F7F43E626}" srcOrd="4" destOrd="0" presId="urn:microsoft.com/office/officeart/2005/8/layout/list1"/>
    <dgm:cxn modelId="{07531E1F-C164-4A51-B486-C6EAE8C1F12B}" type="presParOf" srcId="{40FF3244-6081-4718-8E0F-F36F7F43E626}" destId="{42C39560-BFC3-47AC-AD5A-E24EF64FC02E}" srcOrd="0" destOrd="0" presId="urn:microsoft.com/office/officeart/2005/8/layout/list1"/>
    <dgm:cxn modelId="{F895B1F8-3E75-44BA-BD1A-6E44B5B676BE}" type="presParOf" srcId="{40FF3244-6081-4718-8E0F-F36F7F43E626}" destId="{E165872A-231D-4E9D-B1D2-6301A592F7D0}" srcOrd="1" destOrd="0" presId="urn:microsoft.com/office/officeart/2005/8/layout/list1"/>
    <dgm:cxn modelId="{1394877E-8DF6-4FF7-9142-410DA129CA68}" type="presParOf" srcId="{8080E1DA-2E91-4AA4-9E99-763FD5D0C31B}" destId="{24D0D128-41A7-4BB1-8774-04A857B463C6}" srcOrd="5" destOrd="0" presId="urn:microsoft.com/office/officeart/2005/8/layout/list1"/>
    <dgm:cxn modelId="{EBC40E22-E9F8-4DCA-98EE-05B68582ACCD}" type="presParOf" srcId="{8080E1DA-2E91-4AA4-9E99-763FD5D0C31B}" destId="{7791CDC8-D279-49B8-8718-D18B90FDF431}" srcOrd="6" destOrd="0" presId="urn:microsoft.com/office/officeart/2005/8/layout/list1"/>
    <dgm:cxn modelId="{162F0EBB-D77C-447C-8C0F-22A17786115E}" type="presParOf" srcId="{8080E1DA-2E91-4AA4-9E99-763FD5D0C31B}" destId="{7C487C42-9935-45EF-96FA-426B21369E07}" srcOrd="7" destOrd="0" presId="urn:microsoft.com/office/officeart/2005/8/layout/list1"/>
    <dgm:cxn modelId="{8F035B86-8D1F-4777-B43E-E70809C923D6}" type="presParOf" srcId="{8080E1DA-2E91-4AA4-9E99-763FD5D0C31B}" destId="{5A8C3081-F547-4914-ABB3-CB9E69FD08B0}" srcOrd="8" destOrd="0" presId="urn:microsoft.com/office/officeart/2005/8/layout/list1"/>
    <dgm:cxn modelId="{9E728A3F-16D0-4F10-82D9-85BD2A80BCFB}" type="presParOf" srcId="{5A8C3081-F547-4914-ABB3-CB9E69FD08B0}" destId="{FF61B773-8DBD-47EB-9020-E6EADACEAB48}" srcOrd="0" destOrd="0" presId="urn:microsoft.com/office/officeart/2005/8/layout/list1"/>
    <dgm:cxn modelId="{477B2C60-F4B6-4881-A88A-E1EB4C0A05D2}" type="presParOf" srcId="{5A8C3081-F547-4914-ABB3-CB9E69FD08B0}" destId="{5A6D92FE-06C8-41BB-A1E0-E2DF6B2A6C77}" srcOrd="1" destOrd="0" presId="urn:microsoft.com/office/officeart/2005/8/layout/list1"/>
    <dgm:cxn modelId="{B006166A-AAD0-4BDF-86BD-C6E1365CDAE6}" type="presParOf" srcId="{8080E1DA-2E91-4AA4-9E99-763FD5D0C31B}" destId="{FE226B42-7CA9-4AF7-879E-70E42ED9C1F1}" srcOrd="9" destOrd="0" presId="urn:microsoft.com/office/officeart/2005/8/layout/list1"/>
    <dgm:cxn modelId="{26E4B36A-AE32-4706-9F30-1940704D7555}" type="presParOf" srcId="{8080E1DA-2E91-4AA4-9E99-763FD5D0C31B}" destId="{57ED184D-3ACA-43CF-9300-76626657306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C93E1A-EE00-4E52-9A9D-A26A3B8EB8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FC38384-3277-432D-8659-B1FF8DE9683E}">
      <dgm:prSet phldrT="[Text]"/>
      <dgm:spPr>
        <a:solidFill>
          <a:schemeClr val="bg1">
            <a:lumMod val="75000"/>
          </a:schemeClr>
        </a:solidFill>
      </dgm:spPr>
      <dgm:t>
        <a:bodyPr/>
        <a:lstStyle/>
        <a:p>
          <a:r>
            <a:rPr lang="en-US" dirty="0" smtClean="0"/>
            <a:t>Regulatory Authority</a:t>
          </a:r>
        </a:p>
      </dgm:t>
    </dgm:pt>
    <dgm:pt modelId="{7829F151-B6EE-47FA-907F-0F6A4BFEABC8}" type="parTrans" cxnId="{F97A31F3-C31D-4616-9F61-788CC7812012}">
      <dgm:prSet/>
      <dgm:spPr/>
      <dgm:t>
        <a:bodyPr/>
        <a:lstStyle/>
        <a:p>
          <a:endParaRPr lang="en-US"/>
        </a:p>
      </dgm:t>
    </dgm:pt>
    <dgm:pt modelId="{2BC8CE4A-E8C5-414E-AD59-BED0AB26B2C7}" type="sibTrans" cxnId="{F97A31F3-C31D-4616-9F61-788CC7812012}">
      <dgm:prSet/>
      <dgm:spPr/>
      <dgm:t>
        <a:bodyPr/>
        <a:lstStyle/>
        <a:p>
          <a:endParaRPr lang="en-US"/>
        </a:p>
      </dgm:t>
    </dgm:pt>
    <dgm:pt modelId="{FE66CCB1-83FC-4795-A816-16382FE8F274}">
      <dgm:prSet phldrT="[Text]"/>
      <dgm:spPr>
        <a:solidFill>
          <a:schemeClr val="bg1">
            <a:lumMod val="75000"/>
          </a:schemeClr>
        </a:solidFill>
      </dgm:spPr>
      <dgm:t>
        <a:bodyPr/>
        <a:lstStyle/>
        <a:p>
          <a:r>
            <a:rPr lang="en-US" dirty="0" smtClean="0"/>
            <a:t>Auditors</a:t>
          </a:r>
          <a:endParaRPr lang="en-US" dirty="0"/>
        </a:p>
      </dgm:t>
    </dgm:pt>
    <dgm:pt modelId="{F8367319-0575-48CB-A1DD-7A501803C7DE}" type="parTrans" cxnId="{E6846B34-D5BA-45D7-8D87-8ED6F84707A7}">
      <dgm:prSet/>
      <dgm:spPr/>
      <dgm:t>
        <a:bodyPr/>
        <a:lstStyle/>
        <a:p>
          <a:endParaRPr lang="en-US"/>
        </a:p>
      </dgm:t>
    </dgm:pt>
    <dgm:pt modelId="{328BDDCB-93C3-46ED-A689-522736D17567}" type="sibTrans" cxnId="{E6846B34-D5BA-45D7-8D87-8ED6F84707A7}">
      <dgm:prSet/>
      <dgm:spPr/>
      <dgm:t>
        <a:bodyPr/>
        <a:lstStyle/>
        <a:p>
          <a:endParaRPr lang="en-US"/>
        </a:p>
      </dgm:t>
    </dgm:pt>
    <dgm:pt modelId="{E7C1E807-E41E-41FA-B21B-76FF5A8D1E21}">
      <dgm:prSet phldrT="[Text]"/>
      <dgm:spPr>
        <a:solidFill>
          <a:schemeClr val="bg1">
            <a:lumMod val="50000"/>
          </a:schemeClr>
        </a:solidFill>
      </dgm:spPr>
      <dgm:t>
        <a:bodyPr/>
        <a:lstStyle/>
        <a:p>
          <a:r>
            <a:rPr lang="en-US" dirty="0" smtClean="0"/>
            <a:t>Private Contracting</a:t>
          </a:r>
          <a:endParaRPr lang="en-US" dirty="0"/>
        </a:p>
      </dgm:t>
    </dgm:pt>
    <dgm:pt modelId="{7925DE0D-30DE-497C-9183-1C0E6AAA534C}" type="parTrans" cxnId="{0052AD9C-D02F-4903-81E0-A5C7078FCDBA}">
      <dgm:prSet/>
      <dgm:spPr/>
      <dgm:t>
        <a:bodyPr/>
        <a:lstStyle/>
        <a:p>
          <a:endParaRPr lang="en-US"/>
        </a:p>
      </dgm:t>
    </dgm:pt>
    <dgm:pt modelId="{C588E589-36B1-426C-B3BE-91AAB8F544EB}" type="sibTrans" cxnId="{0052AD9C-D02F-4903-81E0-A5C7078FCDBA}">
      <dgm:prSet/>
      <dgm:spPr/>
      <dgm:t>
        <a:bodyPr/>
        <a:lstStyle/>
        <a:p>
          <a:endParaRPr lang="en-US"/>
        </a:p>
      </dgm:t>
    </dgm:pt>
    <dgm:pt modelId="{8080E1DA-2E91-4AA4-9E99-763FD5D0C31B}" type="pres">
      <dgm:prSet presAssocID="{27C93E1A-EE00-4E52-9A9D-A26A3B8EB80C}" presName="linear" presStyleCnt="0">
        <dgm:presLayoutVars>
          <dgm:dir/>
          <dgm:animLvl val="lvl"/>
          <dgm:resizeHandles val="exact"/>
        </dgm:presLayoutVars>
      </dgm:prSet>
      <dgm:spPr/>
      <dgm:t>
        <a:bodyPr/>
        <a:lstStyle/>
        <a:p>
          <a:endParaRPr lang="en-US"/>
        </a:p>
      </dgm:t>
    </dgm:pt>
    <dgm:pt modelId="{EFB0B965-61EE-4B82-B64E-83F90FC04B8E}" type="pres">
      <dgm:prSet presAssocID="{3FC38384-3277-432D-8659-B1FF8DE9683E}" presName="parentLin" presStyleCnt="0"/>
      <dgm:spPr/>
    </dgm:pt>
    <dgm:pt modelId="{2D1B19FB-085E-4473-BE3F-EE42621327F8}" type="pres">
      <dgm:prSet presAssocID="{3FC38384-3277-432D-8659-B1FF8DE9683E}" presName="parentLeftMargin" presStyleLbl="node1" presStyleIdx="0" presStyleCnt="3"/>
      <dgm:spPr/>
      <dgm:t>
        <a:bodyPr/>
        <a:lstStyle/>
        <a:p>
          <a:endParaRPr lang="en-US"/>
        </a:p>
      </dgm:t>
    </dgm:pt>
    <dgm:pt modelId="{D4CFDD1B-71BE-4157-9038-8D9E9CDDF6C3}" type="pres">
      <dgm:prSet presAssocID="{3FC38384-3277-432D-8659-B1FF8DE9683E}" presName="parentText" presStyleLbl="node1" presStyleIdx="0" presStyleCnt="3">
        <dgm:presLayoutVars>
          <dgm:chMax val="0"/>
          <dgm:bulletEnabled val="1"/>
        </dgm:presLayoutVars>
      </dgm:prSet>
      <dgm:spPr/>
      <dgm:t>
        <a:bodyPr/>
        <a:lstStyle/>
        <a:p>
          <a:endParaRPr lang="en-US"/>
        </a:p>
      </dgm:t>
    </dgm:pt>
    <dgm:pt modelId="{51253909-1E57-4AEC-9947-C918A6410EBA}" type="pres">
      <dgm:prSet presAssocID="{3FC38384-3277-432D-8659-B1FF8DE9683E}" presName="negativeSpace" presStyleCnt="0"/>
      <dgm:spPr/>
    </dgm:pt>
    <dgm:pt modelId="{10ABC9D7-F79B-4B7A-8EA3-B7DBF2B527F1}" type="pres">
      <dgm:prSet presAssocID="{3FC38384-3277-432D-8659-B1FF8DE9683E}" presName="childText" presStyleLbl="conFgAcc1" presStyleIdx="0" presStyleCnt="3">
        <dgm:presLayoutVars>
          <dgm:bulletEnabled val="1"/>
        </dgm:presLayoutVars>
      </dgm:prSet>
      <dgm:spPr/>
    </dgm:pt>
    <dgm:pt modelId="{59C5F1B1-91E5-4867-9370-DCDE9AFD49AC}" type="pres">
      <dgm:prSet presAssocID="{2BC8CE4A-E8C5-414E-AD59-BED0AB26B2C7}" presName="spaceBetweenRectangles" presStyleCnt="0"/>
      <dgm:spPr/>
    </dgm:pt>
    <dgm:pt modelId="{40FF3244-6081-4718-8E0F-F36F7F43E626}" type="pres">
      <dgm:prSet presAssocID="{FE66CCB1-83FC-4795-A816-16382FE8F274}" presName="parentLin" presStyleCnt="0"/>
      <dgm:spPr/>
    </dgm:pt>
    <dgm:pt modelId="{42C39560-BFC3-47AC-AD5A-E24EF64FC02E}" type="pres">
      <dgm:prSet presAssocID="{FE66CCB1-83FC-4795-A816-16382FE8F274}" presName="parentLeftMargin" presStyleLbl="node1" presStyleIdx="0" presStyleCnt="3"/>
      <dgm:spPr/>
      <dgm:t>
        <a:bodyPr/>
        <a:lstStyle/>
        <a:p>
          <a:endParaRPr lang="en-US"/>
        </a:p>
      </dgm:t>
    </dgm:pt>
    <dgm:pt modelId="{E165872A-231D-4E9D-B1D2-6301A592F7D0}" type="pres">
      <dgm:prSet presAssocID="{FE66CCB1-83FC-4795-A816-16382FE8F274}" presName="parentText" presStyleLbl="node1" presStyleIdx="1" presStyleCnt="3">
        <dgm:presLayoutVars>
          <dgm:chMax val="0"/>
          <dgm:bulletEnabled val="1"/>
        </dgm:presLayoutVars>
      </dgm:prSet>
      <dgm:spPr/>
      <dgm:t>
        <a:bodyPr/>
        <a:lstStyle/>
        <a:p>
          <a:endParaRPr lang="en-US"/>
        </a:p>
      </dgm:t>
    </dgm:pt>
    <dgm:pt modelId="{24D0D128-41A7-4BB1-8774-04A857B463C6}" type="pres">
      <dgm:prSet presAssocID="{FE66CCB1-83FC-4795-A816-16382FE8F274}" presName="negativeSpace" presStyleCnt="0"/>
      <dgm:spPr/>
    </dgm:pt>
    <dgm:pt modelId="{7791CDC8-D279-49B8-8718-D18B90FDF431}" type="pres">
      <dgm:prSet presAssocID="{FE66CCB1-83FC-4795-A816-16382FE8F274}" presName="childText" presStyleLbl="conFgAcc1" presStyleIdx="1" presStyleCnt="3">
        <dgm:presLayoutVars>
          <dgm:bulletEnabled val="1"/>
        </dgm:presLayoutVars>
      </dgm:prSet>
      <dgm:spPr/>
    </dgm:pt>
    <dgm:pt modelId="{7C487C42-9935-45EF-96FA-426B21369E07}" type="pres">
      <dgm:prSet presAssocID="{328BDDCB-93C3-46ED-A689-522736D17567}" presName="spaceBetweenRectangles" presStyleCnt="0"/>
      <dgm:spPr/>
    </dgm:pt>
    <dgm:pt modelId="{5A8C3081-F547-4914-ABB3-CB9E69FD08B0}" type="pres">
      <dgm:prSet presAssocID="{E7C1E807-E41E-41FA-B21B-76FF5A8D1E21}" presName="parentLin" presStyleCnt="0"/>
      <dgm:spPr/>
    </dgm:pt>
    <dgm:pt modelId="{FF61B773-8DBD-47EB-9020-E6EADACEAB48}" type="pres">
      <dgm:prSet presAssocID="{E7C1E807-E41E-41FA-B21B-76FF5A8D1E21}" presName="parentLeftMargin" presStyleLbl="node1" presStyleIdx="1" presStyleCnt="3"/>
      <dgm:spPr/>
      <dgm:t>
        <a:bodyPr/>
        <a:lstStyle/>
        <a:p>
          <a:endParaRPr lang="en-US"/>
        </a:p>
      </dgm:t>
    </dgm:pt>
    <dgm:pt modelId="{5A6D92FE-06C8-41BB-A1E0-E2DF6B2A6C77}" type="pres">
      <dgm:prSet presAssocID="{E7C1E807-E41E-41FA-B21B-76FF5A8D1E21}" presName="parentText" presStyleLbl="node1" presStyleIdx="2" presStyleCnt="3">
        <dgm:presLayoutVars>
          <dgm:chMax val="0"/>
          <dgm:bulletEnabled val="1"/>
        </dgm:presLayoutVars>
      </dgm:prSet>
      <dgm:spPr/>
      <dgm:t>
        <a:bodyPr/>
        <a:lstStyle/>
        <a:p>
          <a:endParaRPr lang="en-US"/>
        </a:p>
      </dgm:t>
    </dgm:pt>
    <dgm:pt modelId="{FE226B42-7CA9-4AF7-879E-70E42ED9C1F1}" type="pres">
      <dgm:prSet presAssocID="{E7C1E807-E41E-41FA-B21B-76FF5A8D1E21}" presName="negativeSpace" presStyleCnt="0"/>
      <dgm:spPr/>
    </dgm:pt>
    <dgm:pt modelId="{57ED184D-3ACA-43CF-9300-76626657306F}" type="pres">
      <dgm:prSet presAssocID="{E7C1E807-E41E-41FA-B21B-76FF5A8D1E21}" presName="childText" presStyleLbl="conFgAcc1" presStyleIdx="2" presStyleCnt="3">
        <dgm:presLayoutVars>
          <dgm:bulletEnabled val="1"/>
        </dgm:presLayoutVars>
      </dgm:prSet>
      <dgm:spPr/>
    </dgm:pt>
  </dgm:ptLst>
  <dgm:cxnLst>
    <dgm:cxn modelId="{6E0D1A5C-91F1-49BA-88F4-622F1CE47CDB}" type="presOf" srcId="{E7C1E807-E41E-41FA-B21B-76FF5A8D1E21}" destId="{5A6D92FE-06C8-41BB-A1E0-E2DF6B2A6C77}" srcOrd="1" destOrd="0" presId="urn:microsoft.com/office/officeart/2005/8/layout/list1"/>
    <dgm:cxn modelId="{839A8618-9E11-49D3-A5C9-FE09EC23E98A}" type="presOf" srcId="{27C93E1A-EE00-4E52-9A9D-A26A3B8EB80C}" destId="{8080E1DA-2E91-4AA4-9E99-763FD5D0C31B}" srcOrd="0" destOrd="0" presId="urn:microsoft.com/office/officeart/2005/8/layout/list1"/>
    <dgm:cxn modelId="{8F35CC2A-05A7-45CF-9F1A-1EC0E37F07ED}" type="presOf" srcId="{3FC38384-3277-432D-8659-B1FF8DE9683E}" destId="{D4CFDD1B-71BE-4157-9038-8D9E9CDDF6C3}" srcOrd="1" destOrd="0" presId="urn:microsoft.com/office/officeart/2005/8/layout/list1"/>
    <dgm:cxn modelId="{B1D03363-0A1B-4EF0-8210-2CE3A43DA51F}" type="presOf" srcId="{FE66CCB1-83FC-4795-A816-16382FE8F274}" destId="{42C39560-BFC3-47AC-AD5A-E24EF64FC02E}" srcOrd="0" destOrd="0" presId="urn:microsoft.com/office/officeart/2005/8/layout/list1"/>
    <dgm:cxn modelId="{4E84EB56-90A6-452B-87F9-5D4631BAB5A2}" type="presOf" srcId="{E7C1E807-E41E-41FA-B21B-76FF5A8D1E21}" destId="{FF61B773-8DBD-47EB-9020-E6EADACEAB48}" srcOrd="0" destOrd="0" presId="urn:microsoft.com/office/officeart/2005/8/layout/list1"/>
    <dgm:cxn modelId="{62348661-26E9-4762-BC21-638E0C6A823E}" type="presOf" srcId="{FE66CCB1-83FC-4795-A816-16382FE8F274}" destId="{E165872A-231D-4E9D-B1D2-6301A592F7D0}" srcOrd="1" destOrd="0" presId="urn:microsoft.com/office/officeart/2005/8/layout/list1"/>
    <dgm:cxn modelId="{F97A31F3-C31D-4616-9F61-788CC7812012}" srcId="{27C93E1A-EE00-4E52-9A9D-A26A3B8EB80C}" destId="{3FC38384-3277-432D-8659-B1FF8DE9683E}" srcOrd="0" destOrd="0" parTransId="{7829F151-B6EE-47FA-907F-0F6A4BFEABC8}" sibTransId="{2BC8CE4A-E8C5-414E-AD59-BED0AB26B2C7}"/>
    <dgm:cxn modelId="{0052AD9C-D02F-4903-81E0-A5C7078FCDBA}" srcId="{27C93E1A-EE00-4E52-9A9D-A26A3B8EB80C}" destId="{E7C1E807-E41E-41FA-B21B-76FF5A8D1E21}" srcOrd="2" destOrd="0" parTransId="{7925DE0D-30DE-497C-9183-1C0E6AAA534C}" sibTransId="{C588E589-36B1-426C-B3BE-91AAB8F544EB}"/>
    <dgm:cxn modelId="{E6846B34-D5BA-45D7-8D87-8ED6F84707A7}" srcId="{27C93E1A-EE00-4E52-9A9D-A26A3B8EB80C}" destId="{FE66CCB1-83FC-4795-A816-16382FE8F274}" srcOrd="1" destOrd="0" parTransId="{F8367319-0575-48CB-A1DD-7A501803C7DE}" sibTransId="{328BDDCB-93C3-46ED-A689-522736D17567}"/>
    <dgm:cxn modelId="{C190F824-B3D3-4805-AF9E-2DA8C4A37750}" type="presOf" srcId="{3FC38384-3277-432D-8659-B1FF8DE9683E}" destId="{2D1B19FB-085E-4473-BE3F-EE42621327F8}" srcOrd="0" destOrd="0" presId="urn:microsoft.com/office/officeart/2005/8/layout/list1"/>
    <dgm:cxn modelId="{3CB8B44C-AF3E-487C-9A77-3D9579284876}" type="presParOf" srcId="{8080E1DA-2E91-4AA4-9E99-763FD5D0C31B}" destId="{EFB0B965-61EE-4B82-B64E-83F90FC04B8E}" srcOrd="0" destOrd="0" presId="urn:microsoft.com/office/officeart/2005/8/layout/list1"/>
    <dgm:cxn modelId="{22878307-9797-498D-A2B3-E35FA374697F}" type="presParOf" srcId="{EFB0B965-61EE-4B82-B64E-83F90FC04B8E}" destId="{2D1B19FB-085E-4473-BE3F-EE42621327F8}" srcOrd="0" destOrd="0" presId="urn:microsoft.com/office/officeart/2005/8/layout/list1"/>
    <dgm:cxn modelId="{A2FF0712-4AB1-4DE5-902B-977C21599F99}" type="presParOf" srcId="{EFB0B965-61EE-4B82-B64E-83F90FC04B8E}" destId="{D4CFDD1B-71BE-4157-9038-8D9E9CDDF6C3}" srcOrd="1" destOrd="0" presId="urn:microsoft.com/office/officeart/2005/8/layout/list1"/>
    <dgm:cxn modelId="{F65401B0-B5EF-4EDB-A464-C18C802EAC47}" type="presParOf" srcId="{8080E1DA-2E91-4AA4-9E99-763FD5D0C31B}" destId="{51253909-1E57-4AEC-9947-C918A6410EBA}" srcOrd="1" destOrd="0" presId="urn:microsoft.com/office/officeart/2005/8/layout/list1"/>
    <dgm:cxn modelId="{F9B64335-2D6A-4752-8A1D-6E682007E757}" type="presParOf" srcId="{8080E1DA-2E91-4AA4-9E99-763FD5D0C31B}" destId="{10ABC9D7-F79B-4B7A-8EA3-B7DBF2B527F1}" srcOrd="2" destOrd="0" presId="urn:microsoft.com/office/officeart/2005/8/layout/list1"/>
    <dgm:cxn modelId="{33451029-E7AA-4686-9231-F342B647F6B1}" type="presParOf" srcId="{8080E1DA-2E91-4AA4-9E99-763FD5D0C31B}" destId="{59C5F1B1-91E5-4867-9370-DCDE9AFD49AC}" srcOrd="3" destOrd="0" presId="urn:microsoft.com/office/officeart/2005/8/layout/list1"/>
    <dgm:cxn modelId="{66AE0C45-230C-4508-89E1-C36BB726CFCF}" type="presParOf" srcId="{8080E1DA-2E91-4AA4-9E99-763FD5D0C31B}" destId="{40FF3244-6081-4718-8E0F-F36F7F43E626}" srcOrd="4" destOrd="0" presId="urn:microsoft.com/office/officeart/2005/8/layout/list1"/>
    <dgm:cxn modelId="{2E4C16EC-8F95-41B8-B513-432FD015E68D}" type="presParOf" srcId="{40FF3244-6081-4718-8E0F-F36F7F43E626}" destId="{42C39560-BFC3-47AC-AD5A-E24EF64FC02E}" srcOrd="0" destOrd="0" presId="urn:microsoft.com/office/officeart/2005/8/layout/list1"/>
    <dgm:cxn modelId="{14FEDDAB-1DA1-4E15-824D-1E879C37488A}" type="presParOf" srcId="{40FF3244-6081-4718-8E0F-F36F7F43E626}" destId="{E165872A-231D-4E9D-B1D2-6301A592F7D0}" srcOrd="1" destOrd="0" presId="urn:microsoft.com/office/officeart/2005/8/layout/list1"/>
    <dgm:cxn modelId="{0690BC4E-5AC8-492E-8555-EB10C6B556A6}" type="presParOf" srcId="{8080E1DA-2E91-4AA4-9E99-763FD5D0C31B}" destId="{24D0D128-41A7-4BB1-8774-04A857B463C6}" srcOrd="5" destOrd="0" presId="urn:microsoft.com/office/officeart/2005/8/layout/list1"/>
    <dgm:cxn modelId="{65B9930A-9FAB-45A8-95A9-021FF716B5BB}" type="presParOf" srcId="{8080E1DA-2E91-4AA4-9E99-763FD5D0C31B}" destId="{7791CDC8-D279-49B8-8718-D18B90FDF431}" srcOrd="6" destOrd="0" presId="urn:microsoft.com/office/officeart/2005/8/layout/list1"/>
    <dgm:cxn modelId="{6C18C1A8-D30A-4264-979D-017DC08116B4}" type="presParOf" srcId="{8080E1DA-2E91-4AA4-9E99-763FD5D0C31B}" destId="{7C487C42-9935-45EF-96FA-426B21369E07}" srcOrd="7" destOrd="0" presId="urn:microsoft.com/office/officeart/2005/8/layout/list1"/>
    <dgm:cxn modelId="{D86815B9-7004-4F3A-93D4-3F95685246E3}" type="presParOf" srcId="{8080E1DA-2E91-4AA4-9E99-763FD5D0C31B}" destId="{5A8C3081-F547-4914-ABB3-CB9E69FD08B0}" srcOrd="8" destOrd="0" presId="urn:microsoft.com/office/officeart/2005/8/layout/list1"/>
    <dgm:cxn modelId="{82F3BBB5-67C3-410F-8F26-787B44A43E97}" type="presParOf" srcId="{5A8C3081-F547-4914-ABB3-CB9E69FD08B0}" destId="{FF61B773-8DBD-47EB-9020-E6EADACEAB48}" srcOrd="0" destOrd="0" presId="urn:microsoft.com/office/officeart/2005/8/layout/list1"/>
    <dgm:cxn modelId="{9C4EA6D0-3FAB-4365-AFCD-FC520BDFB084}" type="presParOf" srcId="{5A8C3081-F547-4914-ABB3-CB9E69FD08B0}" destId="{5A6D92FE-06C8-41BB-A1E0-E2DF6B2A6C77}" srcOrd="1" destOrd="0" presId="urn:microsoft.com/office/officeart/2005/8/layout/list1"/>
    <dgm:cxn modelId="{BB9B4D80-24B7-4AC5-A907-927751ED0FFE}" type="presParOf" srcId="{8080E1DA-2E91-4AA4-9E99-763FD5D0C31B}" destId="{FE226B42-7CA9-4AF7-879E-70E42ED9C1F1}" srcOrd="9" destOrd="0" presId="urn:microsoft.com/office/officeart/2005/8/layout/list1"/>
    <dgm:cxn modelId="{AF5492CF-2669-4111-9ED8-F6B4558486EF}" type="presParOf" srcId="{8080E1DA-2E91-4AA4-9E99-763FD5D0C31B}" destId="{57ED184D-3ACA-43CF-9300-76626657306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C93E1A-EE00-4E52-9A9D-A26A3B8EB8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FC38384-3277-432D-8659-B1FF8DE9683E}">
      <dgm:prSet phldrT="[Text]"/>
      <dgm:spPr>
        <a:solidFill>
          <a:schemeClr val="bg1">
            <a:lumMod val="75000"/>
          </a:schemeClr>
        </a:solidFill>
      </dgm:spPr>
      <dgm:t>
        <a:bodyPr/>
        <a:lstStyle/>
        <a:p>
          <a:r>
            <a:rPr lang="en-US" dirty="0" smtClean="0"/>
            <a:t>Regulatory Authority</a:t>
          </a:r>
        </a:p>
      </dgm:t>
    </dgm:pt>
    <dgm:pt modelId="{7829F151-B6EE-47FA-907F-0F6A4BFEABC8}" type="parTrans" cxnId="{F97A31F3-C31D-4616-9F61-788CC7812012}">
      <dgm:prSet/>
      <dgm:spPr/>
      <dgm:t>
        <a:bodyPr/>
        <a:lstStyle/>
        <a:p>
          <a:endParaRPr lang="en-US"/>
        </a:p>
      </dgm:t>
    </dgm:pt>
    <dgm:pt modelId="{2BC8CE4A-E8C5-414E-AD59-BED0AB26B2C7}" type="sibTrans" cxnId="{F97A31F3-C31D-4616-9F61-788CC7812012}">
      <dgm:prSet/>
      <dgm:spPr/>
      <dgm:t>
        <a:bodyPr/>
        <a:lstStyle/>
        <a:p>
          <a:endParaRPr lang="en-US"/>
        </a:p>
      </dgm:t>
    </dgm:pt>
    <dgm:pt modelId="{FE66CCB1-83FC-4795-A816-16382FE8F274}">
      <dgm:prSet phldrT="[Text]"/>
      <dgm:spPr>
        <a:solidFill>
          <a:schemeClr val="bg1">
            <a:lumMod val="50000"/>
          </a:schemeClr>
        </a:solidFill>
      </dgm:spPr>
      <dgm:t>
        <a:bodyPr/>
        <a:lstStyle/>
        <a:p>
          <a:r>
            <a:rPr lang="en-US" dirty="0" smtClean="0"/>
            <a:t>Auditors</a:t>
          </a:r>
          <a:endParaRPr lang="en-US" dirty="0"/>
        </a:p>
      </dgm:t>
    </dgm:pt>
    <dgm:pt modelId="{F8367319-0575-48CB-A1DD-7A501803C7DE}" type="parTrans" cxnId="{E6846B34-D5BA-45D7-8D87-8ED6F84707A7}">
      <dgm:prSet/>
      <dgm:spPr/>
      <dgm:t>
        <a:bodyPr/>
        <a:lstStyle/>
        <a:p>
          <a:endParaRPr lang="en-US"/>
        </a:p>
      </dgm:t>
    </dgm:pt>
    <dgm:pt modelId="{328BDDCB-93C3-46ED-A689-522736D17567}" type="sibTrans" cxnId="{E6846B34-D5BA-45D7-8D87-8ED6F84707A7}">
      <dgm:prSet/>
      <dgm:spPr/>
      <dgm:t>
        <a:bodyPr/>
        <a:lstStyle/>
        <a:p>
          <a:endParaRPr lang="en-US"/>
        </a:p>
      </dgm:t>
    </dgm:pt>
    <dgm:pt modelId="{E7C1E807-E41E-41FA-B21B-76FF5A8D1E21}">
      <dgm:prSet phldrT="[Text]"/>
      <dgm:spPr>
        <a:solidFill>
          <a:schemeClr val="bg1">
            <a:lumMod val="75000"/>
          </a:schemeClr>
        </a:solidFill>
      </dgm:spPr>
      <dgm:t>
        <a:bodyPr/>
        <a:lstStyle/>
        <a:p>
          <a:r>
            <a:rPr lang="en-US" dirty="0" smtClean="0"/>
            <a:t>Private Contracting</a:t>
          </a:r>
          <a:endParaRPr lang="en-US" dirty="0"/>
        </a:p>
      </dgm:t>
    </dgm:pt>
    <dgm:pt modelId="{7925DE0D-30DE-497C-9183-1C0E6AAA534C}" type="parTrans" cxnId="{0052AD9C-D02F-4903-81E0-A5C7078FCDBA}">
      <dgm:prSet/>
      <dgm:spPr/>
      <dgm:t>
        <a:bodyPr/>
        <a:lstStyle/>
        <a:p>
          <a:endParaRPr lang="en-US"/>
        </a:p>
      </dgm:t>
    </dgm:pt>
    <dgm:pt modelId="{C588E589-36B1-426C-B3BE-91AAB8F544EB}" type="sibTrans" cxnId="{0052AD9C-D02F-4903-81E0-A5C7078FCDBA}">
      <dgm:prSet/>
      <dgm:spPr/>
      <dgm:t>
        <a:bodyPr/>
        <a:lstStyle/>
        <a:p>
          <a:endParaRPr lang="en-US"/>
        </a:p>
      </dgm:t>
    </dgm:pt>
    <dgm:pt modelId="{8080E1DA-2E91-4AA4-9E99-763FD5D0C31B}" type="pres">
      <dgm:prSet presAssocID="{27C93E1A-EE00-4E52-9A9D-A26A3B8EB80C}" presName="linear" presStyleCnt="0">
        <dgm:presLayoutVars>
          <dgm:dir/>
          <dgm:animLvl val="lvl"/>
          <dgm:resizeHandles val="exact"/>
        </dgm:presLayoutVars>
      </dgm:prSet>
      <dgm:spPr/>
      <dgm:t>
        <a:bodyPr/>
        <a:lstStyle/>
        <a:p>
          <a:endParaRPr lang="en-US"/>
        </a:p>
      </dgm:t>
    </dgm:pt>
    <dgm:pt modelId="{EFB0B965-61EE-4B82-B64E-83F90FC04B8E}" type="pres">
      <dgm:prSet presAssocID="{3FC38384-3277-432D-8659-B1FF8DE9683E}" presName="parentLin" presStyleCnt="0"/>
      <dgm:spPr/>
    </dgm:pt>
    <dgm:pt modelId="{2D1B19FB-085E-4473-BE3F-EE42621327F8}" type="pres">
      <dgm:prSet presAssocID="{3FC38384-3277-432D-8659-B1FF8DE9683E}" presName="parentLeftMargin" presStyleLbl="node1" presStyleIdx="0" presStyleCnt="3"/>
      <dgm:spPr/>
      <dgm:t>
        <a:bodyPr/>
        <a:lstStyle/>
        <a:p>
          <a:endParaRPr lang="en-US"/>
        </a:p>
      </dgm:t>
    </dgm:pt>
    <dgm:pt modelId="{D4CFDD1B-71BE-4157-9038-8D9E9CDDF6C3}" type="pres">
      <dgm:prSet presAssocID="{3FC38384-3277-432D-8659-B1FF8DE9683E}" presName="parentText" presStyleLbl="node1" presStyleIdx="0" presStyleCnt="3">
        <dgm:presLayoutVars>
          <dgm:chMax val="0"/>
          <dgm:bulletEnabled val="1"/>
        </dgm:presLayoutVars>
      </dgm:prSet>
      <dgm:spPr/>
      <dgm:t>
        <a:bodyPr/>
        <a:lstStyle/>
        <a:p>
          <a:endParaRPr lang="en-US"/>
        </a:p>
      </dgm:t>
    </dgm:pt>
    <dgm:pt modelId="{51253909-1E57-4AEC-9947-C918A6410EBA}" type="pres">
      <dgm:prSet presAssocID="{3FC38384-3277-432D-8659-B1FF8DE9683E}" presName="negativeSpace" presStyleCnt="0"/>
      <dgm:spPr/>
    </dgm:pt>
    <dgm:pt modelId="{10ABC9D7-F79B-4B7A-8EA3-B7DBF2B527F1}" type="pres">
      <dgm:prSet presAssocID="{3FC38384-3277-432D-8659-B1FF8DE9683E}" presName="childText" presStyleLbl="conFgAcc1" presStyleIdx="0" presStyleCnt="3">
        <dgm:presLayoutVars>
          <dgm:bulletEnabled val="1"/>
        </dgm:presLayoutVars>
      </dgm:prSet>
      <dgm:spPr/>
    </dgm:pt>
    <dgm:pt modelId="{59C5F1B1-91E5-4867-9370-DCDE9AFD49AC}" type="pres">
      <dgm:prSet presAssocID="{2BC8CE4A-E8C5-414E-AD59-BED0AB26B2C7}" presName="spaceBetweenRectangles" presStyleCnt="0"/>
      <dgm:spPr/>
    </dgm:pt>
    <dgm:pt modelId="{40FF3244-6081-4718-8E0F-F36F7F43E626}" type="pres">
      <dgm:prSet presAssocID="{FE66CCB1-83FC-4795-A816-16382FE8F274}" presName="parentLin" presStyleCnt="0"/>
      <dgm:spPr/>
    </dgm:pt>
    <dgm:pt modelId="{42C39560-BFC3-47AC-AD5A-E24EF64FC02E}" type="pres">
      <dgm:prSet presAssocID="{FE66CCB1-83FC-4795-A816-16382FE8F274}" presName="parentLeftMargin" presStyleLbl="node1" presStyleIdx="0" presStyleCnt="3"/>
      <dgm:spPr/>
      <dgm:t>
        <a:bodyPr/>
        <a:lstStyle/>
        <a:p>
          <a:endParaRPr lang="en-US"/>
        </a:p>
      </dgm:t>
    </dgm:pt>
    <dgm:pt modelId="{E165872A-231D-4E9D-B1D2-6301A592F7D0}" type="pres">
      <dgm:prSet presAssocID="{FE66CCB1-83FC-4795-A816-16382FE8F274}" presName="parentText" presStyleLbl="node1" presStyleIdx="1" presStyleCnt="3">
        <dgm:presLayoutVars>
          <dgm:chMax val="0"/>
          <dgm:bulletEnabled val="1"/>
        </dgm:presLayoutVars>
      </dgm:prSet>
      <dgm:spPr/>
      <dgm:t>
        <a:bodyPr/>
        <a:lstStyle/>
        <a:p>
          <a:endParaRPr lang="en-US"/>
        </a:p>
      </dgm:t>
    </dgm:pt>
    <dgm:pt modelId="{24D0D128-41A7-4BB1-8774-04A857B463C6}" type="pres">
      <dgm:prSet presAssocID="{FE66CCB1-83FC-4795-A816-16382FE8F274}" presName="negativeSpace" presStyleCnt="0"/>
      <dgm:spPr/>
    </dgm:pt>
    <dgm:pt modelId="{7791CDC8-D279-49B8-8718-D18B90FDF431}" type="pres">
      <dgm:prSet presAssocID="{FE66CCB1-83FC-4795-A816-16382FE8F274}" presName="childText" presStyleLbl="conFgAcc1" presStyleIdx="1" presStyleCnt="3">
        <dgm:presLayoutVars>
          <dgm:bulletEnabled val="1"/>
        </dgm:presLayoutVars>
      </dgm:prSet>
      <dgm:spPr/>
    </dgm:pt>
    <dgm:pt modelId="{7C487C42-9935-45EF-96FA-426B21369E07}" type="pres">
      <dgm:prSet presAssocID="{328BDDCB-93C3-46ED-A689-522736D17567}" presName="spaceBetweenRectangles" presStyleCnt="0"/>
      <dgm:spPr/>
    </dgm:pt>
    <dgm:pt modelId="{5A8C3081-F547-4914-ABB3-CB9E69FD08B0}" type="pres">
      <dgm:prSet presAssocID="{E7C1E807-E41E-41FA-B21B-76FF5A8D1E21}" presName="parentLin" presStyleCnt="0"/>
      <dgm:spPr/>
    </dgm:pt>
    <dgm:pt modelId="{FF61B773-8DBD-47EB-9020-E6EADACEAB48}" type="pres">
      <dgm:prSet presAssocID="{E7C1E807-E41E-41FA-B21B-76FF5A8D1E21}" presName="parentLeftMargin" presStyleLbl="node1" presStyleIdx="1" presStyleCnt="3"/>
      <dgm:spPr/>
      <dgm:t>
        <a:bodyPr/>
        <a:lstStyle/>
        <a:p>
          <a:endParaRPr lang="en-US"/>
        </a:p>
      </dgm:t>
    </dgm:pt>
    <dgm:pt modelId="{5A6D92FE-06C8-41BB-A1E0-E2DF6B2A6C77}" type="pres">
      <dgm:prSet presAssocID="{E7C1E807-E41E-41FA-B21B-76FF5A8D1E21}" presName="parentText" presStyleLbl="node1" presStyleIdx="2" presStyleCnt="3">
        <dgm:presLayoutVars>
          <dgm:chMax val="0"/>
          <dgm:bulletEnabled val="1"/>
        </dgm:presLayoutVars>
      </dgm:prSet>
      <dgm:spPr/>
      <dgm:t>
        <a:bodyPr/>
        <a:lstStyle/>
        <a:p>
          <a:endParaRPr lang="en-US"/>
        </a:p>
      </dgm:t>
    </dgm:pt>
    <dgm:pt modelId="{FE226B42-7CA9-4AF7-879E-70E42ED9C1F1}" type="pres">
      <dgm:prSet presAssocID="{E7C1E807-E41E-41FA-B21B-76FF5A8D1E21}" presName="negativeSpace" presStyleCnt="0"/>
      <dgm:spPr/>
    </dgm:pt>
    <dgm:pt modelId="{57ED184D-3ACA-43CF-9300-76626657306F}" type="pres">
      <dgm:prSet presAssocID="{E7C1E807-E41E-41FA-B21B-76FF5A8D1E21}" presName="childText" presStyleLbl="conFgAcc1" presStyleIdx="2" presStyleCnt="3">
        <dgm:presLayoutVars>
          <dgm:bulletEnabled val="1"/>
        </dgm:presLayoutVars>
      </dgm:prSet>
      <dgm:spPr/>
    </dgm:pt>
  </dgm:ptLst>
  <dgm:cxnLst>
    <dgm:cxn modelId="{33A291F5-B82E-4B15-93AF-3A10322DD04C}" type="presOf" srcId="{E7C1E807-E41E-41FA-B21B-76FF5A8D1E21}" destId="{FF61B773-8DBD-47EB-9020-E6EADACEAB48}" srcOrd="0" destOrd="0" presId="urn:microsoft.com/office/officeart/2005/8/layout/list1"/>
    <dgm:cxn modelId="{99F54AFB-391D-4AB4-8EEC-A55D26598DF0}" type="presOf" srcId="{3FC38384-3277-432D-8659-B1FF8DE9683E}" destId="{D4CFDD1B-71BE-4157-9038-8D9E9CDDF6C3}" srcOrd="1" destOrd="0" presId="urn:microsoft.com/office/officeart/2005/8/layout/list1"/>
    <dgm:cxn modelId="{086BE52A-7A47-4D83-A7BC-87F68C39224C}" type="presOf" srcId="{3FC38384-3277-432D-8659-B1FF8DE9683E}" destId="{2D1B19FB-085E-4473-BE3F-EE42621327F8}" srcOrd="0" destOrd="0" presId="urn:microsoft.com/office/officeart/2005/8/layout/list1"/>
    <dgm:cxn modelId="{E455397A-33A2-41F8-BB50-D5DF76F7A9A4}" type="presOf" srcId="{FE66CCB1-83FC-4795-A816-16382FE8F274}" destId="{42C39560-BFC3-47AC-AD5A-E24EF64FC02E}" srcOrd="0" destOrd="0" presId="urn:microsoft.com/office/officeart/2005/8/layout/list1"/>
    <dgm:cxn modelId="{AA07EC09-9FA3-4AD8-857A-45CA96FCC523}" type="presOf" srcId="{E7C1E807-E41E-41FA-B21B-76FF5A8D1E21}" destId="{5A6D92FE-06C8-41BB-A1E0-E2DF6B2A6C77}" srcOrd="1" destOrd="0" presId="urn:microsoft.com/office/officeart/2005/8/layout/list1"/>
    <dgm:cxn modelId="{C66E3C36-814B-4AAC-8B1D-B991567F108C}" type="presOf" srcId="{FE66CCB1-83FC-4795-A816-16382FE8F274}" destId="{E165872A-231D-4E9D-B1D2-6301A592F7D0}" srcOrd="1" destOrd="0" presId="urn:microsoft.com/office/officeart/2005/8/layout/list1"/>
    <dgm:cxn modelId="{F97A31F3-C31D-4616-9F61-788CC7812012}" srcId="{27C93E1A-EE00-4E52-9A9D-A26A3B8EB80C}" destId="{3FC38384-3277-432D-8659-B1FF8DE9683E}" srcOrd="0" destOrd="0" parTransId="{7829F151-B6EE-47FA-907F-0F6A4BFEABC8}" sibTransId="{2BC8CE4A-E8C5-414E-AD59-BED0AB26B2C7}"/>
    <dgm:cxn modelId="{7263AB21-71DA-4C6E-94DB-B2C792F5F2D7}" type="presOf" srcId="{27C93E1A-EE00-4E52-9A9D-A26A3B8EB80C}" destId="{8080E1DA-2E91-4AA4-9E99-763FD5D0C31B}" srcOrd="0" destOrd="0" presId="urn:microsoft.com/office/officeart/2005/8/layout/list1"/>
    <dgm:cxn modelId="{0052AD9C-D02F-4903-81E0-A5C7078FCDBA}" srcId="{27C93E1A-EE00-4E52-9A9D-A26A3B8EB80C}" destId="{E7C1E807-E41E-41FA-B21B-76FF5A8D1E21}" srcOrd="2" destOrd="0" parTransId="{7925DE0D-30DE-497C-9183-1C0E6AAA534C}" sibTransId="{C588E589-36B1-426C-B3BE-91AAB8F544EB}"/>
    <dgm:cxn modelId="{E6846B34-D5BA-45D7-8D87-8ED6F84707A7}" srcId="{27C93E1A-EE00-4E52-9A9D-A26A3B8EB80C}" destId="{FE66CCB1-83FC-4795-A816-16382FE8F274}" srcOrd="1" destOrd="0" parTransId="{F8367319-0575-48CB-A1DD-7A501803C7DE}" sibTransId="{328BDDCB-93C3-46ED-A689-522736D17567}"/>
    <dgm:cxn modelId="{F21E0D1B-185F-4BBA-AA03-A89E560D557F}" type="presParOf" srcId="{8080E1DA-2E91-4AA4-9E99-763FD5D0C31B}" destId="{EFB0B965-61EE-4B82-B64E-83F90FC04B8E}" srcOrd="0" destOrd="0" presId="urn:microsoft.com/office/officeart/2005/8/layout/list1"/>
    <dgm:cxn modelId="{F8A89945-5120-4E84-9989-2F9C8C4A5B34}" type="presParOf" srcId="{EFB0B965-61EE-4B82-B64E-83F90FC04B8E}" destId="{2D1B19FB-085E-4473-BE3F-EE42621327F8}" srcOrd="0" destOrd="0" presId="urn:microsoft.com/office/officeart/2005/8/layout/list1"/>
    <dgm:cxn modelId="{7F0F5259-8FAE-4305-A1E8-2F11F6DA6341}" type="presParOf" srcId="{EFB0B965-61EE-4B82-B64E-83F90FC04B8E}" destId="{D4CFDD1B-71BE-4157-9038-8D9E9CDDF6C3}" srcOrd="1" destOrd="0" presId="urn:microsoft.com/office/officeart/2005/8/layout/list1"/>
    <dgm:cxn modelId="{ED3E2704-2F42-43EC-9C19-B24BB201B591}" type="presParOf" srcId="{8080E1DA-2E91-4AA4-9E99-763FD5D0C31B}" destId="{51253909-1E57-4AEC-9947-C918A6410EBA}" srcOrd="1" destOrd="0" presId="urn:microsoft.com/office/officeart/2005/8/layout/list1"/>
    <dgm:cxn modelId="{B68A5FD8-B3B2-4338-AFE2-4CC7FE0E1E00}" type="presParOf" srcId="{8080E1DA-2E91-4AA4-9E99-763FD5D0C31B}" destId="{10ABC9D7-F79B-4B7A-8EA3-B7DBF2B527F1}" srcOrd="2" destOrd="0" presId="urn:microsoft.com/office/officeart/2005/8/layout/list1"/>
    <dgm:cxn modelId="{9AA53422-82C8-4638-ADCA-CAA2BD5B2F61}" type="presParOf" srcId="{8080E1DA-2E91-4AA4-9E99-763FD5D0C31B}" destId="{59C5F1B1-91E5-4867-9370-DCDE9AFD49AC}" srcOrd="3" destOrd="0" presId="urn:microsoft.com/office/officeart/2005/8/layout/list1"/>
    <dgm:cxn modelId="{41315C08-C46E-41B3-9BCB-83C3307D7E49}" type="presParOf" srcId="{8080E1DA-2E91-4AA4-9E99-763FD5D0C31B}" destId="{40FF3244-6081-4718-8E0F-F36F7F43E626}" srcOrd="4" destOrd="0" presId="urn:microsoft.com/office/officeart/2005/8/layout/list1"/>
    <dgm:cxn modelId="{7691688D-6ADC-4CA2-B607-698DC71073A6}" type="presParOf" srcId="{40FF3244-6081-4718-8E0F-F36F7F43E626}" destId="{42C39560-BFC3-47AC-AD5A-E24EF64FC02E}" srcOrd="0" destOrd="0" presId="urn:microsoft.com/office/officeart/2005/8/layout/list1"/>
    <dgm:cxn modelId="{5220F2B0-E5F4-43FB-AC81-C24AE9148508}" type="presParOf" srcId="{40FF3244-6081-4718-8E0F-F36F7F43E626}" destId="{E165872A-231D-4E9D-B1D2-6301A592F7D0}" srcOrd="1" destOrd="0" presId="urn:microsoft.com/office/officeart/2005/8/layout/list1"/>
    <dgm:cxn modelId="{C683AE7C-905C-4D8B-A4C4-7CA5F6BED8ED}" type="presParOf" srcId="{8080E1DA-2E91-4AA4-9E99-763FD5D0C31B}" destId="{24D0D128-41A7-4BB1-8774-04A857B463C6}" srcOrd="5" destOrd="0" presId="urn:microsoft.com/office/officeart/2005/8/layout/list1"/>
    <dgm:cxn modelId="{CE6A203A-EB3A-419F-99C4-C38C29B74966}" type="presParOf" srcId="{8080E1DA-2E91-4AA4-9E99-763FD5D0C31B}" destId="{7791CDC8-D279-49B8-8718-D18B90FDF431}" srcOrd="6" destOrd="0" presId="urn:microsoft.com/office/officeart/2005/8/layout/list1"/>
    <dgm:cxn modelId="{83380793-B781-49E0-B422-34C674E66EF2}" type="presParOf" srcId="{8080E1DA-2E91-4AA4-9E99-763FD5D0C31B}" destId="{7C487C42-9935-45EF-96FA-426B21369E07}" srcOrd="7" destOrd="0" presId="urn:microsoft.com/office/officeart/2005/8/layout/list1"/>
    <dgm:cxn modelId="{7D7EC803-3279-4FF1-B9D7-FB730C828ECF}" type="presParOf" srcId="{8080E1DA-2E91-4AA4-9E99-763FD5D0C31B}" destId="{5A8C3081-F547-4914-ABB3-CB9E69FD08B0}" srcOrd="8" destOrd="0" presId="urn:microsoft.com/office/officeart/2005/8/layout/list1"/>
    <dgm:cxn modelId="{C7ECC15A-F028-4CBE-8D39-F9E55BD85A43}" type="presParOf" srcId="{5A8C3081-F547-4914-ABB3-CB9E69FD08B0}" destId="{FF61B773-8DBD-47EB-9020-E6EADACEAB48}" srcOrd="0" destOrd="0" presId="urn:microsoft.com/office/officeart/2005/8/layout/list1"/>
    <dgm:cxn modelId="{C4540F2F-D0A1-48B1-B478-AFD511318572}" type="presParOf" srcId="{5A8C3081-F547-4914-ABB3-CB9E69FD08B0}" destId="{5A6D92FE-06C8-41BB-A1E0-E2DF6B2A6C77}" srcOrd="1" destOrd="0" presId="urn:microsoft.com/office/officeart/2005/8/layout/list1"/>
    <dgm:cxn modelId="{4DBF7EA1-5340-4D08-BA36-C0FDA6B2C092}" type="presParOf" srcId="{8080E1DA-2E91-4AA4-9E99-763FD5D0C31B}" destId="{FE226B42-7CA9-4AF7-879E-70E42ED9C1F1}" srcOrd="9" destOrd="0" presId="urn:microsoft.com/office/officeart/2005/8/layout/list1"/>
    <dgm:cxn modelId="{2CD9D93D-9726-460A-97E4-E1D137369C73}" type="presParOf" srcId="{8080E1DA-2E91-4AA4-9E99-763FD5D0C31B}" destId="{57ED184D-3ACA-43CF-9300-76626657306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55C4C-3E59-4E61-8B5A-05A06DBF3718}">
      <dsp:nvSpPr>
        <dsp:cNvPr id="0" name=""/>
        <dsp:cNvSpPr/>
      </dsp:nvSpPr>
      <dsp:spPr>
        <a:xfrm>
          <a:off x="3104155" y="342"/>
          <a:ext cx="2167592" cy="1408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Opportunity</a:t>
          </a:r>
          <a:endParaRPr lang="en-US" sz="2200" kern="1200" dirty="0"/>
        </a:p>
      </dsp:txBody>
      <dsp:txXfrm>
        <a:off x="3172934" y="69121"/>
        <a:ext cx="2030034" cy="1271377"/>
      </dsp:txXfrm>
    </dsp:sp>
    <dsp:sp modelId="{3AE19024-3E76-4B10-B6EC-2B47DC6E4D14}">
      <dsp:nvSpPr>
        <dsp:cNvPr id="0" name=""/>
        <dsp:cNvSpPr/>
      </dsp:nvSpPr>
      <dsp:spPr>
        <a:xfrm>
          <a:off x="2308384" y="704810"/>
          <a:ext cx="3759134" cy="3759134"/>
        </a:xfrm>
        <a:custGeom>
          <a:avLst/>
          <a:gdLst/>
          <a:ahLst/>
          <a:cxnLst/>
          <a:rect l="0" t="0" r="0" b="0"/>
          <a:pathLst>
            <a:path>
              <a:moveTo>
                <a:pt x="2979118" y="355179"/>
              </a:moveTo>
              <a:arcTo wR="1879567" hR="1879567" stAng="18348191" swAng="3647937"/>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F1BB50D3-0865-41FC-922C-E9BC29644A40}">
      <dsp:nvSpPr>
        <dsp:cNvPr id="0" name=""/>
        <dsp:cNvSpPr/>
      </dsp:nvSpPr>
      <dsp:spPr>
        <a:xfrm>
          <a:off x="4731908" y="2819693"/>
          <a:ext cx="2167592" cy="1408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Motivation</a:t>
          </a:r>
          <a:endParaRPr lang="en-US" sz="2200" kern="1200"/>
        </a:p>
      </dsp:txBody>
      <dsp:txXfrm>
        <a:off x="4800687" y="2888472"/>
        <a:ext cx="2030034" cy="1271377"/>
      </dsp:txXfrm>
    </dsp:sp>
    <dsp:sp modelId="{BE320618-A262-4098-A23C-69995D3FC63C}">
      <dsp:nvSpPr>
        <dsp:cNvPr id="0" name=""/>
        <dsp:cNvSpPr/>
      </dsp:nvSpPr>
      <dsp:spPr>
        <a:xfrm>
          <a:off x="2308384" y="704810"/>
          <a:ext cx="3759134" cy="3759134"/>
        </a:xfrm>
        <a:custGeom>
          <a:avLst/>
          <a:gdLst/>
          <a:ahLst/>
          <a:cxnLst/>
          <a:rect l="0" t="0" r="0" b="0"/>
          <a:pathLst>
            <a:path>
              <a:moveTo>
                <a:pt x="2774202" y="3532564"/>
              </a:moveTo>
              <a:arcTo wR="1879567" hR="1879567" stAng="3694611" swAng="3410778"/>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EA739974-A219-4FA9-A335-903409CA8268}">
      <dsp:nvSpPr>
        <dsp:cNvPr id="0" name=""/>
        <dsp:cNvSpPr/>
      </dsp:nvSpPr>
      <dsp:spPr>
        <a:xfrm>
          <a:off x="1476402" y="2819693"/>
          <a:ext cx="2167592" cy="1408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Rationalization</a:t>
          </a:r>
          <a:endParaRPr lang="en-US" sz="2200" kern="1200"/>
        </a:p>
      </dsp:txBody>
      <dsp:txXfrm>
        <a:off x="1545181" y="2888472"/>
        <a:ext cx="2030034" cy="1271377"/>
      </dsp:txXfrm>
    </dsp:sp>
    <dsp:sp modelId="{26ADF176-29A8-416C-8E64-907917E6AAFE}">
      <dsp:nvSpPr>
        <dsp:cNvPr id="0" name=""/>
        <dsp:cNvSpPr/>
      </dsp:nvSpPr>
      <dsp:spPr>
        <a:xfrm>
          <a:off x="2308384" y="704810"/>
          <a:ext cx="3759134" cy="3759134"/>
        </a:xfrm>
        <a:custGeom>
          <a:avLst/>
          <a:gdLst/>
          <a:ahLst/>
          <a:cxnLst/>
          <a:rect l="0" t="0" r="0" b="0"/>
          <a:pathLst>
            <a:path>
              <a:moveTo>
                <a:pt x="12464" y="2095668"/>
              </a:moveTo>
              <a:arcTo wR="1879567" hR="1879567" stAng="10403873" swAng="3647937"/>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BC9D7-F79B-4B7A-8EA3-B7DBF2B527F1}">
      <dsp:nvSpPr>
        <dsp:cNvPr id="0" name=""/>
        <dsp:cNvSpPr/>
      </dsp:nvSpPr>
      <dsp:spPr>
        <a:xfrm>
          <a:off x="0" y="46401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D4CFDD1B-71BE-4157-9038-8D9E9CDDF6C3}">
      <dsp:nvSpPr>
        <dsp:cNvPr id="0" name=""/>
        <dsp:cNvSpPr/>
      </dsp:nvSpPr>
      <dsp:spPr>
        <a:xfrm>
          <a:off x="304800" y="6459"/>
          <a:ext cx="4267200" cy="915120"/>
        </a:xfrm>
        <a:prstGeom prst="roundRect">
          <a:avLst/>
        </a:prstGeom>
        <a:solidFill>
          <a:schemeClr val="bg1">
            <a:lumMod val="50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Regulatory Authority</a:t>
          </a:r>
        </a:p>
      </dsp:txBody>
      <dsp:txXfrm>
        <a:off x="349472" y="51131"/>
        <a:ext cx="4177856" cy="825776"/>
      </dsp:txXfrm>
    </dsp:sp>
    <dsp:sp modelId="{7791CDC8-D279-49B8-8718-D18B90FDF431}">
      <dsp:nvSpPr>
        <dsp:cNvPr id="0" name=""/>
        <dsp:cNvSpPr/>
      </dsp:nvSpPr>
      <dsp:spPr>
        <a:xfrm>
          <a:off x="0" y="187017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E165872A-231D-4E9D-B1D2-6301A592F7D0}">
      <dsp:nvSpPr>
        <dsp:cNvPr id="0" name=""/>
        <dsp:cNvSpPr/>
      </dsp:nvSpPr>
      <dsp:spPr>
        <a:xfrm>
          <a:off x="304800" y="1412619"/>
          <a:ext cx="4267200" cy="915120"/>
        </a:xfrm>
        <a:prstGeom prst="roundRect">
          <a:avLst/>
        </a:prstGeom>
        <a:solidFill>
          <a:schemeClr val="bg1">
            <a:lumMod val="75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Auditors</a:t>
          </a:r>
          <a:endParaRPr lang="en-US" sz="3100" kern="1200" dirty="0"/>
        </a:p>
      </dsp:txBody>
      <dsp:txXfrm>
        <a:off x="349472" y="1457291"/>
        <a:ext cx="4177856" cy="825776"/>
      </dsp:txXfrm>
    </dsp:sp>
    <dsp:sp modelId="{57ED184D-3ACA-43CF-9300-76626657306F}">
      <dsp:nvSpPr>
        <dsp:cNvPr id="0" name=""/>
        <dsp:cNvSpPr/>
      </dsp:nvSpPr>
      <dsp:spPr>
        <a:xfrm>
          <a:off x="0" y="3276340"/>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5A6D92FE-06C8-41BB-A1E0-E2DF6B2A6C77}">
      <dsp:nvSpPr>
        <dsp:cNvPr id="0" name=""/>
        <dsp:cNvSpPr/>
      </dsp:nvSpPr>
      <dsp:spPr>
        <a:xfrm>
          <a:off x="304800" y="2818780"/>
          <a:ext cx="4267200" cy="915120"/>
        </a:xfrm>
        <a:prstGeom prst="roundRect">
          <a:avLst/>
        </a:prstGeom>
        <a:solidFill>
          <a:schemeClr val="bg1">
            <a:lumMod val="75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Private Contracting</a:t>
          </a:r>
          <a:endParaRPr lang="en-US" sz="3100" kern="1200" dirty="0"/>
        </a:p>
      </dsp:txBody>
      <dsp:txXfrm>
        <a:off x="349472" y="2863452"/>
        <a:ext cx="4177856"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BC9D7-F79B-4B7A-8EA3-B7DBF2B527F1}">
      <dsp:nvSpPr>
        <dsp:cNvPr id="0" name=""/>
        <dsp:cNvSpPr/>
      </dsp:nvSpPr>
      <dsp:spPr>
        <a:xfrm>
          <a:off x="0" y="46401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D4CFDD1B-71BE-4157-9038-8D9E9CDDF6C3}">
      <dsp:nvSpPr>
        <dsp:cNvPr id="0" name=""/>
        <dsp:cNvSpPr/>
      </dsp:nvSpPr>
      <dsp:spPr>
        <a:xfrm>
          <a:off x="304800" y="6459"/>
          <a:ext cx="4267200" cy="915120"/>
        </a:xfrm>
        <a:prstGeom prst="roundRect">
          <a:avLst/>
        </a:prstGeom>
        <a:solidFill>
          <a:schemeClr val="bg1">
            <a:lumMod val="75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Regulatory Authority</a:t>
          </a:r>
        </a:p>
      </dsp:txBody>
      <dsp:txXfrm>
        <a:off x="349472" y="51131"/>
        <a:ext cx="4177856" cy="825776"/>
      </dsp:txXfrm>
    </dsp:sp>
    <dsp:sp modelId="{7791CDC8-D279-49B8-8718-D18B90FDF431}">
      <dsp:nvSpPr>
        <dsp:cNvPr id="0" name=""/>
        <dsp:cNvSpPr/>
      </dsp:nvSpPr>
      <dsp:spPr>
        <a:xfrm>
          <a:off x="0" y="187017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E165872A-231D-4E9D-B1D2-6301A592F7D0}">
      <dsp:nvSpPr>
        <dsp:cNvPr id="0" name=""/>
        <dsp:cNvSpPr/>
      </dsp:nvSpPr>
      <dsp:spPr>
        <a:xfrm>
          <a:off x="304800" y="1412619"/>
          <a:ext cx="4267200" cy="915120"/>
        </a:xfrm>
        <a:prstGeom prst="roundRect">
          <a:avLst/>
        </a:prstGeom>
        <a:solidFill>
          <a:schemeClr val="bg1">
            <a:lumMod val="50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Auditors</a:t>
          </a:r>
          <a:endParaRPr lang="en-US" sz="3100" kern="1200" dirty="0"/>
        </a:p>
      </dsp:txBody>
      <dsp:txXfrm>
        <a:off x="349472" y="1457291"/>
        <a:ext cx="4177856" cy="825776"/>
      </dsp:txXfrm>
    </dsp:sp>
    <dsp:sp modelId="{57ED184D-3ACA-43CF-9300-76626657306F}">
      <dsp:nvSpPr>
        <dsp:cNvPr id="0" name=""/>
        <dsp:cNvSpPr/>
      </dsp:nvSpPr>
      <dsp:spPr>
        <a:xfrm>
          <a:off x="0" y="3276340"/>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5A6D92FE-06C8-41BB-A1E0-E2DF6B2A6C77}">
      <dsp:nvSpPr>
        <dsp:cNvPr id="0" name=""/>
        <dsp:cNvSpPr/>
      </dsp:nvSpPr>
      <dsp:spPr>
        <a:xfrm>
          <a:off x="304800" y="2818780"/>
          <a:ext cx="4267200" cy="915120"/>
        </a:xfrm>
        <a:prstGeom prst="roundRect">
          <a:avLst/>
        </a:prstGeom>
        <a:solidFill>
          <a:schemeClr val="bg1">
            <a:lumMod val="75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Private Contracting</a:t>
          </a:r>
          <a:endParaRPr lang="en-US" sz="3100" kern="1200" dirty="0"/>
        </a:p>
      </dsp:txBody>
      <dsp:txXfrm>
        <a:off x="349472" y="2863452"/>
        <a:ext cx="4177856" cy="825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BC9D7-F79B-4B7A-8EA3-B7DBF2B527F1}">
      <dsp:nvSpPr>
        <dsp:cNvPr id="0" name=""/>
        <dsp:cNvSpPr/>
      </dsp:nvSpPr>
      <dsp:spPr>
        <a:xfrm>
          <a:off x="0" y="46401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D4CFDD1B-71BE-4157-9038-8D9E9CDDF6C3}">
      <dsp:nvSpPr>
        <dsp:cNvPr id="0" name=""/>
        <dsp:cNvSpPr/>
      </dsp:nvSpPr>
      <dsp:spPr>
        <a:xfrm>
          <a:off x="304800" y="6459"/>
          <a:ext cx="4267200" cy="915120"/>
        </a:xfrm>
        <a:prstGeom prst="roundRect">
          <a:avLst/>
        </a:prstGeom>
        <a:solidFill>
          <a:schemeClr val="bg1">
            <a:lumMod val="75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Regulatory Authority</a:t>
          </a:r>
        </a:p>
      </dsp:txBody>
      <dsp:txXfrm>
        <a:off x="349472" y="51131"/>
        <a:ext cx="4177856" cy="825776"/>
      </dsp:txXfrm>
    </dsp:sp>
    <dsp:sp modelId="{7791CDC8-D279-49B8-8718-D18B90FDF431}">
      <dsp:nvSpPr>
        <dsp:cNvPr id="0" name=""/>
        <dsp:cNvSpPr/>
      </dsp:nvSpPr>
      <dsp:spPr>
        <a:xfrm>
          <a:off x="0" y="187017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E165872A-231D-4E9D-B1D2-6301A592F7D0}">
      <dsp:nvSpPr>
        <dsp:cNvPr id="0" name=""/>
        <dsp:cNvSpPr/>
      </dsp:nvSpPr>
      <dsp:spPr>
        <a:xfrm>
          <a:off x="304800" y="1412619"/>
          <a:ext cx="4267200" cy="915120"/>
        </a:xfrm>
        <a:prstGeom prst="roundRect">
          <a:avLst/>
        </a:prstGeom>
        <a:solidFill>
          <a:schemeClr val="bg1">
            <a:lumMod val="75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Auditors</a:t>
          </a:r>
          <a:endParaRPr lang="en-US" sz="3100" kern="1200" dirty="0"/>
        </a:p>
      </dsp:txBody>
      <dsp:txXfrm>
        <a:off x="349472" y="1457291"/>
        <a:ext cx="4177856" cy="825776"/>
      </dsp:txXfrm>
    </dsp:sp>
    <dsp:sp modelId="{57ED184D-3ACA-43CF-9300-76626657306F}">
      <dsp:nvSpPr>
        <dsp:cNvPr id="0" name=""/>
        <dsp:cNvSpPr/>
      </dsp:nvSpPr>
      <dsp:spPr>
        <a:xfrm>
          <a:off x="0" y="3276340"/>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5A6D92FE-06C8-41BB-A1E0-E2DF6B2A6C77}">
      <dsp:nvSpPr>
        <dsp:cNvPr id="0" name=""/>
        <dsp:cNvSpPr/>
      </dsp:nvSpPr>
      <dsp:spPr>
        <a:xfrm>
          <a:off x="304800" y="2818780"/>
          <a:ext cx="4267200" cy="915120"/>
        </a:xfrm>
        <a:prstGeom prst="roundRect">
          <a:avLst/>
        </a:prstGeom>
        <a:solidFill>
          <a:schemeClr val="bg1">
            <a:lumMod val="50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Private Contracting</a:t>
          </a:r>
          <a:endParaRPr lang="en-US" sz="3100" kern="1200" dirty="0"/>
        </a:p>
      </dsp:txBody>
      <dsp:txXfrm>
        <a:off x="349472" y="2863452"/>
        <a:ext cx="4177856"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BC9D7-F79B-4B7A-8EA3-B7DBF2B527F1}">
      <dsp:nvSpPr>
        <dsp:cNvPr id="0" name=""/>
        <dsp:cNvSpPr/>
      </dsp:nvSpPr>
      <dsp:spPr>
        <a:xfrm>
          <a:off x="0" y="46401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D4CFDD1B-71BE-4157-9038-8D9E9CDDF6C3}">
      <dsp:nvSpPr>
        <dsp:cNvPr id="0" name=""/>
        <dsp:cNvSpPr/>
      </dsp:nvSpPr>
      <dsp:spPr>
        <a:xfrm>
          <a:off x="304800" y="6459"/>
          <a:ext cx="4267200" cy="915120"/>
        </a:xfrm>
        <a:prstGeom prst="roundRect">
          <a:avLst/>
        </a:prstGeom>
        <a:solidFill>
          <a:schemeClr val="bg1">
            <a:lumMod val="75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Regulatory Authority</a:t>
          </a:r>
        </a:p>
      </dsp:txBody>
      <dsp:txXfrm>
        <a:off x="349472" y="51131"/>
        <a:ext cx="4177856" cy="825776"/>
      </dsp:txXfrm>
    </dsp:sp>
    <dsp:sp modelId="{7791CDC8-D279-49B8-8718-D18B90FDF431}">
      <dsp:nvSpPr>
        <dsp:cNvPr id="0" name=""/>
        <dsp:cNvSpPr/>
      </dsp:nvSpPr>
      <dsp:spPr>
        <a:xfrm>
          <a:off x="0" y="1870179"/>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E165872A-231D-4E9D-B1D2-6301A592F7D0}">
      <dsp:nvSpPr>
        <dsp:cNvPr id="0" name=""/>
        <dsp:cNvSpPr/>
      </dsp:nvSpPr>
      <dsp:spPr>
        <a:xfrm>
          <a:off x="304800" y="1412619"/>
          <a:ext cx="4267200" cy="915120"/>
        </a:xfrm>
        <a:prstGeom prst="roundRect">
          <a:avLst/>
        </a:prstGeom>
        <a:solidFill>
          <a:schemeClr val="bg1">
            <a:lumMod val="50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Auditors</a:t>
          </a:r>
          <a:endParaRPr lang="en-US" sz="3100" kern="1200" dirty="0"/>
        </a:p>
      </dsp:txBody>
      <dsp:txXfrm>
        <a:off x="349472" y="1457291"/>
        <a:ext cx="4177856" cy="825776"/>
      </dsp:txXfrm>
    </dsp:sp>
    <dsp:sp modelId="{57ED184D-3ACA-43CF-9300-76626657306F}">
      <dsp:nvSpPr>
        <dsp:cNvPr id="0" name=""/>
        <dsp:cNvSpPr/>
      </dsp:nvSpPr>
      <dsp:spPr>
        <a:xfrm>
          <a:off x="0" y="3276340"/>
          <a:ext cx="60960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5A6D92FE-06C8-41BB-A1E0-E2DF6B2A6C77}">
      <dsp:nvSpPr>
        <dsp:cNvPr id="0" name=""/>
        <dsp:cNvSpPr/>
      </dsp:nvSpPr>
      <dsp:spPr>
        <a:xfrm>
          <a:off x="304800" y="2818780"/>
          <a:ext cx="4267200" cy="915120"/>
        </a:xfrm>
        <a:prstGeom prst="roundRect">
          <a:avLst/>
        </a:prstGeom>
        <a:solidFill>
          <a:schemeClr val="bg1">
            <a:lumMod val="75000"/>
          </a:schemeClr>
        </a:solidFill>
        <a:ln w="127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Private Contracting</a:t>
          </a:r>
          <a:endParaRPr lang="en-US" sz="3100" kern="1200" dirty="0"/>
        </a:p>
      </dsp:txBody>
      <dsp:txXfrm>
        <a:off x="349472" y="2863452"/>
        <a:ext cx="417785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DAEF2A-A3C2-4396-A632-62C6518C59D9}" type="datetimeFigureOut">
              <a:rPr lang="en-US"/>
              <a:t>4/24/2017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285DE7-15BC-4997-887D-47D87A7F3D59}" type="slidenum">
              <a:rPr/>
              <a:t>‹#›</a:t>
            </a:fld>
            <a:endParaRPr/>
          </a:p>
        </p:txBody>
      </p:sp>
    </p:spTree>
    <p:extLst>
      <p:ext uri="{BB962C8B-B14F-4D97-AF65-F5344CB8AC3E}">
        <p14:creationId xmlns:p14="http://schemas.microsoft.com/office/powerpoint/2010/main" val="130917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834A8-1C2E-429D-8B31-19C6635C9DA5}" type="datetimeFigureOut">
              <a:rPr lang="en-US"/>
              <a:t>4/24/2017</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F8672-8174-4157-9CD7-BC591DEEF2E8}" type="slidenum">
              <a:rPr/>
              <a:t>‹#›</a:t>
            </a:fld>
            <a:endParaRPr/>
          </a:p>
        </p:txBody>
      </p:sp>
    </p:spTree>
    <p:extLst>
      <p:ext uri="{BB962C8B-B14F-4D97-AF65-F5344CB8AC3E}">
        <p14:creationId xmlns:p14="http://schemas.microsoft.com/office/powerpoint/2010/main" val="41481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Learning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pPr marL="171450" indent="-171450">
              <a:buFont typeface="Arial" panose="020B0604020202020204" pitchFamily="34" charset="0"/>
              <a:buChar char="̶"/>
            </a:pPr>
            <a:r>
              <a:rPr lang="en-US" dirty="0" smtClean="0"/>
              <a:t>Distinguish between financial reporting quality and quality of reported results (including quality of earnings, cash flow, and balance sheet items);</a:t>
            </a:r>
          </a:p>
          <a:p>
            <a:pPr marL="171450" indent="-171450">
              <a:buFont typeface="Arial" panose="020B0604020202020204" pitchFamily="34" charset="0"/>
              <a:buChar char="̶"/>
            </a:pPr>
            <a:r>
              <a:rPr lang="en-US" dirty="0" smtClean="0"/>
              <a:t>Describe a spectrum for assessing financial reporting quality;</a:t>
            </a:r>
          </a:p>
          <a:p>
            <a:pPr marL="171450" indent="-171450">
              <a:buFont typeface="Arial" panose="020B0604020202020204" pitchFamily="34" charset="0"/>
              <a:buChar char="̶"/>
            </a:pPr>
            <a:r>
              <a:rPr lang="en-US" dirty="0" smtClean="0"/>
              <a:t>Distinguish between conservative and aggressive accounting;</a:t>
            </a:r>
          </a:p>
          <a:p>
            <a:pPr marL="171450" indent="-171450">
              <a:buFont typeface="Arial" panose="020B0604020202020204" pitchFamily="34" charset="0"/>
              <a:buChar char="̶"/>
            </a:pPr>
            <a:r>
              <a:rPr lang="en-US" dirty="0" smtClean="0"/>
              <a:t>Describe motivations that might cause management to issue financial reports that are not high quality;</a:t>
            </a:r>
          </a:p>
          <a:p>
            <a:pPr marL="171450" indent="-171450">
              <a:buFont typeface="Arial" panose="020B0604020202020204" pitchFamily="34" charset="0"/>
              <a:buChar char="̶"/>
            </a:pPr>
            <a:r>
              <a:rPr lang="en-US" b="0" dirty="0" smtClean="0"/>
              <a:t>Describe conditions </a:t>
            </a:r>
            <a:r>
              <a:rPr lang="en-US" dirty="0" smtClean="0"/>
              <a:t>that are conducive to issuing low-quality, or even fraudulent, financial reports;</a:t>
            </a:r>
          </a:p>
          <a:p>
            <a:pPr marL="171450" indent="-171450">
              <a:buFont typeface="Arial" panose="020B0604020202020204" pitchFamily="34" charset="0"/>
              <a:buChar char="̶"/>
            </a:pPr>
            <a:r>
              <a:rPr lang="en-US" dirty="0" smtClean="0"/>
              <a:t>Describe mechanisms that discipline financial reporting quality and the potential limitations of those mechanisms;</a:t>
            </a:r>
          </a:p>
          <a:p>
            <a:pPr marL="171450" indent="-171450">
              <a:buFont typeface="Arial" panose="020B0604020202020204" pitchFamily="34" charset="0"/>
              <a:buChar char="̶"/>
            </a:pPr>
            <a:r>
              <a:rPr lang="en-US" dirty="0" smtClean="0"/>
              <a:t>Describe presentation choices, including non-GAAP measures, that could be used to influence an analyst’s opinion;</a:t>
            </a:r>
          </a:p>
          <a:p>
            <a:pPr marL="171450" indent="-171450">
              <a:buFont typeface="Arial" panose="020B0604020202020204" pitchFamily="34" charset="0"/>
              <a:buChar char="̶"/>
            </a:pPr>
            <a:r>
              <a:rPr lang="en-US" dirty="0" smtClean="0"/>
              <a:t>Describe accounting methods (choices and estimates) that could be used to manage earnings, cash flow, and balance sheet items;</a:t>
            </a:r>
          </a:p>
          <a:p>
            <a:pPr marL="171450" indent="-171450">
              <a:buFont typeface="Arial" panose="020B0604020202020204" pitchFamily="34" charset="0"/>
              <a:buChar char="̶"/>
            </a:pPr>
            <a:r>
              <a:rPr lang="en-US" dirty="0" smtClean="0"/>
              <a:t>Describe accounting warning signs and methods for detecting manipulation of information in financial reports.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a:t>
            </a:fld>
            <a:endParaRPr lang="en-US"/>
          </a:p>
        </p:txBody>
      </p:sp>
    </p:spTree>
    <p:extLst>
      <p:ext uri="{BB962C8B-B14F-4D97-AF65-F5344CB8AC3E}">
        <p14:creationId xmlns:p14="http://schemas.microsoft.com/office/powerpoint/2010/main" val="50603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a spectrum for assessing financial reporting quality.</a:t>
            </a:r>
          </a:p>
          <a:p>
            <a:endParaRPr lang="en-US" dirty="0" smtClean="0"/>
          </a:p>
          <a:p>
            <a:r>
              <a:rPr lang="en-US" dirty="0" smtClean="0"/>
              <a:t>Note: The examples used in the</a:t>
            </a:r>
            <a:r>
              <a:rPr lang="en-US" baseline="0" dirty="0" smtClean="0"/>
              <a:t> reading are deliberately from periods that are historical enough to ensure that the judgment of non-compliant accounting or fictitious transactions have been proven.</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Financial reporting that departs from GAAP can generally be considered low quality. In such situations, earnings quality is likely difficult or impossible to assess because comparisons with earlier periods and/or other entities cannot be made. An example of improper accounting was Enron (accounting issues revealed in 2001), whose inappropriate use of off-balance-sheet structures and other complex transactions resulted in vastly understated indebtedness as well as overstated profits and operating cash flow. Another notorious example of improper accounting was WorldCom (accounting issues discovered in 2002), a company that by improperly capitalizing certain expenditures dramatically understated its expenses and thus overstated its profits. More recently, New Century Financial (accounting issues revealed in 2007) issued billions of dollars of subprime mortgages and improperly reserved only minimal amounts for loan repurchase losses. Each of these companies subsequently filed for bankruptcy.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1980s, Polly Peck International (PPI) reported currency losses, incurred in the normal course of operations, directly through equity rather than in its profit and loss statements. In the 1990s, Sunbeam improperly reported revenues from “bill-and-hold” sales, and also manipulated the timing of expenses in an effort to falsely portray outstanding performance of its then-new chief executive.</a:t>
            </a:r>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4F8672-8174-4157-9CD7-BC591DEEF2E8}" type="slidenum">
              <a:rPr lang="en-US" smtClean="0"/>
              <a:t>10</a:t>
            </a:fld>
            <a:endParaRPr lang="en-US"/>
          </a:p>
        </p:txBody>
      </p:sp>
    </p:spTree>
    <p:extLst>
      <p:ext uri="{BB962C8B-B14F-4D97-AF65-F5344CB8AC3E}">
        <p14:creationId xmlns:p14="http://schemas.microsoft.com/office/powerpoint/2010/main" val="731722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a spectrum for assessing financial reporting quality.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The examples used in the</a:t>
            </a:r>
            <a:r>
              <a:rPr lang="en-US" baseline="0" dirty="0" smtClean="0"/>
              <a:t> reading are deliberately from periods that are historical enough to ensure that the judgment of non-compliant accounting or fictitious transactions have been proven.</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At the bottom of the quality spectrum, fabricated reports portray fictitious events, either to fraudulently obtain investments by misrepresenting the company’s performance and/or to obscure fraudulent misappropriation of the company’s assets. Examples of fraudulent reporting are unfortunately easy to find, although they were not necessarily easy to identify at the time.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1970s, Equity Funding Corp. created fictitious revenues and even fictitious policyholders.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1980s, Crazy Eddie’s reported fictitious inventory as well as fictitious revenues supported by fake invoices.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2004, </a:t>
            </a:r>
            <a:r>
              <a:rPr lang="en-US" sz="1200" b="0" i="0" u="none" strike="noStrike" kern="1200" baseline="0" dirty="0" err="1" smtClean="0">
                <a:solidFill>
                  <a:schemeClr val="tx1"/>
                </a:solidFill>
                <a:latin typeface="+mn-lt"/>
                <a:ea typeface="+mn-ea"/>
                <a:cs typeface="+mn-cs"/>
              </a:rPr>
              <a:t>Parmalat</a:t>
            </a:r>
            <a:r>
              <a:rPr lang="en-US" sz="1200" b="0" i="0" u="none" strike="noStrike" kern="1200" baseline="0" dirty="0" smtClean="0">
                <a:solidFill>
                  <a:schemeClr val="tx1"/>
                </a:solidFill>
                <a:latin typeface="+mn-lt"/>
                <a:ea typeface="+mn-ea"/>
                <a:cs typeface="+mn-cs"/>
              </a:rPr>
              <a:t> reported fictitious bank balances.</a:t>
            </a:r>
            <a:endParaRPr lang="en-US" dirty="0" smtClean="0"/>
          </a:p>
        </p:txBody>
      </p:sp>
      <p:sp>
        <p:nvSpPr>
          <p:cNvPr id="4" name="Slide Number Placeholder 3"/>
          <p:cNvSpPr>
            <a:spLocks noGrp="1"/>
          </p:cNvSpPr>
          <p:nvPr>
            <p:ph type="sldNum" sz="quarter" idx="10"/>
          </p:nvPr>
        </p:nvSpPr>
        <p:spPr/>
        <p:txBody>
          <a:bodyPr/>
          <a:lstStyle/>
          <a:p>
            <a:fld id="{9A4F8672-8174-4157-9CD7-BC591DEEF2E8}" type="slidenum">
              <a:rPr lang="en-US" smtClean="0"/>
              <a:t>11</a:t>
            </a:fld>
            <a:endParaRPr lang="en-US"/>
          </a:p>
        </p:txBody>
      </p:sp>
    </p:spTree>
    <p:extLst>
      <p:ext uri="{BB962C8B-B14F-4D97-AF65-F5344CB8AC3E}">
        <p14:creationId xmlns:p14="http://schemas.microsoft.com/office/powerpoint/2010/main" val="73172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motivations that might cause management to issue financial reports that are not high quality.   </a:t>
            </a:r>
          </a:p>
          <a:p>
            <a:r>
              <a:rPr lang="en-US" dirty="0" smtClean="0"/>
              <a:t> </a:t>
            </a:r>
          </a:p>
          <a:p>
            <a:r>
              <a:rPr lang="en-US" sz="1200" b="0" i="0" u="none" strike="noStrike" kern="1200" baseline="0" dirty="0" smtClean="0">
                <a:solidFill>
                  <a:schemeClr val="tx1"/>
                </a:solidFill>
                <a:latin typeface="+mn-lt"/>
                <a:ea typeface="+mn-ea"/>
                <a:cs typeface="+mn-cs"/>
              </a:rPr>
              <a:t>Managers may be motivated to issue financial reports that are not high quality to mask poor performance, such as loss of market share or lower profitability than competitors.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Even when there is no need to mask poor performance, managers frequently have incentives to meet or beat market expectations, as reflected in analysts’ forecasts and/or management’s own forecasts. Reasons to meet or beat include the following:</a:t>
            </a:r>
          </a:p>
          <a:p>
            <a:pPr marL="171450" indent="-171450">
              <a:buFontTx/>
              <a:buChar char="-"/>
            </a:pPr>
            <a:r>
              <a:rPr lang="en-US" sz="1200" b="0" i="0" u="none" strike="noStrike" kern="1200" baseline="0" dirty="0" smtClean="0">
                <a:solidFill>
                  <a:schemeClr val="tx1"/>
                </a:solidFill>
                <a:latin typeface="+mn-lt"/>
                <a:ea typeface="+mn-ea"/>
                <a:cs typeface="+mn-cs"/>
              </a:rPr>
              <a:t>Increase stock price, if only temporarily</a:t>
            </a:r>
          </a:p>
          <a:p>
            <a:pPr marL="171450" indent="-171450">
              <a:buFontTx/>
              <a:buChar char="-"/>
            </a:pPr>
            <a:r>
              <a:rPr lang="en-US" sz="1200" b="0" i="0" u="none" strike="noStrike" kern="1200" baseline="0" dirty="0" smtClean="0">
                <a:solidFill>
                  <a:schemeClr val="tx1"/>
                </a:solidFill>
                <a:latin typeface="+mn-lt"/>
                <a:ea typeface="+mn-ea"/>
                <a:cs typeface="+mn-cs"/>
              </a:rPr>
              <a:t>Increase management compensation that is linked to increases in stock price or to reported earnings </a:t>
            </a:r>
          </a:p>
          <a:p>
            <a:pPr marL="171450" indent="-171450">
              <a:buFontTx/>
              <a:buChar char="-"/>
            </a:pPr>
            <a:r>
              <a:rPr lang="en-US" sz="1200" b="0" i="0" u="none" strike="noStrike" kern="1200" baseline="0" dirty="0" smtClean="0">
                <a:solidFill>
                  <a:schemeClr val="tx1"/>
                </a:solidFill>
                <a:latin typeface="+mn-lt"/>
                <a:ea typeface="+mn-ea"/>
                <a:cs typeface="+mn-cs"/>
              </a:rPr>
              <a:t>Build credibility with market participants</a:t>
            </a:r>
          </a:p>
          <a:p>
            <a:pPr marL="171450" indent="-171450">
              <a:buFontTx/>
              <a:buChar char="-"/>
            </a:pPr>
            <a:r>
              <a:rPr lang="en-US" sz="1200" b="0" i="0" u="none" strike="noStrike" kern="1200" baseline="0" dirty="0" smtClean="0">
                <a:solidFill>
                  <a:schemeClr val="tx1"/>
                </a:solidFill>
                <a:latin typeface="+mn-lt"/>
                <a:ea typeface="+mn-ea"/>
                <a:cs typeface="+mn-cs"/>
              </a:rPr>
              <a:t>Enhance reputation with customers and suppliers </a:t>
            </a:r>
          </a:p>
          <a:p>
            <a:pPr marL="0" indent="0">
              <a:buFontTx/>
              <a:buNone/>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Avoid violation of debt covenants.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12</a:t>
            </a:fld>
            <a:endParaRPr lang="en-US"/>
          </a:p>
        </p:txBody>
      </p:sp>
    </p:spTree>
    <p:extLst>
      <p:ext uri="{BB962C8B-B14F-4D97-AF65-F5344CB8AC3E}">
        <p14:creationId xmlns:p14="http://schemas.microsoft.com/office/powerpoint/2010/main" val="161464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conditions that are conducive to issuing low-quality, or even fraudulent, financial reports.</a:t>
            </a:r>
          </a:p>
          <a:p>
            <a:endParaRPr lang="en-US" dirty="0" smtClean="0"/>
          </a:p>
          <a:p>
            <a:r>
              <a:rPr lang="en-US" sz="1200" b="0" i="0" u="none" strike="noStrike" kern="1200" baseline="0" dirty="0" smtClean="0">
                <a:solidFill>
                  <a:schemeClr val="tx1"/>
                </a:solidFill>
                <a:latin typeface="+mn-lt"/>
                <a:ea typeface="+mn-ea"/>
                <a:cs typeface="+mn-cs"/>
              </a:rPr>
              <a:t>Typically, three conditions exist when low-quality financial reports are issued: opportunity, motivation, and rationalization. </a:t>
            </a:r>
          </a:p>
          <a:p>
            <a:pPr marL="228600" indent="-228600">
              <a:buAutoNum type="arabicPeriod"/>
            </a:pPr>
            <a:r>
              <a:rPr lang="en-US" sz="1200" b="1" i="0" u="none" strike="noStrike" kern="1200" baseline="0" dirty="0" smtClean="0">
                <a:solidFill>
                  <a:schemeClr val="tx1"/>
                </a:solidFill>
                <a:latin typeface="+mn-lt"/>
                <a:ea typeface="+mn-ea"/>
                <a:cs typeface="+mn-cs"/>
              </a:rPr>
              <a:t>Opportunity</a:t>
            </a:r>
            <a:r>
              <a:rPr lang="en-US" sz="1200" b="0" i="0" u="none" strike="noStrike" kern="1200" baseline="0" dirty="0" smtClean="0">
                <a:solidFill>
                  <a:schemeClr val="tx1"/>
                </a:solidFill>
                <a:latin typeface="+mn-lt"/>
                <a:ea typeface="+mn-ea"/>
                <a:cs typeface="+mn-cs"/>
              </a:rPr>
              <a:t> can result from </a:t>
            </a:r>
          </a:p>
          <a:p>
            <a:pPr marL="685800" lvl="1" indent="-22860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poor internal controls and/or </a:t>
            </a:r>
          </a:p>
          <a:p>
            <a:pPr marL="685800" lvl="1" indent="-22860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ineffective board of directors and/or </a:t>
            </a:r>
          </a:p>
          <a:p>
            <a:pPr marL="685800" lvl="1" indent="-22860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external conditions, such as accounting standards that provide scope for divergent choices or minimal consequences for an inappropriate choice. </a:t>
            </a:r>
          </a:p>
          <a:p>
            <a:pPr marL="228600" indent="-228600">
              <a:buAutoNum type="arabicPeriod"/>
            </a:pPr>
            <a:r>
              <a:rPr lang="en-US" sz="1200" b="1" i="0" u="none" strike="noStrike" kern="1200" baseline="0" dirty="0" smtClean="0">
                <a:solidFill>
                  <a:schemeClr val="tx1"/>
                </a:solidFill>
                <a:latin typeface="+mn-lt"/>
                <a:ea typeface="+mn-ea"/>
                <a:cs typeface="+mn-cs"/>
              </a:rPr>
              <a:t>Motivation</a:t>
            </a:r>
            <a:r>
              <a:rPr lang="en-US" sz="1200" b="0" i="0" u="none" strike="noStrike" kern="1200" baseline="0" dirty="0" smtClean="0">
                <a:solidFill>
                  <a:schemeClr val="tx1"/>
                </a:solidFill>
                <a:latin typeface="+mn-lt"/>
                <a:ea typeface="+mn-ea"/>
                <a:cs typeface="+mn-cs"/>
              </a:rPr>
              <a:t> </a:t>
            </a:r>
          </a:p>
          <a:p>
            <a:pPr marL="685800" lvl="1" indent="-22860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pressure to meet some criteria for personal reasons, such as a bonus, and/or</a:t>
            </a:r>
          </a:p>
          <a:p>
            <a:pPr marL="685800" lvl="1" indent="-22860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corporate reasons, such as concern about financing in the future or meeting debt covenants. </a:t>
            </a:r>
          </a:p>
          <a:p>
            <a:pPr marL="228600" indent="-228600">
              <a:buAutoNum type="arabicPeriod"/>
            </a:pPr>
            <a:r>
              <a:rPr lang="en-US" sz="1200" b="1" i="0" u="none" strike="noStrike" kern="1200" baseline="0" dirty="0" smtClean="0">
                <a:solidFill>
                  <a:schemeClr val="tx1"/>
                </a:solidFill>
                <a:latin typeface="+mn-lt"/>
                <a:ea typeface="+mn-ea"/>
                <a:cs typeface="+mn-cs"/>
              </a:rPr>
              <a:t>Rationalization</a:t>
            </a:r>
            <a:r>
              <a:rPr lang="en-US" sz="1200" b="0" i="0" u="none" strike="noStrike" kern="1200" baseline="0" dirty="0" smtClean="0">
                <a:solidFill>
                  <a:schemeClr val="tx1"/>
                </a:solidFill>
                <a:latin typeface="+mn-lt"/>
                <a:ea typeface="+mn-ea"/>
                <a:cs typeface="+mn-cs"/>
              </a:rPr>
              <a:t> : important because if an individual is concerned about a choice, he or she needs to be able to justify it to him- or herself.</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13</a:t>
            </a:fld>
            <a:endParaRPr lang="en-US"/>
          </a:p>
        </p:txBody>
      </p:sp>
    </p:spTree>
    <p:extLst>
      <p:ext uri="{BB962C8B-B14F-4D97-AF65-F5344CB8AC3E}">
        <p14:creationId xmlns:p14="http://schemas.microsoft.com/office/powerpoint/2010/main" val="2658215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mechanisms that discipline financial reporting quality and the potential limitations of those mechanisms.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Typical features of a regulatory regime</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Registration requirements</a:t>
            </a:r>
            <a:r>
              <a:rPr lang="en-US" sz="1200" b="0" i="0" u="none" strike="noStrike" kern="1200" baseline="0" dirty="0" smtClean="0">
                <a:solidFill>
                  <a:schemeClr val="tx1"/>
                </a:solidFill>
                <a:latin typeface="+mn-lt"/>
                <a:ea typeface="+mn-ea"/>
                <a:cs typeface="+mn-cs"/>
              </a:rPr>
              <a:t>. Market regulators typically require publicly traded companies to register securities before offering the securities for sale to the public. A registration document typically contains current financial statements, other relevant information about the risks and prospects of the company issuing the securities, and information about the securities being offered. (For example, in the United States, the SEC requires S-1 for an IPO.)</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Disclosure requirements</a:t>
            </a:r>
            <a:r>
              <a:rPr lang="en-US" sz="1200" b="0" i="0" u="none" strike="noStrike" kern="1200" baseline="0" dirty="0" smtClean="0">
                <a:solidFill>
                  <a:schemeClr val="tx1"/>
                </a:solidFill>
                <a:latin typeface="+mn-lt"/>
                <a:ea typeface="+mn-ea"/>
                <a:cs typeface="+mn-cs"/>
              </a:rPr>
              <a:t>. Market regulators typically require publicly traded companies to make public periodic reports, including financial reports and management comments. (For example, in the United States, the SEC requires annual 10-Ks for US-listed companies [20-F for non-US] and quarterly 10-Qs for US-listed companies.)</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Auditing requirements</a:t>
            </a:r>
            <a:r>
              <a:rPr lang="en-US" sz="1200" b="0" i="0" u="none" strike="noStrike" kern="1200" baseline="0" dirty="0" smtClean="0">
                <a:solidFill>
                  <a:schemeClr val="tx1"/>
                </a:solidFill>
                <a:latin typeface="+mn-lt"/>
                <a:ea typeface="+mn-ea"/>
                <a:cs typeface="+mn-cs"/>
              </a:rPr>
              <a:t>. Market regulators typically require a company’s financial statements to be accompanied by an audit opinion attesting that the financial statements conform to the relevant set of accounting standards. Some regulators, such as the SEC in the United States, require an additional audit opinion attesting to the effectiveness of the company’s internal controls over financial reporting.</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Management commentaries. </a:t>
            </a:r>
            <a:r>
              <a:rPr lang="en-US" sz="1200" b="0" i="0" u="none" strike="noStrike" kern="1200" baseline="0" dirty="0" smtClean="0">
                <a:solidFill>
                  <a:schemeClr val="tx1"/>
                </a:solidFill>
                <a:latin typeface="+mn-lt"/>
                <a:ea typeface="+mn-ea"/>
                <a:cs typeface="+mn-cs"/>
              </a:rPr>
              <a:t>Regulations typically require a publicly traded company’s financial reports to include statements by management. For example, the FCA in the United Kingdom requires a management report containing “(1) a fair review of the issuer’s business; and (2) a description of the principal risks and uncertainties facing the issuer.”</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Responsibility statements</a:t>
            </a:r>
            <a:r>
              <a:rPr lang="en-US" sz="1200" b="0" i="0" u="none" strike="noStrike" kern="1200" baseline="0" dirty="0" smtClean="0">
                <a:solidFill>
                  <a:schemeClr val="tx1"/>
                </a:solidFill>
                <a:latin typeface="+mn-lt"/>
                <a:ea typeface="+mn-ea"/>
                <a:cs typeface="+mn-cs"/>
              </a:rPr>
              <a:t>. Regulations typically require a statement from the person or persons responsible for the company’s filings. Such statements require the responsible individuals to explicitly acknowledge responsibility and to attest to the correctness of the financial reports. Some regulators, such as the SEC in the United States, require formal certifications that carry specific legal penalties for false certifications.</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Regulatory review of filings</a:t>
            </a:r>
            <a:r>
              <a:rPr lang="en-US" sz="1200" b="0" i="0" u="none" strike="noStrike" kern="1200" baseline="0" dirty="0" smtClean="0">
                <a:solidFill>
                  <a:schemeClr val="tx1"/>
                </a:solidFill>
                <a:latin typeface="+mn-lt"/>
                <a:ea typeface="+mn-ea"/>
                <a:cs typeface="+mn-cs"/>
              </a:rPr>
              <a:t>. Regulators typically undertake a review process to ensure that the rules have been followed. The review process typically covers all initial registrations and a sample of subsequent periodic financial reports.</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Enforcement mechanisms</a:t>
            </a:r>
            <a:r>
              <a:rPr lang="en-US" sz="1200" b="0" i="0" u="none" strike="noStrike" kern="1200" baseline="0" dirty="0" smtClean="0">
                <a:solidFill>
                  <a:schemeClr val="tx1"/>
                </a:solidFill>
                <a:latin typeface="+mn-lt"/>
                <a:ea typeface="+mn-ea"/>
                <a:cs typeface="+mn-cs"/>
              </a:rPr>
              <a:t>. Regulators are granted various powers to enforce the securities market rules. Such powers can include assessing fines, suspending or permanently barring market participants, and bringing criminal prosecutions. Public announcements of disciplinary actions are also a type of enforcement mechanism.</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14</a:t>
            </a:fld>
            <a:endParaRPr lang="en-US"/>
          </a:p>
        </p:txBody>
      </p:sp>
    </p:spTree>
    <p:extLst>
      <p:ext uri="{BB962C8B-B14F-4D97-AF65-F5344CB8AC3E}">
        <p14:creationId xmlns:p14="http://schemas.microsoft.com/office/powerpoint/2010/main" val="40359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mechanisms that discipline financial reporting quality and the potential limitations of those mechanisms.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noted, regulatory authorities typically require that publicly traded companies’ financial statements be audited by an </a:t>
            </a:r>
            <a:r>
              <a:rPr lang="en-US" sz="1200" b="1" i="0" u="none" strike="noStrike" kern="1200" baseline="0" dirty="0" smtClean="0">
                <a:solidFill>
                  <a:schemeClr val="tx1"/>
                </a:solidFill>
                <a:latin typeface="+mn-lt"/>
                <a:ea typeface="+mn-ea"/>
                <a:cs typeface="+mn-cs"/>
              </a:rPr>
              <a:t>independent auditor</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Private companies also obtain audit opinions for their financial statements, either voluntarily, or because audit reports are required by an outside party, such as providers of debt or equity capital.</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Audit opinions </a:t>
            </a:r>
            <a:r>
              <a:rPr lang="en-US" sz="1200" b="0" i="0" u="none" strike="noStrike" kern="1200" baseline="0" dirty="0" smtClean="0">
                <a:solidFill>
                  <a:schemeClr val="tx1"/>
                </a:solidFill>
                <a:latin typeface="+mn-lt"/>
                <a:ea typeface="+mn-ea"/>
                <a:cs typeface="+mn-cs"/>
              </a:rPr>
              <a:t>provide financial statement users with some assurance that the information complies with the relevant set of accounting standards and presents the company’s information fairly.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provide an audit opinion, the auditors must examine the company’s financial controls and financial records. Auditors perform substantive tests after assessing the risk of a material misstatement at the company. The higher the auditor’s assessed risk, the more extensive the substantive tests will be. Examples of substantive tests performed by auditors include physical inventory counts, direct confirmations of bank balances with the company’s banks, direct confirmation of the company’s transactions with the company’s customers, and so on. </a:t>
            </a:r>
          </a:p>
        </p:txBody>
      </p:sp>
      <p:sp>
        <p:nvSpPr>
          <p:cNvPr id="4" name="Slide Number Placeholder 3"/>
          <p:cNvSpPr>
            <a:spLocks noGrp="1"/>
          </p:cNvSpPr>
          <p:nvPr>
            <p:ph type="sldNum" sz="quarter" idx="10"/>
          </p:nvPr>
        </p:nvSpPr>
        <p:spPr/>
        <p:txBody>
          <a:bodyPr/>
          <a:lstStyle/>
          <a:p>
            <a:fld id="{9A4F8672-8174-4157-9CD7-BC591DEEF2E8}" type="slidenum">
              <a:rPr lang="en-US" smtClean="0"/>
              <a:t>15</a:t>
            </a:fld>
            <a:endParaRPr lang="en-US"/>
          </a:p>
        </p:txBody>
      </p:sp>
    </p:spTree>
    <p:extLst>
      <p:ext uri="{BB962C8B-B14F-4D97-AF65-F5344CB8AC3E}">
        <p14:creationId xmlns:p14="http://schemas.microsoft.com/office/powerpoint/2010/main" val="403596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mechanisms that discipline financial reporting quality and the potential limitations of those mechanisms.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Examples of private contracts include loan agreements or investment contracts. When financial reports prepared by the investees or borrowers directly affect the contractual outcomes—potentially creating a motivation for misreporting—investors and lenders are motivated to monitor financial reports and to ensure that they are high quality.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loan agreements often contain loan covenants, which create specifically tailored financial reporting requirements that are legally binding for the issuer. Avoiding a debt covenant violation is a potential motivation for managers to inflate earnings or otherwise misreport. Lenders are motivated to monitor financial reports and to ensure that they are high quality.</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As another example, an investment contract could contain provisions giving investors the option to recover all or part of their investment if certain financial triggers occur. Such provisions could motivate the investee’s managers to manipulate reported results to avoid the financial triggers. Investors are motivated to monitor financial reports and to ensure that they are high quality.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16</a:t>
            </a:fld>
            <a:endParaRPr lang="en-US"/>
          </a:p>
        </p:txBody>
      </p:sp>
    </p:spTree>
    <p:extLst>
      <p:ext uri="{BB962C8B-B14F-4D97-AF65-F5344CB8AC3E}">
        <p14:creationId xmlns:p14="http://schemas.microsoft.com/office/powerpoint/2010/main" val="403596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mechanisms that discipline financial reporting quality and the potential limitations of those mechanisms.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text describes potential limitations related to audit opinions: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Although audit opinions provide discipline for financial reporting quality, inherent limitations exist. </a:t>
            </a:r>
          </a:p>
          <a:p>
            <a:r>
              <a:rPr lang="en-US" sz="1200" b="0" i="0" u="none" strike="noStrike" kern="1200" baseline="0" dirty="0" smtClean="0">
                <a:solidFill>
                  <a:schemeClr val="tx1"/>
                </a:solidFill>
                <a:latin typeface="+mn-lt"/>
                <a:ea typeface="+mn-ea"/>
                <a:cs typeface="+mn-cs"/>
              </a:rPr>
              <a:t>First, an audit opinion is based on a review of information prepared by the company. If a company deliberately intends to deceive its auditor, a review of information might not uncover misstatements. </a:t>
            </a:r>
          </a:p>
          <a:p>
            <a:r>
              <a:rPr lang="en-US" sz="1200" b="0" i="0" u="none" strike="noStrike" kern="1200" baseline="0" dirty="0" smtClean="0">
                <a:solidFill>
                  <a:schemeClr val="tx1"/>
                </a:solidFill>
                <a:latin typeface="+mn-lt"/>
                <a:ea typeface="+mn-ea"/>
                <a:cs typeface="+mn-cs"/>
              </a:rPr>
              <a:t>Second, an audit is based on sampling, and the sample might not reveal misstatements. </a:t>
            </a:r>
          </a:p>
          <a:p>
            <a:r>
              <a:rPr lang="en-US" sz="1200" b="0" i="0" u="none" strike="noStrike" kern="1200" baseline="0" dirty="0" smtClean="0">
                <a:solidFill>
                  <a:schemeClr val="tx1"/>
                </a:solidFill>
                <a:latin typeface="+mn-lt"/>
                <a:ea typeface="+mn-ea"/>
                <a:cs typeface="+mn-cs"/>
              </a:rPr>
              <a:t>Third, an “expectations gap” may exist between the auditor’s role and the public’s expectation of auditors. An audit is not typically intended primarily to detect fraud; it is intended to provide assurance that the financial reports are fairly presented. </a:t>
            </a:r>
          </a:p>
          <a:p>
            <a:r>
              <a:rPr lang="en-US" sz="1200" b="0" i="0" u="none" strike="noStrike" kern="1200" baseline="0" dirty="0" smtClean="0">
                <a:solidFill>
                  <a:schemeClr val="tx1"/>
                </a:solidFill>
                <a:latin typeface="+mn-lt"/>
                <a:ea typeface="+mn-ea"/>
                <a:cs typeface="+mn-cs"/>
              </a:rPr>
              <a:t>Finally, the company being audited pays the audit fees, often established through a competitive process. This situation could provide an auditor with an incentive to show leniency to the company being audited, particularly if the auditor’s firm provides additional services to the company.</a:t>
            </a:r>
          </a:p>
        </p:txBody>
      </p:sp>
      <p:sp>
        <p:nvSpPr>
          <p:cNvPr id="4" name="Slide Number Placeholder 3"/>
          <p:cNvSpPr>
            <a:spLocks noGrp="1"/>
          </p:cNvSpPr>
          <p:nvPr>
            <p:ph type="sldNum" sz="quarter" idx="10"/>
          </p:nvPr>
        </p:nvSpPr>
        <p:spPr/>
        <p:txBody>
          <a:bodyPr/>
          <a:lstStyle/>
          <a:p>
            <a:fld id="{9A4F8672-8174-4157-9CD7-BC591DEEF2E8}" type="slidenum">
              <a:rPr lang="en-US" smtClean="0"/>
              <a:t>17</a:t>
            </a:fld>
            <a:endParaRPr lang="en-US"/>
          </a:p>
        </p:txBody>
      </p:sp>
    </p:spTree>
    <p:extLst>
      <p:ext uri="{BB962C8B-B14F-4D97-AF65-F5344CB8AC3E}">
        <p14:creationId xmlns:p14="http://schemas.microsoft.com/office/powerpoint/2010/main" val="403596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 Describe presentation choices, including non-GAAP measures, that could be used to influence an analyst’s opinion.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Decisions about </a:t>
            </a:r>
            <a:r>
              <a:rPr lang="en-US" sz="1200" b="1" i="0" u="none" strike="noStrike" kern="1200" baseline="0" dirty="0" smtClean="0">
                <a:solidFill>
                  <a:schemeClr val="tx1"/>
                </a:solidFill>
                <a:latin typeface="+mn-lt"/>
                <a:ea typeface="+mn-ea"/>
                <a:cs typeface="+mn-cs"/>
              </a:rPr>
              <a:t>what information</a:t>
            </a:r>
            <a:r>
              <a:rPr lang="en-US" sz="1200" b="0" i="0" u="none" strike="noStrike" kern="1200" baseline="0" dirty="0" smtClean="0">
                <a:solidFill>
                  <a:schemeClr val="tx1"/>
                </a:solidFill>
                <a:latin typeface="+mn-lt"/>
                <a:ea typeface="+mn-ea"/>
                <a:cs typeface="+mn-cs"/>
              </a:rPr>
              <a:t> to present: </a:t>
            </a:r>
          </a:p>
          <a:p>
            <a:r>
              <a:rPr lang="en-US" sz="1200" b="0" i="0" u="none" strike="noStrike" kern="1200" baseline="0" dirty="0" smtClean="0">
                <a:solidFill>
                  <a:schemeClr val="tx1"/>
                </a:solidFill>
                <a:latin typeface="+mn-lt"/>
                <a:ea typeface="+mn-ea"/>
                <a:cs typeface="+mn-cs"/>
              </a:rPr>
              <a:t>An important question about </a:t>
            </a:r>
            <a:r>
              <a:rPr lang="en-US" sz="1200" b="1" i="0" u="none" strike="noStrike" kern="1200" baseline="0" dirty="0" smtClean="0">
                <a:solidFill>
                  <a:schemeClr val="tx1"/>
                </a:solidFill>
                <a:latin typeface="+mn-lt"/>
                <a:ea typeface="+mn-ea"/>
                <a:cs typeface="+mn-cs"/>
              </a:rPr>
              <a:t>operating metrics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pro forma measures </a:t>
            </a:r>
            <a:r>
              <a:rPr lang="en-US" sz="1200" b="0" i="0" u="none" strike="noStrike" kern="1200" baseline="0" dirty="0" smtClean="0">
                <a:solidFill>
                  <a:schemeClr val="tx1"/>
                </a:solidFill>
                <a:latin typeface="+mn-lt"/>
                <a:ea typeface="+mn-ea"/>
                <a:cs typeface="+mn-cs"/>
              </a:rPr>
              <a:t>(aka non-GAAP or non-IFRS measures) is whether the metrics help the analyst understand the underlying value of a company or simply serve to make the company’s performance look better than traditional measures and/or to distract an analyst’s attention from the traditional measures.</a:t>
            </a:r>
          </a:p>
          <a:p>
            <a:pPr marL="171450" indent="-171450">
              <a:buFontTx/>
              <a:buChar char="-"/>
            </a:pPr>
            <a:r>
              <a:rPr lang="en-US" sz="1200" b="1" i="0" u="none" strike="noStrike" kern="1200" baseline="0" dirty="0" smtClean="0">
                <a:solidFill>
                  <a:schemeClr val="tx1"/>
                </a:solidFill>
                <a:latin typeface="+mn-lt"/>
                <a:ea typeface="+mn-ea"/>
                <a:cs typeface="+mn-cs"/>
              </a:rPr>
              <a:t>Operating metrics </a:t>
            </a:r>
            <a:r>
              <a:rPr lang="en-US" sz="1200" b="0" i="0" u="none" strike="noStrike" kern="1200" baseline="0" dirty="0" smtClean="0">
                <a:solidFill>
                  <a:schemeClr val="tx1"/>
                </a:solidFill>
                <a:latin typeface="+mn-lt"/>
                <a:ea typeface="+mn-ea"/>
                <a:cs typeface="+mn-cs"/>
              </a:rPr>
              <a:t>such as “eyeballs,” clicks, and users give an analyst information about activity but may not necessarily translate into earnings or cash flow. These metrics were especially popular during the technology boom of the 1990s and the internet bubble of the early 2000s.</a:t>
            </a:r>
          </a:p>
          <a:p>
            <a:pPr marL="171450" indent="-171450">
              <a:buFontTx/>
              <a:buChar char="-"/>
            </a:pPr>
            <a:r>
              <a:rPr lang="en-US" sz="1200" b="1" i="0" u="none" strike="noStrike" kern="1200" baseline="0" dirty="0" smtClean="0">
                <a:solidFill>
                  <a:schemeClr val="tx1"/>
                </a:solidFill>
                <a:latin typeface="+mn-lt"/>
                <a:ea typeface="+mn-ea"/>
                <a:cs typeface="+mn-cs"/>
              </a:rPr>
              <a:t>Pro forma measures </a:t>
            </a:r>
            <a:r>
              <a:rPr lang="en-US" sz="1200" b="0" i="0" u="none" strike="noStrike" kern="1200" baseline="0" dirty="0" smtClean="0">
                <a:solidFill>
                  <a:schemeClr val="tx1"/>
                </a:solidFill>
                <a:latin typeface="+mn-lt"/>
                <a:ea typeface="+mn-ea"/>
                <a:cs typeface="+mn-cs"/>
              </a:rPr>
              <a:t>(aka non-GAAP or non-IFRS measures) are measures that have been adjusted to exclude certain items required by accounting standards.</a:t>
            </a:r>
          </a:p>
          <a:p>
            <a:pPr marL="171450" indent="-171450">
              <a:buFontTx/>
              <a:buChar cha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a company uses a non-GAAP financial measure in an SEC filing, it must display the most directly comparable GAAP measure with equal prominence and provide a reconciliation of the non-GAAP measure and the equivalent GAAP measure. Management must explain why it believes that the non-GAAP financial measure provides useful information regarding the company’s financial condition and operations. Management must also disclose additional purposes, if material, for which it uses the non-GAAP financial measures. Similarly, IFRS requires a definition and explanation of any non-IFRS measures included in financial reports, including why the measure is potentially relevant to users of the financial reports. Management must provide reconciliations of non-IFRS measures with IFRS measures presented in the financial reports.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Decisions about </a:t>
            </a:r>
            <a:r>
              <a:rPr lang="en-US" sz="1200" b="1" i="0" u="none" strike="noStrike" kern="1200" baseline="0" dirty="0" smtClean="0">
                <a:solidFill>
                  <a:schemeClr val="tx1"/>
                </a:solidFill>
                <a:latin typeface="+mn-lt"/>
                <a:ea typeface="+mn-ea"/>
                <a:cs typeface="+mn-cs"/>
              </a:rPr>
              <a:t>how to present </a:t>
            </a:r>
            <a:r>
              <a:rPr lang="en-US" sz="1200" b="0" i="0" u="none" strike="noStrike" kern="1200" baseline="0" dirty="0" smtClean="0">
                <a:solidFill>
                  <a:schemeClr val="tx1"/>
                </a:solidFill>
                <a:latin typeface="+mn-lt"/>
                <a:ea typeface="+mn-ea"/>
                <a:cs typeface="+mn-cs"/>
              </a:rPr>
              <a:t>the information:  </a:t>
            </a:r>
          </a:p>
          <a:p>
            <a:r>
              <a:rPr lang="en-US" sz="1200" b="0" i="0" u="none" strike="noStrike" kern="1200" baseline="0" dirty="0" smtClean="0">
                <a:solidFill>
                  <a:schemeClr val="tx1"/>
                </a:solidFill>
                <a:latin typeface="+mn-lt"/>
                <a:ea typeface="+mn-ea"/>
                <a:cs typeface="+mn-cs"/>
              </a:rPr>
              <a:t>For example, companies can emphasize the positive aspects of the performance by placing the information in the headline and/or first part of a press release.</a:t>
            </a:r>
          </a:p>
          <a:p>
            <a:r>
              <a:rPr lang="en-US" sz="1200" b="0" i="0" u="none" strike="noStrike" kern="1200" baseline="0" dirty="0" smtClean="0">
                <a:solidFill>
                  <a:schemeClr val="tx1"/>
                </a:solidFill>
                <a:latin typeface="+mn-lt"/>
                <a:ea typeface="+mn-ea"/>
                <a:cs typeface="+mn-cs"/>
              </a:rPr>
              <a:t>Another example is including too much verbiage, which can arguably obscure the relevant information.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18</a:t>
            </a:fld>
            <a:endParaRPr lang="en-US"/>
          </a:p>
        </p:txBody>
      </p:sp>
    </p:spTree>
    <p:extLst>
      <p:ext uri="{BB962C8B-B14F-4D97-AF65-F5344CB8AC3E}">
        <p14:creationId xmlns:p14="http://schemas.microsoft.com/office/powerpoint/2010/main" val="287223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LOS. Describe presentation choices, including non-GAAP measures, that could be used to influence an analyst’s opinion.</a:t>
            </a:r>
          </a:p>
          <a:p>
            <a:endParaRPr lang="en-US" dirty="0" smtClean="0"/>
          </a:p>
          <a:p>
            <a:r>
              <a:rPr lang="en-US" sz="1200" b="0" i="0" u="none" strike="noStrike" kern="1200" baseline="0" dirty="0" smtClean="0">
                <a:solidFill>
                  <a:schemeClr val="tx1"/>
                </a:solidFill>
                <a:latin typeface="+mn-lt"/>
                <a:ea typeface="+mn-ea"/>
                <a:cs typeface="+mn-cs"/>
              </a:rPr>
              <a:t>Groupon is an online discount merchant. In the company’s initial S-1 registration statement (the document required by the SEC for initial public offerings) in 2011, then-CEO Andrew Mason gave prospective investors an up-front warning in a section entitled “We don’t measure ourselves in conventional ways.”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left side of the slide, labelled “Originally Shown,” provides the reconciliation of adjusted consolidated segment operating income (adjusted CSOI)  to the most comparable US GAAP measure. The SEC specifies that non-GAAP measures should not eliminate items tagged as non-recurring, infrequent, or unusual when such items may be very likely to occur again. In its review of the company’s filing, the SEC took the position that online marketing expenses were a recurring cost of business. Groupon responded that the marketing costs were similar to acquisition costs, not recurring costs, and that “we’ll ramp down marketing just as fast as we ramped it up, reducing the customer acquisition part of our marketing expenses” as time passes.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Eventually, and after much negative publicity, Groupon changed the non-GAAP measure included in its SEC filing. The right side of the slide shows an excerpt from the final prospectus filed in November after the SEC’s review.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shown on the left, the adjustments in 2010 were enough to swing the company from a net Loss under US GAAP reporting to a profit—at least, a profit as defined by adjusted CSOI. Adjusted CSOI is a positive $60,553,000.</a:t>
            </a:r>
          </a:p>
          <a:p>
            <a:r>
              <a:rPr lang="en-US" sz="1200" b="0" i="0" u="none" strike="noStrike" kern="1200" baseline="0" dirty="0" smtClean="0">
                <a:solidFill>
                  <a:schemeClr val="tx1"/>
                </a:solidFill>
                <a:latin typeface="+mn-lt"/>
                <a:ea typeface="+mn-ea"/>
                <a:cs typeface="+mn-cs"/>
              </a:rPr>
              <a:t>As shown on the right, the revised metric is now called “CSOI” and no longer refers to “Adjusted CSOI.” For 2010, results under the revised non-GAAP metric, which includes online marketing costs, shows a loss. CSOI is a negative $180,993,000.</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19</a:t>
            </a:fld>
            <a:endParaRPr lang="en-US"/>
          </a:p>
        </p:txBody>
      </p:sp>
    </p:spTree>
    <p:extLst>
      <p:ext uri="{BB962C8B-B14F-4D97-AF65-F5344CB8AC3E}">
        <p14:creationId xmlns:p14="http://schemas.microsoft.com/office/powerpoint/2010/main" val="388407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 Distinguish between financial reporting quality and quality of reported results (including quality of earnings, cash flow, and balance sheet items)</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Financial reporting quality </a:t>
            </a:r>
            <a:r>
              <a:rPr lang="en-US" sz="1200" b="0" i="0" u="none" strike="noStrike" kern="1200" baseline="0" dirty="0" smtClean="0">
                <a:solidFill>
                  <a:schemeClr val="tx1"/>
                </a:solidFill>
                <a:latin typeface="+mn-lt"/>
                <a:ea typeface="+mn-ea"/>
                <a:cs typeface="+mn-cs"/>
              </a:rPr>
              <a:t>pertains to the quality of information in financial reports, including disclosures in notes. High-quality reporting provides decision-useful information, which is relevant and faithfully represents the economic reality of the company’s activities during the reporting period as well as the company’s financial condition at the end of the period.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 well did the financial reporting “tell the story” of what happened in the period and the company’s position at the end of the period?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Did the financial reporting provide information that an investor or lender can use in making a decision about providing capital to the company?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Is the information in the financial report relevant (i.e., does it have the potential to affect a capital provider’s decision)?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Is the information in the financial report correct, complete, and neutral?</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Quality of reported results (also known as “earnings quality”), </a:t>
            </a:r>
            <a:r>
              <a:rPr lang="en-US" sz="1200" b="0" i="0" u="none" strike="noStrike" kern="1200" baseline="0" dirty="0" smtClean="0">
                <a:solidFill>
                  <a:schemeClr val="tx1"/>
                </a:solidFill>
                <a:latin typeface="+mn-lt"/>
                <a:ea typeface="+mn-ea"/>
                <a:cs typeface="+mn-cs"/>
              </a:rPr>
              <a:t>a separate but interrelated attribute of quality, pertains to the earnings and cash generated by the company’s actual economic activities and the resulting financial condition. The term “earnings quality” is commonly used in practice and is used throughout the reading broadly to encompass the quality of earnings, cash flow, and/or balance sheet items. High-quality earnings result from activities that a company will likely be able to sustain in the future and provide a sufficient return on the company’s investment.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 well did the company perform in the period? How good is the actual “story” that the financial reports will present?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Did the earnings arise from sustainable activities or are there numerous items that are likely to be non-recurring?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Was the operating cash flow adequate to cover capital expenditures? Was it enough to cover dividends?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Overall, did the company earn enough to cover its cost of capital?</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4F8672-8174-4157-9CD7-BC591DEEF2E8}" type="slidenum">
              <a:rPr lang="en-US" smtClean="0"/>
              <a:t>2</a:t>
            </a:fld>
            <a:endParaRPr lang="en-US"/>
          </a:p>
        </p:txBody>
      </p:sp>
    </p:spTree>
    <p:extLst>
      <p:ext uri="{BB962C8B-B14F-4D97-AF65-F5344CB8AC3E}">
        <p14:creationId xmlns:p14="http://schemas.microsoft.com/office/powerpoint/2010/main" val="2129226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dirty="0" smtClean="0"/>
          </a:p>
          <a:p>
            <a:r>
              <a:rPr lang="en-US" dirty="0" smtClean="0"/>
              <a:t>C</a:t>
            </a:r>
            <a:r>
              <a:rPr lang="en-US" sz="1200" b="0" i="0" u="none" strike="noStrike" kern="1200" baseline="0" dirty="0" smtClean="0">
                <a:solidFill>
                  <a:schemeClr val="tx1"/>
                </a:solidFill>
                <a:latin typeface="+mn-lt"/>
                <a:ea typeface="+mn-ea"/>
                <a:cs typeface="+mn-cs"/>
              </a:rPr>
              <a:t>hoices exist among accounting methods and estimates, and an analyst needs a working knowledge of them to understand whether management may have made choices to achieve a desired result.</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20</a:t>
            </a:fld>
            <a:endParaRPr lang="en-US"/>
          </a:p>
        </p:txBody>
      </p:sp>
    </p:spTree>
    <p:extLst>
      <p:ext uri="{BB962C8B-B14F-4D97-AF65-F5344CB8AC3E}">
        <p14:creationId xmlns:p14="http://schemas.microsoft.com/office/powerpoint/2010/main" val="1277732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dirty="0" smtClean="0"/>
          </a:p>
          <a:p>
            <a:r>
              <a:rPr lang="en-US" dirty="0" smtClean="0"/>
              <a:t>Inventory cost flow assumptions provide</a:t>
            </a:r>
            <a:r>
              <a:rPr lang="en-US" baseline="0" dirty="0" smtClean="0"/>
              <a:t> an illustration of how accounting choices affect financial reports.</a:t>
            </a:r>
            <a:endParaRPr lang="en-US" dirty="0" smtClean="0"/>
          </a:p>
          <a:p>
            <a:r>
              <a:rPr lang="en-US" sz="1200" b="0" i="0" u="none" strike="noStrike" kern="1200" baseline="0" dirty="0" smtClean="0">
                <a:solidFill>
                  <a:schemeClr val="tx1"/>
                </a:solidFill>
                <a:latin typeface="+mn-lt"/>
                <a:ea typeface="+mn-ea"/>
                <a:cs typeface="+mn-cs"/>
              </a:rPr>
              <a:t>In periods of changing prices, the FIFO (first-in-first-out) cost assumption will provide a more current picture of ending inventory value because the most recent purchases will remain in inventory. The balance sheet will be more relevant to investors. </a:t>
            </a:r>
          </a:p>
          <a:p>
            <a:r>
              <a:rPr lang="en-US" sz="1200" b="0" i="0" u="none" strike="noStrike" kern="1200" baseline="0" dirty="0" smtClean="0">
                <a:solidFill>
                  <a:schemeClr val="tx1"/>
                </a:solidFill>
                <a:latin typeface="+mn-lt"/>
                <a:ea typeface="+mn-ea"/>
                <a:cs typeface="+mn-cs"/>
              </a:rPr>
              <a:t>In contrast, under the weighted-average cost assumption, the balance sheet will display a blend of old and new costs. During inflationary periods, the value of the inventory will be understated: The company will not be able to replenish its inventory at the value shown.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the same time, the weighted-average inventory cost method ensures that the more current costs are shown in cost of sales, making the income statement more relevant than under the FIFO assumption. Trade-offs exist, and investors should be aware of how accounting choices affect financial reports.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21</a:t>
            </a:fld>
            <a:endParaRPr lang="en-US"/>
          </a:p>
        </p:txBody>
      </p:sp>
    </p:spTree>
    <p:extLst>
      <p:ext uri="{BB962C8B-B14F-4D97-AF65-F5344CB8AC3E}">
        <p14:creationId xmlns:p14="http://schemas.microsoft.com/office/powerpoint/2010/main" val="3972943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Assumptions about inventory cost flows provide an example of how accounting choices can affect financial reporting. </a:t>
            </a:r>
          </a:p>
          <a:p>
            <a:r>
              <a:rPr lang="en-US" sz="1200" b="0" i="0" u="none" strike="noStrike" kern="1200" baseline="0" dirty="0" smtClean="0">
                <a:solidFill>
                  <a:schemeClr val="tx1"/>
                </a:solidFill>
                <a:latin typeface="+mn-lt"/>
                <a:ea typeface="+mn-ea"/>
                <a:cs typeface="+mn-cs"/>
              </a:rPr>
              <a:t>Companies may assume that their purchases of inventory items are sold to customers on a FIFO basis, with the result that the remaining inventory reflects the most recent costs. Alternatively, they may assume that their purchases of inventory items are sold to customers on a weighted-average cost basis. </a:t>
            </a:r>
          </a:p>
          <a:p>
            <a:r>
              <a:rPr lang="en-US" sz="1200" b="0" i="0" u="none" strike="noStrike" kern="1200" baseline="0" dirty="0" smtClean="0">
                <a:solidFill>
                  <a:schemeClr val="tx1"/>
                </a:solidFill>
                <a:latin typeface="+mn-lt"/>
                <a:ea typeface="+mn-ea"/>
                <a:cs typeface="+mn-cs"/>
              </a:rPr>
              <a:t>This example makes the point that merely choosing a cost flow assumption can affect profitability.</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example is simplified and extreme for purposes of illustration clarity, but the point is important: Management’s choice among acceptable inventory assumptions and methods affects profit. The selection of an inventory costing method is a policy decision, and companies </a:t>
            </a:r>
            <a:r>
              <a:rPr lang="en-US" sz="1200" b="1" i="0" u="none" strike="noStrike" kern="1200" baseline="0" dirty="0" smtClean="0">
                <a:solidFill>
                  <a:schemeClr val="tx1"/>
                </a:solidFill>
                <a:latin typeface="+mn-lt"/>
                <a:ea typeface="+mn-ea"/>
                <a:cs typeface="+mn-cs"/>
              </a:rPr>
              <a:t>cannot </a:t>
            </a:r>
            <a:r>
              <a:rPr lang="en-US" sz="1200" b="0" i="0" u="none" strike="noStrike" kern="1200" baseline="0" dirty="0" smtClean="0">
                <a:solidFill>
                  <a:schemeClr val="tx1"/>
                </a:solidFill>
                <a:latin typeface="+mn-lt"/>
                <a:ea typeface="+mn-ea"/>
                <a:cs typeface="+mn-cs"/>
              </a:rPr>
              <a:t>arbitrarily switch from one method to another at random. The selection matters both to profitability and to the balance sheet.</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4F8672-8174-4157-9CD7-BC591DEEF2E8}" type="slidenum">
              <a:rPr lang="en-US" smtClean="0"/>
              <a:t>22</a:t>
            </a:fld>
            <a:endParaRPr lang="en-US"/>
          </a:p>
        </p:txBody>
      </p:sp>
    </p:spTree>
    <p:extLst>
      <p:ext uri="{BB962C8B-B14F-4D97-AF65-F5344CB8AC3E}">
        <p14:creationId xmlns:p14="http://schemas.microsoft.com/office/powerpoint/2010/main" val="3972943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Assumptions about inventory cost flows provide an example of how accounting choices can affect financial reporting. </a:t>
            </a:r>
          </a:p>
          <a:p>
            <a:r>
              <a:rPr lang="en-US" sz="1200" b="0" i="0" u="none" strike="noStrike" kern="1200" baseline="0" dirty="0" smtClean="0">
                <a:solidFill>
                  <a:schemeClr val="tx1"/>
                </a:solidFill>
                <a:latin typeface="+mn-lt"/>
                <a:ea typeface="+mn-ea"/>
                <a:cs typeface="+mn-cs"/>
              </a:rPr>
              <a:t>Companies may assume that their purchases of inventory items are sold to customers on a FIFO basis, with the result that the remaining inventory reflects the most recent costs. Alternatively, they may assume that their purchases of inventory items are sold to customers on a weighted-average cost basis. </a:t>
            </a:r>
          </a:p>
          <a:p>
            <a:r>
              <a:rPr lang="en-US" sz="1200" b="0" i="0" u="none" strike="noStrike" kern="1200" baseline="0" dirty="0" smtClean="0">
                <a:solidFill>
                  <a:schemeClr val="tx1"/>
                </a:solidFill>
                <a:latin typeface="+mn-lt"/>
                <a:ea typeface="+mn-ea"/>
                <a:cs typeface="+mn-cs"/>
              </a:rPr>
              <a:t>This example makes the point that merely choosing a cost flow assumption can affect profitability.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example is simplified and extreme for purposes of illustration clarity, but the point is important: Management’s choice among acceptable inventory assumptions and methods affects profit. The selection of an inventory costing method is a policy decision, and companies cannot arbitrarily switch from one method to another at random. The selection matters both to profitability and to the balance sheet.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company starts operations with no inventory at the beginning of a fiscal year and makes purchases of a good for resale five times during the period at increasing prices. During the period, the company sells all of the goods purchased except for five units. The ending inventory and cost of goods sold if the company uses the FIFO method of inventory costing are $1,200 and $3,150, respectively.</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23</a:t>
            </a:fld>
            <a:endParaRPr lang="en-US"/>
          </a:p>
        </p:txBody>
      </p:sp>
    </p:spTree>
    <p:extLst>
      <p:ext uri="{BB962C8B-B14F-4D97-AF65-F5344CB8AC3E}">
        <p14:creationId xmlns:p14="http://schemas.microsoft.com/office/powerpoint/2010/main" val="3972943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Assumptions about inventory cost flows provides an example of how accounting choices can affect financial reporting. </a:t>
            </a:r>
          </a:p>
          <a:p>
            <a:r>
              <a:rPr lang="en-US" sz="1200" b="0" i="0" u="none" strike="noStrike" kern="1200" baseline="0" dirty="0" smtClean="0">
                <a:solidFill>
                  <a:schemeClr val="tx1"/>
                </a:solidFill>
                <a:latin typeface="+mn-lt"/>
                <a:ea typeface="+mn-ea"/>
                <a:cs typeface="+mn-cs"/>
              </a:rPr>
              <a:t>Companies may assume that their purchases of inventory items are sold to customers on a FIFO basis, with the result that the remaining inventory reflects the most recent costs. Alternatively, they may assume that their purchases of inventory items are sold to customers on a weighted-average cost basis. </a:t>
            </a:r>
          </a:p>
          <a:p>
            <a:r>
              <a:rPr lang="en-US" sz="1200" b="0" i="0" u="none" strike="noStrike" kern="1200" baseline="0" dirty="0" smtClean="0">
                <a:solidFill>
                  <a:schemeClr val="tx1"/>
                </a:solidFill>
                <a:latin typeface="+mn-lt"/>
                <a:ea typeface="+mn-ea"/>
                <a:cs typeface="+mn-cs"/>
              </a:rPr>
              <a:t>This example makes the point that merely choosing a cost flow assumption can affect profitability.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example is simplified and extreme for purposes of illustration clarity, but the point is important: Management’s choice among acceptable inventory assumptions and methods affects profit. The selection of an inventory costing method is a policy decision, and companies cannot arbitrarily switch from one method to another at random. The selection matters both to profitability and to the balance sheet.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company starts operations with no inventory at the beginning of a fiscal year and makes purchases of a good for resale five times during the period at increasing prices. During the period, the company sells all of the goods purchased except for five units. The ending inventory and cost of goods sold if the company uses the FIFO method of inventory costing are $1,200 and $3,150, respectively.</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24</a:t>
            </a:fld>
            <a:endParaRPr lang="en-US"/>
          </a:p>
        </p:txBody>
      </p:sp>
    </p:spTree>
    <p:extLst>
      <p:ext uri="{BB962C8B-B14F-4D97-AF65-F5344CB8AC3E}">
        <p14:creationId xmlns:p14="http://schemas.microsoft.com/office/powerpoint/2010/main" val="397294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Assumptions about inventory cost flows provide an example of how accounting choices can affect financial reporting. </a:t>
            </a:r>
          </a:p>
          <a:p>
            <a:r>
              <a:rPr lang="en-US" sz="1200" b="0" i="0" u="none" strike="noStrike" kern="1200" baseline="0" dirty="0" smtClean="0">
                <a:solidFill>
                  <a:schemeClr val="tx1"/>
                </a:solidFill>
                <a:latin typeface="+mn-lt"/>
                <a:ea typeface="+mn-ea"/>
                <a:cs typeface="+mn-cs"/>
              </a:rPr>
              <a:t>Companies may assume that their purchases of inventory items are sold to customers on a FIFO basis, with the result that the remaining inventory reflects the most recent costs. Alternatively, they may assume that their purchases of inventory items are sold to customers on a weighted-average cost basis. </a:t>
            </a:r>
          </a:p>
          <a:p>
            <a:r>
              <a:rPr lang="en-US" sz="1200" b="0" i="0" u="none" strike="noStrike" kern="1200" baseline="0" dirty="0" smtClean="0">
                <a:solidFill>
                  <a:schemeClr val="tx1"/>
                </a:solidFill>
                <a:latin typeface="+mn-lt"/>
                <a:ea typeface="+mn-ea"/>
                <a:cs typeface="+mn-cs"/>
              </a:rPr>
              <a:t>This example makes the point that merely choosing a cost flow assumption can affect profitability.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example is simplified and extreme for purposes of illustration clarity, but the point is important: Management’s choice among acceptable inventory assumptions and methods affects profit. The selection of an inventory costing method is a policy decision, and companies cannot arbitrarily switch from one method to another at random. The selection matters both to profitability and to the balance sheet.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4F8672-8174-4157-9CD7-BC591DEEF2E8}" type="slidenum">
              <a:rPr lang="en-US" smtClean="0"/>
              <a:t>25</a:t>
            </a:fld>
            <a:endParaRPr lang="en-US"/>
          </a:p>
        </p:txBody>
      </p:sp>
    </p:spTree>
    <p:extLst>
      <p:ext uri="{BB962C8B-B14F-4D97-AF65-F5344CB8AC3E}">
        <p14:creationId xmlns:p14="http://schemas.microsoft.com/office/powerpoint/2010/main" val="3972943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Assumptions about inventory cost flows provide an example of how accounting choices can affect financial reporting. </a:t>
            </a:r>
          </a:p>
          <a:p>
            <a:r>
              <a:rPr lang="en-US" sz="1200" b="0" i="0" u="none" strike="noStrike" kern="1200" baseline="0" dirty="0" smtClean="0">
                <a:solidFill>
                  <a:schemeClr val="tx1"/>
                </a:solidFill>
                <a:latin typeface="+mn-lt"/>
                <a:ea typeface="+mn-ea"/>
                <a:cs typeface="+mn-cs"/>
              </a:rPr>
              <a:t>Companies may assume that their purchases of inventory items are sold to customers on a FIFO basis, with the result that the remaining inventory reflects the most recent costs. Alternatively, they may assume that their purchases of inventory items are sold to customers on a weighted-average cost basis. </a:t>
            </a:r>
          </a:p>
          <a:p>
            <a:r>
              <a:rPr lang="en-US" sz="1200" b="0" i="0" u="none" strike="noStrike" kern="1200" baseline="0" dirty="0" smtClean="0">
                <a:solidFill>
                  <a:schemeClr val="tx1"/>
                </a:solidFill>
                <a:latin typeface="+mn-lt"/>
                <a:ea typeface="+mn-ea"/>
                <a:cs typeface="+mn-cs"/>
              </a:rPr>
              <a:t>This example makes the point that merely choosing a cost flow assumption can affect profitability.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example is simplified and extreme for purposes of illustration clarity, but the point is important: Management’s choice among acceptable inventory assumptions and methods affects profit. The selection of an inventory costing method is a policy decision, and companies cannot arbitrarily switch from one method to another at random. The selection matters both to profitability and to the balance sheet.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4F8672-8174-4157-9CD7-BC591DEEF2E8}" type="slidenum">
              <a:rPr lang="en-US" smtClean="0"/>
              <a:t>26</a:t>
            </a:fld>
            <a:endParaRPr lang="en-US"/>
          </a:p>
        </p:txBody>
      </p:sp>
    </p:spTree>
    <p:extLst>
      <p:ext uri="{BB962C8B-B14F-4D97-AF65-F5344CB8AC3E}">
        <p14:creationId xmlns:p14="http://schemas.microsoft.com/office/powerpoint/2010/main" val="3972943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example makes the point that merely choosing a cost flow assumption can affect profitability.</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example is simplified and extreme for purposes of illustration clarity, but the point is important: Management’s choice among acceptable inventory assumptions and methods affects profit. The selection of an inventory costing method is a policy decision, and companies cannot arbitrarily switch from one method to another at random. The selection matters both to profitability and to the balance sheet.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company starts operations with no inventory at the beginning of a fiscal year and makes purchases of a good for resale five times during the period at increasing prices. During the period, the company sells all of the goods purchased except for five units.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periods of changing prices, the FIFO cost assumption will provide a more current picture of ending inventory value because the most recent purchases will remain in inventory. The balance sheet will be more relevant to investors. </a:t>
            </a:r>
          </a:p>
          <a:p>
            <a:r>
              <a:rPr lang="en-US" sz="1200" b="0" i="0" u="none" strike="noStrike" kern="1200" baseline="0" dirty="0" smtClean="0">
                <a:solidFill>
                  <a:schemeClr val="tx1"/>
                </a:solidFill>
                <a:latin typeface="+mn-lt"/>
                <a:ea typeface="+mn-ea"/>
                <a:cs typeface="+mn-cs"/>
              </a:rPr>
              <a:t>In contrast, under the weighted-average cost assumption, the balance sheet will display a blend of old and new costs. During inflationary periods, the value of the inventory will be understated: The company will not be able to replenish its inventory at the value shown.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the same time, the weighted-average inventory cost method ensures that the more current costs are shown in cost of sales, making the income statement more relevant than under the FIFO assumption.</a:t>
            </a:r>
          </a:p>
        </p:txBody>
      </p:sp>
      <p:sp>
        <p:nvSpPr>
          <p:cNvPr id="4" name="Slide Number Placeholder 3"/>
          <p:cNvSpPr>
            <a:spLocks noGrp="1"/>
          </p:cNvSpPr>
          <p:nvPr>
            <p:ph type="sldNum" sz="quarter" idx="10"/>
          </p:nvPr>
        </p:nvSpPr>
        <p:spPr/>
        <p:txBody>
          <a:bodyPr/>
          <a:lstStyle/>
          <a:p>
            <a:fld id="{9A4F8672-8174-4157-9CD7-BC591DEEF2E8}" type="slidenum">
              <a:rPr lang="en-US" smtClean="0"/>
              <a:t>27</a:t>
            </a:fld>
            <a:endParaRPr lang="en-US"/>
          </a:p>
        </p:txBody>
      </p:sp>
    </p:spTree>
    <p:extLst>
      <p:ext uri="{BB962C8B-B14F-4D97-AF65-F5344CB8AC3E}">
        <p14:creationId xmlns:p14="http://schemas.microsoft.com/office/powerpoint/2010/main" val="3972943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accounting methods (choices and estimates) that could be used to manage earnings, cash flow, and balance sheet items.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Every amount </a:t>
            </a:r>
            <a:r>
              <a:rPr lang="en-US" sz="1200" b="1" i="0" u="none" strike="noStrike" kern="1200" baseline="0" dirty="0" smtClean="0">
                <a:solidFill>
                  <a:schemeClr val="tx1"/>
                </a:solidFill>
                <a:latin typeface="+mn-lt"/>
                <a:ea typeface="+mn-ea"/>
                <a:cs typeface="+mn-cs"/>
              </a:rPr>
              <a:t>capitalized</a:t>
            </a:r>
            <a:r>
              <a:rPr lang="en-US" sz="1200" b="0" i="0" u="none" strike="noStrike" kern="1200" baseline="0" dirty="0" smtClean="0">
                <a:solidFill>
                  <a:schemeClr val="tx1"/>
                </a:solidFill>
                <a:latin typeface="+mn-lt"/>
                <a:ea typeface="+mn-ea"/>
                <a:cs typeface="+mn-cs"/>
              </a:rPr>
              <a:t> on the balance sheet as a building, an item of inventory, a deferred cost, or any other asset is an amount that does not get recognized as an expense in the current period.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good example is WorldCom, Inc., a telecom concern that grew rapidly in the late 1990s. Much of WorldCom’s financial reporting was eventually found to be fraudulent, and one important part of the misreporting centered on its treatment of what is known in the telecom industry as “line costs.” The company capitalized these costs rather than expensing them. </a:t>
            </a:r>
          </a:p>
          <a:p>
            <a:r>
              <a:rPr lang="en-US" sz="1200" b="0" i="0" u="none" strike="noStrike" kern="1200" baseline="0" dirty="0" smtClean="0">
                <a:solidFill>
                  <a:schemeClr val="tx1"/>
                </a:solidFill>
                <a:latin typeface="+mn-lt"/>
                <a:ea typeface="+mn-ea"/>
                <a:cs typeface="+mn-cs"/>
              </a:rPr>
              <a:t>Furthermore, amounts in investments are generally classified as investing outflows on the statement of cash flows rather than affecting operating cash flow.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area of flexibility in cash flow statement reporting is found in the area of interest capitalization, which creates differences between total interest payments and total interest costs.</a:t>
            </a:r>
          </a:p>
          <a:p>
            <a:r>
              <a:rPr lang="en-US" sz="1200" b="0" i="0" u="none" strike="noStrike" kern="1200" baseline="0" dirty="0" smtClean="0">
                <a:solidFill>
                  <a:schemeClr val="tx1"/>
                </a:solidFill>
                <a:latin typeface="+mn-lt"/>
                <a:ea typeface="+mn-ea"/>
                <a:cs typeface="+mn-cs"/>
              </a:rPr>
              <a:t>Example:</a:t>
            </a:r>
          </a:p>
          <a:p>
            <a:r>
              <a:rPr lang="en-US" sz="1200" b="0" i="0" u="none" strike="noStrike" kern="1200" baseline="0" dirty="0" smtClean="0">
                <a:solidFill>
                  <a:schemeClr val="tx1"/>
                </a:solidFill>
                <a:latin typeface="+mn-lt"/>
                <a:ea typeface="+mn-ea"/>
                <a:cs typeface="+mn-cs"/>
              </a:rPr>
              <a:t>Assume a company incurs total interest cost of $30,000, composed of $3,000 discount amortization and $27,000 interest payments. Of the $30,000, two-thirds of it ($20,000) is expensed; the remaining third ($10,000) is capitalized as plant assets. </a:t>
            </a:r>
          </a:p>
          <a:p>
            <a:r>
              <a:rPr lang="en-US" sz="1200" b="0" i="0" u="none" strike="noStrike" kern="1200" baseline="0" dirty="0" smtClean="0">
                <a:solidFill>
                  <a:schemeClr val="tx1"/>
                </a:solidFill>
                <a:latin typeface="+mn-lt"/>
                <a:ea typeface="+mn-ea"/>
                <a:cs typeface="+mn-cs"/>
              </a:rPr>
              <a:t>If the company uses the same interest expense/capitalization proportions to allocate the interest payments between operating and investing activities, then it will report $18,000 (2/3 × $27,000) as an operating outflow and $9,000 (1/3 × $27,000) as an investing outflow.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Alternatively, the company might choose to offset the entire $3,000 of non-cash discount amortization against the $20,000 treated as expense and included in operating cash flow, resulting in an operating outflow as low as $17,000, or as much as $20,000, if it allocated all of the non-cash discount amortization to interest capitalized as investing activities.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investing outflow could be as much as $10,000 or as little as $7,000, depending on the treatment of the non-cash discount amortization.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28</a:t>
            </a:fld>
            <a:endParaRPr lang="en-US"/>
          </a:p>
        </p:txBody>
      </p:sp>
    </p:spTree>
    <p:extLst>
      <p:ext uri="{BB962C8B-B14F-4D97-AF65-F5344CB8AC3E}">
        <p14:creationId xmlns:p14="http://schemas.microsoft.com/office/powerpoint/2010/main" val="4049952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accounting methods (choices and estimates) that could be used to manage earnings, cash flow, and balance sheet items.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Investors and analysts need to be aware that presentation choices permitted in IAS 7, “Statement of Cash Flows,” offer flexibility in classification of certain items on the cash flow statement. This flexibility can drastically change the results in the operating section of the cash flow statement. An excerpt from IAS 7, Paragraphs 33 and 34, provides the background.</a:t>
            </a:r>
          </a:p>
          <a:p>
            <a:r>
              <a:rPr lang="en-US" sz="1200" b="0" i="0" u="none" strike="noStrike" kern="1200" baseline="0" dirty="0" smtClean="0">
                <a:solidFill>
                  <a:schemeClr val="tx1"/>
                </a:solidFill>
                <a:latin typeface="+mn-lt"/>
                <a:ea typeface="+mn-ea"/>
                <a:cs typeface="+mn-cs"/>
              </a:rPr>
              <a:t>By allowing a choice of operating or financing for the placement of interest and dividends received or paid, IAS 7 gives a company’s managers the opportunities to select the presentation that gives the best-looking picture of operating performance.</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29</a:t>
            </a:fld>
            <a:endParaRPr lang="en-US"/>
          </a:p>
        </p:txBody>
      </p:sp>
    </p:spTree>
    <p:extLst>
      <p:ext uri="{BB962C8B-B14F-4D97-AF65-F5344CB8AC3E}">
        <p14:creationId xmlns:p14="http://schemas.microsoft.com/office/powerpoint/2010/main" val="101015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LOS. Distinguish between financial reporting quality and quality of reported results (including quality of earnings, cash flow, and balance sheet items)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concepts of earnings quality and financial reporting quality are interrelated because a correct assessment of earnings quality is possible only when there is some basic level of financial reporting quality. Beyond this basic level, as the quality of reporting increases, the ability of financial statement users to correctly assess earnings quality and to develop expectations for future performance arguably also increases.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Low financial reporting quality (the left column under the heading “Financial Reporting Quality”): When financial reporting quality is low, earnings quality cannot be assessed. For example, consider erroneous financial statements. If the information presented is materially incorrect, it would be useless in assessing whether the company performed well or poorly.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 financial reporting quality (the right column under the heading “Financial Reporting Quality”): When financial reporting quality is high, it is possible to assess earnings quality. </a:t>
            </a:r>
          </a:p>
          <a:p>
            <a:pPr marL="6286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High earnings quality (the upper right section under the heading “Financial Reporting Quality”): When earnings quality is high, the value of the company increases.</a:t>
            </a:r>
          </a:p>
          <a:p>
            <a:pPr marL="6286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Low earnings quality (the lower right section under the heading “Financial Reporting Quality”): When earnings quality is low, the value of the company decreases.</a:t>
            </a:r>
            <a:endParaRPr lang="en-US" dirty="0" smtClean="0"/>
          </a:p>
          <a:p>
            <a:pPr marL="628650" marR="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a:t>
            </a:fld>
            <a:endParaRPr lang="en-US"/>
          </a:p>
        </p:txBody>
      </p:sp>
    </p:spTree>
    <p:extLst>
      <p:ext uri="{BB962C8B-B14F-4D97-AF65-F5344CB8AC3E}">
        <p14:creationId xmlns:p14="http://schemas.microsoft.com/office/powerpoint/2010/main" val="775705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r>
              <a:rPr lang="en-US" dirty="0" smtClean="0"/>
              <a:t>LOS. Describe accounting warning signs and methods for detecting manipulation of information in financial reports.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Areas Where Choices and Estimates Affect Financial Reporting:</a:t>
            </a:r>
          </a:p>
          <a:p>
            <a:r>
              <a:rPr lang="en-US" sz="1200" b="1" i="0" u="none" strike="noStrike" kern="1200" baseline="0" dirty="0" smtClean="0">
                <a:solidFill>
                  <a:schemeClr val="tx1"/>
                </a:solidFill>
                <a:latin typeface="+mn-lt"/>
                <a:ea typeface="+mn-ea"/>
                <a:cs typeface="+mn-cs"/>
              </a:rPr>
              <a:t>Revenue recognition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 is revenue recognized: upon shipment or upon delivery of goods?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Does the company separate its revenue arrangements into multiple deliverables of goods or services? This area is one of great revenue recognition flexibility, and also one that provides little visibility to investors. They simply cannot examine a company’s arrangements and decide for themselves as to the propriety of revenue allocation to different components of a contract. If a company uses multiple deliverable arrangements with its customers as a routine matter, investors might be more sensitive to revenue reporting risks. In seeking a comfort level, investors might ask the following questions: Does the company explain adequately how it determines the different allocations of deliverables and how revenue is recognized on each one? Do deferred revenues result? If not, does it seem reasonable that there are no deferred revenues for this kind of arrangement? Are there unusual trends in revenues and receivables, particularly with regard to cash conversion?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Is there unusual activity in the allowance for sales returns relative to past history?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Does the company’s days sales outstanding indicate any collection issues that might indicate shipment of unneeded or unwanted goods to customers?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Does the company use rebates as part of its marketing approach? If so, how significantly do the estimates of rebate fulfillment affect net revenues, and have any unusual breaks with history occurred?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Is the company engaging in “channel stuffing”—the practice of overloading a distribution channel with more product than it is normally capable of selling? This can be accomplished by inducing customers to buy more through unusual discounts, the threat of near-term price increases, or both—or simply by shipping goods that were not ordered. These transactions may be corrected in a subsequent period and may even result in restated results. Are accounts receivable relative to revenues abnormally high for a company relative to its history or its peers? If so, channel stuffing may have occurred.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Does the company engage in “bill-and-hold” transactions? In such transactions, a customer purchases goods but requests that the goods remain with the seller until a later date. This kind of transaction makes it possible for a seller to manufacture fictitious sales by declaring end-of-period inventory as “sold but held,” with a minimum of effort and phony documentation.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30</a:t>
            </a:fld>
            <a:endParaRPr lang="en-US"/>
          </a:p>
        </p:txBody>
      </p:sp>
    </p:spTree>
    <p:extLst>
      <p:ext uri="{BB962C8B-B14F-4D97-AF65-F5344CB8AC3E}">
        <p14:creationId xmlns:p14="http://schemas.microsoft.com/office/powerpoint/2010/main" val="146652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accounting warning signs and methods for detecting manipulation of information in financial reports.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Pay attention to revenue. </a:t>
            </a:r>
            <a:r>
              <a:rPr lang="en-US" sz="1200" b="0" i="0" u="none" strike="noStrike" kern="1200" baseline="0" dirty="0" smtClean="0">
                <a:solidFill>
                  <a:schemeClr val="tx1"/>
                </a:solidFill>
                <a:latin typeface="+mn-lt"/>
                <a:ea typeface="+mn-ea"/>
                <a:cs typeface="+mn-cs"/>
              </a:rPr>
              <a:t>The single largest number on the income statement is revenue, and revenue recognition is a recurring source of accounting manipulation and even outright fraud. Many analytical procedures can be routinely performed to provide warning signals of accounting malfeasance:</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Examine the accounting policies note for a company’s revenue recognition policies.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 whether the policies make it easier to prematurely recognize revenue, such as recognizing revenue immediately upon shipment of goods, or if the company uses bill-and-hold arrangements whereby a sale is recognized before goods are actually shipped to the customer.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Barter transactions may exist, which can be difficult to value properly.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Rebate programs involve many estimates, including forecasts of the amount of rebates that will ultimately be incurred. These estimates can have significant effects on revenue recognition.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Multiple-deliverable arrangements of goods and services are common, but clarity about the timing of revenue recognition for each item or service delivered is necessary for the investor to be comfortable with the reporting of revenues.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Although none of these decisions violates accounting standards, each can raise investor suspicions if other warning signs are present.</a:t>
            </a:r>
          </a:p>
        </p:txBody>
      </p:sp>
      <p:sp>
        <p:nvSpPr>
          <p:cNvPr id="4" name="Slide Number Placeholder 3"/>
          <p:cNvSpPr>
            <a:spLocks noGrp="1"/>
          </p:cNvSpPr>
          <p:nvPr>
            <p:ph type="sldNum" sz="quarter" idx="10"/>
          </p:nvPr>
        </p:nvSpPr>
        <p:spPr/>
        <p:txBody>
          <a:bodyPr/>
          <a:lstStyle/>
          <a:p>
            <a:fld id="{9A4F8672-8174-4157-9CD7-BC591DEEF2E8}" type="slidenum">
              <a:rPr lang="en-US" smtClean="0"/>
              <a:t>31</a:t>
            </a:fld>
            <a:endParaRPr lang="en-US"/>
          </a:p>
        </p:txBody>
      </p:sp>
    </p:spTree>
    <p:extLst>
      <p:ext uri="{BB962C8B-B14F-4D97-AF65-F5344CB8AC3E}">
        <p14:creationId xmlns:p14="http://schemas.microsoft.com/office/powerpoint/2010/main" val="4257374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accounting warning signs and methods for detecting manipulation of information in financial reports.</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Look at revenue relationships. </a:t>
            </a:r>
            <a:r>
              <a:rPr lang="en-US" sz="1200" b="0" i="0" u="none" strike="noStrike" kern="1200" baseline="0" dirty="0" smtClean="0">
                <a:solidFill>
                  <a:schemeClr val="tx1"/>
                </a:solidFill>
                <a:latin typeface="+mn-lt"/>
                <a:ea typeface="+mn-ea"/>
                <a:cs typeface="+mn-cs"/>
              </a:rPr>
              <a:t>Compare a company’s revenue growth with its primary competitors or its industry peer group.</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a company’s revenue growth is out of line with its competitors, its industry, or the economy, the investor or analyst needs to understand the reasons for the outperformance. It may be a result of superior management or products and services, but not all management is superior, nor are the products and services of their companies. Revenue quality might be suspect, and the investor should take additional analytical steps.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Compare accounts receivable with revenues over several years.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Examine the trend to determine whether receivables are increasing as a percentage of total revenues. If so, a company might be engaging in channel-stuffing activities, or worse, recording fictitious sales transactions.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Calculate receivables turnover for several years:</a:t>
            </a:r>
          </a:p>
          <a:p>
            <a:pPr marL="36576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Examine the trend for unusual changes and seek an explanation if they exist.</a:t>
            </a:r>
          </a:p>
          <a:p>
            <a:pPr marL="36576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Compare a company’s days sales outstanding (DSO) or receivables turnover with that of relevant competitors or an industry peer group</a:t>
            </a:r>
            <a:endParaRPr lang="en-US"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Examine asset turnover. If a company’s managers make poor asset allocation choices, revenues may not be sufficient to justify the investment. Be particularly alert when asset allocation choices involve acquisitions of entire companies. If post-acquisition revenue generation is weak, managers might reach for revenue growth anywhere it can be found. Revenues, divided by total assets, indicate the productivity of assets in generating revenues. If the company’s asset turnover is continually declining, or lagging the asset turnover of competitors or industry, it may portend future asset write-downs, particularly in the area of goodwill balances for acquisitive companies.</a:t>
            </a:r>
            <a:endParaRPr lang="en-US"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32</a:t>
            </a:fld>
            <a:endParaRPr lang="en-US"/>
          </a:p>
        </p:txBody>
      </p:sp>
    </p:spTree>
    <p:extLst>
      <p:ext uri="{BB962C8B-B14F-4D97-AF65-F5344CB8AC3E}">
        <p14:creationId xmlns:p14="http://schemas.microsoft.com/office/powerpoint/2010/main" val="4257374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Areas Where Choices and Estimates Affect Financial Reporting: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Does the company use a costing method that produces fair reporting results in view of its environment? How do its inventory methods compare with others in its industry? Are there differences that will make comparisons uneven if there are unusual changes in inflation?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Does the company use reserves for obsolescence in its inventory valuation? If so, are they subject to unusual fluctuations that might indicate adjusting them to arrive at a specified earnings result?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a company reports under US GAAP and uses last-in-first-out (LIFO) inventory accounting, does LIFO liquidation (the assumed sale of old, lower cost layers of inventory) occur through inventory reduction programs? This inventory reduction may generate earnings without supporting cash flow, and management may intentionally reduce the layers to produce specific earnings benefits.</a:t>
            </a:r>
          </a:p>
        </p:txBody>
      </p:sp>
      <p:sp>
        <p:nvSpPr>
          <p:cNvPr id="4" name="Slide Number Placeholder 3"/>
          <p:cNvSpPr>
            <a:spLocks noGrp="1"/>
          </p:cNvSpPr>
          <p:nvPr>
            <p:ph type="sldNum" sz="quarter" idx="10"/>
          </p:nvPr>
        </p:nvSpPr>
        <p:spPr/>
        <p:txBody>
          <a:bodyPr/>
          <a:lstStyle/>
          <a:p>
            <a:fld id="{9A4F8672-8174-4157-9CD7-BC591DEEF2E8}" type="slidenum">
              <a:rPr lang="en-US" smtClean="0"/>
              <a:t>33</a:t>
            </a:fld>
            <a:endParaRPr lang="en-US"/>
          </a:p>
        </p:txBody>
      </p:sp>
    </p:spTree>
    <p:extLst>
      <p:ext uri="{BB962C8B-B14F-4D97-AF65-F5344CB8AC3E}">
        <p14:creationId xmlns:p14="http://schemas.microsoft.com/office/powerpoint/2010/main" val="3893759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accounting warning signs and methods for detecting manipulation of information in financial reports.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Pay attention to signals from inventories. </a:t>
            </a:r>
            <a:r>
              <a:rPr lang="en-US" sz="1200" b="0" i="0" u="none" strike="noStrike" kern="1200" baseline="0" dirty="0" smtClean="0">
                <a:solidFill>
                  <a:schemeClr val="tx1"/>
                </a:solidFill>
                <a:latin typeface="+mn-lt"/>
                <a:ea typeface="+mn-ea"/>
                <a:cs typeface="+mn-cs"/>
              </a:rPr>
              <a:t>Although inventory is not a component of every company’s asset base, its presence creates an opportunity for accounting manipulation.</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Look at inventory relationships. </a:t>
            </a:r>
            <a:r>
              <a:rPr lang="en-US" sz="1200" b="0" i="0" u="none" strike="noStrike" kern="1200" baseline="0" dirty="0" smtClean="0">
                <a:solidFill>
                  <a:schemeClr val="tx1"/>
                </a:solidFill>
                <a:latin typeface="+mn-lt"/>
                <a:ea typeface="+mn-ea"/>
                <a:cs typeface="+mn-cs"/>
              </a:rPr>
              <a:t>Because revenues involve items sold from inventory, the kind of examination an investor should perform on inventory is similar to that for revenues.</a:t>
            </a:r>
          </a:p>
          <a:p>
            <a:pPr marL="36576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Compare growth in inventories with competitors and industry benchmarks. If a company’s inventory growth is out of line with its peers, without any concurrent sales growth, then it may be the result of poor inventory management—an operational inefficiency that might affect an investor’s view of a company. It may also signal obsolescence problems in the company’s inventory that have not yet been recognized through markdowns to the inventory’s net realizable value. Current gross and net profits could be overstated because of overstated inventory.</a:t>
            </a:r>
          </a:p>
          <a:p>
            <a:pPr marL="36576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Calculate the inventory turnover ratio. This ratio is the cost of sales divided by the average ending inventory. Declining inventory turnover could also suggest obsolescence problems that should be recognized.</a:t>
            </a:r>
          </a:p>
          <a:p>
            <a:pPr marL="36576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Companies reporting under US GAAP may use LIFO inventory cost flow assumptions. When this assumption is part of the accounting policies, and a company operates in an inflationary environment, investors should note whether old, low-cost inventory costs have been passed through current earnings and artificially improved gross, operating, and net profits. If so-called “LIFO liquidations” occurred, an analyst will typically adjust reported profits to remove the impact.</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34</a:t>
            </a:fld>
            <a:endParaRPr lang="en-US"/>
          </a:p>
        </p:txBody>
      </p:sp>
    </p:spTree>
    <p:extLst>
      <p:ext uri="{BB962C8B-B14F-4D97-AF65-F5344CB8AC3E}">
        <p14:creationId xmlns:p14="http://schemas.microsoft.com/office/powerpoint/2010/main" val="4257374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Areas Where Choices and Estimates Affect Financial Reporting: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Property, Plant, and Equipment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 the estimated life spans of the associated assets make sense, or are they unusually low compared with others in the same industry?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Have there been changes in depreciable lives that have a positive effect on concurrent earnings?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 recent asset write-downs indicate that company policy on asset lives might need to be reconsidered?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Intangible Assets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Does the company capitalize expenditures related to intangibles, such as software? Does its balance sheet show any R&amp;D capitalized as a result of acquisitions? Or, if the company is an IFRS filer, has it capitalized any internally generated development costs?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 do the company’s capitalization policies compare with the competition?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Are amortization policies reasonable?</a:t>
            </a:r>
            <a:endParaRPr lang="en-US" dirty="0" smtClean="0"/>
          </a:p>
          <a:p>
            <a:endParaRPr lang="en-US" dirty="0" smtClean="0"/>
          </a:p>
          <a:p>
            <a:r>
              <a:rPr lang="en-US" dirty="0" smtClean="0"/>
              <a:t>Goodwill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Companies must annually assess goodwill balances for impairment on a qualitative basis. If further testing appears necessary, it is based on estimates of the fair value of reporting units (US GAAP issuers) or cash-generating units (IFRS issuers), which are associated with goodwill balances. The tests are based on subjective estimates, including future cash flows and the employment of discount rates.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 the disclosures relating to the goodwill testing suggest that the testing was skewed to avoid goodwill impairment charges?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35</a:t>
            </a:fld>
            <a:endParaRPr lang="en-US"/>
          </a:p>
        </p:txBody>
      </p:sp>
    </p:spTree>
    <p:extLst>
      <p:ext uri="{BB962C8B-B14F-4D97-AF65-F5344CB8AC3E}">
        <p14:creationId xmlns:p14="http://schemas.microsoft.com/office/powerpoint/2010/main" val="3893759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accounting warning signs and methods for detecting manipulation of information in financial reports.</a:t>
            </a:r>
          </a:p>
          <a:p>
            <a:endParaRPr lang="en-US" sz="1200" b="0" i="1"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1" u="none" strike="noStrike" kern="1200" baseline="0" dirty="0" smtClean="0">
                <a:solidFill>
                  <a:schemeClr val="tx1"/>
                </a:solidFill>
                <a:latin typeface="+mn-lt"/>
                <a:ea typeface="+mn-ea"/>
                <a:cs typeface="+mn-cs"/>
              </a:rPr>
              <a:t>Pay attention to capitalization policies and deferred costs. </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In a study of enforcement actions over a five-year period, the SEC found that suppression of expenses was the second most prevalent problem noted (after improper revenue recognition which was the most prevalent accounting issue.) As the earlier discussion of WorldCom showed, improper capitalization practices can result in a significant misstatement of financial results.</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1" u="none" strike="noStrike" kern="1200" baseline="0" dirty="0" smtClean="0">
                <a:solidFill>
                  <a:schemeClr val="tx1"/>
                </a:solidFill>
                <a:latin typeface="+mn-lt"/>
                <a:ea typeface="+mn-ea"/>
                <a:cs typeface="+mn-cs"/>
              </a:rPr>
              <a:t>Examine the company’s accounting policy note for its capitalization policy for long-term assets, including interest costs, and for its handling of other deferred costs. </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Compare the company’s policy with the industry practice. If the company is the only one capitalizing certain costs while other industry participants treat them as expenses, a red flag is raised. If an outlier company of this type is encountered, it would be useful to cross-check such a company’s asset turnover and profitability margins with others in the industry. An investor might expect such a company to be more profitable than its competitors, but the company might have lower confidence in the quality of the reported numbers.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36</a:t>
            </a:fld>
            <a:endParaRPr lang="en-US"/>
          </a:p>
        </p:txBody>
      </p:sp>
    </p:spTree>
    <p:extLst>
      <p:ext uri="{BB962C8B-B14F-4D97-AF65-F5344CB8AC3E}">
        <p14:creationId xmlns:p14="http://schemas.microsoft.com/office/powerpoint/2010/main" val="1979373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accounting warning signs and methods for detecting manipulation of information in financial reports.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Pay attention to the relationship of cash flow and net income. </a:t>
            </a:r>
          </a:p>
          <a:p>
            <a:r>
              <a:rPr lang="en-US" sz="1200" b="0" i="0" u="none" strike="noStrike" kern="1200" baseline="0" dirty="0" smtClean="0">
                <a:solidFill>
                  <a:schemeClr val="tx1"/>
                </a:solidFill>
                <a:latin typeface="+mn-lt"/>
                <a:ea typeface="+mn-ea"/>
                <a:cs typeface="+mn-cs"/>
              </a:rPr>
              <a:t>Net income propels stock prices, but cash flow pays bills. Management can manipulate either one, but sooner or later, net income must be realized in cash if a company is to remain viable. When net income is higher than cash provided by operations, one possibility is that aggressive accrual accounting policies have shifted current expenses to later periods. Increasing earnings in the presence of declining cash generated by operations might signal accounting irregularities.</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Construct a time series of cash generated by operations divided by net income. </a:t>
            </a:r>
          </a:p>
          <a:p>
            <a:r>
              <a:rPr lang="en-US" sz="1200" b="0" i="0" u="none" strike="noStrike" kern="1200" baseline="0" dirty="0" smtClean="0">
                <a:solidFill>
                  <a:schemeClr val="tx1"/>
                </a:solidFill>
                <a:latin typeface="+mn-lt"/>
                <a:ea typeface="+mn-ea"/>
                <a:cs typeface="+mn-cs"/>
              </a:rPr>
              <a:t>If the ratio is consistently below 1.0 or has declined repeatedly, there may be problems in the company’s accrual accounts.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37</a:t>
            </a:fld>
            <a:endParaRPr lang="en-US"/>
          </a:p>
        </p:txBody>
      </p:sp>
    </p:spTree>
    <p:extLst>
      <p:ext uri="{BB962C8B-B14F-4D97-AF65-F5344CB8AC3E}">
        <p14:creationId xmlns:p14="http://schemas.microsoft.com/office/powerpoint/2010/main" val="4158692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is an excerpt from an SEC Accounting and Auditing Enforcement Release (emphasis added) regarding ConAgra Foods.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ConAgra Foods, Inc., provides an example of how the allowance for uncollectible accounts may be manipulated in order to manage earnings. A subsidiary of ConAgra Foods, called United </a:t>
            </a:r>
            <a:r>
              <a:rPr lang="en-US" sz="1200" b="0" i="0" u="none" strike="noStrike" kern="1200" baseline="0" dirty="0" err="1" smtClean="0">
                <a:solidFill>
                  <a:schemeClr val="tx1"/>
                </a:solidFill>
                <a:latin typeface="+mn-lt"/>
                <a:ea typeface="+mn-ea"/>
                <a:cs typeface="+mn-cs"/>
              </a:rPr>
              <a:t>Agri</a:t>
            </a:r>
            <a:r>
              <a:rPr lang="en-US" sz="1200" b="0" i="0" u="none" strike="noStrike" kern="1200" baseline="0" dirty="0" smtClean="0">
                <a:solidFill>
                  <a:schemeClr val="tx1"/>
                </a:solidFill>
                <a:latin typeface="+mn-lt"/>
                <a:ea typeface="+mn-ea"/>
                <a:cs typeface="+mn-cs"/>
              </a:rPr>
              <a:t>-Products (UAP), engaged in several improper accounting practices, one of them being the understatement of uncollectible accounts expense for several years.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38</a:t>
            </a:fld>
            <a:endParaRPr lang="en-US"/>
          </a:p>
        </p:txBody>
      </p:sp>
    </p:spTree>
    <p:extLst>
      <p:ext uri="{BB962C8B-B14F-4D97-AF65-F5344CB8AC3E}">
        <p14:creationId xmlns:p14="http://schemas.microsoft.com/office/powerpoint/2010/main" val="459814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is an excerpt from the SEC’s Accounting and Auditing Enforcement Release (emphasis added) about </a:t>
            </a:r>
            <a:r>
              <a:rPr lang="en-US" sz="1200" b="0" i="0" u="none" strike="noStrike" kern="1200" baseline="0" dirty="0" err="1" smtClean="0">
                <a:solidFill>
                  <a:schemeClr val="tx1"/>
                </a:solidFill>
                <a:latin typeface="+mn-lt"/>
                <a:ea typeface="+mn-ea"/>
                <a:cs typeface="+mn-cs"/>
              </a:rPr>
              <a:t>PowerLinx</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PowerLinx</a:t>
            </a:r>
            <a:r>
              <a:rPr lang="en-US" sz="1200" b="0" i="0" u="none" strike="noStrike" kern="1200" baseline="0" dirty="0" smtClean="0">
                <a:solidFill>
                  <a:schemeClr val="tx1"/>
                </a:solidFill>
                <a:latin typeface="+mn-lt"/>
                <a:ea typeface="+mn-ea"/>
                <a:cs typeface="+mn-cs"/>
              </a:rPr>
              <a:t>, Inc. provides an example of how over-optimism about the realizability of a deferred tax asset can lead to misstated financial reports. </a:t>
            </a:r>
            <a:r>
              <a:rPr lang="en-US" sz="1200" b="0" i="0" u="none" strike="noStrike" kern="1200" baseline="0" dirty="0" err="1" smtClean="0">
                <a:solidFill>
                  <a:schemeClr val="tx1"/>
                </a:solidFill>
                <a:latin typeface="+mn-lt"/>
                <a:ea typeface="+mn-ea"/>
                <a:cs typeface="+mn-cs"/>
              </a:rPr>
              <a:t>PowerLinx</a:t>
            </a:r>
            <a:r>
              <a:rPr lang="en-US" sz="1200" b="0" i="0" u="none" strike="noStrike" kern="1200" baseline="0" dirty="0" smtClean="0">
                <a:solidFill>
                  <a:schemeClr val="tx1"/>
                </a:solidFill>
                <a:latin typeface="+mn-lt"/>
                <a:ea typeface="+mn-ea"/>
                <a:cs typeface="+mn-cs"/>
              </a:rPr>
              <a:t> was a maker of security video cameras, underwater cameras, and accessories. Aside from fraudulently reporting 90% of its fiscal year 2000 revenue, </a:t>
            </a:r>
            <a:r>
              <a:rPr lang="en-US" sz="1200" b="0" i="0" u="none" strike="noStrike" kern="1200" baseline="0" dirty="0" err="1" smtClean="0">
                <a:solidFill>
                  <a:schemeClr val="tx1"/>
                </a:solidFill>
                <a:latin typeface="+mn-lt"/>
                <a:ea typeface="+mn-ea"/>
                <a:cs typeface="+mn-cs"/>
              </a:rPr>
              <a:t>PowerLinx</a:t>
            </a:r>
            <a:r>
              <a:rPr lang="en-US" sz="1200" b="0" i="0" u="none" strike="noStrike" kern="1200" baseline="0" dirty="0" smtClean="0">
                <a:solidFill>
                  <a:schemeClr val="tx1"/>
                </a:solidFill>
                <a:latin typeface="+mn-lt"/>
                <a:ea typeface="+mn-ea"/>
                <a:cs typeface="+mn-cs"/>
              </a:rPr>
              <a:t> had problems with valuation of its deferred tax assets.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Deferred tax assets provide another example of choices in estimates that are very similar to the ones encountered in accrual accounting for credit sales. Deferred tax assets may arise when a company reports a net operating loss under tax accounting rules. A company may record a deferred tax asset based on the expectation that current net tax operating losses will offset expected future profits and reduce the company’s future income tax liability. Accounting standards require that the deferred tax asset be reduced by a “valuation allowance” to account for the possibility that the company will be unable to generate enough profit to use all of the available tax benefits.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ultimate value of the deferred tax asset is driven by management’s outlook for the future—and that outlook may be influenced by other factors. If the company needs to stay in compliance with debt covenants and needs every euro of value that can be justified by the outlook, its managers may take a more optimistic view of the future and keep the valuation allowance artificially low (in other words, the net deferred tax asset high).</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39</a:t>
            </a:fld>
            <a:endParaRPr lang="en-US"/>
          </a:p>
        </p:txBody>
      </p:sp>
    </p:spTree>
    <p:extLst>
      <p:ext uri="{BB962C8B-B14F-4D97-AF65-F5344CB8AC3E}">
        <p14:creationId xmlns:p14="http://schemas.microsoft.com/office/powerpoint/2010/main" val="212246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a spectrum for assessing financial reporting quality.</a:t>
            </a:r>
          </a:p>
          <a:p>
            <a:endParaRPr lang="en-US" dirty="0" smtClean="0"/>
          </a:p>
          <a:p>
            <a:r>
              <a:rPr lang="en-US" dirty="0" smtClean="0"/>
              <a:t>The spectrum</a:t>
            </a:r>
            <a:r>
              <a:rPr lang="en-US" baseline="0" dirty="0" smtClean="0"/>
              <a:t> conveys that quality is not a “black and white” situation—other than situations in which reports are non-compliant or blatantly not truthful. Instead, quality covers a range of possibilities.</a:t>
            </a:r>
            <a:endParaRPr lang="en-US" dirty="0" smtClean="0"/>
          </a:p>
          <a:p>
            <a:endParaRPr lang="en-US" dirty="0" smtClean="0"/>
          </a:p>
          <a:p>
            <a:r>
              <a:rPr lang="en-US" dirty="0" smtClean="0"/>
              <a:t>Combining the concepts from the previous slide, the most desirable</a:t>
            </a:r>
            <a:r>
              <a:rPr lang="en-US" baseline="0" dirty="0" smtClean="0"/>
              <a:t> situation is when a company has high-quality earnings and presents this information in high-quality financial reports.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4</a:t>
            </a:fld>
            <a:endParaRPr lang="en-US"/>
          </a:p>
        </p:txBody>
      </p:sp>
    </p:spTree>
    <p:extLst>
      <p:ext uri="{BB962C8B-B14F-4D97-AF65-F5344CB8AC3E}">
        <p14:creationId xmlns:p14="http://schemas.microsoft.com/office/powerpoint/2010/main" val="731722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accounting warning signs and methods for detecting manipulation of information in financial reports.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Areas Where Choices and Estimates Affect Financial Reporting: </a:t>
            </a:r>
          </a:p>
          <a:p>
            <a:r>
              <a:rPr lang="en-US" sz="1200" b="1" i="0" u="none" strike="noStrike" kern="1200" baseline="0" dirty="0" smtClean="0">
                <a:solidFill>
                  <a:schemeClr val="tx1"/>
                </a:solidFill>
                <a:latin typeface="+mn-lt"/>
                <a:ea typeface="+mn-ea"/>
                <a:cs typeface="+mn-cs"/>
              </a:rPr>
              <a:t>Accounts Receivable</a:t>
            </a:r>
            <a:r>
              <a:rPr lang="en-US"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Are additions to such allowances lower or higher than in the past?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Does the collection experience justify any difference from historical provisioning?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Is there a possibility that any lowering of the allowance may be the result of industry difficulties along with the difficulty of meeting earnings expectations?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Tax Asset Valuation Accounts</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Tax assets, if present, must be stated at the value at which management expects to realize them, and an allowance must be set up to restate tax assets to the level expected to eventually be converted into cash. Determining the allowance involves an estimate of future operations and tax payments. Does the amount of the valuation allowance seem reasonable, overly optimistic, or overly pessimistic?</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Look for changes in the tax asset valuation account. It may be 100% reserved at first, and then “optimism” increases whenever an earnings boost is needed. Lowering the reserve decreases tax expense and increases net income.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Are there contradictions between the management commentary and the allowance level, or the tax note and the allowance level? There cannot be an optimistic management commentary and a fully reserved tax asset, or vice versa. One of them has to be wrong.</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4F8672-8174-4157-9CD7-BC591DEEF2E8}" type="slidenum">
              <a:rPr lang="en-US" smtClean="0"/>
              <a:t>40</a:t>
            </a:fld>
            <a:endParaRPr lang="en-US"/>
          </a:p>
        </p:txBody>
      </p:sp>
    </p:spTree>
    <p:extLst>
      <p:ext uri="{BB962C8B-B14F-4D97-AF65-F5344CB8AC3E}">
        <p14:creationId xmlns:p14="http://schemas.microsoft.com/office/powerpoint/2010/main" val="3893759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accounting warning signs and methods for detecting manipulation of information in financial reports.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dirty="0" smtClean="0"/>
          </a:p>
          <a:p>
            <a:r>
              <a:rPr lang="en-US" sz="1200" b="0" i="0" u="none" strike="noStrike" kern="1200" baseline="0" dirty="0" smtClean="0">
                <a:solidFill>
                  <a:schemeClr val="tx1"/>
                </a:solidFill>
                <a:latin typeface="+mn-lt"/>
                <a:ea typeface="+mn-ea"/>
                <a:cs typeface="+mn-cs"/>
              </a:rPr>
              <a:t>Warning signals are just that: signals, not indisputable declarations of accounting manipulation guilt. Investors and analysts need to evaluate them cohesively, not on an isolated basis. When an investor finds a number of these signals, the subject investment should be viewed with caution or even discarded in favor of alternatives.</a:t>
            </a:r>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Other areas that might suggest further analysis include the following: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baseline="0" dirty="0" smtClean="0">
                <a:solidFill>
                  <a:schemeClr val="tx1"/>
                </a:solidFill>
                <a:latin typeface="+mn-lt"/>
                <a:ea typeface="+mn-ea"/>
                <a:cs typeface="+mn-cs"/>
              </a:rPr>
              <a:t>Depreciation methods and useful lives</a:t>
            </a:r>
            <a:r>
              <a:rPr lang="en-US" sz="1200" b="0" i="0" u="none" strike="noStrike" kern="1200" baseline="0" dirty="0" smtClean="0">
                <a:solidFill>
                  <a:schemeClr val="tx1"/>
                </a:solidFill>
                <a:latin typeface="+mn-lt"/>
                <a:ea typeface="+mn-ea"/>
                <a:cs typeface="+mn-cs"/>
              </a:rPr>
              <a:t>. Depreciation methods and the useful lives selected can greatly influence profitability. A company’s managers may choose among a variety of methods to depreciate long-lived assets: (1) using a straight-line basis, with each year bearing the same amount of depreciation expense; (2) using an accelerated method, with greater depreciation expense recognition in the earlier part of an asset’s life; or (3) using an activity-based depreciation method, which allocates depreciation expense based on units of use or production. Depreciation expense is also affected by estimated salvage value and estimated useful life. An investor should compare a company’s policies with those of its peers to determine whether it is particularly lenient in its effects on earnings. Investors should likewise compare the length of depreciable lives used by a company with those used by its peers.</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Fourth-quarter surprises. </a:t>
            </a:r>
            <a:r>
              <a:rPr lang="en-US" sz="1200" b="0" i="0" u="none" strike="noStrike" kern="1200" baseline="0" dirty="0" smtClean="0">
                <a:solidFill>
                  <a:schemeClr val="tx1"/>
                </a:solidFill>
                <a:latin typeface="+mn-lt"/>
                <a:ea typeface="+mn-ea"/>
                <a:cs typeface="+mn-cs"/>
              </a:rPr>
              <a:t>An investor should be suspicious of possible earnings management if a company routinely disappoints investors with poor earnings or overachieves in the fourth quarter of the year when no seasonality exists in the business. The company may be over- or under-reporting profits in the first three quarters of the year.</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Presence of related-party transactions. </a:t>
            </a:r>
            <a:r>
              <a:rPr lang="en-US" sz="1200" b="0" i="0" u="none" strike="noStrike" kern="1200" baseline="0" dirty="0" smtClean="0">
                <a:solidFill>
                  <a:schemeClr val="tx1"/>
                </a:solidFill>
                <a:latin typeface="+mn-lt"/>
                <a:ea typeface="+mn-ea"/>
                <a:cs typeface="+mn-cs"/>
              </a:rPr>
              <a:t>Related-party transactions often arise when a company’s founders are still very active in managing the company, with much of their wealth tied to the company’s fortunes. They may be more biased in their view of a company’s performance because it relates directly to their own wealth and reputations, and they may be able to transact business with the company in ways that may not be detected. For instance, they may purchase unsellable inventory from the company for disposal in another company of their own in order to avoid markdowns.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Regarding related-party transactions: Is the company engaged in transactions that disproportionately benefit members of management? Does one company have control over another’s destiny through supply contracts or other dealings? Do extensive dealings take place with </a:t>
            </a:r>
            <a:r>
              <a:rPr lang="en-US" sz="1200" b="0" i="1" u="none" strike="noStrike" kern="1200" baseline="0" dirty="0" smtClean="0">
                <a:solidFill>
                  <a:schemeClr val="tx1"/>
                </a:solidFill>
                <a:latin typeface="+mn-lt"/>
                <a:ea typeface="+mn-ea"/>
                <a:cs typeface="+mn-cs"/>
              </a:rPr>
              <a:t>non-public </a:t>
            </a:r>
            <a:r>
              <a:rPr lang="en-US" sz="1200" b="0" i="0" u="none" strike="noStrike" kern="1200" baseline="0" dirty="0" smtClean="0">
                <a:solidFill>
                  <a:schemeClr val="tx1"/>
                </a:solidFill>
                <a:latin typeface="+mn-lt"/>
                <a:ea typeface="+mn-ea"/>
                <a:cs typeface="+mn-cs"/>
              </a:rPr>
              <a:t>companies that are under management control? If so, non-public companies could absorb losses (through supply arrangements that are unfavorable to the private company, for example) in order to make the public company’s performance look good. This scenario may provide opportunities for an owner to cash out.</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Non-operating income or one-time sales included in revenue. </a:t>
            </a:r>
            <a:r>
              <a:rPr lang="en-US" sz="1200" b="0" i="0" u="none" strike="noStrike" kern="1200" baseline="0" dirty="0" smtClean="0">
                <a:solidFill>
                  <a:schemeClr val="tx1"/>
                </a:solidFill>
                <a:latin typeface="+mn-lt"/>
                <a:ea typeface="+mn-ea"/>
                <a:cs typeface="+mn-cs"/>
              </a:rPr>
              <a:t>To disguise weakening revenue growth, or just to enhance revenue growth, a company might classify non-operating income items into revenues or fail to clarify the nature of revenues. In the Trump Hotels example, the company’s presentation of pro forma earnings included in revenues a one-time gain from a lease termination. In the first quarter of 1997, Sunbeam Corporation included one-time disposal of product lines in sales without indicating that such non-recurring sales were included in revenues. This inclusion gave investors a false impression of the company’s sustainable revenue-generating capability.</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Classification of expenses as “non-recurring.” </a:t>
            </a:r>
            <a:r>
              <a:rPr lang="en-US" sz="1200" b="0" i="0" u="none" strike="noStrike" kern="1200" baseline="0" dirty="0" smtClean="0">
                <a:solidFill>
                  <a:schemeClr val="tx1"/>
                </a:solidFill>
                <a:latin typeface="+mn-lt"/>
                <a:ea typeface="+mn-ea"/>
                <a:cs typeface="+mn-cs"/>
              </a:rPr>
              <a:t>To make operating performance look more attractive, managers might carve out “special items” in the income statement. Particularly when such special items appear period after period, equity investors might find their interests best served by not giving serial “special items” such treatment and instead focusing on the net income line in evaluating performance over long periods.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baseline="0" dirty="0" smtClean="0">
                <a:solidFill>
                  <a:schemeClr val="tx1"/>
                </a:solidFill>
                <a:latin typeface="+mn-lt"/>
                <a:ea typeface="+mn-ea"/>
                <a:cs typeface="+mn-cs"/>
              </a:rPr>
              <a:t>Gross/operating margins out of line with competitors or industry. </a:t>
            </a:r>
            <a:r>
              <a:rPr lang="en-US" sz="1200" b="0" i="0" u="none" strike="noStrike" kern="1200" baseline="0" dirty="0" smtClean="0">
                <a:solidFill>
                  <a:schemeClr val="tx1"/>
                </a:solidFill>
                <a:latin typeface="+mn-lt"/>
                <a:ea typeface="+mn-ea"/>
                <a:cs typeface="+mn-cs"/>
              </a:rPr>
              <a:t>This disparity is an ambivalent warning sign. It might signal superior management ability. But it might also signal the presence of accounting manipulations to add a veneer of superior management ability to the company’s reputation. Only the compilation and examination of other warning signals will enable an investor or analyst to decide which signal is being given.</a:t>
            </a:r>
          </a:p>
        </p:txBody>
      </p:sp>
      <p:sp>
        <p:nvSpPr>
          <p:cNvPr id="4" name="Slide Number Placeholder 3"/>
          <p:cNvSpPr>
            <a:spLocks noGrp="1"/>
          </p:cNvSpPr>
          <p:nvPr>
            <p:ph type="sldNum" sz="quarter" idx="10"/>
          </p:nvPr>
        </p:nvSpPr>
        <p:spPr/>
        <p:txBody>
          <a:bodyPr/>
          <a:lstStyle/>
          <a:p>
            <a:fld id="{9A4F8672-8174-4157-9CD7-BC591DEEF2E8}" type="slidenum">
              <a:rPr lang="en-US" smtClean="0"/>
              <a:t>41</a:t>
            </a:fld>
            <a:endParaRPr lang="en-US"/>
          </a:p>
        </p:txBody>
      </p:sp>
    </p:spTree>
    <p:extLst>
      <p:ext uri="{BB962C8B-B14F-4D97-AF65-F5344CB8AC3E}">
        <p14:creationId xmlns:p14="http://schemas.microsoft.com/office/powerpoint/2010/main" val="3744179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Describe accounting warning signs and methods for detecting manipulation of information in financial reports.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LOS. Describe accounting methods (choices and estimates) that could be used to manage earnings, cash flow, and balance sheet items. </a:t>
            </a:r>
          </a:p>
          <a:p>
            <a:endParaRPr lang="en-US" dirty="0" smtClean="0"/>
          </a:p>
          <a:p>
            <a:r>
              <a:rPr lang="en-US" sz="1200" b="0" i="0" u="none" strike="noStrike" kern="1200" baseline="0" dirty="0" smtClean="0">
                <a:solidFill>
                  <a:schemeClr val="tx1"/>
                </a:solidFill>
                <a:latin typeface="+mn-lt"/>
                <a:ea typeface="+mn-ea"/>
                <a:cs typeface="+mn-cs"/>
              </a:rPr>
              <a:t>Context is important in judging the value of warning signals. A few examples of facts and circumstances to be aware of are as follows:</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Younger companies with an unblemished record of meeting growth projections. </a:t>
            </a:r>
            <a:r>
              <a:rPr lang="en-US" sz="1200" b="0" i="0" u="none" strike="noStrike" kern="1200" baseline="0" dirty="0" smtClean="0">
                <a:solidFill>
                  <a:schemeClr val="tx1"/>
                </a:solidFill>
                <a:latin typeface="+mn-lt"/>
                <a:ea typeface="+mn-ea"/>
                <a:cs typeface="+mn-cs"/>
              </a:rPr>
              <a:t>It is plausible, especially for a younger company with new and popular product offerings, to generate above-average returns for a period of time. But, as demand dissipates, products mature, and competitors challenge for market share, management may seek to extend its recent record of rapid growth in sales and profitability by unconventional means. At this point, the “earnings games” begin: aggressive estimates, drawing down “cookie jar” reserves, selling assets for accounting gains, taking on excess leverage, or entering into financial transactions with no apparent business purpose other than financial statement “window dressing.”</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Management has adopted a minimalist approach to disclosure. </a:t>
            </a:r>
            <a:r>
              <a:rPr lang="en-US" sz="1200" b="0" i="0" u="none" strike="noStrike" kern="1200" baseline="0" dirty="0" smtClean="0">
                <a:solidFill>
                  <a:schemeClr val="tx1"/>
                </a:solidFill>
                <a:latin typeface="+mn-lt"/>
                <a:ea typeface="+mn-ea"/>
                <a:cs typeface="+mn-cs"/>
              </a:rPr>
              <a:t>Confidence in accounting quality depends on disclosure. For example, when large companies claim that they have only one reportable segment or that management’s commentary is similar from period to period, there is cause for concern. If management does not seem to take seriously its obligation to provide information, one needs to be concerned. A plausible explanation for minimalist disclosure policies could be that management is protecting investors’ interests by withholding valuable information from competitors. But, this explanation is not necessarily the case. For example, after Sony Corporation acquired CBS Records and Columbia Pictures, it incurred substantial losses for a number of years. Yet, Sony chose to hide its negative trends and doubtful future prospects by aggregating the results within a much larger “Entertainment Division.” In 1998, after Sony ultimately wrote off much of the goodwill associated with these ill-fated acquisitions, the SEC sanctioned Sony and its CFO for failing to separately discuss them in MD&amp;A in a balanced manner.</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Management fixation on earnings reports. </a:t>
            </a:r>
            <a:r>
              <a:rPr lang="en-US" sz="1200" b="0" i="0" u="none" strike="noStrike" kern="1200" baseline="0" dirty="0" smtClean="0">
                <a:solidFill>
                  <a:schemeClr val="tx1"/>
                </a:solidFill>
                <a:latin typeface="+mn-lt"/>
                <a:ea typeface="+mn-ea"/>
                <a:cs typeface="+mn-cs"/>
              </a:rPr>
              <a:t>Beware of companies whose management appears to be fixated on reported earnings, sometimes to the detriment of attending to real drivers of value. Indicators of excessive earnings fixation include the aggressive use of non-GAAP measures of performance, special items, or non-recurring charges. Another indicator of earnings fixation is highly decentralized operations in which division managers’ compensation packages are heavily weighted toward the attainment of reported earnings or non-GAAP measures of performance. A company’s culture is an intangible that investors should bear in mind when they are evaluating financial statements for the possibility of accounting manipulation. A management’s highly competitive mentality may serve investors well when the company conducts business (assuming that actions taken are not unethical, illegal, or harmfully myopic), but that kind of thinking should not extend to communications with the owners of the company: the shareholders.</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Restructuring and/or impairment charges. </a:t>
            </a:r>
            <a:r>
              <a:rPr lang="en-US" sz="1200" b="0" i="0" u="none" strike="noStrike" kern="1200" baseline="0" dirty="0" smtClean="0">
                <a:solidFill>
                  <a:schemeClr val="tx1"/>
                </a:solidFill>
                <a:latin typeface="+mn-lt"/>
                <a:ea typeface="+mn-ea"/>
                <a:cs typeface="+mn-cs"/>
              </a:rPr>
              <a:t>At times, a company’s stock price has been observed to rise after it recognized a “big bath” charge to earnings of the current period. The conventional wisdom explaining the stock price rise is that accounting recognition signals something positive: that management is now ready to part with the lagging portion of a company, so as to redirect its attention and talents to more-profitable activities. Consequently, the earnings charge should be disregarded for being solely related to past events. The analyst should also consider, however, that the events leading ultimately to the big bath on the financial statements did not happen overnight, even though the accounting for those events occurs at a point subsequent. Management may want to communicate that the accounting adjustments will reflect the company’s new path, but the restructuring charge also indicates that the old path of reported earnings was not real. In particular, expenses reported in prior years were very likely understated—even assuming that no improper financial statement manipulation had occurred. To extrapolate historical earnings trends, an analyst should consider making pro forma analytical adjustments of prior years’ earnings to reflect in those prior years a reasonable share of the current period’s restructuring and impairment charges.</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Management has a merger and acquisition orientation. </a:t>
            </a:r>
            <a:r>
              <a:rPr lang="en-US" sz="1200" b="0" i="0" u="none" strike="noStrike" kern="1200" baseline="0" dirty="0" smtClean="0">
                <a:solidFill>
                  <a:schemeClr val="tx1"/>
                </a:solidFill>
                <a:latin typeface="+mn-lt"/>
                <a:ea typeface="+mn-ea"/>
                <a:cs typeface="+mn-cs"/>
              </a:rPr>
              <a:t>Tyco International Ltd. acquired more than 700 companies from 1996 to 2002. Even assuming the best of intentions regarding financial reporting, a growth-at-any-cost corporate culture poses a severe challenge to operational and financial reporting controls. In Tyco’s case, the SEC found that it consistently and fraudulently understated assets acquired (lowering future depreciation and amortization charges) and overstated liabilities assumed (avoiding expense recognition and the earnings banks to be drawn down in future periods). </a:t>
            </a:r>
            <a:r>
              <a:rPr lang="en-US" sz="1200" b="1" i="0" u="none" strike="noStrike" kern="1200" baseline="0" dirty="0" smtClean="0">
                <a:solidFill>
                  <a:schemeClr val="tx1"/>
                </a:solidFill>
                <a:latin typeface="+mn-lt"/>
                <a:ea typeface="+mn-ea"/>
                <a:cs typeface="+mn-cs"/>
              </a:rPr>
              <a:t>In an acquisition, allocation of purchase price </a:t>
            </a:r>
            <a:r>
              <a:rPr lang="en-US" sz="1200" b="0" i="0" u="none" strike="noStrike" kern="1200" baseline="0" dirty="0" smtClean="0">
                <a:solidFill>
                  <a:schemeClr val="tx1"/>
                </a:solidFill>
                <a:latin typeface="+mn-lt"/>
                <a:ea typeface="+mn-ea"/>
                <a:cs typeface="+mn-cs"/>
              </a:rPr>
              <a:t>must be made to all of the different assets acquired based on their fair values, and those fair values are not always objectively verifiable. Management may have to make its own estimate of fair values for assets acquired, and management may be biased toward a low estimate for the values of depreciable assets in order to depress future depreciation expense. Another benefit to keeping depreciable asset values low is that the amount of the purchase price that cannot be allocated to specific assets is classified as goodwill, which is neither depreciated nor amortized in future reporting periods.</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42</a:t>
            </a:fld>
            <a:endParaRPr lang="en-US"/>
          </a:p>
        </p:txBody>
      </p:sp>
    </p:spTree>
    <p:extLst>
      <p:ext uri="{BB962C8B-B14F-4D97-AF65-F5344CB8AC3E}">
        <p14:creationId xmlns:p14="http://schemas.microsoft.com/office/powerpoint/2010/main" val="2147761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SUMMARY</a:t>
            </a:r>
          </a:p>
          <a:p>
            <a:r>
              <a:rPr lang="en-US" sz="1200" b="0" i="0" u="none" strike="noStrike" kern="1200" baseline="0" dirty="0" smtClean="0">
                <a:solidFill>
                  <a:schemeClr val="tx1"/>
                </a:solidFill>
                <a:latin typeface="+mn-lt"/>
                <a:ea typeface="+mn-ea"/>
                <a:cs typeface="+mn-cs"/>
              </a:rPr>
              <a:t>Financial reporting quality varies across companies. The ability to assess the quality of a company’s financial reporting is an important skill for analysts. Indications of low-quality financial reporting can prompt an analyst to maintain heightened skepticism when reading a company’s reports, to review disclosures critically when undertaking financial statement analysis, and to incorporate appropriate adjustments in assessments of past performance and forecasts of future performance.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Financial reporting quality can be thought of as spanning a continuum from the highest (containing information that is relevant, correct, complete, and unbiased) to the lowest (containing information that is not just biased or incomplete but possibly pure fabrication).</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Reporting quality</a:t>
            </a:r>
            <a:r>
              <a:rPr lang="en-US" sz="1200" b="0" i="0" u="none" strike="noStrike" kern="1200" baseline="0" dirty="0" smtClean="0">
                <a:solidFill>
                  <a:schemeClr val="tx1"/>
                </a:solidFill>
                <a:latin typeface="+mn-lt"/>
                <a:ea typeface="+mn-ea"/>
                <a:cs typeface="+mn-cs"/>
              </a:rPr>
              <a:t>, the focus of this chapter, pertains to the information disclosed. High-quality reporting represents the economic reality of the company’s activities during the reporting period and the company’s financial condition at the end of the period. </a:t>
            </a:r>
            <a:r>
              <a:rPr lang="en-US" sz="1200" b="0" i="1" u="none" strike="noStrike" kern="1200" baseline="0" dirty="0" smtClean="0">
                <a:solidFill>
                  <a:schemeClr val="tx1"/>
                </a:solidFill>
                <a:latin typeface="+mn-lt"/>
                <a:ea typeface="+mn-ea"/>
                <a:cs typeface="+mn-cs"/>
              </a:rPr>
              <a:t>Results quality </a:t>
            </a:r>
            <a:r>
              <a:rPr lang="en-US" sz="1200" b="0" i="0" u="none" strike="noStrike" kern="1200" baseline="0" dirty="0" smtClean="0">
                <a:solidFill>
                  <a:schemeClr val="tx1"/>
                </a:solidFill>
                <a:latin typeface="+mn-lt"/>
                <a:ea typeface="+mn-ea"/>
                <a:cs typeface="+mn-cs"/>
              </a:rPr>
              <a:t>(commonly referred to as earnings quality) pertains to the earnings and cash generated by the company’s actual economic activities and the resulting financial condition, relative to expectations of current and future financial performance.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 aspect of financial reporting quality is the degree to which accounting choices are conservative or aggressive. “Aggressive” typically refers to choices that aim to enhance the company’s reported performance and financial position by inflating the amount of revenues, earnings, and/or operating cash flow reported in the period; or by decreasing the amount of expenses reported in the period and/or the amount of debt reported on the balance sheet.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Managers may be motivated to issue less than high-quality financial reports in order to mask poor performance, to boost the stock price, to increase personal compensation, and/or to avoid violation of debt covenants.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Conditions that are conducive to the issuance of low-quality financial reports include cultural environment attributes that result in fewer or less transparent financial disclosures, book/ tax conformity that shifts emphasis toward legal compliance and away from fair presentation, and limited capital markets regulation.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Mechanisms that discipline financial reporting quality include the free market and incentives for companies to minimize cost of capital, auditors, contract provisions specifically tailored to penalize misreporting, and enforcement by regulatory entities.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 forma earnings (also commonly referred to as non-GAAP or non-IFRS earnings) adjust earnings as reported on the income statement. Pro forma earnings that exclude negative items are a hallmark of aggressive presentation choices. Companies are required to make additional disclosures when presenting any non-GAAP or non-IFRS metric.</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Managers’ considerable flexibility in choosing their companies’ accounting policies and in formulating estimates provides opportunities for aggressive accounting. Examples of accounting choices that affect earnings and balance sheets include inventory cost flow assumptions, estimates of uncollectible accounts receivable, estimated realizability of deferred tax assets, depreciation method, estimated salvage value of depreciable assets, and estimated useful life of depreciable assets.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Cash from operations is a metric of interest to investors that can be enhanced by operating choices, such as stretching accounts payable, and potentially by classification choices.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43</a:t>
            </a:fld>
            <a:endParaRPr lang="en-US"/>
          </a:p>
        </p:txBody>
      </p:sp>
    </p:spTree>
    <p:extLst>
      <p:ext uri="{BB962C8B-B14F-4D97-AF65-F5344CB8AC3E}">
        <p14:creationId xmlns:p14="http://schemas.microsoft.com/office/powerpoint/2010/main" val="104452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a spectrum for assessing financial reporting quality.</a:t>
            </a:r>
          </a:p>
          <a:p>
            <a:endParaRPr lang="en-US" dirty="0" smtClean="0"/>
          </a:p>
          <a:p>
            <a:r>
              <a:rPr lang="en-US" dirty="0" smtClean="0"/>
              <a:t>The spectrum</a:t>
            </a:r>
            <a:r>
              <a:rPr lang="en-US" baseline="0" dirty="0" smtClean="0"/>
              <a:t> conveys that quality is not a “black and white” situation—other than situations where reports are non-compliant or blatantly not truthful. Instead, quality covers a range of possibilities.</a:t>
            </a:r>
            <a:endParaRPr lang="en-US" dirty="0" smtClean="0"/>
          </a:p>
          <a:p>
            <a:endParaRPr lang="en-US"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next level down in the spectrum, “GAAP, decision-useful, but sustainable?” refers to circumstances in which high-quality reporting provides useful information, but that information reflects results or earnings that are not sustainable (lower earnings quality).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Earnings may not be sustainable (i.e. earnings quality is low) because of </a:t>
            </a:r>
          </a:p>
          <a:p>
            <a:pPr marL="36576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non-recurring items, and/or </a:t>
            </a:r>
          </a:p>
          <a:p>
            <a:pPr marL="36576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insufficient return on investment to sustain the company.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Reporting can be high quality even when the economic reality being depicted is not of high quality (i.e., when earnings quality is low).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the excerpt from Toyota, the company sold fewer cars but reported an 88% increase in operating profits compared with the prior year, primarily because of the change in exchange rates (¥260 billion of the total increase of ¥310.2 billion). The weaker yen benefited Toyota both because the company manufactures more cars in Japan (compared with its competitors) and because the company sells a significant number of cars outside of Japan. Exchange rate weakening is a less sustainable source of profits than manufacturing and selling cars.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5</a:t>
            </a:fld>
            <a:endParaRPr lang="en-US"/>
          </a:p>
        </p:txBody>
      </p:sp>
    </p:spTree>
    <p:extLst>
      <p:ext uri="{BB962C8B-B14F-4D97-AF65-F5344CB8AC3E}">
        <p14:creationId xmlns:p14="http://schemas.microsoft.com/office/powerpoint/2010/main" val="73172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a spectrum for assessing financial reporting quality.</a:t>
            </a:r>
          </a:p>
          <a:p>
            <a:r>
              <a:rPr lang="en-US" dirty="0" smtClean="0"/>
              <a:t>LOS. Distinguish between conservative and aggressive accounting.</a:t>
            </a:r>
          </a:p>
          <a:p>
            <a:endParaRPr lang="en-US" dirty="0" smtClean="0"/>
          </a:p>
          <a:p>
            <a:r>
              <a:rPr lang="en-US" sz="1200" b="0" i="0" u="none" strike="noStrike" kern="1200" baseline="0" dirty="0" smtClean="0">
                <a:solidFill>
                  <a:schemeClr val="tx1"/>
                </a:solidFill>
                <a:latin typeface="+mn-lt"/>
                <a:ea typeface="+mn-ea"/>
                <a:cs typeface="+mn-cs"/>
              </a:rPr>
              <a:t>The next level down in the spectrum is “Within GAAP, but biased choices.” Biased choices result in financial reports that do not faithfully represent economic phenomena.</a:t>
            </a:r>
          </a:p>
          <a:p>
            <a:endParaRPr lang="en-US" sz="1200" b="0" i="0" u="none" strike="noStrike" kern="1200" baseline="0" dirty="0" smtClean="0">
              <a:solidFill>
                <a:schemeClr val="tx1"/>
              </a:solidFill>
              <a:latin typeface="+mn-lt"/>
              <a:ea typeface="+mn-ea"/>
              <a:cs typeface="+mn-cs"/>
            </a:endParaRPr>
          </a:p>
          <a:p>
            <a:pPr marL="228600" indent="-228600">
              <a:buAutoNum type="arabicPeriod"/>
            </a:pPr>
            <a:r>
              <a:rPr lang="en-US" sz="1200" b="0" i="0" u="none" strike="noStrike" kern="1200" baseline="0" dirty="0" smtClean="0">
                <a:solidFill>
                  <a:schemeClr val="tx1"/>
                </a:solidFill>
                <a:latin typeface="+mn-lt"/>
                <a:ea typeface="+mn-ea"/>
                <a:cs typeface="+mn-cs"/>
              </a:rPr>
              <a:t>Biased accounting choices. Such choices generally relate to assumptions and estimates that affect the amount of revenue, earnings, operating cash flow, and various balance sheet items.</a:t>
            </a:r>
          </a:p>
          <a:p>
            <a:pPr marL="685800" lvl="1" indent="-22860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Choices are deemed to be “aggressive” if they increase a company’s reported performance and financial position in the current period. For example, lower estimates of bad debt expense for the period increase the reported earnings.</a:t>
            </a:r>
          </a:p>
          <a:p>
            <a:pPr marL="685800" lvl="1" indent="-22860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contrast, choices are deemed “conservative” if they decrease a company’s reported performance and financial position in the current period. Conservative choices may increase the company’s reported performance and financial position in later periods. For example, if a company reports an impairment charge to inventory in this period, current earnings are lower; however, if the inventory is later sold for a higher price, the company’s future reported earnings will be higher, showing an “improvement” in performance. Particularly when a new manager joins a company there may be incentive to report lower earnings in the current period so that future periods appear better by comparison.</a:t>
            </a:r>
          </a:p>
          <a:p>
            <a:pPr marL="685800" lvl="1" indent="-22860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Biased choices can be made not only in the context of reported amounts but also in the context of how information is presented. For example, presentation can be biased to</a:t>
            </a:r>
          </a:p>
          <a:p>
            <a:r>
              <a:rPr lang="en-US" sz="1200" b="0" i="0" u="none" strike="noStrike" kern="1200" baseline="0" dirty="0" smtClean="0">
                <a:solidFill>
                  <a:schemeClr val="tx1"/>
                </a:solidFill>
                <a:latin typeface="+mn-lt"/>
                <a:ea typeface="+mn-ea"/>
                <a:cs typeface="+mn-cs"/>
              </a:rPr>
              <a:t>	- obscure unfavorable information and/or </a:t>
            </a:r>
          </a:p>
          <a:p>
            <a:r>
              <a:rPr lang="en-US" sz="1200" b="0" i="0" u="none" strike="noStrike" kern="1200" baseline="0" dirty="0" smtClean="0">
                <a:solidFill>
                  <a:schemeClr val="tx1"/>
                </a:solidFill>
                <a:latin typeface="+mn-lt"/>
                <a:ea typeface="+mn-ea"/>
                <a:cs typeface="+mn-cs"/>
              </a:rPr>
              <a:t>	- emphasize favorable information.</a:t>
            </a:r>
          </a:p>
          <a:p>
            <a:pPr marL="228600" indent="-228600">
              <a:buAutoNum type="arabicPeriod"/>
            </a:pPr>
            <a:endParaRPr lang="en-US" sz="1200" b="0" i="0" u="none" strike="noStrike" kern="1200" baseline="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9A4F8672-8174-4157-9CD7-BC591DEEF2E8}" type="slidenum">
              <a:rPr lang="en-US" smtClean="0"/>
              <a:t>6</a:t>
            </a:fld>
            <a:endParaRPr lang="en-US"/>
          </a:p>
        </p:txBody>
      </p:sp>
    </p:spTree>
    <p:extLst>
      <p:ext uri="{BB962C8B-B14F-4D97-AF65-F5344CB8AC3E}">
        <p14:creationId xmlns:p14="http://schemas.microsoft.com/office/powerpoint/2010/main" val="73172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a spectrum for assessing financial reporting quality.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next level down in the spectrum is “Within GAAP, but biased choices.” Biased choices result in financial reports that do not faithfully represent economic phenomena.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Biased choices can be made not only in the context of reported amounts, but also in the context of how information is presented. For example, presentation can be biased to</a:t>
            </a:r>
          </a:p>
          <a:p>
            <a:r>
              <a:rPr lang="en-US" sz="1200" b="0" i="0" u="none" strike="noStrike" kern="1200" baseline="0" dirty="0" smtClean="0">
                <a:solidFill>
                  <a:schemeClr val="tx1"/>
                </a:solidFill>
                <a:latin typeface="+mn-lt"/>
                <a:ea typeface="+mn-ea"/>
                <a:cs typeface="+mn-cs"/>
              </a:rPr>
              <a:t>	- obscure unfavorable information and/or </a:t>
            </a:r>
          </a:p>
          <a:p>
            <a:r>
              <a:rPr lang="en-US" sz="1200" b="0" i="0" u="none" strike="noStrike" kern="1200" baseline="0" dirty="0" smtClean="0">
                <a:solidFill>
                  <a:schemeClr val="tx1"/>
                </a:solidFill>
                <a:latin typeface="+mn-lt"/>
                <a:ea typeface="+mn-ea"/>
                <a:cs typeface="+mn-cs"/>
              </a:rPr>
              <a:t>	- emphasize favorable information.</a:t>
            </a:r>
          </a:p>
          <a:p>
            <a:pPr marL="228600" indent="-228600">
              <a:buAutoNum type="arabicPeriod"/>
            </a:pPr>
            <a:endParaRPr lang="en-US" sz="1200" b="0" i="0" u="none" strike="noStrike" kern="1200" baseline="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9A4F8672-8174-4157-9CD7-BC591DEEF2E8}" type="slidenum">
              <a:rPr lang="en-US" smtClean="0"/>
              <a:t>7</a:t>
            </a:fld>
            <a:endParaRPr lang="en-US"/>
          </a:p>
        </p:txBody>
      </p:sp>
    </p:spTree>
    <p:extLst>
      <p:ext uri="{BB962C8B-B14F-4D97-AF65-F5344CB8AC3E}">
        <p14:creationId xmlns:p14="http://schemas.microsoft.com/office/powerpoint/2010/main" val="73172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a spectrum for assessing financial reporting quality.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Biased choices can be made not only in the context of reported amounts, but also in the context of how information is presented. For example, presentation can be biased to</a:t>
            </a:r>
          </a:p>
          <a:p>
            <a:r>
              <a:rPr lang="en-US" sz="1200" b="0" i="0" u="none" strike="noStrike" kern="1200" baseline="0" dirty="0" smtClean="0">
                <a:solidFill>
                  <a:schemeClr val="tx1"/>
                </a:solidFill>
                <a:latin typeface="+mn-lt"/>
                <a:ea typeface="+mn-ea"/>
                <a:cs typeface="+mn-cs"/>
              </a:rPr>
              <a:t>	- obscure unfavorable information and/or </a:t>
            </a:r>
          </a:p>
          <a:p>
            <a:r>
              <a:rPr lang="en-US" sz="1200" b="0" i="0" u="none" strike="noStrike" kern="1200" baseline="0" dirty="0" smtClean="0">
                <a:solidFill>
                  <a:schemeClr val="tx1"/>
                </a:solidFill>
                <a:latin typeface="+mn-lt"/>
                <a:ea typeface="+mn-ea"/>
                <a:cs typeface="+mn-cs"/>
              </a:rPr>
              <a:t>	- emphasize favorable information.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1999, Trump Hotels &amp; Casino Resorts announced third-quarter earnings before interest, taxes, depreciation, and amortization (EBITDA) of $106.7 million, a significant increase relative to the prior year. In fact, the reported EBITDA excluded a one-time charge of $81.4 million but included a one-time gain of $17.2 million. The release stated that the one-time charge was excluded, but did not disclose the one-time gain, which was classified in revenues. On a GAAP basis, the company’s quarterly net income had decreased from a $5.3 million profit to a loss of $67.5 million. The SEC reviewed this disclosure and concluded that the press release was misleading because “it created the false and misleading impression that the Company had exceeded earnings expectations primarily through operational improvements, when in fact it had not.”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Since 2003, if a company uses a non-GAAP financial measure in an SEC filing, it is required to display the most directly comparable GAAP measure with equal prominence and to provide a reconciliation between the non-GAAP measure and the equivalent GAAP measure. In other words, a company is not allowed to give more prominence to a non-GAAP financial measure in an SEC filing.</a:t>
            </a:r>
            <a:endParaRPr lang="en-US" dirty="0" smtClean="0"/>
          </a:p>
        </p:txBody>
      </p:sp>
      <p:sp>
        <p:nvSpPr>
          <p:cNvPr id="4" name="Slide Number Placeholder 3"/>
          <p:cNvSpPr>
            <a:spLocks noGrp="1"/>
          </p:cNvSpPr>
          <p:nvPr>
            <p:ph type="sldNum" sz="quarter" idx="10"/>
          </p:nvPr>
        </p:nvSpPr>
        <p:spPr/>
        <p:txBody>
          <a:bodyPr/>
          <a:lstStyle/>
          <a:p>
            <a:fld id="{9A4F8672-8174-4157-9CD7-BC591DEEF2E8}" type="slidenum">
              <a:rPr lang="en-US" smtClean="0"/>
              <a:t>8</a:t>
            </a:fld>
            <a:endParaRPr lang="en-US"/>
          </a:p>
        </p:txBody>
      </p:sp>
    </p:spTree>
    <p:extLst>
      <p:ext uri="{BB962C8B-B14F-4D97-AF65-F5344CB8AC3E}">
        <p14:creationId xmlns:p14="http://schemas.microsoft.com/office/powerpoint/2010/main" val="73172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Describe a spectrum for assessing financial reporting quality.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term “earnings management” is defined here as making intentional choices that create biased financial reports. </a:t>
            </a:r>
          </a:p>
          <a:p>
            <a:r>
              <a:rPr lang="en-US" sz="1200" b="0" i="0" u="none" strike="noStrike" kern="1200" baseline="0" dirty="0" smtClean="0">
                <a:solidFill>
                  <a:schemeClr val="tx1"/>
                </a:solidFill>
                <a:latin typeface="+mn-lt"/>
                <a:ea typeface="+mn-ea"/>
                <a:cs typeface="+mn-cs"/>
              </a:rPr>
              <a:t>The distinction between earnings management and biased choices is subtle and primarily a matter </a:t>
            </a:r>
            <a:r>
              <a:rPr lang="en-US" sz="1200" b="1" i="0" u="none" strike="noStrike" kern="1200" baseline="0" dirty="0" smtClean="0">
                <a:solidFill>
                  <a:schemeClr val="tx1"/>
                </a:solidFill>
                <a:latin typeface="+mn-lt"/>
                <a:ea typeface="+mn-ea"/>
                <a:cs typeface="+mn-cs"/>
              </a:rPr>
              <a:t>of intent</a:t>
            </a:r>
            <a:r>
              <a:rPr lang="en-US" sz="1200" b="0" i="0" u="none" strike="noStrike" kern="1200" baseline="0" dirty="0" smtClean="0">
                <a:solidFill>
                  <a:schemeClr val="tx1"/>
                </a:solidFill>
                <a:latin typeface="+mn-lt"/>
                <a:ea typeface="+mn-ea"/>
                <a:cs typeface="+mn-cs"/>
              </a:rPr>
              <a:t>. Because it is difficult to determine intent, we include earnings management under the biased choices discussion.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Earnings management represents “deliberate actions to influence reported earnings and their interpretation” (Ronen and </a:t>
            </a:r>
            <a:r>
              <a:rPr lang="en-US" sz="1200" b="0" i="0" u="none" strike="noStrike" kern="1200" baseline="0" dirty="0" err="1" smtClean="0">
                <a:solidFill>
                  <a:schemeClr val="tx1"/>
                </a:solidFill>
                <a:latin typeface="+mn-lt"/>
                <a:ea typeface="+mn-ea"/>
                <a:cs typeface="+mn-cs"/>
              </a:rPr>
              <a:t>Yaari</a:t>
            </a:r>
            <a:r>
              <a:rPr lang="en-US" sz="1200" b="0" i="0" u="none" strike="noStrike" kern="1200" baseline="0" dirty="0" smtClean="0">
                <a:solidFill>
                  <a:schemeClr val="tx1"/>
                </a:solidFill>
                <a:latin typeface="+mn-lt"/>
                <a:ea typeface="+mn-ea"/>
                <a:cs typeface="+mn-cs"/>
              </a:rPr>
              <a:t> 2008).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Earnings can be “managed” upward (increased) by taking </a:t>
            </a:r>
            <a:r>
              <a:rPr lang="en-US" sz="1200" b="0" i="1" u="none" strike="noStrike" kern="1200" baseline="0" dirty="0" smtClean="0">
                <a:solidFill>
                  <a:schemeClr val="tx1"/>
                </a:solidFill>
                <a:latin typeface="+mn-lt"/>
                <a:ea typeface="+mn-ea"/>
                <a:cs typeface="+mn-cs"/>
              </a:rPr>
              <a:t>real </a:t>
            </a:r>
            <a:r>
              <a:rPr lang="en-US" sz="1200" b="0" i="0" u="none" strike="noStrike" kern="1200" baseline="0" dirty="0" smtClean="0">
                <a:solidFill>
                  <a:schemeClr val="tx1"/>
                </a:solidFill>
                <a:latin typeface="+mn-lt"/>
                <a:ea typeface="+mn-ea"/>
                <a:cs typeface="+mn-cs"/>
              </a:rPr>
              <a:t>actions, such as deferring research and development (R&amp;D) expenses into the next reporting period. </a:t>
            </a:r>
          </a:p>
          <a:p>
            <a:r>
              <a:rPr lang="en-US" sz="1200" b="0" i="0" u="none" strike="noStrike" kern="1200" baseline="0" dirty="0" smtClean="0">
                <a:solidFill>
                  <a:schemeClr val="tx1"/>
                </a:solidFill>
                <a:latin typeface="+mn-lt"/>
                <a:ea typeface="+mn-ea"/>
                <a:cs typeface="+mn-cs"/>
              </a:rPr>
              <a:t>Alternatively, earnings can be increased by </a:t>
            </a:r>
            <a:r>
              <a:rPr lang="en-US" sz="1200" b="0" i="1" u="none" strike="noStrike" kern="1200" baseline="0" dirty="0" smtClean="0">
                <a:solidFill>
                  <a:schemeClr val="tx1"/>
                </a:solidFill>
                <a:latin typeface="+mn-lt"/>
                <a:ea typeface="+mn-ea"/>
                <a:cs typeface="+mn-cs"/>
              </a:rPr>
              <a:t>accounting </a:t>
            </a:r>
            <a:r>
              <a:rPr lang="en-US" sz="1200" b="0" i="0" u="none" strike="noStrike" kern="1200" baseline="0" dirty="0" smtClean="0">
                <a:solidFill>
                  <a:schemeClr val="tx1"/>
                </a:solidFill>
                <a:latin typeface="+mn-lt"/>
                <a:ea typeface="+mn-ea"/>
                <a:cs typeface="+mn-cs"/>
              </a:rPr>
              <a:t>choices, such as changing accounting estimates. For example, the amount of estimated product returns, bad debt expense, or asset impairment could be decreased. </a:t>
            </a:r>
            <a:endParaRPr lang="en-US" dirty="0" smtClean="0"/>
          </a:p>
        </p:txBody>
      </p:sp>
      <p:sp>
        <p:nvSpPr>
          <p:cNvPr id="4" name="Slide Number Placeholder 3"/>
          <p:cNvSpPr>
            <a:spLocks noGrp="1"/>
          </p:cNvSpPr>
          <p:nvPr>
            <p:ph type="sldNum" sz="quarter" idx="10"/>
          </p:nvPr>
        </p:nvSpPr>
        <p:spPr/>
        <p:txBody>
          <a:bodyPr/>
          <a:lstStyle/>
          <a:p>
            <a:fld id="{9A4F8672-8174-4157-9CD7-BC591DEEF2E8}" type="slidenum">
              <a:rPr lang="en-US" smtClean="0"/>
              <a:t>9</a:t>
            </a:fld>
            <a:endParaRPr lang="en-US"/>
          </a:p>
        </p:txBody>
      </p:sp>
    </p:spTree>
    <p:extLst>
      <p:ext uri="{BB962C8B-B14F-4D97-AF65-F5344CB8AC3E}">
        <p14:creationId xmlns:p14="http://schemas.microsoft.com/office/powerpoint/2010/main" val="731722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5.jpg"/><Relationship Id="rId4"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0472"/>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 </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3512462"/>
            <a:ext cx="3086100" cy="665798"/>
          </a:xfrm>
          <a:prstGeom prst="rect">
            <a:avLst/>
          </a:prstGeom>
        </p:spPr>
      </p:pic>
    </p:spTree>
    <p:extLst>
      <p:ext uri="{BB962C8B-B14F-4D97-AF65-F5344CB8AC3E}">
        <p14:creationId xmlns:p14="http://schemas.microsoft.com/office/powerpoint/2010/main" val="109684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75904" cy="1143000"/>
          </a:xfrm>
        </p:spPr>
        <p:txBody>
          <a:bodyPr anchor="b">
            <a:norm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572000" y="1447800"/>
            <a:ext cx="4191000" cy="47244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1000" y="1447800"/>
            <a:ext cx="4191000" cy="4724399"/>
          </a:xfrm>
        </p:spPr>
        <p:txBody>
          <a:bodyPr rIns="182880">
            <a:normAutofit/>
          </a:bodyPr>
          <a:lstStyle>
            <a:lvl1pPr marL="182880" indent="-173736">
              <a:buFont typeface="Arial" pitchFamily="34" charset="0"/>
              <a:buChar char="•"/>
              <a:defRPr sz="1800"/>
            </a:lvl1pPr>
            <a:lvl2pPr marL="384048" indent="-171450">
              <a:buFont typeface="Arial" pitchFamily="34" charset="0"/>
              <a:buChar char="-"/>
              <a:defRPr sz="1800"/>
            </a:lvl2pPr>
            <a:lvl3pPr marL="585216" indent="-171450">
              <a:buFont typeface="Arial" pitchFamily="34" charset="0"/>
              <a:buChar char="-"/>
              <a:defRPr sz="1800"/>
            </a:lvl3pPr>
            <a:lvl4pPr marL="786384" indent="-171450">
              <a:buFont typeface="Arial" pitchFamily="34" charset="0"/>
              <a:buChar char="-"/>
              <a:defRPr sz="1800"/>
            </a:lvl4pPr>
            <a:lvl5pPr marL="987552" indent="-171450">
              <a:buFont typeface="Arial" pitchFamily="34" charset="0"/>
              <a:buChar char="-"/>
              <a:defRPr sz="1800"/>
            </a:lvl5pPr>
            <a:lvl6pPr marL="1188720" indent="-171450">
              <a:buFont typeface="Arial" pitchFamily="34" charset="0"/>
              <a:buChar char="-"/>
              <a:defRPr sz="1800"/>
            </a:lvl6pPr>
            <a:lvl7pPr marL="1389888" indent="-171450">
              <a:buFont typeface="Arial" pitchFamily="34" charset="0"/>
              <a:buChar char="-"/>
              <a:defRPr sz="1800"/>
            </a:lvl7pPr>
            <a:lvl8pPr marL="1591056" indent="-171450">
              <a:buFont typeface="Arial" pitchFamily="34" charset="0"/>
              <a:buChar char="-"/>
              <a:defRPr sz="1800"/>
            </a:lvl8pPr>
            <a:lvl9pPr marL="1792224" indent="-171450">
              <a:buFont typeface="Arial"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E4A4924-7CC3-4BF6-9C5C-A8E770D15754}" type="slidenum">
              <a:rPr/>
              <a:t>‹#›</a:t>
            </a:fld>
            <a:endParaRPr/>
          </a:p>
        </p:txBody>
      </p:sp>
      <p:sp>
        <p:nvSpPr>
          <p:cNvPr id="10" name="Rounded Rectangle 9"/>
          <p:cNvSpPr/>
          <p:nvPr/>
        </p:nvSpPr>
        <p:spPr>
          <a:xfrm>
            <a:off x="9372600" y="114300"/>
            <a:ext cx="1219200" cy="3086100"/>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sz="1400"/>
              <a:t>Click the icon</a:t>
            </a:r>
            <a:r>
              <a:rPr sz="1400" baseline="0"/>
              <a:t> to add an image. The photo will be cropped to fit the placeholder.</a:t>
            </a:r>
            <a:endParaRPr sz="1400"/>
          </a:p>
        </p:txBody>
      </p:sp>
    </p:spTree>
    <p:extLst>
      <p:ext uri="{BB962C8B-B14F-4D97-AF65-F5344CB8AC3E}">
        <p14:creationId xmlns:p14="http://schemas.microsoft.com/office/powerpoint/2010/main" val="9142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89291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4237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lvl1pPr>
              <a:defRPr>
                <a:solidFill>
                  <a:schemeClr val="tx1"/>
                </a:solidFill>
              </a:defRPr>
            </a:lvl1pPr>
          </a:lstStyle>
          <a:p>
            <a:r>
              <a:rPr/>
              <a:t>Click to edit Master title style</a:t>
            </a:r>
          </a:p>
        </p:txBody>
      </p:sp>
      <p:sp>
        <p:nvSpPr>
          <p:cNvPr id="3" name="Subtitle 2"/>
          <p:cNvSpPr>
            <a:spLocks noGrp="1"/>
          </p:cNvSpPr>
          <p:nvPr>
            <p:ph type="subTitle" idx="1" hasCustomPrompt="1"/>
          </p:nvPr>
        </p:nvSpPr>
        <p:spPr>
          <a:xfrm>
            <a:off x="381000" y="1784196"/>
            <a:ext cx="6705600" cy="1492404"/>
          </a:xfrm>
        </p:spPr>
        <p:txBody>
          <a:bodyPr/>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58028" y="3512462"/>
            <a:ext cx="3090672" cy="666211"/>
          </a:xfrm>
          <a:prstGeom prst="rect">
            <a:avLst/>
          </a:prstGeom>
        </p:spPr>
      </p:pic>
    </p:spTree>
    <p:extLst>
      <p:ext uri="{BB962C8B-B14F-4D97-AF65-F5344CB8AC3E}">
        <p14:creationId xmlns:p14="http://schemas.microsoft.com/office/powerpoint/2010/main" val="8492941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ix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spTree>
    <p:extLst>
      <p:ext uri="{BB962C8B-B14F-4D97-AF65-F5344CB8AC3E}">
        <p14:creationId xmlns:p14="http://schemas.microsoft.com/office/powerpoint/2010/main" val="6456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ix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17969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ix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7052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1)">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00" y="4572000"/>
            <a:ext cx="6765129" cy="1143000"/>
          </a:xfrm>
          <a:prstGeom prst="rect">
            <a:avLst/>
          </a:prstGeom>
        </p:spPr>
      </p:pic>
    </p:spTree>
    <p:extLst>
      <p:ext uri="{BB962C8B-B14F-4D97-AF65-F5344CB8AC3E}">
        <p14:creationId xmlns:p14="http://schemas.microsoft.com/office/powerpoint/2010/main" val="421872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317839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235249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9" name="Text Placeholder 8"/>
          <p:cNvSpPr>
            <a:spLocks noGrp="1"/>
          </p:cNvSpPr>
          <p:nvPr>
            <p:ph type="body" sz="quarter" idx="13" hasCustomPrompt="1"/>
          </p:nvPr>
        </p:nvSpPr>
        <p:spPr>
          <a:xfrm>
            <a:off x="381000" y="1447800"/>
            <a:ext cx="8382000" cy="685800"/>
          </a:xfrm>
        </p:spPr>
        <p:txBody>
          <a:bodyPr/>
          <a:lstStyle>
            <a:lvl1pPr marL="0" indent="0">
              <a:spcBef>
                <a:spcPts val="0"/>
              </a:spcBef>
              <a:buFont typeface="Arial" pitchFamily="34" charset="0"/>
              <a:buNone/>
              <a:defRPr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a:t>Click to add subtitle</a:t>
            </a:r>
          </a:p>
        </p:txBody>
      </p:sp>
      <p:sp>
        <p:nvSpPr>
          <p:cNvPr id="3" name="Content Placeholder 2"/>
          <p:cNvSpPr>
            <a:spLocks noGrp="1"/>
          </p:cNvSpPr>
          <p:nvPr>
            <p:ph idx="1"/>
          </p:nvPr>
        </p:nvSpPr>
        <p:spPr>
          <a:xfrm>
            <a:off x="381000" y="2243138"/>
            <a:ext cx="8375904" cy="39290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55252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Gree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888010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 Gra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661732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ivider Stripes">
    <p:spTree>
      <p:nvGrpSpPr>
        <p:cNvPr id="1" name=""/>
        <p:cNvGrpSpPr/>
        <p:nvPr/>
      </p:nvGrpSpPr>
      <p:grpSpPr>
        <a:xfrm>
          <a:off x="0" y="0"/>
          <a:ext cx="0" cy="0"/>
          <a:chOff x="0" y="0"/>
          <a:chExt cx="0" cy="0"/>
        </a:xfrm>
      </p:grpSpPr>
      <p:sp>
        <p:nvSpPr>
          <p:cNvPr id="9" name="Rectangle 8"/>
          <p:cNvSpPr/>
          <p:nvPr/>
        </p:nvSpPr>
        <p:spPr>
          <a:xfrm>
            <a:off x="0" y="848985"/>
            <a:ext cx="9144000" cy="170992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2558913"/>
            <a:ext cx="9144000" cy="1709928"/>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 y="4268841"/>
            <a:ext cx="7350369" cy="170992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978770"/>
            <a:ext cx="9144000" cy="8792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5181600" y="0"/>
            <a:ext cx="3962400" cy="84898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bwMode="white"/>
        <p:txBody>
          <a:bodyPr/>
          <a:lstStyle/>
          <a:p>
            <a:endParaRPr/>
          </a:p>
        </p:txBody>
      </p:sp>
      <p:sp>
        <p:nvSpPr>
          <p:cNvPr id="5" name="Footer Placeholder 4"/>
          <p:cNvSpPr>
            <a:spLocks noGrp="1"/>
          </p:cNvSpPr>
          <p:nvPr>
            <p:ph type="ftr" sz="quarter" idx="11"/>
          </p:nvPr>
        </p:nvSpPr>
        <p:spPr bwMode="white"/>
        <p:txBody>
          <a:bodyPr/>
          <a:lstStyle/>
          <a:p>
            <a:endParaRPr/>
          </a:p>
        </p:txBody>
      </p:sp>
      <p:sp>
        <p:nvSpPr>
          <p:cNvPr id="6" name="Slide Number Placeholder 5"/>
          <p:cNvSpPr>
            <a:spLocks noGrp="1"/>
          </p:cNvSpPr>
          <p:nvPr>
            <p:ph type="sldNum" sz="quarter" idx="12"/>
          </p:nvPr>
        </p:nvSpPr>
        <p:spPr bwMode="white"/>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a:t>Click to edit Master title style</a:t>
            </a:r>
          </a:p>
        </p:txBody>
      </p:sp>
      <p:pic>
        <p:nvPicPr>
          <p:cNvPr id="1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804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174108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961086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with Picture">
    <p:bg bwMode="auto">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bwMode="white">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bwMode="white">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bwMode="white">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bwMode="white">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bwMode="white">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bwMode="white">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bwMode="white">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bwMode="white">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bwMode="white">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5"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97824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Column TOC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1200188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Column 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530380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Column 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05865120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Column TOC Pix1">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16000" contrast="22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29"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390804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125932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Column TOC Pix2">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8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bg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bg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0"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404717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Column TOC Pix3">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9" name="Text Placeholder 6"/>
          <p:cNvSpPr>
            <a:spLocks noGrp="1"/>
          </p:cNvSpPr>
          <p:nvPr>
            <p:ph type="body" sz="quarter" idx="3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0" name="Text Placeholder 6"/>
          <p:cNvSpPr>
            <a:spLocks noGrp="1"/>
          </p:cNvSpPr>
          <p:nvPr>
            <p:ph type="body" sz="quarter" idx="34" hasCustomPrompt="1"/>
          </p:nvPr>
        </p:nvSpPr>
        <p:spPr bwMode="white">
          <a:xfrm>
            <a:off x="8137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1" name="Text Placeholder 6"/>
          <p:cNvSpPr>
            <a:spLocks noGrp="1"/>
          </p:cNvSpPr>
          <p:nvPr>
            <p:ph type="body" sz="quarter" idx="35" hasCustomPrompt="1"/>
          </p:nvPr>
        </p:nvSpPr>
        <p:spPr bwMode="white">
          <a:xfrm>
            <a:off x="46482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2" name="Text Placeholder 6"/>
          <p:cNvSpPr>
            <a:spLocks noGrp="1"/>
          </p:cNvSpPr>
          <p:nvPr>
            <p:ph type="body" sz="quarter" idx="36" hasCustomPrompt="1"/>
          </p:nvPr>
        </p:nvSpPr>
        <p:spPr bwMode="white">
          <a:xfrm>
            <a:off x="50809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271635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black"/>
        <p:txBody>
          <a:bodyPr/>
          <a:lstStyle/>
          <a:p>
            <a:endParaRPr/>
          </a:p>
        </p:txBody>
      </p:sp>
      <p:sp>
        <p:nvSpPr>
          <p:cNvPr id="4" name="Footer Placeholder 3"/>
          <p:cNvSpPr>
            <a:spLocks noGrp="1"/>
          </p:cNvSpPr>
          <p:nvPr>
            <p:ph type="ftr" sz="quarter" idx="11"/>
          </p:nvPr>
        </p:nvSpPr>
        <p:spPr bwMode="black"/>
        <p:txBody>
          <a:bodyPr/>
          <a:lstStyle/>
          <a:p>
            <a:endParaRPr/>
          </a:p>
        </p:txBody>
      </p:sp>
      <p:sp>
        <p:nvSpPr>
          <p:cNvPr id="5" name="Slide Number Placeholder 4"/>
          <p:cNvSpPr>
            <a:spLocks noGrp="1"/>
          </p:cNvSpPr>
          <p:nvPr>
            <p:ph type="sldNum" sz="quarter" idx="12"/>
          </p:nvPr>
        </p:nvSpPr>
        <p:spPr bwMode="black"/>
        <p:txBody>
          <a:body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12626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black"/>
        <p:txBody>
          <a:bodyPr/>
          <a:lstStyle/>
          <a:p>
            <a:endParaRPr/>
          </a:p>
        </p:txBody>
      </p:sp>
      <p:sp>
        <p:nvSpPr>
          <p:cNvPr id="5" name="Footer Placeholder 4"/>
          <p:cNvSpPr>
            <a:spLocks noGrp="1"/>
          </p:cNvSpPr>
          <p:nvPr>
            <p:ph type="ftr" sz="quarter" idx="11"/>
          </p:nvPr>
        </p:nvSpPr>
        <p:spPr bwMode="black"/>
        <p:txBody>
          <a:bodyPr/>
          <a:lstStyle/>
          <a:p>
            <a:endParaRPr/>
          </a:p>
        </p:txBody>
      </p:sp>
      <p:sp>
        <p:nvSpPr>
          <p:cNvPr id="6" name="Slide Number Placeholder 5"/>
          <p:cNvSpPr>
            <a:spLocks noGrp="1"/>
          </p:cNvSpPr>
          <p:nvPr>
            <p:ph type="sldNum" sz="quarter" idx="12"/>
          </p:nvPr>
        </p:nvSpPr>
        <p:spPr bwMode="black"/>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7765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1000" y="1447800"/>
            <a:ext cx="4191000" cy="4724399"/>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447800"/>
            <a:ext cx="4191000" cy="4724400"/>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05323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151397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8450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E4A4924-7CC3-4BF6-9C5C-A8E770D15754}" type="slidenum">
              <a:rPr/>
              <a:t>‹#›</a:t>
            </a:fld>
            <a:endParaRPr/>
          </a:p>
        </p:txBody>
      </p:sp>
      <p:sp>
        <p:nvSpPr>
          <p:cNvPr id="9" name="Media Placeholder 8"/>
          <p:cNvSpPr>
            <a:spLocks noGrp="1"/>
          </p:cNvSpPr>
          <p:nvPr>
            <p:ph type="media" sz="quarter" idx="13" hasCustomPrompt="1"/>
          </p:nvPr>
        </p:nvSpPr>
        <p:spPr>
          <a:xfrm>
            <a:off x="379476" y="155448"/>
            <a:ext cx="8385048" cy="4645152"/>
          </a:xfrm>
          <a:solidFill>
            <a:schemeClr val="bg1">
              <a:lumMod val="95000"/>
            </a:schemeClr>
          </a:solidFill>
        </p:spPr>
        <p:txBody>
          <a:bodyPr lIns="91440" tIns="457200" anchor="t" anchorCtr="0"/>
          <a:lstStyle>
            <a:lvl1pPr marL="9144" indent="0" algn="ctr">
              <a:buNone/>
              <a:defRPr baseline="0"/>
            </a:lvl1pPr>
          </a:lstStyle>
          <a:p>
            <a:r>
              <a:rPr/>
              <a:t>Click icon to insert video</a:t>
            </a:r>
          </a:p>
        </p:txBody>
      </p:sp>
      <p:sp>
        <p:nvSpPr>
          <p:cNvPr id="11" name="Text Placeholder 10"/>
          <p:cNvSpPr>
            <a:spLocks noGrp="1"/>
          </p:cNvSpPr>
          <p:nvPr>
            <p:ph type="body" sz="quarter" idx="14"/>
          </p:nvPr>
        </p:nvSpPr>
        <p:spPr>
          <a:xfrm>
            <a:off x="379476" y="5029200"/>
            <a:ext cx="8385048" cy="12192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Tree>
    <p:extLst>
      <p:ext uri="{BB962C8B-B14F-4D97-AF65-F5344CB8AC3E}">
        <p14:creationId xmlns:p14="http://schemas.microsoft.com/office/powerpoint/2010/main" val="361940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bwMode="white">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bwMode="white">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6" name="Slide Number Placeholder 5"/>
          <p:cNvSpPr>
            <a:spLocks noGrp="1"/>
          </p:cNvSpPr>
          <p:nvPr>
            <p:ph type="sldNum" sz="quarter" idx="4"/>
          </p:nvPr>
        </p:nvSpPr>
        <p:spPr bwMode="white">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10" name="slu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08328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9" r:id="rId4"/>
    <p:sldLayoutId id="2147483651" r:id="rId5"/>
    <p:sldLayoutId id="2147483652" r:id="rId6"/>
    <p:sldLayoutId id="2147483654" r:id="rId7"/>
    <p:sldLayoutId id="2147483655" r:id="rId8"/>
    <p:sldLayoutId id="2147483693" r:id="rId9"/>
    <p:sldLayoutId id="2147483657" r:id="rId10"/>
    <p:sldLayoutId id="2147483658" r:id="rId11"/>
    <p:sldLayoutId id="2147483659" r:id="rId12"/>
  </p:sldLayoutIdLst>
  <p:hf hdr="0" ft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6" name="Slide Number Placeholder 5"/>
          <p:cNvSpPr>
            <a:spLocks noGrp="1"/>
          </p:cNvSpPr>
          <p:nvPr>
            <p:ph type="sldNum" sz="quarter" idx="4"/>
          </p:nvPr>
        </p:nvSpPr>
        <p:spPr>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9" name="slu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99295499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94" r:id="rId3"/>
    <p:sldLayoutId id="2147483695" r:id="rId4"/>
    <p:sldLayoutId id="2147483675" r:id="rId5"/>
    <p:sldLayoutId id="2147483700" r:id="rId6"/>
    <p:sldLayoutId id="2147483701" r:id="rId7"/>
    <p:sldLayoutId id="2147483676" r:id="rId8"/>
    <p:sldLayoutId id="2147483678" r:id="rId9"/>
    <p:sldLayoutId id="2147483681" r:id="rId10"/>
    <p:sldLayoutId id="2147483690" r:id="rId11"/>
    <p:sldLayoutId id="2147483696" r:id="rId12"/>
    <p:sldLayoutId id="2147483699" r:id="rId13"/>
    <p:sldLayoutId id="2147483685" r:id="rId14"/>
    <p:sldLayoutId id="2147483684" r:id="rId15"/>
    <p:sldLayoutId id="2147483686" r:id="rId16"/>
    <p:sldLayoutId id="2147483692" r:id="rId17"/>
    <p:sldLayoutId id="2147483698" r:id="rId18"/>
    <p:sldLayoutId id="2147483697" r:id="rId19"/>
  </p:sldLayoutIdLst>
  <p:hf hdr="0" ft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1576039"/>
          </a:xfrm>
          <a:noFill/>
        </p:spPr>
        <p:txBody>
          <a:bodyPr/>
          <a:lstStyle/>
          <a:p>
            <a:pPr algn="ctr"/>
            <a:r>
              <a:rPr lang="en-US" dirty="0" smtClean="0"/>
              <a:t/>
            </a:r>
            <a:br>
              <a:rPr lang="en-US" dirty="0" smtClean="0"/>
            </a:br>
            <a:r>
              <a:rPr lang="en-US" dirty="0" smtClean="0"/>
              <a:t>financial reporting quality</a:t>
            </a:r>
            <a:endParaRPr lang="en-US" b="1" dirty="0"/>
          </a:p>
        </p:txBody>
      </p:sp>
      <p:sp>
        <p:nvSpPr>
          <p:cNvPr id="3" name="Subtitle 2"/>
          <p:cNvSpPr>
            <a:spLocks noGrp="1"/>
          </p:cNvSpPr>
          <p:nvPr>
            <p:ph type="subTitle" idx="1"/>
          </p:nvPr>
        </p:nvSpPr>
        <p:spPr/>
        <p:txBody>
          <a:bodyPr/>
          <a:lstStyle/>
          <a:p>
            <a:r>
              <a:rPr lang="en-US" dirty="0" smtClean="0"/>
              <a:t>Presenter’s name</a:t>
            </a:r>
          </a:p>
          <a:p>
            <a:r>
              <a:rPr lang="en-US" dirty="0" smtClean="0"/>
              <a:t>Presenter’s title</a:t>
            </a:r>
          </a:p>
          <a:p>
            <a:r>
              <a:rPr lang="en-US" dirty="0" err="1" smtClean="0"/>
              <a:t>dd</a:t>
            </a:r>
            <a:r>
              <a:rPr lang="en-US" dirty="0" smtClean="0"/>
              <a:t> Month </a:t>
            </a:r>
            <a:r>
              <a:rPr lang="en-US" dirty="0" err="1" smtClean="0"/>
              <a:t>yyyy</a:t>
            </a:r>
            <a:endParaRPr lang="en-US" dirty="0"/>
          </a:p>
        </p:txBody>
      </p:sp>
    </p:spTree>
    <p:extLst>
      <p:ext uri="{BB962C8B-B14F-4D97-AF65-F5344CB8AC3E}">
        <p14:creationId xmlns:p14="http://schemas.microsoft.com/office/powerpoint/2010/main" val="896741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Spectrum of Financial Reports</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4800" y="1752600"/>
            <a:ext cx="4191000" cy="276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p:txBody>
          <a:bodyPr>
            <a:normAutofit/>
          </a:bodyPr>
          <a:lstStyle/>
          <a:p>
            <a:pPr marL="9144" indent="0" algn="ctr">
              <a:buNone/>
            </a:pPr>
            <a:r>
              <a:rPr lang="en-US" dirty="0" smtClean="0"/>
              <a:t>Non-Compliant Accounting</a:t>
            </a:r>
          </a:p>
          <a:p>
            <a:pPr marL="9144" indent="0" algn="ctr">
              <a:buNone/>
            </a:pPr>
            <a:endParaRPr lang="en-US" dirty="0" smtClean="0"/>
          </a:p>
          <a:p>
            <a:r>
              <a:rPr lang="en-US" dirty="0" smtClean="0">
                <a:cs typeface="Times New Roman" panose="02020603050405020304" pitchFamily="18" charset="0"/>
              </a:rPr>
              <a:t>Enron (2001) used special purpose entities to understate debt and overstate profits and cash flow</a:t>
            </a:r>
            <a:endParaRPr lang="en-US" dirty="0">
              <a:cs typeface="Times New Roman" panose="02020603050405020304" pitchFamily="18" charset="0"/>
            </a:endParaRPr>
          </a:p>
          <a:p>
            <a:r>
              <a:rPr lang="en-US" dirty="0" smtClean="0">
                <a:cs typeface="Times New Roman" panose="02020603050405020304" pitchFamily="18" charset="0"/>
              </a:rPr>
              <a:t>WorldCom (2002) capitalized certain expenditures to understate expenses and thus overstate earnings and operating cash flow</a:t>
            </a:r>
            <a:endParaRPr lang="en-US" dirty="0">
              <a:cs typeface="Times New Roman" panose="02020603050405020304" pitchFamily="18" charset="0"/>
            </a:endParaRPr>
          </a:p>
          <a:p>
            <a:pPr marL="182880" lvl="1">
              <a:buFont typeface="Arial" pitchFamily="34" charset="0"/>
              <a:buChar char="•"/>
            </a:pPr>
            <a:r>
              <a:rPr lang="en-US" dirty="0" smtClean="0">
                <a:cs typeface="Times New Roman" panose="02020603050405020304" pitchFamily="18" charset="0"/>
              </a:rPr>
              <a:t>New Century Financial (2007) reserved minimal amounts for loan repurchase losses for subprime mortgages. </a:t>
            </a:r>
            <a:endParaRPr lang="en-US" dirty="0">
              <a:cs typeface="Times New Roman" panose="02020603050405020304" pitchFamily="18" charset="0"/>
            </a:endParaRPr>
          </a:p>
          <a:p>
            <a:pPr marL="9144" indent="0">
              <a:buNone/>
            </a:pPr>
            <a:endParaRPr 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E4A4924-7CC3-4BF6-9C5C-A8E770D15754}" type="slidenum">
              <a:rPr lang="en-US" smtClean="0"/>
              <a:t>10</a:t>
            </a:fld>
            <a:endParaRPr lang="en-US"/>
          </a:p>
        </p:txBody>
      </p:sp>
      <p:sp>
        <p:nvSpPr>
          <p:cNvPr id="6" name="Right Arrow 5"/>
          <p:cNvSpPr/>
          <p:nvPr/>
        </p:nvSpPr>
        <p:spPr>
          <a:xfrm>
            <a:off x="2057400" y="3886200"/>
            <a:ext cx="4572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86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Spectrum of Financial Reports</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4800" y="1752600"/>
            <a:ext cx="4191000" cy="276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p:txBody>
          <a:bodyPr>
            <a:normAutofit/>
          </a:bodyPr>
          <a:lstStyle/>
          <a:p>
            <a:pPr marL="9144" indent="0" algn="ctr">
              <a:buNone/>
            </a:pPr>
            <a:r>
              <a:rPr lang="en-US" dirty="0" smtClean="0"/>
              <a:t>Fictitious Transactions</a:t>
            </a:r>
          </a:p>
          <a:p>
            <a:pPr marL="9144" indent="0" algn="ctr">
              <a:buNone/>
            </a:pPr>
            <a:endParaRPr lang="en-US" dirty="0" smtClean="0"/>
          </a:p>
          <a:p>
            <a:r>
              <a:rPr lang="en-US" dirty="0" smtClean="0">
                <a:cs typeface="Times New Roman" panose="02020603050405020304" pitchFamily="18" charset="0"/>
              </a:rPr>
              <a:t>Equity Funding Corp. (1970s) created fictitious revenues and even fictitious policy holders.</a:t>
            </a:r>
            <a:endParaRPr lang="en-US" dirty="0">
              <a:cs typeface="Times New Roman" panose="02020603050405020304" pitchFamily="18" charset="0"/>
            </a:endParaRPr>
          </a:p>
          <a:p>
            <a:r>
              <a:rPr lang="en-US" dirty="0" smtClean="0">
                <a:cs typeface="Times New Roman" panose="02020603050405020304" pitchFamily="18" charset="0"/>
              </a:rPr>
              <a:t>Crazy Eddie’s (1980s) reported fictitious inventory as well as fictitious revenues supported by fake invoices.</a:t>
            </a:r>
            <a:endParaRPr lang="en-US" dirty="0">
              <a:cs typeface="Times New Roman" panose="02020603050405020304" pitchFamily="18" charset="0"/>
            </a:endParaRPr>
          </a:p>
          <a:p>
            <a:pPr marL="182880" lvl="1">
              <a:buFont typeface="Arial" pitchFamily="34" charset="0"/>
              <a:buChar char="•"/>
            </a:pPr>
            <a:r>
              <a:rPr lang="en-US" dirty="0" err="1" smtClean="0">
                <a:cs typeface="Times New Roman" panose="02020603050405020304" pitchFamily="18" charset="0"/>
              </a:rPr>
              <a:t>Parmalat</a:t>
            </a:r>
            <a:r>
              <a:rPr lang="en-US" dirty="0" smtClean="0">
                <a:cs typeface="Times New Roman" panose="02020603050405020304" pitchFamily="18" charset="0"/>
              </a:rPr>
              <a:t> (2004) reported fictitious bank balances. </a:t>
            </a:r>
            <a:endParaRPr lang="en-US" dirty="0">
              <a:cs typeface="Times New Roman" panose="02020603050405020304" pitchFamily="18" charset="0"/>
            </a:endParaRPr>
          </a:p>
          <a:p>
            <a:pPr marL="9144" indent="0">
              <a:buNone/>
            </a:pPr>
            <a:endParaRPr 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E4A4924-7CC3-4BF6-9C5C-A8E770D15754}" type="slidenum">
              <a:rPr lang="en-US" smtClean="0"/>
              <a:t>11</a:t>
            </a:fld>
            <a:endParaRPr lang="en-US"/>
          </a:p>
        </p:txBody>
      </p:sp>
      <p:sp>
        <p:nvSpPr>
          <p:cNvPr id="6" name="Right Arrow 5"/>
          <p:cNvSpPr/>
          <p:nvPr/>
        </p:nvSpPr>
        <p:spPr>
          <a:xfrm>
            <a:off x="2514600" y="4191000"/>
            <a:ext cx="4572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76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motivations </a:t>
            </a:r>
            <a:r>
              <a:rPr lang="en-US" dirty="0" smtClean="0"/>
              <a:t>potentially associated with low financial reporting quality</a:t>
            </a:r>
            <a:endParaRPr lang="en-US" dirty="0"/>
          </a:p>
        </p:txBody>
      </p:sp>
      <p:sp>
        <p:nvSpPr>
          <p:cNvPr id="3" name="Content Placeholder 2"/>
          <p:cNvSpPr>
            <a:spLocks noGrp="1"/>
          </p:cNvSpPr>
          <p:nvPr>
            <p:ph idx="1"/>
          </p:nvPr>
        </p:nvSpPr>
        <p:spPr/>
        <p:txBody>
          <a:bodyPr/>
          <a:lstStyle/>
          <a:p>
            <a:r>
              <a:rPr lang="en-US" dirty="0" smtClean="0"/>
              <a:t>Mask poor performance (e.g., declining profitability or lower profitability than competitors)</a:t>
            </a:r>
          </a:p>
          <a:p>
            <a:r>
              <a:rPr lang="en-US" dirty="0"/>
              <a:t>M</a:t>
            </a:r>
            <a:r>
              <a:rPr lang="en-US" dirty="0" smtClean="0"/>
              <a:t>eet </a:t>
            </a:r>
            <a:r>
              <a:rPr lang="en-US" dirty="0"/>
              <a:t>or beat market expectations </a:t>
            </a:r>
            <a:r>
              <a:rPr lang="en-US" dirty="0" smtClean="0"/>
              <a:t>(e.g., analysts</a:t>
            </a:r>
            <a:r>
              <a:rPr lang="en-US" dirty="0"/>
              <a:t>’ forecasts and/or </a:t>
            </a:r>
            <a:r>
              <a:rPr lang="en-US" dirty="0" smtClean="0"/>
              <a:t>management’s guidance)</a:t>
            </a:r>
          </a:p>
          <a:p>
            <a:pPr lvl="1"/>
            <a:r>
              <a:rPr lang="en-US" dirty="0" smtClean="0"/>
              <a:t>Increase stock price, if only temporarily</a:t>
            </a:r>
          </a:p>
          <a:p>
            <a:pPr lvl="1"/>
            <a:r>
              <a:rPr lang="en-US" dirty="0" smtClean="0"/>
              <a:t>Increase credibility with market participants</a:t>
            </a:r>
          </a:p>
          <a:p>
            <a:r>
              <a:rPr lang="en-US" dirty="0" smtClean="0"/>
              <a:t>Increase compensation that is linked to reported earnings</a:t>
            </a:r>
          </a:p>
          <a:p>
            <a:r>
              <a:rPr lang="en-US" dirty="0" smtClean="0"/>
              <a:t>Avoid violation of debt covenants</a:t>
            </a:r>
          </a:p>
          <a:p>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12</a:t>
            </a:fld>
            <a:endParaRPr lang="en-US"/>
          </a:p>
        </p:txBody>
      </p:sp>
    </p:spTree>
    <p:extLst>
      <p:ext uri="{BB962C8B-B14F-4D97-AF65-F5344CB8AC3E}">
        <p14:creationId xmlns:p14="http://schemas.microsoft.com/office/powerpoint/2010/main" val="130729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Conditions conducive to issuing low-quality financial reports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66819888"/>
              </p:ext>
            </p:extLst>
          </p:nvPr>
        </p:nvGraphicFramePr>
        <p:xfrm>
          <a:off x="381000" y="1447800"/>
          <a:ext cx="8375904"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E4A4924-7CC3-4BF6-9C5C-A8E770D15754}" type="slidenum">
              <a:rPr lang="en-US" smtClean="0"/>
              <a:t>13</a:t>
            </a:fld>
            <a:endParaRPr lang="en-US"/>
          </a:p>
        </p:txBody>
      </p:sp>
    </p:spTree>
    <p:extLst>
      <p:ext uri="{BB962C8B-B14F-4D97-AF65-F5344CB8AC3E}">
        <p14:creationId xmlns:p14="http://schemas.microsoft.com/office/powerpoint/2010/main" val="408272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mechanisms that discipline financial reporting quality</a:t>
            </a:r>
          </a:p>
        </p:txBody>
      </p:sp>
      <p:sp>
        <p:nvSpPr>
          <p:cNvPr id="4" name="Slide Number Placeholder 3"/>
          <p:cNvSpPr>
            <a:spLocks noGrp="1"/>
          </p:cNvSpPr>
          <p:nvPr>
            <p:ph type="sldNum" sz="quarter" idx="12"/>
          </p:nvPr>
        </p:nvSpPr>
        <p:spPr/>
        <p:txBody>
          <a:bodyPr/>
          <a:lstStyle/>
          <a:p>
            <a:fld id="{4E4A4924-7CC3-4BF6-9C5C-A8E770D15754}" type="slidenum">
              <a:rPr lang="en-US" smtClean="0"/>
              <a:t>14</a:t>
            </a:fld>
            <a:endParaRPr lang="en-US"/>
          </a:p>
        </p:txBody>
      </p:sp>
      <p:graphicFrame>
        <p:nvGraphicFramePr>
          <p:cNvPr id="12" name="Diagram 11"/>
          <p:cNvGraphicFramePr/>
          <p:nvPr>
            <p:extLst>
              <p:ext uri="{D42A27DB-BD31-4B8C-83A1-F6EECF244321}">
                <p14:modId xmlns:p14="http://schemas.microsoft.com/office/powerpoint/2010/main" val="207076012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92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mechanisms that discipline financial reporting quality</a:t>
            </a:r>
          </a:p>
        </p:txBody>
      </p:sp>
      <p:sp>
        <p:nvSpPr>
          <p:cNvPr id="4" name="Slide Number Placeholder 3"/>
          <p:cNvSpPr>
            <a:spLocks noGrp="1"/>
          </p:cNvSpPr>
          <p:nvPr>
            <p:ph type="sldNum" sz="quarter" idx="12"/>
          </p:nvPr>
        </p:nvSpPr>
        <p:spPr/>
        <p:txBody>
          <a:bodyPr/>
          <a:lstStyle/>
          <a:p>
            <a:fld id="{4E4A4924-7CC3-4BF6-9C5C-A8E770D15754}" type="slidenum">
              <a:rPr lang="en-US" smtClean="0"/>
              <a:t>15</a:t>
            </a:fld>
            <a:endParaRPr lang="en-US"/>
          </a:p>
        </p:txBody>
      </p:sp>
      <p:graphicFrame>
        <p:nvGraphicFramePr>
          <p:cNvPr id="12" name="Diagram 11"/>
          <p:cNvGraphicFramePr/>
          <p:nvPr>
            <p:extLst>
              <p:ext uri="{D42A27DB-BD31-4B8C-83A1-F6EECF244321}">
                <p14:modId xmlns:p14="http://schemas.microsoft.com/office/powerpoint/2010/main" val="5867215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308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mechanisms that discipline financial reporting quality</a:t>
            </a:r>
          </a:p>
        </p:txBody>
      </p:sp>
      <p:sp>
        <p:nvSpPr>
          <p:cNvPr id="4" name="Slide Number Placeholder 3"/>
          <p:cNvSpPr>
            <a:spLocks noGrp="1"/>
          </p:cNvSpPr>
          <p:nvPr>
            <p:ph type="sldNum" sz="quarter" idx="12"/>
          </p:nvPr>
        </p:nvSpPr>
        <p:spPr/>
        <p:txBody>
          <a:bodyPr/>
          <a:lstStyle/>
          <a:p>
            <a:fld id="{4E4A4924-7CC3-4BF6-9C5C-A8E770D15754}" type="slidenum">
              <a:rPr lang="en-US" smtClean="0"/>
              <a:t>16</a:t>
            </a:fld>
            <a:endParaRPr lang="en-US"/>
          </a:p>
        </p:txBody>
      </p:sp>
      <p:graphicFrame>
        <p:nvGraphicFramePr>
          <p:cNvPr id="12" name="Diagram 11"/>
          <p:cNvGraphicFramePr/>
          <p:nvPr>
            <p:extLst>
              <p:ext uri="{D42A27DB-BD31-4B8C-83A1-F6EECF244321}">
                <p14:modId xmlns:p14="http://schemas.microsoft.com/office/powerpoint/2010/main" val="308916500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081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mechanisms that discipline financial reporting </a:t>
            </a:r>
            <a:r>
              <a:rPr lang="en-US" dirty="0" smtClean="0"/>
              <a:t>quality – potential limitations</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17</a:t>
            </a:fld>
            <a:endParaRPr lang="en-US"/>
          </a:p>
        </p:txBody>
      </p:sp>
      <p:graphicFrame>
        <p:nvGraphicFramePr>
          <p:cNvPr id="12" name="Diagram 11"/>
          <p:cNvGraphicFramePr/>
          <p:nvPr>
            <p:extLst>
              <p:ext uri="{D42A27DB-BD31-4B8C-83A1-F6EECF244321}">
                <p14:modId xmlns:p14="http://schemas.microsoft.com/office/powerpoint/2010/main" val="33747940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rot="20255159">
            <a:off x="3859376" y="2112964"/>
            <a:ext cx="3767357" cy="1405118"/>
          </a:xfrm>
          <a:prstGeom prst="rect">
            <a:avLst/>
          </a:prstGeom>
          <a:solidFill>
            <a:schemeClr val="bg1"/>
          </a:solidFill>
          <a:ln w="19050">
            <a:solidFill>
              <a:srgbClr val="FF0000"/>
            </a:solidFill>
          </a:ln>
        </p:spPr>
        <p:txBody>
          <a:bodyPr wrap="square" rtlCol="0">
            <a:noAutofit/>
          </a:bodyPr>
          <a:lstStyle/>
          <a:p>
            <a:pPr marL="342900" indent="-342900">
              <a:buAutoNum type="arabicPeriod"/>
            </a:pPr>
            <a:r>
              <a:rPr lang="en-US" dirty="0" smtClean="0"/>
              <a:t>Info provided by company</a:t>
            </a:r>
          </a:p>
          <a:p>
            <a:pPr marL="342900" indent="-342900">
              <a:buAutoNum type="arabicPeriod"/>
            </a:pPr>
            <a:r>
              <a:rPr lang="en-US" dirty="0" smtClean="0"/>
              <a:t>Opinion based on sampling</a:t>
            </a:r>
          </a:p>
          <a:p>
            <a:pPr marL="342900" indent="-342900">
              <a:buAutoNum type="arabicPeriod"/>
            </a:pPr>
            <a:r>
              <a:rPr lang="en-US" dirty="0" smtClean="0"/>
              <a:t>Expectations gap</a:t>
            </a:r>
          </a:p>
          <a:p>
            <a:pPr marL="342900" indent="-342900">
              <a:buAutoNum type="arabicPeriod"/>
            </a:pPr>
            <a:r>
              <a:rPr lang="en-US" dirty="0" smtClean="0"/>
              <a:t>Company pays audit fees</a:t>
            </a:r>
            <a:endParaRPr lang="en-US" dirty="0"/>
          </a:p>
        </p:txBody>
      </p:sp>
    </p:spTree>
    <p:extLst>
      <p:ext uri="{BB962C8B-B14F-4D97-AF65-F5344CB8AC3E}">
        <p14:creationId xmlns:p14="http://schemas.microsoft.com/office/powerpoint/2010/main" val="305118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Companies’ Presentation choices</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18</a:t>
            </a:fld>
            <a:endParaRPr lang="en-US"/>
          </a:p>
        </p:txBody>
      </p:sp>
      <p:sp>
        <p:nvSpPr>
          <p:cNvPr id="3" name="Content Placeholder 2"/>
          <p:cNvSpPr>
            <a:spLocks noGrp="1"/>
          </p:cNvSpPr>
          <p:nvPr>
            <p:ph idx="1"/>
          </p:nvPr>
        </p:nvSpPr>
        <p:spPr/>
        <p:txBody>
          <a:bodyPr>
            <a:normAutofit/>
          </a:bodyPr>
          <a:lstStyle/>
          <a:p>
            <a:r>
              <a:rPr lang="en-US" sz="2000" dirty="0" smtClean="0"/>
              <a:t>What information to present—beyond required disclosures?</a:t>
            </a:r>
          </a:p>
          <a:p>
            <a:pPr lvl="1"/>
            <a:r>
              <a:rPr lang="en-US" sz="2000" dirty="0" smtClean="0"/>
              <a:t>Operating metrics (“eyeballs,” clicks, users)</a:t>
            </a:r>
          </a:p>
          <a:p>
            <a:pPr lvl="1"/>
            <a:r>
              <a:rPr lang="en-US" sz="2000" dirty="0" smtClean="0"/>
              <a:t>Pro forma measures (a.k.a. Non-GAAP or non-IFRS measures)</a:t>
            </a:r>
          </a:p>
          <a:p>
            <a:r>
              <a:rPr lang="en-US" sz="2000" dirty="0" smtClean="0"/>
              <a:t>How to present the information?</a:t>
            </a:r>
          </a:p>
          <a:p>
            <a:pPr lvl="1"/>
            <a:r>
              <a:rPr lang="en-US" sz="2000" dirty="0" smtClean="0"/>
              <a:t>Emphasize the positive aspects of performance</a:t>
            </a:r>
          </a:p>
          <a:p>
            <a:pPr lvl="1"/>
            <a:r>
              <a:rPr lang="en-US" sz="2000" dirty="0" smtClean="0"/>
              <a:t>Include “boilerplate” and excessive or irrelevant detail</a:t>
            </a:r>
          </a:p>
        </p:txBody>
      </p:sp>
    </p:spTree>
    <p:extLst>
      <p:ext uri="{BB962C8B-B14F-4D97-AF65-F5344CB8AC3E}">
        <p14:creationId xmlns:p14="http://schemas.microsoft.com/office/powerpoint/2010/main" val="2203892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Presentation choices: </a:t>
            </a:r>
            <a:br>
              <a:rPr lang="en-US" dirty="0" smtClean="0"/>
            </a:br>
            <a:r>
              <a:rPr lang="en-US" dirty="0" err="1" smtClean="0"/>
              <a:t>groupon’S</a:t>
            </a:r>
            <a:r>
              <a:rPr lang="en-US" dirty="0" smtClean="0"/>
              <a:t> non-</a:t>
            </a:r>
            <a:r>
              <a:rPr lang="en-US" dirty="0" err="1" smtClean="0"/>
              <a:t>gaap</a:t>
            </a:r>
            <a:r>
              <a:rPr lang="en-US" dirty="0" smtClean="0"/>
              <a:t> metric</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19</a:t>
            </a:fld>
            <a:endParaRPr lang="en-US"/>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2579237"/>
            <a:ext cx="3962400" cy="246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00600" y="2552700"/>
            <a:ext cx="40386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1676400"/>
            <a:ext cx="3962400" cy="609600"/>
          </a:xfrm>
          <a:prstGeom prst="rect">
            <a:avLst/>
          </a:prstGeom>
          <a:noFill/>
        </p:spPr>
        <p:txBody>
          <a:bodyPr wrap="square" rtlCol="0">
            <a:noAutofit/>
          </a:bodyPr>
          <a:lstStyle/>
          <a:p>
            <a:r>
              <a:rPr lang="en-US" dirty="0" smtClean="0"/>
              <a:t>Originally Shown </a:t>
            </a:r>
          </a:p>
          <a:p>
            <a:r>
              <a:rPr lang="en-US" dirty="0" smtClean="0"/>
              <a:t>(June S-1 filing)</a:t>
            </a:r>
            <a:endParaRPr lang="en-US" dirty="0"/>
          </a:p>
        </p:txBody>
      </p:sp>
      <p:sp>
        <p:nvSpPr>
          <p:cNvPr id="9" name="TextBox 8"/>
          <p:cNvSpPr txBox="1"/>
          <p:nvPr/>
        </p:nvSpPr>
        <p:spPr>
          <a:xfrm>
            <a:off x="4520852" y="1676400"/>
            <a:ext cx="3962400" cy="609600"/>
          </a:xfrm>
          <a:prstGeom prst="rect">
            <a:avLst/>
          </a:prstGeom>
          <a:noFill/>
        </p:spPr>
        <p:txBody>
          <a:bodyPr wrap="square" rtlCol="0">
            <a:noAutofit/>
          </a:bodyPr>
          <a:lstStyle/>
          <a:p>
            <a:r>
              <a:rPr lang="en-US" b="1" dirty="0" smtClean="0"/>
              <a:t>After</a:t>
            </a:r>
            <a:r>
              <a:rPr lang="en-US" dirty="0" smtClean="0"/>
              <a:t> SEC’s Review </a:t>
            </a:r>
          </a:p>
          <a:p>
            <a:r>
              <a:rPr lang="en-US" dirty="0" smtClean="0"/>
              <a:t>(November S-1 filing)</a:t>
            </a:r>
            <a:endParaRPr lang="en-US" dirty="0"/>
          </a:p>
        </p:txBody>
      </p:sp>
    </p:spTree>
    <p:extLst>
      <p:ext uri="{BB962C8B-B14F-4D97-AF65-F5344CB8AC3E}">
        <p14:creationId xmlns:p14="http://schemas.microsoft.com/office/powerpoint/2010/main" val="354467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financial reporting quality </a:t>
            </a:r>
            <a:r>
              <a:rPr lang="en-US" dirty="0" smtClean="0">
                <a:solidFill>
                  <a:schemeClr val="tx1"/>
                </a:solidFill>
              </a:rPr>
              <a:t>VS. </a:t>
            </a:r>
            <a:r>
              <a:rPr lang="en-US" dirty="0">
                <a:solidFill>
                  <a:schemeClr val="tx1"/>
                </a:solidFill>
              </a:rPr>
              <a:t>quality of reported results </a:t>
            </a:r>
            <a:endParaRPr lang="en-US" dirty="0"/>
          </a:p>
        </p:txBody>
      </p:sp>
      <p:sp>
        <p:nvSpPr>
          <p:cNvPr id="3" name="Content Placeholder 2"/>
          <p:cNvSpPr>
            <a:spLocks noGrp="1"/>
          </p:cNvSpPr>
          <p:nvPr>
            <p:ph sz="half" idx="1"/>
          </p:nvPr>
        </p:nvSpPr>
        <p:spPr/>
        <p:txBody>
          <a:bodyPr>
            <a:normAutofit/>
          </a:bodyPr>
          <a:lstStyle/>
          <a:p>
            <a:pPr marL="9144" indent="0">
              <a:buNone/>
            </a:pPr>
            <a:r>
              <a:rPr lang="en-US" sz="2000" u="sng" dirty="0" smtClean="0"/>
              <a:t>Financial Reporting Quality</a:t>
            </a:r>
          </a:p>
          <a:p>
            <a:r>
              <a:rPr lang="en-US" sz="2000" dirty="0" smtClean="0"/>
              <a:t>Decision-useful information</a:t>
            </a:r>
          </a:p>
          <a:p>
            <a:r>
              <a:rPr lang="en-US" sz="2000" dirty="0" smtClean="0"/>
              <a:t>Faithful representation of economic reality</a:t>
            </a:r>
          </a:p>
          <a:p>
            <a:r>
              <a:rPr lang="en-US" sz="2000" dirty="0" smtClean="0"/>
              <a:t>Compliant with standards</a:t>
            </a:r>
          </a:p>
          <a:p>
            <a:pPr marL="9144" indent="0">
              <a:buNone/>
            </a:pPr>
            <a:r>
              <a:rPr lang="en-US" sz="2000" dirty="0" smtClean="0"/>
              <a:t>  </a:t>
            </a:r>
            <a:endParaRPr lang="en-US" sz="2000" dirty="0"/>
          </a:p>
        </p:txBody>
      </p:sp>
      <p:sp>
        <p:nvSpPr>
          <p:cNvPr id="4" name="Content Placeholder 3"/>
          <p:cNvSpPr>
            <a:spLocks noGrp="1"/>
          </p:cNvSpPr>
          <p:nvPr>
            <p:ph sz="half" idx="2"/>
          </p:nvPr>
        </p:nvSpPr>
        <p:spPr/>
        <p:txBody>
          <a:bodyPr>
            <a:normAutofit/>
          </a:bodyPr>
          <a:lstStyle/>
          <a:p>
            <a:pPr marL="9144" indent="0" algn="ctr">
              <a:buNone/>
            </a:pPr>
            <a:r>
              <a:rPr lang="en-US" sz="2000" u="sng" dirty="0" smtClean="0"/>
              <a:t>Quality of Reported Results (aka “Earnings Quality”)</a:t>
            </a:r>
          </a:p>
          <a:p>
            <a:r>
              <a:rPr lang="en-US" sz="2000" dirty="0" smtClean="0"/>
              <a:t>Sustainable activity</a:t>
            </a:r>
          </a:p>
          <a:p>
            <a:r>
              <a:rPr lang="en-US" sz="2000" dirty="0" smtClean="0"/>
              <a:t>Adequate returns</a:t>
            </a:r>
          </a:p>
          <a:p>
            <a:r>
              <a:rPr lang="en-US" sz="2000" dirty="0" smtClean="0"/>
              <a:t>Increases the company’s value</a:t>
            </a:r>
            <a:endParaRPr lang="en-US" sz="2000" dirty="0"/>
          </a:p>
        </p:txBody>
      </p:sp>
      <p:sp>
        <p:nvSpPr>
          <p:cNvPr id="5" name="Slide Number Placeholder 4"/>
          <p:cNvSpPr>
            <a:spLocks noGrp="1"/>
          </p:cNvSpPr>
          <p:nvPr>
            <p:ph type="sldNum" sz="quarter" idx="12"/>
          </p:nvPr>
        </p:nvSpPr>
        <p:spPr/>
        <p:txBody>
          <a:bodyPr/>
          <a:lstStyle/>
          <a:p>
            <a:fld id="{4E4A4924-7CC3-4BF6-9C5C-A8E770D15754}" type="slidenum">
              <a:rPr lang="en-US" smtClean="0"/>
              <a:t>2</a:t>
            </a:fld>
            <a:endParaRPr lang="en-US"/>
          </a:p>
        </p:txBody>
      </p:sp>
    </p:spTree>
    <p:extLst>
      <p:ext uri="{BB962C8B-B14F-4D97-AF65-F5344CB8AC3E}">
        <p14:creationId xmlns:p14="http://schemas.microsoft.com/office/powerpoint/2010/main" val="3808751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Accounting choices</a:t>
            </a:r>
            <a:endParaRPr lang="en-US" dirty="0"/>
          </a:p>
        </p:txBody>
      </p:sp>
      <p:sp>
        <p:nvSpPr>
          <p:cNvPr id="7" name="Content Placeholder 6"/>
          <p:cNvSpPr>
            <a:spLocks noGrp="1"/>
          </p:cNvSpPr>
          <p:nvPr>
            <p:ph idx="1"/>
          </p:nvPr>
        </p:nvSpPr>
        <p:spPr/>
        <p:txBody>
          <a:bodyPr/>
          <a:lstStyle/>
          <a:p>
            <a:pPr marL="9144" indent="0">
              <a:buNone/>
            </a:pPr>
            <a:r>
              <a:rPr lang="en-US" dirty="0"/>
              <a:t>C</a:t>
            </a:r>
            <a:r>
              <a:rPr lang="en-US" dirty="0" smtClean="0"/>
              <a:t>hoices </a:t>
            </a:r>
            <a:r>
              <a:rPr lang="en-US" dirty="0"/>
              <a:t>exist among accounting methods and estimates</a:t>
            </a:r>
            <a:r>
              <a:rPr lang="en-US" dirty="0" smtClean="0"/>
              <a:t>, including the following:</a:t>
            </a:r>
            <a:endParaRPr lang="en-US" dirty="0"/>
          </a:p>
          <a:p>
            <a:r>
              <a:rPr lang="en-US" dirty="0" smtClean="0"/>
              <a:t>Revenue recognition</a:t>
            </a:r>
          </a:p>
          <a:p>
            <a:pPr lvl="1"/>
            <a:r>
              <a:rPr lang="en-US" dirty="0" smtClean="0"/>
              <a:t>Timing</a:t>
            </a:r>
          </a:p>
          <a:p>
            <a:pPr lvl="1"/>
            <a:r>
              <a:rPr lang="en-US" dirty="0" smtClean="0"/>
              <a:t>Amounts</a:t>
            </a:r>
          </a:p>
          <a:p>
            <a:r>
              <a:rPr lang="en-US" dirty="0" smtClean="0"/>
              <a:t>Expense recognition</a:t>
            </a:r>
          </a:p>
          <a:p>
            <a:pPr lvl="1"/>
            <a:r>
              <a:rPr lang="en-US" dirty="0" smtClean="0"/>
              <a:t>Inventory cost flow</a:t>
            </a:r>
          </a:p>
          <a:p>
            <a:pPr lvl="1"/>
            <a:r>
              <a:rPr lang="en-US" dirty="0" smtClean="0"/>
              <a:t>Capitalizing versus expensing</a:t>
            </a:r>
          </a:p>
          <a:p>
            <a:pPr lvl="1"/>
            <a:r>
              <a:rPr lang="en-US" dirty="0" smtClean="0"/>
              <a:t>Depreciation method and estimates</a:t>
            </a:r>
          </a:p>
          <a:p>
            <a:pPr lvl="1"/>
            <a:r>
              <a:rPr lang="en-US" dirty="0" smtClean="0"/>
              <a:t>Allowances for realization of assets</a:t>
            </a:r>
          </a:p>
          <a:p>
            <a:pPr marL="210312" lvl="1" indent="0">
              <a:buNone/>
            </a:pP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20</a:t>
            </a:fld>
            <a:endParaRPr lang="en-US"/>
          </a:p>
        </p:txBody>
      </p:sp>
    </p:spTree>
    <p:extLst>
      <p:ext uri="{BB962C8B-B14F-4D97-AF65-F5344CB8AC3E}">
        <p14:creationId xmlns:p14="http://schemas.microsoft.com/office/powerpoint/2010/main" val="309678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Accounting </a:t>
            </a:r>
            <a:r>
              <a:rPr lang="en-US" dirty="0" smtClean="0"/>
              <a:t>Choices:</a:t>
            </a:r>
            <a:br>
              <a:rPr lang="en-US" dirty="0" smtClean="0"/>
            </a:br>
            <a:r>
              <a:rPr lang="en-US" dirty="0" smtClean="0"/>
              <a:t>Inventory cost flow assumptions</a:t>
            </a:r>
            <a:endParaRPr lang="en-US" dirty="0"/>
          </a:p>
        </p:txBody>
      </p:sp>
      <p:sp>
        <p:nvSpPr>
          <p:cNvPr id="3" name="Content Placeholder 2"/>
          <p:cNvSpPr>
            <a:spLocks noGrp="1"/>
          </p:cNvSpPr>
          <p:nvPr>
            <p:ph idx="1"/>
          </p:nvPr>
        </p:nvSpPr>
        <p:spPr/>
        <p:txBody>
          <a:bodyPr>
            <a:normAutofit/>
          </a:bodyPr>
          <a:lstStyle/>
          <a:p>
            <a:r>
              <a:rPr lang="en-US" dirty="0"/>
              <a:t>Trade-offs exist, and investors should be aware of how accounting choices affect financial reports</a:t>
            </a:r>
            <a:r>
              <a:rPr lang="en-US" dirty="0" smtClean="0"/>
              <a:t>.</a:t>
            </a:r>
          </a:p>
          <a:p>
            <a:r>
              <a:rPr lang="en-US" dirty="0" smtClean="0"/>
              <a:t>FIFO (first-in-first-out) cost assumption: </a:t>
            </a:r>
          </a:p>
          <a:p>
            <a:pPr lvl="1"/>
            <a:r>
              <a:rPr lang="en-US" dirty="0" smtClean="0"/>
              <a:t>More current costs are included in </a:t>
            </a:r>
            <a:r>
              <a:rPr lang="en-US" dirty="0"/>
              <a:t>ending </a:t>
            </a:r>
            <a:r>
              <a:rPr lang="en-US" dirty="0" smtClean="0"/>
              <a:t>inventory on the balance sheet.</a:t>
            </a:r>
          </a:p>
          <a:p>
            <a:pPr lvl="1"/>
            <a:r>
              <a:rPr lang="en-US" dirty="0" smtClean="0"/>
              <a:t>Older costs are included in cost of sales on the income statement.</a:t>
            </a:r>
            <a:endParaRPr lang="en-US" dirty="0"/>
          </a:p>
          <a:p>
            <a:r>
              <a:rPr lang="en-US" dirty="0" smtClean="0"/>
              <a:t>Weighted-average cost assumption: </a:t>
            </a:r>
          </a:p>
          <a:p>
            <a:pPr lvl="1"/>
            <a:r>
              <a:rPr lang="en-US" dirty="0" smtClean="0"/>
              <a:t>A </a:t>
            </a:r>
            <a:r>
              <a:rPr lang="en-US" dirty="0"/>
              <a:t>blend of old and new </a:t>
            </a:r>
            <a:r>
              <a:rPr lang="en-US" dirty="0" smtClean="0"/>
              <a:t>costs in inventory on the </a:t>
            </a:r>
            <a:r>
              <a:rPr lang="en-US" dirty="0"/>
              <a:t>balance </a:t>
            </a:r>
            <a:r>
              <a:rPr lang="en-US" dirty="0" smtClean="0"/>
              <a:t>sheet—not as current as with FIFO. </a:t>
            </a:r>
          </a:p>
          <a:p>
            <a:pPr lvl="1"/>
            <a:r>
              <a:rPr lang="en-US" dirty="0"/>
              <a:t>A blend of old and new costs </a:t>
            </a:r>
            <a:r>
              <a:rPr lang="en-US" dirty="0" smtClean="0"/>
              <a:t>in cost of sales on the income </a:t>
            </a:r>
            <a:r>
              <a:rPr lang="en-US" dirty="0"/>
              <a:t>statement—more </a:t>
            </a:r>
            <a:r>
              <a:rPr lang="en-US" dirty="0" smtClean="0"/>
              <a:t>current </a:t>
            </a:r>
            <a:r>
              <a:rPr lang="en-US" dirty="0"/>
              <a:t>than </a:t>
            </a:r>
            <a:r>
              <a:rPr lang="en-US" dirty="0" smtClean="0"/>
              <a:t>with FIFO. </a:t>
            </a:r>
          </a:p>
        </p:txBody>
      </p:sp>
      <p:sp>
        <p:nvSpPr>
          <p:cNvPr id="4" name="Slide Number Placeholder 3"/>
          <p:cNvSpPr>
            <a:spLocks noGrp="1"/>
          </p:cNvSpPr>
          <p:nvPr>
            <p:ph type="sldNum" sz="quarter" idx="12"/>
          </p:nvPr>
        </p:nvSpPr>
        <p:spPr/>
        <p:txBody>
          <a:bodyPr/>
          <a:lstStyle/>
          <a:p>
            <a:fld id="{4E4A4924-7CC3-4BF6-9C5C-A8E770D15754}" type="slidenum">
              <a:rPr lang="en-US" smtClean="0"/>
              <a:t>21</a:t>
            </a:fld>
            <a:endParaRPr lang="en-US"/>
          </a:p>
        </p:txBody>
      </p:sp>
    </p:spTree>
    <p:extLst>
      <p:ext uri="{BB962C8B-B14F-4D97-AF65-F5344CB8AC3E}">
        <p14:creationId xmlns:p14="http://schemas.microsoft.com/office/powerpoint/2010/main" val="286409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Accounting </a:t>
            </a:r>
            <a:r>
              <a:rPr lang="en-US" dirty="0" smtClean="0"/>
              <a:t>Choices:</a:t>
            </a:r>
            <a:br>
              <a:rPr lang="en-US" dirty="0" smtClean="0"/>
            </a:br>
            <a:r>
              <a:rPr lang="en-US" dirty="0" smtClean="0"/>
              <a:t>Inventory cost flow assumptions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2164478"/>
              </p:ext>
            </p:extLst>
          </p:nvPr>
        </p:nvGraphicFramePr>
        <p:xfrm>
          <a:off x="1143000" y="1447800"/>
          <a:ext cx="5791201" cy="2200275"/>
        </p:xfrm>
        <a:graphic>
          <a:graphicData uri="http://schemas.openxmlformats.org/drawingml/2006/table">
            <a:tbl>
              <a:tblPr>
                <a:tableStyleId>{5C22544A-7EE6-4342-B048-85BDC9FD1C3A}</a:tableStyleId>
              </a:tblPr>
              <a:tblGrid>
                <a:gridCol w="1598576">
                  <a:extLst>
                    <a:ext uri="{9D8B030D-6E8A-4147-A177-3AD203B41FA5}">
                      <a16:colId xmlns:a16="http://schemas.microsoft.com/office/drawing/2014/main" val="20000"/>
                    </a:ext>
                  </a:extLst>
                </a:gridCol>
                <a:gridCol w="850152">
                  <a:extLst>
                    <a:ext uri="{9D8B030D-6E8A-4147-A177-3AD203B41FA5}">
                      <a16:colId xmlns:a16="http://schemas.microsoft.com/office/drawing/2014/main" val="20001"/>
                    </a:ext>
                  </a:extLst>
                </a:gridCol>
                <a:gridCol w="1889224">
                  <a:extLst>
                    <a:ext uri="{9D8B030D-6E8A-4147-A177-3AD203B41FA5}">
                      <a16:colId xmlns:a16="http://schemas.microsoft.com/office/drawing/2014/main" val="20002"/>
                    </a:ext>
                  </a:extLst>
                </a:gridCol>
                <a:gridCol w="1453249">
                  <a:extLst>
                    <a:ext uri="{9D8B030D-6E8A-4147-A177-3AD203B41FA5}">
                      <a16:colId xmlns:a16="http://schemas.microsoft.com/office/drawing/2014/main" val="20003"/>
                    </a:ext>
                  </a:extLst>
                </a:gridCol>
              </a:tblGrid>
              <a:tr h="190500">
                <a:tc>
                  <a:txBody>
                    <a:bodyPr/>
                    <a:lstStyle/>
                    <a:p>
                      <a:pPr algn="l" fontAlgn="b"/>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Units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Cost per </a:t>
                      </a:r>
                      <a:r>
                        <a:rPr lang="en-US" sz="2000" u="none" strike="noStrike" dirty="0" smtClean="0">
                          <a:effectLst/>
                        </a:rPr>
                        <a:t>Unit</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Total </a:t>
                      </a:r>
                      <a:r>
                        <a:rPr lang="en-US" sz="2000" u="none" strike="noStrike" dirty="0" smtClean="0">
                          <a:effectLst/>
                        </a:rPr>
                        <a:t>Cost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000" u="none" strike="noStrike">
                          <a:effectLst/>
                        </a:rPr>
                        <a:t>Purchase 1</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$100 </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$500 </a:t>
                      </a:r>
                      <a:endParaRPr lang="en-US"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000" u="none" strike="noStrike">
                          <a:effectLst/>
                        </a:rPr>
                        <a:t>Purchase 2</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150</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750</a:t>
                      </a:r>
                      <a:endParaRPr lang="en-US"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000" u="none" strike="noStrike">
                          <a:effectLst/>
                        </a:rPr>
                        <a:t>Purchase 3</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5</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180</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900</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000" u="none" strike="noStrike">
                          <a:effectLst/>
                        </a:rPr>
                        <a:t>Purchase 4</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5</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200</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1,000</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000" u="none" strike="noStrike">
                          <a:effectLst/>
                        </a:rPr>
                        <a:t>Purchase 5</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240</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sng" strike="noStrike" dirty="0">
                          <a:effectLst/>
                        </a:rPr>
                        <a:t>1,200</a:t>
                      </a:r>
                      <a:endParaRPr lang="en-US" sz="2000" b="0" i="0" u="sng"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gridSpan="3">
                  <a:txBody>
                    <a:bodyPr/>
                    <a:lstStyle/>
                    <a:p>
                      <a:pPr algn="l" fontAlgn="b"/>
                      <a:r>
                        <a:rPr lang="en-US" sz="2000" u="none" strike="noStrike">
                          <a:effectLst/>
                        </a:rPr>
                        <a:t>Cost of goods available for sale</a:t>
                      </a:r>
                      <a:endParaRPr lang="en-US" sz="20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r" fontAlgn="b"/>
                      <a:r>
                        <a:rPr lang="en-US" sz="2000" u="none" strike="noStrike" dirty="0">
                          <a:effectLst/>
                        </a:rPr>
                        <a:t>$4,350 </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4E4A4924-7CC3-4BF6-9C5C-A8E770D15754}" type="slidenum">
              <a:rPr lang="en-US" smtClean="0"/>
              <a:t>22</a:t>
            </a:fld>
            <a:endParaRPr lang="en-US"/>
          </a:p>
        </p:txBody>
      </p:sp>
      <p:sp>
        <p:nvSpPr>
          <p:cNvPr id="6" name="Rectangle 5"/>
          <p:cNvSpPr/>
          <p:nvPr/>
        </p:nvSpPr>
        <p:spPr>
          <a:xfrm>
            <a:off x="914400" y="3962400"/>
            <a:ext cx="6934200" cy="2031325"/>
          </a:xfrm>
          <a:prstGeom prst="rect">
            <a:avLst/>
          </a:prstGeom>
        </p:spPr>
        <p:txBody>
          <a:bodyPr wrap="square">
            <a:spAutoFit/>
          </a:bodyPr>
          <a:lstStyle/>
          <a:p>
            <a:r>
              <a:rPr lang="en-US" dirty="0"/>
              <a:t>A company starts operations with no inventory at the beginning of a fiscal year and makes </a:t>
            </a:r>
            <a:r>
              <a:rPr lang="en-US" dirty="0" smtClean="0"/>
              <a:t>five purchases </a:t>
            </a:r>
            <a:r>
              <a:rPr lang="en-US" dirty="0"/>
              <a:t>of </a:t>
            </a:r>
            <a:r>
              <a:rPr lang="en-US" dirty="0" smtClean="0"/>
              <a:t>goods </a:t>
            </a:r>
            <a:r>
              <a:rPr lang="en-US" dirty="0"/>
              <a:t>for </a:t>
            </a:r>
            <a:r>
              <a:rPr lang="en-US" dirty="0" smtClean="0"/>
              <a:t>resale, as shown in the table. During </a:t>
            </a:r>
            <a:r>
              <a:rPr lang="en-US" dirty="0"/>
              <a:t>the period, the company sells all of the goods purchased except for five </a:t>
            </a:r>
            <a:r>
              <a:rPr lang="en-US" dirty="0" smtClean="0"/>
              <a:t>units. </a:t>
            </a:r>
          </a:p>
          <a:p>
            <a:endParaRPr lang="en-US" dirty="0" smtClean="0"/>
          </a:p>
          <a:p>
            <a:r>
              <a:rPr lang="en-US" dirty="0" smtClean="0"/>
              <a:t>What </a:t>
            </a:r>
            <a:r>
              <a:rPr lang="en-US" dirty="0"/>
              <a:t>are the </a:t>
            </a:r>
            <a:r>
              <a:rPr lang="en-US" b="1" dirty="0"/>
              <a:t>ending inventory </a:t>
            </a:r>
            <a:r>
              <a:rPr lang="en-US" dirty="0"/>
              <a:t>and </a:t>
            </a:r>
            <a:r>
              <a:rPr lang="en-US" b="1" dirty="0"/>
              <a:t>cost of goods sold</a:t>
            </a:r>
            <a:r>
              <a:rPr lang="en-US" dirty="0"/>
              <a:t> if the company uses the </a:t>
            </a:r>
            <a:r>
              <a:rPr lang="en-US" b="1" dirty="0" smtClean="0"/>
              <a:t>FIFO</a:t>
            </a:r>
            <a:r>
              <a:rPr lang="en-US" dirty="0" smtClean="0"/>
              <a:t> method </a:t>
            </a:r>
            <a:r>
              <a:rPr lang="en-US" dirty="0"/>
              <a:t>of inventory costing?</a:t>
            </a:r>
          </a:p>
        </p:txBody>
      </p:sp>
    </p:spTree>
    <p:extLst>
      <p:ext uri="{BB962C8B-B14F-4D97-AF65-F5344CB8AC3E}">
        <p14:creationId xmlns:p14="http://schemas.microsoft.com/office/powerpoint/2010/main" val="1428385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Accounting </a:t>
            </a:r>
            <a:r>
              <a:rPr lang="en-US" dirty="0" smtClean="0"/>
              <a:t>Choices:</a:t>
            </a:r>
            <a:br>
              <a:rPr lang="en-US" dirty="0" smtClean="0"/>
            </a:br>
            <a:r>
              <a:rPr lang="en-US" dirty="0" smtClean="0"/>
              <a:t>Inventory cost flow assumptions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0968450"/>
              </p:ext>
            </p:extLst>
          </p:nvPr>
        </p:nvGraphicFramePr>
        <p:xfrm>
          <a:off x="533400" y="1447800"/>
          <a:ext cx="5791201" cy="2200275"/>
        </p:xfrm>
        <a:graphic>
          <a:graphicData uri="http://schemas.openxmlformats.org/drawingml/2006/table">
            <a:tbl>
              <a:tblPr>
                <a:tableStyleId>{5C22544A-7EE6-4342-B048-85BDC9FD1C3A}</a:tableStyleId>
              </a:tblPr>
              <a:tblGrid>
                <a:gridCol w="1598576">
                  <a:extLst>
                    <a:ext uri="{9D8B030D-6E8A-4147-A177-3AD203B41FA5}">
                      <a16:colId xmlns:a16="http://schemas.microsoft.com/office/drawing/2014/main" val="20000"/>
                    </a:ext>
                  </a:extLst>
                </a:gridCol>
                <a:gridCol w="850152">
                  <a:extLst>
                    <a:ext uri="{9D8B030D-6E8A-4147-A177-3AD203B41FA5}">
                      <a16:colId xmlns:a16="http://schemas.microsoft.com/office/drawing/2014/main" val="20001"/>
                    </a:ext>
                  </a:extLst>
                </a:gridCol>
                <a:gridCol w="1889224">
                  <a:extLst>
                    <a:ext uri="{9D8B030D-6E8A-4147-A177-3AD203B41FA5}">
                      <a16:colId xmlns:a16="http://schemas.microsoft.com/office/drawing/2014/main" val="20002"/>
                    </a:ext>
                  </a:extLst>
                </a:gridCol>
                <a:gridCol w="1453249">
                  <a:extLst>
                    <a:ext uri="{9D8B030D-6E8A-4147-A177-3AD203B41FA5}">
                      <a16:colId xmlns:a16="http://schemas.microsoft.com/office/drawing/2014/main" val="20003"/>
                    </a:ext>
                  </a:extLst>
                </a:gridCol>
              </a:tblGrid>
              <a:tr h="190500">
                <a:tc>
                  <a:txBody>
                    <a:bodyPr/>
                    <a:lstStyle/>
                    <a:p>
                      <a:pPr algn="l" fontAlgn="b"/>
                      <a:endParaRPr lang="en-US" sz="2000" b="0" i="0" u="none" strike="noStrike" dirty="0">
                        <a:solidFill>
                          <a:schemeClr val="bg1">
                            <a:lumMod val="50000"/>
                          </a:schemeClr>
                        </a:solidFill>
                        <a:effectLst/>
                        <a:latin typeface="Calibri"/>
                      </a:endParaRPr>
                    </a:p>
                  </a:txBody>
                  <a:tcPr marL="9525" marR="9525" marT="9525" marB="0" anchor="b"/>
                </a:tc>
                <a:tc>
                  <a:txBody>
                    <a:bodyPr/>
                    <a:lstStyle/>
                    <a:p>
                      <a:pPr algn="ctr" fontAlgn="b"/>
                      <a:r>
                        <a:rPr lang="en-US" sz="2000" u="none" strike="noStrike" dirty="0">
                          <a:solidFill>
                            <a:schemeClr val="bg1">
                              <a:lumMod val="50000"/>
                            </a:schemeClr>
                          </a:solidFill>
                          <a:effectLst/>
                        </a:rPr>
                        <a:t>Units</a:t>
                      </a:r>
                      <a:endParaRPr lang="en-US" sz="2000" b="0" i="0" u="none" strike="noStrike" dirty="0">
                        <a:solidFill>
                          <a:schemeClr val="bg1">
                            <a:lumMod val="50000"/>
                          </a:schemeClr>
                        </a:solidFill>
                        <a:effectLst/>
                        <a:latin typeface="Calibri"/>
                      </a:endParaRPr>
                    </a:p>
                  </a:txBody>
                  <a:tcPr marL="9525" marR="9525" marT="9525" marB="0" anchor="b"/>
                </a:tc>
                <a:tc>
                  <a:txBody>
                    <a:bodyPr/>
                    <a:lstStyle/>
                    <a:p>
                      <a:pPr algn="ctr" fontAlgn="b"/>
                      <a:r>
                        <a:rPr lang="en-US" sz="2000" u="none" strike="noStrike" dirty="0">
                          <a:solidFill>
                            <a:schemeClr val="bg1">
                              <a:lumMod val="50000"/>
                            </a:schemeClr>
                          </a:solidFill>
                          <a:effectLst/>
                        </a:rPr>
                        <a:t>Cost per </a:t>
                      </a:r>
                      <a:r>
                        <a:rPr lang="en-US" sz="2000" u="none" strike="noStrike" dirty="0" smtClean="0">
                          <a:solidFill>
                            <a:schemeClr val="bg1">
                              <a:lumMod val="50000"/>
                            </a:schemeClr>
                          </a:solidFill>
                          <a:effectLst/>
                        </a:rPr>
                        <a:t>Unit</a:t>
                      </a:r>
                      <a:endParaRPr lang="en-US" sz="2000" b="0" i="0" u="none" strike="noStrike" dirty="0">
                        <a:solidFill>
                          <a:schemeClr val="bg1">
                            <a:lumMod val="50000"/>
                          </a:schemeClr>
                        </a:solidFill>
                        <a:effectLst/>
                        <a:latin typeface="Calibri"/>
                      </a:endParaRPr>
                    </a:p>
                  </a:txBody>
                  <a:tcPr marL="9525" marR="9525" marT="9525" marB="0" anchor="b"/>
                </a:tc>
                <a:tc>
                  <a:txBody>
                    <a:bodyPr/>
                    <a:lstStyle/>
                    <a:p>
                      <a:pPr algn="ctr" fontAlgn="b"/>
                      <a:r>
                        <a:rPr lang="en-US" sz="2000" u="none" strike="noStrike" dirty="0">
                          <a:solidFill>
                            <a:schemeClr val="bg1">
                              <a:lumMod val="50000"/>
                            </a:schemeClr>
                          </a:solidFill>
                          <a:effectLst/>
                        </a:rPr>
                        <a:t>Total </a:t>
                      </a:r>
                      <a:r>
                        <a:rPr lang="en-US" sz="2000" u="none" strike="noStrike" dirty="0" smtClean="0">
                          <a:solidFill>
                            <a:schemeClr val="bg1">
                              <a:lumMod val="50000"/>
                            </a:schemeClr>
                          </a:solidFill>
                          <a:effectLst/>
                        </a:rPr>
                        <a:t>Cost</a:t>
                      </a:r>
                      <a:endParaRPr lang="en-US" sz="2000" b="0" i="0" u="none" strike="noStrike" dirty="0">
                        <a:solidFill>
                          <a:schemeClr val="bg1">
                            <a:lumMod val="50000"/>
                          </a:schemeClr>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000" u="none" strike="noStrike">
                          <a:solidFill>
                            <a:schemeClr val="bg1">
                              <a:lumMod val="50000"/>
                            </a:schemeClr>
                          </a:solidFill>
                          <a:effectLst/>
                        </a:rPr>
                        <a:t>Purchase 1</a:t>
                      </a:r>
                      <a:endParaRPr lang="en-US" sz="2000" b="0" i="0" u="none" strike="noStrike">
                        <a:solidFill>
                          <a:schemeClr val="bg1">
                            <a:lumMod val="50000"/>
                          </a:schemeClr>
                        </a:solidFill>
                        <a:effectLst/>
                        <a:latin typeface="Calibri"/>
                      </a:endParaRPr>
                    </a:p>
                  </a:txBody>
                  <a:tcPr marL="9525" marR="9525" marT="9525" marB="0" anchor="b"/>
                </a:tc>
                <a:tc>
                  <a:txBody>
                    <a:bodyPr/>
                    <a:lstStyle/>
                    <a:p>
                      <a:pPr algn="ctr" fontAlgn="b"/>
                      <a:r>
                        <a:rPr lang="en-US" sz="2000" u="none" strike="noStrike" dirty="0">
                          <a:solidFill>
                            <a:schemeClr val="tx1"/>
                          </a:solidFill>
                          <a:effectLst/>
                        </a:rPr>
                        <a:t>5</a:t>
                      </a:r>
                      <a:endParaRPr lang="en-US" sz="2000" b="0" i="0" u="none" strike="noStrike" dirty="0">
                        <a:solidFill>
                          <a:schemeClr val="tx1"/>
                        </a:solidFill>
                        <a:effectLst/>
                        <a:latin typeface="Calibri"/>
                      </a:endParaRPr>
                    </a:p>
                  </a:txBody>
                  <a:tcPr marL="9525" marR="9525" marT="9525" marB="0" anchor="b"/>
                </a:tc>
                <a:tc>
                  <a:txBody>
                    <a:bodyPr/>
                    <a:lstStyle/>
                    <a:p>
                      <a:pPr algn="r" fontAlgn="b"/>
                      <a:r>
                        <a:rPr lang="en-US" sz="2000" u="none" strike="noStrike" dirty="0">
                          <a:solidFill>
                            <a:schemeClr val="tx1"/>
                          </a:solidFill>
                          <a:effectLst/>
                        </a:rPr>
                        <a:t>$100 </a:t>
                      </a:r>
                      <a:endParaRPr lang="en-US" sz="2000" b="0" i="0" u="none" strike="noStrike" dirty="0">
                        <a:solidFill>
                          <a:schemeClr val="tx1"/>
                        </a:solidFill>
                        <a:effectLst/>
                        <a:latin typeface="Calibri"/>
                      </a:endParaRPr>
                    </a:p>
                  </a:txBody>
                  <a:tcPr marL="9525" marR="9525" marT="9525" marB="0" anchor="b"/>
                </a:tc>
                <a:tc>
                  <a:txBody>
                    <a:bodyPr/>
                    <a:lstStyle/>
                    <a:p>
                      <a:pPr algn="r" fontAlgn="b"/>
                      <a:r>
                        <a:rPr lang="en-US" sz="2000" u="none" strike="noStrike" dirty="0">
                          <a:solidFill>
                            <a:schemeClr val="tx1"/>
                          </a:solidFill>
                          <a:effectLst/>
                        </a:rPr>
                        <a:t>$500 </a:t>
                      </a:r>
                      <a:endParaRPr lang="en-US" sz="2000" b="0"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000" u="none" strike="noStrike">
                          <a:solidFill>
                            <a:schemeClr val="bg1">
                              <a:lumMod val="50000"/>
                            </a:schemeClr>
                          </a:solidFill>
                          <a:effectLst/>
                        </a:rPr>
                        <a:t>Purchase 2</a:t>
                      </a:r>
                      <a:endParaRPr lang="en-US" sz="2000" b="0" i="0" u="none" strike="noStrike">
                        <a:solidFill>
                          <a:schemeClr val="bg1">
                            <a:lumMod val="50000"/>
                          </a:schemeClr>
                        </a:solidFill>
                        <a:effectLst/>
                        <a:latin typeface="Calibri"/>
                      </a:endParaRPr>
                    </a:p>
                  </a:txBody>
                  <a:tcPr marL="9525" marR="9525" marT="9525" marB="0" anchor="b"/>
                </a:tc>
                <a:tc>
                  <a:txBody>
                    <a:bodyPr/>
                    <a:lstStyle/>
                    <a:p>
                      <a:pPr algn="ctr" fontAlgn="b"/>
                      <a:r>
                        <a:rPr lang="en-US" sz="2000" u="none" strike="noStrike" dirty="0">
                          <a:solidFill>
                            <a:schemeClr val="tx1"/>
                          </a:solidFill>
                          <a:effectLst/>
                        </a:rPr>
                        <a:t>5</a:t>
                      </a:r>
                      <a:endParaRPr lang="en-US" sz="2000" b="0" i="0" u="none" strike="noStrike" dirty="0">
                        <a:solidFill>
                          <a:schemeClr val="tx1"/>
                        </a:solidFill>
                        <a:effectLst/>
                        <a:latin typeface="Calibri"/>
                      </a:endParaRPr>
                    </a:p>
                  </a:txBody>
                  <a:tcPr marL="9525" marR="9525" marT="9525" marB="0" anchor="b"/>
                </a:tc>
                <a:tc>
                  <a:txBody>
                    <a:bodyPr/>
                    <a:lstStyle/>
                    <a:p>
                      <a:pPr algn="r" fontAlgn="b"/>
                      <a:r>
                        <a:rPr lang="en-US" sz="2000" u="none" strike="noStrike" dirty="0">
                          <a:solidFill>
                            <a:schemeClr val="tx1"/>
                          </a:solidFill>
                          <a:effectLst/>
                        </a:rPr>
                        <a:t>150</a:t>
                      </a:r>
                      <a:endParaRPr lang="en-US" sz="2000" b="0" i="0" u="none" strike="noStrike" dirty="0">
                        <a:solidFill>
                          <a:schemeClr val="tx1"/>
                        </a:solidFill>
                        <a:effectLst/>
                        <a:latin typeface="Calibri"/>
                      </a:endParaRPr>
                    </a:p>
                  </a:txBody>
                  <a:tcPr marL="9525" marR="9525" marT="9525" marB="0" anchor="b"/>
                </a:tc>
                <a:tc>
                  <a:txBody>
                    <a:bodyPr/>
                    <a:lstStyle/>
                    <a:p>
                      <a:pPr algn="r" fontAlgn="b"/>
                      <a:r>
                        <a:rPr lang="en-US" sz="2000" u="none" strike="noStrike" dirty="0">
                          <a:solidFill>
                            <a:schemeClr val="tx1"/>
                          </a:solidFill>
                          <a:effectLst/>
                        </a:rPr>
                        <a:t>750</a:t>
                      </a:r>
                      <a:endParaRPr lang="en-US" sz="2000" b="0"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000" u="none" strike="noStrike">
                          <a:solidFill>
                            <a:schemeClr val="bg1">
                              <a:lumMod val="50000"/>
                            </a:schemeClr>
                          </a:solidFill>
                          <a:effectLst/>
                        </a:rPr>
                        <a:t>Purchase 3</a:t>
                      </a:r>
                      <a:endParaRPr lang="en-US" sz="2000" b="0" i="0" u="none" strike="noStrike">
                        <a:solidFill>
                          <a:schemeClr val="bg1">
                            <a:lumMod val="50000"/>
                          </a:schemeClr>
                        </a:solidFill>
                        <a:effectLst/>
                        <a:latin typeface="Calibri"/>
                      </a:endParaRPr>
                    </a:p>
                  </a:txBody>
                  <a:tcPr marL="9525" marR="9525" marT="9525" marB="0" anchor="b"/>
                </a:tc>
                <a:tc>
                  <a:txBody>
                    <a:bodyPr/>
                    <a:lstStyle/>
                    <a:p>
                      <a:pPr algn="ctr" fontAlgn="b"/>
                      <a:r>
                        <a:rPr lang="en-US" sz="2000" u="none" strike="noStrike">
                          <a:solidFill>
                            <a:schemeClr val="tx1"/>
                          </a:solidFill>
                          <a:effectLst/>
                        </a:rPr>
                        <a:t>5</a:t>
                      </a:r>
                      <a:endParaRPr lang="en-US" sz="2000" b="0" i="0" u="none" strike="noStrike">
                        <a:solidFill>
                          <a:schemeClr val="tx1"/>
                        </a:solidFill>
                        <a:effectLst/>
                        <a:latin typeface="Calibri"/>
                      </a:endParaRPr>
                    </a:p>
                  </a:txBody>
                  <a:tcPr marL="9525" marR="9525" marT="9525" marB="0" anchor="b"/>
                </a:tc>
                <a:tc>
                  <a:txBody>
                    <a:bodyPr/>
                    <a:lstStyle/>
                    <a:p>
                      <a:pPr algn="r" fontAlgn="b"/>
                      <a:r>
                        <a:rPr lang="en-US" sz="2000" u="none" strike="noStrike" dirty="0">
                          <a:solidFill>
                            <a:schemeClr val="tx1"/>
                          </a:solidFill>
                          <a:effectLst/>
                        </a:rPr>
                        <a:t>180</a:t>
                      </a:r>
                      <a:endParaRPr lang="en-US" sz="2000" b="0" i="0" u="none" strike="noStrike" dirty="0">
                        <a:solidFill>
                          <a:schemeClr val="tx1"/>
                        </a:solidFill>
                        <a:effectLst/>
                        <a:latin typeface="Calibri"/>
                      </a:endParaRPr>
                    </a:p>
                  </a:txBody>
                  <a:tcPr marL="9525" marR="9525" marT="9525" marB="0" anchor="b"/>
                </a:tc>
                <a:tc>
                  <a:txBody>
                    <a:bodyPr/>
                    <a:lstStyle/>
                    <a:p>
                      <a:pPr algn="r" fontAlgn="b"/>
                      <a:r>
                        <a:rPr lang="en-US" sz="2000" u="none" strike="noStrike" dirty="0">
                          <a:solidFill>
                            <a:schemeClr val="tx1"/>
                          </a:solidFill>
                          <a:effectLst/>
                        </a:rPr>
                        <a:t>900</a:t>
                      </a:r>
                      <a:endParaRPr lang="en-US" sz="2000" b="0"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000" u="none" strike="noStrike">
                          <a:solidFill>
                            <a:schemeClr val="bg1">
                              <a:lumMod val="50000"/>
                            </a:schemeClr>
                          </a:solidFill>
                          <a:effectLst/>
                        </a:rPr>
                        <a:t>Purchase 4</a:t>
                      </a:r>
                      <a:endParaRPr lang="en-US" sz="2000" b="0" i="0" u="none" strike="noStrike">
                        <a:solidFill>
                          <a:schemeClr val="bg1">
                            <a:lumMod val="50000"/>
                          </a:schemeClr>
                        </a:solidFill>
                        <a:effectLst/>
                        <a:latin typeface="Calibri"/>
                      </a:endParaRPr>
                    </a:p>
                  </a:txBody>
                  <a:tcPr marL="9525" marR="9525" marT="9525" marB="0" anchor="b"/>
                </a:tc>
                <a:tc>
                  <a:txBody>
                    <a:bodyPr/>
                    <a:lstStyle/>
                    <a:p>
                      <a:pPr algn="ctr" fontAlgn="b"/>
                      <a:r>
                        <a:rPr lang="en-US" sz="2000" u="none" strike="noStrike">
                          <a:solidFill>
                            <a:schemeClr val="tx1"/>
                          </a:solidFill>
                          <a:effectLst/>
                        </a:rPr>
                        <a:t>5</a:t>
                      </a:r>
                      <a:endParaRPr lang="en-US" sz="2000" b="0" i="0" u="none" strike="noStrike">
                        <a:solidFill>
                          <a:schemeClr val="tx1"/>
                        </a:solidFill>
                        <a:effectLst/>
                        <a:latin typeface="Calibri"/>
                      </a:endParaRPr>
                    </a:p>
                  </a:txBody>
                  <a:tcPr marL="9525" marR="9525" marT="9525" marB="0" anchor="b"/>
                </a:tc>
                <a:tc>
                  <a:txBody>
                    <a:bodyPr/>
                    <a:lstStyle/>
                    <a:p>
                      <a:pPr algn="r" fontAlgn="b"/>
                      <a:r>
                        <a:rPr lang="en-US" sz="2000" u="none" strike="noStrike" dirty="0">
                          <a:solidFill>
                            <a:schemeClr val="tx1"/>
                          </a:solidFill>
                          <a:effectLst/>
                        </a:rPr>
                        <a:t>200</a:t>
                      </a:r>
                      <a:endParaRPr lang="en-US" sz="2000" b="0" i="0" u="none" strike="noStrike" dirty="0">
                        <a:solidFill>
                          <a:schemeClr val="tx1"/>
                        </a:solidFill>
                        <a:effectLst/>
                        <a:latin typeface="Calibri"/>
                      </a:endParaRPr>
                    </a:p>
                  </a:txBody>
                  <a:tcPr marL="9525" marR="9525" marT="9525" marB="0" anchor="b"/>
                </a:tc>
                <a:tc>
                  <a:txBody>
                    <a:bodyPr/>
                    <a:lstStyle/>
                    <a:p>
                      <a:pPr algn="r" fontAlgn="b"/>
                      <a:r>
                        <a:rPr lang="en-US" sz="2000" u="none" strike="noStrike" dirty="0">
                          <a:solidFill>
                            <a:schemeClr val="tx1"/>
                          </a:solidFill>
                          <a:effectLst/>
                        </a:rPr>
                        <a:t>1,000</a:t>
                      </a:r>
                      <a:endParaRPr lang="en-US" sz="2000" b="0"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000" u="none" strike="noStrike">
                          <a:solidFill>
                            <a:schemeClr val="bg1">
                              <a:lumMod val="50000"/>
                            </a:schemeClr>
                          </a:solidFill>
                          <a:effectLst/>
                        </a:rPr>
                        <a:t>Purchase 5</a:t>
                      </a:r>
                      <a:endParaRPr lang="en-US" sz="2000" b="0" i="0" u="none" strike="noStrike">
                        <a:solidFill>
                          <a:schemeClr val="bg1">
                            <a:lumMod val="50000"/>
                          </a:schemeClr>
                        </a:solidFill>
                        <a:effectLst/>
                        <a:latin typeface="Calibri"/>
                      </a:endParaRPr>
                    </a:p>
                  </a:txBody>
                  <a:tcPr marL="9525" marR="9525" marT="9525" marB="0" anchor="b"/>
                </a:tc>
                <a:tc>
                  <a:txBody>
                    <a:bodyPr/>
                    <a:lstStyle/>
                    <a:p>
                      <a:pPr algn="ctr" fontAlgn="b"/>
                      <a:r>
                        <a:rPr lang="en-US" sz="2000" u="none" strike="noStrike" dirty="0">
                          <a:solidFill>
                            <a:schemeClr val="bg1">
                              <a:lumMod val="50000"/>
                            </a:schemeClr>
                          </a:solidFill>
                          <a:effectLst/>
                        </a:rPr>
                        <a:t>5</a:t>
                      </a:r>
                      <a:endParaRPr lang="en-US" sz="2000" b="0" i="0" u="none" strike="noStrike" dirty="0">
                        <a:solidFill>
                          <a:schemeClr val="bg1">
                            <a:lumMod val="50000"/>
                          </a:schemeClr>
                        </a:solidFill>
                        <a:effectLst/>
                        <a:latin typeface="Calibri"/>
                      </a:endParaRPr>
                    </a:p>
                  </a:txBody>
                  <a:tcPr marL="9525" marR="9525" marT="9525" marB="0" anchor="b"/>
                </a:tc>
                <a:tc>
                  <a:txBody>
                    <a:bodyPr/>
                    <a:lstStyle/>
                    <a:p>
                      <a:pPr algn="r" fontAlgn="b"/>
                      <a:r>
                        <a:rPr lang="en-US" sz="2000" u="none" strike="noStrike">
                          <a:solidFill>
                            <a:schemeClr val="bg1">
                              <a:lumMod val="50000"/>
                            </a:schemeClr>
                          </a:solidFill>
                          <a:effectLst/>
                        </a:rPr>
                        <a:t>240</a:t>
                      </a:r>
                      <a:endParaRPr lang="en-US" sz="2000" b="0" i="0" u="none" strike="noStrike">
                        <a:solidFill>
                          <a:schemeClr val="bg1">
                            <a:lumMod val="50000"/>
                          </a:schemeClr>
                        </a:solidFill>
                        <a:effectLst/>
                        <a:latin typeface="Calibri"/>
                      </a:endParaRPr>
                    </a:p>
                  </a:txBody>
                  <a:tcPr marL="9525" marR="9525" marT="9525" marB="0" anchor="b"/>
                </a:tc>
                <a:tc>
                  <a:txBody>
                    <a:bodyPr/>
                    <a:lstStyle/>
                    <a:p>
                      <a:pPr algn="r" fontAlgn="b"/>
                      <a:r>
                        <a:rPr lang="en-US" sz="2000" u="sng" strike="noStrike" dirty="0">
                          <a:solidFill>
                            <a:schemeClr val="bg1">
                              <a:lumMod val="50000"/>
                            </a:schemeClr>
                          </a:solidFill>
                          <a:effectLst/>
                        </a:rPr>
                        <a:t>1,200</a:t>
                      </a:r>
                      <a:endParaRPr lang="en-US" sz="2000" b="0" i="0" u="sng" strike="noStrike" dirty="0">
                        <a:solidFill>
                          <a:schemeClr val="bg1">
                            <a:lumMod val="50000"/>
                          </a:schemeClr>
                        </a:solidFill>
                        <a:effectLst/>
                        <a:latin typeface="Calibri"/>
                      </a:endParaRPr>
                    </a:p>
                  </a:txBody>
                  <a:tcPr marL="9525" marR="9525" marT="9525" marB="0" anchor="b"/>
                </a:tc>
                <a:extLst>
                  <a:ext uri="{0D108BD9-81ED-4DB2-BD59-A6C34878D82A}">
                    <a16:rowId xmlns:a16="http://schemas.microsoft.com/office/drawing/2014/main" val="10005"/>
                  </a:ext>
                </a:extLst>
              </a:tr>
              <a:tr h="190500">
                <a:tc gridSpan="3">
                  <a:txBody>
                    <a:bodyPr/>
                    <a:lstStyle/>
                    <a:p>
                      <a:pPr algn="l" fontAlgn="b"/>
                      <a:r>
                        <a:rPr lang="en-US" sz="2000" u="none" strike="noStrike">
                          <a:solidFill>
                            <a:schemeClr val="bg1">
                              <a:lumMod val="50000"/>
                            </a:schemeClr>
                          </a:solidFill>
                          <a:effectLst/>
                        </a:rPr>
                        <a:t>Cost of goods available for sale</a:t>
                      </a:r>
                      <a:endParaRPr lang="en-US" sz="2000" b="0" i="0" u="none" strike="noStrike">
                        <a:solidFill>
                          <a:schemeClr val="bg1">
                            <a:lumMod val="50000"/>
                          </a:schemeClr>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r" fontAlgn="b"/>
                      <a:r>
                        <a:rPr lang="en-US" sz="2000" u="none" strike="noStrike" dirty="0">
                          <a:solidFill>
                            <a:schemeClr val="bg1">
                              <a:lumMod val="50000"/>
                            </a:schemeClr>
                          </a:solidFill>
                          <a:effectLst/>
                        </a:rPr>
                        <a:t>$4,350 </a:t>
                      </a:r>
                      <a:endParaRPr lang="en-US" sz="2000" b="0" i="0" u="none" strike="noStrike" dirty="0">
                        <a:solidFill>
                          <a:schemeClr val="bg1">
                            <a:lumMod val="50000"/>
                          </a:schemeClr>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4E4A4924-7CC3-4BF6-9C5C-A8E770D15754}" type="slidenum">
              <a:rPr lang="en-US" smtClean="0"/>
              <a:t>23</a:t>
            </a:fld>
            <a:endParaRPr lang="en-US"/>
          </a:p>
        </p:txBody>
      </p:sp>
      <p:sp>
        <p:nvSpPr>
          <p:cNvPr id="6" name="Rectangle 5"/>
          <p:cNvSpPr/>
          <p:nvPr/>
        </p:nvSpPr>
        <p:spPr>
          <a:xfrm>
            <a:off x="914400" y="3962400"/>
            <a:ext cx="6934200" cy="2031325"/>
          </a:xfrm>
          <a:prstGeom prst="rect">
            <a:avLst/>
          </a:prstGeom>
        </p:spPr>
        <p:txBody>
          <a:bodyPr wrap="square">
            <a:spAutoFit/>
          </a:bodyPr>
          <a:lstStyle/>
          <a:p>
            <a:r>
              <a:rPr lang="en-US" dirty="0">
                <a:solidFill>
                  <a:schemeClr val="bg1">
                    <a:lumMod val="65000"/>
                  </a:schemeClr>
                </a:solidFill>
              </a:rPr>
              <a:t>A company starts operations with no inventory at the beginning of a fiscal year and makes </a:t>
            </a:r>
            <a:r>
              <a:rPr lang="en-US" dirty="0" smtClean="0">
                <a:solidFill>
                  <a:schemeClr val="bg1">
                    <a:lumMod val="65000"/>
                  </a:schemeClr>
                </a:solidFill>
              </a:rPr>
              <a:t>five purchases </a:t>
            </a:r>
            <a:r>
              <a:rPr lang="en-US" dirty="0">
                <a:solidFill>
                  <a:schemeClr val="bg1">
                    <a:lumMod val="65000"/>
                  </a:schemeClr>
                </a:solidFill>
              </a:rPr>
              <a:t>of </a:t>
            </a:r>
            <a:r>
              <a:rPr lang="en-US" dirty="0" smtClean="0">
                <a:solidFill>
                  <a:schemeClr val="bg1">
                    <a:lumMod val="65000"/>
                  </a:schemeClr>
                </a:solidFill>
              </a:rPr>
              <a:t>goods </a:t>
            </a:r>
            <a:r>
              <a:rPr lang="en-US" dirty="0">
                <a:solidFill>
                  <a:schemeClr val="bg1">
                    <a:lumMod val="65000"/>
                  </a:schemeClr>
                </a:solidFill>
              </a:rPr>
              <a:t>for </a:t>
            </a:r>
            <a:r>
              <a:rPr lang="en-US" dirty="0" smtClean="0">
                <a:solidFill>
                  <a:schemeClr val="bg1">
                    <a:lumMod val="65000"/>
                  </a:schemeClr>
                </a:solidFill>
              </a:rPr>
              <a:t>resale, as shown in the table. During </a:t>
            </a:r>
            <a:r>
              <a:rPr lang="en-US" dirty="0">
                <a:solidFill>
                  <a:schemeClr val="bg1">
                    <a:lumMod val="65000"/>
                  </a:schemeClr>
                </a:solidFill>
              </a:rPr>
              <a:t>the period, the company sells all of the goods purchased except for five </a:t>
            </a:r>
            <a:r>
              <a:rPr lang="en-US" dirty="0" smtClean="0">
                <a:solidFill>
                  <a:schemeClr val="bg1">
                    <a:lumMod val="65000"/>
                  </a:schemeClr>
                </a:solidFill>
              </a:rPr>
              <a:t>units. </a:t>
            </a:r>
          </a:p>
          <a:p>
            <a:endParaRPr lang="en-US" dirty="0" smtClean="0">
              <a:solidFill>
                <a:schemeClr val="bg1">
                  <a:lumMod val="65000"/>
                </a:schemeClr>
              </a:solidFill>
            </a:endParaRPr>
          </a:p>
          <a:p>
            <a:r>
              <a:rPr lang="en-US" dirty="0" smtClean="0">
                <a:solidFill>
                  <a:schemeClr val="bg1">
                    <a:lumMod val="65000"/>
                  </a:schemeClr>
                </a:solidFill>
              </a:rPr>
              <a:t>What </a:t>
            </a:r>
            <a:r>
              <a:rPr lang="en-US" dirty="0">
                <a:solidFill>
                  <a:schemeClr val="bg1">
                    <a:lumMod val="65000"/>
                  </a:schemeClr>
                </a:solidFill>
              </a:rPr>
              <a:t>are the </a:t>
            </a:r>
            <a:r>
              <a:rPr lang="en-US" b="1" dirty="0">
                <a:solidFill>
                  <a:schemeClr val="bg1">
                    <a:lumMod val="65000"/>
                  </a:schemeClr>
                </a:solidFill>
              </a:rPr>
              <a:t>ending inventory </a:t>
            </a:r>
            <a:r>
              <a:rPr lang="en-US" dirty="0">
                <a:solidFill>
                  <a:schemeClr val="bg1">
                    <a:lumMod val="65000"/>
                  </a:schemeClr>
                </a:solidFill>
              </a:rPr>
              <a:t>and </a:t>
            </a:r>
            <a:r>
              <a:rPr lang="en-US" b="1" dirty="0">
                <a:solidFill>
                  <a:schemeClr val="bg1">
                    <a:lumMod val="65000"/>
                  </a:schemeClr>
                </a:solidFill>
              </a:rPr>
              <a:t>cost of goods sold</a:t>
            </a:r>
            <a:r>
              <a:rPr lang="en-US" dirty="0">
                <a:solidFill>
                  <a:schemeClr val="bg1">
                    <a:lumMod val="65000"/>
                  </a:schemeClr>
                </a:solidFill>
              </a:rPr>
              <a:t> if the company uses the </a:t>
            </a:r>
            <a:r>
              <a:rPr lang="en-US" b="1" dirty="0" smtClean="0">
                <a:solidFill>
                  <a:schemeClr val="bg1">
                    <a:lumMod val="65000"/>
                  </a:schemeClr>
                </a:solidFill>
              </a:rPr>
              <a:t>FIFO</a:t>
            </a:r>
            <a:r>
              <a:rPr lang="en-US" dirty="0" smtClean="0">
                <a:solidFill>
                  <a:schemeClr val="bg1">
                    <a:lumMod val="65000"/>
                  </a:schemeClr>
                </a:solidFill>
              </a:rPr>
              <a:t> method </a:t>
            </a:r>
            <a:r>
              <a:rPr lang="en-US" dirty="0">
                <a:solidFill>
                  <a:schemeClr val="bg1">
                    <a:lumMod val="65000"/>
                  </a:schemeClr>
                </a:solidFill>
              </a:rPr>
              <a:t>of inventory costing?</a:t>
            </a:r>
          </a:p>
        </p:txBody>
      </p:sp>
      <p:sp>
        <p:nvSpPr>
          <p:cNvPr id="8" name="TextBox 7"/>
          <p:cNvSpPr txBox="1"/>
          <p:nvPr/>
        </p:nvSpPr>
        <p:spPr>
          <a:xfrm>
            <a:off x="6477000" y="1524000"/>
            <a:ext cx="1981200" cy="1371600"/>
          </a:xfrm>
          <a:prstGeom prst="rect">
            <a:avLst/>
          </a:prstGeom>
          <a:noFill/>
        </p:spPr>
        <p:txBody>
          <a:bodyPr wrap="square" rtlCol="0">
            <a:noAutofit/>
          </a:bodyPr>
          <a:lstStyle/>
          <a:p>
            <a:r>
              <a:rPr lang="en-US" dirty="0" smtClean="0"/>
              <a:t>First costs </a:t>
            </a:r>
            <a:r>
              <a:rPr lang="en-US" dirty="0"/>
              <a:t>i</a:t>
            </a:r>
            <a:r>
              <a:rPr lang="en-US" dirty="0" smtClean="0"/>
              <a:t>n are first costs out to cost of goods sold: $3,150</a:t>
            </a:r>
            <a:endParaRPr lang="en-US" dirty="0"/>
          </a:p>
        </p:txBody>
      </p:sp>
      <p:sp>
        <p:nvSpPr>
          <p:cNvPr id="9" name="TextBox 8"/>
          <p:cNvSpPr txBox="1"/>
          <p:nvPr/>
        </p:nvSpPr>
        <p:spPr>
          <a:xfrm>
            <a:off x="6477000" y="3124200"/>
            <a:ext cx="2286000" cy="609600"/>
          </a:xfrm>
          <a:prstGeom prst="rect">
            <a:avLst/>
          </a:prstGeom>
          <a:noFill/>
        </p:spPr>
        <p:txBody>
          <a:bodyPr wrap="square" rtlCol="0">
            <a:noAutofit/>
          </a:bodyPr>
          <a:lstStyle/>
          <a:p>
            <a:r>
              <a:rPr lang="en-US" dirty="0" smtClean="0">
                <a:solidFill>
                  <a:schemeClr val="bg1">
                    <a:lumMod val="65000"/>
                  </a:schemeClr>
                </a:solidFill>
              </a:rPr>
              <a:t>Last in are in ending inventory $1,200</a:t>
            </a:r>
            <a:endParaRPr lang="en-US" dirty="0">
              <a:solidFill>
                <a:schemeClr val="bg1">
                  <a:lumMod val="65000"/>
                </a:schemeClr>
              </a:solidFill>
            </a:endParaRPr>
          </a:p>
        </p:txBody>
      </p:sp>
    </p:spTree>
    <p:extLst>
      <p:ext uri="{BB962C8B-B14F-4D97-AF65-F5344CB8AC3E}">
        <p14:creationId xmlns:p14="http://schemas.microsoft.com/office/powerpoint/2010/main" val="132416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Accounting </a:t>
            </a:r>
            <a:r>
              <a:rPr lang="en-US" dirty="0" smtClean="0"/>
              <a:t>Choices:</a:t>
            </a:r>
            <a:br>
              <a:rPr lang="en-US" dirty="0" smtClean="0"/>
            </a:br>
            <a:r>
              <a:rPr lang="en-US" dirty="0" smtClean="0"/>
              <a:t>Inventory cost flow assumptions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9057721"/>
              </p:ext>
            </p:extLst>
          </p:nvPr>
        </p:nvGraphicFramePr>
        <p:xfrm>
          <a:off x="533400" y="1447800"/>
          <a:ext cx="5791201" cy="2200275"/>
        </p:xfrm>
        <a:graphic>
          <a:graphicData uri="http://schemas.openxmlformats.org/drawingml/2006/table">
            <a:tbl>
              <a:tblPr>
                <a:tableStyleId>{5C22544A-7EE6-4342-B048-85BDC9FD1C3A}</a:tableStyleId>
              </a:tblPr>
              <a:tblGrid>
                <a:gridCol w="1598576">
                  <a:extLst>
                    <a:ext uri="{9D8B030D-6E8A-4147-A177-3AD203B41FA5}">
                      <a16:colId xmlns:a16="http://schemas.microsoft.com/office/drawing/2014/main" val="20000"/>
                    </a:ext>
                  </a:extLst>
                </a:gridCol>
                <a:gridCol w="850152">
                  <a:extLst>
                    <a:ext uri="{9D8B030D-6E8A-4147-A177-3AD203B41FA5}">
                      <a16:colId xmlns:a16="http://schemas.microsoft.com/office/drawing/2014/main" val="20001"/>
                    </a:ext>
                  </a:extLst>
                </a:gridCol>
                <a:gridCol w="1889224">
                  <a:extLst>
                    <a:ext uri="{9D8B030D-6E8A-4147-A177-3AD203B41FA5}">
                      <a16:colId xmlns:a16="http://schemas.microsoft.com/office/drawing/2014/main" val="20002"/>
                    </a:ext>
                  </a:extLst>
                </a:gridCol>
                <a:gridCol w="1453249">
                  <a:extLst>
                    <a:ext uri="{9D8B030D-6E8A-4147-A177-3AD203B41FA5}">
                      <a16:colId xmlns:a16="http://schemas.microsoft.com/office/drawing/2014/main" val="20003"/>
                    </a:ext>
                  </a:extLst>
                </a:gridCol>
              </a:tblGrid>
              <a:tr h="190500">
                <a:tc>
                  <a:txBody>
                    <a:bodyPr/>
                    <a:lstStyle/>
                    <a:p>
                      <a:pPr algn="l" fontAlgn="b"/>
                      <a:endParaRPr lang="en-US" sz="2000" b="0" i="0" u="none" strike="noStrike" dirty="0">
                        <a:solidFill>
                          <a:schemeClr val="bg1">
                            <a:lumMod val="65000"/>
                          </a:schemeClr>
                        </a:solidFill>
                        <a:effectLst/>
                        <a:latin typeface="Calibri"/>
                      </a:endParaRPr>
                    </a:p>
                  </a:txBody>
                  <a:tcPr marL="9525" marR="9525" marT="9525" marB="0" anchor="b"/>
                </a:tc>
                <a:tc>
                  <a:txBody>
                    <a:bodyPr/>
                    <a:lstStyle/>
                    <a:p>
                      <a:pPr algn="ctr" fontAlgn="b"/>
                      <a:r>
                        <a:rPr lang="en-US" sz="2000" u="none" strike="noStrike" dirty="0">
                          <a:solidFill>
                            <a:schemeClr val="bg1">
                              <a:lumMod val="65000"/>
                            </a:schemeClr>
                          </a:solidFill>
                          <a:effectLst/>
                        </a:rPr>
                        <a:t>Units</a:t>
                      </a:r>
                      <a:endParaRPr lang="en-US" sz="2000" b="0" i="0" u="none" strike="noStrike" dirty="0">
                        <a:solidFill>
                          <a:schemeClr val="bg1">
                            <a:lumMod val="65000"/>
                          </a:schemeClr>
                        </a:solidFill>
                        <a:effectLst/>
                        <a:latin typeface="Calibri"/>
                      </a:endParaRPr>
                    </a:p>
                  </a:txBody>
                  <a:tcPr marL="9525" marR="9525" marT="9525" marB="0" anchor="b"/>
                </a:tc>
                <a:tc>
                  <a:txBody>
                    <a:bodyPr/>
                    <a:lstStyle/>
                    <a:p>
                      <a:pPr algn="ctr" fontAlgn="b"/>
                      <a:r>
                        <a:rPr lang="en-US" sz="2000" u="none" strike="noStrike" dirty="0">
                          <a:solidFill>
                            <a:schemeClr val="bg1">
                              <a:lumMod val="65000"/>
                            </a:schemeClr>
                          </a:solidFill>
                          <a:effectLst/>
                        </a:rPr>
                        <a:t>Cost per </a:t>
                      </a:r>
                      <a:r>
                        <a:rPr lang="en-US" sz="2000" u="none" strike="noStrike" dirty="0" smtClean="0">
                          <a:solidFill>
                            <a:schemeClr val="bg1">
                              <a:lumMod val="65000"/>
                            </a:schemeClr>
                          </a:solidFill>
                          <a:effectLst/>
                        </a:rPr>
                        <a:t>Unit</a:t>
                      </a:r>
                      <a:endParaRPr lang="en-US" sz="2000" b="0" i="0" u="none" strike="noStrike" dirty="0">
                        <a:solidFill>
                          <a:schemeClr val="bg1">
                            <a:lumMod val="65000"/>
                          </a:schemeClr>
                        </a:solidFill>
                        <a:effectLst/>
                        <a:latin typeface="Calibri"/>
                      </a:endParaRPr>
                    </a:p>
                  </a:txBody>
                  <a:tcPr marL="9525" marR="9525" marT="9525" marB="0" anchor="b"/>
                </a:tc>
                <a:tc>
                  <a:txBody>
                    <a:bodyPr/>
                    <a:lstStyle/>
                    <a:p>
                      <a:pPr algn="ctr" fontAlgn="b"/>
                      <a:r>
                        <a:rPr lang="en-US" sz="2000" u="none" strike="noStrike" dirty="0">
                          <a:solidFill>
                            <a:schemeClr val="bg1">
                              <a:lumMod val="65000"/>
                            </a:schemeClr>
                          </a:solidFill>
                          <a:effectLst/>
                        </a:rPr>
                        <a:t>Total </a:t>
                      </a:r>
                      <a:r>
                        <a:rPr lang="en-US" sz="2000" u="none" strike="noStrike" dirty="0" smtClean="0">
                          <a:solidFill>
                            <a:schemeClr val="bg1">
                              <a:lumMod val="65000"/>
                            </a:schemeClr>
                          </a:solidFill>
                          <a:effectLst/>
                        </a:rPr>
                        <a:t>Cost</a:t>
                      </a:r>
                      <a:endParaRPr lang="en-US" sz="2000" b="0" i="0" u="none" strike="noStrike" dirty="0">
                        <a:solidFill>
                          <a:schemeClr val="bg1">
                            <a:lumMod val="65000"/>
                          </a:schemeClr>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000" u="none" strike="noStrike">
                          <a:solidFill>
                            <a:schemeClr val="bg1">
                              <a:lumMod val="65000"/>
                            </a:schemeClr>
                          </a:solidFill>
                          <a:effectLst/>
                        </a:rPr>
                        <a:t>Purchase 1</a:t>
                      </a:r>
                      <a:endParaRPr lang="en-US" sz="2000" b="0" i="0" u="none" strike="noStrike">
                        <a:solidFill>
                          <a:schemeClr val="bg1">
                            <a:lumMod val="65000"/>
                          </a:schemeClr>
                        </a:solidFill>
                        <a:effectLst/>
                        <a:latin typeface="Calibri"/>
                      </a:endParaRPr>
                    </a:p>
                  </a:txBody>
                  <a:tcPr marL="9525" marR="9525" marT="9525" marB="0" anchor="b"/>
                </a:tc>
                <a:tc>
                  <a:txBody>
                    <a:bodyPr/>
                    <a:lstStyle/>
                    <a:p>
                      <a:pPr algn="ctr" fontAlgn="b"/>
                      <a:r>
                        <a:rPr lang="en-US" sz="2000" u="none" strike="noStrike" dirty="0">
                          <a:solidFill>
                            <a:schemeClr val="bg1">
                              <a:lumMod val="65000"/>
                            </a:schemeClr>
                          </a:solidFill>
                          <a:effectLst/>
                        </a:rPr>
                        <a:t>5</a:t>
                      </a:r>
                      <a:endParaRPr lang="en-US" sz="20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US" sz="2000" u="none" strike="noStrike" dirty="0">
                          <a:solidFill>
                            <a:schemeClr val="bg1">
                              <a:lumMod val="65000"/>
                            </a:schemeClr>
                          </a:solidFill>
                          <a:effectLst/>
                        </a:rPr>
                        <a:t>$100 </a:t>
                      </a:r>
                      <a:endParaRPr lang="en-US" sz="20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US" sz="2000" u="none" strike="noStrike">
                          <a:solidFill>
                            <a:schemeClr val="bg1">
                              <a:lumMod val="65000"/>
                            </a:schemeClr>
                          </a:solidFill>
                          <a:effectLst/>
                        </a:rPr>
                        <a:t>$500 </a:t>
                      </a:r>
                      <a:endParaRPr lang="en-US" sz="2000" b="0" i="0" u="none" strike="noStrike">
                        <a:solidFill>
                          <a:schemeClr val="bg1">
                            <a:lumMod val="65000"/>
                          </a:schemeClr>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000" u="none" strike="noStrike">
                          <a:solidFill>
                            <a:schemeClr val="bg1">
                              <a:lumMod val="65000"/>
                            </a:schemeClr>
                          </a:solidFill>
                          <a:effectLst/>
                        </a:rPr>
                        <a:t>Purchase 2</a:t>
                      </a:r>
                      <a:endParaRPr lang="en-US" sz="2000" b="0" i="0" u="none" strike="noStrike">
                        <a:solidFill>
                          <a:schemeClr val="bg1">
                            <a:lumMod val="65000"/>
                          </a:schemeClr>
                        </a:solidFill>
                        <a:effectLst/>
                        <a:latin typeface="Calibri"/>
                      </a:endParaRPr>
                    </a:p>
                  </a:txBody>
                  <a:tcPr marL="9525" marR="9525" marT="9525" marB="0" anchor="b"/>
                </a:tc>
                <a:tc>
                  <a:txBody>
                    <a:bodyPr/>
                    <a:lstStyle/>
                    <a:p>
                      <a:pPr algn="ctr" fontAlgn="b"/>
                      <a:r>
                        <a:rPr lang="en-US" sz="2000" u="none" strike="noStrike" dirty="0">
                          <a:solidFill>
                            <a:schemeClr val="bg1">
                              <a:lumMod val="65000"/>
                            </a:schemeClr>
                          </a:solidFill>
                          <a:effectLst/>
                        </a:rPr>
                        <a:t>5</a:t>
                      </a:r>
                      <a:endParaRPr lang="en-US" sz="20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US" sz="2000" u="none" strike="noStrike" dirty="0">
                          <a:solidFill>
                            <a:schemeClr val="bg1">
                              <a:lumMod val="65000"/>
                            </a:schemeClr>
                          </a:solidFill>
                          <a:effectLst/>
                        </a:rPr>
                        <a:t>150</a:t>
                      </a:r>
                      <a:endParaRPr lang="en-US" sz="20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US" sz="2000" u="none" strike="noStrike">
                          <a:solidFill>
                            <a:schemeClr val="bg1">
                              <a:lumMod val="65000"/>
                            </a:schemeClr>
                          </a:solidFill>
                          <a:effectLst/>
                        </a:rPr>
                        <a:t>750</a:t>
                      </a:r>
                      <a:endParaRPr lang="en-US" sz="2000" b="0" i="0" u="none" strike="noStrike">
                        <a:solidFill>
                          <a:schemeClr val="bg1">
                            <a:lumMod val="65000"/>
                          </a:schemeClr>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000" u="none" strike="noStrike">
                          <a:solidFill>
                            <a:schemeClr val="bg1">
                              <a:lumMod val="65000"/>
                            </a:schemeClr>
                          </a:solidFill>
                          <a:effectLst/>
                        </a:rPr>
                        <a:t>Purchase 3</a:t>
                      </a:r>
                      <a:endParaRPr lang="en-US" sz="2000" b="0" i="0" u="none" strike="noStrike">
                        <a:solidFill>
                          <a:schemeClr val="bg1">
                            <a:lumMod val="65000"/>
                          </a:schemeClr>
                        </a:solidFill>
                        <a:effectLst/>
                        <a:latin typeface="Calibri"/>
                      </a:endParaRPr>
                    </a:p>
                  </a:txBody>
                  <a:tcPr marL="9525" marR="9525" marT="9525" marB="0" anchor="b"/>
                </a:tc>
                <a:tc>
                  <a:txBody>
                    <a:bodyPr/>
                    <a:lstStyle/>
                    <a:p>
                      <a:pPr algn="ctr" fontAlgn="b"/>
                      <a:r>
                        <a:rPr lang="en-US" sz="2000" u="none" strike="noStrike">
                          <a:solidFill>
                            <a:schemeClr val="bg1">
                              <a:lumMod val="65000"/>
                            </a:schemeClr>
                          </a:solidFill>
                          <a:effectLst/>
                        </a:rPr>
                        <a:t>5</a:t>
                      </a:r>
                      <a:endParaRPr lang="en-US" sz="2000" b="0" i="0" u="none" strike="noStrike">
                        <a:solidFill>
                          <a:schemeClr val="bg1">
                            <a:lumMod val="65000"/>
                          </a:schemeClr>
                        </a:solidFill>
                        <a:effectLst/>
                        <a:latin typeface="Calibri"/>
                      </a:endParaRPr>
                    </a:p>
                  </a:txBody>
                  <a:tcPr marL="9525" marR="9525" marT="9525" marB="0" anchor="b"/>
                </a:tc>
                <a:tc>
                  <a:txBody>
                    <a:bodyPr/>
                    <a:lstStyle/>
                    <a:p>
                      <a:pPr algn="r" fontAlgn="b"/>
                      <a:r>
                        <a:rPr lang="en-US" sz="2000" u="none" strike="noStrike" dirty="0">
                          <a:solidFill>
                            <a:schemeClr val="bg1">
                              <a:lumMod val="65000"/>
                            </a:schemeClr>
                          </a:solidFill>
                          <a:effectLst/>
                        </a:rPr>
                        <a:t>180</a:t>
                      </a:r>
                      <a:endParaRPr lang="en-US" sz="20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US" sz="2000" u="none" strike="noStrike" dirty="0">
                          <a:solidFill>
                            <a:schemeClr val="bg1">
                              <a:lumMod val="65000"/>
                            </a:schemeClr>
                          </a:solidFill>
                          <a:effectLst/>
                        </a:rPr>
                        <a:t>900</a:t>
                      </a:r>
                      <a:endParaRPr lang="en-US" sz="2000" b="0" i="0" u="none" strike="noStrike" dirty="0">
                        <a:solidFill>
                          <a:schemeClr val="bg1">
                            <a:lumMod val="65000"/>
                          </a:schemeClr>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000" u="none" strike="noStrike">
                          <a:solidFill>
                            <a:schemeClr val="bg1">
                              <a:lumMod val="65000"/>
                            </a:schemeClr>
                          </a:solidFill>
                          <a:effectLst/>
                        </a:rPr>
                        <a:t>Purchase 4</a:t>
                      </a:r>
                      <a:endParaRPr lang="en-US" sz="2000" b="0" i="0" u="none" strike="noStrike">
                        <a:solidFill>
                          <a:schemeClr val="bg1">
                            <a:lumMod val="65000"/>
                          </a:schemeClr>
                        </a:solidFill>
                        <a:effectLst/>
                        <a:latin typeface="Calibri"/>
                      </a:endParaRPr>
                    </a:p>
                  </a:txBody>
                  <a:tcPr marL="9525" marR="9525" marT="9525" marB="0" anchor="b"/>
                </a:tc>
                <a:tc>
                  <a:txBody>
                    <a:bodyPr/>
                    <a:lstStyle/>
                    <a:p>
                      <a:pPr algn="ctr" fontAlgn="b"/>
                      <a:r>
                        <a:rPr lang="en-US" sz="2000" u="none" strike="noStrike">
                          <a:solidFill>
                            <a:schemeClr val="bg1">
                              <a:lumMod val="65000"/>
                            </a:schemeClr>
                          </a:solidFill>
                          <a:effectLst/>
                        </a:rPr>
                        <a:t>5</a:t>
                      </a:r>
                      <a:endParaRPr lang="en-US" sz="2000" b="0" i="0" u="none" strike="noStrike">
                        <a:solidFill>
                          <a:schemeClr val="bg1">
                            <a:lumMod val="65000"/>
                          </a:schemeClr>
                        </a:solidFill>
                        <a:effectLst/>
                        <a:latin typeface="Calibri"/>
                      </a:endParaRPr>
                    </a:p>
                  </a:txBody>
                  <a:tcPr marL="9525" marR="9525" marT="9525" marB="0" anchor="b"/>
                </a:tc>
                <a:tc>
                  <a:txBody>
                    <a:bodyPr/>
                    <a:lstStyle/>
                    <a:p>
                      <a:pPr algn="r" fontAlgn="b"/>
                      <a:r>
                        <a:rPr lang="en-US" sz="2000" u="none" strike="noStrike" dirty="0">
                          <a:solidFill>
                            <a:schemeClr val="bg1">
                              <a:lumMod val="65000"/>
                            </a:schemeClr>
                          </a:solidFill>
                          <a:effectLst/>
                        </a:rPr>
                        <a:t>200</a:t>
                      </a:r>
                      <a:endParaRPr lang="en-US" sz="20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US" sz="2000" u="none" strike="noStrike" dirty="0">
                          <a:solidFill>
                            <a:schemeClr val="bg1">
                              <a:lumMod val="65000"/>
                            </a:schemeClr>
                          </a:solidFill>
                          <a:effectLst/>
                        </a:rPr>
                        <a:t>1,000</a:t>
                      </a:r>
                      <a:endParaRPr lang="en-US" sz="2000" b="0" i="0" u="none" strike="noStrike" dirty="0">
                        <a:solidFill>
                          <a:schemeClr val="bg1">
                            <a:lumMod val="65000"/>
                          </a:schemeClr>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000" u="none" strike="noStrike">
                          <a:solidFill>
                            <a:schemeClr val="bg1">
                              <a:lumMod val="65000"/>
                            </a:schemeClr>
                          </a:solidFill>
                          <a:effectLst/>
                        </a:rPr>
                        <a:t>Purchase 5</a:t>
                      </a:r>
                      <a:endParaRPr lang="en-US" sz="2000" b="0" i="0" u="none" strike="noStrike">
                        <a:solidFill>
                          <a:schemeClr val="bg1">
                            <a:lumMod val="65000"/>
                          </a:schemeClr>
                        </a:solidFill>
                        <a:effectLst/>
                        <a:latin typeface="Calibri"/>
                      </a:endParaRPr>
                    </a:p>
                  </a:txBody>
                  <a:tcPr marL="9525" marR="9525" marT="9525" marB="0" anchor="b"/>
                </a:tc>
                <a:tc>
                  <a:txBody>
                    <a:bodyPr/>
                    <a:lstStyle/>
                    <a:p>
                      <a:pPr algn="ctr" fontAlgn="b"/>
                      <a:r>
                        <a:rPr lang="en-US" sz="2000" u="none" strike="noStrike" dirty="0">
                          <a:solidFill>
                            <a:schemeClr val="tx1"/>
                          </a:solidFill>
                          <a:effectLst/>
                        </a:rPr>
                        <a:t>5</a:t>
                      </a:r>
                      <a:endParaRPr lang="en-US" sz="2000" b="0" i="0" u="none" strike="noStrike" dirty="0">
                        <a:solidFill>
                          <a:schemeClr val="tx1"/>
                        </a:solidFill>
                        <a:effectLst/>
                        <a:latin typeface="Calibri"/>
                      </a:endParaRPr>
                    </a:p>
                  </a:txBody>
                  <a:tcPr marL="9525" marR="9525" marT="9525" marB="0" anchor="b"/>
                </a:tc>
                <a:tc>
                  <a:txBody>
                    <a:bodyPr/>
                    <a:lstStyle/>
                    <a:p>
                      <a:pPr algn="r" fontAlgn="b"/>
                      <a:r>
                        <a:rPr lang="en-US" sz="2000" u="none" strike="noStrike" dirty="0">
                          <a:solidFill>
                            <a:schemeClr val="tx1"/>
                          </a:solidFill>
                          <a:effectLst/>
                        </a:rPr>
                        <a:t>240</a:t>
                      </a:r>
                      <a:endParaRPr lang="en-US" sz="2000" b="0" i="0" u="none" strike="noStrike" dirty="0">
                        <a:solidFill>
                          <a:schemeClr val="tx1"/>
                        </a:solidFill>
                        <a:effectLst/>
                        <a:latin typeface="Calibri"/>
                      </a:endParaRPr>
                    </a:p>
                  </a:txBody>
                  <a:tcPr marL="9525" marR="9525" marT="9525" marB="0" anchor="b"/>
                </a:tc>
                <a:tc>
                  <a:txBody>
                    <a:bodyPr/>
                    <a:lstStyle/>
                    <a:p>
                      <a:pPr algn="r" fontAlgn="b"/>
                      <a:r>
                        <a:rPr lang="en-US" sz="2000" u="sng" strike="noStrike" dirty="0">
                          <a:solidFill>
                            <a:schemeClr val="tx1"/>
                          </a:solidFill>
                          <a:effectLst/>
                        </a:rPr>
                        <a:t>1,200</a:t>
                      </a:r>
                      <a:endParaRPr lang="en-US" sz="2000" b="0" i="0" u="sng"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5"/>
                  </a:ext>
                </a:extLst>
              </a:tr>
              <a:tr h="190500">
                <a:tc gridSpan="3">
                  <a:txBody>
                    <a:bodyPr/>
                    <a:lstStyle/>
                    <a:p>
                      <a:pPr algn="l" fontAlgn="b"/>
                      <a:r>
                        <a:rPr lang="en-US" sz="2000" u="none" strike="noStrike">
                          <a:solidFill>
                            <a:schemeClr val="bg1">
                              <a:lumMod val="65000"/>
                            </a:schemeClr>
                          </a:solidFill>
                          <a:effectLst/>
                        </a:rPr>
                        <a:t>Cost of goods available for sale</a:t>
                      </a:r>
                      <a:endParaRPr lang="en-US" sz="2000" b="0" i="0" u="none" strike="noStrike">
                        <a:solidFill>
                          <a:schemeClr val="bg1">
                            <a:lumMod val="65000"/>
                          </a:schemeClr>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r" fontAlgn="b"/>
                      <a:r>
                        <a:rPr lang="en-US" sz="2000" u="none" strike="noStrike" dirty="0">
                          <a:solidFill>
                            <a:schemeClr val="bg1">
                              <a:lumMod val="65000"/>
                            </a:schemeClr>
                          </a:solidFill>
                          <a:effectLst/>
                        </a:rPr>
                        <a:t>$4,350 </a:t>
                      </a:r>
                      <a:endParaRPr lang="en-US" sz="2000" b="0" i="0" u="none" strike="noStrike" dirty="0">
                        <a:solidFill>
                          <a:schemeClr val="bg1">
                            <a:lumMod val="65000"/>
                          </a:schemeClr>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4E4A4924-7CC3-4BF6-9C5C-A8E770D15754}" type="slidenum">
              <a:rPr lang="en-US" smtClean="0"/>
              <a:t>24</a:t>
            </a:fld>
            <a:endParaRPr lang="en-US"/>
          </a:p>
        </p:txBody>
      </p:sp>
      <p:sp>
        <p:nvSpPr>
          <p:cNvPr id="6" name="Rectangle 5"/>
          <p:cNvSpPr/>
          <p:nvPr/>
        </p:nvSpPr>
        <p:spPr>
          <a:xfrm>
            <a:off x="914400" y="3962400"/>
            <a:ext cx="6934200" cy="2031325"/>
          </a:xfrm>
          <a:prstGeom prst="rect">
            <a:avLst/>
          </a:prstGeom>
        </p:spPr>
        <p:txBody>
          <a:bodyPr wrap="square">
            <a:spAutoFit/>
          </a:bodyPr>
          <a:lstStyle/>
          <a:p>
            <a:r>
              <a:rPr lang="en-US" dirty="0">
                <a:solidFill>
                  <a:schemeClr val="bg1">
                    <a:lumMod val="65000"/>
                  </a:schemeClr>
                </a:solidFill>
              </a:rPr>
              <a:t>A company starts operations with no inventory at the beginning of a fiscal year and makes </a:t>
            </a:r>
            <a:r>
              <a:rPr lang="en-US" dirty="0" smtClean="0">
                <a:solidFill>
                  <a:schemeClr val="bg1">
                    <a:lumMod val="65000"/>
                  </a:schemeClr>
                </a:solidFill>
              </a:rPr>
              <a:t>five purchases </a:t>
            </a:r>
            <a:r>
              <a:rPr lang="en-US" dirty="0">
                <a:solidFill>
                  <a:schemeClr val="bg1">
                    <a:lumMod val="65000"/>
                  </a:schemeClr>
                </a:solidFill>
              </a:rPr>
              <a:t>of </a:t>
            </a:r>
            <a:r>
              <a:rPr lang="en-US" dirty="0" smtClean="0">
                <a:solidFill>
                  <a:schemeClr val="bg1">
                    <a:lumMod val="65000"/>
                  </a:schemeClr>
                </a:solidFill>
              </a:rPr>
              <a:t>goods </a:t>
            </a:r>
            <a:r>
              <a:rPr lang="en-US" dirty="0">
                <a:solidFill>
                  <a:schemeClr val="bg1">
                    <a:lumMod val="65000"/>
                  </a:schemeClr>
                </a:solidFill>
              </a:rPr>
              <a:t>for </a:t>
            </a:r>
            <a:r>
              <a:rPr lang="en-US" dirty="0" smtClean="0">
                <a:solidFill>
                  <a:schemeClr val="bg1">
                    <a:lumMod val="65000"/>
                  </a:schemeClr>
                </a:solidFill>
              </a:rPr>
              <a:t>resale, as shown in the table. During </a:t>
            </a:r>
            <a:r>
              <a:rPr lang="en-US" dirty="0">
                <a:solidFill>
                  <a:schemeClr val="bg1">
                    <a:lumMod val="65000"/>
                  </a:schemeClr>
                </a:solidFill>
              </a:rPr>
              <a:t>the period, the company sells all of the goods purchased except for five </a:t>
            </a:r>
            <a:r>
              <a:rPr lang="en-US" dirty="0" smtClean="0">
                <a:solidFill>
                  <a:schemeClr val="bg1">
                    <a:lumMod val="65000"/>
                  </a:schemeClr>
                </a:solidFill>
              </a:rPr>
              <a:t>units. </a:t>
            </a:r>
          </a:p>
          <a:p>
            <a:endParaRPr lang="en-US" dirty="0" smtClean="0">
              <a:solidFill>
                <a:schemeClr val="bg1">
                  <a:lumMod val="65000"/>
                </a:schemeClr>
              </a:solidFill>
            </a:endParaRPr>
          </a:p>
          <a:p>
            <a:r>
              <a:rPr lang="en-US" dirty="0" smtClean="0">
                <a:solidFill>
                  <a:schemeClr val="bg1">
                    <a:lumMod val="65000"/>
                  </a:schemeClr>
                </a:solidFill>
              </a:rPr>
              <a:t>What </a:t>
            </a:r>
            <a:r>
              <a:rPr lang="en-US" dirty="0">
                <a:solidFill>
                  <a:schemeClr val="bg1">
                    <a:lumMod val="65000"/>
                  </a:schemeClr>
                </a:solidFill>
              </a:rPr>
              <a:t>are the </a:t>
            </a:r>
            <a:r>
              <a:rPr lang="en-US" b="1" dirty="0">
                <a:solidFill>
                  <a:schemeClr val="bg1">
                    <a:lumMod val="65000"/>
                  </a:schemeClr>
                </a:solidFill>
              </a:rPr>
              <a:t>ending inventory </a:t>
            </a:r>
            <a:r>
              <a:rPr lang="en-US" dirty="0">
                <a:solidFill>
                  <a:schemeClr val="bg1">
                    <a:lumMod val="65000"/>
                  </a:schemeClr>
                </a:solidFill>
              </a:rPr>
              <a:t>and </a:t>
            </a:r>
            <a:r>
              <a:rPr lang="en-US" b="1" dirty="0">
                <a:solidFill>
                  <a:schemeClr val="bg1">
                    <a:lumMod val="65000"/>
                  </a:schemeClr>
                </a:solidFill>
              </a:rPr>
              <a:t>cost of goods sold</a:t>
            </a:r>
            <a:r>
              <a:rPr lang="en-US" dirty="0">
                <a:solidFill>
                  <a:schemeClr val="bg1">
                    <a:lumMod val="65000"/>
                  </a:schemeClr>
                </a:solidFill>
              </a:rPr>
              <a:t> if the company uses the </a:t>
            </a:r>
            <a:r>
              <a:rPr lang="en-US" b="1" dirty="0" smtClean="0">
                <a:solidFill>
                  <a:schemeClr val="bg1">
                    <a:lumMod val="65000"/>
                  </a:schemeClr>
                </a:solidFill>
              </a:rPr>
              <a:t>FIFO</a:t>
            </a:r>
            <a:r>
              <a:rPr lang="en-US" dirty="0" smtClean="0">
                <a:solidFill>
                  <a:schemeClr val="bg1">
                    <a:lumMod val="65000"/>
                  </a:schemeClr>
                </a:solidFill>
              </a:rPr>
              <a:t> method </a:t>
            </a:r>
            <a:r>
              <a:rPr lang="en-US" dirty="0">
                <a:solidFill>
                  <a:schemeClr val="bg1">
                    <a:lumMod val="65000"/>
                  </a:schemeClr>
                </a:solidFill>
              </a:rPr>
              <a:t>of inventory costing?</a:t>
            </a:r>
          </a:p>
        </p:txBody>
      </p:sp>
      <p:sp>
        <p:nvSpPr>
          <p:cNvPr id="8" name="TextBox 7"/>
          <p:cNvSpPr txBox="1"/>
          <p:nvPr/>
        </p:nvSpPr>
        <p:spPr>
          <a:xfrm>
            <a:off x="6477000" y="1524000"/>
            <a:ext cx="1981200" cy="1371600"/>
          </a:xfrm>
          <a:prstGeom prst="rect">
            <a:avLst/>
          </a:prstGeom>
          <a:noFill/>
        </p:spPr>
        <p:txBody>
          <a:bodyPr wrap="square" rtlCol="0">
            <a:noAutofit/>
          </a:bodyPr>
          <a:lstStyle/>
          <a:p>
            <a:r>
              <a:rPr lang="en-US" dirty="0" smtClean="0">
                <a:solidFill>
                  <a:schemeClr val="bg1">
                    <a:lumMod val="65000"/>
                  </a:schemeClr>
                </a:solidFill>
              </a:rPr>
              <a:t>First costs in are first costs out to cost of goods sold: $3,150</a:t>
            </a:r>
            <a:endParaRPr lang="en-US" dirty="0">
              <a:solidFill>
                <a:schemeClr val="bg1">
                  <a:lumMod val="65000"/>
                </a:schemeClr>
              </a:solidFill>
            </a:endParaRPr>
          </a:p>
        </p:txBody>
      </p:sp>
      <p:sp>
        <p:nvSpPr>
          <p:cNvPr id="9" name="TextBox 8"/>
          <p:cNvSpPr txBox="1"/>
          <p:nvPr/>
        </p:nvSpPr>
        <p:spPr>
          <a:xfrm>
            <a:off x="6477000" y="3124200"/>
            <a:ext cx="2286000" cy="609600"/>
          </a:xfrm>
          <a:prstGeom prst="rect">
            <a:avLst/>
          </a:prstGeom>
          <a:noFill/>
        </p:spPr>
        <p:txBody>
          <a:bodyPr wrap="square" rtlCol="0">
            <a:noAutofit/>
          </a:bodyPr>
          <a:lstStyle/>
          <a:p>
            <a:r>
              <a:rPr lang="en-US" dirty="0" smtClean="0"/>
              <a:t>Last in are in ending inventory: $1,200</a:t>
            </a:r>
            <a:endParaRPr lang="en-US" dirty="0"/>
          </a:p>
        </p:txBody>
      </p:sp>
    </p:spTree>
    <p:extLst>
      <p:ext uri="{BB962C8B-B14F-4D97-AF65-F5344CB8AC3E}">
        <p14:creationId xmlns:p14="http://schemas.microsoft.com/office/powerpoint/2010/main" val="3716189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Accounting </a:t>
            </a:r>
            <a:r>
              <a:rPr lang="en-US" dirty="0" smtClean="0"/>
              <a:t>Choices:</a:t>
            </a:r>
            <a:br>
              <a:rPr lang="en-US" dirty="0" smtClean="0"/>
            </a:br>
            <a:r>
              <a:rPr lang="en-US" dirty="0" smtClean="0"/>
              <a:t>Inventory cost flow assumptions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1180866"/>
              </p:ext>
            </p:extLst>
          </p:nvPr>
        </p:nvGraphicFramePr>
        <p:xfrm>
          <a:off x="1143000" y="1447800"/>
          <a:ext cx="5791201" cy="2200275"/>
        </p:xfrm>
        <a:graphic>
          <a:graphicData uri="http://schemas.openxmlformats.org/drawingml/2006/table">
            <a:tbl>
              <a:tblPr>
                <a:tableStyleId>{5C22544A-7EE6-4342-B048-85BDC9FD1C3A}</a:tableStyleId>
              </a:tblPr>
              <a:tblGrid>
                <a:gridCol w="1598576">
                  <a:extLst>
                    <a:ext uri="{9D8B030D-6E8A-4147-A177-3AD203B41FA5}">
                      <a16:colId xmlns:a16="http://schemas.microsoft.com/office/drawing/2014/main" val="20000"/>
                    </a:ext>
                  </a:extLst>
                </a:gridCol>
                <a:gridCol w="850152">
                  <a:extLst>
                    <a:ext uri="{9D8B030D-6E8A-4147-A177-3AD203B41FA5}">
                      <a16:colId xmlns:a16="http://schemas.microsoft.com/office/drawing/2014/main" val="20001"/>
                    </a:ext>
                  </a:extLst>
                </a:gridCol>
                <a:gridCol w="1889224">
                  <a:extLst>
                    <a:ext uri="{9D8B030D-6E8A-4147-A177-3AD203B41FA5}">
                      <a16:colId xmlns:a16="http://schemas.microsoft.com/office/drawing/2014/main" val="20002"/>
                    </a:ext>
                  </a:extLst>
                </a:gridCol>
                <a:gridCol w="1453249">
                  <a:extLst>
                    <a:ext uri="{9D8B030D-6E8A-4147-A177-3AD203B41FA5}">
                      <a16:colId xmlns:a16="http://schemas.microsoft.com/office/drawing/2014/main" val="20003"/>
                    </a:ext>
                  </a:extLst>
                </a:gridCol>
              </a:tblGrid>
              <a:tr h="190500">
                <a:tc>
                  <a:txBody>
                    <a:bodyPr/>
                    <a:lstStyle/>
                    <a:p>
                      <a:pPr algn="l" fontAlgn="b"/>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Units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Cost per </a:t>
                      </a:r>
                      <a:r>
                        <a:rPr lang="en-US" sz="2000" u="none" strike="noStrike" dirty="0" smtClean="0">
                          <a:effectLst/>
                        </a:rPr>
                        <a:t>Unit</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Total </a:t>
                      </a:r>
                      <a:r>
                        <a:rPr lang="en-US" sz="2000" u="none" strike="noStrike" dirty="0" smtClean="0">
                          <a:effectLst/>
                        </a:rPr>
                        <a:t>Cost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000" u="none" strike="noStrike">
                          <a:effectLst/>
                        </a:rPr>
                        <a:t>Purchase 1</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$100 </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$500 </a:t>
                      </a:r>
                      <a:endParaRPr lang="en-US"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000" u="none" strike="noStrike">
                          <a:effectLst/>
                        </a:rPr>
                        <a:t>Purchase 2</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150</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750</a:t>
                      </a:r>
                      <a:endParaRPr lang="en-US"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000" u="none" strike="noStrike">
                          <a:effectLst/>
                        </a:rPr>
                        <a:t>Purchase 3</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5</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180</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900</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000" u="none" strike="noStrike">
                          <a:effectLst/>
                        </a:rPr>
                        <a:t>Purchase 4</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5</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200</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1,000</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000" u="none" strike="noStrike">
                          <a:effectLst/>
                        </a:rPr>
                        <a:t>Purchase 5</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240</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sng" strike="noStrike" dirty="0">
                          <a:effectLst/>
                        </a:rPr>
                        <a:t>1,200</a:t>
                      </a:r>
                      <a:endParaRPr lang="en-US" sz="2000" b="0" i="0" u="sng"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gridSpan="3">
                  <a:txBody>
                    <a:bodyPr/>
                    <a:lstStyle/>
                    <a:p>
                      <a:pPr algn="l" fontAlgn="b"/>
                      <a:r>
                        <a:rPr lang="en-US" sz="2000" u="none" strike="noStrike" dirty="0">
                          <a:effectLst/>
                        </a:rPr>
                        <a:t>Cost of goods available for sale</a:t>
                      </a:r>
                      <a:endParaRPr lang="en-US" sz="20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r" fontAlgn="b"/>
                      <a:r>
                        <a:rPr lang="en-US" sz="2000" u="none" strike="noStrike" dirty="0">
                          <a:effectLst/>
                        </a:rPr>
                        <a:t>$4,350 </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4E4A4924-7CC3-4BF6-9C5C-A8E770D15754}" type="slidenum">
              <a:rPr lang="en-US" smtClean="0"/>
              <a:t>25</a:t>
            </a:fld>
            <a:endParaRPr lang="en-US"/>
          </a:p>
        </p:txBody>
      </p:sp>
      <p:sp>
        <p:nvSpPr>
          <p:cNvPr id="6" name="Rectangle 5"/>
          <p:cNvSpPr/>
          <p:nvPr/>
        </p:nvSpPr>
        <p:spPr>
          <a:xfrm>
            <a:off x="914400" y="3962400"/>
            <a:ext cx="6934200" cy="2308324"/>
          </a:xfrm>
          <a:prstGeom prst="rect">
            <a:avLst/>
          </a:prstGeom>
        </p:spPr>
        <p:txBody>
          <a:bodyPr wrap="square">
            <a:spAutoFit/>
          </a:bodyPr>
          <a:lstStyle/>
          <a:p>
            <a:r>
              <a:rPr lang="en-US" dirty="0"/>
              <a:t>A company starts operations with no inventory at the beginning of a fiscal year and makes </a:t>
            </a:r>
            <a:r>
              <a:rPr lang="en-US" dirty="0" smtClean="0"/>
              <a:t>five purchases </a:t>
            </a:r>
            <a:r>
              <a:rPr lang="en-US" dirty="0"/>
              <a:t>of </a:t>
            </a:r>
            <a:r>
              <a:rPr lang="en-US" dirty="0" smtClean="0"/>
              <a:t>goods </a:t>
            </a:r>
            <a:r>
              <a:rPr lang="en-US" dirty="0"/>
              <a:t>for </a:t>
            </a:r>
            <a:r>
              <a:rPr lang="en-US" dirty="0" smtClean="0"/>
              <a:t>resale, as shown in the table. During </a:t>
            </a:r>
            <a:r>
              <a:rPr lang="en-US" dirty="0"/>
              <a:t>the period, the company sells all of the goods purchased except for five </a:t>
            </a:r>
            <a:r>
              <a:rPr lang="en-US" dirty="0" smtClean="0"/>
              <a:t>units. </a:t>
            </a:r>
          </a:p>
          <a:p>
            <a:endParaRPr lang="en-US" dirty="0" smtClean="0"/>
          </a:p>
          <a:p>
            <a:r>
              <a:rPr lang="en-US" dirty="0" smtClean="0"/>
              <a:t>What </a:t>
            </a:r>
            <a:r>
              <a:rPr lang="en-US" dirty="0"/>
              <a:t>are the </a:t>
            </a:r>
            <a:r>
              <a:rPr lang="en-US" b="1" dirty="0"/>
              <a:t>ending inventory </a:t>
            </a:r>
            <a:r>
              <a:rPr lang="en-US" dirty="0"/>
              <a:t>and </a:t>
            </a:r>
            <a:r>
              <a:rPr lang="en-US" b="1" dirty="0"/>
              <a:t>cost of goods sold</a:t>
            </a:r>
            <a:r>
              <a:rPr lang="en-US" dirty="0"/>
              <a:t> if the company uses the </a:t>
            </a:r>
            <a:r>
              <a:rPr lang="en-US" b="1" dirty="0"/>
              <a:t>weighted-average</a:t>
            </a:r>
            <a:r>
              <a:rPr lang="en-US" dirty="0" smtClean="0"/>
              <a:t> method </a:t>
            </a:r>
            <a:r>
              <a:rPr lang="en-US" dirty="0"/>
              <a:t>of inventory costing?</a:t>
            </a:r>
          </a:p>
        </p:txBody>
      </p:sp>
    </p:spTree>
    <p:extLst>
      <p:ext uri="{BB962C8B-B14F-4D97-AF65-F5344CB8AC3E}">
        <p14:creationId xmlns:p14="http://schemas.microsoft.com/office/powerpoint/2010/main" val="57302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Accounting </a:t>
            </a:r>
            <a:r>
              <a:rPr lang="en-US" dirty="0" smtClean="0"/>
              <a:t>Choices:</a:t>
            </a:r>
            <a:br>
              <a:rPr lang="en-US" dirty="0" smtClean="0"/>
            </a:br>
            <a:r>
              <a:rPr lang="en-US" dirty="0" smtClean="0"/>
              <a:t>Inventory cost flow assumptions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0906379"/>
              </p:ext>
            </p:extLst>
          </p:nvPr>
        </p:nvGraphicFramePr>
        <p:xfrm>
          <a:off x="914400" y="1447800"/>
          <a:ext cx="5791201" cy="2270760"/>
        </p:xfrm>
        <a:graphic>
          <a:graphicData uri="http://schemas.openxmlformats.org/drawingml/2006/table">
            <a:tbl>
              <a:tblPr>
                <a:tableStyleId>{5C22544A-7EE6-4342-B048-85BDC9FD1C3A}</a:tableStyleId>
              </a:tblPr>
              <a:tblGrid>
                <a:gridCol w="1598576">
                  <a:extLst>
                    <a:ext uri="{9D8B030D-6E8A-4147-A177-3AD203B41FA5}">
                      <a16:colId xmlns:a16="http://schemas.microsoft.com/office/drawing/2014/main" val="20000"/>
                    </a:ext>
                  </a:extLst>
                </a:gridCol>
                <a:gridCol w="850152">
                  <a:extLst>
                    <a:ext uri="{9D8B030D-6E8A-4147-A177-3AD203B41FA5}">
                      <a16:colId xmlns:a16="http://schemas.microsoft.com/office/drawing/2014/main" val="20001"/>
                    </a:ext>
                  </a:extLst>
                </a:gridCol>
                <a:gridCol w="1889224">
                  <a:extLst>
                    <a:ext uri="{9D8B030D-6E8A-4147-A177-3AD203B41FA5}">
                      <a16:colId xmlns:a16="http://schemas.microsoft.com/office/drawing/2014/main" val="20002"/>
                    </a:ext>
                  </a:extLst>
                </a:gridCol>
                <a:gridCol w="1453249">
                  <a:extLst>
                    <a:ext uri="{9D8B030D-6E8A-4147-A177-3AD203B41FA5}">
                      <a16:colId xmlns:a16="http://schemas.microsoft.com/office/drawing/2014/main" val="20003"/>
                    </a:ext>
                  </a:extLst>
                </a:gridCol>
              </a:tblGrid>
              <a:tr h="190500">
                <a:tc>
                  <a:txBody>
                    <a:bodyPr/>
                    <a:lstStyle/>
                    <a:p>
                      <a:pPr algn="l" fontAlgn="b"/>
                      <a:endParaRPr lang="en-US" sz="1800" b="0" i="0" u="none" strike="noStrike" dirty="0">
                        <a:solidFill>
                          <a:schemeClr val="bg1">
                            <a:lumMod val="50000"/>
                          </a:schemeClr>
                        </a:solidFill>
                        <a:effectLst/>
                        <a:latin typeface="Calibri"/>
                      </a:endParaRPr>
                    </a:p>
                  </a:txBody>
                  <a:tcPr marL="9525" marR="9525" marT="9525" marB="0" anchor="b"/>
                </a:tc>
                <a:tc>
                  <a:txBody>
                    <a:bodyPr/>
                    <a:lstStyle/>
                    <a:p>
                      <a:pPr algn="ctr" fontAlgn="b"/>
                      <a:r>
                        <a:rPr lang="en-US" sz="1800" u="none" strike="noStrike" dirty="0">
                          <a:solidFill>
                            <a:schemeClr val="bg1">
                              <a:lumMod val="50000"/>
                            </a:schemeClr>
                          </a:solidFill>
                          <a:effectLst/>
                        </a:rPr>
                        <a:t>Units</a:t>
                      </a:r>
                      <a:endParaRPr lang="en-US" sz="1800" b="0" i="0" u="none" strike="noStrike" dirty="0">
                        <a:solidFill>
                          <a:schemeClr val="bg1">
                            <a:lumMod val="50000"/>
                          </a:schemeClr>
                        </a:solidFill>
                        <a:effectLst/>
                        <a:latin typeface="Calibri"/>
                      </a:endParaRPr>
                    </a:p>
                  </a:txBody>
                  <a:tcPr marL="9525" marR="9525" marT="9525" marB="0" anchor="b"/>
                </a:tc>
                <a:tc>
                  <a:txBody>
                    <a:bodyPr/>
                    <a:lstStyle/>
                    <a:p>
                      <a:pPr algn="ctr" fontAlgn="b"/>
                      <a:r>
                        <a:rPr lang="en-US" sz="1800" u="none" strike="noStrike" dirty="0">
                          <a:solidFill>
                            <a:schemeClr val="bg1">
                              <a:lumMod val="50000"/>
                            </a:schemeClr>
                          </a:solidFill>
                          <a:effectLst/>
                        </a:rPr>
                        <a:t>Cost per </a:t>
                      </a:r>
                      <a:r>
                        <a:rPr lang="en-US" sz="1800" u="none" strike="noStrike" dirty="0" smtClean="0">
                          <a:solidFill>
                            <a:schemeClr val="bg1">
                              <a:lumMod val="50000"/>
                            </a:schemeClr>
                          </a:solidFill>
                          <a:effectLst/>
                        </a:rPr>
                        <a:t>Unit</a:t>
                      </a:r>
                      <a:endParaRPr lang="en-US" sz="1800" b="0" i="0" u="none" strike="noStrike" dirty="0">
                        <a:solidFill>
                          <a:schemeClr val="bg1">
                            <a:lumMod val="50000"/>
                          </a:schemeClr>
                        </a:solidFill>
                        <a:effectLst/>
                        <a:latin typeface="Calibri"/>
                      </a:endParaRPr>
                    </a:p>
                  </a:txBody>
                  <a:tcPr marL="9525" marR="9525" marT="9525" marB="0" anchor="b"/>
                </a:tc>
                <a:tc>
                  <a:txBody>
                    <a:bodyPr/>
                    <a:lstStyle/>
                    <a:p>
                      <a:pPr algn="ctr" fontAlgn="b"/>
                      <a:r>
                        <a:rPr lang="en-US" sz="1800" u="none" strike="noStrike" dirty="0">
                          <a:solidFill>
                            <a:schemeClr val="bg1">
                              <a:lumMod val="50000"/>
                            </a:schemeClr>
                          </a:solidFill>
                          <a:effectLst/>
                        </a:rPr>
                        <a:t>Total </a:t>
                      </a:r>
                      <a:r>
                        <a:rPr lang="en-US" sz="1800" u="none" strike="noStrike" dirty="0" smtClean="0">
                          <a:solidFill>
                            <a:schemeClr val="bg1">
                              <a:lumMod val="50000"/>
                            </a:schemeClr>
                          </a:solidFill>
                          <a:effectLst/>
                        </a:rPr>
                        <a:t>Cost</a:t>
                      </a:r>
                      <a:endParaRPr lang="en-US" sz="1800" b="0" i="0" u="none" strike="noStrike" dirty="0">
                        <a:solidFill>
                          <a:schemeClr val="bg1">
                            <a:lumMod val="50000"/>
                          </a:schemeClr>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1800" u="none" strike="noStrike">
                          <a:solidFill>
                            <a:schemeClr val="bg1">
                              <a:lumMod val="50000"/>
                            </a:schemeClr>
                          </a:solidFill>
                          <a:effectLst/>
                        </a:rPr>
                        <a:t>Purchase 1</a:t>
                      </a:r>
                      <a:endParaRPr lang="en-US" sz="1800" b="0" i="0" u="none" strike="noStrike">
                        <a:solidFill>
                          <a:schemeClr val="bg1">
                            <a:lumMod val="50000"/>
                          </a:schemeClr>
                        </a:solidFill>
                        <a:effectLst/>
                        <a:latin typeface="Calibri"/>
                      </a:endParaRPr>
                    </a:p>
                  </a:txBody>
                  <a:tcPr marL="9525" marR="9525" marT="9525" marB="0" anchor="b"/>
                </a:tc>
                <a:tc>
                  <a:txBody>
                    <a:bodyPr/>
                    <a:lstStyle/>
                    <a:p>
                      <a:pPr algn="ctr" fontAlgn="b"/>
                      <a:r>
                        <a:rPr lang="en-US" sz="1800" u="none" strike="noStrike" dirty="0">
                          <a:solidFill>
                            <a:schemeClr val="bg1">
                              <a:lumMod val="50000"/>
                            </a:schemeClr>
                          </a:solidFill>
                          <a:effectLst/>
                        </a:rPr>
                        <a:t>5</a:t>
                      </a:r>
                      <a:endParaRPr lang="en-US" sz="1800" b="0" i="0" u="none" strike="noStrike" dirty="0">
                        <a:solidFill>
                          <a:schemeClr val="bg1">
                            <a:lumMod val="50000"/>
                          </a:schemeClr>
                        </a:solidFill>
                        <a:effectLst/>
                        <a:latin typeface="Calibri"/>
                      </a:endParaRPr>
                    </a:p>
                  </a:txBody>
                  <a:tcPr marL="9525" marR="9525" marT="9525" marB="0" anchor="b"/>
                </a:tc>
                <a:tc>
                  <a:txBody>
                    <a:bodyPr/>
                    <a:lstStyle/>
                    <a:p>
                      <a:pPr algn="r" fontAlgn="b"/>
                      <a:r>
                        <a:rPr lang="en-US" sz="1800" u="none" strike="noStrike" dirty="0">
                          <a:solidFill>
                            <a:schemeClr val="bg1">
                              <a:lumMod val="50000"/>
                            </a:schemeClr>
                          </a:solidFill>
                          <a:effectLst/>
                        </a:rPr>
                        <a:t>$100 </a:t>
                      </a:r>
                      <a:endParaRPr lang="en-US" sz="1800" b="0" i="0" u="none" strike="noStrike" dirty="0">
                        <a:solidFill>
                          <a:schemeClr val="bg1">
                            <a:lumMod val="50000"/>
                          </a:schemeClr>
                        </a:solidFill>
                        <a:effectLst/>
                        <a:latin typeface="Calibri"/>
                      </a:endParaRPr>
                    </a:p>
                  </a:txBody>
                  <a:tcPr marL="9525" marR="9525" marT="9525" marB="0" anchor="b"/>
                </a:tc>
                <a:tc>
                  <a:txBody>
                    <a:bodyPr/>
                    <a:lstStyle/>
                    <a:p>
                      <a:pPr algn="r" fontAlgn="b"/>
                      <a:r>
                        <a:rPr lang="en-US" sz="1800" u="none" strike="noStrike">
                          <a:solidFill>
                            <a:schemeClr val="bg1">
                              <a:lumMod val="50000"/>
                            </a:schemeClr>
                          </a:solidFill>
                          <a:effectLst/>
                        </a:rPr>
                        <a:t>$500 </a:t>
                      </a:r>
                      <a:endParaRPr lang="en-US" sz="1800" b="0" i="0" u="none" strike="noStrike">
                        <a:solidFill>
                          <a:schemeClr val="bg1">
                            <a:lumMod val="50000"/>
                          </a:schemeClr>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1800" u="none" strike="noStrike">
                          <a:solidFill>
                            <a:schemeClr val="bg1">
                              <a:lumMod val="50000"/>
                            </a:schemeClr>
                          </a:solidFill>
                          <a:effectLst/>
                        </a:rPr>
                        <a:t>Purchase 2</a:t>
                      </a:r>
                      <a:endParaRPr lang="en-US" sz="1800" b="0" i="0" u="none" strike="noStrike">
                        <a:solidFill>
                          <a:schemeClr val="bg1">
                            <a:lumMod val="50000"/>
                          </a:schemeClr>
                        </a:solidFill>
                        <a:effectLst/>
                        <a:latin typeface="Calibri"/>
                      </a:endParaRPr>
                    </a:p>
                  </a:txBody>
                  <a:tcPr marL="9525" marR="9525" marT="9525" marB="0" anchor="b"/>
                </a:tc>
                <a:tc>
                  <a:txBody>
                    <a:bodyPr/>
                    <a:lstStyle/>
                    <a:p>
                      <a:pPr algn="ctr" fontAlgn="b"/>
                      <a:r>
                        <a:rPr lang="en-US" sz="1800" u="none" strike="noStrike" dirty="0">
                          <a:solidFill>
                            <a:schemeClr val="bg1">
                              <a:lumMod val="50000"/>
                            </a:schemeClr>
                          </a:solidFill>
                          <a:effectLst/>
                        </a:rPr>
                        <a:t>5</a:t>
                      </a:r>
                      <a:endParaRPr lang="en-US" sz="1800" b="0" i="0" u="none" strike="noStrike" dirty="0">
                        <a:solidFill>
                          <a:schemeClr val="bg1">
                            <a:lumMod val="50000"/>
                          </a:schemeClr>
                        </a:solidFill>
                        <a:effectLst/>
                        <a:latin typeface="Calibri"/>
                      </a:endParaRPr>
                    </a:p>
                  </a:txBody>
                  <a:tcPr marL="9525" marR="9525" marT="9525" marB="0" anchor="b"/>
                </a:tc>
                <a:tc>
                  <a:txBody>
                    <a:bodyPr/>
                    <a:lstStyle/>
                    <a:p>
                      <a:pPr algn="r" fontAlgn="b"/>
                      <a:r>
                        <a:rPr lang="en-US" sz="1800" u="none" strike="noStrike" dirty="0">
                          <a:solidFill>
                            <a:schemeClr val="bg1">
                              <a:lumMod val="50000"/>
                            </a:schemeClr>
                          </a:solidFill>
                          <a:effectLst/>
                        </a:rPr>
                        <a:t>150</a:t>
                      </a:r>
                      <a:endParaRPr lang="en-US" sz="1800" b="0" i="0" u="none" strike="noStrike" dirty="0">
                        <a:solidFill>
                          <a:schemeClr val="bg1">
                            <a:lumMod val="50000"/>
                          </a:schemeClr>
                        </a:solidFill>
                        <a:effectLst/>
                        <a:latin typeface="Calibri"/>
                      </a:endParaRPr>
                    </a:p>
                  </a:txBody>
                  <a:tcPr marL="9525" marR="9525" marT="9525" marB="0" anchor="b"/>
                </a:tc>
                <a:tc>
                  <a:txBody>
                    <a:bodyPr/>
                    <a:lstStyle/>
                    <a:p>
                      <a:pPr algn="r" fontAlgn="b"/>
                      <a:r>
                        <a:rPr lang="en-US" sz="1800" u="none" strike="noStrike">
                          <a:solidFill>
                            <a:schemeClr val="bg1">
                              <a:lumMod val="50000"/>
                            </a:schemeClr>
                          </a:solidFill>
                          <a:effectLst/>
                        </a:rPr>
                        <a:t>750</a:t>
                      </a:r>
                      <a:endParaRPr lang="en-US" sz="1800" b="0" i="0" u="none" strike="noStrike">
                        <a:solidFill>
                          <a:schemeClr val="bg1">
                            <a:lumMod val="50000"/>
                          </a:schemeClr>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1800" u="none" strike="noStrike">
                          <a:solidFill>
                            <a:schemeClr val="bg1">
                              <a:lumMod val="50000"/>
                            </a:schemeClr>
                          </a:solidFill>
                          <a:effectLst/>
                        </a:rPr>
                        <a:t>Purchase 3</a:t>
                      </a:r>
                      <a:endParaRPr lang="en-US" sz="1800" b="0" i="0" u="none" strike="noStrike">
                        <a:solidFill>
                          <a:schemeClr val="bg1">
                            <a:lumMod val="50000"/>
                          </a:schemeClr>
                        </a:solidFill>
                        <a:effectLst/>
                        <a:latin typeface="Calibri"/>
                      </a:endParaRPr>
                    </a:p>
                  </a:txBody>
                  <a:tcPr marL="9525" marR="9525" marT="9525" marB="0" anchor="b"/>
                </a:tc>
                <a:tc>
                  <a:txBody>
                    <a:bodyPr/>
                    <a:lstStyle/>
                    <a:p>
                      <a:pPr algn="ctr" fontAlgn="b"/>
                      <a:r>
                        <a:rPr lang="en-US" sz="1800" u="none" strike="noStrike">
                          <a:solidFill>
                            <a:schemeClr val="bg1">
                              <a:lumMod val="50000"/>
                            </a:schemeClr>
                          </a:solidFill>
                          <a:effectLst/>
                        </a:rPr>
                        <a:t>5</a:t>
                      </a:r>
                      <a:endParaRPr lang="en-US" sz="1800" b="0" i="0" u="none" strike="noStrike">
                        <a:solidFill>
                          <a:schemeClr val="bg1">
                            <a:lumMod val="50000"/>
                          </a:schemeClr>
                        </a:solidFill>
                        <a:effectLst/>
                        <a:latin typeface="Calibri"/>
                      </a:endParaRPr>
                    </a:p>
                  </a:txBody>
                  <a:tcPr marL="9525" marR="9525" marT="9525" marB="0" anchor="b"/>
                </a:tc>
                <a:tc>
                  <a:txBody>
                    <a:bodyPr/>
                    <a:lstStyle/>
                    <a:p>
                      <a:pPr algn="r" fontAlgn="b"/>
                      <a:r>
                        <a:rPr lang="en-US" sz="1800" u="none" strike="noStrike" dirty="0">
                          <a:solidFill>
                            <a:schemeClr val="bg1">
                              <a:lumMod val="50000"/>
                            </a:schemeClr>
                          </a:solidFill>
                          <a:effectLst/>
                        </a:rPr>
                        <a:t>180</a:t>
                      </a:r>
                      <a:endParaRPr lang="en-US" sz="1800" b="0" i="0" u="none" strike="noStrike" dirty="0">
                        <a:solidFill>
                          <a:schemeClr val="bg1">
                            <a:lumMod val="50000"/>
                          </a:schemeClr>
                        </a:solidFill>
                        <a:effectLst/>
                        <a:latin typeface="Calibri"/>
                      </a:endParaRPr>
                    </a:p>
                  </a:txBody>
                  <a:tcPr marL="9525" marR="9525" marT="9525" marB="0" anchor="b"/>
                </a:tc>
                <a:tc>
                  <a:txBody>
                    <a:bodyPr/>
                    <a:lstStyle/>
                    <a:p>
                      <a:pPr algn="r" fontAlgn="b"/>
                      <a:r>
                        <a:rPr lang="en-US" sz="1800" u="none" strike="noStrike" dirty="0">
                          <a:solidFill>
                            <a:schemeClr val="bg1">
                              <a:lumMod val="50000"/>
                            </a:schemeClr>
                          </a:solidFill>
                          <a:effectLst/>
                        </a:rPr>
                        <a:t>900</a:t>
                      </a:r>
                      <a:endParaRPr lang="en-US" sz="1800" b="0" i="0" u="none" strike="noStrike" dirty="0">
                        <a:solidFill>
                          <a:schemeClr val="bg1">
                            <a:lumMod val="50000"/>
                          </a:schemeClr>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1800" u="none" strike="noStrike">
                          <a:solidFill>
                            <a:schemeClr val="bg1">
                              <a:lumMod val="50000"/>
                            </a:schemeClr>
                          </a:solidFill>
                          <a:effectLst/>
                        </a:rPr>
                        <a:t>Purchase 4</a:t>
                      </a:r>
                      <a:endParaRPr lang="en-US" sz="1800" b="0" i="0" u="none" strike="noStrike">
                        <a:solidFill>
                          <a:schemeClr val="bg1">
                            <a:lumMod val="50000"/>
                          </a:schemeClr>
                        </a:solidFill>
                        <a:effectLst/>
                        <a:latin typeface="Calibri"/>
                      </a:endParaRPr>
                    </a:p>
                  </a:txBody>
                  <a:tcPr marL="9525" marR="9525" marT="9525" marB="0" anchor="b"/>
                </a:tc>
                <a:tc>
                  <a:txBody>
                    <a:bodyPr/>
                    <a:lstStyle/>
                    <a:p>
                      <a:pPr algn="ctr" fontAlgn="b"/>
                      <a:r>
                        <a:rPr lang="en-US" sz="1800" u="none" strike="noStrike">
                          <a:solidFill>
                            <a:schemeClr val="bg1">
                              <a:lumMod val="50000"/>
                            </a:schemeClr>
                          </a:solidFill>
                          <a:effectLst/>
                        </a:rPr>
                        <a:t>5</a:t>
                      </a:r>
                      <a:endParaRPr lang="en-US" sz="1800" b="0" i="0" u="none" strike="noStrike">
                        <a:solidFill>
                          <a:schemeClr val="bg1">
                            <a:lumMod val="50000"/>
                          </a:schemeClr>
                        </a:solidFill>
                        <a:effectLst/>
                        <a:latin typeface="Calibri"/>
                      </a:endParaRPr>
                    </a:p>
                  </a:txBody>
                  <a:tcPr marL="9525" marR="9525" marT="9525" marB="0" anchor="b"/>
                </a:tc>
                <a:tc>
                  <a:txBody>
                    <a:bodyPr/>
                    <a:lstStyle/>
                    <a:p>
                      <a:pPr algn="r" fontAlgn="b"/>
                      <a:r>
                        <a:rPr lang="en-US" sz="1800" u="none" strike="noStrike" dirty="0">
                          <a:solidFill>
                            <a:schemeClr val="bg1">
                              <a:lumMod val="50000"/>
                            </a:schemeClr>
                          </a:solidFill>
                          <a:effectLst/>
                        </a:rPr>
                        <a:t>200</a:t>
                      </a:r>
                      <a:endParaRPr lang="en-US" sz="1800" b="0" i="0" u="none" strike="noStrike" dirty="0">
                        <a:solidFill>
                          <a:schemeClr val="bg1">
                            <a:lumMod val="50000"/>
                          </a:schemeClr>
                        </a:solidFill>
                        <a:effectLst/>
                        <a:latin typeface="Calibri"/>
                      </a:endParaRPr>
                    </a:p>
                  </a:txBody>
                  <a:tcPr marL="9525" marR="9525" marT="9525" marB="0" anchor="b"/>
                </a:tc>
                <a:tc>
                  <a:txBody>
                    <a:bodyPr/>
                    <a:lstStyle/>
                    <a:p>
                      <a:pPr algn="r" fontAlgn="b"/>
                      <a:r>
                        <a:rPr lang="en-US" sz="1800" u="none" strike="noStrike" dirty="0">
                          <a:solidFill>
                            <a:schemeClr val="bg1">
                              <a:lumMod val="50000"/>
                            </a:schemeClr>
                          </a:solidFill>
                          <a:effectLst/>
                        </a:rPr>
                        <a:t>1,000</a:t>
                      </a:r>
                      <a:endParaRPr lang="en-US" sz="1800" b="0" i="0" u="none" strike="noStrike" dirty="0">
                        <a:solidFill>
                          <a:schemeClr val="bg1">
                            <a:lumMod val="50000"/>
                          </a:schemeClr>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1800" u="none" strike="noStrike">
                          <a:solidFill>
                            <a:schemeClr val="bg1">
                              <a:lumMod val="50000"/>
                            </a:schemeClr>
                          </a:solidFill>
                          <a:effectLst/>
                        </a:rPr>
                        <a:t>Purchase 5</a:t>
                      </a:r>
                      <a:endParaRPr lang="en-US" sz="1800" b="0" i="0" u="none" strike="noStrike">
                        <a:solidFill>
                          <a:schemeClr val="bg1">
                            <a:lumMod val="50000"/>
                          </a:schemeClr>
                        </a:solidFill>
                        <a:effectLst/>
                        <a:latin typeface="Calibri"/>
                      </a:endParaRPr>
                    </a:p>
                  </a:txBody>
                  <a:tcPr marL="9525" marR="9525" marT="9525" marB="0" anchor="b"/>
                </a:tc>
                <a:tc>
                  <a:txBody>
                    <a:bodyPr/>
                    <a:lstStyle/>
                    <a:p>
                      <a:pPr algn="ctr" fontAlgn="b"/>
                      <a:r>
                        <a:rPr lang="en-US" sz="1800" u="none" strike="noStrike" dirty="0">
                          <a:solidFill>
                            <a:schemeClr val="bg1">
                              <a:lumMod val="50000"/>
                            </a:schemeClr>
                          </a:solidFill>
                          <a:effectLst/>
                        </a:rPr>
                        <a:t>5</a:t>
                      </a:r>
                      <a:endParaRPr lang="en-US" sz="1800" b="0" i="0" u="none" strike="noStrike" dirty="0">
                        <a:solidFill>
                          <a:schemeClr val="bg1">
                            <a:lumMod val="50000"/>
                          </a:schemeClr>
                        </a:solidFill>
                        <a:effectLst/>
                        <a:latin typeface="Calibri"/>
                      </a:endParaRPr>
                    </a:p>
                  </a:txBody>
                  <a:tcPr marL="9525" marR="9525" marT="9525" marB="0" anchor="b"/>
                </a:tc>
                <a:tc>
                  <a:txBody>
                    <a:bodyPr/>
                    <a:lstStyle/>
                    <a:p>
                      <a:pPr algn="r" fontAlgn="b"/>
                      <a:r>
                        <a:rPr lang="en-US" sz="1800" u="none" strike="noStrike">
                          <a:solidFill>
                            <a:schemeClr val="bg1">
                              <a:lumMod val="50000"/>
                            </a:schemeClr>
                          </a:solidFill>
                          <a:effectLst/>
                        </a:rPr>
                        <a:t>240</a:t>
                      </a:r>
                      <a:endParaRPr lang="en-US" sz="1800" b="0" i="0" u="none" strike="noStrike">
                        <a:solidFill>
                          <a:schemeClr val="bg1">
                            <a:lumMod val="50000"/>
                          </a:schemeClr>
                        </a:solidFill>
                        <a:effectLst/>
                        <a:latin typeface="Calibri"/>
                      </a:endParaRPr>
                    </a:p>
                  </a:txBody>
                  <a:tcPr marL="9525" marR="9525" marT="9525" marB="0" anchor="b"/>
                </a:tc>
                <a:tc>
                  <a:txBody>
                    <a:bodyPr/>
                    <a:lstStyle/>
                    <a:p>
                      <a:pPr algn="r" fontAlgn="b"/>
                      <a:r>
                        <a:rPr lang="en-US" sz="1800" u="sng" strike="noStrike" dirty="0">
                          <a:solidFill>
                            <a:schemeClr val="bg1">
                              <a:lumMod val="50000"/>
                            </a:schemeClr>
                          </a:solidFill>
                          <a:effectLst/>
                        </a:rPr>
                        <a:t>1,200</a:t>
                      </a:r>
                      <a:endParaRPr lang="en-US" sz="1800" b="0" i="0" u="sng" strike="noStrike" dirty="0">
                        <a:solidFill>
                          <a:schemeClr val="bg1">
                            <a:lumMod val="50000"/>
                          </a:schemeClr>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l" fontAlgn="b"/>
                      <a:endParaRPr lang="en-US" sz="1800" b="0" i="0" u="none" strike="noStrike" dirty="0">
                        <a:solidFill>
                          <a:schemeClr val="bg1">
                            <a:lumMod val="50000"/>
                          </a:schemeClr>
                        </a:solidFill>
                        <a:effectLst/>
                        <a:latin typeface="Calibri"/>
                      </a:endParaRPr>
                    </a:p>
                  </a:txBody>
                  <a:tcPr marL="9525" marR="9525" marT="9525" marB="0" anchor="b"/>
                </a:tc>
                <a:tc>
                  <a:txBody>
                    <a:bodyPr/>
                    <a:lstStyle/>
                    <a:p>
                      <a:pPr algn="ctr"/>
                      <a:r>
                        <a:rPr lang="en-US" sz="1800" dirty="0" smtClean="0">
                          <a:solidFill>
                            <a:schemeClr val="tx1"/>
                          </a:solidFill>
                        </a:rPr>
                        <a:t>25</a:t>
                      </a:r>
                      <a:endParaRPr lang="en-US" sz="1800" dirty="0">
                        <a:solidFill>
                          <a:schemeClr val="tx1"/>
                        </a:solidFill>
                      </a:endParaRPr>
                    </a:p>
                  </a:txBody>
                  <a:tcPr marL="9525" marR="9525" marT="9525" marB="0" anchor="b"/>
                </a:tc>
                <a:tc>
                  <a:txBody>
                    <a:bodyPr/>
                    <a:lstStyle/>
                    <a:p>
                      <a:endParaRPr lang="en-US" sz="1800" dirty="0"/>
                    </a:p>
                  </a:txBody>
                  <a:tcPr marL="9525" marR="9525" marT="9525" marB="0" anchor="b"/>
                </a:tc>
                <a:tc>
                  <a:txBody>
                    <a:bodyPr/>
                    <a:lstStyle/>
                    <a:p>
                      <a:pPr algn="r" fontAlgn="b"/>
                      <a:endParaRPr lang="en-US" sz="1800" b="0"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6"/>
                  </a:ext>
                </a:extLst>
              </a:tr>
              <a:tr h="190500">
                <a:tc gridSpan="3">
                  <a:txBody>
                    <a:bodyPr/>
                    <a:lstStyle/>
                    <a:p>
                      <a:pPr algn="l" fontAlgn="b"/>
                      <a:r>
                        <a:rPr lang="en-US" sz="1800" u="none" strike="noStrike" dirty="0">
                          <a:solidFill>
                            <a:schemeClr val="bg1">
                              <a:lumMod val="50000"/>
                            </a:schemeClr>
                          </a:solidFill>
                          <a:effectLst/>
                        </a:rPr>
                        <a:t>Cost of goods available for sale</a:t>
                      </a:r>
                      <a:endParaRPr lang="en-US" sz="1800" b="0" i="0" u="none" strike="noStrike" dirty="0">
                        <a:solidFill>
                          <a:schemeClr val="bg1">
                            <a:lumMod val="50000"/>
                          </a:schemeClr>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r" fontAlgn="b"/>
                      <a:r>
                        <a:rPr lang="en-US" sz="1800" u="none" strike="noStrike" dirty="0">
                          <a:solidFill>
                            <a:schemeClr val="tx1"/>
                          </a:solidFill>
                          <a:effectLst/>
                        </a:rPr>
                        <a:t>$4,350 </a:t>
                      </a:r>
                      <a:endParaRPr lang="en-US" sz="1800" b="0"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4E4A4924-7CC3-4BF6-9C5C-A8E770D15754}" type="slidenum">
              <a:rPr lang="en-US" smtClean="0"/>
              <a:t>26</a:t>
            </a:fld>
            <a:endParaRPr lang="en-US"/>
          </a:p>
        </p:txBody>
      </p:sp>
      <p:sp>
        <p:nvSpPr>
          <p:cNvPr id="6" name="Rectangle 5"/>
          <p:cNvSpPr/>
          <p:nvPr/>
        </p:nvSpPr>
        <p:spPr>
          <a:xfrm>
            <a:off x="914400" y="3810000"/>
            <a:ext cx="6019800" cy="2585323"/>
          </a:xfrm>
          <a:prstGeom prst="rect">
            <a:avLst/>
          </a:prstGeom>
        </p:spPr>
        <p:txBody>
          <a:bodyPr wrap="square">
            <a:spAutoFit/>
          </a:bodyPr>
          <a:lstStyle/>
          <a:p>
            <a:r>
              <a:rPr lang="en-US" dirty="0">
                <a:solidFill>
                  <a:schemeClr val="bg1">
                    <a:lumMod val="50000"/>
                  </a:schemeClr>
                </a:solidFill>
              </a:rPr>
              <a:t>A company starts operations with no inventory at the beginning of a fiscal year and makes </a:t>
            </a:r>
            <a:r>
              <a:rPr lang="en-US" dirty="0" smtClean="0">
                <a:solidFill>
                  <a:schemeClr val="bg1">
                    <a:lumMod val="50000"/>
                  </a:schemeClr>
                </a:solidFill>
              </a:rPr>
              <a:t>five purchases </a:t>
            </a:r>
            <a:r>
              <a:rPr lang="en-US" dirty="0">
                <a:solidFill>
                  <a:schemeClr val="bg1">
                    <a:lumMod val="50000"/>
                  </a:schemeClr>
                </a:solidFill>
              </a:rPr>
              <a:t>of </a:t>
            </a:r>
            <a:r>
              <a:rPr lang="en-US" dirty="0" smtClean="0">
                <a:solidFill>
                  <a:schemeClr val="bg1">
                    <a:lumMod val="50000"/>
                  </a:schemeClr>
                </a:solidFill>
              </a:rPr>
              <a:t>goods </a:t>
            </a:r>
            <a:r>
              <a:rPr lang="en-US" dirty="0">
                <a:solidFill>
                  <a:schemeClr val="bg1">
                    <a:lumMod val="50000"/>
                  </a:schemeClr>
                </a:solidFill>
              </a:rPr>
              <a:t>for </a:t>
            </a:r>
            <a:r>
              <a:rPr lang="en-US" dirty="0" smtClean="0">
                <a:solidFill>
                  <a:schemeClr val="bg1">
                    <a:lumMod val="50000"/>
                  </a:schemeClr>
                </a:solidFill>
              </a:rPr>
              <a:t>resale, as shown in the table. During </a:t>
            </a:r>
            <a:r>
              <a:rPr lang="en-US" dirty="0">
                <a:solidFill>
                  <a:schemeClr val="bg1">
                    <a:lumMod val="50000"/>
                  </a:schemeClr>
                </a:solidFill>
              </a:rPr>
              <a:t>the period, the company sells all of the goods purchased except for five </a:t>
            </a:r>
            <a:r>
              <a:rPr lang="en-US" dirty="0" smtClean="0">
                <a:solidFill>
                  <a:schemeClr val="bg1">
                    <a:lumMod val="50000"/>
                  </a:schemeClr>
                </a:solidFill>
              </a:rPr>
              <a:t>units. </a:t>
            </a:r>
          </a:p>
          <a:p>
            <a:endParaRPr lang="en-US" dirty="0" smtClean="0">
              <a:solidFill>
                <a:schemeClr val="bg1">
                  <a:lumMod val="50000"/>
                </a:schemeClr>
              </a:solidFill>
            </a:endParaRPr>
          </a:p>
          <a:p>
            <a:r>
              <a:rPr lang="en-US" dirty="0" smtClean="0">
                <a:solidFill>
                  <a:schemeClr val="bg1">
                    <a:lumMod val="50000"/>
                  </a:schemeClr>
                </a:solidFill>
              </a:rPr>
              <a:t>What </a:t>
            </a:r>
            <a:r>
              <a:rPr lang="en-US" dirty="0">
                <a:solidFill>
                  <a:schemeClr val="bg1">
                    <a:lumMod val="50000"/>
                  </a:schemeClr>
                </a:solidFill>
              </a:rPr>
              <a:t>are the </a:t>
            </a:r>
            <a:r>
              <a:rPr lang="en-US" b="1" dirty="0">
                <a:solidFill>
                  <a:schemeClr val="bg1">
                    <a:lumMod val="50000"/>
                  </a:schemeClr>
                </a:solidFill>
              </a:rPr>
              <a:t>ending inventory </a:t>
            </a:r>
            <a:r>
              <a:rPr lang="en-US" dirty="0">
                <a:solidFill>
                  <a:schemeClr val="bg1">
                    <a:lumMod val="50000"/>
                  </a:schemeClr>
                </a:solidFill>
              </a:rPr>
              <a:t>and </a:t>
            </a:r>
            <a:r>
              <a:rPr lang="en-US" b="1" dirty="0">
                <a:solidFill>
                  <a:schemeClr val="bg1">
                    <a:lumMod val="50000"/>
                  </a:schemeClr>
                </a:solidFill>
              </a:rPr>
              <a:t>cost of goods sold</a:t>
            </a:r>
            <a:r>
              <a:rPr lang="en-US" dirty="0">
                <a:solidFill>
                  <a:schemeClr val="bg1">
                    <a:lumMod val="50000"/>
                  </a:schemeClr>
                </a:solidFill>
              </a:rPr>
              <a:t> if the company uses the </a:t>
            </a:r>
            <a:r>
              <a:rPr lang="en-US" b="1" dirty="0">
                <a:solidFill>
                  <a:schemeClr val="bg1">
                    <a:lumMod val="50000"/>
                  </a:schemeClr>
                </a:solidFill>
              </a:rPr>
              <a:t>weighted-average</a:t>
            </a:r>
            <a:r>
              <a:rPr lang="en-US" dirty="0" smtClean="0">
                <a:solidFill>
                  <a:schemeClr val="bg1">
                    <a:lumMod val="50000"/>
                  </a:schemeClr>
                </a:solidFill>
              </a:rPr>
              <a:t> method </a:t>
            </a:r>
            <a:r>
              <a:rPr lang="en-US" dirty="0">
                <a:solidFill>
                  <a:schemeClr val="bg1">
                    <a:lumMod val="50000"/>
                  </a:schemeClr>
                </a:solidFill>
              </a:rPr>
              <a:t>of inventory costing?</a:t>
            </a:r>
          </a:p>
        </p:txBody>
      </p:sp>
      <p:sp>
        <p:nvSpPr>
          <p:cNvPr id="3" name="TextBox 2"/>
          <p:cNvSpPr txBox="1"/>
          <p:nvPr/>
        </p:nvSpPr>
        <p:spPr>
          <a:xfrm>
            <a:off x="6858000" y="1600200"/>
            <a:ext cx="1676400" cy="4648200"/>
          </a:xfrm>
          <a:prstGeom prst="rect">
            <a:avLst/>
          </a:prstGeom>
          <a:noFill/>
        </p:spPr>
        <p:txBody>
          <a:bodyPr wrap="square" rtlCol="0">
            <a:noAutofit/>
          </a:bodyPr>
          <a:lstStyle/>
          <a:p>
            <a:r>
              <a:rPr lang="en-US" sz="2000" dirty="0" smtClean="0"/>
              <a:t>Average cost per unit = $4,350/25 units = $174</a:t>
            </a:r>
          </a:p>
          <a:p>
            <a:endParaRPr lang="en-US" sz="2000" dirty="0"/>
          </a:p>
          <a:p>
            <a:r>
              <a:rPr lang="en-US" sz="2000" dirty="0" smtClean="0"/>
              <a:t>Ending inventory = </a:t>
            </a:r>
          </a:p>
          <a:p>
            <a:r>
              <a:rPr lang="en-US" sz="2000" dirty="0" smtClean="0"/>
              <a:t>5 × $174 = $870</a:t>
            </a:r>
          </a:p>
          <a:p>
            <a:endParaRPr lang="en-US" sz="2000" dirty="0"/>
          </a:p>
          <a:p>
            <a:r>
              <a:rPr lang="en-US" sz="2000" dirty="0" smtClean="0"/>
              <a:t>Cost of goods sold = </a:t>
            </a:r>
          </a:p>
          <a:p>
            <a:r>
              <a:rPr lang="en-US" sz="2000" dirty="0" smtClean="0"/>
              <a:t>20 × $174 = $3,480</a:t>
            </a:r>
            <a:endParaRPr lang="en-US" sz="2000" dirty="0"/>
          </a:p>
        </p:txBody>
      </p:sp>
    </p:spTree>
    <p:extLst>
      <p:ext uri="{BB962C8B-B14F-4D97-AF65-F5344CB8AC3E}">
        <p14:creationId xmlns:p14="http://schemas.microsoft.com/office/powerpoint/2010/main" val="897503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Accounting </a:t>
            </a:r>
            <a:r>
              <a:rPr lang="en-US" dirty="0" smtClean="0"/>
              <a:t>Choices:</a:t>
            </a:r>
            <a:br>
              <a:rPr lang="en-US" dirty="0" smtClean="0"/>
            </a:br>
            <a:r>
              <a:rPr lang="en-US" dirty="0" smtClean="0"/>
              <a:t>Inventory cost flow assumptions</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27</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721937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845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Accounting choices: Capitalizing vs. </a:t>
            </a:r>
            <a:r>
              <a:rPr lang="en-US" dirty="0"/>
              <a:t>expensing an </a:t>
            </a:r>
            <a:r>
              <a:rPr lang="en-US" dirty="0" smtClean="0"/>
              <a:t>expenditure</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28</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24138421"/>
              </p:ext>
            </p:extLst>
          </p:nvPr>
        </p:nvGraphicFramePr>
        <p:xfrm>
          <a:off x="374737" y="3168398"/>
          <a:ext cx="8229598" cy="3065145"/>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990598">
                  <a:extLst>
                    <a:ext uri="{9D8B030D-6E8A-4147-A177-3AD203B41FA5}">
                      <a16:colId xmlns:a16="http://schemas.microsoft.com/office/drawing/2014/main" val="20003"/>
                    </a:ext>
                  </a:extLst>
                </a:gridCol>
              </a:tblGrid>
              <a:tr h="304800">
                <a:tc rowSpan="2">
                  <a:txBody>
                    <a:bodyPr/>
                    <a:lstStyle/>
                    <a:p>
                      <a:pPr algn="ctr" fontAlgn="ctr"/>
                      <a:r>
                        <a:rPr lang="en-US" sz="1800" u="none" strike="noStrike" dirty="0">
                          <a:effectLst/>
                          <a:latin typeface="+mn-lt"/>
                        </a:rPr>
                        <a:t>I.</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algn="l" fontAlgn="b"/>
                      <a:r>
                        <a:rPr lang="en-US" sz="1800" u="none" strike="noStrike" dirty="0">
                          <a:effectLst/>
                          <a:latin typeface="+mn-lt"/>
                        </a:rPr>
                        <a:t>Use the same interest expense/capitalization proportions to allocate the interest payments between operating and investing activities</a:t>
                      </a:r>
                      <a:endParaRPr lang="en-US" sz="1800" b="0" i="0" u="none" strike="noStrike" dirty="0">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smtClean="0">
                          <a:effectLst/>
                          <a:latin typeface="+mn-lt"/>
                        </a:rPr>
                        <a:t>Operating</a:t>
                      </a:r>
                      <a:endParaRPr lang="en-US" sz="1800" b="0" i="0" u="none" strike="noStrike" dirty="0">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smtClean="0">
                          <a:effectLst/>
                          <a:latin typeface="+mn-lt"/>
                        </a:rPr>
                        <a:t>$18,000</a:t>
                      </a:r>
                      <a:endParaRPr lang="en-US" sz="1800" b="0"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p>
                      <a:pPr algn="l" fontAlgn="b"/>
                      <a:r>
                        <a:rPr lang="en-US" sz="1800" u="none" strike="noStrike" dirty="0" smtClean="0">
                          <a:effectLst/>
                          <a:latin typeface="+mn-lt"/>
                        </a:rPr>
                        <a:t>Investing</a:t>
                      </a:r>
                      <a:endParaRPr lang="en-US" sz="1800" b="0" i="0" u="none" strike="noStrike" dirty="0">
                        <a:solidFill>
                          <a:srgbClr val="000000"/>
                        </a:solidFill>
                        <a:effectLst/>
                        <a:latin typeface="+mn-lt"/>
                      </a:endParaRPr>
                    </a:p>
                  </a:txBody>
                  <a:tcPr marL="9525" marR="9525" marT="9525" marB="0" anchor="b"/>
                </a:tc>
                <a:tc>
                  <a:txBody>
                    <a:bodyPr/>
                    <a:lstStyle/>
                    <a:p>
                      <a:pPr algn="r" fontAlgn="b"/>
                      <a:r>
                        <a:rPr lang="en-US" sz="1800" u="none" strike="noStrike" dirty="0" smtClean="0">
                          <a:effectLst/>
                          <a:latin typeface="+mn-lt"/>
                        </a:rPr>
                        <a:t>$9,000</a:t>
                      </a:r>
                      <a:endParaRPr lang="en-US" sz="1800" b="0"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pPr algn="l" fontAlgn="b"/>
                      <a:endParaRPr lang="en-US"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rowSpan="2">
                  <a:txBody>
                    <a:bodyPr/>
                    <a:lstStyle/>
                    <a:p>
                      <a:pPr algn="ctr" fontAlgn="ctr"/>
                      <a:r>
                        <a:rPr lang="en-US" sz="1800" u="none" strike="noStrike" dirty="0">
                          <a:effectLst/>
                          <a:latin typeface="+mn-lt"/>
                        </a:rPr>
                        <a:t>II.</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noFill/>
                  </a:tcPr>
                </a:tc>
                <a:tc rowSpan="2">
                  <a:txBody>
                    <a:bodyPr/>
                    <a:lstStyle/>
                    <a:p>
                      <a:pPr algn="l" fontAlgn="b"/>
                      <a:r>
                        <a:rPr lang="en-US" sz="1800" u="none" strike="noStrike" dirty="0" smtClean="0">
                          <a:effectLst/>
                          <a:latin typeface="+mn-lt"/>
                        </a:rPr>
                        <a:t>Offset </a:t>
                      </a:r>
                      <a:r>
                        <a:rPr lang="en-US" sz="1800" u="none" strike="noStrike" dirty="0">
                          <a:effectLst/>
                          <a:latin typeface="+mn-lt"/>
                        </a:rPr>
                        <a:t>the entire $3,000 of non-cash discount amortization against the $20,000 treated as expense and included in operating cash flow</a:t>
                      </a:r>
                      <a:endParaRPr lang="en-US" sz="1800" b="0" i="0" u="none" strike="noStrike" dirty="0">
                        <a:solidFill>
                          <a:srgbClr val="000000"/>
                        </a:solidFill>
                        <a:effectLst/>
                        <a:latin typeface="+mn-lt"/>
                      </a:endParaRPr>
                    </a:p>
                  </a:txBody>
                  <a:tcPr marL="9525" marR="9525" marT="9525" marB="0" anchor="b">
                    <a:noFill/>
                  </a:tcPr>
                </a:tc>
                <a:tc>
                  <a:txBody>
                    <a:bodyPr/>
                    <a:lstStyle/>
                    <a:p>
                      <a:pPr algn="l" fontAlgn="b"/>
                      <a:r>
                        <a:rPr lang="en-US" sz="1800" u="none" strike="noStrike" dirty="0" smtClean="0">
                          <a:effectLst/>
                          <a:latin typeface="+mn-lt"/>
                        </a:rPr>
                        <a:t>Operating</a:t>
                      </a:r>
                      <a:endParaRPr lang="en-US" sz="1800" b="0" i="0" u="none" strike="noStrike" dirty="0">
                        <a:solidFill>
                          <a:srgbClr val="000000"/>
                        </a:solidFill>
                        <a:effectLst/>
                        <a:latin typeface="+mn-lt"/>
                      </a:endParaRPr>
                    </a:p>
                  </a:txBody>
                  <a:tcPr marL="9525" marR="9525" marT="9525" marB="0" anchor="b">
                    <a:noFill/>
                  </a:tcPr>
                </a:tc>
                <a:tc>
                  <a:txBody>
                    <a:bodyPr/>
                    <a:lstStyle/>
                    <a:p>
                      <a:pPr algn="r" fontAlgn="b"/>
                      <a:r>
                        <a:rPr lang="en-US" sz="1800" u="none" strike="noStrike" dirty="0" smtClean="0">
                          <a:effectLst/>
                          <a:latin typeface="+mn-lt"/>
                        </a:rPr>
                        <a:t>$17,000</a:t>
                      </a:r>
                      <a:endParaRPr lang="en-US" sz="1800" b="0"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0">
                <a:tc vMerge="1">
                  <a:txBody>
                    <a:bodyPr/>
                    <a:lstStyle/>
                    <a:p>
                      <a:endParaRPr lang="en-US"/>
                    </a:p>
                  </a:txBody>
                  <a:tcPr/>
                </a:tc>
                <a:tc vMerge="1">
                  <a:txBody>
                    <a:bodyPr/>
                    <a:lstStyle/>
                    <a:p>
                      <a:endParaRPr lang="en-US"/>
                    </a:p>
                  </a:txBody>
                  <a:tcPr/>
                </a:tc>
                <a:tc>
                  <a:txBody>
                    <a:bodyPr/>
                    <a:lstStyle/>
                    <a:p>
                      <a:pPr algn="l" fontAlgn="b"/>
                      <a:r>
                        <a:rPr lang="en-US" sz="1800" u="none" strike="noStrike" dirty="0" smtClean="0">
                          <a:effectLst/>
                          <a:latin typeface="+mn-lt"/>
                        </a:rPr>
                        <a:t>Investing</a:t>
                      </a:r>
                      <a:endParaRPr lang="en-US" sz="1800" b="0" i="0" u="none" strike="noStrike" dirty="0">
                        <a:solidFill>
                          <a:srgbClr val="000000"/>
                        </a:solidFill>
                        <a:effectLst/>
                        <a:latin typeface="+mn-lt"/>
                      </a:endParaRPr>
                    </a:p>
                  </a:txBody>
                  <a:tcPr marL="9525" marR="9525" marT="9525" marB="0" anchor="b">
                    <a:noFill/>
                  </a:tcPr>
                </a:tc>
                <a:tc>
                  <a:txBody>
                    <a:bodyPr/>
                    <a:lstStyle/>
                    <a:p>
                      <a:pPr algn="r" fontAlgn="b"/>
                      <a:r>
                        <a:rPr lang="en-US" sz="1800" u="none" strike="noStrike" dirty="0" smtClean="0">
                          <a:effectLst/>
                          <a:latin typeface="+mn-lt"/>
                        </a:rPr>
                        <a:t>$10,000</a:t>
                      </a:r>
                      <a:endParaRPr lang="en-US" sz="1800" b="0"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0">
                <a:tc>
                  <a:txBody>
                    <a:bodyPr/>
                    <a:lstStyle/>
                    <a:p>
                      <a:pPr algn="l" fontAlgn="b"/>
                      <a:endParaRPr lang="en-US"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rowSpan="2">
                  <a:txBody>
                    <a:bodyPr/>
                    <a:lstStyle/>
                    <a:p>
                      <a:pPr algn="ctr" fontAlgn="ctr"/>
                      <a:r>
                        <a:rPr lang="en-US" sz="1800" u="none" strike="noStrike" dirty="0" smtClean="0">
                          <a:effectLst/>
                          <a:latin typeface="+mn-lt"/>
                        </a:rPr>
                        <a:t>III.</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a:txBody>
                    <a:bodyPr/>
                    <a:lstStyle/>
                    <a:p>
                      <a:pPr algn="l" fontAlgn="b"/>
                      <a:r>
                        <a:rPr lang="en-US" sz="1800" u="none" strike="noStrike" dirty="0" smtClean="0">
                          <a:effectLst/>
                          <a:latin typeface="+mn-lt"/>
                        </a:rPr>
                        <a:t>Offset </a:t>
                      </a:r>
                      <a:r>
                        <a:rPr lang="en-US" sz="1800" u="none" strike="noStrike" dirty="0">
                          <a:effectLst/>
                          <a:latin typeface="+mn-lt"/>
                        </a:rPr>
                        <a:t>the entire $3,000 of non-cash discount amortization against the $10,000 capitalized and included in financing cash flow</a:t>
                      </a:r>
                      <a:endParaRPr lang="en-US" sz="1800" b="0" i="0" u="none" strike="noStrike" dirty="0">
                        <a:solidFill>
                          <a:srgbClr val="000000"/>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effectLst/>
                          <a:latin typeface="+mn-lt"/>
                        </a:rPr>
                        <a:t>Operating</a:t>
                      </a:r>
                      <a:endParaRPr lang="en-US" sz="1800" b="0" i="0" u="none" strike="noStrike" dirty="0">
                        <a:solidFill>
                          <a:srgbClr val="000000"/>
                        </a:solidFill>
                        <a:effectLst/>
                        <a:latin typeface="+mn-lt"/>
                      </a:endParaRPr>
                    </a:p>
                  </a:txBody>
                  <a:tcPr marL="9525" marR="9525" marT="9525" marB="0" anchor="b"/>
                </a:tc>
                <a:tc>
                  <a:txBody>
                    <a:bodyPr/>
                    <a:lstStyle/>
                    <a:p>
                      <a:pPr algn="r" fontAlgn="b"/>
                      <a:r>
                        <a:rPr lang="en-US" sz="1800" u="none" strike="noStrike" dirty="0" smtClean="0">
                          <a:effectLst/>
                          <a:latin typeface="+mn-lt"/>
                        </a:rPr>
                        <a:t>$20,000</a:t>
                      </a:r>
                      <a:endParaRPr lang="en-US" sz="1800" b="0"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0">
                <a:tc vMerge="1">
                  <a:txBody>
                    <a:bodyPr/>
                    <a:lstStyle/>
                    <a:p>
                      <a:endParaRPr lang="en-US"/>
                    </a:p>
                  </a:txBody>
                  <a:tcPr/>
                </a:tc>
                <a:tc vMerge="1">
                  <a:txBody>
                    <a:bodyPr/>
                    <a:lstStyle/>
                    <a:p>
                      <a:endParaRPr lang="en-US"/>
                    </a:p>
                  </a:txBody>
                  <a:tcPr/>
                </a:tc>
                <a:tc>
                  <a:txBody>
                    <a:bodyPr/>
                    <a:lstStyle/>
                    <a:p>
                      <a:pPr algn="l" fontAlgn="b"/>
                      <a:r>
                        <a:rPr lang="en-US" sz="1800" u="none" strike="noStrike" dirty="0" smtClean="0">
                          <a:effectLst/>
                          <a:latin typeface="+mn-lt"/>
                        </a:rPr>
                        <a:t>Investing</a:t>
                      </a:r>
                      <a:endParaRPr lang="en-US" sz="1800" b="0" i="0" u="none" strike="noStrike" dirty="0">
                        <a:solidFill>
                          <a:srgbClr val="000000"/>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smtClean="0">
                          <a:effectLst/>
                          <a:latin typeface="+mn-lt"/>
                        </a:rPr>
                        <a:t>$7,000</a:t>
                      </a:r>
                      <a:endParaRPr lang="en-US" sz="1800" b="0"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Rectangle 8"/>
          <p:cNvSpPr/>
          <p:nvPr/>
        </p:nvSpPr>
        <p:spPr>
          <a:xfrm>
            <a:off x="374737" y="1447800"/>
            <a:ext cx="8229600" cy="1754326"/>
          </a:xfrm>
          <a:prstGeom prst="rect">
            <a:avLst/>
          </a:prstGeom>
        </p:spPr>
        <p:txBody>
          <a:bodyPr wrap="square">
            <a:spAutoFit/>
          </a:bodyPr>
          <a:lstStyle/>
          <a:p>
            <a:r>
              <a:rPr lang="en-US" dirty="0" smtClean="0"/>
              <a:t>Capitalizing versus expensing affects cash flows as well as earnings and the balance sheet. Assume </a:t>
            </a:r>
            <a:r>
              <a:rPr lang="en-US" dirty="0"/>
              <a:t>a company incurs total interest cost of $30,000, composed of $3,000 </a:t>
            </a:r>
            <a:r>
              <a:rPr lang="en-US" dirty="0" smtClean="0"/>
              <a:t>discount </a:t>
            </a:r>
            <a:r>
              <a:rPr lang="en-US" dirty="0"/>
              <a:t>amortization and $27,000 </a:t>
            </a:r>
            <a:r>
              <a:rPr lang="en-US" dirty="0" smtClean="0"/>
              <a:t>interest </a:t>
            </a:r>
            <a:r>
              <a:rPr lang="en-US" dirty="0"/>
              <a:t>payments. Of the </a:t>
            </a:r>
            <a:r>
              <a:rPr lang="en-US" dirty="0" smtClean="0"/>
              <a:t>total, $20,000 </a:t>
            </a:r>
            <a:r>
              <a:rPr lang="en-US" dirty="0"/>
              <a:t>is </a:t>
            </a:r>
            <a:r>
              <a:rPr lang="en-US" dirty="0" smtClean="0"/>
              <a:t>expensed and </a:t>
            </a:r>
            <a:r>
              <a:rPr lang="en-US" dirty="0"/>
              <a:t>the remaining </a:t>
            </a:r>
            <a:r>
              <a:rPr lang="en-US" dirty="0" smtClean="0"/>
              <a:t>$10,000 </a:t>
            </a:r>
            <a:r>
              <a:rPr lang="en-US" dirty="0"/>
              <a:t>is capitalized as plant assets. </a:t>
            </a:r>
            <a:r>
              <a:rPr lang="en-US" dirty="0" smtClean="0"/>
              <a:t>The following cash flow classification alternatives for the $27,000 exist:</a:t>
            </a:r>
            <a:endParaRPr lang="en-US" dirty="0"/>
          </a:p>
        </p:txBody>
      </p:sp>
    </p:spTree>
    <p:extLst>
      <p:ext uri="{BB962C8B-B14F-4D97-AF65-F5344CB8AC3E}">
        <p14:creationId xmlns:p14="http://schemas.microsoft.com/office/powerpoint/2010/main" val="31415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Accounting choices: Cash flow classification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Presentation </a:t>
            </a:r>
            <a:r>
              <a:rPr lang="en-US" dirty="0"/>
              <a:t>choices permitted in IAS 7</a:t>
            </a:r>
            <a:r>
              <a:rPr lang="en-US" dirty="0" smtClean="0"/>
              <a:t>, “</a:t>
            </a:r>
            <a:r>
              <a:rPr lang="en-US" dirty="0"/>
              <a:t>Statement of Cash Flows,” offer flexibility in classification of certain items </a:t>
            </a:r>
            <a:r>
              <a:rPr lang="en-US" dirty="0" smtClean="0"/>
              <a:t>on the </a:t>
            </a:r>
            <a:r>
              <a:rPr lang="en-US" dirty="0"/>
              <a:t>cash </a:t>
            </a:r>
            <a:r>
              <a:rPr lang="en-US" dirty="0" smtClean="0"/>
              <a:t>flow statement that is not available under US GAAP.</a:t>
            </a:r>
          </a:p>
          <a:p>
            <a:r>
              <a:rPr lang="en-US" dirty="0" smtClean="0"/>
              <a:t>This </a:t>
            </a:r>
            <a:r>
              <a:rPr lang="en-US" dirty="0"/>
              <a:t>flexibility can </a:t>
            </a:r>
            <a:r>
              <a:rPr lang="en-US" dirty="0" smtClean="0"/>
              <a:t>significantly </a:t>
            </a:r>
            <a:r>
              <a:rPr lang="en-US" dirty="0"/>
              <a:t>change the results in the operating section of the </a:t>
            </a:r>
            <a:r>
              <a:rPr lang="en-US" dirty="0" smtClean="0"/>
              <a:t>cash flow </a:t>
            </a:r>
            <a:r>
              <a:rPr lang="en-US" dirty="0"/>
              <a:t>statement</a:t>
            </a:r>
            <a:r>
              <a:rPr lang="en-US" dirty="0" smtClean="0"/>
              <a:t>.</a:t>
            </a:r>
            <a:endParaRPr lang="en-US" dirty="0"/>
          </a:p>
          <a:p>
            <a:r>
              <a:rPr lang="en-US" dirty="0"/>
              <a:t>IAS 7, Paragraphs </a:t>
            </a:r>
            <a:r>
              <a:rPr lang="en-US" dirty="0" smtClean="0"/>
              <a:t>33: </a:t>
            </a:r>
            <a:r>
              <a:rPr lang="en-US" dirty="0"/>
              <a:t>“</a:t>
            </a:r>
            <a:r>
              <a:rPr lang="en-US" dirty="0" smtClean="0"/>
              <a:t>Interest </a:t>
            </a:r>
            <a:r>
              <a:rPr lang="en-US" dirty="0"/>
              <a:t>paid and interest and dividends received are usually classified as </a:t>
            </a:r>
            <a:r>
              <a:rPr lang="en-US" dirty="0" smtClean="0"/>
              <a:t>operating cash </a:t>
            </a:r>
            <a:r>
              <a:rPr lang="en-US" dirty="0"/>
              <a:t>flows for a financial institution. However, there is no consensus on the </a:t>
            </a:r>
            <a:r>
              <a:rPr lang="en-US" dirty="0" smtClean="0"/>
              <a:t>classification of </a:t>
            </a:r>
            <a:r>
              <a:rPr lang="en-US" dirty="0"/>
              <a:t>these cash flows for other entities. Interest paid and interest and </a:t>
            </a:r>
            <a:r>
              <a:rPr lang="en-US" dirty="0" smtClean="0"/>
              <a:t>dividends received </a:t>
            </a:r>
            <a:r>
              <a:rPr lang="en-US" dirty="0"/>
              <a:t>may be classified as operating cash flows because they enter into the </a:t>
            </a:r>
            <a:r>
              <a:rPr lang="en-US" dirty="0" smtClean="0"/>
              <a:t>determination of </a:t>
            </a:r>
            <a:r>
              <a:rPr lang="en-US" dirty="0"/>
              <a:t>profit or loss. </a:t>
            </a:r>
            <a:r>
              <a:rPr lang="en-US" i="1" dirty="0"/>
              <a:t>Alternatively, interest paid and interest and dividends </a:t>
            </a:r>
            <a:r>
              <a:rPr lang="en-US" i="1" dirty="0" smtClean="0"/>
              <a:t>received may </a:t>
            </a:r>
            <a:r>
              <a:rPr lang="en-US" i="1" dirty="0"/>
              <a:t>be classified as financing cash flows and investing cash flows respectively, because </a:t>
            </a:r>
            <a:r>
              <a:rPr lang="en-US" i="1" dirty="0" smtClean="0"/>
              <a:t>they are </a:t>
            </a:r>
            <a:r>
              <a:rPr lang="en-US" i="1" dirty="0"/>
              <a:t>costs of obtaining financial resources or returns on investments</a:t>
            </a:r>
            <a:r>
              <a:rPr lang="en-US" i="1" dirty="0" smtClean="0"/>
              <a:t>. </a:t>
            </a:r>
            <a:r>
              <a:rPr lang="en-US" dirty="0"/>
              <a:t>[Emphasis added</a:t>
            </a:r>
            <a:r>
              <a:rPr lang="en-US" dirty="0" smtClean="0"/>
              <a:t>.]</a:t>
            </a:r>
            <a:endParaRPr lang="en-US" i="1" dirty="0" smtClean="0"/>
          </a:p>
          <a:p>
            <a:r>
              <a:rPr lang="en-US" dirty="0" smtClean="0"/>
              <a:t>IAS 7, Paragraph 34: “Dividends paid may be classified as a financing cash flow because they are a cost of obtaining financial resources. </a:t>
            </a:r>
            <a:r>
              <a:rPr lang="en-US" i="1" dirty="0" smtClean="0"/>
              <a:t>Alternatively, dividends paid may be classified as a component of cash flows from operating activities in order to assist users to determine the ability of an entity to pay dividends out of operating cash flows. </a:t>
            </a:r>
            <a:r>
              <a:rPr lang="en-US" dirty="0" smtClean="0"/>
              <a:t>[Emphasis added.]</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29</a:t>
            </a:fld>
            <a:endParaRPr lang="en-US"/>
          </a:p>
        </p:txBody>
      </p:sp>
    </p:spTree>
    <p:extLst>
      <p:ext uri="{BB962C8B-B14F-4D97-AF65-F5344CB8AC3E}">
        <p14:creationId xmlns:p14="http://schemas.microsoft.com/office/powerpoint/2010/main" val="1367431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Financial </a:t>
            </a:r>
            <a:r>
              <a:rPr lang="en-US" dirty="0"/>
              <a:t>Reporting Quality and Earnings </a:t>
            </a:r>
            <a:r>
              <a:rPr lang="en-US" dirty="0" smtClean="0"/>
              <a:t>Quality are interrelated</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3</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7438073"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510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pPr algn="ctr"/>
            <a:r>
              <a:rPr lang="en-US" dirty="0"/>
              <a:t>Summary of analysts’ considerations: Revenue recognition</a:t>
            </a:r>
          </a:p>
        </p:txBody>
      </p:sp>
      <p:sp>
        <p:nvSpPr>
          <p:cNvPr id="3" name="Content Placeholder 2"/>
          <p:cNvSpPr>
            <a:spLocks noGrp="1"/>
          </p:cNvSpPr>
          <p:nvPr>
            <p:ph idx="1"/>
          </p:nvPr>
        </p:nvSpPr>
        <p:spPr/>
        <p:txBody>
          <a:bodyPr/>
          <a:lstStyle/>
          <a:p>
            <a:r>
              <a:rPr lang="en-US" dirty="0" smtClean="0"/>
              <a:t>Timing of revenue recognition</a:t>
            </a:r>
          </a:p>
          <a:p>
            <a:r>
              <a:rPr lang="en-US" dirty="0" smtClean="0"/>
              <a:t>Multiple deliverables</a:t>
            </a:r>
          </a:p>
          <a:p>
            <a:r>
              <a:rPr lang="en-US" dirty="0" smtClean="0"/>
              <a:t>Allowances for sales returns</a:t>
            </a:r>
          </a:p>
          <a:p>
            <a:r>
              <a:rPr lang="en-US" dirty="0" smtClean="0"/>
              <a:t>Days sales outstanding</a:t>
            </a:r>
          </a:p>
          <a:p>
            <a:r>
              <a:rPr lang="en-US" dirty="0" smtClean="0"/>
              <a:t>Rebates</a:t>
            </a:r>
          </a:p>
          <a:p>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30</a:t>
            </a:fld>
            <a:endParaRPr lang="en-US"/>
          </a:p>
        </p:txBody>
      </p:sp>
    </p:spTree>
    <p:extLst>
      <p:ext uri="{BB962C8B-B14F-4D97-AF65-F5344CB8AC3E}">
        <p14:creationId xmlns:p14="http://schemas.microsoft.com/office/powerpoint/2010/main" val="2655280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Analytical procedures to detect warning signs: </a:t>
            </a:r>
            <a:r>
              <a:rPr lang="en-US" dirty="0" smtClean="0"/>
              <a:t>revenue recognition</a:t>
            </a:r>
            <a:endParaRPr lang="en-US" dirty="0"/>
          </a:p>
        </p:txBody>
      </p:sp>
      <p:sp>
        <p:nvSpPr>
          <p:cNvPr id="3" name="Content Placeholder 2"/>
          <p:cNvSpPr>
            <a:spLocks noGrp="1"/>
          </p:cNvSpPr>
          <p:nvPr>
            <p:ph idx="1"/>
          </p:nvPr>
        </p:nvSpPr>
        <p:spPr/>
        <p:txBody>
          <a:bodyPr>
            <a:normAutofit/>
          </a:bodyPr>
          <a:lstStyle/>
          <a:p>
            <a:pPr marL="9144" indent="0">
              <a:buNone/>
            </a:pPr>
            <a:r>
              <a:rPr lang="en-US" i="1" dirty="0" smtClean="0"/>
              <a:t>Examine </a:t>
            </a:r>
            <a:r>
              <a:rPr lang="en-US" i="1" dirty="0"/>
              <a:t>the accounting policies note for a company’s revenue recognition policies.</a:t>
            </a:r>
          </a:p>
          <a:p>
            <a:r>
              <a:rPr lang="en-US" dirty="0" smtClean="0"/>
              <a:t>Consider </a:t>
            </a:r>
            <a:r>
              <a:rPr lang="en-US" dirty="0"/>
              <a:t>whether the policies make it easier to prematurely recognize </a:t>
            </a:r>
            <a:r>
              <a:rPr lang="en-US" dirty="0" smtClean="0"/>
              <a:t>revenue</a:t>
            </a:r>
          </a:p>
          <a:p>
            <a:pPr lvl="1"/>
            <a:r>
              <a:rPr lang="en-US" dirty="0"/>
              <a:t>R</a:t>
            </a:r>
            <a:r>
              <a:rPr lang="en-US" dirty="0" smtClean="0"/>
              <a:t>ecognizing </a:t>
            </a:r>
            <a:r>
              <a:rPr lang="en-US" dirty="0"/>
              <a:t>revenue immediately upon shipment of </a:t>
            </a:r>
            <a:r>
              <a:rPr lang="en-US" dirty="0" smtClean="0"/>
              <a:t>goods </a:t>
            </a:r>
          </a:p>
          <a:p>
            <a:pPr lvl="1"/>
            <a:r>
              <a:rPr lang="en-US" dirty="0" smtClean="0"/>
              <a:t>Bill-and-hold </a:t>
            </a:r>
            <a:r>
              <a:rPr lang="en-US" dirty="0"/>
              <a:t>arrangements </a:t>
            </a:r>
            <a:endParaRPr lang="en-US" dirty="0" smtClean="0"/>
          </a:p>
          <a:p>
            <a:r>
              <a:rPr lang="en-US" dirty="0"/>
              <a:t>Consider </a:t>
            </a:r>
            <a:r>
              <a:rPr lang="en-US" dirty="0" smtClean="0"/>
              <a:t>estimates and judgments required by </a:t>
            </a:r>
            <a:r>
              <a:rPr lang="en-US" dirty="0"/>
              <a:t>the </a:t>
            </a:r>
            <a:r>
              <a:rPr lang="en-US" dirty="0" smtClean="0"/>
              <a:t>policies</a:t>
            </a:r>
            <a:endParaRPr lang="en-US" dirty="0"/>
          </a:p>
          <a:p>
            <a:pPr lvl="1"/>
            <a:r>
              <a:rPr lang="en-US" dirty="0" smtClean="0"/>
              <a:t>Barter </a:t>
            </a:r>
            <a:r>
              <a:rPr lang="en-US" dirty="0"/>
              <a:t>transactions </a:t>
            </a:r>
            <a:r>
              <a:rPr lang="en-US" dirty="0" smtClean="0"/>
              <a:t>can </a:t>
            </a:r>
            <a:r>
              <a:rPr lang="en-US" dirty="0"/>
              <a:t>be difficult to value </a:t>
            </a:r>
            <a:r>
              <a:rPr lang="en-US" dirty="0" smtClean="0"/>
              <a:t>properly</a:t>
            </a:r>
          </a:p>
          <a:p>
            <a:pPr lvl="1"/>
            <a:r>
              <a:rPr lang="en-US" dirty="0" smtClean="0"/>
              <a:t>Rebate </a:t>
            </a:r>
            <a:r>
              <a:rPr lang="en-US" dirty="0"/>
              <a:t>programs involve many </a:t>
            </a:r>
            <a:r>
              <a:rPr lang="en-US" dirty="0" smtClean="0"/>
              <a:t>estimates</a:t>
            </a:r>
          </a:p>
          <a:p>
            <a:pPr lvl="1"/>
            <a:r>
              <a:rPr lang="en-US" dirty="0" smtClean="0"/>
              <a:t>Multiple-deliverable </a:t>
            </a:r>
            <a:r>
              <a:rPr lang="en-US" dirty="0"/>
              <a:t>arrangements </a:t>
            </a:r>
            <a:r>
              <a:rPr lang="en-US" dirty="0" smtClean="0"/>
              <a:t>require allocation of revenue and </a:t>
            </a:r>
            <a:r>
              <a:rPr lang="en-US" dirty="0"/>
              <a:t>timing of revenue recognition for each item or </a:t>
            </a:r>
            <a:r>
              <a:rPr lang="en-US" dirty="0" smtClean="0"/>
              <a:t>service</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31</a:t>
            </a:fld>
            <a:endParaRPr lang="en-US"/>
          </a:p>
        </p:txBody>
      </p:sp>
    </p:spTree>
    <p:extLst>
      <p:ext uri="{BB962C8B-B14F-4D97-AF65-F5344CB8AC3E}">
        <p14:creationId xmlns:p14="http://schemas.microsoft.com/office/powerpoint/2010/main" val="1412573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Analytical procedures to detect warning signs: </a:t>
            </a:r>
            <a:r>
              <a:rPr lang="en-US" dirty="0" smtClean="0"/>
              <a:t>revenue recognition (continued)</a:t>
            </a:r>
            <a:endParaRPr lang="en-US" dirty="0"/>
          </a:p>
        </p:txBody>
      </p:sp>
      <p:sp>
        <p:nvSpPr>
          <p:cNvPr id="3" name="Content Placeholder 2"/>
          <p:cNvSpPr>
            <a:spLocks noGrp="1"/>
          </p:cNvSpPr>
          <p:nvPr>
            <p:ph idx="1"/>
          </p:nvPr>
        </p:nvSpPr>
        <p:spPr/>
        <p:txBody>
          <a:bodyPr>
            <a:normAutofit/>
          </a:bodyPr>
          <a:lstStyle/>
          <a:p>
            <a:pPr marL="9144" indent="0">
              <a:buNone/>
            </a:pPr>
            <a:r>
              <a:rPr lang="en-US" i="1" dirty="0"/>
              <a:t>Look at revenue relationships</a:t>
            </a:r>
            <a:r>
              <a:rPr lang="en-US" i="1" dirty="0" smtClean="0"/>
              <a:t>.</a:t>
            </a:r>
            <a:endParaRPr lang="en-US" i="1" dirty="0"/>
          </a:p>
          <a:p>
            <a:r>
              <a:rPr lang="en-US" dirty="0"/>
              <a:t>Compare a company’s revenue growth with its primary competitors or its industry peer </a:t>
            </a:r>
            <a:r>
              <a:rPr lang="en-US" dirty="0" smtClean="0"/>
              <a:t>group and understand </a:t>
            </a:r>
            <a:r>
              <a:rPr lang="en-US" dirty="0"/>
              <a:t>the reasons for </a:t>
            </a:r>
            <a:r>
              <a:rPr lang="en-US" dirty="0" smtClean="0"/>
              <a:t>major differences</a:t>
            </a:r>
          </a:p>
          <a:p>
            <a:pPr lvl="1"/>
            <a:r>
              <a:rPr lang="en-US" dirty="0"/>
              <a:t>S</a:t>
            </a:r>
            <a:r>
              <a:rPr lang="en-US" dirty="0" smtClean="0"/>
              <a:t>uperior </a:t>
            </a:r>
            <a:r>
              <a:rPr lang="en-US" dirty="0"/>
              <a:t>management or products and </a:t>
            </a:r>
            <a:r>
              <a:rPr lang="en-US" dirty="0" smtClean="0"/>
              <a:t>services? </a:t>
            </a:r>
          </a:p>
          <a:p>
            <a:pPr lvl="1"/>
            <a:r>
              <a:rPr lang="en-US" dirty="0" smtClean="0"/>
              <a:t>Revenue quality?</a:t>
            </a:r>
            <a:endParaRPr lang="en-US" dirty="0"/>
          </a:p>
          <a:p>
            <a:r>
              <a:rPr lang="en-US" dirty="0" smtClean="0"/>
              <a:t>Compare </a:t>
            </a:r>
            <a:r>
              <a:rPr lang="en-US" dirty="0"/>
              <a:t>accounts receivable with </a:t>
            </a:r>
            <a:r>
              <a:rPr lang="en-US" dirty="0" smtClean="0"/>
              <a:t>revenues</a:t>
            </a:r>
          </a:p>
          <a:p>
            <a:pPr lvl="1"/>
            <a:r>
              <a:rPr lang="en-US" dirty="0" smtClean="0"/>
              <a:t>Examine the trend in receivables as a percentage of total revenues. </a:t>
            </a:r>
            <a:endParaRPr lang="en-US" dirty="0"/>
          </a:p>
          <a:p>
            <a:pPr lvl="1"/>
            <a:r>
              <a:rPr lang="en-US" dirty="0" smtClean="0"/>
              <a:t>Examine </a:t>
            </a:r>
            <a:r>
              <a:rPr lang="en-US" dirty="0"/>
              <a:t>the </a:t>
            </a:r>
            <a:r>
              <a:rPr lang="en-US" dirty="0" smtClean="0"/>
              <a:t>trend in </a:t>
            </a:r>
            <a:r>
              <a:rPr lang="en-US" dirty="0"/>
              <a:t>receivables </a:t>
            </a:r>
            <a:r>
              <a:rPr lang="en-US" dirty="0" smtClean="0"/>
              <a:t>turnover for </a:t>
            </a:r>
            <a:r>
              <a:rPr lang="en-US" dirty="0"/>
              <a:t>unusual changes and seek an explanation if they exist.</a:t>
            </a:r>
          </a:p>
          <a:p>
            <a:pPr lvl="1"/>
            <a:r>
              <a:rPr lang="en-US" dirty="0" smtClean="0"/>
              <a:t>Compare </a:t>
            </a:r>
            <a:r>
              <a:rPr lang="en-US" dirty="0"/>
              <a:t>a company’s </a:t>
            </a:r>
            <a:r>
              <a:rPr lang="en-US" dirty="0" smtClean="0"/>
              <a:t>days </a:t>
            </a:r>
            <a:r>
              <a:rPr lang="en-US" dirty="0"/>
              <a:t>sales outstanding (DSO) or receivables turnover </a:t>
            </a:r>
            <a:r>
              <a:rPr lang="en-US" dirty="0" smtClean="0"/>
              <a:t>with </a:t>
            </a:r>
            <a:r>
              <a:rPr lang="en-US" dirty="0"/>
              <a:t>that of relevant competitors or an industry peer </a:t>
            </a:r>
            <a:r>
              <a:rPr lang="en-US" dirty="0" smtClean="0"/>
              <a:t>group.   </a:t>
            </a:r>
          </a:p>
          <a:p>
            <a:r>
              <a:rPr lang="en-US" dirty="0" smtClean="0"/>
              <a:t>Examine asset turnover </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32</a:t>
            </a:fld>
            <a:endParaRPr lang="en-US"/>
          </a:p>
        </p:txBody>
      </p:sp>
    </p:spTree>
    <p:extLst>
      <p:ext uri="{BB962C8B-B14F-4D97-AF65-F5344CB8AC3E}">
        <p14:creationId xmlns:p14="http://schemas.microsoft.com/office/powerpoint/2010/main" val="82968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of analysts’ considerations: </a:t>
            </a:r>
            <a:r>
              <a:rPr lang="en-US" dirty="0" smtClean="0"/>
              <a:t>inventory methods</a:t>
            </a:r>
            <a:endParaRPr lang="en-US" dirty="0"/>
          </a:p>
        </p:txBody>
      </p:sp>
      <p:sp>
        <p:nvSpPr>
          <p:cNvPr id="3" name="Content Placeholder 2"/>
          <p:cNvSpPr>
            <a:spLocks noGrp="1"/>
          </p:cNvSpPr>
          <p:nvPr>
            <p:ph idx="1"/>
          </p:nvPr>
        </p:nvSpPr>
        <p:spPr/>
        <p:txBody>
          <a:bodyPr/>
          <a:lstStyle/>
          <a:p>
            <a:r>
              <a:rPr lang="en-US" dirty="0" smtClean="0"/>
              <a:t>Method compared with competitors</a:t>
            </a:r>
          </a:p>
          <a:p>
            <a:r>
              <a:rPr lang="en-US" dirty="0"/>
              <a:t>R</a:t>
            </a:r>
            <a:r>
              <a:rPr lang="en-US" dirty="0" smtClean="0"/>
              <a:t>eserves for obsolescence</a:t>
            </a:r>
          </a:p>
          <a:p>
            <a:r>
              <a:rPr lang="en-US" dirty="0" smtClean="0"/>
              <a:t>LIFO liquidation</a:t>
            </a:r>
          </a:p>
          <a:p>
            <a:endParaRPr lang="en-US" dirty="0"/>
          </a:p>
          <a:p>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33</a:t>
            </a:fld>
            <a:endParaRPr lang="en-US"/>
          </a:p>
        </p:txBody>
      </p:sp>
    </p:spTree>
    <p:extLst>
      <p:ext uri="{BB962C8B-B14F-4D97-AF65-F5344CB8AC3E}">
        <p14:creationId xmlns:p14="http://schemas.microsoft.com/office/powerpoint/2010/main" val="1223203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Analytical </a:t>
            </a:r>
            <a:r>
              <a:rPr lang="en-US" dirty="0"/>
              <a:t>procedures to detect warning </a:t>
            </a:r>
            <a:r>
              <a:rPr lang="en-US" dirty="0" smtClean="0"/>
              <a:t>signs: inventory</a:t>
            </a:r>
            <a:endParaRPr lang="en-US" dirty="0"/>
          </a:p>
        </p:txBody>
      </p:sp>
      <p:sp>
        <p:nvSpPr>
          <p:cNvPr id="3" name="Content Placeholder 2"/>
          <p:cNvSpPr>
            <a:spLocks noGrp="1"/>
          </p:cNvSpPr>
          <p:nvPr>
            <p:ph idx="1"/>
          </p:nvPr>
        </p:nvSpPr>
        <p:spPr>
          <a:noFill/>
        </p:spPr>
        <p:txBody>
          <a:bodyPr>
            <a:normAutofit/>
          </a:bodyPr>
          <a:lstStyle/>
          <a:p>
            <a:pPr marL="9144" indent="0">
              <a:buNone/>
            </a:pPr>
            <a:r>
              <a:rPr lang="en-US" i="1" dirty="0"/>
              <a:t>Look at </a:t>
            </a:r>
            <a:r>
              <a:rPr lang="en-US" i="1" dirty="0" smtClean="0"/>
              <a:t>inventory </a:t>
            </a:r>
            <a:r>
              <a:rPr lang="en-US" i="1" dirty="0"/>
              <a:t>relationships</a:t>
            </a:r>
            <a:r>
              <a:rPr lang="en-US" i="1" dirty="0" smtClean="0"/>
              <a:t>.</a:t>
            </a:r>
            <a:endParaRPr lang="en-US" i="1" dirty="0"/>
          </a:p>
          <a:p>
            <a:r>
              <a:rPr lang="en-US" dirty="0"/>
              <a:t>Compare a company’s </a:t>
            </a:r>
            <a:r>
              <a:rPr lang="en-US" dirty="0" smtClean="0"/>
              <a:t>inventory growth—relative to sales </a:t>
            </a:r>
            <a:r>
              <a:rPr lang="en-US" dirty="0"/>
              <a:t>growth—with its primary competitors or its industry peer </a:t>
            </a:r>
            <a:r>
              <a:rPr lang="en-US" dirty="0" smtClean="0"/>
              <a:t>group and understand </a:t>
            </a:r>
            <a:r>
              <a:rPr lang="en-US" dirty="0"/>
              <a:t>the reasons for </a:t>
            </a:r>
            <a:r>
              <a:rPr lang="en-US" dirty="0" smtClean="0"/>
              <a:t>major differences</a:t>
            </a:r>
          </a:p>
          <a:p>
            <a:r>
              <a:rPr lang="en-US" dirty="0" smtClean="0"/>
              <a:t>Examine trend in inventory turnover</a:t>
            </a:r>
          </a:p>
          <a:p>
            <a:pPr lvl="1"/>
            <a:r>
              <a:rPr lang="en-US" dirty="0" smtClean="0"/>
              <a:t>Poor inventory management?</a:t>
            </a:r>
          </a:p>
          <a:p>
            <a:pPr lvl="1"/>
            <a:r>
              <a:rPr lang="en-US" dirty="0" smtClean="0"/>
              <a:t>Obsolescence? Future write-offs?</a:t>
            </a:r>
          </a:p>
          <a:p>
            <a:pPr lvl="1"/>
            <a:r>
              <a:rPr lang="en-US" dirty="0" smtClean="0"/>
              <a:t>Overstated current gross and net profits?</a:t>
            </a:r>
            <a:endParaRPr lang="en-US" dirty="0"/>
          </a:p>
          <a:p>
            <a:r>
              <a:rPr lang="en-US" dirty="0" smtClean="0"/>
              <a:t>If company uses LIFO (allowed under US GAAP), note whether LIFO liquidations occurred</a:t>
            </a:r>
          </a:p>
          <a:p>
            <a:pPr lvl="1"/>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34</a:t>
            </a:fld>
            <a:endParaRPr lang="en-US"/>
          </a:p>
        </p:txBody>
      </p:sp>
    </p:spTree>
    <p:extLst>
      <p:ext uri="{BB962C8B-B14F-4D97-AF65-F5344CB8AC3E}">
        <p14:creationId xmlns:p14="http://schemas.microsoft.com/office/powerpoint/2010/main" val="352993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of analysts’ considerations: </a:t>
            </a:r>
            <a:r>
              <a:rPr lang="en-US" dirty="0" smtClean="0"/>
              <a:t>long-lived assets</a:t>
            </a:r>
            <a:endParaRPr lang="en-US" dirty="0"/>
          </a:p>
        </p:txBody>
      </p:sp>
      <p:sp>
        <p:nvSpPr>
          <p:cNvPr id="3" name="Content Placeholder 2"/>
          <p:cNvSpPr>
            <a:spLocks noGrp="1"/>
          </p:cNvSpPr>
          <p:nvPr>
            <p:ph idx="1"/>
          </p:nvPr>
        </p:nvSpPr>
        <p:spPr/>
        <p:txBody>
          <a:bodyPr/>
          <a:lstStyle/>
          <a:p>
            <a:r>
              <a:rPr lang="en-US" dirty="0" smtClean="0"/>
              <a:t>Estimated </a:t>
            </a:r>
            <a:r>
              <a:rPr lang="en-US" dirty="0"/>
              <a:t>life spans </a:t>
            </a:r>
            <a:r>
              <a:rPr lang="en-US" dirty="0" smtClean="0"/>
              <a:t>compared </a:t>
            </a:r>
            <a:r>
              <a:rPr lang="en-US" dirty="0"/>
              <a:t>with others in the same </a:t>
            </a:r>
            <a:r>
              <a:rPr lang="en-US" dirty="0" smtClean="0"/>
              <a:t>industry</a:t>
            </a:r>
            <a:endParaRPr lang="en-US" dirty="0"/>
          </a:p>
          <a:p>
            <a:r>
              <a:rPr lang="en-US" dirty="0" smtClean="0"/>
              <a:t>Changes </a:t>
            </a:r>
            <a:r>
              <a:rPr lang="en-US" dirty="0"/>
              <a:t>in depreciable lives </a:t>
            </a:r>
            <a:endParaRPr lang="en-US" dirty="0" smtClean="0"/>
          </a:p>
          <a:p>
            <a:r>
              <a:rPr lang="en-US" dirty="0" smtClean="0"/>
              <a:t>Asset write-downs</a:t>
            </a:r>
          </a:p>
          <a:p>
            <a:r>
              <a:rPr lang="en-US" dirty="0" smtClean="0"/>
              <a:t>Policies compared with competitors</a:t>
            </a:r>
          </a:p>
          <a:p>
            <a:r>
              <a:rPr lang="en-US" dirty="0" smtClean="0"/>
              <a:t>Capitalization</a:t>
            </a:r>
          </a:p>
          <a:p>
            <a:endParaRPr lang="en-US" dirty="0"/>
          </a:p>
          <a:p>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35</a:t>
            </a:fld>
            <a:endParaRPr lang="en-US"/>
          </a:p>
        </p:txBody>
      </p:sp>
    </p:spTree>
    <p:extLst>
      <p:ext uri="{BB962C8B-B14F-4D97-AF65-F5344CB8AC3E}">
        <p14:creationId xmlns:p14="http://schemas.microsoft.com/office/powerpoint/2010/main" val="160480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Analytical </a:t>
            </a:r>
            <a:r>
              <a:rPr lang="en-US" dirty="0" smtClean="0"/>
              <a:t>procedures to detect warning signs: Long-lived assets</a:t>
            </a:r>
            <a:endParaRPr lang="en-US" dirty="0"/>
          </a:p>
        </p:txBody>
      </p:sp>
      <p:sp>
        <p:nvSpPr>
          <p:cNvPr id="3" name="Content Placeholder 2"/>
          <p:cNvSpPr>
            <a:spLocks noGrp="1"/>
          </p:cNvSpPr>
          <p:nvPr>
            <p:ph idx="1"/>
          </p:nvPr>
        </p:nvSpPr>
        <p:spPr/>
        <p:txBody>
          <a:bodyPr/>
          <a:lstStyle/>
          <a:p>
            <a:r>
              <a:rPr lang="en-US" dirty="0"/>
              <a:t>Examine the company’s accounting policy note for its capitalization policy for long-term assets, including interest costs, and for its handling of other deferred </a:t>
            </a:r>
            <a:r>
              <a:rPr lang="en-US" dirty="0" smtClean="0"/>
              <a:t>costs.</a:t>
            </a:r>
          </a:p>
          <a:p>
            <a:r>
              <a:rPr lang="en-US" dirty="0"/>
              <a:t>Compare the company’s policy with </a:t>
            </a:r>
            <a:r>
              <a:rPr lang="en-US" dirty="0" smtClean="0"/>
              <a:t>industry practice.</a:t>
            </a:r>
          </a:p>
          <a:p>
            <a:r>
              <a:rPr lang="en-US" dirty="0" smtClean="0"/>
              <a:t>If the company’s policy is an outlier, cross-check asset </a:t>
            </a:r>
            <a:r>
              <a:rPr lang="en-US" dirty="0"/>
              <a:t>turnover and profitability margins with others in </a:t>
            </a:r>
            <a:r>
              <a:rPr lang="en-US" dirty="0" smtClean="0"/>
              <a:t>the industry</a:t>
            </a:r>
            <a:r>
              <a:rPr lang="en-US" dirty="0"/>
              <a:t>. </a:t>
            </a:r>
          </a:p>
          <a:p>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36</a:t>
            </a:fld>
            <a:endParaRPr lang="en-US"/>
          </a:p>
        </p:txBody>
      </p:sp>
    </p:spTree>
    <p:extLst>
      <p:ext uri="{BB962C8B-B14F-4D97-AF65-F5344CB8AC3E}">
        <p14:creationId xmlns:p14="http://schemas.microsoft.com/office/powerpoint/2010/main" val="1520328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Analytical procedures to detect warning signs: </a:t>
            </a:r>
            <a:r>
              <a:rPr lang="en-US" dirty="0" smtClean="0"/>
              <a:t>operating cash flow vs. net income</a:t>
            </a:r>
            <a:endParaRPr lang="en-US" dirty="0"/>
          </a:p>
        </p:txBody>
      </p:sp>
      <p:sp>
        <p:nvSpPr>
          <p:cNvPr id="3" name="Content Placeholder 2"/>
          <p:cNvSpPr>
            <a:spLocks noGrp="1"/>
          </p:cNvSpPr>
          <p:nvPr>
            <p:ph idx="1"/>
          </p:nvPr>
        </p:nvSpPr>
        <p:spPr/>
        <p:txBody>
          <a:bodyPr/>
          <a:lstStyle/>
          <a:p>
            <a:r>
              <a:rPr lang="en-US" dirty="0"/>
              <a:t>Pay attention to the relationship of cash flow and net income. </a:t>
            </a:r>
            <a:endParaRPr lang="en-US" dirty="0" smtClean="0"/>
          </a:p>
          <a:p>
            <a:r>
              <a:rPr lang="en-US" dirty="0" smtClean="0"/>
              <a:t>If net </a:t>
            </a:r>
            <a:r>
              <a:rPr lang="en-US" dirty="0"/>
              <a:t>income </a:t>
            </a:r>
            <a:r>
              <a:rPr lang="en-US" dirty="0" smtClean="0"/>
              <a:t>is consistently </a:t>
            </a:r>
            <a:r>
              <a:rPr lang="en-US" dirty="0"/>
              <a:t>higher than operating cash </a:t>
            </a:r>
            <a:r>
              <a:rPr lang="en-US" dirty="0" smtClean="0"/>
              <a:t>flow, it can </a:t>
            </a:r>
            <a:r>
              <a:rPr lang="en-US" dirty="0"/>
              <a:t>signal accrual accounting policies that shift revenue to current period and/or current expenses to later </a:t>
            </a:r>
            <a:r>
              <a:rPr lang="en-US" dirty="0" smtClean="0"/>
              <a:t>periods.</a:t>
            </a:r>
            <a:endParaRPr lang="en-US" dirty="0"/>
          </a:p>
          <a:p>
            <a:r>
              <a:rPr lang="en-US" dirty="0" smtClean="0"/>
              <a:t>Construct </a:t>
            </a:r>
            <a:r>
              <a:rPr lang="en-US" dirty="0"/>
              <a:t>a time series of cash generated by operations divided by net income. If the ratio is consistently below 1.0 or has declined repeatedly, there may be problems in the company’s accrual accounts</a:t>
            </a:r>
            <a:r>
              <a:rPr lang="en-US" dirty="0" smtClean="0"/>
              <a:t>.</a:t>
            </a:r>
          </a:p>
          <a:p>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37</a:t>
            </a:fld>
            <a:endParaRPr lang="en-US"/>
          </a:p>
        </p:txBody>
      </p:sp>
    </p:spTree>
    <p:extLst>
      <p:ext uri="{BB962C8B-B14F-4D97-AF65-F5344CB8AC3E}">
        <p14:creationId xmlns:p14="http://schemas.microsoft.com/office/powerpoint/2010/main" val="1271363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allowance for bad debt</a:t>
            </a:r>
            <a:endParaRPr lang="en-US" dirty="0"/>
          </a:p>
        </p:txBody>
      </p:sp>
      <p:sp>
        <p:nvSpPr>
          <p:cNvPr id="3" name="Content Placeholder 2"/>
          <p:cNvSpPr>
            <a:spLocks noGrp="1"/>
          </p:cNvSpPr>
          <p:nvPr>
            <p:ph idx="1"/>
          </p:nvPr>
        </p:nvSpPr>
        <p:spPr/>
        <p:txBody>
          <a:bodyPr>
            <a:noAutofit/>
          </a:bodyPr>
          <a:lstStyle/>
          <a:p>
            <a:pPr marL="9144" indent="0">
              <a:lnSpc>
                <a:spcPct val="120000"/>
              </a:lnSpc>
              <a:spcBef>
                <a:spcPts val="0"/>
              </a:spcBef>
              <a:buNone/>
            </a:pPr>
            <a:r>
              <a:rPr lang="en-US" dirty="0" smtClean="0"/>
              <a:t>“. </a:t>
            </a:r>
            <a:r>
              <a:rPr lang="en-US" dirty="0"/>
              <a:t>. . Generally, UAP’s policy required that accounts which were past due between 90 days </a:t>
            </a:r>
            <a:r>
              <a:rPr lang="en-US" dirty="0" smtClean="0"/>
              <a:t>and one </a:t>
            </a:r>
            <a:r>
              <a:rPr lang="en-US" dirty="0"/>
              <a:t>year should be reserved at 50%, and accounts over one year past due were to be </a:t>
            </a:r>
            <a:r>
              <a:rPr lang="en-US" dirty="0" smtClean="0"/>
              <a:t>reserved at </a:t>
            </a:r>
            <a:r>
              <a:rPr lang="en-US" dirty="0"/>
              <a:t>100%.</a:t>
            </a:r>
          </a:p>
          <a:p>
            <a:pPr marL="9144" indent="0">
              <a:lnSpc>
                <a:spcPct val="120000"/>
              </a:lnSpc>
              <a:spcBef>
                <a:spcPts val="0"/>
              </a:spcBef>
              <a:buNone/>
            </a:pPr>
            <a:r>
              <a:rPr lang="en-US" dirty="0"/>
              <a:t>. . . In FY 1999 and continuing through FY 2000, UAP had substantial bad debt </a:t>
            </a:r>
            <a:r>
              <a:rPr lang="en-US" dirty="0" smtClean="0"/>
              <a:t>problems. In </a:t>
            </a:r>
            <a:r>
              <a:rPr lang="en-US" dirty="0"/>
              <a:t>FY 2000, certain former UAP senior executives were informed that UAP needed </a:t>
            </a:r>
            <a:r>
              <a:rPr lang="en-US" dirty="0" smtClean="0"/>
              <a:t>to record </a:t>
            </a:r>
            <a:r>
              <a:rPr lang="en-US" dirty="0"/>
              <a:t>an additional $50 million of bad debt expense. </a:t>
            </a:r>
            <a:r>
              <a:rPr lang="en-US" dirty="0" smtClean="0"/>
              <a:t>. . .just </a:t>
            </a:r>
            <a:r>
              <a:rPr lang="en-US" dirty="0"/>
              <a:t>prior to the end of UAP’s FY 2000, the former </a:t>
            </a:r>
            <a:r>
              <a:rPr lang="en-US" dirty="0" smtClean="0"/>
              <a:t>UAP COO </a:t>
            </a:r>
            <a:r>
              <a:rPr lang="en-US" dirty="0"/>
              <a:t>(chief operating officer), in the presence of other UAP employees, ordered that </a:t>
            </a:r>
            <a:r>
              <a:rPr lang="en-US" dirty="0" smtClean="0"/>
              <a:t>UAP’s bad </a:t>
            </a:r>
            <a:r>
              <a:rPr lang="en-US" dirty="0"/>
              <a:t>debt reserve be reduced by $7 million in order to assist the Company in meeting its </a:t>
            </a:r>
            <a:r>
              <a:rPr lang="en-US" dirty="0" smtClean="0"/>
              <a:t>PBT target </a:t>
            </a:r>
            <a:r>
              <a:rPr lang="en-US" dirty="0"/>
              <a:t>for the fiscal year</a:t>
            </a:r>
            <a:r>
              <a:rPr lang="en-US" dirty="0" smtClean="0"/>
              <a:t>. </a:t>
            </a:r>
            <a:r>
              <a:rPr lang="en-US" dirty="0"/>
              <a:t>. . At the end of FY 2000, former UAP senior executives reported financial results </a:t>
            </a:r>
            <a:r>
              <a:rPr lang="en-US" dirty="0" smtClean="0"/>
              <a:t>to ConAgra </a:t>
            </a:r>
            <a:r>
              <a:rPr lang="en-US" dirty="0"/>
              <a:t>which they knew, or were reckless in not knowing, </a:t>
            </a:r>
            <a:r>
              <a:rPr lang="en-US" b="1" dirty="0"/>
              <a:t>overstated UAP’s income </a:t>
            </a:r>
            <a:r>
              <a:rPr lang="en-US" b="1" dirty="0" smtClean="0"/>
              <a:t>before income </a:t>
            </a:r>
            <a:r>
              <a:rPr lang="en-US" b="1" dirty="0"/>
              <a:t>taxes because UAP had failed to record sufficient bad debt </a:t>
            </a:r>
            <a:r>
              <a:rPr lang="en-US" b="1" dirty="0" smtClean="0"/>
              <a:t>expense</a:t>
            </a:r>
            <a:r>
              <a:rPr lang="en-US" dirty="0" smtClean="0"/>
              <a:t>.” </a:t>
            </a:r>
          </a:p>
          <a:p>
            <a:pPr marL="9144" indent="0" algn="r">
              <a:lnSpc>
                <a:spcPct val="120000"/>
              </a:lnSpc>
              <a:spcBef>
                <a:spcPts val="0"/>
              </a:spcBef>
              <a:buNone/>
            </a:pPr>
            <a:r>
              <a:rPr lang="en-US" dirty="0" smtClean="0"/>
              <a:t>SEC Accounting and Auditing Enforcement Release</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38</a:t>
            </a:fld>
            <a:endParaRPr lang="en-US"/>
          </a:p>
        </p:txBody>
      </p:sp>
    </p:spTree>
    <p:extLst>
      <p:ext uri="{BB962C8B-B14F-4D97-AF65-F5344CB8AC3E}">
        <p14:creationId xmlns:p14="http://schemas.microsoft.com/office/powerpoint/2010/main" val="824002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valuation reserve </a:t>
            </a:r>
            <a:r>
              <a:rPr lang="en-US" dirty="0"/>
              <a:t>for </a:t>
            </a:r>
            <a:r>
              <a:rPr lang="en-US" dirty="0" smtClean="0"/>
              <a:t>deferred tax assets</a:t>
            </a:r>
            <a:endParaRPr lang="en-US" dirty="0"/>
          </a:p>
        </p:txBody>
      </p:sp>
      <p:sp>
        <p:nvSpPr>
          <p:cNvPr id="3" name="Content Placeholder 2"/>
          <p:cNvSpPr>
            <a:spLocks noGrp="1"/>
          </p:cNvSpPr>
          <p:nvPr>
            <p:ph idx="1"/>
          </p:nvPr>
        </p:nvSpPr>
        <p:spPr/>
        <p:txBody>
          <a:bodyPr>
            <a:normAutofit fontScale="92500"/>
          </a:bodyPr>
          <a:lstStyle/>
          <a:p>
            <a:pPr marL="9144" indent="0">
              <a:lnSpc>
                <a:spcPct val="110000"/>
              </a:lnSpc>
              <a:spcBef>
                <a:spcPts val="0"/>
              </a:spcBef>
              <a:buNone/>
            </a:pPr>
            <a:r>
              <a:rPr lang="en-US" dirty="0" smtClean="0"/>
              <a:t>“</a:t>
            </a:r>
            <a:r>
              <a:rPr lang="en-US" dirty="0" err="1" smtClean="0"/>
              <a:t>PowerLinx</a:t>
            </a:r>
            <a:r>
              <a:rPr lang="en-US" dirty="0" smtClean="0"/>
              <a:t> </a:t>
            </a:r>
            <a:r>
              <a:rPr lang="en-US" dirty="0"/>
              <a:t>improperly recorded on its fiscal year 2000 balance sheet a </a:t>
            </a:r>
            <a:r>
              <a:rPr lang="en-US" b="1" dirty="0"/>
              <a:t>deferred tax asset</a:t>
            </a:r>
            <a:r>
              <a:rPr lang="en-US" dirty="0"/>
              <a:t> </a:t>
            </a:r>
            <a:r>
              <a:rPr lang="en-US" dirty="0" smtClean="0"/>
              <a:t>of $1,439,322 </a:t>
            </a:r>
            <a:r>
              <a:rPr lang="en-US" b="1" dirty="0"/>
              <a:t>without any valuation allowance</a:t>
            </a:r>
            <a:r>
              <a:rPr lang="en-US" dirty="0"/>
              <a:t>. The tax asset was material, representing </a:t>
            </a:r>
            <a:r>
              <a:rPr lang="en-US" dirty="0" smtClean="0"/>
              <a:t>almost forty </a:t>
            </a:r>
            <a:r>
              <a:rPr lang="en-US" dirty="0"/>
              <a:t>percent of </a:t>
            </a:r>
            <a:r>
              <a:rPr lang="en-US" dirty="0" err="1"/>
              <a:t>PowerLinx’s</a:t>
            </a:r>
            <a:r>
              <a:rPr lang="en-US" dirty="0"/>
              <a:t> total assets of $3,841,944. </a:t>
            </a:r>
            <a:r>
              <a:rPr lang="en-US" dirty="0" err="1"/>
              <a:t>PowerLinx</a:t>
            </a:r>
            <a:r>
              <a:rPr lang="en-US" dirty="0"/>
              <a:t> also recorded deferred </a:t>
            </a:r>
            <a:r>
              <a:rPr lang="en-US" dirty="0" smtClean="0"/>
              <a:t>tax assets </a:t>
            </a:r>
            <a:r>
              <a:rPr lang="en-US" dirty="0"/>
              <a:t>of $180,613, $72,907, and $44,921, respectively, in its financial statements for the </a:t>
            </a:r>
            <a:r>
              <a:rPr lang="en-US" dirty="0" smtClean="0"/>
              <a:t>first three </a:t>
            </a:r>
            <a:r>
              <a:rPr lang="en-US" dirty="0"/>
              <a:t>quarters of 2000.</a:t>
            </a:r>
          </a:p>
          <a:p>
            <a:pPr marL="9144" indent="0">
              <a:lnSpc>
                <a:spcPct val="110000"/>
              </a:lnSpc>
              <a:spcBef>
                <a:spcPts val="0"/>
              </a:spcBef>
              <a:buNone/>
            </a:pPr>
            <a:r>
              <a:rPr lang="en-US" dirty="0" smtClean="0"/>
              <a:t>“</a:t>
            </a:r>
            <a:r>
              <a:rPr lang="en-US" dirty="0" err="1" smtClean="0"/>
              <a:t>PowerLinx</a:t>
            </a:r>
            <a:r>
              <a:rPr lang="en-US" dirty="0" smtClean="0"/>
              <a:t> </a:t>
            </a:r>
            <a:r>
              <a:rPr lang="en-US" b="1" dirty="0"/>
              <a:t>did not have a proper basis for recording the deferred tax assets. The </a:t>
            </a:r>
            <a:r>
              <a:rPr lang="en-US" b="1" dirty="0" smtClean="0"/>
              <a:t>company had </a:t>
            </a:r>
            <a:r>
              <a:rPr lang="en-US" b="1" dirty="0"/>
              <a:t>accumulated significant losses in 2000 and had no historical operating basis from </a:t>
            </a:r>
            <a:r>
              <a:rPr lang="en-US" b="1" dirty="0" smtClean="0"/>
              <a:t>which to </a:t>
            </a:r>
            <a:r>
              <a:rPr lang="en-US" b="1" dirty="0"/>
              <a:t>conclude that it would be profitable in future years</a:t>
            </a:r>
            <a:r>
              <a:rPr lang="en-US" dirty="0"/>
              <a:t>. Underwater camera sales had </a:t>
            </a:r>
            <a:r>
              <a:rPr lang="en-US" dirty="0" smtClean="0"/>
              <a:t>declined significantly </a:t>
            </a:r>
            <a:r>
              <a:rPr lang="en-US" dirty="0"/>
              <a:t>and the company had devoted most of its resources to developing its </a:t>
            </a:r>
            <a:r>
              <a:rPr lang="en-US" dirty="0" err="1" smtClean="0"/>
              <a:t>SecureView</a:t>
            </a:r>
            <a:r>
              <a:rPr lang="en-US" dirty="0"/>
              <a:t> </a:t>
            </a:r>
            <a:r>
              <a:rPr lang="en-US" dirty="0" smtClean="0"/>
              <a:t>product</a:t>
            </a:r>
            <a:r>
              <a:rPr lang="en-US" dirty="0"/>
              <a:t>. The sole basis for </a:t>
            </a:r>
            <a:r>
              <a:rPr lang="en-US" dirty="0" err="1"/>
              <a:t>PowerLinx’s</a:t>
            </a:r>
            <a:r>
              <a:rPr lang="en-US" dirty="0"/>
              <a:t> “expectation” of future profitability was the </a:t>
            </a:r>
            <a:r>
              <a:rPr lang="en-US" dirty="0" smtClean="0"/>
              <a:t>purported $9 </a:t>
            </a:r>
            <a:r>
              <a:rPr lang="en-US" dirty="0"/>
              <a:t>million backlog of </a:t>
            </a:r>
            <a:r>
              <a:rPr lang="en-US" dirty="0" err="1"/>
              <a:t>SecureView</a:t>
            </a:r>
            <a:r>
              <a:rPr lang="en-US" dirty="0"/>
              <a:t> orders, which management assumed would generate </a:t>
            </a:r>
            <a:r>
              <a:rPr lang="en-US" dirty="0" smtClean="0"/>
              <a:t>taxable income</a:t>
            </a:r>
            <a:r>
              <a:rPr lang="en-US" dirty="0"/>
              <a:t>; however, this purported </a:t>
            </a:r>
            <a:r>
              <a:rPr lang="en-US" dirty="0" smtClean="0"/>
              <a:t>backlog. . . did </a:t>
            </a:r>
            <a:r>
              <a:rPr lang="en-US" dirty="0"/>
              <a:t>not reflect </a:t>
            </a:r>
            <a:r>
              <a:rPr lang="en-US" dirty="0" smtClean="0"/>
              <a:t>actual demand </a:t>
            </a:r>
            <a:r>
              <a:rPr lang="en-US" dirty="0"/>
              <a:t>for </a:t>
            </a:r>
            <a:r>
              <a:rPr lang="en-US" dirty="0" err="1"/>
              <a:t>SecureView</a:t>
            </a:r>
            <a:r>
              <a:rPr lang="en-US" dirty="0"/>
              <a:t> cameras and, consequently, was not a reasonable or reliable </a:t>
            </a:r>
            <a:r>
              <a:rPr lang="en-US" dirty="0" smtClean="0"/>
              <a:t>indicator of </a:t>
            </a:r>
            <a:r>
              <a:rPr lang="en-US" dirty="0"/>
              <a:t>future profitability</a:t>
            </a:r>
            <a:r>
              <a:rPr lang="en-US" dirty="0" smtClean="0"/>
              <a:t>.”</a:t>
            </a:r>
          </a:p>
          <a:p>
            <a:pPr marL="9144" indent="0" algn="r">
              <a:lnSpc>
                <a:spcPct val="110000"/>
              </a:lnSpc>
              <a:spcBef>
                <a:spcPts val="0"/>
              </a:spcBef>
              <a:buNone/>
            </a:pPr>
            <a:r>
              <a:rPr lang="en-US" dirty="0"/>
              <a:t>SEC Accounting and Auditing Enforcement </a:t>
            </a:r>
            <a:r>
              <a:rPr lang="en-US" dirty="0" smtClean="0"/>
              <a:t>Release</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39</a:t>
            </a:fld>
            <a:endParaRPr lang="en-US"/>
          </a:p>
        </p:txBody>
      </p:sp>
    </p:spTree>
    <p:extLst>
      <p:ext uri="{BB962C8B-B14F-4D97-AF65-F5344CB8AC3E}">
        <p14:creationId xmlns:p14="http://schemas.microsoft.com/office/powerpoint/2010/main" val="119845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Spectrum of Financial Reports</a:t>
            </a:r>
          </a:p>
        </p:txBody>
      </p:sp>
      <p:sp>
        <p:nvSpPr>
          <p:cNvPr id="4" name="Slide Number Placeholder 3"/>
          <p:cNvSpPr>
            <a:spLocks noGrp="1"/>
          </p:cNvSpPr>
          <p:nvPr>
            <p:ph type="sldNum" sz="quarter" idx="12"/>
          </p:nvPr>
        </p:nvSpPr>
        <p:spPr/>
        <p:txBody>
          <a:bodyPr/>
          <a:lstStyle/>
          <a:p>
            <a:fld id="{4E4A4924-7CC3-4BF6-9C5C-A8E770D15754}" type="slidenum">
              <a:rPr lang="en-US" smtClean="0"/>
              <a:t>4</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1" y="1600200"/>
            <a:ext cx="7391399" cy="413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159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Analytical procedures to detect warning </a:t>
            </a:r>
            <a:r>
              <a:rPr lang="en-US" dirty="0" smtClean="0"/>
              <a:t>signs: allowances</a:t>
            </a:r>
            <a:endParaRPr lang="en-US" dirty="0"/>
          </a:p>
        </p:txBody>
      </p:sp>
      <p:sp>
        <p:nvSpPr>
          <p:cNvPr id="3" name="Content Placeholder 2"/>
          <p:cNvSpPr>
            <a:spLocks noGrp="1"/>
          </p:cNvSpPr>
          <p:nvPr>
            <p:ph idx="1"/>
          </p:nvPr>
        </p:nvSpPr>
        <p:spPr/>
        <p:txBody>
          <a:bodyPr>
            <a:normAutofit/>
          </a:bodyPr>
          <a:lstStyle/>
          <a:p>
            <a:pPr marL="9144" indent="0">
              <a:buNone/>
            </a:pPr>
            <a:r>
              <a:rPr lang="en-US" dirty="0" smtClean="0"/>
              <a:t>Examine allowances for which estimates can impact earnings, for example:</a:t>
            </a:r>
          </a:p>
          <a:p>
            <a:r>
              <a:rPr lang="en-US" dirty="0" smtClean="0"/>
              <a:t>Accounts Receivable – Allowance for Doubtful Accounts</a:t>
            </a:r>
          </a:p>
          <a:p>
            <a:pPr lvl="1"/>
            <a:r>
              <a:rPr lang="en-US" dirty="0" smtClean="0"/>
              <a:t>Examine changes </a:t>
            </a:r>
            <a:r>
              <a:rPr lang="en-US" dirty="0"/>
              <a:t>in </a:t>
            </a:r>
            <a:r>
              <a:rPr lang="en-US" dirty="0" smtClean="0"/>
              <a:t>allowances as a percentage of the asset account.</a:t>
            </a:r>
          </a:p>
          <a:p>
            <a:pPr lvl="1"/>
            <a:r>
              <a:rPr lang="en-US" dirty="0" smtClean="0"/>
              <a:t>Collection experience.</a:t>
            </a:r>
          </a:p>
          <a:p>
            <a:pPr marL="9144" indent="0">
              <a:buNone/>
            </a:pPr>
            <a:endParaRPr lang="en-US" dirty="0" smtClean="0"/>
          </a:p>
          <a:p>
            <a:r>
              <a:rPr lang="en-US" dirty="0" smtClean="0"/>
              <a:t>Tax Asset Valuation Accounts</a:t>
            </a:r>
          </a:p>
          <a:p>
            <a:pPr lvl="1"/>
            <a:r>
              <a:rPr lang="en-US" dirty="0" smtClean="0"/>
              <a:t>Assess reasonableness of level.</a:t>
            </a:r>
          </a:p>
          <a:p>
            <a:pPr lvl="1"/>
            <a:r>
              <a:rPr lang="en-US" dirty="0"/>
              <a:t>Examine changes in </a:t>
            </a:r>
            <a:r>
              <a:rPr lang="en-US" dirty="0" smtClean="0"/>
              <a:t>the valuation account. </a:t>
            </a:r>
          </a:p>
          <a:p>
            <a:pPr lvl="1"/>
            <a:r>
              <a:rPr lang="en-US" dirty="0" smtClean="0"/>
              <a:t>Compare allowance level with information in the management commentary.</a:t>
            </a:r>
            <a:endParaRPr lang="en-US" dirty="0"/>
          </a:p>
          <a:p>
            <a:pPr lvl="1"/>
            <a:r>
              <a:rPr lang="en-US" dirty="0" smtClean="0"/>
              <a:t>Compare allowance </a:t>
            </a:r>
            <a:r>
              <a:rPr lang="en-US" dirty="0"/>
              <a:t>level </a:t>
            </a:r>
            <a:r>
              <a:rPr lang="en-US" dirty="0" smtClean="0"/>
              <a:t>with information in the </a:t>
            </a:r>
            <a:r>
              <a:rPr lang="en-US" dirty="0"/>
              <a:t>tax </a:t>
            </a:r>
            <a:r>
              <a:rPr lang="en-US" dirty="0" smtClean="0"/>
              <a:t>note. </a:t>
            </a:r>
          </a:p>
          <a:p>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40</a:t>
            </a:fld>
            <a:endParaRPr lang="en-US"/>
          </a:p>
        </p:txBody>
      </p:sp>
    </p:spTree>
    <p:extLst>
      <p:ext uri="{BB962C8B-B14F-4D97-AF65-F5344CB8AC3E}">
        <p14:creationId xmlns:p14="http://schemas.microsoft.com/office/powerpoint/2010/main" val="4159806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Other potential warning signs:</a:t>
            </a:r>
            <a:br>
              <a:rPr lang="en-US" dirty="0" smtClean="0"/>
            </a:br>
            <a:r>
              <a:rPr lang="en-US" dirty="0" smtClean="0"/>
              <a:t>areas that </a:t>
            </a:r>
            <a:r>
              <a:rPr lang="en-US" i="1" dirty="0" smtClean="0"/>
              <a:t>might</a:t>
            </a:r>
            <a:r>
              <a:rPr lang="en-US" dirty="0" smtClean="0"/>
              <a:t> suggest further analysis</a:t>
            </a:r>
            <a:endParaRPr lang="en-US" dirty="0"/>
          </a:p>
        </p:txBody>
      </p:sp>
      <p:sp>
        <p:nvSpPr>
          <p:cNvPr id="3" name="Content Placeholder 2"/>
          <p:cNvSpPr>
            <a:spLocks noGrp="1"/>
          </p:cNvSpPr>
          <p:nvPr>
            <p:ph idx="1"/>
          </p:nvPr>
        </p:nvSpPr>
        <p:spPr/>
        <p:txBody>
          <a:bodyPr>
            <a:normAutofit/>
          </a:bodyPr>
          <a:lstStyle/>
          <a:p>
            <a:r>
              <a:rPr lang="en-US" dirty="0" smtClean="0"/>
              <a:t>Depreciation </a:t>
            </a:r>
            <a:r>
              <a:rPr lang="en-US" dirty="0"/>
              <a:t>methods and useful </a:t>
            </a:r>
            <a:r>
              <a:rPr lang="en-US" dirty="0" smtClean="0"/>
              <a:t>lives compared </a:t>
            </a:r>
            <a:r>
              <a:rPr lang="en-US" dirty="0"/>
              <a:t>with those of its peers </a:t>
            </a:r>
            <a:endParaRPr lang="en-US" dirty="0" smtClean="0"/>
          </a:p>
          <a:p>
            <a:r>
              <a:rPr lang="en-US" dirty="0" smtClean="0"/>
              <a:t>Fourth-quarter surprises routinely occurring</a:t>
            </a:r>
            <a:endParaRPr lang="en-US" dirty="0"/>
          </a:p>
          <a:p>
            <a:r>
              <a:rPr lang="en-US" dirty="0" smtClean="0"/>
              <a:t>Presence </a:t>
            </a:r>
            <a:r>
              <a:rPr lang="en-US" dirty="0"/>
              <a:t>of related-party </a:t>
            </a:r>
            <a:r>
              <a:rPr lang="en-US" dirty="0" smtClean="0"/>
              <a:t>transactions</a:t>
            </a:r>
            <a:endParaRPr lang="en-US" dirty="0"/>
          </a:p>
          <a:p>
            <a:r>
              <a:rPr lang="en-US" dirty="0" smtClean="0"/>
              <a:t>Non-operating </a:t>
            </a:r>
            <a:r>
              <a:rPr lang="en-US" dirty="0"/>
              <a:t>income or one-time sales included in </a:t>
            </a:r>
            <a:r>
              <a:rPr lang="en-US" dirty="0" smtClean="0"/>
              <a:t>revenue</a:t>
            </a:r>
            <a:endParaRPr lang="en-US" dirty="0"/>
          </a:p>
          <a:p>
            <a:r>
              <a:rPr lang="en-US" dirty="0" smtClean="0"/>
              <a:t>Classification </a:t>
            </a:r>
            <a:r>
              <a:rPr lang="en-US" dirty="0"/>
              <a:t>of expenses as “</a:t>
            </a:r>
            <a:r>
              <a:rPr lang="en-US" dirty="0" smtClean="0"/>
              <a:t>non-recurring” </a:t>
            </a:r>
          </a:p>
          <a:p>
            <a:r>
              <a:rPr lang="en-US" dirty="0" smtClean="0"/>
              <a:t>Gross/operating </a:t>
            </a:r>
            <a:r>
              <a:rPr lang="en-US" dirty="0"/>
              <a:t>margins out of line with competitors or </a:t>
            </a:r>
            <a:r>
              <a:rPr lang="en-US" dirty="0" smtClean="0"/>
              <a:t>industry, an </a:t>
            </a:r>
            <a:r>
              <a:rPr lang="en-US" dirty="0"/>
              <a:t>ambivalent </a:t>
            </a:r>
            <a:r>
              <a:rPr lang="en-US" dirty="0" smtClean="0"/>
              <a:t>signal.</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41</a:t>
            </a:fld>
            <a:endParaRPr lang="en-US"/>
          </a:p>
        </p:txBody>
      </p:sp>
    </p:spTree>
    <p:extLst>
      <p:ext uri="{BB962C8B-B14F-4D97-AF65-F5344CB8AC3E}">
        <p14:creationId xmlns:p14="http://schemas.microsoft.com/office/powerpoint/2010/main" val="1945089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Importance of context in judging warning signs</a:t>
            </a:r>
            <a:endParaRPr lang="en-US" dirty="0"/>
          </a:p>
        </p:txBody>
      </p:sp>
      <p:sp>
        <p:nvSpPr>
          <p:cNvPr id="3" name="Content Placeholder 2"/>
          <p:cNvSpPr>
            <a:spLocks noGrp="1"/>
          </p:cNvSpPr>
          <p:nvPr>
            <p:ph idx="1"/>
          </p:nvPr>
        </p:nvSpPr>
        <p:spPr/>
        <p:txBody>
          <a:bodyPr/>
          <a:lstStyle/>
          <a:p>
            <a:r>
              <a:rPr lang="en-US" dirty="0" smtClean="0"/>
              <a:t>Companies </a:t>
            </a:r>
            <a:r>
              <a:rPr lang="en-US" dirty="0"/>
              <a:t>with an unblemished record of meeting growth </a:t>
            </a:r>
            <a:r>
              <a:rPr lang="en-US" dirty="0" smtClean="0"/>
              <a:t>projections (especially younger companies)</a:t>
            </a:r>
          </a:p>
          <a:p>
            <a:r>
              <a:rPr lang="en-US" dirty="0" smtClean="0"/>
              <a:t>Minimalist </a:t>
            </a:r>
            <a:r>
              <a:rPr lang="en-US" dirty="0"/>
              <a:t>approach to </a:t>
            </a:r>
            <a:r>
              <a:rPr lang="en-US" dirty="0" smtClean="0"/>
              <a:t>disclosure—for example, highly aggregated segment reporting</a:t>
            </a:r>
          </a:p>
          <a:p>
            <a:r>
              <a:rPr lang="en-US" dirty="0" smtClean="0"/>
              <a:t>Fixation on reported earnings—for example, the use of aggressive non-GAAP metrics or frequent special items</a:t>
            </a:r>
          </a:p>
          <a:p>
            <a:r>
              <a:rPr lang="en-US" dirty="0" smtClean="0"/>
              <a:t>Restructuring </a:t>
            </a:r>
            <a:r>
              <a:rPr lang="en-US" dirty="0"/>
              <a:t>and/or impairment </a:t>
            </a:r>
            <a:r>
              <a:rPr lang="en-US" dirty="0" smtClean="0"/>
              <a:t>charges</a:t>
            </a:r>
          </a:p>
          <a:p>
            <a:r>
              <a:rPr lang="en-US" dirty="0" smtClean="0"/>
              <a:t>Merger and acquisition activity, including allocation of purchase price in an acquisition</a:t>
            </a:r>
          </a:p>
          <a:p>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42</a:t>
            </a:fld>
            <a:endParaRPr lang="en-US"/>
          </a:p>
        </p:txBody>
      </p:sp>
    </p:spTree>
    <p:extLst>
      <p:ext uri="{BB962C8B-B14F-4D97-AF65-F5344CB8AC3E}">
        <p14:creationId xmlns:p14="http://schemas.microsoft.com/office/powerpoint/2010/main" val="466041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a:xfrm>
            <a:off x="381000" y="1447800"/>
            <a:ext cx="8375904" cy="4876800"/>
          </a:xfrm>
        </p:spPr>
        <p:txBody>
          <a:bodyPr>
            <a:normAutofit lnSpcReduction="10000"/>
          </a:bodyPr>
          <a:lstStyle/>
          <a:p>
            <a:r>
              <a:rPr lang="en-US" dirty="0"/>
              <a:t>Financial reporting quality can be thought of as spanning a </a:t>
            </a:r>
            <a:r>
              <a:rPr lang="en-US" dirty="0" smtClean="0"/>
              <a:t>continuum.</a:t>
            </a:r>
          </a:p>
          <a:p>
            <a:r>
              <a:rPr lang="en-US" i="1" dirty="0"/>
              <a:t>Reporting </a:t>
            </a:r>
            <a:r>
              <a:rPr lang="en-US" i="1" dirty="0" smtClean="0"/>
              <a:t>quality </a:t>
            </a:r>
            <a:r>
              <a:rPr lang="en-US" dirty="0" smtClean="0"/>
              <a:t>pertains </a:t>
            </a:r>
            <a:r>
              <a:rPr lang="en-US" dirty="0"/>
              <a:t>to the information </a:t>
            </a:r>
            <a:r>
              <a:rPr lang="en-US" dirty="0" smtClean="0"/>
              <a:t>disclosed whereas </a:t>
            </a:r>
            <a:r>
              <a:rPr lang="en-US" i="1" dirty="0" smtClean="0"/>
              <a:t>results </a:t>
            </a:r>
            <a:r>
              <a:rPr lang="en-US" i="1" dirty="0"/>
              <a:t>quality </a:t>
            </a:r>
            <a:r>
              <a:rPr lang="en-US" dirty="0"/>
              <a:t>(commonly referred to as earnings quality) pertains to the earnings and cash generated by the company’s actual economic </a:t>
            </a:r>
            <a:r>
              <a:rPr lang="en-US" dirty="0" smtClean="0"/>
              <a:t>activities.</a:t>
            </a:r>
          </a:p>
          <a:p>
            <a:r>
              <a:rPr lang="en-US" dirty="0" smtClean="0"/>
              <a:t>Motivations </a:t>
            </a:r>
            <a:r>
              <a:rPr lang="en-US" dirty="0"/>
              <a:t>to issue </a:t>
            </a:r>
            <a:r>
              <a:rPr lang="en-US" dirty="0" smtClean="0"/>
              <a:t>lower-quality </a:t>
            </a:r>
            <a:r>
              <a:rPr lang="en-US" dirty="0"/>
              <a:t>financial reports </a:t>
            </a:r>
            <a:r>
              <a:rPr lang="en-US" dirty="0" smtClean="0"/>
              <a:t>include masking </a:t>
            </a:r>
            <a:r>
              <a:rPr lang="en-US" dirty="0"/>
              <a:t>poor performance, </a:t>
            </a:r>
            <a:r>
              <a:rPr lang="en-US" dirty="0" smtClean="0"/>
              <a:t>boosting </a:t>
            </a:r>
            <a:r>
              <a:rPr lang="en-US" dirty="0"/>
              <a:t>the stock price, </a:t>
            </a:r>
            <a:r>
              <a:rPr lang="en-US" dirty="0" smtClean="0"/>
              <a:t>increasing </a:t>
            </a:r>
            <a:r>
              <a:rPr lang="en-US" dirty="0"/>
              <a:t>personal </a:t>
            </a:r>
            <a:r>
              <a:rPr lang="en-US" dirty="0" smtClean="0"/>
              <a:t>compensation</a:t>
            </a:r>
            <a:r>
              <a:rPr lang="en-US" dirty="0"/>
              <a:t>, and/or </a:t>
            </a:r>
            <a:r>
              <a:rPr lang="en-US" dirty="0" smtClean="0"/>
              <a:t>avoiding </a:t>
            </a:r>
            <a:r>
              <a:rPr lang="en-US" dirty="0"/>
              <a:t>violation of debt covenants.</a:t>
            </a:r>
          </a:p>
          <a:p>
            <a:r>
              <a:rPr lang="en-US" dirty="0"/>
              <a:t>Mechanisms that discipline financial reporting quality include the free market and incentives for companies to minimize </a:t>
            </a:r>
            <a:r>
              <a:rPr lang="en-US" dirty="0" smtClean="0"/>
              <a:t>cost </a:t>
            </a:r>
            <a:r>
              <a:rPr lang="en-US" dirty="0"/>
              <a:t>of capital, auditors, contract </a:t>
            </a:r>
            <a:r>
              <a:rPr lang="en-US" dirty="0" smtClean="0"/>
              <a:t>provisions, </a:t>
            </a:r>
            <a:r>
              <a:rPr lang="en-US" dirty="0"/>
              <a:t>and enforcement by regulatory </a:t>
            </a:r>
            <a:r>
              <a:rPr lang="en-US" dirty="0" smtClean="0"/>
              <a:t>entities.</a:t>
            </a:r>
          </a:p>
          <a:p>
            <a:r>
              <a:rPr lang="en-US" dirty="0"/>
              <a:t>Examples of accounting choices that affect earnings and balance sheets </a:t>
            </a:r>
            <a:r>
              <a:rPr lang="en-US" dirty="0" smtClean="0"/>
              <a:t>include revenue recognition, </a:t>
            </a:r>
            <a:r>
              <a:rPr lang="en-US" dirty="0"/>
              <a:t>inventory cost flow assumptions, estimates of </a:t>
            </a:r>
            <a:r>
              <a:rPr lang="en-US" dirty="0" smtClean="0"/>
              <a:t>realizability </a:t>
            </a:r>
            <a:r>
              <a:rPr lang="en-US" dirty="0"/>
              <a:t>of </a:t>
            </a:r>
            <a:r>
              <a:rPr lang="en-US" dirty="0" smtClean="0"/>
              <a:t>assets (such as accounts receivable and deferred </a:t>
            </a:r>
            <a:r>
              <a:rPr lang="en-US" dirty="0"/>
              <a:t>tax </a:t>
            </a:r>
            <a:r>
              <a:rPr lang="en-US" dirty="0" smtClean="0"/>
              <a:t>assets), </a:t>
            </a:r>
            <a:r>
              <a:rPr lang="en-US" dirty="0"/>
              <a:t>depreciation method, estimated salvage </a:t>
            </a:r>
            <a:r>
              <a:rPr lang="en-US" dirty="0" smtClean="0"/>
              <a:t>value, and useful life of </a:t>
            </a:r>
            <a:r>
              <a:rPr lang="en-US" dirty="0"/>
              <a:t>depreciable </a:t>
            </a:r>
            <a:r>
              <a:rPr lang="en-US" dirty="0" smtClean="0"/>
              <a:t>assets.</a:t>
            </a:r>
            <a:endParaRPr lang="en-US" dirty="0"/>
          </a:p>
          <a:p>
            <a:r>
              <a:rPr lang="en-US" dirty="0" smtClean="0"/>
              <a:t>Warning </a:t>
            </a:r>
            <a:r>
              <a:rPr lang="en-US" dirty="0"/>
              <a:t>signals </a:t>
            </a:r>
            <a:r>
              <a:rPr lang="en-US" dirty="0" smtClean="0"/>
              <a:t>of potential accounting manipulation should be evaluated </a:t>
            </a:r>
            <a:r>
              <a:rPr lang="en-US" dirty="0"/>
              <a:t>cohesively, not on an isolated </a:t>
            </a:r>
            <a:r>
              <a:rPr lang="en-US" dirty="0" smtClean="0"/>
              <a:t>basis.</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43</a:t>
            </a:fld>
            <a:endParaRPr lang="en-US"/>
          </a:p>
        </p:txBody>
      </p:sp>
    </p:spTree>
    <p:extLst>
      <p:ext uri="{BB962C8B-B14F-4D97-AF65-F5344CB8AC3E}">
        <p14:creationId xmlns:p14="http://schemas.microsoft.com/office/powerpoint/2010/main" val="77563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Spectrum of Financial Reports</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4800" y="1981200"/>
            <a:ext cx="4191000" cy="253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p:txBody>
          <a:bodyPr>
            <a:normAutofit fontScale="92500"/>
          </a:bodyPr>
          <a:lstStyle/>
          <a:p>
            <a:pPr marL="9144" indent="0">
              <a:buNone/>
            </a:pPr>
            <a:r>
              <a:rPr lang="en-US" dirty="0">
                <a:cs typeface="Times New Roman" panose="02020603050405020304" pitchFamily="18" charset="0"/>
              </a:rPr>
              <a:t>Excerpt from Toyota Motor Corporation’s Consolidated Financial </a:t>
            </a:r>
            <a:r>
              <a:rPr lang="en-US" dirty="0" smtClean="0">
                <a:cs typeface="Times New Roman" panose="02020603050405020304" pitchFamily="18" charset="0"/>
              </a:rPr>
              <a:t>Results</a:t>
            </a:r>
          </a:p>
          <a:p>
            <a:pPr marL="9144" indent="0">
              <a:buNone/>
            </a:pPr>
            <a:endParaRPr lang="en-US" sz="1700" dirty="0" smtClean="0">
              <a:cs typeface="Times New Roman" panose="02020603050405020304" pitchFamily="18" charset="0"/>
            </a:endParaRPr>
          </a:p>
          <a:p>
            <a:pPr marL="9144" indent="0">
              <a:buNone/>
            </a:pPr>
            <a:r>
              <a:rPr lang="en-US" dirty="0" smtClean="0">
                <a:cs typeface="Times New Roman" panose="02020603050405020304" pitchFamily="18" charset="0"/>
              </a:rPr>
              <a:t>“Consolidated </a:t>
            </a:r>
            <a:r>
              <a:rPr lang="en-US" b="1" dirty="0">
                <a:cs typeface="Times New Roman" panose="02020603050405020304" pitchFamily="18" charset="0"/>
              </a:rPr>
              <a:t>vehicle unit sales </a:t>
            </a:r>
            <a:r>
              <a:rPr lang="en-US" dirty="0">
                <a:cs typeface="Times New Roman" panose="02020603050405020304" pitchFamily="18" charset="0"/>
              </a:rPr>
              <a:t>in Japan and overseas </a:t>
            </a:r>
            <a:r>
              <a:rPr lang="en-US" b="1" dirty="0">
                <a:cs typeface="Times New Roman" panose="02020603050405020304" pitchFamily="18" charset="0"/>
              </a:rPr>
              <a:t>decreased</a:t>
            </a:r>
            <a:r>
              <a:rPr lang="en-US" dirty="0">
                <a:cs typeface="Times New Roman" panose="02020603050405020304" pitchFamily="18" charset="0"/>
              </a:rPr>
              <a:t> by 37 thousand units, or 1.6</a:t>
            </a:r>
            <a:r>
              <a:rPr lang="en-US" dirty="0" smtClean="0">
                <a:cs typeface="Times New Roman" panose="02020603050405020304" pitchFamily="18" charset="0"/>
              </a:rPr>
              <a:t>%, to </a:t>
            </a:r>
            <a:r>
              <a:rPr lang="en-US" dirty="0">
                <a:cs typeface="Times New Roman" panose="02020603050405020304" pitchFamily="18" charset="0"/>
              </a:rPr>
              <a:t>2,232 thousand units in FY2014 first quarter </a:t>
            </a:r>
            <a:r>
              <a:rPr lang="en-US" dirty="0" smtClean="0">
                <a:cs typeface="Times New Roman" panose="02020603050405020304" pitchFamily="18" charset="0"/>
              </a:rPr>
              <a:t>…compared </a:t>
            </a:r>
            <a:r>
              <a:rPr lang="en-US" dirty="0">
                <a:cs typeface="Times New Roman" panose="02020603050405020304" pitchFamily="18" charset="0"/>
              </a:rPr>
              <a:t>with FY2013 first </a:t>
            </a:r>
            <a:r>
              <a:rPr lang="en-US" dirty="0" smtClean="0">
                <a:cs typeface="Times New Roman" panose="02020603050405020304" pitchFamily="18" charset="0"/>
              </a:rPr>
              <a:t>quarter…</a:t>
            </a:r>
            <a:endParaRPr lang="en-US" dirty="0">
              <a:cs typeface="Times New Roman" panose="02020603050405020304" pitchFamily="18" charset="0"/>
            </a:endParaRPr>
          </a:p>
          <a:p>
            <a:pPr marL="9144" indent="0">
              <a:buNone/>
            </a:pPr>
            <a:r>
              <a:rPr lang="en-US" dirty="0" smtClean="0">
                <a:cs typeface="Times New Roman" panose="02020603050405020304" pitchFamily="18" charset="0"/>
              </a:rPr>
              <a:t>“…</a:t>
            </a:r>
            <a:r>
              <a:rPr lang="en-US" b="1" dirty="0" smtClean="0">
                <a:cs typeface="Times New Roman" panose="02020603050405020304" pitchFamily="18" charset="0"/>
              </a:rPr>
              <a:t>operating income </a:t>
            </a:r>
            <a:r>
              <a:rPr lang="en-US" b="1" dirty="0">
                <a:cs typeface="Times New Roman" panose="02020603050405020304" pitchFamily="18" charset="0"/>
              </a:rPr>
              <a:t>increased</a:t>
            </a:r>
            <a:r>
              <a:rPr lang="en-US" dirty="0">
                <a:cs typeface="Times New Roman" panose="02020603050405020304" pitchFamily="18" charset="0"/>
              </a:rPr>
              <a:t> by </a:t>
            </a:r>
            <a:r>
              <a:rPr lang="en-US" dirty="0"/>
              <a:t>¥</a:t>
            </a:r>
            <a:r>
              <a:rPr lang="en-US" dirty="0" smtClean="0">
                <a:cs typeface="Times New Roman" panose="02020603050405020304" pitchFamily="18" charset="0"/>
              </a:rPr>
              <a:t>310.2 billion, </a:t>
            </a:r>
            <a:r>
              <a:rPr lang="en-US" dirty="0">
                <a:cs typeface="Times New Roman" panose="02020603050405020304" pitchFamily="18" charset="0"/>
              </a:rPr>
              <a:t>or 87.9%, to </a:t>
            </a:r>
            <a:r>
              <a:rPr lang="en-US" dirty="0"/>
              <a:t>¥</a:t>
            </a:r>
            <a:r>
              <a:rPr lang="en-US" dirty="0" smtClean="0">
                <a:cs typeface="Times New Roman" panose="02020603050405020304" pitchFamily="18" charset="0"/>
              </a:rPr>
              <a:t>663.3 </a:t>
            </a:r>
            <a:r>
              <a:rPr lang="en-US" dirty="0">
                <a:cs typeface="Times New Roman" panose="02020603050405020304" pitchFamily="18" charset="0"/>
              </a:rPr>
              <a:t>billion </a:t>
            </a:r>
            <a:r>
              <a:rPr lang="en-US" dirty="0" smtClean="0">
                <a:cs typeface="Times New Roman" panose="02020603050405020304" pitchFamily="18" charset="0"/>
              </a:rPr>
              <a:t>in </a:t>
            </a:r>
            <a:r>
              <a:rPr lang="en-US" dirty="0">
                <a:cs typeface="Times New Roman" panose="02020603050405020304" pitchFamily="18" charset="0"/>
              </a:rPr>
              <a:t>FY2014 first </a:t>
            </a:r>
            <a:r>
              <a:rPr lang="en-US" dirty="0" smtClean="0">
                <a:cs typeface="Times New Roman" panose="02020603050405020304" pitchFamily="18" charset="0"/>
              </a:rPr>
              <a:t>quarter compared </a:t>
            </a:r>
            <a:r>
              <a:rPr lang="en-US" dirty="0">
                <a:cs typeface="Times New Roman" panose="02020603050405020304" pitchFamily="18" charset="0"/>
              </a:rPr>
              <a:t>with FY2013 first quarter. The factors contributing to an increase in operating </a:t>
            </a:r>
            <a:r>
              <a:rPr lang="en-US" dirty="0" smtClean="0">
                <a:cs typeface="Times New Roman" panose="02020603050405020304" pitchFamily="18" charset="0"/>
              </a:rPr>
              <a:t>income were </a:t>
            </a:r>
            <a:r>
              <a:rPr lang="en-US" dirty="0">
                <a:cs typeface="Times New Roman" panose="02020603050405020304" pitchFamily="18" charset="0"/>
              </a:rPr>
              <a:t>the effects of </a:t>
            </a:r>
            <a:r>
              <a:rPr lang="en-US" b="1" dirty="0">
                <a:cs typeface="Times New Roman" panose="02020603050405020304" pitchFamily="18" charset="0"/>
              </a:rPr>
              <a:t>changes in exchange rates </a:t>
            </a:r>
            <a:r>
              <a:rPr lang="en-US" dirty="0">
                <a:cs typeface="Times New Roman" panose="02020603050405020304" pitchFamily="18" charset="0"/>
              </a:rPr>
              <a:t>of </a:t>
            </a:r>
            <a:r>
              <a:rPr lang="en-US" dirty="0"/>
              <a:t>¥</a:t>
            </a:r>
            <a:r>
              <a:rPr lang="en-US" dirty="0" smtClean="0">
                <a:cs typeface="Times New Roman" panose="02020603050405020304" pitchFamily="18" charset="0"/>
              </a:rPr>
              <a:t>260.0 billion...</a:t>
            </a:r>
            <a:endParaRPr 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E4A4924-7CC3-4BF6-9C5C-A8E770D15754}" type="slidenum">
              <a:rPr lang="en-US" smtClean="0"/>
              <a:t>5</a:t>
            </a:fld>
            <a:endParaRPr lang="en-US"/>
          </a:p>
        </p:txBody>
      </p:sp>
      <p:sp>
        <p:nvSpPr>
          <p:cNvPr id="6" name="Right Arrow 5"/>
          <p:cNvSpPr/>
          <p:nvPr/>
        </p:nvSpPr>
        <p:spPr>
          <a:xfrm>
            <a:off x="392483" y="2670132"/>
            <a:ext cx="4572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43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Spectrum of Financial Reports</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4800" y="1752600"/>
            <a:ext cx="4191000" cy="276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p:txBody>
          <a:bodyPr>
            <a:normAutofit/>
          </a:bodyPr>
          <a:lstStyle/>
          <a:p>
            <a:r>
              <a:rPr lang="en-US" dirty="0" smtClean="0"/>
              <a:t>Biased accounting choices, assumptions, estimates: </a:t>
            </a:r>
          </a:p>
          <a:p>
            <a:pPr lvl="1"/>
            <a:r>
              <a:rPr lang="en-US" dirty="0" smtClean="0"/>
              <a:t>“Aggressive” choices increase </a:t>
            </a:r>
            <a:r>
              <a:rPr lang="en-US" dirty="0"/>
              <a:t>a company’s reported </a:t>
            </a:r>
            <a:r>
              <a:rPr lang="en-US" dirty="0" smtClean="0"/>
              <a:t>performance and </a:t>
            </a:r>
            <a:r>
              <a:rPr lang="en-US" dirty="0"/>
              <a:t>financial position in the current period</a:t>
            </a:r>
            <a:r>
              <a:rPr lang="en-US" dirty="0" smtClean="0"/>
              <a:t>.</a:t>
            </a:r>
          </a:p>
          <a:p>
            <a:pPr lvl="1"/>
            <a:r>
              <a:rPr lang="en-US" dirty="0" smtClean="0"/>
              <a:t>“Conservative” choices decrease current reported performance but may increase future reported.</a:t>
            </a:r>
          </a:p>
          <a:p>
            <a:r>
              <a:rPr lang="en-US" dirty="0" smtClean="0"/>
              <a:t>Biased presentation choices:</a:t>
            </a:r>
          </a:p>
          <a:p>
            <a:pPr lvl="1"/>
            <a:r>
              <a:rPr lang="en-US" dirty="0" smtClean="0"/>
              <a:t>Obscure unfavorable information and/or</a:t>
            </a:r>
          </a:p>
          <a:p>
            <a:pPr lvl="1"/>
            <a:r>
              <a:rPr lang="en-US" dirty="0" smtClean="0"/>
              <a:t>Emphasize favorable information.</a:t>
            </a:r>
          </a:p>
          <a:p>
            <a:endParaRPr 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E4A4924-7CC3-4BF6-9C5C-A8E770D15754}" type="slidenum">
              <a:rPr lang="en-US" smtClean="0"/>
              <a:t>6</a:t>
            </a:fld>
            <a:endParaRPr lang="en-US"/>
          </a:p>
        </p:txBody>
      </p:sp>
      <p:sp>
        <p:nvSpPr>
          <p:cNvPr id="6" name="Right Arrow 5"/>
          <p:cNvSpPr/>
          <p:nvPr/>
        </p:nvSpPr>
        <p:spPr>
          <a:xfrm>
            <a:off x="588724" y="2997899"/>
            <a:ext cx="4572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59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Spectrum of Financial Reports</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4800" y="1752600"/>
            <a:ext cx="4191000" cy="276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p:txBody>
          <a:bodyPr>
            <a:normAutofit/>
          </a:bodyPr>
          <a:lstStyle/>
          <a:p>
            <a:pPr marL="9144" indent="0">
              <a:buNone/>
            </a:pPr>
            <a:r>
              <a:rPr lang="en-US" b="1" dirty="0"/>
              <a:t>TRUMP HOTELS &amp; CASINO RESORTS THIRD QUARTER RESULTS</a:t>
            </a:r>
          </a:p>
          <a:p>
            <a:pPr marL="9144" indent="0">
              <a:buNone/>
            </a:pPr>
            <a:r>
              <a:rPr lang="en-US" dirty="0"/>
              <a:t>October 25, </a:t>
            </a:r>
            <a:r>
              <a:rPr lang="en-US" dirty="0" smtClean="0"/>
              <a:t>1999 </a:t>
            </a:r>
          </a:p>
          <a:p>
            <a:pPr marL="9144" indent="0">
              <a:buNone/>
            </a:pPr>
            <a:r>
              <a:rPr lang="en-US" dirty="0" smtClean="0"/>
              <a:t>“EBITDA </a:t>
            </a:r>
            <a:r>
              <a:rPr lang="en-US" dirty="0"/>
              <a:t>INCREASED TO $106.7 MILLION VS. $90.6 MILLION IN </a:t>
            </a:r>
            <a:r>
              <a:rPr lang="en-US" dirty="0" smtClean="0"/>
              <a:t>1998 NET </a:t>
            </a:r>
            <a:r>
              <a:rPr lang="en-US" dirty="0"/>
              <a:t>PROFIT INCREASED TO 63 CENTS PER SHARE VS. 24 CENTS PER </a:t>
            </a:r>
            <a:r>
              <a:rPr lang="en-US" dirty="0" smtClean="0"/>
              <a:t>SHARE IN </a:t>
            </a:r>
            <a:r>
              <a:rPr lang="en-US" dirty="0"/>
              <a:t>1998</a:t>
            </a:r>
          </a:p>
          <a:p>
            <a:pPr marL="9144" indent="0">
              <a:buNone/>
            </a:pPr>
            <a:r>
              <a:rPr lang="en-US" dirty="0" smtClean="0"/>
              <a:t>…Net </a:t>
            </a:r>
            <a:r>
              <a:rPr lang="en-US" dirty="0"/>
              <a:t>income increased to $14.0 million or $0.63 per share, before a one-time </a:t>
            </a:r>
            <a:r>
              <a:rPr lang="en-US" dirty="0" smtClean="0"/>
              <a:t>Trump World’s </a:t>
            </a:r>
            <a:r>
              <a:rPr lang="en-US" dirty="0"/>
              <a:t>Fair charge, compared to $5.3 million or $0.24 per share in 1998</a:t>
            </a:r>
            <a:r>
              <a:rPr lang="en-US" dirty="0" smtClean="0"/>
              <a:t>.</a:t>
            </a:r>
            <a:endParaRPr 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E4A4924-7CC3-4BF6-9C5C-A8E770D15754}" type="slidenum">
              <a:rPr lang="en-US" smtClean="0"/>
              <a:t>7</a:t>
            </a:fld>
            <a:endParaRPr lang="en-US"/>
          </a:p>
        </p:txBody>
      </p:sp>
      <p:sp>
        <p:nvSpPr>
          <p:cNvPr id="6" name="Right Arrow 5"/>
          <p:cNvSpPr/>
          <p:nvPr/>
        </p:nvSpPr>
        <p:spPr>
          <a:xfrm>
            <a:off x="588724" y="2997899"/>
            <a:ext cx="4572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10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Spectrum of Financial Reports</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4800" y="1752600"/>
            <a:ext cx="4191000" cy="276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p:txBody>
          <a:bodyPr>
            <a:normAutofit lnSpcReduction="10000"/>
          </a:bodyPr>
          <a:lstStyle/>
          <a:p>
            <a:pPr marL="9144" indent="0">
              <a:buNone/>
            </a:pPr>
            <a:r>
              <a:rPr lang="en-US" dirty="0" smtClean="0">
                <a:solidFill>
                  <a:schemeClr val="bg1">
                    <a:lumMod val="65000"/>
                  </a:schemeClr>
                </a:solidFill>
              </a:rPr>
              <a:t>“EBITDA </a:t>
            </a:r>
            <a:r>
              <a:rPr lang="en-US" dirty="0">
                <a:solidFill>
                  <a:schemeClr val="bg1">
                    <a:lumMod val="65000"/>
                  </a:schemeClr>
                </a:solidFill>
              </a:rPr>
              <a:t>INCREASED TO $106.7 MILLION VS. $90.6 MILLION IN </a:t>
            </a:r>
            <a:r>
              <a:rPr lang="en-US" dirty="0" smtClean="0">
                <a:solidFill>
                  <a:schemeClr val="bg1">
                    <a:lumMod val="65000"/>
                  </a:schemeClr>
                </a:solidFill>
              </a:rPr>
              <a:t>1998 NET </a:t>
            </a:r>
            <a:r>
              <a:rPr lang="en-US" dirty="0">
                <a:solidFill>
                  <a:schemeClr val="bg1">
                    <a:lumMod val="65000"/>
                  </a:schemeClr>
                </a:solidFill>
              </a:rPr>
              <a:t>PROFIT INCREASED TO 63 CENTS PER SHARE VS. 24 CENTS PER </a:t>
            </a:r>
            <a:r>
              <a:rPr lang="en-US" dirty="0" smtClean="0">
                <a:solidFill>
                  <a:schemeClr val="bg1">
                    <a:lumMod val="65000"/>
                  </a:schemeClr>
                </a:solidFill>
              </a:rPr>
              <a:t>SHARE IN </a:t>
            </a:r>
            <a:r>
              <a:rPr lang="en-US" dirty="0">
                <a:solidFill>
                  <a:schemeClr val="bg1">
                    <a:lumMod val="65000"/>
                  </a:schemeClr>
                </a:solidFill>
              </a:rPr>
              <a:t>1998</a:t>
            </a:r>
          </a:p>
          <a:p>
            <a:pPr marL="9144" indent="0">
              <a:buNone/>
            </a:pPr>
            <a:r>
              <a:rPr lang="en-US" dirty="0" smtClean="0">
                <a:solidFill>
                  <a:schemeClr val="bg1">
                    <a:lumMod val="65000"/>
                  </a:schemeClr>
                </a:solidFill>
              </a:rPr>
              <a:t>“…Net </a:t>
            </a:r>
            <a:r>
              <a:rPr lang="en-US" dirty="0">
                <a:solidFill>
                  <a:schemeClr val="bg1">
                    <a:lumMod val="65000"/>
                  </a:schemeClr>
                </a:solidFill>
              </a:rPr>
              <a:t>income increased to $14.0 million or $0.63 per share, before a one-time </a:t>
            </a:r>
            <a:r>
              <a:rPr lang="en-US" dirty="0" smtClean="0">
                <a:solidFill>
                  <a:schemeClr val="bg1">
                    <a:lumMod val="65000"/>
                  </a:schemeClr>
                </a:solidFill>
              </a:rPr>
              <a:t>Trump World’s </a:t>
            </a:r>
            <a:r>
              <a:rPr lang="en-US" dirty="0">
                <a:solidFill>
                  <a:schemeClr val="bg1">
                    <a:lumMod val="65000"/>
                  </a:schemeClr>
                </a:solidFill>
              </a:rPr>
              <a:t>Fair charge, compared to $5.3 million or $0.24 per share in 1998</a:t>
            </a:r>
            <a:r>
              <a:rPr lang="en-US" dirty="0" smtClean="0">
                <a:solidFill>
                  <a:schemeClr val="bg1">
                    <a:lumMod val="65000"/>
                  </a:schemeClr>
                </a:solidFill>
              </a:rPr>
              <a:t>.”</a:t>
            </a:r>
          </a:p>
          <a:p>
            <a:pPr marL="9144" indent="0">
              <a:buNone/>
            </a:pPr>
            <a:r>
              <a:rPr lang="en-US" dirty="0" smtClean="0">
                <a:cs typeface="Times New Roman" panose="02020603050405020304" pitchFamily="18" charset="0"/>
              </a:rPr>
              <a:t>The problem?</a:t>
            </a:r>
          </a:p>
          <a:p>
            <a:r>
              <a:rPr lang="en-US" dirty="0" smtClean="0">
                <a:cs typeface="Times New Roman" panose="02020603050405020304" pitchFamily="18" charset="0"/>
              </a:rPr>
              <a:t>EBITDA of $106.7 </a:t>
            </a:r>
            <a:r>
              <a:rPr lang="en-US" dirty="0"/>
              <a:t>excluded a one-time charge </a:t>
            </a:r>
            <a:r>
              <a:rPr lang="en-US" dirty="0" smtClean="0"/>
              <a:t>but </a:t>
            </a:r>
            <a:r>
              <a:rPr lang="en-US" dirty="0"/>
              <a:t>included a </a:t>
            </a:r>
            <a:r>
              <a:rPr lang="en-US" dirty="0" smtClean="0"/>
              <a:t>one-time gain.</a:t>
            </a:r>
          </a:p>
          <a:p>
            <a:r>
              <a:rPr lang="en-US" dirty="0" smtClean="0">
                <a:cs typeface="Times New Roman" panose="02020603050405020304" pitchFamily="18" charset="0"/>
              </a:rPr>
              <a:t>GAAP Net Income—not shown in this </a:t>
            </a:r>
            <a:r>
              <a:rPr lang="en-US" dirty="0">
                <a:cs typeface="Times New Roman" panose="02020603050405020304" pitchFamily="18" charset="0"/>
              </a:rPr>
              <a:t>excerpt—was </a:t>
            </a:r>
            <a:r>
              <a:rPr lang="en-US" dirty="0" smtClean="0">
                <a:cs typeface="Times New Roman" panose="02020603050405020304" pitchFamily="18" charset="0"/>
              </a:rPr>
              <a:t>$67.5 million </a:t>
            </a:r>
            <a:r>
              <a:rPr lang="en-US" b="1" dirty="0" smtClean="0">
                <a:cs typeface="Times New Roman" panose="02020603050405020304" pitchFamily="18" charset="0"/>
              </a:rPr>
              <a:t>loss</a:t>
            </a:r>
            <a:r>
              <a:rPr lang="en-US" dirty="0" smtClean="0">
                <a:cs typeface="Times New Roman" panose="02020603050405020304" pitchFamily="18" charset="0"/>
              </a:rPr>
              <a:t>, not a $14 million profit.</a:t>
            </a:r>
          </a:p>
          <a:p>
            <a:pPr marL="9144" indent="0">
              <a:buNone/>
            </a:pPr>
            <a:endParaRPr 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E4A4924-7CC3-4BF6-9C5C-A8E770D15754}" type="slidenum">
              <a:rPr lang="en-US" smtClean="0"/>
              <a:t>8</a:t>
            </a:fld>
            <a:endParaRPr lang="en-US"/>
          </a:p>
        </p:txBody>
      </p:sp>
      <p:sp>
        <p:nvSpPr>
          <p:cNvPr id="6" name="Right Arrow 5"/>
          <p:cNvSpPr/>
          <p:nvPr/>
        </p:nvSpPr>
        <p:spPr>
          <a:xfrm>
            <a:off x="588724" y="2997899"/>
            <a:ext cx="4572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4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Spectrum of Financial Reports</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4800" y="1752600"/>
            <a:ext cx="4191000" cy="276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p:txBody>
          <a:bodyPr>
            <a:normAutofit/>
          </a:bodyPr>
          <a:lstStyle/>
          <a:p>
            <a:pPr marL="9144" indent="0" algn="ctr">
              <a:buNone/>
            </a:pPr>
            <a:r>
              <a:rPr lang="en-US" dirty="0" smtClean="0"/>
              <a:t>Earnings Management:</a:t>
            </a:r>
          </a:p>
          <a:p>
            <a:pPr marL="9144" indent="0" algn="ctr">
              <a:buNone/>
            </a:pPr>
            <a:r>
              <a:rPr lang="en-US" dirty="0" smtClean="0">
                <a:cs typeface="Times New Roman" panose="02020603050405020304" pitchFamily="18" charset="0"/>
              </a:rPr>
              <a:t>Deliberate actions to influence reported earnings</a:t>
            </a:r>
          </a:p>
          <a:p>
            <a:pPr>
              <a:buFontTx/>
              <a:buChar char="-"/>
            </a:pPr>
            <a:r>
              <a:rPr lang="en-US" dirty="0" smtClean="0">
                <a:cs typeface="Times New Roman" panose="02020603050405020304" pitchFamily="18" charset="0"/>
              </a:rPr>
              <a:t>Real Earnings Management, for example:</a:t>
            </a:r>
          </a:p>
          <a:p>
            <a:pPr marL="210312" lvl="1" indent="0">
              <a:buNone/>
            </a:pPr>
            <a:r>
              <a:rPr lang="en-US" dirty="0" smtClean="0">
                <a:cs typeface="Times New Roman" panose="02020603050405020304" pitchFamily="18" charset="0"/>
              </a:rPr>
              <a:t>Defer R&amp;D expenses into the next quarter in order to meet earnings targets. </a:t>
            </a:r>
          </a:p>
          <a:p>
            <a:pPr>
              <a:buFontTx/>
              <a:buChar char="-"/>
            </a:pPr>
            <a:r>
              <a:rPr lang="en-US" dirty="0" smtClean="0">
                <a:cs typeface="Times New Roman" panose="02020603050405020304" pitchFamily="18" charset="0"/>
              </a:rPr>
              <a:t>Accounting </a:t>
            </a:r>
            <a:r>
              <a:rPr lang="en-US" dirty="0">
                <a:cs typeface="Times New Roman" panose="02020603050405020304" pitchFamily="18" charset="0"/>
              </a:rPr>
              <a:t>Earnings Management, for example:</a:t>
            </a:r>
          </a:p>
          <a:p>
            <a:pPr marL="210312" lvl="1" indent="0">
              <a:buNone/>
            </a:pPr>
            <a:r>
              <a:rPr lang="en-US" dirty="0" smtClean="0">
                <a:cs typeface="Times New Roman" panose="02020603050405020304" pitchFamily="18" charset="0"/>
              </a:rPr>
              <a:t>Change accounting estimates in order to </a:t>
            </a:r>
            <a:r>
              <a:rPr lang="en-US" dirty="0">
                <a:cs typeface="Times New Roman" panose="02020603050405020304" pitchFamily="18" charset="0"/>
              </a:rPr>
              <a:t>meet earnings targets. </a:t>
            </a:r>
          </a:p>
          <a:p>
            <a:pPr marL="9144" indent="0">
              <a:buNone/>
            </a:pPr>
            <a:endParaRPr 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E4A4924-7CC3-4BF6-9C5C-A8E770D15754}" type="slidenum">
              <a:rPr lang="en-US" smtClean="0"/>
              <a:t>9</a:t>
            </a:fld>
            <a:endParaRPr lang="en-US"/>
          </a:p>
        </p:txBody>
      </p:sp>
      <p:sp>
        <p:nvSpPr>
          <p:cNvPr id="6" name="Right Arrow 5"/>
          <p:cNvSpPr/>
          <p:nvPr/>
        </p:nvSpPr>
        <p:spPr>
          <a:xfrm>
            <a:off x="817324" y="3429000"/>
            <a:ext cx="4572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00665"/>
      </p:ext>
    </p:extLst>
  </p:cSld>
  <p:clrMapOvr>
    <a:masterClrMapping/>
  </p:clrMapOvr>
</p:sld>
</file>

<file path=ppt/theme/theme1.xml><?xml version="1.0" encoding="utf-8"?>
<a:theme xmlns:a="http://schemas.openxmlformats.org/drawingml/2006/main" name="CFA">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2.xml><?xml version="1.0" encoding="utf-8"?>
<a:theme xmlns:a="http://schemas.openxmlformats.org/drawingml/2006/main" name="Alternate Title Slides, Dividers and TOC">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3.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4.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ID xmlns="cef37edc-38f4-4be1-b42b-d530856c8944" xsi:nil="true"/>
    <IsApproved xmlns="cef37edc-38f4-4be1-b42b-d530856c8944">1</IsApprove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3A8E2D0F095B4E96780378BF441975" ma:contentTypeVersion="9" ma:contentTypeDescription="Create a new document." ma:contentTypeScope="" ma:versionID="40672621dec09ff14624ad68b08e31fb">
  <xsd:schema xmlns:xsd="http://www.w3.org/2001/XMLSchema" xmlns:xs="http://www.w3.org/2001/XMLSchema" xmlns:p="http://schemas.microsoft.com/office/2006/metadata/properties" xmlns:ns1="http://schemas.microsoft.com/sharepoint/v3" xmlns:ns2="cef37edc-38f4-4be1-b42b-d530856c8944" targetNamespace="http://schemas.microsoft.com/office/2006/metadata/properties" ma:root="true" ma:fieldsID="d87465e2be0173fadb0915f862e16471" ns1:_="" ns2:_="">
    <xsd:import namespace="http://schemas.microsoft.com/sharepoint/v3"/>
    <xsd:import namespace="cef37edc-38f4-4be1-b42b-d530856c8944"/>
    <xsd:element name="properties">
      <xsd:complexType>
        <xsd:sequence>
          <xsd:element name="documentManagement">
            <xsd:complexType>
              <xsd:all>
                <xsd:element ref="ns1:PublishingStartDate" minOccurs="0"/>
                <xsd:element ref="ns1:PublishingExpirationDate" minOccurs="0"/>
                <xsd:element ref="ns2:ContentID" minOccurs="0"/>
                <xsd:element ref="ns2:Is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37edc-38f4-4be1-b42b-d530856c8944" elementFormDefault="qualified">
    <xsd:import namespace="http://schemas.microsoft.com/office/2006/documentManagement/types"/>
    <xsd:import namespace="http://schemas.microsoft.com/office/infopath/2007/PartnerControls"/>
    <xsd:element name="ContentID" ma:index="10" nillable="true" ma:displayName="ContentID" ma:internalName="ContentID">
      <xsd:simpleType>
        <xsd:restriction base="dms:Text">
          <xsd:maxLength value="255"/>
        </xsd:restriction>
      </xsd:simpleType>
    </xsd:element>
    <xsd:element name="IsApproved" ma:index="11" nillable="true" ma:displayName="IsApproved" ma:decimals="0" ma:hidden="true" ma:internalName="IsApprove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367F59-2D0E-4120-BFD1-0D3D478EFDAC}">
  <ds:schemaRefs>
    <ds:schemaRef ds:uri="http://schemas.microsoft.com/office/2006/metadata/properties"/>
    <ds:schemaRef ds:uri="http://schemas.microsoft.com/office/infopath/2007/PartnerControls"/>
    <ds:schemaRef ds:uri="http://schemas.microsoft.com/sharepoint/v3"/>
    <ds:schemaRef ds:uri="cef37edc-38f4-4be1-b42b-d530856c8944"/>
  </ds:schemaRefs>
</ds:datastoreItem>
</file>

<file path=customXml/itemProps2.xml><?xml version="1.0" encoding="utf-8"?>
<ds:datastoreItem xmlns:ds="http://schemas.openxmlformats.org/officeDocument/2006/customXml" ds:itemID="{A1E41936-AD9C-483E-8359-6B690F9DEB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37edc-38f4-4be1-b42b-d530856c8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3F9ACA-F7E3-479F-AE04-D2E3836611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CFA</Template>
  <TotalTime>4120</TotalTime>
  <Words>14225</Words>
  <Application>Microsoft Office PowerPoint</Application>
  <PresentationFormat>On-screen Show (4:3)</PresentationFormat>
  <Paragraphs>877</Paragraphs>
  <Slides>43</Slides>
  <Notes>43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43</vt:i4>
      </vt:variant>
    </vt:vector>
  </HeadingPairs>
  <TitlesOfParts>
    <vt:vector size="48" baseType="lpstr">
      <vt:lpstr>Arial</vt:lpstr>
      <vt:lpstr>Calibri</vt:lpstr>
      <vt:lpstr>Times New Roman</vt:lpstr>
      <vt:lpstr>CFA</vt:lpstr>
      <vt:lpstr>Alternate Title Slides, Dividers and TOC</vt:lpstr>
      <vt:lpstr> financial reporting quality</vt:lpstr>
      <vt:lpstr>financial reporting quality VS. quality of reported results </vt:lpstr>
      <vt:lpstr>Financial Reporting Quality and Earnings Quality are interrelated</vt:lpstr>
      <vt:lpstr>Quality Spectrum of Financial Reports</vt:lpstr>
      <vt:lpstr>Quality Spectrum of Financial Reports</vt:lpstr>
      <vt:lpstr>Quality Spectrum of Financial Reports</vt:lpstr>
      <vt:lpstr>Quality Spectrum of Financial Reports</vt:lpstr>
      <vt:lpstr>Quality Spectrum of Financial Reports</vt:lpstr>
      <vt:lpstr>Quality Spectrum of Financial Reports</vt:lpstr>
      <vt:lpstr>Quality Spectrum of Financial Reports</vt:lpstr>
      <vt:lpstr>Quality Spectrum of Financial Reports</vt:lpstr>
      <vt:lpstr>motivations potentially associated with low financial reporting quality</vt:lpstr>
      <vt:lpstr>Conditions conducive to issuing low-quality financial reports</vt:lpstr>
      <vt:lpstr>mechanisms that discipline financial reporting quality</vt:lpstr>
      <vt:lpstr>mechanisms that discipline financial reporting quality</vt:lpstr>
      <vt:lpstr>mechanisms that discipline financial reporting quality</vt:lpstr>
      <vt:lpstr>mechanisms that discipline financial reporting quality – potential limitations</vt:lpstr>
      <vt:lpstr>Companies’ Presentation choices</vt:lpstr>
      <vt:lpstr>Presentation choices:  groupon’S non-gaap metric</vt:lpstr>
      <vt:lpstr>Accounting choices</vt:lpstr>
      <vt:lpstr>Accounting Choices: Inventory cost flow assumptions</vt:lpstr>
      <vt:lpstr>Accounting Choices: Inventory cost flow assumptions</vt:lpstr>
      <vt:lpstr>Accounting Choices: Inventory cost flow assumptions</vt:lpstr>
      <vt:lpstr>Accounting Choices: Inventory cost flow assumptions</vt:lpstr>
      <vt:lpstr>Accounting Choices: Inventory cost flow assumptions</vt:lpstr>
      <vt:lpstr>Accounting Choices: Inventory cost flow assumptions</vt:lpstr>
      <vt:lpstr>Accounting Choices: Inventory cost flow assumptions</vt:lpstr>
      <vt:lpstr>Accounting choices: Capitalizing vs. expensing an expenditure</vt:lpstr>
      <vt:lpstr>Accounting choices: Cash flow classification</vt:lpstr>
      <vt:lpstr>Summary of analysts’ considerations: Revenue recognition</vt:lpstr>
      <vt:lpstr>Analytical procedures to detect warning signs: revenue recognition</vt:lpstr>
      <vt:lpstr>Analytical procedures to detect warning signs: revenue recognition (continued)</vt:lpstr>
      <vt:lpstr>Summary of analysts’ considerations: inventory methods</vt:lpstr>
      <vt:lpstr>Analytical procedures to detect warning signs: inventory</vt:lpstr>
      <vt:lpstr>Summary of analysts’ considerations: long-lived assets</vt:lpstr>
      <vt:lpstr>Analytical procedures to detect warning signs: Long-lived assets</vt:lpstr>
      <vt:lpstr>Analytical procedures to detect warning signs: operating cash flow vs. net income</vt:lpstr>
      <vt:lpstr>allowance for bad debt</vt:lpstr>
      <vt:lpstr>valuation reserve for deferred tax assets</vt:lpstr>
      <vt:lpstr>Analytical procedures to detect warning signs: allowances</vt:lpstr>
      <vt:lpstr>Other potential warning signs: areas that might suggest further analysis</vt:lpstr>
      <vt:lpstr>Importance of context in judging warning signs</vt:lpstr>
      <vt:lpstr>summary</vt:lpstr>
    </vt:vector>
  </TitlesOfParts>
  <Company>CFA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Financial Reporting Quality</dc:title>
  <dc:creator>Susan Hoover</dc:creator>
  <cp:lastModifiedBy>fatemeh</cp:lastModifiedBy>
  <cp:revision>221</cp:revision>
  <dcterms:created xsi:type="dcterms:W3CDTF">2014-11-13T19:54:50Z</dcterms:created>
  <dcterms:modified xsi:type="dcterms:W3CDTF">2017-04-24T17:34:40Z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1213069</vt:lpwstr>
  </property>
  <property fmtid="{D5CDD505-2E9C-101B-9397-08002B2CF9AE}" pid="3" name="NXPowerLiteSettings">
    <vt:lpwstr>F7000400038000</vt:lpwstr>
  </property>
  <property fmtid="{D5CDD505-2E9C-101B-9397-08002B2CF9AE}" pid="4" name="NXPowerLiteVersion">
    <vt:lpwstr>D5.0.5</vt:lpwstr>
  </property>
  <property fmtid="{D5CDD505-2E9C-101B-9397-08002B2CF9AE}" pid="5" name="ContentTypeId">
    <vt:lpwstr>0x010100F03A8E2D0F095B4E96780378BF441975</vt:lpwstr>
  </property>
  <property fmtid="{D5CDD505-2E9C-101B-9397-08002B2CF9AE}" pid="6" name="Order">
    <vt:r8>12900</vt:r8>
  </property>
  <property fmtid="{D5CDD505-2E9C-101B-9397-08002B2CF9AE}" pid="7" name="_dlc_policyId">
    <vt:lpwstr/>
  </property>
  <property fmtid="{D5CDD505-2E9C-101B-9397-08002B2CF9AE}" pid="8" name="xd_Signature">
    <vt:bool>false</vt:bool>
  </property>
  <property fmtid="{D5CDD505-2E9C-101B-9397-08002B2CF9AE}" pid="9" name="xd_ProgID">
    <vt:lpwstr/>
  </property>
  <property fmtid="{D5CDD505-2E9C-101B-9397-08002B2CF9AE}" pid="10" name="_dlc_Exempt">
    <vt:bool>false</vt:bool>
  </property>
  <property fmtid="{D5CDD505-2E9C-101B-9397-08002B2CF9AE}" pid="11" name="_SourceUrl">
    <vt:lpwstr/>
  </property>
  <property fmtid="{D5CDD505-2E9C-101B-9397-08002B2CF9AE}" pid="12" name="_SharedFileIndex">
    <vt:lpwstr/>
  </property>
  <property fmtid="{D5CDD505-2E9C-101B-9397-08002B2CF9AE}" pid="13" name="TemplateUrl">
    <vt:lpwstr/>
  </property>
  <property fmtid="{D5CDD505-2E9C-101B-9397-08002B2CF9AE}" pid="14" name="ItemRetentionFormula">
    <vt:lpwstr/>
  </property>
</Properties>
</file>