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25"/>
  </p:notesMasterIdLst>
  <p:handoutMasterIdLst>
    <p:handoutMasterId r:id="rId26"/>
  </p:handoutMasterIdLst>
  <p:sldIdLst>
    <p:sldId id="256" r:id="rId2"/>
    <p:sldId id="257" r:id="rId3"/>
    <p:sldId id="284" r:id="rId4"/>
    <p:sldId id="282" r:id="rId5"/>
    <p:sldId id="300" r:id="rId6"/>
    <p:sldId id="286" r:id="rId7"/>
    <p:sldId id="301" r:id="rId8"/>
    <p:sldId id="283" r:id="rId9"/>
    <p:sldId id="261" r:id="rId10"/>
    <p:sldId id="263" r:id="rId11"/>
    <p:sldId id="299" r:id="rId12"/>
    <p:sldId id="293" r:id="rId13"/>
    <p:sldId id="259" r:id="rId14"/>
    <p:sldId id="287" r:id="rId15"/>
    <p:sldId id="288" r:id="rId16"/>
    <p:sldId id="289" r:id="rId17"/>
    <p:sldId id="295" r:id="rId18"/>
    <p:sldId id="265" r:id="rId19"/>
    <p:sldId id="292" r:id="rId20"/>
    <p:sldId id="298" r:id="rId21"/>
    <p:sldId id="303" r:id="rId22"/>
    <p:sldId id="302" r:id="rId23"/>
    <p:sldId id="304"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5180" autoAdjust="0"/>
  </p:normalViewPr>
  <p:slideViewPr>
    <p:cSldViewPr>
      <p:cViewPr varScale="1">
        <p:scale>
          <a:sx n="83" d="100"/>
          <a:sy n="83" d="100"/>
        </p:scale>
        <p:origin x="582" y="78"/>
      </p:cViewPr>
      <p:guideLst>
        <p:guide orient="horz" pos="2160"/>
        <p:guide pos="2880"/>
      </p:guideLst>
    </p:cSldViewPr>
  </p:slideViewPr>
  <p:outlineViewPr>
    <p:cViewPr>
      <p:scale>
        <a:sx n="33" d="100"/>
        <a:sy n="33" d="100"/>
      </p:scale>
      <p:origin x="0" y="180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3087F69-7CC3-42A1-A5DA-090CE6422E2D}" type="datetimeFigureOut">
              <a:rPr lang="en-US" smtClean="0"/>
              <a:t>1/28/2015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D2699EE-8C3D-4926-A0DD-DD4E75E652A5}" type="slidenum">
              <a:rPr lang="en-US" smtClean="0"/>
              <a:t>‹#›</a:t>
            </a:fld>
            <a:endParaRPr lang="en-US"/>
          </a:p>
        </p:txBody>
      </p:sp>
    </p:spTree>
    <p:extLst>
      <p:ext uri="{BB962C8B-B14F-4D97-AF65-F5344CB8AC3E}">
        <p14:creationId xmlns:p14="http://schemas.microsoft.com/office/powerpoint/2010/main" val="1341965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267F7EB-974D-48C4-879F-D94082DD92C7}" type="datetimeFigureOut">
              <a:rPr lang="en-US" smtClean="0"/>
              <a:t>1/28/2015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8DB0B04C-6E3E-4137-BAB1-D19A224A04DC}" type="slidenum">
              <a:rPr lang="en-US" smtClean="0"/>
              <a:t>‹#›</a:t>
            </a:fld>
            <a:endParaRPr lang="en-US"/>
          </a:p>
        </p:txBody>
      </p:sp>
    </p:spTree>
    <p:extLst>
      <p:ext uri="{BB962C8B-B14F-4D97-AF65-F5344CB8AC3E}">
        <p14:creationId xmlns:p14="http://schemas.microsoft.com/office/powerpoint/2010/main" val="2334687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B0B04C-6E3E-4137-BAB1-D19A224A04DC}" type="slidenum">
              <a:rPr lang="en-US" smtClean="0"/>
              <a:t>3</a:t>
            </a:fld>
            <a:endParaRPr lang="en-US"/>
          </a:p>
        </p:txBody>
      </p:sp>
    </p:spTree>
    <p:extLst>
      <p:ext uri="{BB962C8B-B14F-4D97-AF65-F5344CB8AC3E}">
        <p14:creationId xmlns:p14="http://schemas.microsoft.com/office/powerpoint/2010/main" val="420442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B0B04C-6E3E-4137-BAB1-D19A224A04DC}" type="slidenum">
              <a:rPr lang="en-US" smtClean="0"/>
              <a:t>4</a:t>
            </a:fld>
            <a:endParaRPr lang="en-US"/>
          </a:p>
        </p:txBody>
      </p:sp>
    </p:spTree>
    <p:extLst>
      <p:ext uri="{BB962C8B-B14F-4D97-AF65-F5344CB8AC3E}">
        <p14:creationId xmlns:p14="http://schemas.microsoft.com/office/powerpoint/2010/main" val="2376745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how restricte</a:t>
            </a:r>
            <a:r>
              <a:rPr lang="en-US" baseline="0" dirty="0" smtClean="0"/>
              <a:t>d gifts and endowments are only budgeted at 50% of previous fiscal year net position balance as of early June until around August when final year end figures are known.</a:t>
            </a:r>
            <a:endParaRPr lang="en-US" dirty="0"/>
          </a:p>
        </p:txBody>
      </p:sp>
      <p:sp>
        <p:nvSpPr>
          <p:cNvPr id="4" name="Slide Number Placeholder 3"/>
          <p:cNvSpPr>
            <a:spLocks noGrp="1"/>
          </p:cNvSpPr>
          <p:nvPr>
            <p:ph type="sldNum" sz="quarter" idx="10"/>
          </p:nvPr>
        </p:nvSpPr>
        <p:spPr/>
        <p:txBody>
          <a:bodyPr/>
          <a:lstStyle/>
          <a:p>
            <a:fld id="{8DB0B04C-6E3E-4137-BAB1-D19A224A04DC}" type="slidenum">
              <a:rPr lang="en-US" smtClean="0"/>
              <a:t>8</a:t>
            </a:fld>
            <a:endParaRPr lang="en-US"/>
          </a:p>
        </p:txBody>
      </p:sp>
    </p:spTree>
    <p:extLst>
      <p:ext uri="{BB962C8B-B14F-4D97-AF65-F5344CB8AC3E}">
        <p14:creationId xmlns:p14="http://schemas.microsoft.com/office/powerpoint/2010/main" val="323076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is the salary spent to date?</a:t>
            </a:r>
          </a:p>
          <a:p>
            <a:r>
              <a:rPr lang="en-US" baseline="0" dirty="0" smtClean="0"/>
              <a:t>What has been spent on travel to date?</a:t>
            </a:r>
          </a:p>
          <a:p>
            <a:r>
              <a:rPr lang="en-US" baseline="0" dirty="0" smtClean="0"/>
              <a:t>What has been spent by property?</a:t>
            </a:r>
          </a:p>
          <a:p>
            <a:r>
              <a:rPr lang="en-US" baseline="0" dirty="0" smtClean="0"/>
              <a:t>What is encumbered on salaries?</a:t>
            </a:r>
            <a:endParaRPr lang="en-US" dirty="0"/>
          </a:p>
        </p:txBody>
      </p:sp>
      <p:sp>
        <p:nvSpPr>
          <p:cNvPr id="4" name="Slide Number Placeholder 3"/>
          <p:cNvSpPr>
            <a:spLocks noGrp="1"/>
          </p:cNvSpPr>
          <p:nvPr>
            <p:ph type="sldNum" sz="quarter" idx="10"/>
          </p:nvPr>
        </p:nvSpPr>
        <p:spPr/>
        <p:txBody>
          <a:bodyPr/>
          <a:lstStyle/>
          <a:p>
            <a:fld id="{8DB0B04C-6E3E-4137-BAB1-D19A224A04DC}" type="slidenum">
              <a:rPr lang="en-US" smtClean="0"/>
              <a:t>17</a:t>
            </a:fld>
            <a:endParaRPr lang="en-US"/>
          </a:p>
        </p:txBody>
      </p:sp>
    </p:spTree>
    <p:extLst>
      <p:ext uri="{BB962C8B-B14F-4D97-AF65-F5344CB8AC3E}">
        <p14:creationId xmlns:p14="http://schemas.microsoft.com/office/powerpoint/2010/main" val="3831725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B0B04C-6E3E-4137-BAB1-D19A224A04DC}" type="slidenum">
              <a:rPr lang="en-US" smtClean="0"/>
              <a:t>18</a:t>
            </a:fld>
            <a:endParaRPr lang="en-US"/>
          </a:p>
        </p:txBody>
      </p:sp>
    </p:spTree>
    <p:extLst>
      <p:ext uri="{BB962C8B-B14F-4D97-AF65-F5344CB8AC3E}">
        <p14:creationId xmlns:p14="http://schemas.microsoft.com/office/powerpoint/2010/main" val="1280934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1/28/2015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1/28/2015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1/28/2015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uvm.edu/hrs/?Page=skills/manuals/manuals.html&amp;SM=skills/skillsmenu.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uvm.edu/hrs/?Page=skills/manuals/financialreporting.html&amp;SM=skills/skillsmenu.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uvm.edu/~cntrllrs/?Page=endowment.html" TargetMode="Externa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Basics of Financial Reporting</a:t>
            </a:r>
            <a:endParaRPr lang="en-US" dirty="0"/>
          </a:p>
        </p:txBody>
      </p:sp>
      <p:sp>
        <p:nvSpPr>
          <p:cNvPr id="3" name="Subtitle 2"/>
          <p:cNvSpPr>
            <a:spLocks noGrp="1"/>
          </p:cNvSpPr>
          <p:nvPr>
            <p:ph type="subTitle" idx="1"/>
          </p:nvPr>
        </p:nvSpPr>
        <p:spPr/>
        <p:txBody>
          <a:bodyPr/>
          <a:lstStyle/>
          <a:p>
            <a:r>
              <a:rPr lang="en-US" dirty="0" smtClean="0"/>
              <a:t>Presented by - Kristin </a:t>
            </a:r>
            <a:r>
              <a:rPr lang="en-US" dirty="0" err="1" smtClean="0"/>
              <a:t>Bahn</a:t>
            </a:r>
            <a:r>
              <a:rPr lang="en-US" dirty="0" smtClean="0"/>
              <a:t>, University Financial Services</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a:t>
            </a:fld>
            <a:endParaRPr lang="en-US"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403517"/>
            <a:ext cx="747254" cy="89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3563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Accounts vs. Actual Accounts</a:t>
            </a:r>
            <a:endParaRPr lang="en-US" dirty="0"/>
          </a:p>
        </p:txBody>
      </p:sp>
      <p:sp>
        <p:nvSpPr>
          <p:cNvPr id="3" name="Content Placeholder 2"/>
          <p:cNvSpPr>
            <a:spLocks noGrp="1"/>
          </p:cNvSpPr>
          <p:nvPr>
            <p:ph sz="half" idx="2"/>
          </p:nvPr>
        </p:nvSpPr>
        <p:spPr>
          <a:xfrm>
            <a:off x="457200" y="1828800"/>
            <a:ext cx="3733800" cy="3951288"/>
          </a:xfrm>
        </p:spPr>
        <p:txBody>
          <a:bodyPr/>
          <a:lstStyle/>
          <a:p>
            <a:r>
              <a:rPr lang="en-US" sz="2200" dirty="0" smtClean="0"/>
              <a:t>Budgets are established using BUDGETARY ONLY accounts.  For grants (SP ledgers), this is typically F-level accounts, and for OPS it is E-level accounts</a:t>
            </a:r>
          </a:p>
          <a:p>
            <a:r>
              <a:rPr lang="en-US" sz="2200" dirty="0" smtClean="0"/>
              <a:t>KK Account </a:t>
            </a:r>
            <a:r>
              <a:rPr lang="en-US" sz="2200" dirty="0"/>
              <a:t>T</a:t>
            </a:r>
            <a:r>
              <a:rPr lang="en-US" sz="2200" dirty="0" smtClean="0"/>
              <a:t>rees determine which actuals accounts roll up to the budgetary accounts</a:t>
            </a:r>
          </a:p>
          <a:p>
            <a:pPr marL="114300" indent="0">
              <a:buNone/>
            </a:pPr>
            <a:endParaRPr lang="en-US" dirty="0" smtClean="0"/>
          </a:p>
        </p:txBody>
      </p:sp>
      <p:sp>
        <p:nvSpPr>
          <p:cNvPr id="6" name="Text Placeholder 5"/>
          <p:cNvSpPr>
            <a:spLocks noGrp="1"/>
          </p:cNvSpPr>
          <p:nvPr>
            <p:ph type="body" sz="quarter" idx="3"/>
          </p:nvPr>
        </p:nvSpPr>
        <p:spPr>
          <a:xfrm>
            <a:off x="4419600" y="1447800"/>
            <a:ext cx="3657600" cy="639762"/>
          </a:xfrm>
        </p:spPr>
        <p:txBody>
          <a:bodyPr/>
          <a:lstStyle/>
          <a:p>
            <a:r>
              <a:rPr lang="en-US" dirty="0"/>
              <a:t>PeopleSoft Financials &gt; Tree Manager &gt; Tree Viewer &gt; Search</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10</a:t>
            </a:fld>
            <a:endParaRPr lang="en-US"/>
          </a:p>
        </p:txBody>
      </p:sp>
      <p:pic>
        <p:nvPicPr>
          <p:cNvPr id="8" name="Picture 2"/>
          <p:cNvPicPr>
            <a:picLocks noGrp="1" noChangeAspect="1" noChangeArrowheads="1"/>
          </p:cNvPicPr>
          <p:nvPr>
            <p:ph sz="quarter" idx="4"/>
          </p:nvPr>
        </p:nvPicPr>
        <p:blipFill>
          <a:blip r:embed="rId2" cstate="print">
            <a:extLst>
              <a:ext uri="{28A0092B-C50C-407E-A947-70E740481C1C}">
                <a14:useLocalDpi xmlns:a14="http://schemas.microsoft.com/office/drawing/2010/main" val="0"/>
              </a:ext>
            </a:extLst>
          </a:blip>
          <a:srcRect/>
          <a:stretch>
            <a:fillRect/>
          </a:stretch>
        </p:blipFill>
        <p:spPr bwMode="auto">
          <a:xfrm>
            <a:off x="4872469" y="2174875"/>
            <a:ext cx="2751861"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9169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Actuals Accounts	</a:t>
            </a:r>
            <a:endParaRPr lang="en-US" dirty="0"/>
          </a:p>
        </p:txBody>
      </p:sp>
      <p:sp>
        <p:nvSpPr>
          <p:cNvPr id="9" name="Content Placeholder 8"/>
          <p:cNvSpPr>
            <a:spLocks noGrp="1"/>
          </p:cNvSpPr>
          <p:nvPr>
            <p:ph idx="1"/>
          </p:nvPr>
        </p:nvSpPr>
        <p:spPr>
          <a:xfrm>
            <a:off x="457200" y="1447800"/>
            <a:ext cx="7620000" cy="4800600"/>
          </a:xfrm>
        </p:spPr>
        <p:txBody>
          <a:bodyPr>
            <a:normAutofit/>
          </a:bodyPr>
          <a:lstStyle/>
          <a:p>
            <a:r>
              <a:rPr lang="en-US" dirty="0" smtClean="0"/>
              <a:t>Assets – accounts begin with 1</a:t>
            </a:r>
          </a:p>
          <a:p>
            <a:r>
              <a:rPr lang="en-US" dirty="0" smtClean="0"/>
              <a:t>Liabilities – accounts begin with 2</a:t>
            </a:r>
          </a:p>
          <a:p>
            <a:r>
              <a:rPr lang="en-US" dirty="0" smtClean="0"/>
              <a:t>Net Position (formerly Net asset) – account is 30000</a:t>
            </a:r>
          </a:p>
          <a:p>
            <a:r>
              <a:rPr lang="en-US" dirty="0" smtClean="0"/>
              <a:t>Revenue – accounts begin with 4</a:t>
            </a:r>
          </a:p>
          <a:p>
            <a:r>
              <a:rPr lang="en-US" dirty="0" smtClean="0"/>
              <a:t>Expenses – accounts begin with 5,6,7,8, and 9</a:t>
            </a:r>
          </a:p>
          <a:p>
            <a:pPr lvl="1"/>
            <a:r>
              <a:rPr lang="en-US" dirty="0" smtClean="0"/>
              <a:t>Salary and Benefit Expenses – accounts begin with 5</a:t>
            </a:r>
          </a:p>
          <a:p>
            <a:pPr lvl="1"/>
            <a:r>
              <a:rPr lang="en-US" dirty="0" smtClean="0"/>
              <a:t>Operating Expenses – accounts begin with 6</a:t>
            </a:r>
          </a:p>
          <a:p>
            <a:pPr lvl="1"/>
            <a:r>
              <a:rPr lang="en-US" dirty="0" smtClean="0"/>
              <a:t>Cost of Goods Sold – accounts begin with 7</a:t>
            </a:r>
          </a:p>
          <a:p>
            <a:pPr lvl="1"/>
            <a:r>
              <a:rPr lang="en-US" dirty="0" smtClean="0"/>
              <a:t>Internal Charges– accounts begin with 8</a:t>
            </a:r>
          </a:p>
          <a:p>
            <a:pPr lvl="1"/>
            <a:r>
              <a:rPr lang="en-US" dirty="0" smtClean="0"/>
              <a:t>Suspense  - accounts begin with 9</a:t>
            </a:r>
          </a:p>
        </p:txBody>
      </p:sp>
      <p:sp>
        <p:nvSpPr>
          <p:cNvPr id="7" name="Slide Number Placeholder 6"/>
          <p:cNvSpPr>
            <a:spLocks noGrp="1"/>
          </p:cNvSpPr>
          <p:nvPr>
            <p:ph type="sldNum" sz="quarter" idx="12"/>
          </p:nvPr>
        </p:nvSpPr>
        <p:spPr/>
        <p:txBody>
          <a:bodyPr/>
          <a:lstStyle/>
          <a:p>
            <a:fld id="{6E2D2B3B-882E-40F3-A32F-6DD516915044}" type="slidenum">
              <a:rPr lang="en-US" smtClean="0"/>
              <a:pPr/>
              <a:t>11</a:t>
            </a:fld>
            <a:endParaRPr lang="en-US"/>
          </a:p>
        </p:txBody>
      </p:sp>
    </p:spTree>
    <p:extLst>
      <p:ext uri="{BB962C8B-B14F-4D97-AF65-F5344CB8AC3E}">
        <p14:creationId xmlns:p14="http://schemas.microsoft.com/office/powerpoint/2010/main" val="1348896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Budget and Actual Accounts</a:t>
            </a:r>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12</a:t>
            </a:fld>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25" y="1828799"/>
            <a:ext cx="1781175" cy="1462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3505200"/>
            <a:ext cx="569608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7895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Terms</a:t>
            </a:r>
          </a:p>
        </p:txBody>
      </p:sp>
      <p:sp>
        <p:nvSpPr>
          <p:cNvPr id="3" name="Content Placeholder 2"/>
          <p:cNvSpPr>
            <a:spLocks noGrp="1"/>
          </p:cNvSpPr>
          <p:nvPr>
            <p:ph idx="1"/>
          </p:nvPr>
        </p:nvSpPr>
        <p:spPr/>
        <p:txBody>
          <a:bodyPr>
            <a:normAutofit/>
          </a:bodyPr>
          <a:lstStyle/>
          <a:p>
            <a:r>
              <a:rPr lang="en-US" dirty="0" smtClean="0"/>
              <a:t>Budget Period - Financial transactions are posted to a specific budget period.  UVM’s Operating budget period is July 1 – June 30 while a Project budget period (Period 1) is equal to the start and end dates of each specific project.</a:t>
            </a:r>
          </a:p>
          <a:p>
            <a:r>
              <a:rPr lang="en-US" dirty="0" smtClean="0"/>
              <a:t>Fiscal Year &amp; Accounting Period - Each transaction recorded in PeopleSoft will be posted to a specific Accounting Period based on the Journal date.  These are the months within a Fiscal Year. Period 1 = July, Period 2 = August, etc.</a:t>
            </a:r>
          </a:p>
          <a:p>
            <a:r>
              <a:rPr lang="en-US" dirty="0" smtClean="0"/>
              <a:t>Chartstring/Chartfields - The concatenation of the PeopleSoft chartfields is the chartstring.  </a:t>
            </a:r>
            <a:endParaRPr lang="en-US" dirty="0" smtClean="0">
              <a:solidFill>
                <a:srgbClr val="FF0000"/>
              </a:solidFill>
            </a:endParaRPr>
          </a:p>
          <a:p>
            <a:r>
              <a:rPr lang="en-US" dirty="0" smtClean="0"/>
              <a:t>Trees - In PeopleSoft trees are used to represent a hierarchy or reporting structure.  They are helpful in reporting because they specify how the data is rolled up for reporting purpose. </a:t>
            </a:r>
            <a:endParaRPr lang="en-US" dirty="0"/>
          </a:p>
          <a:p>
            <a:pPr lvl="1"/>
            <a:endParaRPr lang="en-US" dirty="0" smtClean="0"/>
          </a:p>
          <a:p>
            <a:pPr marL="411480" lvl="1" indent="0">
              <a:buNone/>
            </a:pPr>
            <a:endParaRPr lang="en-US" dirty="0" smtClean="0"/>
          </a:p>
        </p:txBody>
      </p:sp>
      <p:sp>
        <p:nvSpPr>
          <p:cNvPr id="4" name="Slide Number Placeholder 3"/>
          <p:cNvSpPr>
            <a:spLocks noGrp="1"/>
          </p:cNvSpPr>
          <p:nvPr>
            <p:ph type="sldNum" sz="quarter" idx="12"/>
          </p:nvPr>
        </p:nvSpPr>
        <p:spPr/>
        <p:txBody>
          <a:bodyPr/>
          <a:lstStyle/>
          <a:p>
            <a:fld id="{6E2D2B3B-882E-40F3-A32F-6DD516915044}" type="slidenum">
              <a:rPr lang="en-US" smtClean="0"/>
              <a:pPr/>
              <a:t>13</a:t>
            </a:fld>
            <a:endParaRPr lang="en-US"/>
          </a:p>
        </p:txBody>
      </p:sp>
    </p:spTree>
    <p:extLst>
      <p:ext uri="{BB962C8B-B14F-4D97-AF65-F5344CB8AC3E}">
        <p14:creationId xmlns:p14="http://schemas.microsoft.com/office/powerpoint/2010/main" val="3715968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vs. Actuals		</a:t>
            </a:r>
            <a:endParaRPr lang="en-US" dirty="0"/>
          </a:p>
        </p:txBody>
      </p:sp>
      <p:sp>
        <p:nvSpPr>
          <p:cNvPr id="3" name="Content Placeholder 2"/>
          <p:cNvSpPr>
            <a:spLocks noGrp="1"/>
          </p:cNvSpPr>
          <p:nvPr>
            <p:ph idx="1"/>
          </p:nvPr>
        </p:nvSpPr>
        <p:spPr>
          <a:xfrm>
            <a:off x="457200" y="1447800"/>
            <a:ext cx="7620000" cy="4800600"/>
          </a:xfrm>
        </p:spPr>
        <p:txBody>
          <a:bodyPr>
            <a:normAutofit fontScale="92500" lnSpcReduction="20000"/>
          </a:bodyPr>
          <a:lstStyle/>
          <a:p>
            <a:pPr marL="114300" indent="0">
              <a:buNone/>
            </a:pPr>
            <a:r>
              <a:rPr lang="en-US" sz="2400" dirty="0" smtClean="0"/>
              <a:t>We’ve loaded budgets, and understand the commitment control ledger vs. actuals ledger.  Now, how do we know we’re spending within budget?</a:t>
            </a:r>
          </a:p>
          <a:p>
            <a:r>
              <a:rPr lang="en-US" sz="2400" dirty="0" smtClean="0"/>
              <a:t>University Recommended Reports</a:t>
            </a:r>
          </a:p>
          <a:p>
            <a:pPr lvl="1"/>
            <a:r>
              <a:rPr lang="en-US" sz="2200" dirty="0" smtClean="0"/>
              <a:t>Monthly Operating Budget Report</a:t>
            </a:r>
          </a:p>
          <a:p>
            <a:pPr lvl="1"/>
            <a:r>
              <a:rPr lang="en-US" sz="2200" dirty="0" smtClean="0"/>
              <a:t>Endowment and Gift Report</a:t>
            </a:r>
          </a:p>
          <a:p>
            <a:pPr lvl="1"/>
            <a:r>
              <a:rPr lang="en-US" sz="2200" dirty="0" smtClean="0"/>
              <a:t>UVM Projects Budget Report</a:t>
            </a:r>
          </a:p>
          <a:p>
            <a:pPr lvl="1"/>
            <a:r>
              <a:rPr lang="en-US" sz="2200" dirty="0" smtClean="0"/>
              <a:t>Closeout report – run to see if there are any budget checking errors which will cause transactions to not be included in KK reporting</a:t>
            </a:r>
          </a:p>
          <a:p>
            <a:pPr lvl="1"/>
            <a:r>
              <a:rPr lang="en-US" sz="2200" dirty="0" smtClean="0"/>
              <a:t>Quarterly Reporting Process (Advanced Reporting – not shown in this class)</a:t>
            </a:r>
          </a:p>
          <a:p>
            <a:r>
              <a:rPr lang="en-US" sz="2400" dirty="0" smtClean="0"/>
              <a:t>Simple Inquiries (for a quick check of spending vs. actuals)</a:t>
            </a:r>
          </a:p>
          <a:p>
            <a:pPr lvl="1"/>
            <a:r>
              <a:rPr lang="en-US" sz="2200" dirty="0" smtClean="0"/>
              <a:t>Budget Overview</a:t>
            </a:r>
          </a:p>
          <a:p>
            <a:pPr lvl="1"/>
            <a:r>
              <a:rPr lang="en-US" sz="2200" dirty="0" smtClean="0"/>
              <a:t>Budget Transaction Detail</a:t>
            </a:r>
          </a:p>
          <a:p>
            <a:pPr marL="114300" indent="0">
              <a:buNone/>
            </a:pPr>
            <a:r>
              <a:rPr lang="en-US" dirty="0"/>
              <a:t>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14</a:t>
            </a:fld>
            <a:endParaRPr lang="en-US"/>
          </a:p>
        </p:txBody>
      </p:sp>
    </p:spTree>
    <p:extLst>
      <p:ext uri="{BB962C8B-B14F-4D97-AF65-F5344CB8AC3E}">
        <p14:creationId xmlns:p14="http://schemas.microsoft.com/office/powerpoint/2010/main" val="1955135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Operating Report</a:t>
            </a:r>
            <a:endParaRPr lang="en-US" dirty="0"/>
          </a:p>
        </p:txBody>
      </p:sp>
      <p:sp>
        <p:nvSpPr>
          <p:cNvPr id="3" name="Content Placeholder 2"/>
          <p:cNvSpPr>
            <a:spLocks noGrp="1"/>
          </p:cNvSpPr>
          <p:nvPr>
            <p:ph idx="1"/>
          </p:nvPr>
        </p:nvSpPr>
        <p:spPr/>
        <p:txBody>
          <a:bodyPr/>
          <a:lstStyle/>
          <a:p>
            <a:r>
              <a:rPr lang="en-US" dirty="0" smtClean="0"/>
              <a:t>Purpose of Report</a:t>
            </a:r>
          </a:p>
          <a:p>
            <a:pPr lvl="1"/>
            <a:r>
              <a:rPr lang="en-US" dirty="0" smtClean="0"/>
              <a:t>Monitor status of operating budgets</a:t>
            </a:r>
          </a:p>
          <a:p>
            <a:pPr lvl="1"/>
            <a:r>
              <a:rPr lang="en-US" dirty="0" smtClean="0"/>
              <a:t>Expenses and/or revenue that posted during an accounting period range, as well as budgetary information for a year.</a:t>
            </a:r>
          </a:p>
          <a:p>
            <a:r>
              <a:rPr lang="en-US" dirty="0"/>
              <a:t>Data Retrieved From</a:t>
            </a:r>
          </a:p>
          <a:p>
            <a:pPr lvl="1"/>
            <a:r>
              <a:rPr lang="en-US" dirty="0" smtClean="0"/>
              <a:t>Budget, encumbrance, and pre-encumbrance transactions and are retrieved from Commitment Control ledgers </a:t>
            </a:r>
          </a:p>
          <a:p>
            <a:pPr lvl="1"/>
            <a:r>
              <a:rPr lang="en-US" dirty="0" smtClean="0"/>
              <a:t>Expenses and revenue transactions, and net position (formerly net asset) balances come from the General Ledger (Actuals)</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15</a:t>
            </a:fld>
            <a:endParaRPr lang="en-US"/>
          </a:p>
        </p:txBody>
      </p:sp>
    </p:spTree>
    <p:extLst>
      <p:ext uri="{BB962C8B-B14F-4D97-AF65-F5344CB8AC3E}">
        <p14:creationId xmlns:p14="http://schemas.microsoft.com/office/powerpoint/2010/main" val="2190771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Operating Report	</a:t>
            </a:r>
            <a:endParaRPr lang="en-US" dirty="0"/>
          </a:p>
        </p:txBody>
      </p:sp>
      <p:sp>
        <p:nvSpPr>
          <p:cNvPr id="3" name="Content Placeholder 2"/>
          <p:cNvSpPr>
            <a:spLocks noGrp="1"/>
          </p:cNvSpPr>
          <p:nvPr>
            <p:ph idx="1"/>
          </p:nvPr>
        </p:nvSpPr>
        <p:spPr/>
        <p:txBody>
          <a:bodyPr/>
          <a:lstStyle/>
          <a:p>
            <a:r>
              <a:rPr lang="en-US" dirty="0" smtClean="0"/>
              <a:t>Accounting Period: The data in PER REV and PER EXP will be the sum of revenue and expense for the accounting period selected or most current month of a range.  The data in YTD REV and YTD EXP will be the sum of all accounting periods in the selected fiscal year less than or equal to the “To Period” selected.  </a:t>
            </a:r>
            <a:endParaRPr lang="en-US" dirty="0"/>
          </a:p>
          <a:p>
            <a:pPr lvl="1"/>
            <a:r>
              <a:rPr lang="en-US" dirty="0" smtClean="0"/>
              <a:t>Useful info: The From and To should be the same number to save time.  In this example PER EXP and PER REV will be December’s Expense and Revenue.  The YTD figures will be for July – December.</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16</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4876800"/>
            <a:ext cx="588645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2919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Operating Report - Tree</a:t>
            </a:r>
            <a:endParaRPr lang="en-US" dirty="0"/>
          </a:p>
        </p:txBody>
      </p:sp>
      <p:sp>
        <p:nvSpPr>
          <p:cNvPr id="3" name="Content Placeholder 2"/>
          <p:cNvSpPr>
            <a:spLocks noGrp="1"/>
          </p:cNvSpPr>
          <p:nvPr>
            <p:ph idx="1"/>
          </p:nvPr>
        </p:nvSpPr>
        <p:spPr/>
        <p:txBody>
          <a:bodyPr/>
          <a:lstStyle/>
          <a:p>
            <a:r>
              <a:rPr lang="en-US" dirty="0" smtClean="0"/>
              <a:t>UVM Department Tree</a:t>
            </a:r>
          </a:p>
          <a:p>
            <a:pPr marL="411480" lvl="1" indent="0">
              <a:buNone/>
            </a:pPr>
            <a:r>
              <a:rPr lang="en-US" dirty="0" smtClean="0"/>
              <a:t>By selecting a tree node, you can submit one report request for an entire unit without having to list ALL departments within that unit.</a:t>
            </a:r>
          </a:p>
          <a:p>
            <a:pPr marL="411480" lvl="1" indent="0">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17</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048000"/>
            <a:ext cx="3176587" cy="3002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flipH="1">
            <a:off x="3810000" y="4419600"/>
            <a:ext cx="1295400" cy="3048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181600" y="3948888"/>
            <a:ext cx="2895600" cy="1200329"/>
          </a:xfrm>
          <a:prstGeom prst="rect">
            <a:avLst/>
          </a:prstGeom>
          <a:noFill/>
        </p:spPr>
        <p:txBody>
          <a:bodyPr wrap="square" rtlCol="0">
            <a:spAutoFit/>
          </a:bodyPr>
          <a:lstStyle/>
          <a:p>
            <a:r>
              <a:rPr lang="en-US" dirty="0" smtClean="0"/>
              <a:t>Select “Tree Viewer” to view all Trees.  If you already know the tree node to select, you may type it.</a:t>
            </a:r>
            <a:endParaRPr lang="en-US" dirty="0"/>
          </a:p>
        </p:txBody>
      </p:sp>
    </p:spTree>
    <p:extLst>
      <p:ext uri="{BB962C8B-B14F-4D97-AF65-F5344CB8AC3E}">
        <p14:creationId xmlns:p14="http://schemas.microsoft.com/office/powerpoint/2010/main" val="1846502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Commitment Control Reports/Inquiries </a:t>
            </a:r>
            <a:endParaRPr lang="en-US" dirty="0"/>
          </a:p>
        </p:txBody>
      </p:sp>
      <p:sp>
        <p:nvSpPr>
          <p:cNvPr id="3" name="Content Placeholder 2"/>
          <p:cNvSpPr>
            <a:spLocks noGrp="1"/>
          </p:cNvSpPr>
          <p:nvPr>
            <p:ph idx="1"/>
          </p:nvPr>
        </p:nvSpPr>
        <p:spPr/>
        <p:txBody>
          <a:bodyPr/>
          <a:lstStyle/>
          <a:p>
            <a:endParaRPr lang="en-US" dirty="0" smtClean="0"/>
          </a:p>
          <a:p>
            <a:r>
              <a:rPr lang="en-US" dirty="0" smtClean="0"/>
              <a:t>Information posts to KK as soon as the transaction achieves valid budget check – most transactions have to achieve valid budget check before being submitted for posting to the general ledger</a:t>
            </a:r>
          </a:p>
          <a:p>
            <a:r>
              <a:rPr lang="en-US" dirty="0" smtClean="0"/>
              <a:t>Exception to the rule:  Payroll transactions </a:t>
            </a:r>
            <a:r>
              <a:rPr lang="en-US" dirty="0"/>
              <a:t>are posted to the GL and budget checked </a:t>
            </a:r>
            <a:r>
              <a:rPr lang="en-US" dirty="0" smtClean="0"/>
              <a:t>separately, which is the one exception for timing of data showing in KK.  </a:t>
            </a:r>
          </a:p>
          <a:p>
            <a:r>
              <a:rPr lang="en-US" dirty="0" smtClean="0"/>
              <a:t>Because budgets are based on the budget period, Budgetary Reports and Inquiries will show data from the selected budget period rather than an accounting period.  The Monthly Operating/Project report is a hybrid of budgetary and actuals data which allows it to be run for an accounting period.</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18</a:t>
            </a:fld>
            <a:endParaRPr lang="en-US"/>
          </a:p>
        </p:txBody>
      </p:sp>
    </p:spTree>
    <p:extLst>
      <p:ext uri="{BB962C8B-B14F-4D97-AF65-F5344CB8AC3E}">
        <p14:creationId xmlns:p14="http://schemas.microsoft.com/office/powerpoint/2010/main" val="536830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Ledger Inquiry</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19</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45347"/>
            <a:ext cx="6489838" cy="433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063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Become familiar with important PeopleSoft terms and understand how to run core reports and other tools in PeopleSoft Financials</a:t>
            </a:r>
          </a:p>
          <a:p>
            <a:r>
              <a:rPr lang="en-US" dirty="0" smtClean="0"/>
              <a:t>Discuss the key differences between budgetary and actuals accounts </a:t>
            </a:r>
          </a:p>
          <a:p>
            <a:r>
              <a:rPr lang="en-US" dirty="0" smtClean="0"/>
              <a:t>Understand the difference between Commitment Control and the General Ledger</a:t>
            </a:r>
          </a:p>
          <a:p>
            <a:r>
              <a:rPr lang="en-US" dirty="0" smtClean="0"/>
              <a:t>Understand the Basic Financial Reports and which ones to use for specific purposes (Monthly Operating Report, Projects Monthly Report, Inquiries)</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spTree>
    <p:extLst>
      <p:ext uri="{BB962C8B-B14F-4D97-AF65-F5344CB8AC3E}">
        <p14:creationId xmlns:p14="http://schemas.microsoft.com/office/powerpoint/2010/main" val="37219331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Wrap-Up</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20</a:t>
            </a:fld>
            <a:endParaRPr lang="en-US"/>
          </a:p>
        </p:txBody>
      </p:sp>
      <p:sp>
        <p:nvSpPr>
          <p:cNvPr id="5" name="Content Placeholder 4"/>
          <p:cNvSpPr>
            <a:spLocks noGrp="1"/>
          </p:cNvSpPr>
          <p:nvPr>
            <p:ph idx="1"/>
          </p:nvPr>
        </p:nvSpPr>
        <p:spPr>
          <a:xfrm>
            <a:off x="457200" y="1295400"/>
            <a:ext cx="7620000" cy="2667000"/>
          </a:xfrm>
        </p:spPr>
        <p:txBody>
          <a:bodyPr>
            <a:normAutofit fontScale="85000" lnSpcReduction="20000"/>
          </a:bodyPr>
          <a:lstStyle/>
          <a:p>
            <a:r>
              <a:rPr lang="en-US" sz="2400" dirty="0" smtClean="0"/>
              <a:t>University Recommended Reporting: </a:t>
            </a:r>
          </a:p>
          <a:p>
            <a:pPr lvl="1"/>
            <a:r>
              <a:rPr lang="en-US" sz="2100" dirty="0" smtClean="0"/>
              <a:t>Monthly Operating Report</a:t>
            </a:r>
          </a:p>
          <a:p>
            <a:pPr lvl="1"/>
            <a:r>
              <a:rPr lang="en-US" sz="2100" dirty="0" smtClean="0"/>
              <a:t>Project Monthly Budget Report</a:t>
            </a:r>
          </a:p>
          <a:p>
            <a:pPr lvl="1"/>
            <a:r>
              <a:rPr lang="en-US" sz="2100" dirty="0" smtClean="0"/>
              <a:t>Endowment &amp; Gift Monthly Budget Report</a:t>
            </a:r>
          </a:p>
          <a:p>
            <a:r>
              <a:rPr lang="en-US" sz="2400" dirty="0" smtClean="0"/>
              <a:t>Diagnostic tool: </a:t>
            </a:r>
          </a:p>
          <a:p>
            <a:pPr lvl="1"/>
            <a:r>
              <a:rPr lang="en-US" sz="2100" dirty="0" smtClean="0"/>
              <a:t>Closeout Report (budget checking errors, journals not submitted, etc.)</a:t>
            </a:r>
          </a:p>
          <a:p>
            <a:r>
              <a:rPr lang="en-US" sz="2400" dirty="0" smtClean="0"/>
              <a:t>Quick Drill Down: </a:t>
            </a:r>
          </a:p>
          <a:p>
            <a:pPr lvl="1"/>
            <a:r>
              <a:rPr lang="en-US" sz="2100" dirty="0" smtClean="0"/>
              <a:t>Budget Overview</a:t>
            </a:r>
          </a:p>
          <a:p>
            <a:pPr lvl="1"/>
            <a:r>
              <a:rPr lang="en-US" sz="2100" dirty="0" smtClean="0"/>
              <a:t>General Ledger Inquiry</a:t>
            </a:r>
          </a:p>
          <a:p>
            <a:endParaRPr lang="en-US" dirty="0" smtClean="0"/>
          </a:p>
        </p:txBody>
      </p:sp>
      <p:sp>
        <p:nvSpPr>
          <p:cNvPr id="6" name="Title 1"/>
          <p:cNvSpPr txBox="1">
            <a:spLocks/>
          </p:cNvSpPr>
          <p:nvPr/>
        </p:nvSpPr>
        <p:spPr>
          <a:xfrm>
            <a:off x="914400" y="3848100"/>
            <a:ext cx="7239000" cy="5715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endParaRPr lang="en-US" dirty="0"/>
          </a:p>
        </p:txBody>
      </p:sp>
    </p:spTree>
    <p:extLst>
      <p:ext uri="{BB962C8B-B14F-4D97-AF65-F5344CB8AC3E}">
        <p14:creationId xmlns:p14="http://schemas.microsoft.com/office/powerpoint/2010/main" val="18554567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r>
              <a:rPr lang="en-US" dirty="0" smtClean="0"/>
              <a:t>Helpful Webpages</a:t>
            </a:r>
            <a:endParaRPr lang="en-US" dirty="0"/>
          </a:p>
        </p:txBody>
      </p:sp>
      <p:sp>
        <p:nvSpPr>
          <p:cNvPr id="3" name="Content Placeholder 2"/>
          <p:cNvSpPr>
            <a:spLocks noGrp="1"/>
          </p:cNvSpPr>
          <p:nvPr>
            <p:ph idx="1"/>
          </p:nvPr>
        </p:nvSpPr>
        <p:spPr>
          <a:xfrm>
            <a:off x="457200" y="1143000"/>
            <a:ext cx="7620000" cy="381000"/>
          </a:xfrm>
        </p:spPr>
        <p:txBody>
          <a:bodyPr>
            <a:normAutofit/>
          </a:bodyPr>
          <a:lstStyle/>
          <a:p>
            <a:pPr marL="114300" indent="0">
              <a:buNone/>
            </a:pPr>
            <a:r>
              <a:rPr lang="en-US" sz="1400" dirty="0" smtClean="0">
                <a:hlinkClick r:id="rId2"/>
              </a:rPr>
              <a:t>http://www.uvm.edu/hrs/?Page=skills/manuals/manuals.html&amp;SM=skills/skillsmenu.html</a:t>
            </a:r>
            <a:endParaRPr lang="en-US" sz="14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21</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3269" y="1524000"/>
            <a:ext cx="5493133"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95059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Webpages cont’d.</a:t>
            </a:r>
            <a:endParaRPr lang="en-US" dirty="0"/>
          </a:p>
        </p:txBody>
      </p:sp>
      <p:sp>
        <p:nvSpPr>
          <p:cNvPr id="3" name="Content Placeholder 2"/>
          <p:cNvSpPr>
            <a:spLocks noGrp="1"/>
          </p:cNvSpPr>
          <p:nvPr>
            <p:ph idx="1"/>
          </p:nvPr>
        </p:nvSpPr>
        <p:spPr>
          <a:xfrm>
            <a:off x="457200" y="1219200"/>
            <a:ext cx="7620000" cy="533400"/>
          </a:xfrm>
        </p:spPr>
        <p:txBody>
          <a:bodyPr>
            <a:normAutofit/>
          </a:bodyPr>
          <a:lstStyle/>
          <a:p>
            <a:pPr marL="114300" indent="0">
              <a:buNone/>
            </a:pPr>
            <a:r>
              <a:rPr lang="en-US" sz="1400" dirty="0" smtClean="0">
                <a:hlinkClick r:id="rId2"/>
              </a:rPr>
              <a:t>http://www.uvm.edu/hrs/?Page=skills/manuals/financialreporting.html&amp;SM=skills/skillsmenu.html</a:t>
            </a:r>
            <a:endParaRPr lang="en-US" sz="14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22</a:t>
            </a:fld>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1752600"/>
            <a:ext cx="7751763" cy="3524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19740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Webpages cont’d</a:t>
            </a:r>
            <a:endParaRPr lang="en-US" dirty="0"/>
          </a:p>
        </p:txBody>
      </p:sp>
      <p:sp>
        <p:nvSpPr>
          <p:cNvPr id="3" name="Content Placeholder 2"/>
          <p:cNvSpPr>
            <a:spLocks noGrp="1"/>
          </p:cNvSpPr>
          <p:nvPr>
            <p:ph idx="1"/>
          </p:nvPr>
        </p:nvSpPr>
        <p:spPr>
          <a:xfrm>
            <a:off x="457200" y="1371600"/>
            <a:ext cx="7620000" cy="457200"/>
          </a:xfrm>
        </p:spPr>
        <p:txBody>
          <a:bodyPr>
            <a:normAutofit/>
          </a:bodyPr>
          <a:lstStyle/>
          <a:p>
            <a:pPr marL="114300" indent="0">
              <a:buNone/>
            </a:pPr>
            <a:r>
              <a:rPr lang="en-US" sz="1400" dirty="0" smtClean="0">
                <a:hlinkClick r:id="rId2"/>
              </a:rPr>
              <a:t>http://www.uvm.edu/~cntrllrs/?Page=endowment.html</a:t>
            </a:r>
            <a:endParaRPr lang="en-US" sz="14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23</a:t>
            </a:fld>
            <a:endParaRPr lang="en-US"/>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286000"/>
            <a:ext cx="4463381" cy="2377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857375"/>
            <a:ext cx="2320009" cy="3474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Arrow Connector 5"/>
          <p:cNvCxnSpPr/>
          <p:nvPr/>
        </p:nvCxnSpPr>
        <p:spPr>
          <a:xfrm flipV="1">
            <a:off x="2548609" y="4206240"/>
            <a:ext cx="899441" cy="914400"/>
          </a:xfrm>
          <a:prstGeom prst="straightConnector1">
            <a:avLst/>
          </a:prstGeom>
          <a:ln w="3175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6464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PeopleSoft Terms	</a:t>
            </a:r>
            <a:endParaRPr lang="en-US" dirty="0"/>
          </a:p>
        </p:txBody>
      </p:sp>
      <p:sp>
        <p:nvSpPr>
          <p:cNvPr id="5" name="Text Placeholder 4"/>
          <p:cNvSpPr>
            <a:spLocks noGrp="1"/>
          </p:cNvSpPr>
          <p:nvPr>
            <p:ph type="body" idx="1"/>
          </p:nvPr>
        </p:nvSpPr>
        <p:spPr>
          <a:xfrm>
            <a:off x="409574" y="2438400"/>
            <a:ext cx="3705225" cy="533400"/>
          </a:xfrm>
          <a:noFill/>
          <a:ln>
            <a:solidFill>
              <a:schemeClr val="accent1">
                <a:alpha val="66000"/>
              </a:schemeClr>
            </a:solidFill>
          </a:ln>
        </p:spPr>
        <p:txBody>
          <a:bodyPr/>
          <a:lstStyle/>
          <a:p>
            <a:r>
              <a:rPr lang="en-US" dirty="0" smtClean="0"/>
              <a:t>General Ledger</a:t>
            </a:r>
            <a:endParaRPr lang="en-US" dirty="0"/>
          </a:p>
        </p:txBody>
      </p:sp>
      <p:sp>
        <p:nvSpPr>
          <p:cNvPr id="3" name="Content Placeholder 2"/>
          <p:cNvSpPr>
            <a:spLocks noGrp="1"/>
          </p:cNvSpPr>
          <p:nvPr>
            <p:ph sz="half" idx="2"/>
          </p:nvPr>
        </p:nvSpPr>
        <p:spPr>
          <a:xfrm>
            <a:off x="409575" y="2971800"/>
            <a:ext cx="3705225" cy="2057400"/>
          </a:xfrm>
          <a:ln>
            <a:solidFill>
              <a:schemeClr val="accent1">
                <a:alpha val="66000"/>
              </a:schemeClr>
            </a:solidFill>
          </a:ln>
        </p:spPr>
        <p:txBody>
          <a:bodyPr>
            <a:noAutofit/>
          </a:bodyPr>
          <a:lstStyle/>
          <a:p>
            <a:pPr marL="114300" indent="0">
              <a:buNone/>
            </a:pPr>
            <a:r>
              <a:rPr lang="en-US" sz="1800" dirty="0" smtClean="0"/>
              <a:t>Also known as Actuals ledger, is where the financial transactions ultimately post.  Various modules in PS generate accounting entries and send these entries via journals to the ledger.</a:t>
            </a:r>
          </a:p>
        </p:txBody>
      </p:sp>
      <p:sp>
        <p:nvSpPr>
          <p:cNvPr id="6" name="Text Placeholder 5"/>
          <p:cNvSpPr>
            <a:spLocks noGrp="1"/>
          </p:cNvSpPr>
          <p:nvPr>
            <p:ph type="body" sz="quarter" idx="3"/>
          </p:nvPr>
        </p:nvSpPr>
        <p:spPr>
          <a:xfrm>
            <a:off x="4419600" y="2438400"/>
            <a:ext cx="3657600" cy="533400"/>
          </a:xfrm>
          <a:ln>
            <a:solidFill>
              <a:schemeClr val="accent1">
                <a:alpha val="66000"/>
              </a:schemeClr>
            </a:solidFill>
          </a:ln>
        </p:spPr>
        <p:txBody>
          <a:bodyPr/>
          <a:lstStyle/>
          <a:p>
            <a:r>
              <a:rPr lang="en-US" dirty="0" smtClean="0"/>
              <a:t>Commitment Control (KK)</a:t>
            </a:r>
            <a:endParaRPr lang="en-US" dirty="0"/>
          </a:p>
        </p:txBody>
      </p:sp>
      <p:sp>
        <p:nvSpPr>
          <p:cNvPr id="7" name="Content Placeholder 6"/>
          <p:cNvSpPr>
            <a:spLocks noGrp="1"/>
          </p:cNvSpPr>
          <p:nvPr>
            <p:ph sz="quarter" idx="4"/>
          </p:nvPr>
        </p:nvSpPr>
        <p:spPr>
          <a:xfrm>
            <a:off x="4419600" y="2971800"/>
            <a:ext cx="3657600" cy="2057400"/>
          </a:xfrm>
          <a:ln>
            <a:solidFill>
              <a:schemeClr val="accent1">
                <a:alpha val="66000"/>
              </a:schemeClr>
            </a:solidFill>
          </a:ln>
        </p:spPr>
        <p:txBody>
          <a:bodyPr>
            <a:noAutofit/>
          </a:bodyPr>
          <a:lstStyle/>
          <a:p>
            <a:pPr marL="114300" indent="0">
              <a:buNone/>
            </a:pPr>
            <a:r>
              <a:rPr lang="en-US" sz="1800" dirty="0"/>
              <a:t>ONLY revenue and expense post to </a:t>
            </a:r>
            <a:r>
              <a:rPr lang="en-US" sz="1800" dirty="0" smtClean="0"/>
              <a:t>the KK ledgers. </a:t>
            </a:r>
            <a:r>
              <a:rPr lang="en-US" sz="1800" dirty="0"/>
              <a:t>Transactions </a:t>
            </a:r>
            <a:r>
              <a:rPr lang="en-US" sz="1800" dirty="0" smtClean="0"/>
              <a:t>post as </a:t>
            </a:r>
            <a:r>
              <a:rPr lang="en-US" sz="1800" dirty="0"/>
              <a:t>soon as a budget check is valid. </a:t>
            </a:r>
            <a:r>
              <a:rPr lang="en-US" sz="1800" dirty="0" smtClean="0"/>
              <a:t>KK </a:t>
            </a:r>
            <a:r>
              <a:rPr lang="en-US" sz="1800" dirty="0"/>
              <a:t>is used for internal management purposes to compare actuals to </a:t>
            </a:r>
            <a:r>
              <a:rPr lang="en-US" sz="1800" dirty="0" smtClean="0"/>
              <a:t>budget.</a:t>
            </a:r>
            <a:endParaRPr lang="en-US" sz="18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3</a:t>
            </a:fld>
            <a:endParaRPr lang="en-US"/>
          </a:p>
        </p:txBody>
      </p:sp>
      <p:sp>
        <p:nvSpPr>
          <p:cNvPr id="8" name="Rectangle 7"/>
          <p:cNvSpPr/>
          <p:nvPr/>
        </p:nvSpPr>
        <p:spPr>
          <a:xfrm>
            <a:off x="381000" y="1542365"/>
            <a:ext cx="7086600" cy="646331"/>
          </a:xfrm>
          <a:prstGeom prst="rect">
            <a:avLst/>
          </a:prstGeom>
        </p:spPr>
        <p:txBody>
          <a:bodyPr wrap="square">
            <a:spAutoFit/>
          </a:bodyPr>
          <a:lstStyle/>
          <a:p>
            <a:pPr marL="114300"/>
            <a:r>
              <a:rPr lang="en-US" dirty="0"/>
              <a:t>Transactions occur in various </a:t>
            </a:r>
            <a:r>
              <a:rPr lang="en-US" dirty="0" smtClean="0"/>
              <a:t>modules within PeopleSoft, </a:t>
            </a:r>
            <a:r>
              <a:rPr lang="en-US" dirty="0"/>
              <a:t>and transactions </a:t>
            </a:r>
            <a:r>
              <a:rPr lang="en-US" dirty="0" smtClean="0"/>
              <a:t>are </a:t>
            </a:r>
            <a:r>
              <a:rPr lang="en-US" dirty="0"/>
              <a:t>accumulated in </a:t>
            </a:r>
            <a:r>
              <a:rPr lang="en-US" dirty="0" smtClean="0"/>
              <a:t>a few places for reporting.</a:t>
            </a:r>
            <a:endParaRPr lang="en-US" dirty="0"/>
          </a:p>
        </p:txBody>
      </p:sp>
      <p:sp>
        <p:nvSpPr>
          <p:cNvPr id="9" name="Rectangle 8"/>
          <p:cNvSpPr/>
          <p:nvPr/>
        </p:nvSpPr>
        <p:spPr>
          <a:xfrm>
            <a:off x="409575" y="5334000"/>
            <a:ext cx="6858000" cy="923330"/>
          </a:xfrm>
          <a:prstGeom prst="rect">
            <a:avLst/>
          </a:prstGeom>
        </p:spPr>
        <p:txBody>
          <a:bodyPr wrap="square">
            <a:spAutoFit/>
          </a:bodyPr>
          <a:lstStyle/>
          <a:p>
            <a:pPr marL="114300" indent="0">
              <a:buNone/>
            </a:pPr>
            <a:r>
              <a:rPr lang="en-US" dirty="0" smtClean="0"/>
              <a:t>Timing – </a:t>
            </a:r>
            <a:r>
              <a:rPr lang="en-US" dirty="0"/>
              <a:t>since </a:t>
            </a:r>
            <a:r>
              <a:rPr lang="en-US" dirty="0" smtClean="0"/>
              <a:t>most transactions </a:t>
            </a:r>
            <a:r>
              <a:rPr lang="en-US" dirty="0"/>
              <a:t>are budget checked before they are </a:t>
            </a:r>
            <a:r>
              <a:rPr lang="en-US" dirty="0" smtClean="0"/>
              <a:t>posted to the GL, </a:t>
            </a:r>
            <a:r>
              <a:rPr lang="en-US" dirty="0"/>
              <a:t>there can be a difference </a:t>
            </a:r>
            <a:r>
              <a:rPr lang="en-US" dirty="0" smtClean="0"/>
              <a:t>between what you see in </a:t>
            </a:r>
            <a:r>
              <a:rPr lang="en-US" dirty="0"/>
              <a:t>KK </a:t>
            </a:r>
            <a:r>
              <a:rPr lang="en-US" dirty="0" smtClean="0"/>
              <a:t>vs. GL</a:t>
            </a:r>
            <a:r>
              <a:rPr lang="en-US" dirty="0"/>
              <a:t>.</a:t>
            </a:r>
          </a:p>
        </p:txBody>
      </p:sp>
    </p:spTree>
    <p:extLst>
      <p:ext uri="{BB962C8B-B14F-4D97-AF65-F5344CB8AC3E}">
        <p14:creationId xmlns:p14="http://schemas.microsoft.com/office/powerpoint/2010/main" val="304483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PeopleSoft Terms- KK	</a:t>
            </a:r>
            <a:endParaRPr lang="en-US" dirty="0"/>
          </a:p>
        </p:txBody>
      </p:sp>
      <p:sp>
        <p:nvSpPr>
          <p:cNvPr id="3" name="Content Placeholder 2"/>
          <p:cNvSpPr>
            <a:spLocks noGrp="1"/>
          </p:cNvSpPr>
          <p:nvPr>
            <p:ph idx="1"/>
          </p:nvPr>
        </p:nvSpPr>
        <p:spPr/>
        <p:txBody>
          <a:bodyPr>
            <a:normAutofit lnSpcReduction="10000"/>
          </a:bodyPr>
          <a:lstStyle/>
          <a:p>
            <a:r>
              <a:rPr lang="en-US" dirty="0" smtClean="0"/>
              <a:t>How Commitment Control (KK) is used </a:t>
            </a:r>
          </a:p>
          <a:p>
            <a:pPr lvl="1"/>
            <a:r>
              <a:rPr lang="en-US" sz="1800" dirty="0"/>
              <a:t>Budgeting creates valid chartstring combinations</a:t>
            </a:r>
          </a:p>
          <a:p>
            <a:pPr lvl="1"/>
            <a:r>
              <a:rPr lang="en-US" sz="1800" dirty="0" smtClean="0"/>
              <a:t>Management tool to compare budget to actuals for revenue and expense transactions</a:t>
            </a:r>
            <a:endParaRPr lang="en-US" sz="1800" dirty="0"/>
          </a:p>
          <a:p>
            <a:pPr lvl="1"/>
            <a:r>
              <a:rPr lang="en-US" sz="1800" dirty="0" smtClean="0"/>
              <a:t>“Commit” funding for future </a:t>
            </a:r>
            <a:r>
              <a:rPr lang="en-US" sz="1800" dirty="0"/>
              <a:t>obligations (Encumbrances</a:t>
            </a:r>
            <a:r>
              <a:rPr lang="en-US" sz="1800" dirty="0" smtClean="0"/>
              <a:t>)</a:t>
            </a:r>
          </a:p>
          <a:p>
            <a:pPr lvl="1"/>
            <a:r>
              <a:rPr lang="en-US" sz="1800" dirty="0" smtClean="0"/>
              <a:t>For some funds, KK checks to see if there is available funding before a valid budget status can be achieved</a:t>
            </a:r>
          </a:p>
          <a:p>
            <a:r>
              <a:rPr lang="en-US" dirty="0"/>
              <a:t>Commitment Control Terms</a:t>
            </a:r>
          </a:p>
          <a:p>
            <a:pPr lvl="1"/>
            <a:r>
              <a:rPr lang="en-US" sz="1800" dirty="0" smtClean="0"/>
              <a:t>Budget:</a:t>
            </a:r>
          </a:p>
          <a:p>
            <a:pPr lvl="2"/>
            <a:r>
              <a:rPr lang="en-US" sz="1600" dirty="0" smtClean="0"/>
              <a:t>Example of Spending Authority is fund 100</a:t>
            </a:r>
            <a:endParaRPr lang="en-US" sz="1600" dirty="0"/>
          </a:p>
          <a:p>
            <a:pPr lvl="2"/>
            <a:r>
              <a:rPr lang="en-US" sz="1600" dirty="0" smtClean="0"/>
              <a:t>Example of Spending Plan is fund 150</a:t>
            </a:r>
            <a:endParaRPr lang="en-US" sz="1600" dirty="0"/>
          </a:p>
          <a:p>
            <a:pPr lvl="1"/>
            <a:r>
              <a:rPr lang="en-US" sz="1800" dirty="0" smtClean="0"/>
              <a:t>Pre-Encumbrance </a:t>
            </a:r>
            <a:r>
              <a:rPr lang="en-US" sz="1800" dirty="0"/>
              <a:t>: Amount that is planned to be spent, but which there is no legal </a:t>
            </a:r>
            <a:r>
              <a:rPr lang="en-US" sz="1800" dirty="0" smtClean="0"/>
              <a:t>obligation – only seen with requisitions</a:t>
            </a:r>
            <a:endParaRPr lang="en-US" sz="1800" dirty="0"/>
          </a:p>
          <a:p>
            <a:pPr lvl="1"/>
            <a:r>
              <a:rPr lang="en-US" sz="1800" dirty="0"/>
              <a:t>Encumbrance:  Amount that you have an obligation to spend in the future.  </a:t>
            </a:r>
            <a:r>
              <a:rPr lang="en-US" sz="1800" dirty="0" smtClean="0"/>
              <a:t>Ex. - Issuance </a:t>
            </a:r>
            <a:r>
              <a:rPr lang="en-US" sz="1800" dirty="0"/>
              <a:t>of a Purchase Order to a vendor will encumber those funds against </a:t>
            </a:r>
            <a:r>
              <a:rPr lang="en-US" sz="1800" dirty="0" smtClean="0"/>
              <a:t>budget</a:t>
            </a:r>
            <a:endParaRPr lang="en-US" dirty="0" smtClean="0"/>
          </a:p>
          <a:p>
            <a:pPr lvl="1"/>
            <a:endParaRPr lang="en-US" dirty="0">
              <a:solidFill>
                <a:srgbClr val="FF0000"/>
              </a:solidFill>
            </a:endParaRP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4</a:t>
            </a:fld>
            <a:endParaRPr lang="en-US"/>
          </a:p>
        </p:txBody>
      </p:sp>
    </p:spTree>
    <p:extLst>
      <p:ext uri="{BB962C8B-B14F-4D97-AF65-F5344CB8AC3E}">
        <p14:creationId xmlns:p14="http://schemas.microsoft.com/office/powerpoint/2010/main" val="3397432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Commitment Control Ledgers</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5</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505843688"/>
              </p:ext>
            </p:extLst>
          </p:nvPr>
        </p:nvGraphicFramePr>
        <p:xfrm>
          <a:off x="762000" y="1219201"/>
          <a:ext cx="6857999" cy="5477428"/>
        </p:xfrm>
        <a:graphic>
          <a:graphicData uri="http://schemas.openxmlformats.org/drawingml/2006/table">
            <a:tbl>
              <a:tblPr firstRow="1" firstCol="1" bandRow="1">
                <a:tableStyleId>{5C22544A-7EE6-4342-B048-85BDC9FD1C3A}</a:tableStyleId>
              </a:tblPr>
              <a:tblGrid>
                <a:gridCol w="1624262"/>
                <a:gridCol w="5233737"/>
              </a:tblGrid>
              <a:tr h="159973">
                <a:tc>
                  <a:txBody>
                    <a:bodyPr/>
                    <a:lstStyle/>
                    <a:p>
                      <a:pPr marL="0" marR="0" algn="ctr">
                        <a:lnSpc>
                          <a:spcPct val="115000"/>
                        </a:lnSpc>
                        <a:spcBef>
                          <a:spcPts val="0"/>
                        </a:spcBef>
                        <a:spcAft>
                          <a:spcPts val="0"/>
                        </a:spcAft>
                      </a:pPr>
                      <a:r>
                        <a:rPr lang="en-US" sz="900" kern="1200" dirty="0">
                          <a:effectLst/>
                        </a:rPr>
                        <a:t>Ledger Group</a:t>
                      </a:r>
                      <a:endParaRPr lang="en-US" sz="700" dirty="0">
                        <a:effectLst/>
                        <a:latin typeface="Calibri"/>
                        <a:ea typeface="Calibri"/>
                        <a:cs typeface="Times New Roman"/>
                      </a:endParaRPr>
                    </a:p>
                  </a:txBody>
                  <a:tcPr marL="45156" marR="45156" marT="0" marB="0"/>
                </a:tc>
                <a:tc>
                  <a:txBody>
                    <a:bodyPr/>
                    <a:lstStyle/>
                    <a:p>
                      <a:pPr marL="685800" marR="0">
                        <a:lnSpc>
                          <a:spcPct val="115000"/>
                        </a:lnSpc>
                        <a:spcBef>
                          <a:spcPts val="0"/>
                        </a:spcBef>
                        <a:spcAft>
                          <a:spcPts val="0"/>
                        </a:spcAft>
                      </a:pPr>
                      <a:r>
                        <a:rPr lang="en-US" sz="900" kern="1200" dirty="0">
                          <a:effectLst/>
                        </a:rPr>
                        <a:t>Description</a:t>
                      </a:r>
                      <a:endParaRPr lang="en-US" sz="700" dirty="0">
                        <a:effectLst/>
                        <a:latin typeface="Calibri"/>
                        <a:ea typeface="Calibri"/>
                        <a:cs typeface="Times New Roman"/>
                      </a:endParaRPr>
                    </a:p>
                  </a:txBody>
                  <a:tcPr marL="45156" marR="45156" marT="0" marB="0"/>
                </a:tc>
              </a:tr>
              <a:tr h="354336">
                <a:tc>
                  <a:txBody>
                    <a:bodyPr/>
                    <a:lstStyle/>
                    <a:p>
                      <a:pPr marL="0" marR="0" algn="ctr" defTabSz="914400" rtl="0" eaLnBrk="1" latinLnBrk="0" hangingPunct="1">
                        <a:lnSpc>
                          <a:spcPct val="115000"/>
                        </a:lnSpc>
                        <a:spcBef>
                          <a:spcPts val="0"/>
                        </a:spcBef>
                        <a:spcAft>
                          <a:spcPts val="0"/>
                        </a:spcAft>
                      </a:pPr>
                      <a:r>
                        <a:rPr lang="en-US" sz="900" b="1" kern="1200" baseline="0" dirty="0" smtClean="0">
                          <a:solidFill>
                            <a:schemeClr val="tx2">
                              <a:lumMod val="75000"/>
                            </a:schemeClr>
                          </a:solidFill>
                          <a:effectLst/>
                          <a:latin typeface="+mn-lt"/>
                          <a:ea typeface="+mn-ea"/>
                          <a:cs typeface="+mn-cs"/>
                        </a:rPr>
                        <a:t>AG_RELATED</a:t>
                      </a:r>
                      <a:endParaRPr lang="en-US" sz="700" baseline="0" dirty="0">
                        <a:solidFill>
                          <a:schemeClr val="tx2">
                            <a:lumMod val="75000"/>
                          </a:schemeClr>
                        </a:solidFill>
                        <a:effectLst/>
                        <a:latin typeface="Calibri"/>
                        <a:ea typeface="Calibri"/>
                        <a:cs typeface="Times New Roman"/>
                      </a:endParaRPr>
                    </a:p>
                  </a:txBody>
                  <a:tcPr marL="45156" marR="45156" marT="0" marB="0" anchor="ctr"/>
                </a:tc>
                <a:tc>
                  <a:txBody>
                    <a:bodyPr/>
                    <a:lstStyle/>
                    <a:p>
                      <a:pPr marL="0" marR="0">
                        <a:lnSpc>
                          <a:spcPct val="115000"/>
                        </a:lnSpc>
                        <a:spcBef>
                          <a:spcPts val="0"/>
                        </a:spcBef>
                        <a:spcAft>
                          <a:spcPts val="0"/>
                        </a:spcAft>
                      </a:pPr>
                      <a:r>
                        <a:rPr lang="en-US" sz="1000" kern="1200" dirty="0">
                          <a:effectLst/>
                        </a:rPr>
                        <a:t>This ledger group is being phased out.  An expense ledger that shows detail for the Restricted Agriculture funds. </a:t>
                      </a:r>
                      <a:endParaRPr lang="en-US" sz="1000" dirty="0">
                        <a:effectLst/>
                        <a:latin typeface="Calibri"/>
                        <a:ea typeface="Calibri"/>
                        <a:cs typeface="Times New Roman"/>
                      </a:endParaRPr>
                    </a:p>
                  </a:txBody>
                  <a:tcPr marL="45156" marR="45156" marT="0" marB="0"/>
                </a:tc>
              </a:tr>
              <a:tr h="345062">
                <a:tc>
                  <a:txBody>
                    <a:bodyPr/>
                    <a:lstStyle/>
                    <a:p>
                      <a:pPr marL="0" marR="0" algn="ctr">
                        <a:lnSpc>
                          <a:spcPct val="115000"/>
                        </a:lnSpc>
                        <a:spcBef>
                          <a:spcPts val="0"/>
                        </a:spcBef>
                        <a:spcAft>
                          <a:spcPts val="0"/>
                        </a:spcAft>
                      </a:pPr>
                      <a:r>
                        <a:rPr lang="en-US" sz="900" kern="1200" baseline="0" dirty="0">
                          <a:solidFill>
                            <a:schemeClr val="tx2">
                              <a:lumMod val="75000"/>
                            </a:schemeClr>
                          </a:solidFill>
                          <a:effectLst/>
                        </a:rPr>
                        <a:t>BUMP_REV</a:t>
                      </a:r>
                      <a:endParaRPr lang="en-US" sz="700" baseline="0" dirty="0">
                        <a:solidFill>
                          <a:schemeClr val="tx2">
                            <a:lumMod val="75000"/>
                          </a:schemeClr>
                        </a:solidFill>
                        <a:effectLst/>
                        <a:latin typeface="Calibri"/>
                        <a:ea typeface="Calibri"/>
                        <a:cs typeface="Times New Roman"/>
                      </a:endParaRPr>
                    </a:p>
                  </a:txBody>
                  <a:tcPr marL="45156" marR="45156" marT="0" marB="0" anchor="ctr"/>
                </a:tc>
                <a:tc>
                  <a:txBody>
                    <a:bodyPr/>
                    <a:lstStyle/>
                    <a:p>
                      <a:pPr marL="0" marR="0">
                        <a:lnSpc>
                          <a:spcPct val="115000"/>
                        </a:lnSpc>
                        <a:spcBef>
                          <a:spcPts val="0"/>
                        </a:spcBef>
                        <a:spcAft>
                          <a:spcPts val="0"/>
                        </a:spcAft>
                      </a:pPr>
                      <a:r>
                        <a:rPr lang="en-US" sz="1000" kern="1200" dirty="0">
                          <a:effectLst/>
                        </a:rPr>
                        <a:t>This is where revenue that increases spending authority of an expense chartstring will post in commitment control.  </a:t>
                      </a:r>
                      <a:endParaRPr lang="en-US" sz="1000" dirty="0">
                        <a:effectLst/>
                        <a:latin typeface="Calibri"/>
                        <a:ea typeface="Calibri"/>
                        <a:cs typeface="Times New Roman"/>
                      </a:endParaRPr>
                    </a:p>
                  </a:txBody>
                  <a:tcPr marL="45156" marR="45156" marT="0" marB="0"/>
                </a:tc>
              </a:tr>
              <a:tr h="345062">
                <a:tc>
                  <a:txBody>
                    <a:bodyPr/>
                    <a:lstStyle/>
                    <a:p>
                      <a:pPr marL="0" marR="0" algn="ctr">
                        <a:lnSpc>
                          <a:spcPct val="115000"/>
                        </a:lnSpc>
                        <a:spcBef>
                          <a:spcPts val="0"/>
                        </a:spcBef>
                        <a:spcAft>
                          <a:spcPts val="0"/>
                        </a:spcAft>
                      </a:pPr>
                      <a:r>
                        <a:rPr lang="en-US" sz="900" kern="1200" baseline="0" dirty="0">
                          <a:solidFill>
                            <a:schemeClr val="tx2">
                              <a:lumMod val="75000"/>
                            </a:schemeClr>
                          </a:solidFill>
                          <a:effectLst/>
                        </a:rPr>
                        <a:t>DETAIL_KK</a:t>
                      </a:r>
                      <a:endParaRPr lang="en-US" sz="700" baseline="0" dirty="0">
                        <a:solidFill>
                          <a:schemeClr val="tx2">
                            <a:lumMod val="75000"/>
                          </a:schemeClr>
                        </a:solidFill>
                        <a:effectLst/>
                        <a:latin typeface="Calibri"/>
                        <a:ea typeface="Calibri"/>
                        <a:cs typeface="Times New Roman"/>
                      </a:endParaRPr>
                    </a:p>
                  </a:txBody>
                  <a:tcPr marL="45156" marR="45156" marT="0" marB="0" anchor="ctr"/>
                </a:tc>
                <a:tc>
                  <a:txBody>
                    <a:bodyPr/>
                    <a:lstStyle/>
                    <a:p>
                      <a:pPr marL="0" marR="0">
                        <a:lnSpc>
                          <a:spcPct val="115000"/>
                        </a:lnSpc>
                        <a:spcBef>
                          <a:spcPts val="0"/>
                        </a:spcBef>
                        <a:spcAft>
                          <a:spcPts val="0"/>
                        </a:spcAft>
                      </a:pPr>
                      <a:r>
                        <a:rPr lang="en-US" sz="1000" kern="1200" dirty="0">
                          <a:effectLst/>
                        </a:rPr>
                        <a:t>The ledger that stores information for all expense transactions at the detail account level for fiscal year 2008 and forward. </a:t>
                      </a:r>
                      <a:endParaRPr lang="en-US" sz="1000" dirty="0">
                        <a:effectLst/>
                        <a:latin typeface="Calibri"/>
                        <a:ea typeface="Calibri"/>
                        <a:cs typeface="Times New Roman"/>
                      </a:endParaRPr>
                    </a:p>
                  </a:txBody>
                  <a:tcPr marL="45156" marR="45156" marT="0" marB="0"/>
                </a:tc>
              </a:tr>
              <a:tr h="345062">
                <a:tc>
                  <a:txBody>
                    <a:bodyPr/>
                    <a:lstStyle/>
                    <a:p>
                      <a:pPr marL="0" marR="0" algn="ctr">
                        <a:lnSpc>
                          <a:spcPct val="115000"/>
                        </a:lnSpc>
                        <a:spcBef>
                          <a:spcPts val="0"/>
                        </a:spcBef>
                        <a:spcAft>
                          <a:spcPts val="0"/>
                        </a:spcAft>
                      </a:pPr>
                      <a:r>
                        <a:rPr lang="en-US" sz="900" kern="1200" baseline="0" dirty="0">
                          <a:solidFill>
                            <a:schemeClr val="tx2">
                              <a:lumMod val="75000"/>
                            </a:schemeClr>
                          </a:solidFill>
                          <a:effectLst/>
                        </a:rPr>
                        <a:t>DETAIL_REV</a:t>
                      </a:r>
                      <a:endParaRPr lang="en-US" sz="700" baseline="0" dirty="0">
                        <a:solidFill>
                          <a:schemeClr val="tx2">
                            <a:lumMod val="75000"/>
                          </a:schemeClr>
                        </a:solidFill>
                        <a:effectLst/>
                        <a:latin typeface="Calibri"/>
                        <a:ea typeface="Calibri"/>
                        <a:cs typeface="Times New Roman"/>
                      </a:endParaRPr>
                    </a:p>
                  </a:txBody>
                  <a:tcPr marL="45156" marR="45156" marT="0" marB="0" anchor="ctr"/>
                </a:tc>
                <a:tc>
                  <a:txBody>
                    <a:bodyPr/>
                    <a:lstStyle/>
                    <a:p>
                      <a:pPr marL="0" marR="0">
                        <a:lnSpc>
                          <a:spcPct val="115000"/>
                        </a:lnSpc>
                        <a:spcBef>
                          <a:spcPts val="0"/>
                        </a:spcBef>
                        <a:spcAft>
                          <a:spcPts val="0"/>
                        </a:spcAft>
                      </a:pPr>
                      <a:r>
                        <a:rPr lang="en-US" sz="1000" kern="1200" dirty="0">
                          <a:effectLst/>
                        </a:rPr>
                        <a:t>The ledger that stores information for all revenue transactions at the detail account level for fiscal year 2008 and forward. </a:t>
                      </a:r>
                      <a:endParaRPr lang="en-US" sz="1000" dirty="0">
                        <a:effectLst/>
                        <a:latin typeface="Calibri"/>
                        <a:ea typeface="Calibri"/>
                        <a:cs typeface="Times New Roman"/>
                      </a:endParaRPr>
                    </a:p>
                  </a:txBody>
                  <a:tcPr marL="45156" marR="45156" marT="0" marB="0"/>
                </a:tc>
              </a:tr>
              <a:tr h="345062">
                <a:tc>
                  <a:txBody>
                    <a:bodyPr/>
                    <a:lstStyle/>
                    <a:p>
                      <a:pPr marL="0" marR="0" algn="ctr">
                        <a:lnSpc>
                          <a:spcPct val="115000"/>
                        </a:lnSpc>
                        <a:spcBef>
                          <a:spcPts val="0"/>
                        </a:spcBef>
                        <a:spcAft>
                          <a:spcPts val="0"/>
                        </a:spcAft>
                      </a:pPr>
                      <a:r>
                        <a:rPr lang="en-US" sz="900" kern="1200" baseline="0" dirty="0">
                          <a:solidFill>
                            <a:schemeClr val="tx2">
                              <a:lumMod val="75000"/>
                            </a:schemeClr>
                          </a:solidFill>
                          <a:effectLst/>
                        </a:rPr>
                        <a:t>OPS_CH</a:t>
                      </a:r>
                      <a:endParaRPr lang="en-US" sz="700" baseline="0" dirty="0">
                        <a:solidFill>
                          <a:schemeClr val="tx2">
                            <a:lumMod val="75000"/>
                          </a:schemeClr>
                        </a:solidFill>
                        <a:effectLst/>
                        <a:latin typeface="Calibri"/>
                        <a:ea typeface="Calibri"/>
                        <a:cs typeface="Times New Roman"/>
                      </a:endParaRPr>
                    </a:p>
                  </a:txBody>
                  <a:tcPr marL="45156" marR="45156" marT="0" marB="0" anchor="ctr"/>
                </a:tc>
                <a:tc>
                  <a:txBody>
                    <a:bodyPr/>
                    <a:lstStyle/>
                    <a:p>
                      <a:pPr marL="0" marR="0">
                        <a:lnSpc>
                          <a:spcPct val="115000"/>
                        </a:lnSpc>
                        <a:spcBef>
                          <a:spcPts val="0"/>
                        </a:spcBef>
                        <a:spcAft>
                          <a:spcPts val="0"/>
                        </a:spcAft>
                      </a:pPr>
                      <a:r>
                        <a:rPr lang="en-US" sz="1000" kern="1200" dirty="0">
                          <a:effectLst/>
                        </a:rPr>
                        <a:t>The Operations Child ledger shows the detail of expenses by budgetary account for all operating funds. </a:t>
                      </a:r>
                      <a:endParaRPr lang="en-US" sz="1000" dirty="0">
                        <a:effectLst/>
                        <a:latin typeface="Calibri"/>
                        <a:ea typeface="Calibri"/>
                        <a:cs typeface="Times New Roman"/>
                      </a:endParaRPr>
                    </a:p>
                  </a:txBody>
                  <a:tcPr marL="45156" marR="45156" marT="0" marB="0"/>
                </a:tc>
              </a:tr>
              <a:tr h="304296">
                <a:tc>
                  <a:txBody>
                    <a:bodyPr/>
                    <a:lstStyle/>
                    <a:p>
                      <a:pPr marL="0" marR="0" algn="ctr">
                        <a:lnSpc>
                          <a:spcPct val="115000"/>
                        </a:lnSpc>
                        <a:spcBef>
                          <a:spcPts val="0"/>
                        </a:spcBef>
                        <a:spcAft>
                          <a:spcPts val="0"/>
                        </a:spcAft>
                      </a:pPr>
                      <a:r>
                        <a:rPr lang="en-US" sz="900" kern="1200" baseline="0">
                          <a:solidFill>
                            <a:schemeClr val="tx2">
                              <a:lumMod val="75000"/>
                            </a:schemeClr>
                          </a:solidFill>
                          <a:effectLst/>
                        </a:rPr>
                        <a:t>OPS_PA</a:t>
                      </a:r>
                      <a:endParaRPr lang="en-US" sz="700" baseline="0">
                        <a:solidFill>
                          <a:schemeClr val="tx2">
                            <a:lumMod val="75000"/>
                          </a:schemeClr>
                        </a:solidFill>
                        <a:effectLst/>
                        <a:latin typeface="Calibri"/>
                        <a:ea typeface="Calibri"/>
                        <a:cs typeface="Times New Roman"/>
                      </a:endParaRPr>
                    </a:p>
                  </a:txBody>
                  <a:tcPr marL="45156" marR="45156" marT="0" marB="0" anchor="ctr"/>
                </a:tc>
                <a:tc>
                  <a:txBody>
                    <a:bodyPr/>
                    <a:lstStyle/>
                    <a:p>
                      <a:pPr marL="0" marR="0">
                        <a:lnSpc>
                          <a:spcPct val="115000"/>
                        </a:lnSpc>
                        <a:spcBef>
                          <a:spcPts val="0"/>
                        </a:spcBef>
                        <a:spcAft>
                          <a:spcPts val="0"/>
                        </a:spcAft>
                      </a:pPr>
                      <a:r>
                        <a:rPr lang="en-US" sz="1000" kern="1200" dirty="0">
                          <a:effectLst/>
                        </a:rPr>
                        <a:t>The Operations Parent Ledger shows total expenses for all operating funds. </a:t>
                      </a:r>
                      <a:endParaRPr lang="en-US" sz="1000" dirty="0">
                        <a:effectLst/>
                        <a:latin typeface="Calibri"/>
                        <a:ea typeface="Calibri"/>
                        <a:cs typeface="Times New Roman"/>
                      </a:endParaRPr>
                    </a:p>
                  </a:txBody>
                  <a:tcPr marL="45156" marR="45156" marT="0" marB="0"/>
                </a:tc>
              </a:tr>
              <a:tr h="304296">
                <a:tc>
                  <a:txBody>
                    <a:bodyPr/>
                    <a:lstStyle/>
                    <a:p>
                      <a:pPr marL="0" marR="0" algn="ctr">
                        <a:lnSpc>
                          <a:spcPct val="115000"/>
                        </a:lnSpc>
                        <a:spcBef>
                          <a:spcPts val="0"/>
                        </a:spcBef>
                        <a:spcAft>
                          <a:spcPts val="0"/>
                        </a:spcAft>
                      </a:pPr>
                      <a:r>
                        <a:rPr lang="en-US" sz="900" kern="1200" baseline="0" dirty="0">
                          <a:solidFill>
                            <a:schemeClr val="tx2">
                              <a:lumMod val="75000"/>
                            </a:schemeClr>
                          </a:solidFill>
                          <a:effectLst/>
                        </a:rPr>
                        <a:t>OPREV</a:t>
                      </a:r>
                      <a:endParaRPr lang="en-US" sz="700" baseline="0" dirty="0">
                        <a:solidFill>
                          <a:schemeClr val="tx2">
                            <a:lumMod val="75000"/>
                          </a:schemeClr>
                        </a:solidFill>
                        <a:effectLst/>
                        <a:latin typeface="Calibri"/>
                        <a:ea typeface="Calibri"/>
                        <a:cs typeface="Times New Roman"/>
                      </a:endParaRPr>
                    </a:p>
                  </a:txBody>
                  <a:tcPr marL="45156" marR="45156" marT="0" marB="0" anchor="ctr"/>
                </a:tc>
                <a:tc>
                  <a:txBody>
                    <a:bodyPr/>
                    <a:lstStyle/>
                    <a:p>
                      <a:pPr marL="0" marR="0">
                        <a:lnSpc>
                          <a:spcPct val="115000"/>
                        </a:lnSpc>
                        <a:spcBef>
                          <a:spcPts val="0"/>
                        </a:spcBef>
                        <a:spcAft>
                          <a:spcPts val="0"/>
                        </a:spcAft>
                      </a:pPr>
                      <a:r>
                        <a:rPr lang="en-US" sz="1000" kern="1200" dirty="0">
                          <a:effectLst/>
                        </a:rPr>
                        <a:t>The Operations Revenue Ledger shows operating revenue for all operating funds. </a:t>
                      </a:r>
                      <a:endParaRPr lang="en-US" sz="1000" dirty="0">
                        <a:effectLst/>
                        <a:latin typeface="Calibri"/>
                        <a:ea typeface="Calibri"/>
                        <a:cs typeface="Times New Roman"/>
                      </a:endParaRPr>
                    </a:p>
                  </a:txBody>
                  <a:tcPr marL="45156" marR="45156" marT="0" marB="0"/>
                </a:tc>
              </a:tr>
              <a:tr h="345062">
                <a:tc>
                  <a:txBody>
                    <a:bodyPr/>
                    <a:lstStyle/>
                    <a:p>
                      <a:pPr marL="0" marR="0" algn="ctr">
                        <a:lnSpc>
                          <a:spcPct val="115000"/>
                        </a:lnSpc>
                        <a:spcBef>
                          <a:spcPts val="0"/>
                        </a:spcBef>
                        <a:spcAft>
                          <a:spcPts val="0"/>
                        </a:spcAft>
                      </a:pPr>
                      <a:r>
                        <a:rPr lang="en-US" sz="900" kern="1200" baseline="0" dirty="0">
                          <a:solidFill>
                            <a:schemeClr val="tx2">
                              <a:lumMod val="75000"/>
                            </a:schemeClr>
                          </a:solidFill>
                          <a:effectLst/>
                        </a:rPr>
                        <a:t>PC_CHILD</a:t>
                      </a:r>
                      <a:endParaRPr lang="en-US" sz="700" baseline="0" dirty="0">
                        <a:solidFill>
                          <a:schemeClr val="tx2">
                            <a:lumMod val="75000"/>
                          </a:schemeClr>
                        </a:solidFill>
                        <a:effectLst/>
                        <a:latin typeface="Calibri"/>
                        <a:ea typeface="Calibri"/>
                        <a:cs typeface="Times New Roman"/>
                      </a:endParaRPr>
                    </a:p>
                  </a:txBody>
                  <a:tcPr marL="45156" marR="45156" marT="0" marB="0" anchor="ctr"/>
                </a:tc>
                <a:tc>
                  <a:txBody>
                    <a:bodyPr/>
                    <a:lstStyle/>
                    <a:p>
                      <a:pPr marL="0" marR="0">
                        <a:lnSpc>
                          <a:spcPct val="115000"/>
                        </a:lnSpc>
                        <a:spcBef>
                          <a:spcPts val="0"/>
                        </a:spcBef>
                        <a:spcAft>
                          <a:spcPts val="0"/>
                        </a:spcAft>
                      </a:pPr>
                      <a:r>
                        <a:rPr lang="en-US" sz="1000" kern="1200" dirty="0">
                          <a:effectLst/>
                        </a:rPr>
                        <a:t>The Project Costing Child ledger shows the detail of expenses by account for non-sponsored projects. </a:t>
                      </a:r>
                      <a:endParaRPr lang="en-US" sz="1000" dirty="0">
                        <a:effectLst/>
                        <a:latin typeface="Calibri"/>
                        <a:ea typeface="Calibri"/>
                        <a:cs typeface="Times New Roman"/>
                      </a:endParaRPr>
                    </a:p>
                  </a:txBody>
                  <a:tcPr marL="45156" marR="45156" marT="0" marB="0"/>
                </a:tc>
              </a:tr>
              <a:tr h="304296">
                <a:tc>
                  <a:txBody>
                    <a:bodyPr/>
                    <a:lstStyle/>
                    <a:p>
                      <a:pPr marL="0" marR="0" algn="ctr">
                        <a:lnSpc>
                          <a:spcPct val="115000"/>
                        </a:lnSpc>
                        <a:spcBef>
                          <a:spcPts val="0"/>
                        </a:spcBef>
                        <a:spcAft>
                          <a:spcPts val="0"/>
                        </a:spcAft>
                      </a:pPr>
                      <a:r>
                        <a:rPr lang="en-US" sz="900" kern="1200" baseline="0" dirty="0">
                          <a:solidFill>
                            <a:schemeClr val="tx2">
                              <a:lumMod val="75000"/>
                            </a:schemeClr>
                          </a:solidFill>
                          <a:effectLst/>
                        </a:rPr>
                        <a:t>PC_PARENT</a:t>
                      </a:r>
                      <a:endParaRPr lang="en-US" sz="700" baseline="0" dirty="0">
                        <a:solidFill>
                          <a:schemeClr val="tx2">
                            <a:lumMod val="75000"/>
                          </a:schemeClr>
                        </a:solidFill>
                        <a:effectLst/>
                        <a:latin typeface="Calibri"/>
                        <a:ea typeface="Calibri"/>
                        <a:cs typeface="Times New Roman"/>
                      </a:endParaRPr>
                    </a:p>
                  </a:txBody>
                  <a:tcPr marL="45156" marR="45156" marT="0" marB="0" anchor="ctr"/>
                </a:tc>
                <a:tc>
                  <a:txBody>
                    <a:bodyPr/>
                    <a:lstStyle/>
                    <a:p>
                      <a:pPr marL="0" marR="0">
                        <a:lnSpc>
                          <a:spcPct val="115000"/>
                        </a:lnSpc>
                        <a:spcBef>
                          <a:spcPts val="0"/>
                        </a:spcBef>
                        <a:spcAft>
                          <a:spcPts val="0"/>
                        </a:spcAft>
                      </a:pPr>
                      <a:r>
                        <a:rPr lang="en-US" sz="1000" kern="1200" dirty="0">
                          <a:effectLst/>
                        </a:rPr>
                        <a:t>The Project Costing Parent ledger shows total expenses for non-sponsored projects. </a:t>
                      </a:r>
                      <a:endParaRPr lang="en-US" sz="1000" dirty="0">
                        <a:effectLst/>
                        <a:latin typeface="Calibri"/>
                        <a:ea typeface="Calibri"/>
                        <a:cs typeface="Times New Roman"/>
                      </a:endParaRPr>
                    </a:p>
                  </a:txBody>
                  <a:tcPr marL="45156" marR="45156" marT="0" marB="0"/>
                </a:tc>
              </a:tr>
              <a:tr h="251747">
                <a:tc>
                  <a:txBody>
                    <a:bodyPr/>
                    <a:lstStyle/>
                    <a:p>
                      <a:pPr marL="0" marR="0" algn="ctr">
                        <a:lnSpc>
                          <a:spcPct val="115000"/>
                        </a:lnSpc>
                        <a:spcBef>
                          <a:spcPts val="0"/>
                        </a:spcBef>
                        <a:spcAft>
                          <a:spcPts val="0"/>
                        </a:spcAft>
                      </a:pPr>
                      <a:r>
                        <a:rPr lang="en-US" sz="900" kern="1200" baseline="0" dirty="0">
                          <a:solidFill>
                            <a:schemeClr val="tx2">
                              <a:lumMod val="75000"/>
                            </a:schemeClr>
                          </a:solidFill>
                          <a:effectLst/>
                        </a:rPr>
                        <a:t>PC_REV</a:t>
                      </a:r>
                      <a:endParaRPr lang="en-US" sz="700" baseline="0" dirty="0">
                        <a:solidFill>
                          <a:schemeClr val="tx2">
                            <a:lumMod val="75000"/>
                          </a:schemeClr>
                        </a:solidFill>
                        <a:effectLst/>
                        <a:latin typeface="Calibri"/>
                        <a:ea typeface="Calibri"/>
                        <a:cs typeface="Times New Roman"/>
                      </a:endParaRPr>
                    </a:p>
                  </a:txBody>
                  <a:tcPr marL="45156" marR="45156" marT="0" marB="0" anchor="ctr"/>
                </a:tc>
                <a:tc>
                  <a:txBody>
                    <a:bodyPr/>
                    <a:lstStyle/>
                    <a:p>
                      <a:pPr marL="0" marR="0">
                        <a:lnSpc>
                          <a:spcPct val="115000"/>
                        </a:lnSpc>
                        <a:spcBef>
                          <a:spcPts val="0"/>
                        </a:spcBef>
                        <a:spcAft>
                          <a:spcPts val="0"/>
                        </a:spcAft>
                      </a:pPr>
                      <a:r>
                        <a:rPr lang="en-US" sz="1000" kern="1200" dirty="0">
                          <a:effectLst/>
                        </a:rPr>
                        <a:t>The Project Costing Revenue ledger shows revenue for all projects.</a:t>
                      </a:r>
                      <a:endParaRPr lang="en-US" sz="1000" dirty="0">
                        <a:effectLst/>
                        <a:latin typeface="Calibri"/>
                        <a:ea typeface="Calibri"/>
                        <a:cs typeface="Times New Roman"/>
                      </a:endParaRPr>
                    </a:p>
                  </a:txBody>
                  <a:tcPr marL="45156" marR="45156" marT="0" marB="0"/>
                </a:tc>
              </a:tr>
              <a:tr h="309126">
                <a:tc>
                  <a:txBody>
                    <a:bodyPr/>
                    <a:lstStyle/>
                    <a:p>
                      <a:pPr marL="0" marR="0" algn="ctr">
                        <a:lnSpc>
                          <a:spcPct val="115000"/>
                        </a:lnSpc>
                        <a:spcBef>
                          <a:spcPts val="0"/>
                        </a:spcBef>
                        <a:spcAft>
                          <a:spcPts val="0"/>
                        </a:spcAft>
                      </a:pPr>
                      <a:r>
                        <a:rPr lang="en-US" sz="900" kern="1200" baseline="0" dirty="0">
                          <a:solidFill>
                            <a:schemeClr val="tx2">
                              <a:lumMod val="75000"/>
                            </a:schemeClr>
                          </a:solidFill>
                          <a:effectLst/>
                        </a:rPr>
                        <a:t>SP_CHILD1</a:t>
                      </a:r>
                      <a:endParaRPr lang="en-US" sz="700" baseline="0" dirty="0">
                        <a:solidFill>
                          <a:schemeClr val="tx2">
                            <a:lumMod val="75000"/>
                          </a:schemeClr>
                        </a:solidFill>
                        <a:effectLst/>
                        <a:latin typeface="Calibri"/>
                        <a:ea typeface="Calibri"/>
                        <a:cs typeface="Times New Roman"/>
                      </a:endParaRPr>
                    </a:p>
                  </a:txBody>
                  <a:tcPr marL="45156" marR="45156" marT="0" marB="0" anchor="ctr"/>
                </a:tc>
                <a:tc>
                  <a:txBody>
                    <a:bodyPr/>
                    <a:lstStyle/>
                    <a:p>
                      <a:pPr marL="0" marR="0">
                        <a:lnSpc>
                          <a:spcPct val="115000"/>
                        </a:lnSpc>
                        <a:spcBef>
                          <a:spcPts val="0"/>
                        </a:spcBef>
                        <a:spcAft>
                          <a:spcPts val="0"/>
                        </a:spcAft>
                      </a:pPr>
                      <a:r>
                        <a:rPr lang="en-US" sz="1000" kern="1200" dirty="0">
                          <a:effectLst/>
                        </a:rPr>
                        <a:t>(No Longer Used) </a:t>
                      </a:r>
                      <a:endParaRPr lang="en-US" sz="1000" dirty="0">
                        <a:effectLst/>
                        <a:latin typeface="Calibri"/>
                        <a:ea typeface="Calibri"/>
                        <a:cs typeface="Times New Roman"/>
                      </a:endParaRPr>
                    </a:p>
                  </a:txBody>
                  <a:tcPr marL="45156" marR="45156" marT="0" marB="0"/>
                </a:tc>
              </a:tr>
              <a:tr h="386408">
                <a:tc>
                  <a:txBody>
                    <a:bodyPr/>
                    <a:lstStyle/>
                    <a:p>
                      <a:pPr marL="0" marR="0" algn="ctr">
                        <a:lnSpc>
                          <a:spcPct val="115000"/>
                        </a:lnSpc>
                        <a:spcBef>
                          <a:spcPts val="0"/>
                        </a:spcBef>
                        <a:spcAft>
                          <a:spcPts val="0"/>
                        </a:spcAft>
                      </a:pPr>
                      <a:r>
                        <a:rPr lang="en-US" sz="900" kern="1200" baseline="0" dirty="0">
                          <a:solidFill>
                            <a:schemeClr val="tx2">
                              <a:lumMod val="75000"/>
                            </a:schemeClr>
                          </a:solidFill>
                          <a:effectLst/>
                        </a:rPr>
                        <a:t>SP_CHILD2</a:t>
                      </a:r>
                      <a:endParaRPr lang="en-US" sz="700" baseline="0" dirty="0">
                        <a:solidFill>
                          <a:schemeClr val="tx2">
                            <a:lumMod val="75000"/>
                          </a:schemeClr>
                        </a:solidFill>
                        <a:effectLst/>
                        <a:latin typeface="Calibri"/>
                        <a:ea typeface="Calibri"/>
                        <a:cs typeface="Times New Roman"/>
                      </a:endParaRPr>
                    </a:p>
                  </a:txBody>
                  <a:tcPr marL="45156" marR="45156" marT="0" marB="0" anchor="ctr"/>
                </a:tc>
                <a:tc>
                  <a:txBody>
                    <a:bodyPr/>
                    <a:lstStyle/>
                    <a:p>
                      <a:pPr marL="0" marR="0">
                        <a:lnSpc>
                          <a:spcPct val="115000"/>
                        </a:lnSpc>
                        <a:spcBef>
                          <a:spcPts val="0"/>
                        </a:spcBef>
                        <a:spcAft>
                          <a:spcPts val="0"/>
                        </a:spcAft>
                      </a:pPr>
                      <a:r>
                        <a:rPr lang="en-US" sz="1000" kern="1200" dirty="0">
                          <a:effectLst/>
                        </a:rPr>
                        <a:t>The Sponsored Projects Child 2 ledger shows the detail of expenses by account for all direct costs in relation to sponsored projects (i.e., operating, equipment, salary, fringe and F&amp;A). </a:t>
                      </a:r>
                      <a:endParaRPr lang="en-US" sz="1000" dirty="0">
                        <a:effectLst/>
                        <a:latin typeface="Calibri"/>
                        <a:ea typeface="Calibri"/>
                        <a:cs typeface="Times New Roman"/>
                      </a:endParaRPr>
                    </a:p>
                  </a:txBody>
                  <a:tcPr marL="45156" marR="45156" marT="0" marB="0"/>
                </a:tc>
              </a:tr>
              <a:tr h="386408">
                <a:tc>
                  <a:txBody>
                    <a:bodyPr/>
                    <a:lstStyle/>
                    <a:p>
                      <a:pPr marL="0" marR="0" algn="ctr">
                        <a:lnSpc>
                          <a:spcPct val="115000"/>
                        </a:lnSpc>
                        <a:spcBef>
                          <a:spcPts val="0"/>
                        </a:spcBef>
                        <a:spcAft>
                          <a:spcPts val="0"/>
                        </a:spcAft>
                      </a:pPr>
                      <a:r>
                        <a:rPr lang="en-US" sz="900" kern="1200" baseline="0" dirty="0">
                          <a:solidFill>
                            <a:schemeClr val="tx2">
                              <a:lumMod val="75000"/>
                            </a:schemeClr>
                          </a:solidFill>
                          <a:effectLst/>
                        </a:rPr>
                        <a:t>SP_PARENT</a:t>
                      </a:r>
                      <a:endParaRPr lang="en-US" sz="700" baseline="0" dirty="0">
                        <a:solidFill>
                          <a:schemeClr val="tx2">
                            <a:lumMod val="75000"/>
                          </a:schemeClr>
                        </a:solidFill>
                        <a:effectLst/>
                        <a:latin typeface="Calibri"/>
                        <a:ea typeface="Calibri"/>
                        <a:cs typeface="Times New Roman"/>
                      </a:endParaRPr>
                    </a:p>
                  </a:txBody>
                  <a:tcPr marL="45156" marR="45156" marT="0" marB="0" anchor="ctr"/>
                </a:tc>
                <a:tc>
                  <a:txBody>
                    <a:bodyPr/>
                    <a:lstStyle/>
                    <a:p>
                      <a:pPr marL="0" marR="0">
                        <a:lnSpc>
                          <a:spcPct val="115000"/>
                        </a:lnSpc>
                        <a:spcBef>
                          <a:spcPts val="0"/>
                        </a:spcBef>
                        <a:spcAft>
                          <a:spcPts val="0"/>
                        </a:spcAft>
                      </a:pPr>
                      <a:r>
                        <a:rPr lang="en-US" sz="1000" kern="1200" dirty="0">
                          <a:effectLst/>
                        </a:rPr>
                        <a:t>The Sponsored Projects Parent ledger shows total expenses for salary, fringe, F&amp;A and other direct costs in relation to sponsored projects.</a:t>
                      </a:r>
                      <a:endParaRPr lang="en-US" sz="1000" dirty="0">
                        <a:effectLst/>
                        <a:latin typeface="Calibri"/>
                        <a:ea typeface="Calibri"/>
                        <a:cs typeface="Times New Roman"/>
                      </a:endParaRPr>
                    </a:p>
                  </a:txBody>
                  <a:tcPr marL="45156" marR="45156" marT="0" marB="0"/>
                </a:tc>
              </a:tr>
              <a:tr h="309126">
                <a:tc>
                  <a:txBody>
                    <a:bodyPr/>
                    <a:lstStyle/>
                    <a:p>
                      <a:pPr marL="0" marR="0" algn="ctr">
                        <a:lnSpc>
                          <a:spcPct val="115000"/>
                        </a:lnSpc>
                        <a:spcBef>
                          <a:spcPts val="0"/>
                        </a:spcBef>
                        <a:spcAft>
                          <a:spcPts val="0"/>
                        </a:spcAft>
                      </a:pPr>
                      <a:r>
                        <a:rPr lang="en-US" sz="900" kern="1200" baseline="0" dirty="0">
                          <a:solidFill>
                            <a:schemeClr val="tx2">
                              <a:lumMod val="75000"/>
                            </a:schemeClr>
                          </a:solidFill>
                          <a:effectLst/>
                        </a:rPr>
                        <a:t>SP_PARENT2</a:t>
                      </a:r>
                      <a:endParaRPr lang="en-US" sz="700" baseline="0" dirty="0">
                        <a:solidFill>
                          <a:schemeClr val="tx2">
                            <a:lumMod val="75000"/>
                          </a:schemeClr>
                        </a:solidFill>
                        <a:effectLst/>
                        <a:latin typeface="Calibri"/>
                        <a:ea typeface="Calibri"/>
                        <a:cs typeface="Times New Roman"/>
                      </a:endParaRPr>
                    </a:p>
                  </a:txBody>
                  <a:tcPr marL="45156" marR="45156" marT="0" marB="0" anchor="ctr"/>
                </a:tc>
                <a:tc>
                  <a:txBody>
                    <a:bodyPr/>
                    <a:lstStyle/>
                    <a:p>
                      <a:pPr marL="0" marR="0">
                        <a:lnSpc>
                          <a:spcPct val="115000"/>
                        </a:lnSpc>
                        <a:spcBef>
                          <a:spcPts val="0"/>
                        </a:spcBef>
                        <a:spcAft>
                          <a:spcPts val="0"/>
                        </a:spcAft>
                      </a:pPr>
                      <a:r>
                        <a:rPr lang="en-US" sz="1000" kern="1200" dirty="0">
                          <a:effectLst/>
                        </a:rPr>
                        <a:t>(No Longer Used)</a:t>
                      </a:r>
                      <a:endParaRPr lang="en-US" sz="1000" dirty="0">
                        <a:effectLst/>
                        <a:latin typeface="Calibri"/>
                        <a:ea typeface="Calibri"/>
                        <a:cs typeface="Times New Roman"/>
                      </a:endParaRPr>
                    </a:p>
                  </a:txBody>
                  <a:tcPr marL="45156" marR="45156" marT="0" marB="0"/>
                </a:tc>
              </a:tr>
              <a:tr h="304296">
                <a:tc>
                  <a:txBody>
                    <a:bodyPr/>
                    <a:lstStyle/>
                    <a:p>
                      <a:pPr marL="0" marR="0" algn="ctr">
                        <a:lnSpc>
                          <a:spcPct val="115000"/>
                        </a:lnSpc>
                        <a:spcBef>
                          <a:spcPts val="0"/>
                        </a:spcBef>
                        <a:spcAft>
                          <a:spcPts val="0"/>
                        </a:spcAft>
                      </a:pPr>
                      <a:r>
                        <a:rPr lang="en-US" sz="900" kern="1200" baseline="0" dirty="0">
                          <a:solidFill>
                            <a:schemeClr val="tx2">
                              <a:lumMod val="75000"/>
                            </a:schemeClr>
                          </a:solidFill>
                          <a:effectLst/>
                        </a:rPr>
                        <a:t>SP_REV</a:t>
                      </a:r>
                      <a:endParaRPr lang="en-US" sz="700" baseline="0" dirty="0">
                        <a:solidFill>
                          <a:schemeClr val="tx2">
                            <a:lumMod val="75000"/>
                          </a:schemeClr>
                        </a:solidFill>
                        <a:effectLst/>
                        <a:latin typeface="Calibri"/>
                        <a:ea typeface="Calibri"/>
                        <a:cs typeface="Times New Roman"/>
                      </a:endParaRPr>
                    </a:p>
                  </a:txBody>
                  <a:tcPr marL="45156" marR="45156" marT="0" marB="0" anchor="ctr"/>
                </a:tc>
                <a:tc>
                  <a:txBody>
                    <a:bodyPr/>
                    <a:lstStyle/>
                    <a:p>
                      <a:pPr marL="0" marR="0">
                        <a:lnSpc>
                          <a:spcPct val="115000"/>
                        </a:lnSpc>
                        <a:spcBef>
                          <a:spcPts val="0"/>
                        </a:spcBef>
                        <a:spcAft>
                          <a:spcPts val="0"/>
                        </a:spcAft>
                      </a:pPr>
                      <a:r>
                        <a:rPr lang="en-US" sz="1000" kern="1200" dirty="0">
                          <a:effectLst/>
                        </a:rPr>
                        <a:t>The Sponsored Projects Revenue ledger shows revenue for all sponsored projects. </a:t>
                      </a:r>
                      <a:endParaRPr lang="en-US" sz="1000" dirty="0">
                        <a:effectLst/>
                        <a:latin typeface="Calibri"/>
                        <a:ea typeface="Calibri"/>
                        <a:cs typeface="Times New Roman"/>
                      </a:endParaRPr>
                    </a:p>
                  </a:txBody>
                  <a:tcPr marL="45156" marR="45156" marT="0" marB="0"/>
                </a:tc>
              </a:tr>
              <a:tr h="345062">
                <a:tc>
                  <a:txBody>
                    <a:bodyPr/>
                    <a:lstStyle/>
                    <a:p>
                      <a:pPr marL="0" marR="0" algn="ctr">
                        <a:lnSpc>
                          <a:spcPct val="115000"/>
                        </a:lnSpc>
                        <a:spcBef>
                          <a:spcPts val="0"/>
                        </a:spcBef>
                        <a:spcAft>
                          <a:spcPts val="0"/>
                        </a:spcAft>
                      </a:pPr>
                      <a:r>
                        <a:rPr lang="en-US" sz="900" kern="1200" baseline="0" dirty="0">
                          <a:solidFill>
                            <a:schemeClr val="tx2">
                              <a:lumMod val="75000"/>
                            </a:schemeClr>
                          </a:solidFill>
                          <a:effectLst/>
                        </a:rPr>
                        <a:t>SP_SUM_BUD</a:t>
                      </a:r>
                      <a:endParaRPr lang="en-US" sz="700" baseline="0" dirty="0">
                        <a:solidFill>
                          <a:schemeClr val="tx2">
                            <a:lumMod val="75000"/>
                          </a:schemeClr>
                        </a:solidFill>
                        <a:effectLst/>
                        <a:latin typeface="Calibri"/>
                        <a:ea typeface="Calibri"/>
                        <a:cs typeface="Times New Roman"/>
                      </a:endParaRPr>
                    </a:p>
                  </a:txBody>
                  <a:tcPr marL="45156" marR="45156" marT="0" marB="0" anchor="ctr"/>
                </a:tc>
                <a:tc>
                  <a:txBody>
                    <a:bodyPr/>
                    <a:lstStyle/>
                    <a:p>
                      <a:pPr marL="0" marR="0">
                        <a:lnSpc>
                          <a:spcPct val="115000"/>
                        </a:lnSpc>
                        <a:spcBef>
                          <a:spcPts val="0"/>
                        </a:spcBef>
                        <a:spcAft>
                          <a:spcPts val="0"/>
                        </a:spcAft>
                      </a:pPr>
                      <a:r>
                        <a:rPr lang="en-US" sz="1000" kern="1200" dirty="0">
                          <a:effectLst/>
                        </a:rPr>
                        <a:t>The Sponsored Projects Summary Budget ledger shows expenses for the budget bump sponsored projects. </a:t>
                      </a:r>
                      <a:endParaRPr lang="en-US" sz="1000" dirty="0">
                        <a:effectLst/>
                        <a:latin typeface="Calibri"/>
                        <a:ea typeface="Calibri"/>
                        <a:cs typeface="Times New Roman"/>
                      </a:endParaRPr>
                    </a:p>
                  </a:txBody>
                  <a:tcPr marL="45156" marR="45156" marT="0" marB="0"/>
                </a:tc>
              </a:tr>
            </a:tbl>
          </a:graphicData>
        </a:graphic>
      </p:graphicFrame>
    </p:spTree>
    <p:extLst>
      <p:ext uri="{BB962C8B-B14F-4D97-AF65-F5344CB8AC3E}">
        <p14:creationId xmlns:p14="http://schemas.microsoft.com/office/powerpoint/2010/main" val="732467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UVM Budgeting - KK	</a:t>
            </a:r>
            <a:endParaRPr lang="en-US" dirty="0"/>
          </a:p>
        </p:txBody>
      </p:sp>
      <p:sp>
        <p:nvSpPr>
          <p:cNvPr id="3" name="Content Placeholder 2"/>
          <p:cNvSpPr>
            <a:spLocks noGrp="1"/>
          </p:cNvSpPr>
          <p:nvPr>
            <p:ph idx="1"/>
          </p:nvPr>
        </p:nvSpPr>
        <p:spPr>
          <a:xfrm>
            <a:off x="457200" y="1371600"/>
            <a:ext cx="7620000" cy="4800600"/>
          </a:xfrm>
        </p:spPr>
        <p:txBody>
          <a:bodyPr>
            <a:normAutofit/>
          </a:bodyPr>
          <a:lstStyle/>
          <a:p>
            <a:r>
              <a:rPr lang="en-US" sz="2000" dirty="0" smtClean="0"/>
              <a:t>Annual Budgeting is done in the PeopleSoft Enterprise Performance Module (EPM) </a:t>
            </a:r>
          </a:p>
          <a:p>
            <a:pPr lvl="1"/>
            <a:r>
              <a:rPr lang="en-US" sz="1900" dirty="0" smtClean="0"/>
              <a:t>Line item budgets (funds 100 &amp; 150) </a:t>
            </a:r>
            <a:r>
              <a:rPr lang="en-US" sz="1900" dirty="0"/>
              <a:t>include </a:t>
            </a:r>
            <a:r>
              <a:rPr lang="en-US" sz="1900" dirty="0" smtClean="0"/>
              <a:t>revenues and expenses which is loaded via budget journals to KK</a:t>
            </a:r>
          </a:p>
          <a:p>
            <a:pPr lvl="1"/>
            <a:r>
              <a:rPr lang="en-US" sz="1900" dirty="0" smtClean="0"/>
              <a:t>Salary distributions (using all funds) </a:t>
            </a:r>
            <a:r>
              <a:rPr lang="en-US" sz="1900" dirty="0"/>
              <a:t>for each UVM employee with a </a:t>
            </a:r>
            <a:r>
              <a:rPr lang="en-US" sz="1900" dirty="0" smtClean="0"/>
              <a:t>position which is uploaded to HCM</a:t>
            </a:r>
            <a:endParaRPr lang="en-US" sz="1900" dirty="0"/>
          </a:p>
          <a:p>
            <a:r>
              <a:rPr lang="en-US" sz="2000" dirty="0" smtClean="0"/>
              <a:t>Unrestricted General Fund - </a:t>
            </a:r>
            <a:r>
              <a:rPr lang="en-US" sz="2000" dirty="0"/>
              <a:t>FAB produces “</a:t>
            </a:r>
            <a:r>
              <a:rPr lang="en-US" sz="2000" dirty="0" smtClean="0"/>
              <a:t>targets” for each operating unit on campus to use for EPM budget building</a:t>
            </a:r>
          </a:p>
          <a:p>
            <a:r>
              <a:rPr lang="en-US" sz="2000" dirty="0" smtClean="0"/>
              <a:t>Unrestricted Income &amp; Expense Fund - Units budget based on yearly rate calculations</a:t>
            </a:r>
          </a:p>
          <a:p>
            <a:r>
              <a:rPr lang="en-US" sz="2000" dirty="0" smtClean="0"/>
              <a:t>Unrestricted Non-Sponsored Projects – Unit sets up “spending plan” as each project is created (</a:t>
            </a:r>
            <a:r>
              <a:rPr lang="en-US" sz="2000" dirty="0" err="1" smtClean="0"/>
              <a:t>PC_Child</a:t>
            </a:r>
            <a:r>
              <a:rPr lang="en-US" sz="2000" dirty="0" smtClean="0"/>
              <a:t> budget does not have to be tied to the fiscal year)</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6</a:t>
            </a:fld>
            <a:endParaRPr lang="en-US"/>
          </a:p>
        </p:txBody>
      </p:sp>
    </p:spTree>
    <p:extLst>
      <p:ext uri="{BB962C8B-B14F-4D97-AF65-F5344CB8AC3E}">
        <p14:creationId xmlns:p14="http://schemas.microsoft.com/office/powerpoint/2010/main" val="1879382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UVM Budgeting – Cont.</a:t>
            </a:r>
            <a:endParaRPr lang="en-US" dirty="0"/>
          </a:p>
        </p:txBody>
      </p:sp>
      <p:sp>
        <p:nvSpPr>
          <p:cNvPr id="3" name="Content Placeholder 2"/>
          <p:cNvSpPr>
            <a:spLocks noGrp="1"/>
          </p:cNvSpPr>
          <p:nvPr>
            <p:ph idx="1"/>
          </p:nvPr>
        </p:nvSpPr>
        <p:spPr>
          <a:xfrm>
            <a:off x="457200" y="1371600"/>
            <a:ext cx="7620000" cy="4800600"/>
          </a:xfrm>
        </p:spPr>
        <p:txBody>
          <a:bodyPr>
            <a:normAutofit fontScale="92500" lnSpcReduction="10000"/>
          </a:bodyPr>
          <a:lstStyle/>
          <a:p>
            <a:r>
              <a:rPr lang="en-US" dirty="0" smtClean="0"/>
              <a:t>Restricted Sponsored Project Budgeting – Sponsored Project Administration Analyst creates project budgets as each contract is awarded by sponsor (not tied to a fiscal year)</a:t>
            </a:r>
          </a:p>
          <a:p>
            <a:r>
              <a:rPr lang="en-US" dirty="0" smtClean="0"/>
              <a:t>Restricted Non-Sponsored Project Budgeting – University Financial Services created project budgets for projects using fund 305 (not necessarily tied to a fiscal year)</a:t>
            </a:r>
          </a:p>
          <a:p>
            <a:r>
              <a:rPr lang="en-US" dirty="0" smtClean="0"/>
              <a:t>Restricted Gift Budgeting </a:t>
            </a:r>
          </a:p>
          <a:p>
            <a:pPr lvl="1"/>
            <a:r>
              <a:rPr lang="en-US" dirty="0" smtClean="0"/>
              <a:t>Fund 310 setup by University Financial Services based on prior year end net position (formerly net asset) balances</a:t>
            </a:r>
            <a:endParaRPr lang="en-US" dirty="0"/>
          </a:p>
          <a:p>
            <a:pPr lvl="1"/>
            <a:r>
              <a:rPr lang="en-US" dirty="0" smtClean="0"/>
              <a:t>Fund 311 setup by University Financial Services based on information from the UVM Foundation</a:t>
            </a:r>
          </a:p>
          <a:p>
            <a:r>
              <a:rPr lang="en-US" dirty="0" smtClean="0"/>
              <a:t>Restricted Endowment Budgeting</a:t>
            </a:r>
          </a:p>
          <a:p>
            <a:pPr lvl="1"/>
            <a:r>
              <a:rPr lang="en-US" dirty="0" smtClean="0"/>
              <a:t>Fund 320 setup by University Financial Services</a:t>
            </a:r>
          </a:p>
          <a:p>
            <a:pPr lvl="1"/>
            <a:r>
              <a:rPr lang="en-US" dirty="0" smtClean="0"/>
              <a:t>Fund 321 setup by University Financial Services based on information from the UVM Foundation</a:t>
            </a:r>
          </a:p>
          <a:p>
            <a:endParaRPr lang="en-US" dirty="0" smtClean="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7</a:t>
            </a:fld>
            <a:endParaRPr lang="en-US"/>
          </a:p>
        </p:txBody>
      </p:sp>
    </p:spTree>
    <p:extLst>
      <p:ext uri="{BB962C8B-B14F-4D97-AF65-F5344CB8AC3E}">
        <p14:creationId xmlns:p14="http://schemas.microsoft.com/office/powerpoint/2010/main" val="3315710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Dept. Budget Building Lifecycle</a:t>
            </a:r>
            <a:endParaRPr lang="en-US" dirty="0"/>
          </a:p>
        </p:txBody>
      </p:sp>
      <p:sp>
        <p:nvSpPr>
          <p:cNvPr id="3" name="Content Placeholder 2"/>
          <p:cNvSpPr>
            <a:spLocks noGrp="1"/>
          </p:cNvSpPr>
          <p:nvPr>
            <p:ph idx="1"/>
          </p:nvPr>
        </p:nvSpPr>
        <p:spPr>
          <a:xfrm>
            <a:off x="457200" y="1371600"/>
            <a:ext cx="7620000" cy="4800600"/>
          </a:xfrm>
        </p:spPr>
        <p:txBody>
          <a:bodyPr>
            <a:normAutofit/>
          </a:bodyPr>
          <a:lstStyle/>
          <a:p>
            <a:r>
              <a:rPr lang="en-US" u="sng" dirty="0" smtClean="0"/>
              <a:t>Late April</a:t>
            </a:r>
            <a:r>
              <a:rPr lang="en-US" dirty="0" smtClean="0"/>
              <a:t>:  EPM (Budget Module of PeopleSoft) is opened up with new fiscal year model</a:t>
            </a:r>
          </a:p>
          <a:p>
            <a:r>
              <a:rPr lang="en-US" u="sng" dirty="0" smtClean="0"/>
              <a:t>Early May</a:t>
            </a:r>
            <a:r>
              <a:rPr lang="en-US" dirty="0" smtClean="0"/>
              <a:t>: FAB releases targets (General Fund targets and Income/Expense targets)</a:t>
            </a:r>
          </a:p>
          <a:p>
            <a:r>
              <a:rPr lang="en-US" u="sng" dirty="0" smtClean="0"/>
              <a:t>May</a:t>
            </a:r>
            <a:r>
              <a:rPr lang="en-US" dirty="0" smtClean="0"/>
              <a:t>: Departments input planned budgets into EPM – must tie out to target(Submission end of May)</a:t>
            </a:r>
          </a:p>
          <a:p>
            <a:r>
              <a:rPr lang="en-US" u="sng" dirty="0" smtClean="0"/>
              <a:t>June</a:t>
            </a:r>
            <a:r>
              <a:rPr lang="en-US" dirty="0" smtClean="0"/>
              <a:t>: FAB reviews EPM, and then UFS/ETS imports data to PeopleSoft HR and Finance.  HR is completing salary reviews</a:t>
            </a:r>
          </a:p>
          <a:p>
            <a:r>
              <a:rPr lang="en-US" u="sng" dirty="0" smtClean="0"/>
              <a:t>July 1 </a:t>
            </a:r>
            <a:r>
              <a:rPr lang="en-US" dirty="0" smtClean="0"/>
              <a:t>– New fiscal year begins using imported budgets</a:t>
            </a:r>
          </a:p>
          <a:p>
            <a:r>
              <a:rPr lang="en-US" u="sng" dirty="0" smtClean="0"/>
              <a:t>July – June</a:t>
            </a:r>
            <a:r>
              <a:rPr lang="en-US" dirty="0" smtClean="0"/>
              <a:t>:  Departments’ Responsibility: Run Monthly Operating Reports to track actuals against budget – quarterly meetings to track budget and forecast year end actuals to budget.</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8</a:t>
            </a:fld>
            <a:endParaRPr lang="en-US"/>
          </a:p>
        </p:txBody>
      </p:sp>
    </p:spTree>
    <p:extLst>
      <p:ext uri="{BB962C8B-B14F-4D97-AF65-F5344CB8AC3E}">
        <p14:creationId xmlns:p14="http://schemas.microsoft.com/office/powerpoint/2010/main" val="3407481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Terms - GL</a:t>
            </a:r>
            <a:endParaRPr lang="en-US" dirty="0"/>
          </a:p>
        </p:txBody>
      </p:sp>
      <p:sp>
        <p:nvSpPr>
          <p:cNvPr id="3" name="Content Placeholder 2"/>
          <p:cNvSpPr>
            <a:spLocks noGrp="1"/>
          </p:cNvSpPr>
          <p:nvPr>
            <p:ph idx="1"/>
          </p:nvPr>
        </p:nvSpPr>
        <p:spPr/>
        <p:txBody>
          <a:bodyPr/>
          <a:lstStyle/>
          <a:p>
            <a:pPr lvl="1"/>
            <a:r>
              <a:rPr lang="en-US" sz="2200" dirty="0" smtClean="0"/>
              <a:t>General Ledger (Actuals)</a:t>
            </a:r>
          </a:p>
          <a:p>
            <a:pPr lvl="2"/>
            <a:r>
              <a:rPr lang="en-US" sz="2000" dirty="0" smtClean="0"/>
              <a:t>All financial transactions are recorded in the General Ledger based on the fiscal year and accounting periods.  You will find activity for assets, liabilities and net position (formerly net asset), as well as revenue and expenses in the General Ledger</a:t>
            </a:r>
            <a:endParaRPr lang="en-US" sz="2000" dirty="0"/>
          </a:p>
          <a:p>
            <a:pPr lvl="2"/>
            <a:r>
              <a:rPr lang="en-US" sz="2000" dirty="0" smtClean="0"/>
              <a:t>The Actuals ledger does not store budgets, pre-encumbrance, or encumbrances amounts</a:t>
            </a:r>
          </a:p>
          <a:p>
            <a:pPr lvl="2"/>
            <a:r>
              <a:rPr lang="en-US" sz="2000" dirty="0" smtClean="0"/>
              <a:t>The data in the General Ledger is what is used for external financial statements and reporting and is reviewed by the auditors annually</a:t>
            </a:r>
          </a:p>
        </p:txBody>
      </p:sp>
      <p:sp>
        <p:nvSpPr>
          <p:cNvPr id="4" name="Slide Number Placeholder 3"/>
          <p:cNvSpPr>
            <a:spLocks noGrp="1"/>
          </p:cNvSpPr>
          <p:nvPr>
            <p:ph type="sldNum" sz="quarter" idx="12"/>
          </p:nvPr>
        </p:nvSpPr>
        <p:spPr/>
        <p:txBody>
          <a:bodyPr/>
          <a:lstStyle/>
          <a:p>
            <a:fld id="{6E2D2B3B-882E-40F3-A32F-6DD516915044}" type="slidenum">
              <a:rPr lang="en-US" smtClean="0"/>
              <a:pPr/>
              <a:t>9</a:t>
            </a:fld>
            <a:endParaRPr lang="en-US"/>
          </a:p>
        </p:txBody>
      </p:sp>
    </p:spTree>
    <p:extLst>
      <p:ext uri="{BB962C8B-B14F-4D97-AF65-F5344CB8AC3E}">
        <p14:creationId xmlns:p14="http://schemas.microsoft.com/office/powerpoint/2010/main" val="25302220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18703</TotalTime>
  <Words>1948</Words>
  <Application>Microsoft Office PowerPoint</Application>
  <PresentationFormat>On-screen Show (4:3)</PresentationFormat>
  <Paragraphs>192</Paragraphs>
  <Slides>23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Cambria</vt:lpstr>
      <vt:lpstr>Times New Roman</vt:lpstr>
      <vt:lpstr>Adjacency</vt:lpstr>
      <vt:lpstr>The Basics of Financial Reporting</vt:lpstr>
      <vt:lpstr>Objectives</vt:lpstr>
      <vt:lpstr>PeopleSoft Terms </vt:lpstr>
      <vt:lpstr>PeopleSoft Terms- KK </vt:lpstr>
      <vt:lpstr>Commitment Control Ledgers</vt:lpstr>
      <vt:lpstr>UVM Budgeting - KK </vt:lpstr>
      <vt:lpstr>UVM Budgeting – Cont.</vt:lpstr>
      <vt:lpstr>Dept. Budget Building Lifecycle</vt:lpstr>
      <vt:lpstr>Financial Terms - GL</vt:lpstr>
      <vt:lpstr>Budget Accounts vs. Actual Accounts</vt:lpstr>
      <vt:lpstr>Actuals Accounts </vt:lpstr>
      <vt:lpstr>Budget and Actual Accounts</vt:lpstr>
      <vt:lpstr>Reporting Terms</vt:lpstr>
      <vt:lpstr>Budget vs. Actuals  </vt:lpstr>
      <vt:lpstr>Monthly Operating Report</vt:lpstr>
      <vt:lpstr>Monthly Operating Report </vt:lpstr>
      <vt:lpstr>Monthly Operating Report - Tree</vt:lpstr>
      <vt:lpstr>Commitment Control Reports/Inquiries </vt:lpstr>
      <vt:lpstr>General Ledger Inquiry</vt:lpstr>
      <vt:lpstr>Wrap-Up</vt:lpstr>
      <vt:lpstr>Helpful Webpages</vt:lpstr>
      <vt:lpstr>Helpful Webpages cont’d.</vt:lpstr>
      <vt:lpstr>Helpful Webpages cont’d</vt:lpstr>
    </vt:vector>
  </TitlesOfParts>
  <Company>University of Vermont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 of Financial Reporting</dc:title>
  <dc:creator>Dion, Stephanie</dc:creator>
  <cp:lastModifiedBy>Erin Fitzgerald</cp:lastModifiedBy>
  <cp:revision>104</cp:revision>
  <cp:lastPrinted>2013-09-17T20:18:42Z</cp:lastPrinted>
  <dcterms:created xsi:type="dcterms:W3CDTF">2012-01-21T14:39:02Z</dcterms:created>
  <dcterms:modified xsi:type="dcterms:W3CDTF">2015-01-28T18:32:52Z</dcterms:modified>
</cp:coreProperties>
</file>