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20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9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99B0C1-FFF7-4516-B706-967B8EAB7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4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99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92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7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04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9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30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4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2300C-DED2-496D-A59A-24C764411781}" type="datetimeFigureOut">
              <a:rPr lang="en-AU" smtClean="0"/>
              <a:t>22/03/2015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65B8-8659-4722-B3AF-AB75AB826F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95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Accrual Accounting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740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74825" y="188913"/>
          <a:ext cx="8459788" cy="631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6058746" imgH="4525007" progId="Paint.Picture">
                  <p:embed/>
                </p:oleObj>
              </mc:Choice>
              <mc:Fallback>
                <p:oleObj name="Bitmap Image" r:id="rId3" imgW="6058746" imgH="45250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88913"/>
                        <a:ext cx="8459788" cy="631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5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7786688" cy="706437"/>
          </a:xfrm>
        </p:spPr>
        <p:txBody>
          <a:bodyPr/>
          <a:lstStyle/>
          <a:p>
            <a:r>
              <a:rPr lang="en-GB" sz="4000"/>
              <a:t>Is this big scary crocodile invincible?</a:t>
            </a:r>
            <a:endParaRPr lang="en-US" sz="4000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21125" y="1196976"/>
          <a:ext cx="3454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1047619" imgH="1638529" progId="Paint.Picture">
                  <p:embed/>
                </p:oleObj>
              </mc:Choice>
              <mc:Fallback>
                <p:oleObj name="Bitmap Image" r:id="rId3" imgW="1047619" imgH="1638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1196976"/>
                        <a:ext cx="3454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2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3" name="Object 121"/>
          <p:cNvGraphicFramePr>
            <a:graphicFrameLocks noGrp="1" noChangeAspect="1"/>
          </p:cNvGraphicFramePr>
          <p:nvPr>
            <p:ph idx="1"/>
          </p:nvPr>
        </p:nvGraphicFramePr>
        <p:xfrm>
          <a:off x="1774825" y="298451"/>
          <a:ext cx="8713788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3" imgW="4315427" imgH="2666667" progId="Paint.Picture">
                  <p:embed/>
                </p:oleObj>
              </mc:Choice>
              <mc:Fallback>
                <p:oleObj name="Bitmap Image" r:id="rId3" imgW="4315427" imgH="2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8451"/>
                        <a:ext cx="8713788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9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362950" cy="1570037"/>
          </a:xfrm>
        </p:spPr>
        <p:txBody>
          <a:bodyPr/>
          <a:lstStyle/>
          <a:p>
            <a:r>
              <a:rPr lang="en-GB" sz="5400"/>
              <a:t>Balance Day Adjustments</a:t>
            </a:r>
            <a:endParaRPr lang="en-US" sz="54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0575"/>
            <a:ext cx="8229600" cy="4065588"/>
          </a:xfrm>
        </p:spPr>
        <p:txBody>
          <a:bodyPr/>
          <a:lstStyle/>
          <a:p>
            <a:pPr>
              <a:buFontTx/>
              <a:buNone/>
            </a:pPr>
            <a:r>
              <a:rPr lang="en-GB">
                <a:solidFill>
                  <a:srgbClr val="000066"/>
                </a:solidFill>
              </a:rPr>
              <a:t>Balance day adjustments are general journal entries made as at balance day in order to compare the revenues and expenses accurately so that the profit (loss) can be determined.</a:t>
            </a:r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84032" y="2348880"/>
            <a:ext cx="38884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3647728" y="2348880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8362950" cy="634081"/>
          </a:xfrm>
        </p:spPr>
        <p:txBody>
          <a:bodyPr/>
          <a:lstStyle/>
          <a:p>
            <a:r>
              <a:rPr lang="en-GB" sz="3200" u="sng" dirty="0">
                <a:solidFill>
                  <a:srgbClr val="FF0000"/>
                </a:solidFill>
              </a:rPr>
              <a:t>Balance Day Adjustments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1628801"/>
            <a:ext cx="8784976" cy="4497363"/>
          </a:xfrm>
        </p:spPr>
        <p:txBody>
          <a:bodyPr>
            <a:normAutofit fontScale="92500"/>
          </a:bodyPr>
          <a:lstStyle/>
          <a:p>
            <a:r>
              <a:rPr lang="en-GB" sz="2000" dirty="0">
                <a:solidFill>
                  <a:srgbClr val="000066"/>
                </a:solidFill>
              </a:rPr>
              <a:t>The accounting process so far:</a:t>
            </a:r>
          </a:p>
          <a:p>
            <a:pPr marL="0" indent="0">
              <a:buNone/>
            </a:pPr>
            <a:endParaRPr lang="en-GB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66"/>
                </a:solidFill>
              </a:rPr>
              <a:t>Transaction	Source Documents	Journal	Ledger and Trial Balance</a:t>
            </a:r>
          </a:p>
          <a:p>
            <a:pPr>
              <a:buFontTx/>
              <a:buNone/>
            </a:pPr>
            <a:endParaRPr lang="en-GB" dirty="0">
              <a:solidFill>
                <a:srgbClr val="000066"/>
              </a:solidFill>
            </a:endParaRPr>
          </a:p>
          <a:p>
            <a:r>
              <a:rPr lang="en-GB" sz="1800" dirty="0">
                <a:solidFill>
                  <a:srgbClr val="000066"/>
                </a:solidFill>
              </a:rPr>
              <a:t>However, the trial balance does not show the results of the period, so we need to go further to determine if a profit or loss has been made for the period = </a:t>
            </a:r>
            <a:r>
              <a:rPr lang="en-GB" sz="1800" b="1" dirty="0">
                <a:solidFill>
                  <a:srgbClr val="FF0000"/>
                </a:solidFill>
              </a:rPr>
              <a:t>balance day adjustments</a:t>
            </a:r>
            <a:r>
              <a:rPr lang="en-GB" sz="1800" dirty="0">
                <a:solidFill>
                  <a:srgbClr val="000066"/>
                </a:solidFill>
              </a:rPr>
              <a:t>.</a:t>
            </a:r>
          </a:p>
          <a:p>
            <a:endParaRPr lang="en-GB" sz="1800" dirty="0">
              <a:solidFill>
                <a:srgbClr val="000066"/>
              </a:solidFill>
            </a:endParaRPr>
          </a:p>
          <a:p>
            <a:r>
              <a:rPr lang="en-GB" sz="1800" dirty="0">
                <a:solidFill>
                  <a:srgbClr val="000066"/>
                </a:solidFill>
              </a:rPr>
              <a:t>Balance </a:t>
            </a:r>
            <a:r>
              <a:rPr lang="en-GB" sz="1800" dirty="0">
                <a:solidFill>
                  <a:srgbClr val="000066"/>
                </a:solidFill>
              </a:rPr>
              <a:t>day adjustments are general </a:t>
            </a:r>
            <a:r>
              <a:rPr lang="en-GB" sz="1800" dirty="0">
                <a:solidFill>
                  <a:srgbClr val="000066"/>
                </a:solidFill>
              </a:rPr>
              <a:t>journal entries </a:t>
            </a:r>
            <a:r>
              <a:rPr lang="en-GB" sz="1800" dirty="0">
                <a:solidFill>
                  <a:srgbClr val="000066"/>
                </a:solidFill>
              </a:rPr>
              <a:t>made as at balance day in order to compare the revenues and expenses accurately so that the profit (loss) can be determined</a:t>
            </a:r>
            <a:r>
              <a:rPr lang="en-GB" sz="1800" dirty="0">
                <a:solidFill>
                  <a:srgbClr val="000066"/>
                </a:solidFill>
              </a:rPr>
              <a:t>.</a:t>
            </a:r>
          </a:p>
          <a:p>
            <a:endParaRPr lang="en-GB" sz="1800" dirty="0">
              <a:solidFill>
                <a:srgbClr val="000066"/>
              </a:solidFill>
            </a:endParaRPr>
          </a:p>
          <a:p>
            <a:r>
              <a:rPr lang="en-GB" sz="1800" dirty="0">
                <a:solidFill>
                  <a:srgbClr val="000066"/>
                </a:solidFill>
              </a:rPr>
              <a:t>Balance day adjustments fall into one of two categories:</a:t>
            </a:r>
          </a:p>
          <a:p>
            <a:pPr lvl="1"/>
            <a:r>
              <a:rPr lang="en-GB" sz="1800" dirty="0">
                <a:solidFill>
                  <a:srgbClr val="000066"/>
                </a:solidFill>
              </a:rPr>
              <a:t>Accruals</a:t>
            </a:r>
          </a:p>
          <a:p>
            <a:pPr lvl="1"/>
            <a:r>
              <a:rPr lang="en-GB" sz="1800" dirty="0">
                <a:solidFill>
                  <a:srgbClr val="000066"/>
                </a:solidFill>
              </a:rPr>
              <a:t>Prepayments</a:t>
            </a:r>
          </a:p>
          <a:p>
            <a:pPr lvl="1"/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51684" y="2555190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ight Arrow 3"/>
          <p:cNvSpPr/>
          <p:nvPr/>
        </p:nvSpPr>
        <p:spPr>
          <a:xfrm>
            <a:off x="6023992" y="2600909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7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u="sng" dirty="0"/>
              <a:t>Accruals-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800" b="1" dirty="0">
                <a:solidFill>
                  <a:srgbClr val="FF0000"/>
                </a:solidFill>
              </a:rPr>
              <a:t>Accrued </a:t>
            </a:r>
            <a:r>
              <a:rPr lang="en-GB" sz="2800" b="1" dirty="0">
                <a:solidFill>
                  <a:srgbClr val="FF0000"/>
                </a:solidFill>
              </a:rPr>
              <a:t>Expenses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you think are Accrued Expenses?</a:t>
            </a:r>
          </a:p>
          <a:p>
            <a:pPr>
              <a:buFontTx/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They are </a:t>
            </a:r>
            <a:r>
              <a:rPr lang="en-GB" sz="2400" dirty="0"/>
              <a:t>expenses incurred but not yet paid</a:t>
            </a:r>
            <a:r>
              <a:rPr lang="en-GB" sz="2400" dirty="0"/>
              <a:t>!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Accrued expenses are amounts </a:t>
            </a:r>
            <a:r>
              <a:rPr lang="en-GB" sz="2400" b="1" dirty="0">
                <a:solidFill>
                  <a:srgbClr val="FF0000"/>
                </a:solidFill>
              </a:rPr>
              <a:t>owed</a:t>
            </a:r>
            <a:r>
              <a:rPr lang="en-GB" sz="2400" dirty="0"/>
              <a:t> by the business and are therefore </a:t>
            </a:r>
            <a:r>
              <a:rPr lang="en-GB" sz="2400" b="1" dirty="0">
                <a:solidFill>
                  <a:srgbClr val="FF0000"/>
                </a:solidFill>
              </a:rPr>
              <a:t>liabilities</a:t>
            </a:r>
            <a:endParaRPr lang="en-GB" sz="24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Examples???</a:t>
            </a:r>
            <a:endParaRPr lang="en-GB" sz="2400" dirty="0"/>
          </a:p>
          <a:p>
            <a:pPr>
              <a:buFontTx/>
              <a:buNone/>
            </a:pPr>
            <a:r>
              <a:rPr lang="en-GB" sz="2400" dirty="0"/>
              <a:t>	Wages</a:t>
            </a:r>
            <a:r>
              <a:rPr lang="en-GB" sz="2400" dirty="0"/>
              <a:t>?</a:t>
            </a:r>
          </a:p>
          <a:p>
            <a:pPr>
              <a:buFontTx/>
              <a:buNone/>
            </a:pPr>
            <a:r>
              <a:rPr lang="en-GB" sz="2400" dirty="0"/>
              <a:t>	Marketing </a:t>
            </a:r>
            <a:r>
              <a:rPr lang="en-GB" sz="2400" dirty="0"/>
              <a:t>and advertising costs?</a:t>
            </a:r>
          </a:p>
          <a:p>
            <a:pPr>
              <a:buFontTx/>
              <a:buNone/>
            </a:pPr>
            <a:r>
              <a:rPr lang="en-GB" sz="2400" dirty="0"/>
              <a:t>	Interest </a:t>
            </a:r>
            <a:r>
              <a:rPr lang="en-GB" sz="2400" dirty="0"/>
              <a:t>on a loan</a:t>
            </a:r>
            <a:r>
              <a:rPr lang="en-GB" sz="2400" dirty="0"/>
              <a:t>?</a:t>
            </a:r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88641"/>
            <a:ext cx="8229600" cy="4248472"/>
          </a:xfrm>
        </p:spPr>
        <p:txBody>
          <a:bodyPr>
            <a:normAutofit fontScale="62500" lnSpcReduction="20000"/>
          </a:bodyPr>
          <a:lstStyle/>
          <a:p>
            <a:r>
              <a:rPr lang="en-AU" sz="1800" b="1" dirty="0"/>
              <a:t>Example:</a:t>
            </a:r>
          </a:p>
          <a:p>
            <a:pPr marL="0" indent="0">
              <a:buNone/>
            </a:pPr>
            <a:r>
              <a:rPr lang="en-AU" sz="1800" b="1" dirty="0"/>
              <a:t>Assume that wages are paid every week and that an entry is made in the journal and then posted to the Wages and Salaries account in the ledger</a:t>
            </a:r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en-AU" sz="1800" b="1" dirty="0"/>
              <a:t>			</a:t>
            </a:r>
            <a:r>
              <a:rPr lang="en-AU" sz="1800" b="1" u="sng" dirty="0"/>
              <a:t>Wages and Salaries</a:t>
            </a:r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en-AU" sz="1800" b="1" dirty="0"/>
              <a:t>June 6  Cash		1000</a:t>
            </a:r>
          </a:p>
          <a:p>
            <a:pPr marL="0" indent="0">
              <a:buNone/>
            </a:pPr>
            <a:r>
              <a:rPr lang="en-AU" sz="1800" b="1" dirty="0"/>
              <a:t> </a:t>
            </a:r>
            <a:r>
              <a:rPr lang="en-AU" sz="1800" b="1" dirty="0"/>
              <a:t>       13 Cash		1000</a:t>
            </a:r>
          </a:p>
          <a:p>
            <a:pPr marL="0" indent="0">
              <a:buNone/>
            </a:pPr>
            <a:r>
              <a:rPr lang="en-AU" sz="1800" b="1" dirty="0"/>
              <a:t> </a:t>
            </a:r>
            <a:r>
              <a:rPr lang="en-AU" sz="1800" b="1" dirty="0"/>
              <a:t>       20 Cash		1000</a:t>
            </a:r>
          </a:p>
          <a:p>
            <a:pPr marL="0" indent="0">
              <a:buNone/>
            </a:pPr>
            <a:r>
              <a:rPr lang="en-AU" sz="1800" b="1" dirty="0"/>
              <a:t> </a:t>
            </a:r>
            <a:r>
              <a:rPr lang="en-AU" sz="1800" b="1" dirty="0"/>
              <a:t>       27 Cash		1000</a:t>
            </a:r>
            <a:endParaRPr lang="en-AU" sz="1800" b="1" dirty="0"/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endParaRPr lang="en-AU" sz="1800" b="1" dirty="0"/>
          </a:p>
          <a:p>
            <a:r>
              <a:rPr lang="en-AU" sz="1800" b="1" dirty="0"/>
              <a:t>Balance day is 30</a:t>
            </a:r>
            <a:r>
              <a:rPr lang="en-AU" sz="1800" b="1" baseline="30000" dirty="0"/>
              <a:t>th</a:t>
            </a:r>
            <a:r>
              <a:rPr lang="en-AU" sz="1800" b="1" dirty="0"/>
              <a:t> June, which is a Friday</a:t>
            </a:r>
          </a:p>
          <a:p>
            <a:r>
              <a:rPr lang="en-AU" sz="1800" b="1" dirty="0"/>
              <a:t>Employees are paid every Tuesday</a:t>
            </a:r>
          </a:p>
          <a:p>
            <a:r>
              <a:rPr lang="en-AU" sz="1800" b="1" dirty="0"/>
              <a:t>Total wages bill is $200 per day</a:t>
            </a:r>
          </a:p>
          <a:p>
            <a:r>
              <a:rPr lang="en-AU" sz="1800" b="1" dirty="0"/>
              <a:t>On balance day (30</a:t>
            </a:r>
            <a:r>
              <a:rPr lang="en-AU" sz="1800" b="1" baseline="30000" dirty="0"/>
              <a:t>th</a:t>
            </a:r>
            <a:r>
              <a:rPr lang="en-AU" sz="1800" b="1" dirty="0"/>
              <a:t> June) it's obvious that the employees have worked 3 extra days, but they will not be paid for these days until the next payday, which falls outside the accounting period.</a:t>
            </a:r>
          </a:p>
          <a:p>
            <a:r>
              <a:rPr lang="en-AU" sz="1800" b="1" dirty="0"/>
              <a:t>It is necessary that the Wages and Salaries account include the wages for these three days because they were expenses incurred in earning the revenue for the period.</a:t>
            </a:r>
          </a:p>
        </p:txBody>
      </p:sp>
    </p:spTree>
    <p:extLst>
      <p:ext uri="{BB962C8B-B14F-4D97-AF65-F5344CB8AC3E}">
        <p14:creationId xmlns:p14="http://schemas.microsoft.com/office/powerpoint/2010/main" val="6956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46" y="116633"/>
            <a:ext cx="8229600" cy="5721499"/>
          </a:xfrm>
        </p:spPr>
        <p:txBody>
          <a:bodyPr/>
          <a:lstStyle/>
          <a:p>
            <a:r>
              <a:rPr lang="en-AU" sz="1600" dirty="0"/>
              <a:t>The General journal entry necessary to incorporate these wages into the record is: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84" y="548680"/>
            <a:ext cx="8658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83" y="2564904"/>
            <a:ext cx="874395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journal entry?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DR ………… Expense            </a:t>
            </a:r>
            <a:r>
              <a:rPr lang="en-AU" dirty="0" err="1" smtClean="0"/>
              <a:t>xxxx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CR    Accrued Expenses (L)         </a:t>
            </a:r>
            <a:r>
              <a:rPr lang="en-AU" dirty="0" err="1" smtClean="0"/>
              <a:t>xxxxx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59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 at 30 June 2012 we have owing</a:t>
            </a:r>
          </a:p>
          <a:p>
            <a:pPr lvl="1"/>
            <a:r>
              <a:rPr lang="en-AU" dirty="0" smtClean="0"/>
              <a:t>$6,230 sales commission</a:t>
            </a:r>
          </a:p>
          <a:p>
            <a:pPr lvl="1"/>
            <a:r>
              <a:rPr lang="en-AU" dirty="0" smtClean="0"/>
              <a:t>$10,000 advertising</a:t>
            </a:r>
          </a:p>
          <a:p>
            <a:pPr lvl="1"/>
            <a:r>
              <a:rPr lang="en-AU" dirty="0" smtClean="0"/>
              <a:t>$1,200 interest on loan owing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accounting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20" y="1628800"/>
            <a:ext cx="96495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>
              <a:buFontTx/>
              <a:buNone/>
            </a:pPr>
            <a:r>
              <a:rPr lang="en-GB" b="1" dirty="0"/>
              <a:t>Sales commission expense  Dr      6,230</a:t>
            </a:r>
          </a:p>
          <a:p>
            <a:pPr>
              <a:buFontTx/>
              <a:buNone/>
            </a:pPr>
            <a:r>
              <a:rPr lang="en-GB" b="1" dirty="0"/>
              <a:t>     Accrued expenses (Liability)  Cr  6,230</a:t>
            </a:r>
          </a:p>
          <a:p>
            <a:pPr>
              <a:buFontTx/>
              <a:buNone/>
            </a:pPr>
            <a:r>
              <a:rPr lang="en-GB" b="1" dirty="0"/>
              <a:t>    (Balance-day adjustment)</a:t>
            </a:r>
          </a:p>
          <a:p>
            <a:pPr>
              <a:buFontTx/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04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Advertising </a:t>
            </a:r>
            <a:r>
              <a:rPr lang="en-GB" dirty="0"/>
              <a:t>(Expense) Dr      10,000</a:t>
            </a:r>
          </a:p>
          <a:p>
            <a:pPr>
              <a:buFontTx/>
              <a:buNone/>
            </a:pPr>
            <a:r>
              <a:rPr lang="en-GB" dirty="0"/>
              <a:t>    Accrued expenses (Liability) Cr  10’000</a:t>
            </a:r>
          </a:p>
          <a:p>
            <a:pPr>
              <a:buFontTx/>
              <a:buNone/>
            </a:pPr>
            <a:r>
              <a:rPr lang="en-GB" dirty="0"/>
              <a:t>    (Balance-day adjustment)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 smtClean="0"/>
              <a:t>Interest </a:t>
            </a:r>
            <a:r>
              <a:rPr lang="en-GB" dirty="0"/>
              <a:t>(Expense) Dr      1,200</a:t>
            </a:r>
          </a:p>
          <a:p>
            <a:pPr>
              <a:buFontTx/>
              <a:buNone/>
            </a:pPr>
            <a:r>
              <a:rPr lang="en-GB" dirty="0"/>
              <a:t>    Accrued expenses (Liability) Cr  1,200</a:t>
            </a:r>
          </a:p>
          <a:p>
            <a:pPr>
              <a:buFontTx/>
              <a:buNone/>
            </a:pPr>
            <a:r>
              <a:rPr lang="en-GB" dirty="0"/>
              <a:t>    (Balance-day adjustment)</a:t>
            </a:r>
          </a:p>
          <a:p>
            <a:pPr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8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/>
              <a:t>Key Terms</a:t>
            </a:r>
            <a:endParaRPr lang="en-US" sz="5400" b="1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4800" b="1" dirty="0">
                <a:solidFill>
                  <a:srgbClr val="000066"/>
                </a:solidFill>
              </a:rPr>
              <a:t>The Matching Principle</a:t>
            </a:r>
          </a:p>
          <a:p>
            <a:pPr>
              <a:buFontTx/>
              <a:buNone/>
            </a:pPr>
            <a:r>
              <a:rPr lang="en-GB" sz="4800" b="1" dirty="0">
                <a:solidFill>
                  <a:srgbClr val="000066"/>
                </a:solidFill>
              </a:rPr>
              <a:t>Cash Accounting</a:t>
            </a:r>
          </a:p>
          <a:p>
            <a:pPr>
              <a:buFontTx/>
              <a:buNone/>
            </a:pPr>
            <a:r>
              <a:rPr lang="en-GB" sz="4800" b="1" dirty="0">
                <a:solidFill>
                  <a:srgbClr val="000066"/>
                </a:solidFill>
              </a:rPr>
              <a:t>Accrual Accounting</a:t>
            </a:r>
          </a:p>
          <a:p>
            <a:pPr>
              <a:buFontTx/>
              <a:buNone/>
            </a:pPr>
            <a:r>
              <a:rPr lang="en-GB" sz="4800" b="1" dirty="0">
                <a:solidFill>
                  <a:srgbClr val="000066"/>
                </a:solidFill>
              </a:rPr>
              <a:t>Balance day adjustments</a:t>
            </a:r>
            <a:endParaRPr lang="en-US" sz="4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u="sng" dirty="0">
                <a:solidFill>
                  <a:srgbClr val="FF0000"/>
                </a:solidFill>
              </a:rPr>
              <a:t>Accounting Period and Profit Determination</a:t>
            </a:r>
            <a:endParaRPr lang="en-AU" sz="32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For accounting purposes, the accounting period assumption assumes that the life of a business is divided into arbitrary time periods</a:t>
            </a:r>
          </a:p>
          <a:p>
            <a:endParaRPr lang="en-AU" sz="2000" dirty="0"/>
          </a:p>
          <a:p>
            <a:r>
              <a:rPr lang="en-AU" sz="2000" dirty="0"/>
              <a:t>Many parties, such as owners, creditors or the ATO (Australian Taxation Office), wish to know how the business is progressing on a more regular and periodic basis.</a:t>
            </a:r>
          </a:p>
          <a:p>
            <a:endParaRPr lang="en-AU" sz="2000" dirty="0"/>
          </a:p>
          <a:p>
            <a:r>
              <a:rPr lang="en-AU" sz="2000" dirty="0"/>
              <a:t>Many business transactions do not fit neatly into these various accounting periods. Some adjustments therefore must be made to recorded figures at the end of the accounting period, on a day usually called the balance day- thus known as </a:t>
            </a:r>
            <a:r>
              <a:rPr lang="en-AU" sz="2000" b="1" i="1" dirty="0">
                <a:solidFill>
                  <a:srgbClr val="FF0000"/>
                </a:solidFill>
              </a:rPr>
              <a:t>balance day adjustments</a:t>
            </a:r>
            <a:endParaRPr lang="en-A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1544" y="2016923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accounting </a:t>
            </a:r>
            <a:r>
              <a:rPr lang="en-US" b="1" dirty="0"/>
              <a:t>period assumption </a:t>
            </a:r>
            <a:r>
              <a:rPr lang="en-US" dirty="0"/>
              <a:t>assumes that the life of a business is divided into arbitrary time periods</a:t>
            </a:r>
            <a:r>
              <a:rPr lang="en-US" dirty="0"/>
              <a:t>. This is done </a:t>
            </a:r>
            <a:r>
              <a:rPr lang="en-US" dirty="0"/>
              <a:t>in accounting </a:t>
            </a:r>
            <a:r>
              <a:rPr lang="en-US" dirty="0"/>
              <a:t>because although an absolutely accurate determination of profits can be made only after the liquidation of a </a:t>
            </a:r>
            <a:r>
              <a:rPr lang="en-US" dirty="0"/>
              <a:t>business, many </a:t>
            </a:r>
            <a:r>
              <a:rPr lang="en-US" dirty="0"/>
              <a:t>parties interested in the financial results of an </a:t>
            </a:r>
            <a:r>
              <a:rPr lang="en-US" dirty="0" err="1"/>
              <a:t>organisation</a:t>
            </a:r>
            <a:r>
              <a:rPr lang="en-US" dirty="0"/>
              <a:t>, e.g. owners, creditors or the ATO, cannot wait until </a:t>
            </a:r>
            <a:r>
              <a:rPr lang="en-US" dirty="0"/>
              <a:t>liquidation occurs</a:t>
            </a:r>
            <a:r>
              <a:rPr lang="en-US" dirty="0"/>
              <a:t>. They wish to know how the business is progressing on a more regular periodic basis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Thus, accountants aim to calculate a profit figure for each accounting period that is as accurate as possible (and to </a:t>
            </a:r>
            <a:r>
              <a:rPr lang="en-US" dirty="0" smtClean="0"/>
              <a:t>determine a </a:t>
            </a:r>
            <a:r>
              <a:rPr lang="en-US" dirty="0"/>
              <a:t>financial position that is as accurate as possible at the end of that accounting period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Profit is obtained by applying what is known as the </a:t>
            </a:r>
            <a:r>
              <a:rPr lang="en-US" b="1" dirty="0"/>
              <a:t>matching principle</a:t>
            </a:r>
            <a:r>
              <a:rPr lang="en-US" dirty="0"/>
              <a:t>, i.e. matching revenue for the period with </a:t>
            </a:r>
            <a:r>
              <a:rPr lang="en-US" dirty="0"/>
              <a:t>the expenses </a:t>
            </a:r>
            <a:r>
              <a:rPr lang="en-US" dirty="0"/>
              <a:t>incurred in earning that revenue (Profit = Revenue - Expenses</a:t>
            </a:r>
            <a:r>
              <a:rPr lang="en-US" dirty="0"/>
              <a:t>).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91544" y="269135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Exercise 4.1- </a:t>
            </a:r>
            <a:r>
              <a:rPr lang="en-AU" dirty="0" err="1"/>
              <a:t>pg</a:t>
            </a:r>
            <a:r>
              <a:rPr lang="en-AU" dirty="0"/>
              <a:t> 106</a:t>
            </a:r>
          </a:p>
          <a:p>
            <a:endParaRPr lang="en-AU" dirty="0"/>
          </a:p>
          <a:p>
            <a:r>
              <a:rPr lang="en-AU" dirty="0"/>
              <a:t>Question: </a:t>
            </a:r>
            <a:r>
              <a:rPr lang="en-AU" b="1" i="1" dirty="0"/>
              <a:t>Briefly explain the meanings of, and the relationship between, the accounting period assumption and the matching principle</a:t>
            </a:r>
            <a:r>
              <a:rPr lang="en-AU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76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/>
              <a:t>The Matching Principle</a:t>
            </a:r>
            <a:endParaRPr lang="en-US" sz="5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0066"/>
                </a:solidFill>
              </a:rPr>
              <a:t>   </a:t>
            </a:r>
            <a:r>
              <a:rPr lang="en-GB" sz="4400" dirty="0">
                <a:solidFill>
                  <a:srgbClr val="000066"/>
                </a:solidFill>
              </a:rPr>
              <a:t>Profit is obtained by matching revenue for the period with the expenses incurred in earning that </a:t>
            </a:r>
            <a:r>
              <a:rPr lang="en-GB" sz="4400" dirty="0">
                <a:solidFill>
                  <a:srgbClr val="000066"/>
                </a:solidFill>
              </a:rPr>
              <a:t>revenue</a:t>
            </a:r>
          </a:p>
          <a:p>
            <a:pPr>
              <a:buFontTx/>
              <a:buNone/>
            </a:pPr>
            <a:endParaRPr lang="en-GB" sz="4400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en-GB" sz="4400" dirty="0">
                <a:solidFill>
                  <a:srgbClr val="000066"/>
                </a:solidFill>
              </a:rPr>
              <a:t>Profit  =  Revenue - Expenses</a:t>
            </a:r>
            <a:endParaRPr lang="en-GB" sz="4400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en-GB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/>
              <a:t>Accrual Accounting</a:t>
            </a:r>
            <a:endParaRPr lang="en-US" sz="5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dirty="0">
                <a:solidFill>
                  <a:srgbClr val="000066"/>
                </a:solidFill>
              </a:rPr>
              <a:t>   </a:t>
            </a:r>
            <a:r>
              <a:rPr lang="en-GB" sz="4400" dirty="0">
                <a:solidFill>
                  <a:srgbClr val="000066"/>
                </a:solidFill>
              </a:rPr>
              <a:t>Accrual accounting recognises transactions and events when revenues are earned and expenses are incurred</a:t>
            </a:r>
          </a:p>
          <a:p>
            <a:pPr>
              <a:buFontTx/>
              <a:buNone/>
            </a:pPr>
            <a:r>
              <a:rPr lang="en-GB" sz="4400" b="1" dirty="0">
                <a:solidFill>
                  <a:srgbClr val="CC0000"/>
                </a:solidFill>
              </a:rPr>
              <a:t>   (whether we have paid for them or not</a:t>
            </a:r>
            <a:r>
              <a:rPr lang="en-GB" sz="4400" b="1" dirty="0" smtClean="0">
                <a:solidFill>
                  <a:srgbClr val="CC0000"/>
                </a:solidFill>
              </a:rPr>
              <a:t>!)</a:t>
            </a:r>
          </a:p>
          <a:p>
            <a:pPr>
              <a:buFontTx/>
              <a:buNone/>
            </a:pPr>
            <a:endParaRPr lang="en-GB" sz="4400" b="1" dirty="0">
              <a:solidFill>
                <a:srgbClr val="CC0000"/>
              </a:solidFill>
            </a:endParaRPr>
          </a:p>
          <a:p>
            <a:pPr>
              <a:buFontTx/>
              <a:buNone/>
            </a:pPr>
            <a:r>
              <a:rPr lang="en-GB" sz="4400" b="1" dirty="0" smtClean="0">
                <a:solidFill>
                  <a:srgbClr val="CC0000"/>
                </a:solidFill>
              </a:rPr>
              <a:t>It allows the matching principle to be applied</a:t>
            </a:r>
            <a:endParaRPr lang="en-GB" sz="4400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en-GB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74638"/>
            <a:ext cx="8291512" cy="1930400"/>
          </a:xfrm>
        </p:spPr>
        <p:txBody>
          <a:bodyPr/>
          <a:lstStyle/>
          <a:p>
            <a:r>
              <a:rPr lang="en-GB" sz="4800"/>
              <a:t>WHY IS ACCRUAL ACCOUNTING SO IMPORTANT??</a:t>
            </a:r>
            <a:endParaRPr lang="en-US" sz="48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420888"/>
            <a:ext cx="8291512" cy="3705275"/>
          </a:xfrm>
        </p:spPr>
        <p:txBody>
          <a:bodyPr/>
          <a:lstStyle/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sz="3600" dirty="0">
                <a:solidFill>
                  <a:srgbClr val="000066"/>
                </a:solidFill>
              </a:rPr>
              <a:t>  If we only use </a:t>
            </a:r>
            <a:r>
              <a:rPr lang="en-GB" sz="3600" i="1" dirty="0">
                <a:solidFill>
                  <a:srgbClr val="FF0000"/>
                </a:solidFill>
              </a:rPr>
              <a:t>cash </a:t>
            </a:r>
            <a:r>
              <a:rPr lang="en-GB" sz="3600" i="1" dirty="0">
                <a:solidFill>
                  <a:srgbClr val="FF0000"/>
                </a:solidFill>
              </a:rPr>
              <a:t>accounting- </a:t>
            </a:r>
            <a:r>
              <a:rPr lang="en-GB" sz="3600" dirty="0">
                <a:solidFill>
                  <a:srgbClr val="000066"/>
                </a:solidFill>
              </a:rPr>
              <a:t>where the effects of transactions are recognised only when cash is received or paid out- we </a:t>
            </a:r>
            <a:r>
              <a:rPr lang="en-GB" sz="3600" dirty="0">
                <a:solidFill>
                  <a:srgbClr val="000066"/>
                </a:solidFill>
              </a:rPr>
              <a:t>are not  showing a complete picture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Is this a big tough and safe truck?</a:t>
            </a:r>
            <a:endParaRPr lang="en-US" sz="4000"/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51089" y="1543051"/>
          <a:ext cx="8137525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3352381" imgH="2076740" progId="Paint.Picture">
                  <p:embed/>
                </p:oleObj>
              </mc:Choice>
              <mc:Fallback>
                <p:oleObj name="Bitmap Image" r:id="rId3" imgW="3352381" imgH="20767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1543051"/>
                        <a:ext cx="8137525" cy="504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5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634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Bitmap Image</vt:lpstr>
      <vt:lpstr>Accrual Accounting</vt:lpstr>
      <vt:lpstr>The accounting process</vt:lpstr>
      <vt:lpstr>Key Terms</vt:lpstr>
      <vt:lpstr>Accounting Period and Profit Determination</vt:lpstr>
      <vt:lpstr>PowerPoint Presentation</vt:lpstr>
      <vt:lpstr>The Matching Principle</vt:lpstr>
      <vt:lpstr>Accrual Accounting</vt:lpstr>
      <vt:lpstr>WHY IS ACCRUAL ACCOUNTING SO IMPORTANT??</vt:lpstr>
      <vt:lpstr>Is this a big tough and safe truck?</vt:lpstr>
      <vt:lpstr>PowerPoint Presentation</vt:lpstr>
      <vt:lpstr>Is this big scary crocodile invincible?</vt:lpstr>
      <vt:lpstr>PowerPoint Presentation</vt:lpstr>
      <vt:lpstr>Balance Day Adjustments</vt:lpstr>
      <vt:lpstr>Balance Day Adjustments</vt:lpstr>
      <vt:lpstr>Accruals-  Accrued Expenses</vt:lpstr>
      <vt:lpstr>PowerPoint Presentation</vt:lpstr>
      <vt:lpstr>PowerPoint Presentation</vt:lpstr>
      <vt:lpstr>What is the journal entry?</vt:lpstr>
      <vt:lpstr>PowerPoint Presentation</vt:lpstr>
      <vt:lpstr>PowerPoint Presentation</vt:lpstr>
      <vt:lpstr>PowerPoint Presentation</vt:lpstr>
    </vt:vector>
  </TitlesOfParts>
  <Company>Canterbury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Accrual Accounting</dc:title>
  <dc:creator>Samantha Lee</dc:creator>
  <cp:lastModifiedBy>Samantha Lee</cp:lastModifiedBy>
  <cp:revision>2</cp:revision>
  <dcterms:created xsi:type="dcterms:W3CDTF">2015-03-22T01:40:12Z</dcterms:created>
  <dcterms:modified xsi:type="dcterms:W3CDTF">2015-03-22T01:46:11Z</dcterms:modified>
</cp:coreProperties>
</file>