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5" r:id="rId4"/>
    <p:sldId id="266" r:id="rId5"/>
    <p:sldId id="258" r:id="rId6"/>
    <p:sldId id="267" r:id="rId7"/>
    <p:sldId id="268" r:id="rId8"/>
    <p:sldId id="259" r:id="rId9"/>
    <p:sldId id="260" r:id="rId10"/>
    <p:sldId id="262" r:id="rId11"/>
    <p:sldId id="261" r:id="rId12"/>
    <p:sldId id="263" r:id="rId13"/>
    <p:sldId id="264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11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67248-5132-4554-B5D2-D3DC511B1F1F}" type="datetimeFigureOut">
              <a:rPr lang="en-US" smtClean="0"/>
              <a:pPr/>
              <a:t>13-Aug-2010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8196F-0ECC-4E5D-9FD7-D1BB9F774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CF354-38EC-4E18-8E95-30B0FE42B175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4B7B4-FCC9-438D-AA81-ED92C50F1ED6}" type="slidenum">
              <a:rPr lang="en-US"/>
              <a:pPr/>
              <a:t>4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D6DBE-F913-46CB-BB36-E0860419E55A}" type="slidenum">
              <a:rPr lang="en-US"/>
              <a:pPr/>
              <a:t>6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F614A-5094-4A91-9E1B-2F928A8301FC}" type="slidenum">
              <a:rPr lang="en-US"/>
              <a:pPr/>
              <a:t>7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8AF1-D764-487E-B8D6-7D579D0E52B5}" type="datetimeFigureOut">
              <a:rPr lang="en-US" smtClean="0"/>
              <a:pPr/>
              <a:t>13-Aug-2010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F4D0F9-651F-4103-910D-071D9CE67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8AF1-D764-487E-B8D6-7D579D0E52B5}" type="datetimeFigureOut">
              <a:rPr lang="en-US" smtClean="0"/>
              <a:pPr/>
              <a:t>13-Aug-2010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D0F9-651F-4103-910D-071D9CE67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8AF1-D764-487E-B8D6-7D579D0E52B5}" type="datetimeFigureOut">
              <a:rPr lang="en-US" smtClean="0"/>
              <a:pPr/>
              <a:t>13-Aug-2010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D0F9-651F-4103-910D-071D9CE67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8AF1-D764-487E-B8D6-7D579D0E52B5}" type="datetimeFigureOut">
              <a:rPr lang="en-US" smtClean="0"/>
              <a:pPr/>
              <a:t>13-Aug-2010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F4D0F9-651F-4103-910D-071D9CE67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8AF1-D764-487E-B8D6-7D579D0E52B5}" type="datetimeFigureOut">
              <a:rPr lang="en-US" smtClean="0"/>
              <a:pPr/>
              <a:t>13-Aug-2010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D0F9-651F-4103-910D-071D9CE67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8AF1-D764-487E-B8D6-7D579D0E52B5}" type="datetimeFigureOut">
              <a:rPr lang="en-US" smtClean="0"/>
              <a:pPr/>
              <a:t>13-Aug-2010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D0F9-651F-4103-910D-071D9CE67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8AF1-D764-487E-B8D6-7D579D0E52B5}" type="datetimeFigureOut">
              <a:rPr lang="en-US" smtClean="0"/>
              <a:pPr/>
              <a:t>13-Aug-2010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F4D0F9-651F-4103-910D-071D9CE67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8AF1-D764-487E-B8D6-7D579D0E52B5}" type="datetimeFigureOut">
              <a:rPr lang="en-US" smtClean="0"/>
              <a:pPr/>
              <a:t>13-Aug-2010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D0F9-651F-4103-910D-071D9CE67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8AF1-D764-487E-B8D6-7D579D0E52B5}" type="datetimeFigureOut">
              <a:rPr lang="en-US" smtClean="0"/>
              <a:pPr/>
              <a:t>13-Aug-2010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D0F9-651F-4103-910D-071D9CE67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8AF1-D764-487E-B8D6-7D579D0E52B5}" type="datetimeFigureOut">
              <a:rPr lang="en-US" smtClean="0"/>
              <a:pPr/>
              <a:t>13-Aug-2010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D0F9-651F-4103-910D-071D9CE67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8AF1-D764-487E-B8D6-7D579D0E52B5}" type="datetimeFigureOut">
              <a:rPr lang="en-US" smtClean="0"/>
              <a:pPr/>
              <a:t>13-Aug-2010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D0F9-651F-4103-910D-071D9CE67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928AF1-D764-487E-B8D6-7D579D0E52B5}" type="datetimeFigureOut">
              <a:rPr lang="en-US" smtClean="0"/>
              <a:pPr/>
              <a:t>13-Aug-2010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F4D0F9-651F-4103-910D-071D9CE67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54864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i="1" u="sng" dirty="0" smtClean="0"/>
              <a:t>COST ACCOUNTING</a:t>
            </a:r>
            <a:r>
              <a:rPr lang="en-US" b="1" i="1" dirty="0" smtClean="0"/>
              <a:t>:	</a:t>
            </a:r>
            <a:br>
              <a:rPr lang="en-US" b="1" i="1" dirty="0" smtClean="0"/>
            </a:br>
            <a:r>
              <a:rPr lang="en-US" b="1" i="1" dirty="0" smtClean="0"/>
              <a:t>DETERMINING, MEASURING,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RECORDING, AND ANALYZING COSTS</a:t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u="sng" dirty="0" smtClean="0"/>
              <a:t>MANAGERIAL ACCOUNTING</a:t>
            </a:r>
            <a:r>
              <a:rPr lang="en-US" b="1" i="1" dirty="0" smtClean="0"/>
              <a:t>:	</a:t>
            </a:r>
            <a:br>
              <a:rPr lang="en-US" b="1" i="1" dirty="0" smtClean="0"/>
            </a:br>
            <a:r>
              <a:rPr lang="en-US" b="1" i="1" dirty="0" smtClean="0"/>
              <a:t>USE OF COST  ACCOUNTING INFORMATION FOR PRODUCT COSTING, DECISION MAKING, PLANNING, CONTROL, AND EVALUATION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133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	</a:t>
            </a:r>
            <a:r>
              <a:rPr lang="en-US" dirty="0" smtClean="0">
                <a:latin typeface="Albertus Extra Bold" pitchFamily="34" charset="0"/>
              </a:rPr>
              <a:t>IF PRODUCING 100 CHAIRS COSTS $500, HOW MUCH WILL IT COST TO PRODUCE 200 CHAIRS?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Albertus Extra Bold" pitchFamily="34" charset="0"/>
              </a:rPr>
              <a:t>	DO YOU HAVE ENOUGH INFORMATION?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Albertus Extra Bold" pitchFamily="34" charset="0"/>
              </a:rPr>
              <a:t>	WHAT OTHER INFORMATION WILL YOU NEED?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Albertus Extra Bold" pitchFamily="34" charset="0"/>
              </a:rPr>
              <a:t>      HOW MUCH SHOULD WE PRICE EACH CHAIR?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Albertus Extra Bold" pitchFamily="34" charset="0"/>
              </a:rPr>
              <a:t>      WILL OUR PROFIT DOUBLE IF WE DOUBLE PRODUCTION?</a:t>
            </a:r>
            <a:endParaRPr lang="en-US" dirty="0">
              <a:latin typeface="Albertus Extra 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   </a:t>
            </a:r>
            <a:r>
              <a:rPr lang="en-US" sz="3600" b="1" dirty="0" smtClean="0"/>
              <a:t>TOM SODA HAS PERMISSION TO SELL PEPSI CANS AT HIS HIGH SCHOOL FUNCTION.  HE IS INTERESTED IN THE PROFITABILITY OF HIS VENTURE.  A CHARGE OF $125 WILL BE LEVIED BY THE SCHOOL FOR USE OF A CONCESSION STAND.  THE COST PER CAN IS 30 CENTS AND THE SELLING PRICE IS 80 CENTS (FIXED BY THE SCHOOL).  TOM WANTS TO EARN A PROFIT OF $50.  HOW MANY CANS MUST HE SELL?</a:t>
            </a:r>
            <a:endParaRPr lang="en-US" b="1" i="1" u="sng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latin typeface="Albertus Extra Bold" pitchFamily="34" charset="0"/>
              </a:rPr>
              <a:t>WE HAVE 100 TONS OF WOOD. WE CAN USE THIS MATERIAL TO PRODUCE CHAIRS AND TABLES. HOW MANY OF EACH SHOULD WE PRODUCE IN AUGUST IN ORDER TO MAXIMIZE OUR PROFIT?</a:t>
            </a:r>
            <a:endParaRPr lang="en-US" sz="4000" dirty="0">
              <a:latin typeface="Albertus Extra Bold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   A PRODUCT USES THREE INPUTS A1, A2, AND A3. THE COST OF A1 GOES UP BY 10% AND THE COST OF A2 GOES DOWN BY 10%. WHAT CHANGES DO WE MAKE TO THE SELLING PRICE TO MAKE THE SAME PROFIT AS BEFORE?</a:t>
            </a:r>
            <a:endParaRPr lang="en-US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   WE HAVE 100 GALLONS OF A PERISHABLE ITEM (SAY, MILK) IN STOCK. THE EXPIRATION DATE IS TOMORROW. IT HAS COST US $2 PER GALLON TO PRODUCE THIS PRODUCT. WHAT IS THE MINIMUM PRICE WE SHOULD CHARGE TODAY FROM A CUSTOMER?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715000"/>
          </a:xfrm>
        </p:spPr>
        <p:txBody>
          <a:bodyPr>
            <a:normAutofit fontScale="62500" lnSpcReduction="20000"/>
          </a:bodyPr>
          <a:lstStyle/>
          <a:p>
            <a:r>
              <a:rPr lang="en-US" b="1" i="1" u="sng" dirty="0" smtClean="0"/>
              <a:t>OBJECTIVES OF MANAGERIAL ACCOUNTING 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b="1" i="1" dirty="0" smtClean="0"/>
              <a:t>PRODUCT COSTING</a:t>
            </a:r>
            <a:endParaRPr lang="en-US" dirty="0" smtClean="0"/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pPr lvl="0"/>
            <a:r>
              <a:rPr lang="en-US" b="1" i="1" dirty="0" smtClean="0"/>
              <a:t>DECISION MAKING</a:t>
            </a:r>
            <a:endParaRPr lang="en-US" dirty="0" smtClean="0"/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pPr lvl="0"/>
            <a:r>
              <a:rPr lang="en-US" b="1" i="1" dirty="0" smtClean="0"/>
              <a:t>PRICING</a:t>
            </a:r>
            <a:endParaRPr lang="en-US" dirty="0" smtClean="0"/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pPr lvl="0"/>
            <a:r>
              <a:rPr lang="en-US" b="1" i="1" dirty="0" smtClean="0"/>
              <a:t>PROFITABILITY ANALYSIS</a:t>
            </a:r>
            <a:endParaRPr lang="en-US" dirty="0" smtClean="0"/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pPr lvl="0"/>
            <a:r>
              <a:rPr lang="en-US" b="1" i="1" dirty="0" smtClean="0"/>
              <a:t>RESOURCE ALLOCATION</a:t>
            </a:r>
            <a:endParaRPr lang="en-US" dirty="0" smtClean="0"/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pPr lvl="0"/>
            <a:r>
              <a:rPr lang="en-US" b="1" i="1" dirty="0" smtClean="0"/>
              <a:t>PLANNING AND BUDGETING</a:t>
            </a:r>
            <a:endParaRPr lang="en-US" dirty="0" smtClean="0"/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pPr lvl="0"/>
            <a:r>
              <a:rPr lang="en-US" b="1" i="1" dirty="0" smtClean="0"/>
              <a:t>INTERNAL CONTROL</a:t>
            </a:r>
            <a:endParaRPr lang="en-US" dirty="0" smtClean="0"/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pPr lvl="0"/>
            <a:r>
              <a:rPr lang="en-US" b="1" i="1" dirty="0" smtClean="0"/>
              <a:t>PERFORMANCE EVALUATION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6134-685A-403D-8FF5-2F7D634D75AC}" type="slidenum">
              <a:rPr lang="en-US"/>
              <a:pPr/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/>
              <a:t>Accounting Differences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429000" cy="50292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3200" dirty="0">
                <a:solidFill>
                  <a:schemeClr val="accent2"/>
                </a:solidFill>
              </a:rPr>
              <a:t>Financial</a:t>
            </a:r>
            <a:endParaRPr lang="en-US" dirty="0"/>
          </a:p>
          <a:p>
            <a:r>
              <a:rPr lang="en-US" dirty="0"/>
              <a:t>External focus</a:t>
            </a:r>
          </a:p>
          <a:p>
            <a:r>
              <a:rPr lang="en-US" dirty="0"/>
              <a:t>Whole organization</a:t>
            </a:r>
          </a:p>
          <a:p>
            <a:r>
              <a:rPr lang="en-US" dirty="0"/>
              <a:t>Historical</a:t>
            </a:r>
          </a:p>
          <a:p>
            <a:r>
              <a:rPr lang="en-US" dirty="0"/>
              <a:t>Quantitative</a:t>
            </a:r>
          </a:p>
          <a:p>
            <a:r>
              <a:rPr lang="en-US" dirty="0"/>
              <a:t>Monetary</a:t>
            </a:r>
          </a:p>
          <a:p>
            <a:r>
              <a:rPr lang="en-US" dirty="0"/>
              <a:t>Verifiable</a:t>
            </a:r>
          </a:p>
          <a:p>
            <a:r>
              <a:rPr lang="en-US" dirty="0"/>
              <a:t>GAAP</a:t>
            </a:r>
          </a:p>
          <a:p>
            <a:r>
              <a:rPr lang="en-US" dirty="0"/>
              <a:t>Formal recordkeeping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42E2-B105-46D2-8ADE-A2C4F308ECBE}" type="slidenum">
              <a:rPr lang="en-US"/>
              <a:pPr/>
              <a:t>4</a:t>
            </a:fld>
            <a:endParaRPr 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7620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kumimoji="1" lang="en-US" sz="4400" dirty="0">
                <a:solidFill>
                  <a:schemeClr val="tx2"/>
                </a:solidFill>
              </a:rPr>
              <a:t>Accounting Differences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685800" y="1524000"/>
            <a:ext cx="3429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kumimoji="1" lang="en-US" sz="3200" dirty="0">
                <a:solidFill>
                  <a:srgbClr val="FF0000"/>
                </a:solidFill>
              </a:rPr>
              <a:t>Financial</a:t>
            </a:r>
            <a:endParaRPr kumimoji="1" lang="en-US" sz="2800" dirty="0">
              <a:solidFill>
                <a:srgbClr val="FF0000"/>
              </a:solidFill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 dirty="0">
                <a:solidFill>
                  <a:srgbClr val="FF0000"/>
                </a:solidFill>
              </a:rPr>
              <a:t>External focus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 dirty="0">
                <a:solidFill>
                  <a:srgbClr val="FF0000"/>
                </a:solidFill>
              </a:rPr>
              <a:t>Whole organization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 dirty="0">
                <a:solidFill>
                  <a:srgbClr val="FF0000"/>
                </a:solidFill>
              </a:rPr>
              <a:t>Historical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 dirty="0">
                <a:solidFill>
                  <a:srgbClr val="FF0000"/>
                </a:solidFill>
              </a:rPr>
              <a:t>Quantitative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 dirty="0">
                <a:solidFill>
                  <a:srgbClr val="FF0000"/>
                </a:solidFill>
              </a:rPr>
              <a:t>Monetary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 dirty="0">
                <a:solidFill>
                  <a:srgbClr val="FF0000"/>
                </a:solidFill>
              </a:rPr>
              <a:t>Verifiable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 dirty="0">
                <a:solidFill>
                  <a:srgbClr val="FF0000"/>
                </a:solidFill>
              </a:rPr>
              <a:t>GAAP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 dirty="0">
                <a:solidFill>
                  <a:srgbClr val="FF0000"/>
                </a:solidFill>
              </a:rPr>
              <a:t>Formal recordkeeping</a:t>
            </a:r>
          </a:p>
          <a:p>
            <a:pPr marL="342900" indent="-342900" algn="l">
              <a:spcBef>
                <a:spcPct val="20000"/>
              </a:spcBef>
            </a:pPr>
            <a:endParaRPr kumimoji="1" lang="en-US" sz="2800" dirty="0">
              <a:solidFill>
                <a:schemeClr val="folHlink"/>
              </a:solidFill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kumimoji="1" lang="en-US" sz="2800" dirty="0">
              <a:solidFill>
                <a:schemeClr val="folHlink"/>
              </a:solidFill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kumimoji="1" lang="en-US" sz="2800" dirty="0"/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kumimoji="1" lang="en-US" sz="2800" dirty="0"/>
          </a:p>
          <a:p>
            <a:pPr marL="342900" indent="-342900" algn="l">
              <a:spcBef>
                <a:spcPct val="20000"/>
              </a:spcBef>
            </a:pPr>
            <a:endParaRPr kumimoji="1" lang="en-US" sz="2800" dirty="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4267200" y="15240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kumimoji="1" lang="en-US" sz="3200">
                <a:solidFill>
                  <a:schemeClr val="accent2"/>
                </a:solidFill>
              </a:rPr>
              <a:t>Managerial</a:t>
            </a:r>
            <a:endParaRPr kumimoji="1" lang="en-US" sz="2800">
              <a:solidFill>
                <a:schemeClr val="accent2"/>
              </a:solidFill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/>
              <a:t>Internal focus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/>
              <a:t>Segments or divisions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/>
              <a:t>Current/projected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/>
              <a:t>Quantitative/qualitative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/>
              <a:t>Monetary and nonmonetary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/>
              <a:t>Timely/reasonable estimate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/>
              <a:t>Benefits exceed costs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/>
              <a:t>Formal and informal recordkeeping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kumimoji="1"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6248400"/>
          </a:xfrm>
        </p:spPr>
        <p:txBody>
          <a:bodyPr>
            <a:normAutofit fontScale="62500" lnSpcReduction="20000"/>
          </a:bodyPr>
          <a:lstStyle/>
          <a:p>
            <a:r>
              <a:rPr lang="en-US" b="1" i="1" u="sng" dirty="0" smtClean="0"/>
              <a:t>DIFFERENCES BETWEEN FINANCIAL AND MANAGERIAL ACCOUNTING</a:t>
            </a:r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u="sng" dirty="0" smtClean="0"/>
              <a:t>FINANCIAL</a:t>
            </a:r>
            <a:endParaRPr lang="en-US" dirty="0" smtClean="0"/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i="1" dirty="0" smtClean="0"/>
              <a:t>MORE RULES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i="1" dirty="0" smtClean="0"/>
              <a:t>EMPHASIS ON EXPENSES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i="1" dirty="0" smtClean="0"/>
              <a:t>FOR EXTERNAL USE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i="1" dirty="0" smtClean="0"/>
              <a:t>USES HISTORICAL DATA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i="1" dirty="0" smtClean="0"/>
              <a:t>MANY REGULATIONS (SUCH AS “GAAP”)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i="1" dirty="0" smtClean="0"/>
              <a:t>SUMMARY DATA</a:t>
            </a:r>
            <a:endParaRPr lang="en-US" dirty="0" smtClean="0"/>
          </a:p>
          <a:p>
            <a:r>
              <a:rPr lang="en-US" b="1" i="1" dirty="0" smtClean="0"/>
              <a:t>  </a:t>
            </a:r>
            <a:endParaRPr lang="en-US" dirty="0" smtClean="0"/>
          </a:p>
          <a:p>
            <a:r>
              <a:rPr lang="en-US" b="1" i="1" dirty="0" smtClean="0"/>
              <a:t> </a:t>
            </a:r>
            <a:r>
              <a:rPr lang="en-US" b="1" i="1" u="sng" dirty="0" smtClean="0"/>
              <a:t>MANAGERIAL</a:t>
            </a:r>
            <a:endParaRPr lang="en-US" dirty="0" smtClean="0"/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i="1" dirty="0" smtClean="0"/>
              <a:t>FEWER RULES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i="1" dirty="0" smtClean="0"/>
              <a:t>EMPHASIS ON COSTS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i="1" dirty="0" smtClean="0"/>
              <a:t>FOR INTERNAL USE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i="1" dirty="0" smtClean="0"/>
              <a:t>USES HISTORICAL &amp; ESTIMATED DATA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i="1" dirty="0" smtClean="0"/>
              <a:t>FEWER REGULATIONS (NO “GAAP”)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i="1" dirty="0" smtClean="0"/>
              <a:t>DETAILED DATA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3543300" y="2286000"/>
            <a:ext cx="4673600" cy="4216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90488" tIns="44450" rIns="90488" bIns="44450" anchorCtr="1"/>
          <a:lstStyle/>
          <a:p>
            <a:pPr algn="l"/>
            <a:r>
              <a:rPr lang="en-US" sz="3200" b="1"/>
              <a:t>   </a:t>
            </a:r>
            <a:r>
              <a:rPr lang="en-US" sz="2800" b="1"/>
              <a:t> 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4400">
                <a:solidFill>
                  <a:schemeClr val="tx2"/>
                </a:solidFill>
              </a:rPr>
              <a:t>Relationship of Financial, Management, and Cost Accounting</a:t>
            </a:r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68363" y="227965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/>
            <a:r>
              <a:rPr lang="en-US"/>
              <a:t>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431925" y="2549525"/>
            <a:ext cx="2698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 b="1"/>
              <a:t> 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052513" y="3946525"/>
            <a:ext cx="224790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  <a:r>
              <a:rPr lang="en-US" b="1">
                <a:latin typeface="Arial" charset="0"/>
              </a:rPr>
              <a:t>FINANCIAL</a:t>
            </a:r>
          </a:p>
          <a:p>
            <a:r>
              <a:rPr lang="en-US" b="1">
                <a:latin typeface="Arial" charset="0"/>
              </a:rPr>
              <a:t>ACCOUNTING</a:t>
            </a:r>
            <a:endParaRPr lang="en-US">
              <a:latin typeface="Arial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695950" y="3946525"/>
            <a:ext cx="248443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  <a:r>
              <a:rPr lang="en-US" b="1">
                <a:latin typeface="Arial" charset="0"/>
              </a:rPr>
              <a:t>MANAGEMENT</a:t>
            </a:r>
          </a:p>
          <a:p>
            <a:r>
              <a:rPr lang="en-US" b="1">
                <a:latin typeface="Arial" charset="0"/>
              </a:rPr>
              <a:t>ACCOUNTING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519488" y="3946525"/>
            <a:ext cx="2247900" cy="819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latin typeface="Arial" charset="0"/>
              </a:rPr>
              <a:t>COST</a:t>
            </a:r>
          </a:p>
          <a:p>
            <a:r>
              <a:rPr lang="en-US" b="1">
                <a:latin typeface="Arial" charset="0"/>
              </a:rPr>
              <a:t>ACCOUNTING</a:t>
            </a:r>
            <a:endParaRPr lang="en-US">
              <a:latin typeface="Arial" charset="0"/>
            </a:endParaRPr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1066800" y="2286000"/>
            <a:ext cx="4673600" cy="4216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90488" tIns="44450" rIns="90488" bIns="44450" anchorCtr="1"/>
          <a:lstStyle/>
          <a:p>
            <a:pPr algn="l"/>
            <a:r>
              <a:rPr lang="en-US" sz="3200" b="1"/>
              <a:t>   </a:t>
            </a:r>
            <a:r>
              <a:rPr lang="en-US" sz="2800" b="1"/>
              <a:t> 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6705600" y="1600200"/>
            <a:ext cx="2133600" cy="609600"/>
          </a:xfrm>
          <a:prstGeom prst="wedgeRoundRectCallout">
            <a:avLst>
              <a:gd name="adj1" fmla="val -150894"/>
              <a:gd name="adj2" fmla="val 345051"/>
              <a:gd name="adj3" fmla="val 16667"/>
            </a:avLst>
          </a:prstGeom>
          <a:solidFill>
            <a:srgbClr val="FF99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/>
              <a:t>Product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utoUpdateAnimBg="0"/>
      <p:bldP spid="22535" grpId="0" autoUpdateAnimBg="0"/>
      <p:bldP spid="22536" grpId="0" autoUpdateAnimBg="0"/>
      <p:bldP spid="225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F23-A5C6-46F5-8095-1FD5E6FBE26A}" type="slidenum">
              <a:rPr lang="en-US"/>
              <a:pPr/>
              <a:t>7</a:t>
            </a:fld>
            <a:endParaRPr lang="en-US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kumimoji="1" lang="en-US" sz="4400">
                <a:solidFill>
                  <a:schemeClr val="tx2"/>
                </a:solidFill>
              </a:rPr>
              <a:t>Accounting Bodies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381000" y="1600200"/>
            <a:ext cx="411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kumimoji="1" lang="en-US" sz="2800" dirty="0">
                <a:solidFill>
                  <a:schemeClr val="accent2"/>
                </a:solidFill>
              </a:rPr>
              <a:t>Financial</a:t>
            </a:r>
            <a:endParaRPr kumimoji="1" lang="en-US" sz="2800" dirty="0"/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 dirty="0"/>
              <a:t>Public Company Accounting Oversight Board (</a:t>
            </a:r>
            <a:r>
              <a:rPr kumimoji="1" lang="en-US" sz="2800" dirty="0" err="1"/>
              <a:t>PCAOB</a:t>
            </a:r>
            <a:r>
              <a:rPr kumimoji="1" lang="en-US" sz="2800" dirty="0"/>
              <a:t>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 dirty="0"/>
              <a:t>Securities and Exchange Commission (SEC)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 dirty="0"/>
              <a:t>Financial Accounting Standards Board (FASB)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4648200" y="1600200"/>
            <a:ext cx="426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kumimoji="1" lang="en-US" sz="2800" dirty="0">
                <a:solidFill>
                  <a:schemeClr val="accent2"/>
                </a:solidFill>
              </a:rPr>
              <a:t>Management</a:t>
            </a:r>
            <a:endParaRPr kumimoji="1" lang="en-US" dirty="0">
              <a:solidFill>
                <a:schemeClr val="accent2"/>
              </a:solidFill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 dirty="0"/>
              <a:t>Institute of Management Accountants (</a:t>
            </a:r>
            <a:r>
              <a:rPr kumimoji="1" lang="en-US" sz="2800" dirty="0" err="1"/>
              <a:t>IMA</a:t>
            </a:r>
            <a:r>
              <a:rPr kumimoji="1" lang="en-US" sz="2800" dirty="0"/>
              <a:t>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 dirty="0"/>
              <a:t>Society of Management Accountants of Canada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kumimoji="1" lang="en-US" sz="2800" dirty="0"/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1" lang="en-US" sz="2800" dirty="0"/>
              <a:t>Cost Accounting Standards Board (</a:t>
            </a:r>
            <a:r>
              <a:rPr kumimoji="1" lang="en-US" sz="2800" dirty="0" err="1"/>
              <a:t>CASB</a:t>
            </a:r>
            <a:r>
              <a:rPr kumimoji="1" lang="en-US" sz="2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/>
          <a:lstStyle/>
          <a:p>
            <a:r>
              <a:rPr lang="en-US" b="1" i="1" u="sng" dirty="0" smtClean="0"/>
              <a:t>TYPES OF FIRMS</a:t>
            </a:r>
            <a:endParaRPr lang="en-US" dirty="0" smtClean="0"/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pPr lvl="0"/>
            <a:r>
              <a:rPr lang="en-US" b="1" i="1" u="sng" dirty="0" smtClean="0"/>
              <a:t>MANUFACTURING FIRMS</a:t>
            </a:r>
            <a:r>
              <a:rPr lang="en-US" b="1" i="1" dirty="0" smtClean="0"/>
              <a:t>: FORD, TOYOTA, PEPSI, ETC.</a:t>
            </a:r>
            <a:endParaRPr lang="en-US" dirty="0" smtClean="0"/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pPr lvl="0"/>
            <a:r>
              <a:rPr lang="en-US" b="1" i="1" u="sng" dirty="0" smtClean="0"/>
              <a:t>MERCHANDISING FIRMS</a:t>
            </a:r>
            <a:r>
              <a:rPr lang="en-US" b="1" i="1" dirty="0" smtClean="0"/>
              <a:t>: GROCERY STORES, DRUG STORES</a:t>
            </a:r>
            <a:endParaRPr lang="en-US" dirty="0" smtClean="0"/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pPr lvl="0"/>
            <a:r>
              <a:rPr lang="en-US" b="1" i="1" u="sng" dirty="0" smtClean="0"/>
              <a:t>SERVICE FIRMS</a:t>
            </a:r>
            <a:r>
              <a:rPr lang="en-US" b="1" i="1" dirty="0" smtClean="0"/>
              <a:t>: BANKS, LAW FIRMS, CPA FIRMS, ETC.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00800"/>
          </a:xfrm>
        </p:spPr>
        <p:txBody>
          <a:bodyPr>
            <a:normAutofit/>
          </a:bodyPr>
          <a:lstStyle/>
          <a:p>
            <a:r>
              <a:rPr lang="en-US" sz="4400" b="1" i="1" u="sng" dirty="0" smtClean="0"/>
              <a:t>TYPES OF INVENTORY</a:t>
            </a:r>
            <a:endParaRPr lang="en-US" sz="4400" dirty="0" smtClean="0"/>
          </a:p>
          <a:p>
            <a:r>
              <a:rPr lang="en-US" sz="4400" b="1" i="1" dirty="0" smtClean="0"/>
              <a:t> </a:t>
            </a:r>
            <a:endParaRPr lang="en-US" sz="4400" dirty="0" smtClean="0"/>
          </a:p>
          <a:p>
            <a:pPr lvl="0"/>
            <a:r>
              <a:rPr lang="en-US" sz="4400" b="1" i="1" dirty="0" smtClean="0"/>
              <a:t>RAW MATERIAL INVENTORY</a:t>
            </a:r>
            <a:endParaRPr lang="en-US" sz="4400" dirty="0" smtClean="0"/>
          </a:p>
          <a:p>
            <a:r>
              <a:rPr lang="en-US" sz="4400" b="1" i="1" dirty="0" smtClean="0"/>
              <a:t> </a:t>
            </a:r>
            <a:endParaRPr lang="en-US" sz="4400" dirty="0" smtClean="0"/>
          </a:p>
          <a:p>
            <a:pPr lvl="0"/>
            <a:r>
              <a:rPr lang="en-US" sz="4400" b="1" i="1" dirty="0" smtClean="0"/>
              <a:t>WORK-IN-PROCESS INVENTORY</a:t>
            </a:r>
            <a:endParaRPr lang="en-US" sz="4400" dirty="0" smtClean="0"/>
          </a:p>
          <a:p>
            <a:r>
              <a:rPr lang="en-US" sz="4400" b="1" i="1" dirty="0" smtClean="0"/>
              <a:t> </a:t>
            </a:r>
            <a:endParaRPr lang="en-US" sz="4400" dirty="0" smtClean="0"/>
          </a:p>
          <a:p>
            <a:pPr lvl="0"/>
            <a:r>
              <a:rPr lang="en-US" sz="4400" b="1" i="1" dirty="0" smtClean="0"/>
              <a:t>FINISHED GOODS INVENTORY</a:t>
            </a:r>
            <a:endParaRPr lang="en-US" sz="4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355</Words>
  <Application>Microsoft Office PowerPoint</Application>
  <PresentationFormat>On-screen Show (4:3)</PresentationFormat>
  <Paragraphs>124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COST ACCOUNTING:  DETERMINING, MEASURING,  RECORDING, AND ANALYZING COSTS  MANAGERIAL ACCOUNTING:  USE OF COST  ACCOUNTING INFORMATION FOR PRODUCT COSTING, DECISION MAKING, PLANNING, CONTROL, AND EVALUATION </vt:lpstr>
      <vt:lpstr>Slide 2</vt:lpstr>
      <vt:lpstr>Accounting Differences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The University of Texas at San Antonio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ACCOUNTING:  DETERMINING, MEASURING,  RECORDING, AND ANALYZING COSTS  MANAGERIAL ACCOUNTING:  USE OF COST  ACCOUNTING INFORMATION FOR PRODUCT COSTING, DECISION MAKING, PLANNING, CONTROL, AND EVALUATION </dc:title>
  <dc:creator>fnj568</dc:creator>
  <cp:lastModifiedBy>fnj568</cp:lastModifiedBy>
  <cp:revision>8</cp:revision>
  <dcterms:created xsi:type="dcterms:W3CDTF">2010-07-07T21:32:37Z</dcterms:created>
  <dcterms:modified xsi:type="dcterms:W3CDTF">2010-08-13T20:29:37Z</dcterms:modified>
</cp:coreProperties>
</file>