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297" r:id="rId4"/>
    <p:sldId id="298" r:id="rId5"/>
    <p:sldId id="299" r:id="rId6"/>
    <p:sldId id="304" r:id="rId7"/>
    <p:sldId id="264" r:id="rId8"/>
    <p:sldId id="311" r:id="rId9"/>
    <p:sldId id="266" r:id="rId10"/>
    <p:sldId id="296" r:id="rId11"/>
    <p:sldId id="268" r:id="rId12"/>
    <p:sldId id="312" r:id="rId13"/>
    <p:sldId id="302" r:id="rId14"/>
    <p:sldId id="287" r:id="rId15"/>
    <p:sldId id="272" r:id="rId16"/>
    <p:sldId id="267" r:id="rId17"/>
    <p:sldId id="274" r:id="rId18"/>
    <p:sldId id="275" r:id="rId19"/>
    <p:sldId id="276" r:id="rId20"/>
    <p:sldId id="278" r:id="rId21"/>
    <p:sldId id="280" r:id="rId22"/>
    <p:sldId id="282" r:id="rId23"/>
    <p:sldId id="283" r:id="rId24"/>
    <p:sldId id="286" r:id="rId25"/>
    <p:sldId id="292" r:id="rId26"/>
    <p:sldId id="294" r:id="rId27"/>
    <p:sldId id="295" r:id="rId28"/>
    <p:sldId id="306" r:id="rId29"/>
    <p:sldId id="313" r:id="rId30"/>
    <p:sldId id="314" r:id="rId31"/>
    <p:sldId id="315" r:id="rId32"/>
    <p:sldId id="31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1E31F2-8433-4BD1-A5E4-933F69BF93E0}">
          <p14:sldIdLst>
            <p14:sldId id="256"/>
            <p14:sldId id="297"/>
            <p14:sldId id="298"/>
            <p14:sldId id="299"/>
            <p14:sldId id="304"/>
            <p14:sldId id="264"/>
            <p14:sldId id="311"/>
            <p14:sldId id="266"/>
            <p14:sldId id="296"/>
            <p14:sldId id="268"/>
            <p14:sldId id="312"/>
            <p14:sldId id="302"/>
            <p14:sldId id="287"/>
            <p14:sldId id="272"/>
            <p14:sldId id="267"/>
            <p14:sldId id="274"/>
            <p14:sldId id="275"/>
            <p14:sldId id="276"/>
            <p14:sldId id="278"/>
            <p14:sldId id="280"/>
            <p14:sldId id="282"/>
            <p14:sldId id="283"/>
            <p14:sldId id="286"/>
            <p14:sldId id="292"/>
            <p14:sldId id="294"/>
            <p14:sldId id="295"/>
          </p14:sldIdLst>
        </p14:section>
        <p14:section name="Case Study Chile" id="{E133DC7B-1EE2-43C0-BC31-A859F009E7CB}">
          <p14:sldIdLst>
            <p14:sldId id="306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tlana V. Klimenko" initials="SVK" lastIdx="8" clrIdx="0"/>
  <p:cmAuthor id="1" name="Eriko Tominaga" initials="E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6A6"/>
    <a:srgbClr val="4875B6"/>
    <a:srgbClr val="6F6C92"/>
    <a:srgbClr val="5668C4"/>
    <a:srgbClr val="535EC7"/>
    <a:srgbClr val="AE2112"/>
    <a:srgbClr val="007E3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253550\AppData\Local\Microsoft\Windows\Temporary%20Internet%20Files\Content.Outlook\S7E5VL04\Chart-%20Current%20LAC%20Governmental%20Accounting%2011%204%2014%20(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266628\AppData\Local\Microsoft\Windows\Temporary%20Internet%20Files\Content.Outlook\HQBFPQ5Z\Questionnaire%20Graphs%20Revised%20Dec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o\Downloads\Copy%20of%20Questionnaire%20Graphs%20Svetlana%20I%20%20(4)%20Oct%20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266628\AppData\Local\Microsoft\Windows\Temporary%20Internet%20Files\Content.Outlook\HQBFPQ5Z\Chart-%20Current%20LAC%20Governmental%20Accounting%20(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266628\Documents\FOCAL\FOR%20PRESENTATION%20MODIFIED%20Copy%20of%20Chart-%20Current%20LAC%20Governmental%20Accounting%20(4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ko\Desktop\Questionnaire%20Graphs%20Revised%20Dec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/>
                      <a:t>Nicaragua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Mexico</a:t>
                    </a:r>
                  </a:p>
                  <a:p>
                    <a:r>
                      <a:rPr lang="en-US"/>
                      <a:t>Panama</a:t>
                    </a:r>
                  </a:p>
                  <a:p>
                    <a:r>
                      <a:rPr lang="en-US"/>
                      <a:t>Uruguay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003296041774375E-3"/>
                  <c:y val="-1.49439601494396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Brazil</a:t>
                    </a:r>
                  </a:p>
                  <a:p>
                    <a:r>
                      <a:rPr lang="en-US" dirty="0" smtClean="0"/>
                      <a:t>Chile</a:t>
                    </a:r>
                  </a:p>
                  <a:p>
                    <a:r>
                      <a:rPr lang="en-US" dirty="0" smtClean="0"/>
                      <a:t>Costa </a:t>
                    </a:r>
                    <a:r>
                      <a:rPr lang="en-US" dirty="0"/>
                      <a:t>Rica</a:t>
                    </a:r>
                  </a:p>
                  <a:p>
                    <a:r>
                      <a:rPr lang="en-US" dirty="0" smtClean="0"/>
                      <a:t>Dom. </a:t>
                    </a:r>
                    <a:r>
                      <a:rPr lang="en-US" baseline="0" dirty="0" smtClean="0"/>
                      <a:t>Rep.</a:t>
                    </a:r>
                  </a:p>
                  <a:p>
                    <a:r>
                      <a:rPr lang="en-US" baseline="0" dirty="0" smtClean="0"/>
                      <a:t>Honduras</a:t>
                    </a:r>
                    <a:endParaRPr lang="en-US" baseline="0" dirty="0"/>
                  </a:p>
                  <a:p>
                    <a:r>
                      <a:rPr lang="en-US" baseline="0" dirty="0"/>
                      <a:t>Paraguay</a:t>
                    </a:r>
                  </a:p>
                  <a:p>
                    <a:r>
                      <a:rPr lang="en-US" baseline="0" dirty="0"/>
                      <a:t>Peru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74511658414321E-2"/>
                      <c:h val="0.440523234720193"/>
                    </c:manualLayout>
                  </c15:layout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Colombia</a:t>
                    </a:r>
                    <a:endParaRPr lang="en-US" dirty="0"/>
                  </a:p>
                  <a:p>
                    <a:r>
                      <a:rPr lang="en-US" dirty="0"/>
                      <a:t>Ecuador</a:t>
                    </a:r>
                  </a:p>
                  <a:p>
                    <a:r>
                      <a:rPr lang="en-US" dirty="0"/>
                      <a:t>El</a:t>
                    </a:r>
                    <a:r>
                      <a:rPr lang="en-US" baseline="0" dirty="0"/>
                      <a:t> Salvador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'Q5 IPSAS Adoption'!$S$8:$S$11</c:f>
              <c:strCache>
                <c:ptCount val="4"/>
                <c:pt idx="0">
                  <c:v>Cash to modified accrual basis</c:v>
                </c:pt>
                <c:pt idx="1">
                  <c:v>Cash to accrual basis IPSAS</c:v>
                </c:pt>
                <c:pt idx="2">
                  <c:v>Modified accrual basis to IPSAS</c:v>
                </c:pt>
                <c:pt idx="3">
                  <c:v>Different accrual bases to IPSAS</c:v>
                </c:pt>
              </c:strCache>
            </c:strRef>
          </c:cat>
          <c:val>
            <c:numRef>
              <c:f>'Q5 IPSAS Adoption'!$T$8:$T$11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193128"/>
        <c:axId val="87193520"/>
      </c:barChart>
      <c:catAx>
        <c:axId val="8719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/>
                <a:cs typeface="Times New Roman"/>
              </a:defRPr>
            </a:pPr>
            <a:endParaRPr lang="es-CL"/>
          </a:p>
        </c:txPr>
        <c:crossAx val="87193520"/>
        <c:crosses val="autoZero"/>
        <c:auto val="1"/>
        <c:lblAlgn val="ctr"/>
        <c:lblOffset val="100"/>
        <c:noMultiLvlLbl val="0"/>
      </c:catAx>
      <c:valAx>
        <c:axId val="87193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193128"/>
        <c:crosses val="autoZero"/>
        <c:crossBetween val="between"/>
      </c:valAx>
      <c:spPr>
        <a:solidFill>
          <a:schemeClr val="bg2"/>
        </a:solidFill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solidFill>
            <a:schemeClr val="bg1">
              <a:lumMod val="9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'Accountability &amp; Transparency'!$A$3:$A$5</c:f>
              <c:strCache>
                <c:ptCount val="3"/>
                <c:pt idx="0">
                  <c:v>Published Financial Statements</c:v>
                </c:pt>
                <c:pt idx="1">
                  <c:v>SAI Issued Opinion</c:v>
                </c:pt>
                <c:pt idx="2">
                  <c:v>FS Include SAI Opionion</c:v>
                </c:pt>
              </c:strCache>
            </c:strRef>
          </c:cat>
          <c:val>
            <c:numRef>
              <c:f>'Accountability &amp; Transparency'!$C$3:$C$5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8881696"/>
        <c:axId val="184887264"/>
        <c:axId val="0"/>
      </c:bar3DChart>
      <c:catAx>
        <c:axId val="2388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>
                <a:solidFill>
                  <a:srgbClr val="800000"/>
                </a:solidFill>
                <a:latin typeface="Times New Roman"/>
                <a:cs typeface="Times New Roman"/>
              </a:defRPr>
            </a:pPr>
            <a:endParaRPr lang="es-CL"/>
          </a:p>
        </c:txPr>
        <c:crossAx val="184887264"/>
        <c:crosses val="autoZero"/>
        <c:auto val="1"/>
        <c:lblAlgn val="ctr"/>
        <c:lblOffset val="100"/>
        <c:noMultiLvlLbl val="0"/>
      </c:catAx>
      <c:valAx>
        <c:axId val="184887264"/>
        <c:scaling>
          <c:orientation val="minMax"/>
          <c:max val="15"/>
        </c:scaling>
        <c:delete val="0"/>
        <c:axPos val="l"/>
        <c:numFmt formatCode="General" sourceLinked="1"/>
        <c:majorTickMark val="none"/>
        <c:minorTickMark val="none"/>
        <c:tickLblPos val="nextTo"/>
        <c:crossAx val="238881696"/>
        <c:crosses val="autoZero"/>
        <c:crossBetween val="between"/>
        <c:majorUnit val="3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solidFill>
          <a:schemeClr val="bg1">
            <a:lumMod val="65000"/>
          </a:schemeClr>
        </a:solidFill>
        <a:ln>
          <a:noFill/>
        </a:ln>
      </c:spPr>
    </c:sideWall>
    <c:backWall>
      <c:thickness val="0"/>
      <c:spPr>
        <a:solidFill>
          <a:schemeClr val="bg1">
            <a:lumMod val="65000"/>
          </a:schemeClr>
        </a:solidFill>
        <a:ln>
          <a:solidFill>
            <a:schemeClr val="bg1">
              <a:lumMod val="9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AE2112"/>
              </a:solidFill>
              <a:ln>
                <a:solidFill>
                  <a:srgbClr val="C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AE2112"/>
              </a:solidFill>
              <a:ln>
                <a:solidFill>
                  <a:srgbClr val="C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'[Questionnaire Graphs Revised Dec 2014.xlsx]Prop. Pant &amp; Equip. Recognition'!$A$6:$A$12</c:f>
              <c:strCache>
                <c:ptCount val="7"/>
                <c:pt idx="0">
                  <c:v>Cost at Acq.</c:v>
                </c:pt>
                <c:pt idx="1">
                  <c:v>Fair Value at Acq.</c:v>
                </c:pt>
                <c:pt idx="2">
                  <c:v>Both Meas. At Acq</c:v>
                </c:pt>
                <c:pt idx="3">
                  <c:v>Cost at Post-Acq</c:v>
                </c:pt>
                <c:pt idx="4">
                  <c:v>Fair Value at Post-Acq</c:v>
                </c:pt>
                <c:pt idx="5">
                  <c:v>Both Meas. At Post-Acq</c:v>
                </c:pt>
                <c:pt idx="6">
                  <c:v>Neither at Post-Acq</c:v>
                </c:pt>
              </c:strCache>
            </c:strRef>
          </c:cat>
          <c:val>
            <c:numRef>
              <c:f>'[Questionnaire Graphs Revised Dec 2014.xlsx]Prop. Pant &amp; Equip. Recognition'!$B$6:$B$12</c:f>
              <c:numCache>
                <c:formatCode>General</c:formatCode>
                <c:ptCount val="7"/>
                <c:pt idx="0">
                  <c:v>16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7197832"/>
        <c:axId val="87198224"/>
        <c:axId val="0"/>
      </c:bar3DChart>
      <c:catAx>
        <c:axId val="8719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100" b="1">
                <a:solidFill>
                  <a:srgbClr val="800000"/>
                </a:solidFill>
                <a:latin typeface="Times New Roman"/>
                <a:cs typeface="Times New Roman"/>
              </a:defRPr>
            </a:pPr>
            <a:endParaRPr lang="es-CL"/>
          </a:p>
        </c:txPr>
        <c:crossAx val="87198224"/>
        <c:crosses val="autoZero"/>
        <c:auto val="1"/>
        <c:lblAlgn val="ctr"/>
        <c:lblOffset val="100"/>
        <c:noMultiLvlLbl val="0"/>
      </c:catAx>
      <c:valAx>
        <c:axId val="87198224"/>
        <c:scaling>
          <c:orientation val="minMax"/>
          <c:max val="15"/>
        </c:scaling>
        <c:delete val="1"/>
        <c:axPos val="l"/>
        <c:numFmt formatCode="General" sourceLinked="1"/>
        <c:majorTickMark val="none"/>
        <c:minorTickMark val="none"/>
        <c:tickLblPos val="nextTo"/>
        <c:crossAx val="87197832"/>
        <c:crosses val="autoZero"/>
        <c:crossBetween val="between"/>
        <c:majorUnit val="3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solidFill>
          <a:schemeClr val="bg1">
            <a:lumMod val="50000"/>
          </a:schemeClr>
        </a:solidFill>
        <a:ln>
          <a:noFill/>
        </a:ln>
      </c:spPr>
    </c:sideWall>
    <c:backWall>
      <c:thickness val="0"/>
      <c:spPr>
        <a:solidFill>
          <a:schemeClr val="bg1">
            <a:lumMod val="50000"/>
          </a:schemeClr>
        </a:solidFill>
        <a:ln>
          <a:solidFill>
            <a:schemeClr val="bg1">
              <a:lumMod val="9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Questionnaire Graphs Svetlana I  (4) Oct 29.xlsx]Info About Employee Benefits'!$A$15:$A$20</c:f>
              <c:strCache>
                <c:ptCount val="6"/>
                <c:pt idx="0">
                  <c:v>Wages, Salaries, Annual and Sick Leave</c:v>
                </c:pt>
                <c:pt idx="1">
                  <c:v> Social Security</c:v>
                </c:pt>
                <c:pt idx="2">
                  <c:v>Defined Contribution Plan</c:v>
                </c:pt>
                <c:pt idx="3">
                  <c:v>Defined Benefit Plan</c:v>
                </c:pt>
                <c:pt idx="4">
                  <c:v> Post-employm. Ins. &amp; Med. Care</c:v>
                </c:pt>
                <c:pt idx="5">
                  <c:v>Termination  Benefits</c:v>
                </c:pt>
              </c:strCache>
            </c:strRef>
          </c:cat>
          <c:val>
            <c:numRef>
              <c:f>'[Copy of Questionnaire Graphs Svetlana I  (4) Oct 29.xlsx]Info About Employee Benefits'!$C$15:$C$20</c:f>
              <c:numCache>
                <c:formatCode>General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7199008"/>
        <c:axId val="163624208"/>
        <c:axId val="0"/>
      </c:bar3DChart>
      <c:catAx>
        <c:axId val="871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100" b="1">
                <a:solidFill>
                  <a:srgbClr val="800000"/>
                </a:solidFill>
                <a:latin typeface="Times New Roman"/>
                <a:cs typeface="Times New Roman"/>
              </a:defRPr>
            </a:pPr>
            <a:endParaRPr lang="es-CL"/>
          </a:p>
        </c:txPr>
        <c:crossAx val="163624208"/>
        <c:crosses val="autoZero"/>
        <c:auto val="1"/>
        <c:lblAlgn val="ctr"/>
        <c:lblOffset val="100"/>
        <c:noMultiLvlLbl val="0"/>
      </c:catAx>
      <c:valAx>
        <c:axId val="163624208"/>
        <c:scaling>
          <c:orientation val="minMax"/>
          <c:max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87199008"/>
        <c:crosses val="autoZero"/>
        <c:crossBetween val="between"/>
        <c:majorUnit val="3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cat>
            <c:strRef>
              <c:f>'Advantages of IPSAS'!$D$24:$D$34</c:f>
              <c:strCache>
                <c:ptCount val="11"/>
                <c:pt idx="0">
                  <c:v>Improve transparency and accountability of governments </c:v>
                </c:pt>
                <c:pt idx="1">
                  <c:v>Harmonize accounting standards</c:v>
                </c:pt>
                <c:pt idx="2">
                  <c:v>Improve the quality of decision-making</c:v>
                </c:pt>
                <c:pt idx="3">
                  <c:v>Strengthen fiscal sustainability</c:v>
                </c:pt>
                <c:pt idx="4">
                  <c:v>Provide complete information on assets and liabilities </c:v>
                </c:pt>
                <c:pt idx="5">
                  <c:v>Standardize the information</c:v>
                </c:pt>
                <c:pt idx="6">
                  <c:v>Reflect the economic reality of public bodies more reliably and consistently</c:v>
                </c:pt>
                <c:pt idx="7">
                  <c:v>Facilitate comparison at the international level</c:v>
                </c:pt>
                <c:pt idx="8">
                  <c:v>Provide reliable basis for audits and financial control</c:v>
                </c:pt>
                <c:pt idx="9">
                  <c:v>Effective and efficient use of resource</c:v>
                </c:pt>
                <c:pt idx="10">
                  <c:v>Improve perceptions in the market</c:v>
                </c:pt>
              </c:strCache>
            </c:strRef>
          </c:cat>
          <c:val>
            <c:numRef>
              <c:f>'Advantages of IPSAS'!$E$24:$E$34</c:f>
              <c:numCache>
                <c:formatCode>General</c:formatCode>
                <c:ptCount val="11"/>
                <c:pt idx="0">
                  <c:v>12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94304"/>
        <c:axId val="87194696"/>
      </c:radarChart>
      <c:catAx>
        <c:axId val="8719430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</a:defRPr>
            </a:pPr>
            <a:endParaRPr lang="es-CL"/>
          </a:p>
        </c:txPr>
        <c:crossAx val="87194696"/>
        <c:crosses val="autoZero"/>
        <c:auto val="1"/>
        <c:lblAlgn val="ctr"/>
        <c:lblOffset val="100"/>
        <c:noMultiLvlLbl val="0"/>
      </c:catAx>
      <c:valAx>
        <c:axId val="871946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</a:defRPr>
            </a:pPr>
            <a:endParaRPr lang="es-CL"/>
          </a:p>
        </c:txPr>
        <c:crossAx val="8719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'Obstacles and disadvantage '!$B$32:$B$39</c:f>
              <c:strCache>
                <c:ptCount val="8"/>
                <c:pt idx="0">
                  <c:v>Lack of trained personnel as agents of change</c:v>
                </c:pt>
                <c:pt idx="1">
                  <c:v>Need for change in the regulations (laws)</c:v>
                </c:pt>
                <c:pt idx="2">
                  <c:v>Ignorance of the importance of government accounting</c:v>
                </c:pt>
                <c:pt idx="3">
                  <c:v>Resistance to change</c:v>
                </c:pt>
                <c:pt idx="4">
                  <c:v>Prevalence of budget information</c:v>
                </c:pt>
                <c:pt idx="5">
                  <c:v>Shortage of local experts</c:v>
                </c:pt>
                <c:pt idx="6">
                  <c:v>Time and investment requirement</c:v>
                </c:pt>
                <c:pt idx="7">
                  <c:v>Associated costs </c:v>
                </c:pt>
              </c:strCache>
            </c:strRef>
          </c:cat>
          <c:val>
            <c:numRef>
              <c:f>'Obstacles and disadvantage '!$C$32:$C$39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78160"/>
        <c:axId val="185878552"/>
      </c:barChart>
      <c:catAx>
        <c:axId val="185878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5878552"/>
        <c:crosses val="autoZero"/>
        <c:auto val="1"/>
        <c:lblAlgn val="ctr"/>
        <c:lblOffset val="100"/>
        <c:noMultiLvlLbl val="0"/>
      </c:catAx>
      <c:valAx>
        <c:axId val="185878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58781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10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c:spPr>
    </c:floor>
    <c:sideWall>
      <c:thickness val="0"/>
      <c:spPr>
        <a:solidFill>
          <a:schemeClr val="bg1">
            <a:lumMod val="50000"/>
          </a:schemeClr>
        </a:solidFill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'Section II.1'!$B$14:$B$20</c:f>
              <c:strCache>
                <c:ptCount val="7"/>
                <c:pt idx="0">
                  <c:v>Employee benefits</c:v>
                </c:pt>
                <c:pt idx="1">
                  <c:v>Update or acquisition of computing platform</c:v>
                </c:pt>
                <c:pt idx="2">
                  <c:v>Tax revenue recognition</c:v>
                </c:pt>
                <c:pt idx="3">
                  <c:v>Contingencies and provisions</c:v>
                </c:pt>
                <c:pt idx="4">
                  <c:v>Transition to accrual accounting </c:v>
                </c:pt>
                <c:pt idx="5">
                  <c:v>Fixed asset management</c:v>
                </c:pt>
                <c:pt idx="6">
                  <c:v>Fixed and intangible assets</c:v>
                </c:pt>
              </c:strCache>
            </c:strRef>
          </c:cat>
          <c:val>
            <c:numRef>
              <c:f>'Section II.1'!$C$14:$C$20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879336"/>
        <c:axId val="185880120"/>
        <c:axId val="0"/>
      </c:bar3DChart>
      <c:catAx>
        <c:axId val="185879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5880120"/>
        <c:crosses val="autoZero"/>
        <c:auto val="1"/>
        <c:lblAlgn val="ctr"/>
        <c:lblOffset val="100"/>
        <c:noMultiLvlLbl val="0"/>
      </c:catAx>
      <c:valAx>
        <c:axId val="185880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87933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1" dirty="0" smtClean="0">
                <a:latin typeface="Times New Roman"/>
                <a:cs typeface="Times New Roman"/>
              </a:rPr>
              <a:t>Preferred Support Modalities</a:t>
            </a:r>
            <a:endParaRPr lang="en-US" sz="1400" b="1" i="1" baseline="0" dirty="0">
              <a:latin typeface="Times New Roman"/>
              <a:cs typeface="Times New Roman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solidFill>
            <a:schemeClr val="bg1">
              <a:lumMod val="9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'Section II.2'!$B$11:$B$15</c:f>
              <c:strCache>
                <c:ptCount val="5"/>
                <c:pt idx="0">
                  <c:v>Peer review</c:v>
                </c:pt>
                <c:pt idx="1">
                  <c:v>Training</c:v>
                </c:pt>
                <c:pt idx="2">
                  <c:v>Opportunities to interact with peers or experts</c:v>
                </c:pt>
                <c:pt idx="3">
                  <c:v>Exchange of expertise</c:v>
                </c:pt>
                <c:pt idx="4">
                  <c:v>Technical Assistance</c:v>
                </c:pt>
              </c:strCache>
            </c:strRef>
          </c:cat>
          <c:val>
            <c:numRef>
              <c:f>'Section II.2'!$C$11:$C$15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195480"/>
        <c:axId val="87195872"/>
        <c:axId val="0"/>
      </c:bar3DChart>
      <c:catAx>
        <c:axId val="87195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800000"/>
                </a:solidFill>
                <a:latin typeface="Times New Roman"/>
                <a:cs typeface="Times New Roman"/>
              </a:defRPr>
            </a:pPr>
            <a:endParaRPr lang="es-CL"/>
          </a:p>
        </c:txPr>
        <c:crossAx val="87195872"/>
        <c:crosses val="autoZero"/>
        <c:auto val="1"/>
        <c:lblAlgn val="ctr"/>
        <c:lblOffset val="100"/>
        <c:noMultiLvlLbl val="0"/>
      </c:catAx>
      <c:valAx>
        <c:axId val="8719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195480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solidFill>
            <a:schemeClr val="bg1">
              <a:lumMod val="9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'1.Scope of Financial Statements'!$A$23:$A$26</c:f>
              <c:strCache>
                <c:ptCount val="4"/>
                <c:pt idx="0">
                  <c:v>(i) Whole of Government</c:v>
                </c:pt>
                <c:pt idx="1">
                  <c:v>(ii) General Government (central, state and local)</c:v>
                </c:pt>
                <c:pt idx="2">
                  <c:v>(iii) Central Government </c:v>
                </c:pt>
                <c:pt idx="3">
                  <c:v>(iv) limited entities within the Central Government </c:v>
                </c:pt>
              </c:strCache>
            </c:strRef>
          </c:cat>
          <c:val>
            <c:numRef>
              <c:f>'1.Scope of Financial Statements'!$B$23:$B$26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40513840"/>
        <c:axId val="238878168"/>
        <c:axId val="0"/>
      </c:bar3DChart>
      <c:catAx>
        <c:axId val="24051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800000"/>
                </a:solidFill>
                <a:latin typeface="+mj-lt"/>
                <a:cs typeface="Times New Roman"/>
              </a:defRPr>
            </a:pPr>
            <a:endParaRPr lang="es-CL"/>
          </a:p>
        </c:txPr>
        <c:crossAx val="238878168"/>
        <c:crosses val="autoZero"/>
        <c:auto val="1"/>
        <c:lblAlgn val="ctr"/>
        <c:lblOffset val="100"/>
        <c:noMultiLvlLbl val="0"/>
      </c:catAx>
      <c:valAx>
        <c:axId val="238878168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405138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solidFill>
            <a:schemeClr val="bg1">
              <a:lumMod val="9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'1.Scope of Financial Statements'!$A$39:$A$42</c:f>
              <c:strCache>
                <c:ptCount val="4"/>
                <c:pt idx="0">
                  <c:v>(i)  Whole of Government</c:v>
                </c:pt>
                <c:pt idx="1">
                  <c:v>(ii) General Government (central, state and local)</c:v>
                </c:pt>
                <c:pt idx="2">
                  <c:v>(iii) Central Government </c:v>
                </c:pt>
                <c:pt idx="3">
                  <c:v>(iv) limited entities within the Central Government </c:v>
                </c:pt>
              </c:strCache>
            </c:strRef>
          </c:cat>
          <c:val>
            <c:numRef>
              <c:f>'1.Scope of Financial Statements'!$B$39:$B$42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3361824"/>
        <c:axId val="238879344"/>
        <c:axId val="0"/>
      </c:bar3DChart>
      <c:catAx>
        <c:axId val="1633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800000"/>
                </a:solidFill>
                <a:latin typeface="Times New Roman"/>
                <a:cs typeface="Times New Roman"/>
              </a:defRPr>
            </a:pPr>
            <a:endParaRPr lang="es-CL"/>
          </a:p>
        </c:txPr>
        <c:crossAx val="238879344"/>
        <c:crosses val="autoZero"/>
        <c:auto val="1"/>
        <c:lblAlgn val="ctr"/>
        <c:lblOffset val="100"/>
        <c:noMultiLvlLbl val="0"/>
      </c:catAx>
      <c:valAx>
        <c:axId val="238879344"/>
        <c:scaling>
          <c:orientation val="minMax"/>
          <c:max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163361824"/>
        <c:crosses val="autoZero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solidFill>
            <a:schemeClr val="bg1">
              <a:lumMod val="9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3.8603382910469525E-2"/>
          <c:y val="4.3987795899522071E-2"/>
          <c:w val="0.94102624671916013"/>
          <c:h val="0.72563048279820808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'1.Scope of Financial Statements'!$A$55:$A$58</c:f>
              <c:strCache>
                <c:ptCount val="4"/>
                <c:pt idx="0">
                  <c:v>(i) Whole of Government</c:v>
                </c:pt>
                <c:pt idx="1">
                  <c:v>(ii) General Government (central, state and local)</c:v>
                </c:pt>
                <c:pt idx="2">
                  <c:v>(iii) Central Government </c:v>
                </c:pt>
                <c:pt idx="3">
                  <c:v>(iv) limited entities within the Central Government </c:v>
                </c:pt>
              </c:strCache>
            </c:strRef>
          </c:cat>
          <c:val>
            <c:numRef>
              <c:f>'1.Scope of Financial Statements'!$B$55:$B$58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84886872"/>
        <c:axId val="238880520"/>
        <c:axId val="0"/>
      </c:bar3DChart>
      <c:catAx>
        <c:axId val="18488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800000"/>
                </a:solidFill>
                <a:latin typeface="Times New Roman"/>
                <a:cs typeface="Times New Roman"/>
              </a:defRPr>
            </a:pPr>
            <a:endParaRPr lang="es-CL"/>
          </a:p>
        </c:txPr>
        <c:crossAx val="238880520"/>
        <c:crosses val="autoZero"/>
        <c:auto val="1"/>
        <c:lblAlgn val="ctr"/>
        <c:lblOffset val="100"/>
        <c:noMultiLvlLbl val="0"/>
      </c:catAx>
      <c:valAx>
        <c:axId val="238880520"/>
        <c:scaling>
          <c:orientation val="minMax"/>
          <c:max val="11"/>
        </c:scaling>
        <c:delete val="1"/>
        <c:axPos val="l"/>
        <c:numFmt formatCode="General" sourceLinked="1"/>
        <c:majorTickMark val="none"/>
        <c:minorTickMark val="none"/>
        <c:tickLblPos val="nextTo"/>
        <c:crossAx val="184886872"/>
        <c:crosses val="autoZero"/>
        <c:crossBetween val="between"/>
        <c:majorUnit val="1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solidFill>
          <a:schemeClr val="bg1">
            <a:lumMod val="50000"/>
          </a:schemeClr>
        </a:solidFill>
        <a:ln>
          <a:noFill/>
        </a:ln>
      </c:spPr>
    </c:sideWall>
    <c:backWall>
      <c:thickness val="0"/>
      <c:spPr>
        <a:solidFill>
          <a:schemeClr val="bg1">
            <a:lumMod val="50000"/>
          </a:schemeClr>
        </a:solidFill>
        <a:ln>
          <a:solidFill>
            <a:schemeClr val="bg1">
              <a:lumMod val="9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'2.Notes to the Fin. Statements'!$A$5:$A$17</c:f>
              <c:strCache>
                <c:ptCount val="13"/>
                <c:pt idx="0">
                  <c:v>1. Accounting Policies</c:v>
                </c:pt>
                <c:pt idx="1">
                  <c:v>2. Cash and Cash Equivalents</c:v>
                </c:pt>
                <c:pt idx="2">
                  <c:v>3. Correction of Errors</c:v>
                </c:pt>
                <c:pt idx="3">
                  <c:v>4. Intragovernmental Transfers</c:v>
                </c:pt>
                <c:pt idx="4">
                  <c:v>5. Treatment of Foreign Currency</c:v>
                </c:pt>
                <c:pt idx="5">
                  <c:v>6. Public Investments</c:v>
                </c:pt>
                <c:pt idx="6">
                  <c:v>7. Uncleared Suspense Accounts</c:v>
                </c:pt>
                <c:pt idx="7">
                  <c:v>8. Contingent Liabilities and Provisions</c:v>
                </c:pt>
                <c:pt idx="8">
                  <c:v>9. Public Debt</c:v>
                </c:pt>
                <c:pt idx="9">
                  <c:v>10. Payment and Revenue Arrears</c:v>
                </c:pt>
                <c:pt idx="10">
                  <c:v>11.  Financial and Non-Financial Losses</c:v>
                </c:pt>
                <c:pt idx="11">
                  <c:v>12. Accounting for Capital Projects</c:v>
                </c:pt>
                <c:pt idx="12">
                  <c:v>13. Sal. &amp; Benef. of  Public Officials</c:v>
                </c:pt>
              </c:strCache>
            </c:strRef>
          </c:cat>
          <c:val>
            <c:numRef>
              <c:f>'2.Notes to the Fin. Statements'!$C$5:$C$17</c:f>
              <c:numCache>
                <c:formatCode>General</c:formatCode>
                <c:ptCount val="13"/>
                <c:pt idx="0">
                  <c:v>16</c:v>
                </c:pt>
                <c:pt idx="1">
                  <c:v>15</c:v>
                </c:pt>
                <c:pt idx="2">
                  <c:v>11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6</c:v>
                </c:pt>
                <c:pt idx="7">
                  <c:v>12</c:v>
                </c:pt>
                <c:pt idx="8">
                  <c:v>16</c:v>
                </c:pt>
                <c:pt idx="9">
                  <c:v>12</c:v>
                </c:pt>
                <c:pt idx="10">
                  <c:v>9</c:v>
                </c:pt>
                <c:pt idx="11">
                  <c:v>11</c:v>
                </c:pt>
                <c:pt idx="1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7196656"/>
        <c:axId val="87197048"/>
        <c:axId val="0"/>
      </c:bar3DChart>
      <c:catAx>
        <c:axId val="8719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100" b="1">
                <a:solidFill>
                  <a:srgbClr val="800000"/>
                </a:solidFill>
                <a:latin typeface="Times New Roman"/>
                <a:cs typeface="Times New Roman"/>
              </a:defRPr>
            </a:pPr>
            <a:endParaRPr lang="es-CL"/>
          </a:p>
        </c:txPr>
        <c:crossAx val="87197048"/>
        <c:crosses val="autoZero"/>
        <c:auto val="1"/>
        <c:lblAlgn val="ctr"/>
        <c:lblOffset val="100"/>
        <c:noMultiLvlLbl val="0"/>
      </c:catAx>
      <c:valAx>
        <c:axId val="87197048"/>
        <c:scaling>
          <c:orientation val="minMax"/>
          <c:max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87196656"/>
        <c:crosses val="autoZero"/>
        <c:crossBetween val="between"/>
        <c:majorUnit val="3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FADF4-602B-C345-BBA3-779E40E55EF3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6F8A7-A35E-9C4C-8D75-8E402B1981D4}">
      <dgm:prSet phldrT="[Text]"/>
      <dgm:spPr/>
      <dgm:t>
        <a:bodyPr/>
        <a:lstStyle/>
        <a:p>
          <a:r>
            <a:rPr lang="en-US" b="1" dirty="0" smtClean="0"/>
            <a:t>Fiscal Position</a:t>
          </a:r>
          <a:endParaRPr lang="en-US" b="1" dirty="0"/>
        </a:p>
      </dgm:t>
    </dgm:pt>
    <dgm:pt modelId="{91295474-BDAC-174B-AE6C-943F33A6376B}" type="parTrans" cxnId="{771B5840-6FD1-F74A-BD64-7F87DBBA2BBF}">
      <dgm:prSet/>
      <dgm:spPr/>
      <dgm:t>
        <a:bodyPr/>
        <a:lstStyle/>
        <a:p>
          <a:endParaRPr lang="en-US"/>
        </a:p>
      </dgm:t>
    </dgm:pt>
    <dgm:pt modelId="{AC9D37B1-F459-E848-9BEE-A38D5FE3F88B}" type="sibTrans" cxnId="{771B5840-6FD1-F74A-BD64-7F87DBBA2BBF}">
      <dgm:prSet/>
      <dgm:spPr/>
      <dgm:t>
        <a:bodyPr/>
        <a:lstStyle/>
        <a:p>
          <a:endParaRPr lang="en-US"/>
        </a:p>
      </dgm:t>
    </dgm:pt>
    <dgm:pt modelId="{ED330FC8-D120-F94F-9A40-7B1A8AD4A2BF}">
      <dgm:prSet phldrT="[Text]"/>
      <dgm:spPr/>
      <dgm:t>
        <a:bodyPr/>
        <a:lstStyle/>
        <a:p>
          <a:r>
            <a:rPr lang="en-US" b="1" dirty="0" smtClean="0"/>
            <a:t>Fiscal Stability</a:t>
          </a:r>
          <a:endParaRPr lang="en-US" b="1" dirty="0"/>
        </a:p>
      </dgm:t>
    </dgm:pt>
    <dgm:pt modelId="{802B2F27-1CA8-4D40-9375-026197E8BEC3}" type="parTrans" cxnId="{7ED6853D-4EBB-7744-91CE-66B7ECAB259B}">
      <dgm:prSet/>
      <dgm:spPr/>
      <dgm:t>
        <a:bodyPr/>
        <a:lstStyle/>
        <a:p>
          <a:endParaRPr lang="en-US"/>
        </a:p>
      </dgm:t>
    </dgm:pt>
    <dgm:pt modelId="{41E5CCBF-1A43-7949-B105-F4A9F97B0137}" type="sibTrans" cxnId="{7ED6853D-4EBB-7744-91CE-66B7ECAB259B}">
      <dgm:prSet/>
      <dgm:spPr/>
      <dgm:t>
        <a:bodyPr/>
        <a:lstStyle/>
        <a:p>
          <a:endParaRPr lang="en-US"/>
        </a:p>
      </dgm:t>
    </dgm:pt>
    <dgm:pt modelId="{5BDB8CC3-AC6E-354E-A97A-FFD9D6CDFA5B}">
      <dgm:prSet phldrT="[Text]"/>
      <dgm:spPr/>
      <dgm:t>
        <a:bodyPr/>
        <a:lstStyle/>
        <a:p>
          <a:r>
            <a:rPr lang="en-US" b="1" dirty="0" smtClean="0"/>
            <a:t>Fiscal Sustainability</a:t>
          </a:r>
          <a:endParaRPr lang="en-US" b="1" dirty="0"/>
        </a:p>
      </dgm:t>
    </dgm:pt>
    <dgm:pt modelId="{38DCC710-529B-4D40-BD5E-210543075267}" type="parTrans" cxnId="{91451187-798E-0844-9606-ACE8D15BBEF9}">
      <dgm:prSet/>
      <dgm:spPr/>
      <dgm:t>
        <a:bodyPr/>
        <a:lstStyle/>
        <a:p>
          <a:endParaRPr lang="en-US"/>
        </a:p>
      </dgm:t>
    </dgm:pt>
    <dgm:pt modelId="{782E158E-37BC-6840-BCDB-7CFDEBFCB87A}" type="sibTrans" cxnId="{91451187-798E-0844-9606-ACE8D15BBEF9}">
      <dgm:prSet/>
      <dgm:spPr/>
      <dgm:t>
        <a:bodyPr/>
        <a:lstStyle/>
        <a:p>
          <a:endParaRPr lang="en-US"/>
        </a:p>
      </dgm:t>
    </dgm:pt>
    <dgm:pt modelId="{06086218-780B-D144-A93D-DB4D20A6F379}" type="pres">
      <dgm:prSet presAssocID="{964FADF4-602B-C345-BBA3-779E40E55E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FD989-833B-CC48-90D6-3C33B0CC3C60}" type="pres">
      <dgm:prSet presAssocID="{964FADF4-602B-C345-BBA3-779E40E55EF3}" presName="arrow" presStyleLbl="bgShp" presStyleIdx="0" presStyleCnt="1" custLinFactNeighborY="-4270"/>
      <dgm:spPr/>
    </dgm:pt>
    <dgm:pt modelId="{4996BDDA-08B1-1548-A93C-56B1A4C43440}" type="pres">
      <dgm:prSet presAssocID="{964FADF4-602B-C345-BBA3-779E40E55EF3}" presName="arrowDiagram3" presStyleCnt="0"/>
      <dgm:spPr/>
    </dgm:pt>
    <dgm:pt modelId="{9F0ED8E0-C113-F041-909A-12A8A39F4B15}" type="pres">
      <dgm:prSet presAssocID="{CD56F8A7-A35E-9C4C-8D75-8E402B1981D4}" presName="bullet3a" presStyleLbl="node1" presStyleIdx="0" presStyleCnt="3"/>
      <dgm:spPr/>
    </dgm:pt>
    <dgm:pt modelId="{50F3F8D1-8039-224A-9496-03E0A697CD1F}" type="pres">
      <dgm:prSet presAssocID="{CD56F8A7-A35E-9C4C-8D75-8E402B1981D4}" presName="textBox3a" presStyleLbl="revTx" presStyleIdx="0" presStyleCnt="3" custScaleX="146199" custScaleY="34776" custLinFactNeighborX="4090" custLinFactNeighborY="-73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7BD3-50DF-7247-830A-101FF5495CF8}" type="pres">
      <dgm:prSet presAssocID="{ED330FC8-D120-F94F-9A40-7B1A8AD4A2BF}" presName="bullet3b" presStyleLbl="node1" presStyleIdx="1" presStyleCnt="3"/>
      <dgm:spPr/>
    </dgm:pt>
    <dgm:pt modelId="{CDD08F4B-6F65-214F-B68B-CC9EF2334BF7}" type="pres">
      <dgm:prSet presAssocID="{ED330FC8-D120-F94F-9A40-7B1A8AD4A2BF}" presName="textBox3b" presStyleLbl="revTx" presStyleIdx="1" presStyleCnt="3" custScaleX="135104" custScaleY="20508" custLinFactNeighborX="15883" custLinFactNeighborY="-56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C1A2F-94DD-7549-8948-4BB46918ED72}" type="pres">
      <dgm:prSet presAssocID="{5BDB8CC3-AC6E-354E-A97A-FFD9D6CDFA5B}" presName="bullet3c" presStyleLbl="node1" presStyleIdx="2" presStyleCnt="3"/>
      <dgm:spPr/>
    </dgm:pt>
    <dgm:pt modelId="{66B53DF8-09D0-A542-BBD0-8BFD1D8F45CA}" type="pres">
      <dgm:prSet presAssocID="{5BDB8CC3-AC6E-354E-A97A-FFD9D6CDFA5B}" presName="textBox3c" presStyleLbl="revTx" presStyleIdx="2" presStyleCnt="3" custScaleX="106539" custScaleY="27543" custLinFactNeighborX="1324" custLinFactNeighborY="-5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C5A68-A100-40B2-9594-16162EE9B581}" type="presOf" srcId="{5BDB8CC3-AC6E-354E-A97A-FFD9D6CDFA5B}" destId="{66B53DF8-09D0-A542-BBD0-8BFD1D8F45CA}" srcOrd="0" destOrd="0" presId="urn:microsoft.com/office/officeart/2005/8/layout/arrow2"/>
    <dgm:cxn modelId="{80C6D276-03B2-49A8-8436-9D1D8441033A}" type="presOf" srcId="{964FADF4-602B-C345-BBA3-779E40E55EF3}" destId="{06086218-780B-D144-A93D-DB4D20A6F379}" srcOrd="0" destOrd="0" presId="urn:microsoft.com/office/officeart/2005/8/layout/arrow2"/>
    <dgm:cxn modelId="{DA5F7099-007A-41C6-9E72-748E38DA5E5E}" type="presOf" srcId="{CD56F8A7-A35E-9C4C-8D75-8E402B1981D4}" destId="{50F3F8D1-8039-224A-9496-03E0A697CD1F}" srcOrd="0" destOrd="0" presId="urn:microsoft.com/office/officeart/2005/8/layout/arrow2"/>
    <dgm:cxn modelId="{7ED6853D-4EBB-7744-91CE-66B7ECAB259B}" srcId="{964FADF4-602B-C345-BBA3-779E40E55EF3}" destId="{ED330FC8-D120-F94F-9A40-7B1A8AD4A2BF}" srcOrd="1" destOrd="0" parTransId="{802B2F27-1CA8-4D40-9375-026197E8BEC3}" sibTransId="{41E5CCBF-1A43-7949-B105-F4A9F97B0137}"/>
    <dgm:cxn modelId="{771B5840-6FD1-F74A-BD64-7F87DBBA2BBF}" srcId="{964FADF4-602B-C345-BBA3-779E40E55EF3}" destId="{CD56F8A7-A35E-9C4C-8D75-8E402B1981D4}" srcOrd="0" destOrd="0" parTransId="{91295474-BDAC-174B-AE6C-943F33A6376B}" sibTransId="{AC9D37B1-F459-E848-9BEE-A38D5FE3F88B}"/>
    <dgm:cxn modelId="{2184FDE8-9DAC-4064-AE19-E9A5481699EB}" type="presOf" srcId="{ED330FC8-D120-F94F-9A40-7B1A8AD4A2BF}" destId="{CDD08F4B-6F65-214F-B68B-CC9EF2334BF7}" srcOrd="0" destOrd="0" presId="urn:microsoft.com/office/officeart/2005/8/layout/arrow2"/>
    <dgm:cxn modelId="{91451187-798E-0844-9606-ACE8D15BBEF9}" srcId="{964FADF4-602B-C345-BBA3-779E40E55EF3}" destId="{5BDB8CC3-AC6E-354E-A97A-FFD9D6CDFA5B}" srcOrd="2" destOrd="0" parTransId="{38DCC710-529B-4D40-BD5E-210543075267}" sibTransId="{782E158E-37BC-6840-BCDB-7CFDEBFCB87A}"/>
    <dgm:cxn modelId="{48150836-6D28-43C0-830A-506B3DC32030}" type="presParOf" srcId="{06086218-780B-D144-A93D-DB4D20A6F379}" destId="{C99FD989-833B-CC48-90D6-3C33B0CC3C60}" srcOrd="0" destOrd="0" presId="urn:microsoft.com/office/officeart/2005/8/layout/arrow2"/>
    <dgm:cxn modelId="{A356F7C4-909A-4A34-8916-C4B298B6943B}" type="presParOf" srcId="{06086218-780B-D144-A93D-DB4D20A6F379}" destId="{4996BDDA-08B1-1548-A93C-56B1A4C43440}" srcOrd="1" destOrd="0" presId="urn:microsoft.com/office/officeart/2005/8/layout/arrow2"/>
    <dgm:cxn modelId="{5A4FDC89-9DAD-4AE5-B856-83CA225CEABA}" type="presParOf" srcId="{4996BDDA-08B1-1548-A93C-56B1A4C43440}" destId="{9F0ED8E0-C113-F041-909A-12A8A39F4B15}" srcOrd="0" destOrd="0" presId="urn:microsoft.com/office/officeart/2005/8/layout/arrow2"/>
    <dgm:cxn modelId="{1706EEFD-CD2B-4314-9A7B-87028D1EBA02}" type="presParOf" srcId="{4996BDDA-08B1-1548-A93C-56B1A4C43440}" destId="{50F3F8D1-8039-224A-9496-03E0A697CD1F}" srcOrd="1" destOrd="0" presId="urn:microsoft.com/office/officeart/2005/8/layout/arrow2"/>
    <dgm:cxn modelId="{6835B3A4-8C03-4E98-9E9B-F569A9454AF8}" type="presParOf" srcId="{4996BDDA-08B1-1548-A93C-56B1A4C43440}" destId="{572F7BD3-50DF-7247-830A-101FF5495CF8}" srcOrd="2" destOrd="0" presId="urn:microsoft.com/office/officeart/2005/8/layout/arrow2"/>
    <dgm:cxn modelId="{D6E83D56-E8E0-4819-966A-C9982A45D268}" type="presParOf" srcId="{4996BDDA-08B1-1548-A93C-56B1A4C43440}" destId="{CDD08F4B-6F65-214F-B68B-CC9EF2334BF7}" srcOrd="3" destOrd="0" presId="urn:microsoft.com/office/officeart/2005/8/layout/arrow2"/>
    <dgm:cxn modelId="{7843B4F6-286A-40EF-9DFD-6F6DCD8CBF43}" type="presParOf" srcId="{4996BDDA-08B1-1548-A93C-56B1A4C43440}" destId="{33FC1A2F-94DD-7549-8948-4BB46918ED72}" srcOrd="4" destOrd="0" presId="urn:microsoft.com/office/officeart/2005/8/layout/arrow2"/>
    <dgm:cxn modelId="{8933A61C-E453-4F5B-9DEC-7CAA76886E3C}" type="presParOf" srcId="{4996BDDA-08B1-1548-A93C-56B1A4C43440}" destId="{66B53DF8-09D0-A542-BBD0-8BFD1D8F45C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FA64A-AD54-FD42-8268-DA54206B172A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3B411-EA9D-7E4A-81F8-104655D81469}">
      <dgm:prSet phldrT="[Text]"/>
      <dgm:spPr/>
      <dgm:t>
        <a:bodyPr/>
        <a:lstStyle/>
        <a:p>
          <a:r>
            <a:rPr lang="en-US" b="1" dirty="0" smtClean="0"/>
            <a:t>Performance Budgeting (PB) and Management Initiatives</a:t>
          </a:r>
          <a:endParaRPr lang="en-US" b="1" dirty="0"/>
        </a:p>
      </dgm:t>
    </dgm:pt>
    <dgm:pt modelId="{DF01F250-1380-1744-BDB6-C0E40DD62E77}" type="parTrans" cxnId="{74177CF0-D9DD-364D-AC25-7FC2FC3704D9}">
      <dgm:prSet/>
      <dgm:spPr/>
      <dgm:t>
        <a:bodyPr/>
        <a:lstStyle/>
        <a:p>
          <a:endParaRPr lang="en-US"/>
        </a:p>
      </dgm:t>
    </dgm:pt>
    <dgm:pt modelId="{FAA2051B-CA8E-2A46-9930-09828C1B9934}" type="sibTrans" cxnId="{74177CF0-D9DD-364D-AC25-7FC2FC3704D9}">
      <dgm:prSet/>
      <dgm:spPr/>
      <dgm:t>
        <a:bodyPr/>
        <a:lstStyle/>
        <a:p>
          <a:endParaRPr lang="en-US"/>
        </a:p>
      </dgm:t>
    </dgm:pt>
    <dgm:pt modelId="{67165BD2-C5C8-384C-93B9-C7FDFBBD84A4}">
      <dgm:prSet phldrT="[Text]" custT="1"/>
      <dgm:spPr/>
      <dgm:t>
        <a:bodyPr/>
        <a:lstStyle/>
        <a:p>
          <a:r>
            <a:rPr lang="en-US" sz="1200" dirty="0" smtClean="0"/>
            <a:t>10 countries use PB at the central govt. level; 4 countries use it in line ministries.</a:t>
          </a:r>
          <a:endParaRPr lang="en-US" sz="1200" dirty="0"/>
        </a:p>
      </dgm:t>
    </dgm:pt>
    <dgm:pt modelId="{EF436368-BCF5-FC43-B2CA-3B62FE182A1F}" type="parTrans" cxnId="{20078771-92C3-2E49-A60C-5871C2A1B182}">
      <dgm:prSet/>
      <dgm:spPr/>
      <dgm:t>
        <a:bodyPr/>
        <a:lstStyle/>
        <a:p>
          <a:endParaRPr lang="en-US"/>
        </a:p>
      </dgm:t>
    </dgm:pt>
    <dgm:pt modelId="{734A39FE-04CF-244D-9270-08AAAA7D2860}" type="sibTrans" cxnId="{20078771-92C3-2E49-A60C-5871C2A1B182}">
      <dgm:prSet/>
      <dgm:spPr/>
      <dgm:t>
        <a:bodyPr/>
        <a:lstStyle/>
        <a:p>
          <a:endParaRPr lang="en-US"/>
        </a:p>
      </dgm:t>
    </dgm:pt>
    <dgm:pt modelId="{30A20E21-FF31-B540-B807-2654EDE8AF9C}">
      <dgm:prSet phldrT="[Text]"/>
      <dgm:spPr/>
      <dgm:t>
        <a:bodyPr/>
        <a:lstStyle/>
        <a:p>
          <a:r>
            <a:rPr lang="en-US" b="1" dirty="0" smtClean="0"/>
            <a:t>Medium-Term Budget Frameworks (MTBF)</a:t>
          </a:r>
          <a:endParaRPr lang="en-US" b="1" dirty="0"/>
        </a:p>
      </dgm:t>
    </dgm:pt>
    <dgm:pt modelId="{0C820B44-7150-1940-B92A-27966D0A0B86}" type="parTrans" cxnId="{484C3083-9174-2543-A5DE-DF7A1223D43E}">
      <dgm:prSet/>
      <dgm:spPr/>
      <dgm:t>
        <a:bodyPr/>
        <a:lstStyle/>
        <a:p>
          <a:endParaRPr lang="en-US"/>
        </a:p>
      </dgm:t>
    </dgm:pt>
    <dgm:pt modelId="{F5C39A2E-0E4E-7842-9F1D-837138148798}" type="sibTrans" cxnId="{484C3083-9174-2543-A5DE-DF7A1223D43E}">
      <dgm:prSet/>
      <dgm:spPr/>
      <dgm:t>
        <a:bodyPr/>
        <a:lstStyle/>
        <a:p>
          <a:endParaRPr lang="en-US"/>
        </a:p>
      </dgm:t>
    </dgm:pt>
    <dgm:pt modelId="{E2440BD5-BFD5-9644-A6C2-AD626F47C2B9}">
      <dgm:prSet phldrT="[Text]" custT="1"/>
      <dgm:spPr/>
      <dgm:t>
        <a:bodyPr lIns="0"/>
        <a:lstStyle/>
        <a:p>
          <a:pPr algn="l"/>
          <a:r>
            <a:rPr lang="en-US" sz="1200" dirty="0" smtClean="0"/>
            <a:t>6 countries have MTBFs but others have practices that are consistent with MTBFs in place.</a:t>
          </a:r>
          <a:endParaRPr lang="en-US" sz="1200" dirty="0"/>
        </a:p>
      </dgm:t>
    </dgm:pt>
    <dgm:pt modelId="{D471DF80-5E42-B44C-862B-47B474603AC5}" type="parTrans" cxnId="{5473488A-5653-1D4B-9554-55FF3C7C15D4}">
      <dgm:prSet/>
      <dgm:spPr/>
      <dgm:t>
        <a:bodyPr/>
        <a:lstStyle/>
        <a:p>
          <a:endParaRPr lang="en-US"/>
        </a:p>
      </dgm:t>
    </dgm:pt>
    <dgm:pt modelId="{5E33CAEE-50FD-7A4D-A5EF-F4EBBAA7E7D6}" type="sibTrans" cxnId="{5473488A-5653-1D4B-9554-55FF3C7C15D4}">
      <dgm:prSet/>
      <dgm:spPr/>
      <dgm:t>
        <a:bodyPr/>
        <a:lstStyle/>
        <a:p>
          <a:endParaRPr lang="en-US"/>
        </a:p>
      </dgm:t>
    </dgm:pt>
    <dgm:pt modelId="{5ABA4EF2-4F84-B149-A931-AAF52B470B04}">
      <dgm:prSet phldrT="[Text]"/>
      <dgm:spPr/>
      <dgm:t>
        <a:bodyPr/>
        <a:lstStyle/>
        <a:p>
          <a:r>
            <a:rPr lang="en-US" b="1" dirty="0" smtClean="0"/>
            <a:t>Fiscal Rules and Fiscal Responsibility Laws (FRLs)</a:t>
          </a:r>
          <a:endParaRPr lang="en-US" b="1" dirty="0"/>
        </a:p>
      </dgm:t>
    </dgm:pt>
    <dgm:pt modelId="{32FAC694-8A4E-1A43-95B0-31555F146217}" type="parTrans" cxnId="{78AEFD5D-EB76-D248-AD73-8FCD6F5E10CD}">
      <dgm:prSet/>
      <dgm:spPr/>
      <dgm:t>
        <a:bodyPr/>
        <a:lstStyle/>
        <a:p>
          <a:endParaRPr lang="en-US"/>
        </a:p>
      </dgm:t>
    </dgm:pt>
    <dgm:pt modelId="{226541B0-9306-4D46-B95A-EFC12EEEFA68}" type="sibTrans" cxnId="{78AEFD5D-EB76-D248-AD73-8FCD6F5E10CD}">
      <dgm:prSet/>
      <dgm:spPr/>
      <dgm:t>
        <a:bodyPr/>
        <a:lstStyle/>
        <a:p>
          <a:endParaRPr lang="en-US"/>
        </a:p>
      </dgm:t>
    </dgm:pt>
    <dgm:pt modelId="{0EC9277E-C83E-864C-8610-9CB153D1863E}">
      <dgm:prSet phldrT="[Text]"/>
      <dgm:spPr/>
      <dgm:t>
        <a:bodyPr/>
        <a:lstStyle/>
        <a:p>
          <a:r>
            <a:rPr lang="en-US" b="1" dirty="0" smtClean="0"/>
            <a:t>Integrated Financial Management Information Systems (IFMIS)</a:t>
          </a:r>
          <a:endParaRPr lang="en-US" b="1" dirty="0"/>
        </a:p>
      </dgm:t>
    </dgm:pt>
    <dgm:pt modelId="{C213FEFB-DE4A-EF45-8E55-7BFBDFC58B59}" type="parTrans" cxnId="{A5687BF8-8149-2049-9651-63FE20946219}">
      <dgm:prSet/>
      <dgm:spPr/>
      <dgm:t>
        <a:bodyPr/>
        <a:lstStyle/>
        <a:p>
          <a:endParaRPr lang="en-US"/>
        </a:p>
      </dgm:t>
    </dgm:pt>
    <dgm:pt modelId="{B895E1DE-8E01-FA4B-8A81-BD6FDFF6DD04}" type="sibTrans" cxnId="{A5687BF8-8149-2049-9651-63FE20946219}">
      <dgm:prSet/>
      <dgm:spPr/>
      <dgm:t>
        <a:bodyPr/>
        <a:lstStyle/>
        <a:p>
          <a:endParaRPr lang="en-US"/>
        </a:p>
      </dgm:t>
    </dgm:pt>
    <dgm:pt modelId="{98BB20D6-3F68-564F-8628-C33CF14A58BC}">
      <dgm:prSet phldrT="[Text]" custT="1"/>
      <dgm:spPr/>
      <dgm:t>
        <a:bodyPr tIns="0"/>
        <a:lstStyle/>
        <a:p>
          <a:r>
            <a:rPr lang="en-US" sz="1200" dirty="0" smtClean="0"/>
            <a:t>9 countries currently have fiscal rules or FRLs.</a:t>
          </a:r>
          <a:endParaRPr lang="en-US" sz="1200" dirty="0"/>
        </a:p>
      </dgm:t>
    </dgm:pt>
    <dgm:pt modelId="{6B10CB4A-B05E-DB41-890C-7A8AD57A27BE}" type="sibTrans" cxnId="{67FCAC35-85CE-7A45-8BCD-2A52AB92B80B}">
      <dgm:prSet/>
      <dgm:spPr/>
      <dgm:t>
        <a:bodyPr/>
        <a:lstStyle/>
        <a:p>
          <a:endParaRPr lang="en-US"/>
        </a:p>
      </dgm:t>
    </dgm:pt>
    <dgm:pt modelId="{4225FDDD-734C-564D-8EF8-5DC0F9E8DC61}" type="parTrans" cxnId="{67FCAC35-85CE-7A45-8BCD-2A52AB92B80B}">
      <dgm:prSet/>
      <dgm:spPr/>
      <dgm:t>
        <a:bodyPr/>
        <a:lstStyle/>
        <a:p>
          <a:endParaRPr lang="en-US"/>
        </a:p>
      </dgm:t>
    </dgm:pt>
    <dgm:pt modelId="{FF1D8CAF-1BC5-0C47-9CB9-DB10C8922B62}">
      <dgm:prSet phldrT="[Text]" custT="1"/>
      <dgm:spPr/>
      <dgm:t>
        <a:bodyPr tIns="0"/>
        <a:lstStyle/>
        <a:p>
          <a:pPr>
            <a:spcAft>
              <a:spcPts val="0"/>
            </a:spcAft>
          </a:pPr>
          <a:r>
            <a:rPr lang="en-US" sz="1200" dirty="0" smtClean="0"/>
            <a:t>All countries have made changes but reform in this area remains incomplete.</a:t>
          </a:r>
          <a:endParaRPr lang="en-US" sz="1200" dirty="0"/>
        </a:p>
      </dgm:t>
    </dgm:pt>
    <dgm:pt modelId="{F3CFD90E-4E28-BE40-B602-B61B0F6E8613}" type="sibTrans" cxnId="{4A541C5C-96A7-8245-91F6-88CCF5ACA651}">
      <dgm:prSet/>
      <dgm:spPr/>
      <dgm:t>
        <a:bodyPr/>
        <a:lstStyle/>
        <a:p>
          <a:endParaRPr lang="en-US"/>
        </a:p>
      </dgm:t>
    </dgm:pt>
    <dgm:pt modelId="{0C2390F0-266C-E547-B215-57D5C76D8DA5}" type="parTrans" cxnId="{4A541C5C-96A7-8245-91F6-88CCF5ACA651}">
      <dgm:prSet/>
      <dgm:spPr/>
      <dgm:t>
        <a:bodyPr/>
        <a:lstStyle/>
        <a:p>
          <a:endParaRPr lang="en-US"/>
        </a:p>
      </dgm:t>
    </dgm:pt>
    <dgm:pt modelId="{CD2FF60C-9DD5-40DE-9E8A-8B4F93A46E29}">
      <dgm:prSet phldrT="[Text]" custT="1"/>
      <dgm:spPr/>
      <dgm:t>
        <a:bodyPr tIns="0"/>
        <a:lstStyle/>
        <a:p>
          <a:pPr>
            <a:spcAft>
              <a:spcPts val="0"/>
            </a:spcAft>
          </a:pPr>
          <a:endParaRPr lang="en-US" sz="1200" dirty="0"/>
        </a:p>
      </dgm:t>
    </dgm:pt>
    <dgm:pt modelId="{1F720FD1-A617-43C2-9368-FBDBE83C60DE}" type="parTrans" cxnId="{1FA1942F-7F6C-4CCD-93D5-9F64338F7F15}">
      <dgm:prSet/>
      <dgm:spPr/>
      <dgm:t>
        <a:bodyPr/>
        <a:lstStyle/>
        <a:p>
          <a:endParaRPr lang="en-US"/>
        </a:p>
      </dgm:t>
    </dgm:pt>
    <dgm:pt modelId="{0FE71837-45FC-4A41-9C13-7CFBFF28B43F}" type="sibTrans" cxnId="{1FA1942F-7F6C-4CCD-93D5-9F64338F7F15}">
      <dgm:prSet/>
      <dgm:spPr/>
      <dgm:t>
        <a:bodyPr/>
        <a:lstStyle/>
        <a:p>
          <a:endParaRPr lang="en-US"/>
        </a:p>
      </dgm:t>
    </dgm:pt>
    <dgm:pt modelId="{9D1EFF1C-96B5-0140-9C33-A08176A85E14}" type="pres">
      <dgm:prSet presAssocID="{4C4FA64A-AD54-FD42-8268-DA54206B17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420A8F-1D3E-E041-8519-BA9C574943EE}" type="pres">
      <dgm:prSet presAssocID="{4C4FA64A-AD54-FD42-8268-DA54206B172A}" presName="children" presStyleCnt="0"/>
      <dgm:spPr/>
    </dgm:pt>
    <dgm:pt modelId="{50A08C13-75A6-D741-8497-71B3E9612BE1}" type="pres">
      <dgm:prSet presAssocID="{4C4FA64A-AD54-FD42-8268-DA54206B172A}" presName="child1group" presStyleCnt="0"/>
      <dgm:spPr/>
    </dgm:pt>
    <dgm:pt modelId="{F1457FA6-F073-8241-854F-599F4F715FD3}" type="pres">
      <dgm:prSet presAssocID="{4C4FA64A-AD54-FD42-8268-DA54206B172A}" presName="child1" presStyleLbl="bgAcc1" presStyleIdx="0" presStyleCnt="4" custScaleY="110636" custLinFactNeighborX="2257" custLinFactNeighborY="-18860"/>
      <dgm:spPr/>
      <dgm:t>
        <a:bodyPr/>
        <a:lstStyle/>
        <a:p>
          <a:endParaRPr lang="en-US"/>
        </a:p>
      </dgm:t>
    </dgm:pt>
    <dgm:pt modelId="{F8179177-25F4-5D41-9B5A-46CB75F1448E}" type="pres">
      <dgm:prSet presAssocID="{4C4FA64A-AD54-FD42-8268-DA54206B172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F5FD2-D74F-744E-8327-ED13234DD702}" type="pres">
      <dgm:prSet presAssocID="{4C4FA64A-AD54-FD42-8268-DA54206B172A}" presName="child2group" presStyleCnt="0"/>
      <dgm:spPr/>
    </dgm:pt>
    <dgm:pt modelId="{78929EDD-8B41-2B46-B111-893B899FD0F9}" type="pres">
      <dgm:prSet presAssocID="{4C4FA64A-AD54-FD42-8268-DA54206B172A}" presName="child2" presStyleLbl="bgAcc1" presStyleIdx="1" presStyleCnt="4" custScaleX="95473" custScaleY="105345" custLinFactNeighborX="4940" custLinFactNeighborY="-23749"/>
      <dgm:spPr/>
      <dgm:t>
        <a:bodyPr/>
        <a:lstStyle/>
        <a:p>
          <a:endParaRPr lang="en-US"/>
        </a:p>
      </dgm:t>
    </dgm:pt>
    <dgm:pt modelId="{6AE17181-F385-0846-8A11-EBEDA98C2084}" type="pres">
      <dgm:prSet presAssocID="{4C4FA64A-AD54-FD42-8268-DA54206B172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80D98-55E0-AB43-B4D2-C5F7DC6B7753}" type="pres">
      <dgm:prSet presAssocID="{4C4FA64A-AD54-FD42-8268-DA54206B172A}" presName="child3group" presStyleCnt="0"/>
      <dgm:spPr/>
    </dgm:pt>
    <dgm:pt modelId="{088F2824-7B9E-9E4C-9F90-848D4806F59C}" type="pres">
      <dgm:prSet presAssocID="{4C4FA64A-AD54-FD42-8268-DA54206B172A}" presName="child3" presStyleLbl="bgAcc1" presStyleIdx="2" presStyleCnt="4" custScaleX="95770" custScaleY="110423" custLinFactNeighborX="-4519" custLinFactNeighborY="36088"/>
      <dgm:spPr/>
      <dgm:t>
        <a:bodyPr/>
        <a:lstStyle/>
        <a:p>
          <a:endParaRPr lang="en-US"/>
        </a:p>
      </dgm:t>
    </dgm:pt>
    <dgm:pt modelId="{57004844-D71B-9F4D-8319-9708E399948D}" type="pres">
      <dgm:prSet presAssocID="{4C4FA64A-AD54-FD42-8268-DA54206B172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B03D5-3C21-7844-9459-98196360708F}" type="pres">
      <dgm:prSet presAssocID="{4C4FA64A-AD54-FD42-8268-DA54206B172A}" presName="child4group" presStyleCnt="0"/>
      <dgm:spPr/>
    </dgm:pt>
    <dgm:pt modelId="{1FD5B7F4-F048-004B-998C-EC395F96B140}" type="pres">
      <dgm:prSet presAssocID="{4C4FA64A-AD54-FD42-8268-DA54206B172A}" presName="child4" presStyleLbl="bgAcc1" presStyleIdx="3" presStyleCnt="4" custScaleX="112843" custScaleY="110422" custLinFactNeighborX="13703" custLinFactNeighborY="27853"/>
      <dgm:spPr/>
      <dgm:t>
        <a:bodyPr/>
        <a:lstStyle/>
        <a:p>
          <a:endParaRPr lang="en-US"/>
        </a:p>
      </dgm:t>
    </dgm:pt>
    <dgm:pt modelId="{2401147C-E705-0643-90B6-14C92B66C94E}" type="pres">
      <dgm:prSet presAssocID="{4C4FA64A-AD54-FD42-8268-DA54206B172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ED16F-A9FC-B941-8B1F-52B572B97A10}" type="pres">
      <dgm:prSet presAssocID="{4C4FA64A-AD54-FD42-8268-DA54206B172A}" presName="childPlaceholder" presStyleCnt="0"/>
      <dgm:spPr/>
    </dgm:pt>
    <dgm:pt modelId="{E01E0E3D-8EBF-6E4A-80E4-AEEFC62DA695}" type="pres">
      <dgm:prSet presAssocID="{4C4FA64A-AD54-FD42-8268-DA54206B172A}" presName="circle" presStyleCnt="0"/>
      <dgm:spPr/>
    </dgm:pt>
    <dgm:pt modelId="{8582BAB5-AC26-0845-8CAD-9924D0D08DE5}" type="pres">
      <dgm:prSet presAssocID="{4C4FA64A-AD54-FD42-8268-DA54206B172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E9BA6-AC8D-4C4F-8F87-D4DEC496C2F5}" type="pres">
      <dgm:prSet presAssocID="{4C4FA64A-AD54-FD42-8268-DA54206B172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83B34-76B8-0348-A978-4A6B1A7E2EC9}" type="pres">
      <dgm:prSet presAssocID="{4C4FA64A-AD54-FD42-8268-DA54206B172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BAE4A-3B20-F143-AB7C-E1266BFD817E}" type="pres">
      <dgm:prSet presAssocID="{4C4FA64A-AD54-FD42-8268-DA54206B172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E9AB-8E44-674C-920D-46A1B7D69983}" type="pres">
      <dgm:prSet presAssocID="{4C4FA64A-AD54-FD42-8268-DA54206B172A}" presName="quadrantPlaceholder" presStyleCnt="0"/>
      <dgm:spPr/>
    </dgm:pt>
    <dgm:pt modelId="{A4A7D367-F84A-FE4C-92D9-65FCA118DD2E}" type="pres">
      <dgm:prSet presAssocID="{4C4FA64A-AD54-FD42-8268-DA54206B172A}" presName="center1" presStyleLbl="fgShp" presStyleIdx="0" presStyleCnt="2"/>
      <dgm:spPr/>
    </dgm:pt>
    <dgm:pt modelId="{825409A4-57D6-2746-A698-D3233E268E5B}" type="pres">
      <dgm:prSet presAssocID="{4C4FA64A-AD54-FD42-8268-DA54206B172A}" presName="center2" presStyleLbl="fgShp" presStyleIdx="1" presStyleCnt="2"/>
      <dgm:spPr/>
    </dgm:pt>
  </dgm:ptLst>
  <dgm:cxnLst>
    <dgm:cxn modelId="{5473488A-5653-1D4B-9554-55FF3C7C15D4}" srcId="{30A20E21-FF31-B540-B807-2654EDE8AF9C}" destId="{E2440BD5-BFD5-9644-A6C2-AD626F47C2B9}" srcOrd="0" destOrd="0" parTransId="{D471DF80-5E42-B44C-862B-47B474603AC5}" sibTransId="{5E33CAEE-50FD-7A4D-A5EF-F4EBBAA7E7D6}"/>
    <dgm:cxn modelId="{A5687BF8-8149-2049-9651-63FE20946219}" srcId="{4C4FA64A-AD54-FD42-8268-DA54206B172A}" destId="{0EC9277E-C83E-864C-8610-9CB153D1863E}" srcOrd="3" destOrd="0" parTransId="{C213FEFB-DE4A-EF45-8E55-7BFBDFC58B59}" sibTransId="{B895E1DE-8E01-FA4B-8A81-BD6FDFF6DD04}"/>
    <dgm:cxn modelId="{74177CF0-D9DD-364D-AC25-7FC2FC3704D9}" srcId="{4C4FA64A-AD54-FD42-8268-DA54206B172A}" destId="{BB73B411-EA9D-7E4A-81F8-104655D81469}" srcOrd="0" destOrd="0" parTransId="{DF01F250-1380-1744-BDB6-C0E40DD62E77}" sibTransId="{FAA2051B-CA8E-2A46-9930-09828C1B9934}"/>
    <dgm:cxn modelId="{7879EFED-A4B1-4DD0-A141-C770E32C75A7}" type="presOf" srcId="{FF1D8CAF-1BC5-0C47-9CB9-DB10C8922B62}" destId="{1FD5B7F4-F048-004B-998C-EC395F96B140}" srcOrd="0" destOrd="0" presId="urn:microsoft.com/office/officeart/2005/8/layout/cycle4"/>
    <dgm:cxn modelId="{74B1E36B-992C-49AF-9969-23DEA388B0F8}" type="presOf" srcId="{5ABA4EF2-4F84-B149-A931-AAF52B470B04}" destId="{97883B34-76B8-0348-A978-4A6B1A7E2EC9}" srcOrd="0" destOrd="0" presId="urn:microsoft.com/office/officeart/2005/8/layout/cycle4"/>
    <dgm:cxn modelId="{4A541C5C-96A7-8245-91F6-88CCF5ACA651}" srcId="{0EC9277E-C83E-864C-8610-9CB153D1863E}" destId="{FF1D8CAF-1BC5-0C47-9CB9-DB10C8922B62}" srcOrd="0" destOrd="0" parTransId="{0C2390F0-266C-E547-B215-57D5C76D8DA5}" sibTransId="{F3CFD90E-4E28-BE40-B602-B61B0F6E8613}"/>
    <dgm:cxn modelId="{7E408E74-3EE9-40D3-8779-A19F3E25145D}" type="presOf" srcId="{CD2FF60C-9DD5-40DE-9E8A-8B4F93A46E29}" destId="{1FD5B7F4-F048-004B-998C-EC395F96B140}" srcOrd="0" destOrd="1" presId="urn:microsoft.com/office/officeart/2005/8/layout/cycle4"/>
    <dgm:cxn modelId="{0632B10B-DFC6-4099-817D-9390EA9343BF}" type="presOf" srcId="{30A20E21-FF31-B540-B807-2654EDE8AF9C}" destId="{B8FE9BA6-AC8D-4C4F-8F87-D4DEC496C2F5}" srcOrd="0" destOrd="0" presId="urn:microsoft.com/office/officeart/2005/8/layout/cycle4"/>
    <dgm:cxn modelId="{FF960722-1B59-4A3D-9480-D130DED267E6}" type="presOf" srcId="{CD2FF60C-9DD5-40DE-9E8A-8B4F93A46E29}" destId="{2401147C-E705-0643-90B6-14C92B66C94E}" srcOrd="1" destOrd="1" presId="urn:microsoft.com/office/officeart/2005/8/layout/cycle4"/>
    <dgm:cxn modelId="{1FA1942F-7F6C-4CCD-93D5-9F64338F7F15}" srcId="{0EC9277E-C83E-864C-8610-9CB153D1863E}" destId="{CD2FF60C-9DD5-40DE-9E8A-8B4F93A46E29}" srcOrd="1" destOrd="0" parTransId="{1F720FD1-A617-43C2-9368-FBDBE83C60DE}" sibTransId="{0FE71837-45FC-4A41-9C13-7CFBFF28B43F}"/>
    <dgm:cxn modelId="{22B56B15-2372-47F3-8B56-3BA255C7E0F9}" type="presOf" srcId="{FF1D8CAF-1BC5-0C47-9CB9-DB10C8922B62}" destId="{2401147C-E705-0643-90B6-14C92B66C94E}" srcOrd="1" destOrd="0" presId="urn:microsoft.com/office/officeart/2005/8/layout/cycle4"/>
    <dgm:cxn modelId="{8B64E42F-127A-44EB-8675-21F51BC2B1B7}" type="presOf" srcId="{98BB20D6-3F68-564F-8628-C33CF14A58BC}" destId="{57004844-D71B-9F4D-8319-9708E399948D}" srcOrd="1" destOrd="0" presId="urn:microsoft.com/office/officeart/2005/8/layout/cycle4"/>
    <dgm:cxn modelId="{29AB59D6-8133-4C74-B522-6E844B463E4B}" type="presOf" srcId="{E2440BD5-BFD5-9644-A6C2-AD626F47C2B9}" destId="{78929EDD-8B41-2B46-B111-893B899FD0F9}" srcOrd="0" destOrd="0" presId="urn:microsoft.com/office/officeart/2005/8/layout/cycle4"/>
    <dgm:cxn modelId="{DD2B6127-6B5A-4DC7-908C-0A21F211475C}" type="presOf" srcId="{98BB20D6-3F68-564F-8628-C33CF14A58BC}" destId="{088F2824-7B9E-9E4C-9F90-848D4806F59C}" srcOrd="0" destOrd="0" presId="urn:microsoft.com/office/officeart/2005/8/layout/cycle4"/>
    <dgm:cxn modelId="{070DB7FE-F287-44C2-8E08-A05696462607}" type="presOf" srcId="{67165BD2-C5C8-384C-93B9-C7FDFBBD84A4}" destId="{F8179177-25F4-5D41-9B5A-46CB75F1448E}" srcOrd="1" destOrd="0" presId="urn:microsoft.com/office/officeart/2005/8/layout/cycle4"/>
    <dgm:cxn modelId="{67FCAC35-85CE-7A45-8BCD-2A52AB92B80B}" srcId="{5ABA4EF2-4F84-B149-A931-AAF52B470B04}" destId="{98BB20D6-3F68-564F-8628-C33CF14A58BC}" srcOrd="0" destOrd="0" parTransId="{4225FDDD-734C-564D-8EF8-5DC0F9E8DC61}" sibTransId="{6B10CB4A-B05E-DB41-890C-7A8AD57A27BE}"/>
    <dgm:cxn modelId="{A80EC264-D711-4157-8CB2-5CAAFF7BFB5A}" type="presOf" srcId="{4C4FA64A-AD54-FD42-8268-DA54206B172A}" destId="{9D1EFF1C-96B5-0140-9C33-A08176A85E14}" srcOrd="0" destOrd="0" presId="urn:microsoft.com/office/officeart/2005/8/layout/cycle4"/>
    <dgm:cxn modelId="{20078771-92C3-2E49-A60C-5871C2A1B182}" srcId="{BB73B411-EA9D-7E4A-81F8-104655D81469}" destId="{67165BD2-C5C8-384C-93B9-C7FDFBBD84A4}" srcOrd="0" destOrd="0" parTransId="{EF436368-BCF5-FC43-B2CA-3B62FE182A1F}" sibTransId="{734A39FE-04CF-244D-9270-08AAAA7D2860}"/>
    <dgm:cxn modelId="{2B986ADE-9699-45DD-BEDF-485BA7749D17}" type="presOf" srcId="{BB73B411-EA9D-7E4A-81F8-104655D81469}" destId="{8582BAB5-AC26-0845-8CAD-9924D0D08DE5}" srcOrd="0" destOrd="0" presId="urn:microsoft.com/office/officeart/2005/8/layout/cycle4"/>
    <dgm:cxn modelId="{C8685D81-F30B-4ED6-9785-2DB44223C1B7}" type="presOf" srcId="{0EC9277E-C83E-864C-8610-9CB153D1863E}" destId="{AC6BAE4A-3B20-F143-AB7C-E1266BFD817E}" srcOrd="0" destOrd="0" presId="urn:microsoft.com/office/officeart/2005/8/layout/cycle4"/>
    <dgm:cxn modelId="{78AEFD5D-EB76-D248-AD73-8FCD6F5E10CD}" srcId="{4C4FA64A-AD54-FD42-8268-DA54206B172A}" destId="{5ABA4EF2-4F84-B149-A931-AAF52B470B04}" srcOrd="2" destOrd="0" parTransId="{32FAC694-8A4E-1A43-95B0-31555F146217}" sibTransId="{226541B0-9306-4D46-B95A-EFC12EEEFA68}"/>
    <dgm:cxn modelId="{EC27B087-A3DA-41E1-88FA-04E85D81A418}" type="presOf" srcId="{E2440BD5-BFD5-9644-A6C2-AD626F47C2B9}" destId="{6AE17181-F385-0846-8A11-EBEDA98C2084}" srcOrd="1" destOrd="0" presId="urn:microsoft.com/office/officeart/2005/8/layout/cycle4"/>
    <dgm:cxn modelId="{484C3083-9174-2543-A5DE-DF7A1223D43E}" srcId="{4C4FA64A-AD54-FD42-8268-DA54206B172A}" destId="{30A20E21-FF31-B540-B807-2654EDE8AF9C}" srcOrd="1" destOrd="0" parTransId="{0C820B44-7150-1940-B92A-27966D0A0B86}" sibTransId="{F5C39A2E-0E4E-7842-9F1D-837138148798}"/>
    <dgm:cxn modelId="{F43C11C9-56B2-4D89-BEB7-A00BF45E2C77}" type="presOf" srcId="{67165BD2-C5C8-384C-93B9-C7FDFBBD84A4}" destId="{F1457FA6-F073-8241-854F-599F4F715FD3}" srcOrd="0" destOrd="0" presId="urn:microsoft.com/office/officeart/2005/8/layout/cycle4"/>
    <dgm:cxn modelId="{E0657479-1D2C-4AC0-803B-9649124A1133}" type="presParOf" srcId="{9D1EFF1C-96B5-0140-9C33-A08176A85E14}" destId="{27420A8F-1D3E-E041-8519-BA9C574943EE}" srcOrd="0" destOrd="0" presId="urn:microsoft.com/office/officeart/2005/8/layout/cycle4"/>
    <dgm:cxn modelId="{85A1546A-E8DC-4C49-B691-0B371E38FAF8}" type="presParOf" srcId="{27420A8F-1D3E-E041-8519-BA9C574943EE}" destId="{50A08C13-75A6-D741-8497-71B3E9612BE1}" srcOrd="0" destOrd="0" presId="urn:microsoft.com/office/officeart/2005/8/layout/cycle4"/>
    <dgm:cxn modelId="{80772C9D-0EB4-4B6D-9B45-1E2302FC7450}" type="presParOf" srcId="{50A08C13-75A6-D741-8497-71B3E9612BE1}" destId="{F1457FA6-F073-8241-854F-599F4F715FD3}" srcOrd="0" destOrd="0" presId="urn:microsoft.com/office/officeart/2005/8/layout/cycle4"/>
    <dgm:cxn modelId="{29F85C0F-6BD3-4C22-B7D7-1801071AFE5A}" type="presParOf" srcId="{50A08C13-75A6-D741-8497-71B3E9612BE1}" destId="{F8179177-25F4-5D41-9B5A-46CB75F1448E}" srcOrd="1" destOrd="0" presId="urn:microsoft.com/office/officeart/2005/8/layout/cycle4"/>
    <dgm:cxn modelId="{49430510-8406-4025-9C27-25473AF53C82}" type="presParOf" srcId="{27420A8F-1D3E-E041-8519-BA9C574943EE}" destId="{E7FF5FD2-D74F-744E-8327-ED13234DD702}" srcOrd="1" destOrd="0" presId="urn:microsoft.com/office/officeart/2005/8/layout/cycle4"/>
    <dgm:cxn modelId="{896AAF42-3640-495D-8373-C321B3082134}" type="presParOf" srcId="{E7FF5FD2-D74F-744E-8327-ED13234DD702}" destId="{78929EDD-8B41-2B46-B111-893B899FD0F9}" srcOrd="0" destOrd="0" presId="urn:microsoft.com/office/officeart/2005/8/layout/cycle4"/>
    <dgm:cxn modelId="{4F888D8B-13FD-428D-81AD-D354CE9C6B84}" type="presParOf" srcId="{E7FF5FD2-D74F-744E-8327-ED13234DD702}" destId="{6AE17181-F385-0846-8A11-EBEDA98C2084}" srcOrd="1" destOrd="0" presId="urn:microsoft.com/office/officeart/2005/8/layout/cycle4"/>
    <dgm:cxn modelId="{592CB115-431D-4302-BBC3-0A0F27192A4A}" type="presParOf" srcId="{27420A8F-1D3E-E041-8519-BA9C574943EE}" destId="{5C580D98-55E0-AB43-B4D2-C5F7DC6B7753}" srcOrd="2" destOrd="0" presId="urn:microsoft.com/office/officeart/2005/8/layout/cycle4"/>
    <dgm:cxn modelId="{81F1F25D-5488-48AA-9489-8ACD1DCBBB1C}" type="presParOf" srcId="{5C580D98-55E0-AB43-B4D2-C5F7DC6B7753}" destId="{088F2824-7B9E-9E4C-9F90-848D4806F59C}" srcOrd="0" destOrd="0" presId="urn:microsoft.com/office/officeart/2005/8/layout/cycle4"/>
    <dgm:cxn modelId="{53B9F81D-F38C-40E0-9017-E89CD7CAE3D8}" type="presParOf" srcId="{5C580D98-55E0-AB43-B4D2-C5F7DC6B7753}" destId="{57004844-D71B-9F4D-8319-9708E399948D}" srcOrd="1" destOrd="0" presId="urn:microsoft.com/office/officeart/2005/8/layout/cycle4"/>
    <dgm:cxn modelId="{3E2EF386-D8EA-4BFF-BC63-32219CAF4DEF}" type="presParOf" srcId="{27420A8F-1D3E-E041-8519-BA9C574943EE}" destId="{85DB03D5-3C21-7844-9459-98196360708F}" srcOrd="3" destOrd="0" presId="urn:microsoft.com/office/officeart/2005/8/layout/cycle4"/>
    <dgm:cxn modelId="{602431A2-C446-4B86-80EE-C1127D1547E0}" type="presParOf" srcId="{85DB03D5-3C21-7844-9459-98196360708F}" destId="{1FD5B7F4-F048-004B-998C-EC395F96B140}" srcOrd="0" destOrd="0" presId="urn:microsoft.com/office/officeart/2005/8/layout/cycle4"/>
    <dgm:cxn modelId="{9E9782A4-778A-45B2-9C64-F2A587765398}" type="presParOf" srcId="{85DB03D5-3C21-7844-9459-98196360708F}" destId="{2401147C-E705-0643-90B6-14C92B66C94E}" srcOrd="1" destOrd="0" presId="urn:microsoft.com/office/officeart/2005/8/layout/cycle4"/>
    <dgm:cxn modelId="{F54FDF6E-22B5-42EC-8260-D5B9ECE50537}" type="presParOf" srcId="{27420A8F-1D3E-E041-8519-BA9C574943EE}" destId="{381ED16F-A9FC-B941-8B1F-52B572B97A10}" srcOrd="4" destOrd="0" presId="urn:microsoft.com/office/officeart/2005/8/layout/cycle4"/>
    <dgm:cxn modelId="{0AF3D046-E295-4E53-98AF-11D30577EC67}" type="presParOf" srcId="{9D1EFF1C-96B5-0140-9C33-A08176A85E14}" destId="{E01E0E3D-8EBF-6E4A-80E4-AEEFC62DA695}" srcOrd="1" destOrd="0" presId="urn:microsoft.com/office/officeart/2005/8/layout/cycle4"/>
    <dgm:cxn modelId="{C0B5CF64-2786-424A-A4B2-E967ACB874A8}" type="presParOf" srcId="{E01E0E3D-8EBF-6E4A-80E4-AEEFC62DA695}" destId="{8582BAB5-AC26-0845-8CAD-9924D0D08DE5}" srcOrd="0" destOrd="0" presId="urn:microsoft.com/office/officeart/2005/8/layout/cycle4"/>
    <dgm:cxn modelId="{37848DC7-0102-4B26-AC4E-CC77AB9FAEB3}" type="presParOf" srcId="{E01E0E3D-8EBF-6E4A-80E4-AEEFC62DA695}" destId="{B8FE9BA6-AC8D-4C4F-8F87-D4DEC496C2F5}" srcOrd="1" destOrd="0" presId="urn:microsoft.com/office/officeart/2005/8/layout/cycle4"/>
    <dgm:cxn modelId="{C034CDD1-03A1-48FD-920C-63EFA22C717B}" type="presParOf" srcId="{E01E0E3D-8EBF-6E4A-80E4-AEEFC62DA695}" destId="{97883B34-76B8-0348-A978-4A6B1A7E2EC9}" srcOrd="2" destOrd="0" presId="urn:microsoft.com/office/officeart/2005/8/layout/cycle4"/>
    <dgm:cxn modelId="{C50DC2E3-629A-41B1-A1A8-B9BDD6965AB0}" type="presParOf" srcId="{E01E0E3D-8EBF-6E4A-80E4-AEEFC62DA695}" destId="{AC6BAE4A-3B20-F143-AB7C-E1266BFD817E}" srcOrd="3" destOrd="0" presId="urn:microsoft.com/office/officeart/2005/8/layout/cycle4"/>
    <dgm:cxn modelId="{EDEB7C57-D93C-4D9B-8DB1-D078234A87B6}" type="presParOf" srcId="{E01E0E3D-8EBF-6E4A-80E4-AEEFC62DA695}" destId="{DC66E9AB-8E44-674C-920D-46A1B7D69983}" srcOrd="4" destOrd="0" presId="urn:microsoft.com/office/officeart/2005/8/layout/cycle4"/>
    <dgm:cxn modelId="{ECFB9C84-778A-4C58-B0A7-C6074E14AA8B}" type="presParOf" srcId="{9D1EFF1C-96B5-0140-9C33-A08176A85E14}" destId="{A4A7D367-F84A-FE4C-92D9-65FCA118DD2E}" srcOrd="2" destOrd="0" presId="urn:microsoft.com/office/officeart/2005/8/layout/cycle4"/>
    <dgm:cxn modelId="{ACEE0C2F-750A-4FC8-935B-A18CCB6BC660}" type="presParOf" srcId="{9D1EFF1C-96B5-0140-9C33-A08176A85E14}" destId="{825409A4-57D6-2746-A698-D3233E268E5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769A1-7024-5E40-9FB3-9F8B1245B2E2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7166278A-008F-E64E-9368-3D5405ABC83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Accounting and Financial Reporting</a:t>
          </a:r>
          <a:endParaRPr lang="en-US" b="1" dirty="0">
            <a:solidFill>
              <a:schemeClr val="tx1"/>
            </a:solidFill>
          </a:endParaRPr>
        </a:p>
      </dgm:t>
    </dgm:pt>
    <dgm:pt modelId="{6A3C7C4C-2669-2343-8B5A-3F3E75DADF48}" type="parTrans" cxnId="{8C9C9580-FB30-374A-9528-F4AA4BEA9BF7}">
      <dgm:prSet/>
      <dgm:spPr/>
      <dgm:t>
        <a:bodyPr/>
        <a:lstStyle/>
        <a:p>
          <a:endParaRPr lang="en-US"/>
        </a:p>
      </dgm:t>
    </dgm:pt>
    <dgm:pt modelId="{AE3BEFD5-CD95-2A4C-A4AC-666638EF7DAA}" type="sibTrans" cxnId="{8C9C9580-FB30-374A-9528-F4AA4BEA9BF7}">
      <dgm:prSet/>
      <dgm:spPr/>
      <dgm:t>
        <a:bodyPr/>
        <a:lstStyle/>
        <a:p>
          <a:endParaRPr lang="en-US"/>
        </a:p>
      </dgm:t>
    </dgm:pt>
    <dgm:pt modelId="{33303435-3522-374A-95F1-54505B33B808}">
      <dgm:prSet phldrT="[Text]"/>
      <dgm:spPr/>
      <dgm:t>
        <a:bodyPr/>
        <a:lstStyle/>
        <a:p>
          <a:r>
            <a:rPr lang="en-US" b="1" dirty="0" smtClean="0"/>
            <a:t>Financial Statistics</a:t>
          </a:r>
          <a:endParaRPr lang="en-US" b="1" dirty="0"/>
        </a:p>
      </dgm:t>
    </dgm:pt>
    <dgm:pt modelId="{1E9FCCA9-C324-A54A-A2D7-C0380C449AD6}" type="parTrans" cxnId="{023235E8-AE83-5149-899D-7F06E1CF847B}">
      <dgm:prSet/>
      <dgm:spPr/>
      <dgm:t>
        <a:bodyPr/>
        <a:lstStyle/>
        <a:p>
          <a:endParaRPr lang="en-US"/>
        </a:p>
      </dgm:t>
    </dgm:pt>
    <dgm:pt modelId="{CFF1AD85-E238-C641-92AB-BE8624C48022}" type="sibTrans" cxnId="{023235E8-AE83-5149-899D-7F06E1CF847B}">
      <dgm:prSet/>
      <dgm:spPr/>
      <dgm:t>
        <a:bodyPr/>
        <a:lstStyle/>
        <a:p>
          <a:endParaRPr lang="en-US"/>
        </a:p>
      </dgm:t>
    </dgm:pt>
    <dgm:pt modelId="{47428531-AA3F-C042-8379-404D99BB0A4D}">
      <dgm:prSet phldrT="[Text]"/>
      <dgm:spPr/>
      <dgm:t>
        <a:bodyPr/>
        <a:lstStyle/>
        <a:p>
          <a:r>
            <a:rPr lang="en-US" b="1" dirty="0" smtClean="0"/>
            <a:t>Budget</a:t>
          </a:r>
          <a:endParaRPr lang="en-US" b="1" dirty="0"/>
        </a:p>
      </dgm:t>
    </dgm:pt>
    <dgm:pt modelId="{6EFBF5B7-9E19-B14F-BFA7-219DBD1EE7B4}" type="parTrans" cxnId="{9A7E9A43-7DB8-1A40-8C4A-609A3EEE7EB5}">
      <dgm:prSet/>
      <dgm:spPr/>
      <dgm:t>
        <a:bodyPr/>
        <a:lstStyle/>
        <a:p>
          <a:endParaRPr lang="en-US"/>
        </a:p>
      </dgm:t>
    </dgm:pt>
    <dgm:pt modelId="{8544F877-2551-4641-91FA-A3316F57929C}" type="sibTrans" cxnId="{9A7E9A43-7DB8-1A40-8C4A-609A3EEE7EB5}">
      <dgm:prSet/>
      <dgm:spPr/>
      <dgm:t>
        <a:bodyPr/>
        <a:lstStyle/>
        <a:p>
          <a:endParaRPr lang="en-US"/>
        </a:p>
      </dgm:t>
    </dgm:pt>
    <dgm:pt modelId="{F74C7F35-4037-ED49-B39A-F506E5381B06}" type="pres">
      <dgm:prSet presAssocID="{4F5769A1-7024-5E40-9FB3-9F8B1245B2E2}" presName="compositeShape" presStyleCnt="0">
        <dgm:presLayoutVars>
          <dgm:chMax val="7"/>
          <dgm:dir/>
          <dgm:resizeHandles val="exact"/>
        </dgm:presLayoutVars>
      </dgm:prSet>
      <dgm:spPr/>
    </dgm:pt>
    <dgm:pt modelId="{5730E466-53A5-994F-8468-570DA9B792FD}" type="pres">
      <dgm:prSet presAssocID="{4F5769A1-7024-5E40-9FB3-9F8B1245B2E2}" presName="wedge1" presStyleLbl="node1" presStyleIdx="0" presStyleCnt="3"/>
      <dgm:spPr/>
      <dgm:t>
        <a:bodyPr/>
        <a:lstStyle/>
        <a:p>
          <a:endParaRPr lang="en-US"/>
        </a:p>
      </dgm:t>
    </dgm:pt>
    <dgm:pt modelId="{CD235052-B4DF-B04E-AE6F-3593879287CA}" type="pres">
      <dgm:prSet presAssocID="{4F5769A1-7024-5E40-9FB3-9F8B1245B2E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E486D-7FF5-AE42-B76C-522B29E31BA0}" type="pres">
      <dgm:prSet presAssocID="{4F5769A1-7024-5E40-9FB3-9F8B1245B2E2}" presName="wedge2" presStyleLbl="node1" presStyleIdx="1" presStyleCnt="3"/>
      <dgm:spPr/>
      <dgm:t>
        <a:bodyPr/>
        <a:lstStyle/>
        <a:p>
          <a:endParaRPr lang="en-US"/>
        </a:p>
      </dgm:t>
    </dgm:pt>
    <dgm:pt modelId="{452DDC28-0D60-794A-B6AA-AE6A9286CCEE}" type="pres">
      <dgm:prSet presAssocID="{4F5769A1-7024-5E40-9FB3-9F8B1245B2E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ADD5-2EFD-BA4B-A02E-9881626FE2E7}" type="pres">
      <dgm:prSet presAssocID="{4F5769A1-7024-5E40-9FB3-9F8B1245B2E2}" presName="wedge3" presStyleLbl="node1" presStyleIdx="2" presStyleCnt="3"/>
      <dgm:spPr/>
      <dgm:t>
        <a:bodyPr/>
        <a:lstStyle/>
        <a:p>
          <a:endParaRPr lang="en-US"/>
        </a:p>
      </dgm:t>
    </dgm:pt>
    <dgm:pt modelId="{CF45E4F0-90A4-6B46-8899-E77EC7AEF852}" type="pres">
      <dgm:prSet presAssocID="{4F5769A1-7024-5E40-9FB3-9F8B1245B2E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7E289-45AA-403B-A6A8-197F6B495ABA}" type="presOf" srcId="{33303435-3522-374A-95F1-54505B33B808}" destId="{452DDC28-0D60-794A-B6AA-AE6A9286CCEE}" srcOrd="1" destOrd="0" presId="urn:microsoft.com/office/officeart/2005/8/layout/chart3"/>
    <dgm:cxn modelId="{C1B9A8D8-12D0-48B2-9014-DF751A1E7C56}" type="presOf" srcId="{7166278A-008F-E64E-9368-3D5405ABC83A}" destId="{5730E466-53A5-994F-8468-570DA9B792FD}" srcOrd="0" destOrd="0" presId="urn:microsoft.com/office/officeart/2005/8/layout/chart3"/>
    <dgm:cxn modelId="{023235E8-AE83-5149-899D-7F06E1CF847B}" srcId="{4F5769A1-7024-5E40-9FB3-9F8B1245B2E2}" destId="{33303435-3522-374A-95F1-54505B33B808}" srcOrd="1" destOrd="0" parTransId="{1E9FCCA9-C324-A54A-A2D7-C0380C449AD6}" sibTransId="{CFF1AD85-E238-C641-92AB-BE8624C48022}"/>
    <dgm:cxn modelId="{60DD2FE0-C3A5-476D-92AB-768E7853638A}" type="presOf" srcId="{33303435-3522-374A-95F1-54505B33B808}" destId="{06CE486D-7FF5-AE42-B76C-522B29E31BA0}" srcOrd="0" destOrd="0" presId="urn:microsoft.com/office/officeart/2005/8/layout/chart3"/>
    <dgm:cxn modelId="{22D4A429-AEB2-4349-AF29-D4BAEF512C4C}" type="presOf" srcId="{47428531-AA3F-C042-8379-404D99BB0A4D}" destId="{56D3ADD5-2EFD-BA4B-A02E-9881626FE2E7}" srcOrd="0" destOrd="0" presId="urn:microsoft.com/office/officeart/2005/8/layout/chart3"/>
    <dgm:cxn modelId="{013D60C6-1179-4F56-BD7F-5A8DE31524D8}" type="presOf" srcId="{47428531-AA3F-C042-8379-404D99BB0A4D}" destId="{CF45E4F0-90A4-6B46-8899-E77EC7AEF852}" srcOrd="1" destOrd="0" presId="urn:microsoft.com/office/officeart/2005/8/layout/chart3"/>
    <dgm:cxn modelId="{9A7E9A43-7DB8-1A40-8C4A-609A3EEE7EB5}" srcId="{4F5769A1-7024-5E40-9FB3-9F8B1245B2E2}" destId="{47428531-AA3F-C042-8379-404D99BB0A4D}" srcOrd="2" destOrd="0" parTransId="{6EFBF5B7-9E19-B14F-BFA7-219DBD1EE7B4}" sibTransId="{8544F877-2551-4641-91FA-A3316F57929C}"/>
    <dgm:cxn modelId="{8C9C9580-FB30-374A-9528-F4AA4BEA9BF7}" srcId="{4F5769A1-7024-5E40-9FB3-9F8B1245B2E2}" destId="{7166278A-008F-E64E-9368-3D5405ABC83A}" srcOrd="0" destOrd="0" parTransId="{6A3C7C4C-2669-2343-8B5A-3F3E75DADF48}" sibTransId="{AE3BEFD5-CD95-2A4C-A4AC-666638EF7DAA}"/>
    <dgm:cxn modelId="{F47AF54A-C64B-4145-9342-B06C87D95CEE}" type="presOf" srcId="{7166278A-008F-E64E-9368-3D5405ABC83A}" destId="{CD235052-B4DF-B04E-AE6F-3593879287CA}" srcOrd="1" destOrd="0" presId="urn:microsoft.com/office/officeart/2005/8/layout/chart3"/>
    <dgm:cxn modelId="{FADCDCA8-E07B-4A03-8A55-AA6FA9ED76DB}" type="presOf" srcId="{4F5769A1-7024-5E40-9FB3-9F8B1245B2E2}" destId="{F74C7F35-4037-ED49-B39A-F506E5381B06}" srcOrd="0" destOrd="0" presId="urn:microsoft.com/office/officeart/2005/8/layout/chart3"/>
    <dgm:cxn modelId="{7F626DC5-8EFD-4C5F-8965-2EF97416581F}" type="presParOf" srcId="{F74C7F35-4037-ED49-B39A-F506E5381B06}" destId="{5730E466-53A5-994F-8468-570DA9B792FD}" srcOrd="0" destOrd="0" presId="urn:microsoft.com/office/officeart/2005/8/layout/chart3"/>
    <dgm:cxn modelId="{798044DA-868A-408C-9113-F235C075ABD8}" type="presParOf" srcId="{F74C7F35-4037-ED49-B39A-F506E5381B06}" destId="{CD235052-B4DF-B04E-AE6F-3593879287CA}" srcOrd="1" destOrd="0" presId="urn:microsoft.com/office/officeart/2005/8/layout/chart3"/>
    <dgm:cxn modelId="{8076ECAF-601E-49FD-956B-2F8238FC07AB}" type="presParOf" srcId="{F74C7F35-4037-ED49-B39A-F506E5381B06}" destId="{06CE486D-7FF5-AE42-B76C-522B29E31BA0}" srcOrd="2" destOrd="0" presId="urn:microsoft.com/office/officeart/2005/8/layout/chart3"/>
    <dgm:cxn modelId="{0F895684-F17F-407E-8A00-BCBCAC474D48}" type="presParOf" srcId="{F74C7F35-4037-ED49-B39A-F506E5381B06}" destId="{452DDC28-0D60-794A-B6AA-AE6A9286CCEE}" srcOrd="3" destOrd="0" presId="urn:microsoft.com/office/officeart/2005/8/layout/chart3"/>
    <dgm:cxn modelId="{7EDD0553-8514-4F54-8CCE-2CDAF25833C3}" type="presParOf" srcId="{F74C7F35-4037-ED49-B39A-F506E5381B06}" destId="{56D3ADD5-2EFD-BA4B-A02E-9881626FE2E7}" srcOrd="4" destOrd="0" presId="urn:microsoft.com/office/officeart/2005/8/layout/chart3"/>
    <dgm:cxn modelId="{896DC2AF-C6BB-4F97-AAD5-3299BEF7C56E}" type="presParOf" srcId="{F74C7F35-4037-ED49-B39A-F506E5381B06}" destId="{CF45E4F0-90A4-6B46-8899-E77EC7AEF85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CDE95E-5B15-3249-B827-E37A980173D6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CF5BCE-A900-4B47-BA02-5C1D088E3900}">
      <dgm:prSet custT="1"/>
      <dgm:spPr>
        <a:solidFill>
          <a:srgbClr val="F9F8F1"/>
        </a:solidFill>
        <a:ln>
          <a:solidFill>
            <a:srgbClr val="8D873E"/>
          </a:solidFill>
        </a:ln>
      </dgm:spPr>
      <dgm:t>
        <a:bodyPr/>
        <a:lstStyle/>
        <a:p>
          <a:pPr rtl="0"/>
          <a:r>
            <a:rPr lang="en-US" sz="1400" b="1" dirty="0" smtClean="0">
              <a:solidFill>
                <a:srgbClr val="FF0000"/>
              </a:solidFill>
            </a:rPr>
            <a:t>Statistics (GFS/SNA)</a:t>
          </a:r>
          <a:endParaRPr lang="en-US" sz="1400" b="1" dirty="0">
            <a:solidFill>
              <a:srgbClr val="FF0000"/>
            </a:solidFill>
          </a:endParaRPr>
        </a:p>
      </dgm:t>
    </dgm:pt>
    <dgm:pt modelId="{4B4C80EA-4DDE-2247-A5FC-97CDF598E1EB}" type="parTrans" cxnId="{00E0AAC8-B373-6048-B72F-C17586C7D76F}">
      <dgm:prSet/>
      <dgm:spPr/>
      <dgm:t>
        <a:bodyPr/>
        <a:lstStyle/>
        <a:p>
          <a:endParaRPr lang="en-US"/>
        </a:p>
      </dgm:t>
    </dgm:pt>
    <dgm:pt modelId="{F20EF310-2684-2F4B-A523-402D0193517E}" type="sibTrans" cxnId="{00E0AAC8-B373-6048-B72F-C17586C7D76F}">
      <dgm:prSet/>
      <dgm:spPr/>
      <dgm:t>
        <a:bodyPr/>
        <a:lstStyle/>
        <a:p>
          <a:endParaRPr lang="en-US"/>
        </a:p>
      </dgm:t>
    </dgm:pt>
    <dgm:pt modelId="{64157B9A-3DE3-F34D-A3DD-7A87547D3F59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rgbClr val="8D873E"/>
          </a:solidFill>
        </a:ln>
      </dgm:spPr>
      <dgm:t>
        <a:bodyPr/>
        <a:lstStyle/>
        <a:p>
          <a:pPr rtl="0"/>
          <a:r>
            <a:rPr lang="en-US" sz="1400" b="1" dirty="0" smtClean="0">
              <a:solidFill>
                <a:srgbClr val="FF0000"/>
              </a:solidFill>
            </a:rPr>
            <a:t>Budgeting (OECD*)</a:t>
          </a:r>
          <a:endParaRPr lang="en-US" sz="1400" b="1" dirty="0">
            <a:solidFill>
              <a:srgbClr val="FF0000"/>
            </a:solidFill>
          </a:endParaRPr>
        </a:p>
      </dgm:t>
    </dgm:pt>
    <dgm:pt modelId="{28D7A40E-1637-4246-B148-B24AA6D9FEE4}" type="parTrans" cxnId="{8031EAE4-FD20-B24F-96D3-726A5B5F86A1}">
      <dgm:prSet/>
      <dgm:spPr/>
      <dgm:t>
        <a:bodyPr/>
        <a:lstStyle/>
        <a:p>
          <a:endParaRPr lang="en-US"/>
        </a:p>
      </dgm:t>
    </dgm:pt>
    <dgm:pt modelId="{2027DE55-CFC0-DE47-A3BD-13D400682050}" type="sibTrans" cxnId="{8031EAE4-FD20-B24F-96D3-726A5B5F86A1}">
      <dgm:prSet/>
      <dgm:spPr/>
      <dgm:t>
        <a:bodyPr/>
        <a:lstStyle/>
        <a:p>
          <a:endParaRPr lang="en-US"/>
        </a:p>
      </dgm:t>
    </dgm:pt>
    <dgm:pt modelId="{EAEF3D52-584E-C548-93CE-9AB4A0A23EC3}">
      <dgm:prSet custT="1"/>
      <dgm:spPr>
        <a:solidFill>
          <a:srgbClr val="F9F8F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en-US" sz="1400" b="1" dirty="0" smtClean="0">
              <a:solidFill>
                <a:srgbClr val="FF0000"/>
              </a:solidFill>
            </a:rPr>
            <a:t>Accounting (IPSAS)</a:t>
          </a:r>
          <a:endParaRPr lang="en-US" sz="1400" b="1" dirty="0">
            <a:solidFill>
              <a:srgbClr val="FF0000"/>
            </a:solidFill>
          </a:endParaRPr>
        </a:p>
      </dgm:t>
    </dgm:pt>
    <dgm:pt modelId="{9BC94183-5D37-5343-A290-9713CA152E72}" type="parTrans" cxnId="{6E9C4341-D87C-EA4C-867B-6A1AFF09F707}">
      <dgm:prSet/>
      <dgm:spPr/>
      <dgm:t>
        <a:bodyPr/>
        <a:lstStyle/>
        <a:p>
          <a:endParaRPr lang="en-US"/>
        </a:p>
      </dgm:t>
    </dgm:pt>
    <dgm:pt modelId="{FB61102B-459B-1F4A-B9DD-43B7DEF13EF5}" type="sibTrans" cxnId="{6E9C4341-D87C-EA4C-867B-6A1AFF09F707}">
      <dgm:prSet/>
      <dgm:spPr/>
      <dgm:t>
        <a:bodyPr/>
        <a:lstStyle/>
        <a:p>
          <a:endParaRPr lang="en-US"/>
        </a:p>
      </dgm:t>
    </dgm:pt>
    <dgm:pt modelId="{9E97D4E3-44B8-FB4C-ABEF-15B47335BC9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RISKS to Policy</a:t>
          </a:r>
          <a:r>
            <a:rPr lang="en-US" sz="1400" b="0" dirty="0" smtClean="0"/>
            <a:t> – </a:t>
          </a:r>
          <a:r>
            <a:rPr lang="en-US" sz="1400" b="1" dirty="0" smtClean="0"/>
            <a:t>and Decision Making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(e.g., debt, cost of capital, revenue)</a:t>
          </a:r>
        </a:p>
      </dgm:t>
    </dgm:pt>
    <dgm:pt modelId="{9C9A69EC-9DB7-304F-8677-6AF62299D0D5}" type="parTrans" cxnId="{4EB1479F-B686-4A4E-BD3F-35433A4BB383}">
      <dgm:prSet/>
      <dgm:spPr/>
      <dgm:t>
        <a:bodyPr/>
        <a:lstStyle/>
        <a:p>
          <a:endParaRPr lang="en-US"/>
        </a:p>
      </dgm:t>
    </dgm:pt>
    <dgm:pt modelId="{0A55EDD1-F713-1241-B0E9-B31762D070AF}" type="sibTrans" cxnId="{4EB1479F-B686-4A4E-BD3F-35433A4BB383}">
      <dgm:prSet/>
      <dgm:spPr/>
      <dgm:t>
        <a:bodyPr/>
        <a:lstStyle/>
        <a:p>
          <a:endParaRPr lang="en-US"/>
        </a:p>
      </dgm:t>
    </dgm:pt>
    <dgm:pt modelId="{FC8AC831-A1F5-DF41-8103-D01FCBEFE339}" type="pres">
      <dgm:prSet presAssocID="{82CDE95E-5B15-3249-B827-E37A980173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0B736-31CE-AF4F-BA60-FB964879A1C8}" type="pres">
      <dgm:prSet presAssocID="{82CDE95E-5B15-3249-B827-E37A980173D6}" presName="ellipse" presStyleLbl="trBgShp" presStyleIdx="0" presStyleCnt="1" custScaleY="163602"/>
      <dgm:spPr/>
    </dgm:pt>
    <dgm:pt modelId="{840CBA2A-6F70-9848-A6EA-5287A5F30267}" type="pres">
      <dgm:prSet presAssocID="{82CDE95E-5B15-3249-B827-E37A980173D6}" presName="arrow1" presStyleLbl="fgShp" presStyleIdx="0" presStyleCnt="1" custScaleX="133333" custScaleY="108333" custLinFactNeighborX="12630" custLinFactNeighborY="-11062"/>
      <dgm:spPr/>
    </dgm:pt>
    <dgm:pt modelId="{06AEA37E-8B9B-9841-A9AE-04BC6C1D0E0E}" type="pres">
      <dgm:prSet presAssocID="{82CDE95E-5B15-3249-B827-E37A980173D6}" presName="rectangle" presStyleLbl="revTx" presStyleIdx="0" presStyleCnt="1" custScaleX="152778" custScaleY="114135" custLinFactNeighborY="4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E318-7CD4-4B40-88C2-5BB4BFF21D82}" type="pres">
      <dgm:prSet presAssocID="{64157B9A-3DE3-F34D-A3DD-7A87547D3F59}" presName="item1" presStyleLbl="node1" presStyleIdx="0" presStyleCnt="3" custScaleX="164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C4C80-DD01-9843-807B-AD783DDE87DA}" type="pres">
      <dgm:prSet presAssocID="{EAEF3D52-584E-C548-93CE-9AB4A0A23EC3}" presName="item2" presStyleLbl="node1" presStyleIdx="1" presStyleCnt="3" custScaleX="155555" custScaleY="66869" custLinFactNeighborX="-3876" custLinFactNeighborY="-46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F1904-B871-1F40-98CF-CF135E7E796B}" type="pres">
      <dgm:prSet presAssocID="{9E97D4E3-44B8-FB4C-ABEF-15B47335BC9C}" presName="item3" presStyleLbl="node1" presStyleIdx="2" presStyleCnt="3" custScaleX="157949" custScaleY="70103" custLinFactNeighborX="49688" custLinFactNeighborY="-20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0C37D-F0BA-5343-BE15-CA6EBF133FC5}" type="pres">
      <dgm:prSet presAssocID="{82CDE95E-5B15-3249-B827-E37A980173D6}" presName="funnel" presStyleLbl="trAlignAcc1" presStyleIdx="0" presStyleCnt="1" custScaleX="121384" custScaleY="136807" custLinFactNeighborX="2381" custLinFactNeighborY="753"/>
      <dgm:spPr>
        <a:solidFill>
          <a:srgbClr val="F9F8F1">
            <a:alpha val="40000"/>
          </a:srgbClr>
        </a:solidFill>
      </dgm:spPr>
    </dgm:pt>
  </dgm:ptLst>
  <dgm:cxnLst>
    <dgm:cxn modelId="{8031EAE4-FD20-B24F-96D3-726A5B5F86A1}" srcId="{82CDE95E-5B15-3249-B827-E37A980173D6}" destId="{64157B9A-3DE3-F34D-A3DD-7A87547D3F59}" srcOrd="1" destOrd="0" parTransId="{28D7A40E-1637-4246-B148-B24AA6D9FEE4}" sibTransId="{2027DE55-CFC0-DE47-A3BD-13D400682050}"/>
    <dgm:cxn modelId="{6E9C4341-D87C-EA4C-867B-6A1AFF09F707}" srcId="{82CDE95E-5B15-3249-B827-E37A980173D6}" destId="{EAEF3D52-584E-C548-93CE-9AB4A0A23EC3}" srcOrd="2" destOrd="0" parTransId="{9BC94183-5D37-5343-A290-9713CA152E72}" sibTransId="{FB61102B-459B-1F4A-B9DD-43B7DEF13EF5}"/>
    <dgm:cxn modelId="{FCB07517-9906-5142-ADA1-140BE70D6E3F}" type="presOf" srcId="{D2CF5BCE-A900-4B47-BA02-5C1D088E3900}" destId="{507F1904-B871-1F40-98CF-CF135E7E796B}" srcOrd="0" destOrd="0" presId="urn:microsoft.com/office/officeart/2005/8/layout/funnel1"/>
    <dgm:cxn modelId="{0BDA1AB4-11E5-4046-8053-DE8F481E60AB}" type="presOf" srcId="{64157B9A-3DE3-F34D-A3DD-7A87547D3F59}" destId="{CB6C4C80-DD01-9843-807B-AD783DDE87DA}" srcOrd="0" destOrd="0" presId="urn:microsoft.com/office/officeart/2005/8/layout/funnel1"/>
    <dgm:cxn modelId="{CC565389-8DD7-5B4F-8E87-7A655D3AE2DD}" type="presOf" srcId="{9E97D4E3-44B8-FB4C-ABEF-15B47335BC9C}" destId="{06AEA37E-8B9B-9841-A9AE-04BC6C1D0E0E}" srcOrd="0" destOrd="0" presId="urn:microsoft.com/office/officeart/2005/8/layout/funnel1"/>
    <dgm:cxn modelId="{5DC866BE-053F-7B40-8AC9-0DFC1BA65785}" type="presOf" srcId="{82CDE95E-5B15-3249-B827-E37A980173D6}" destId="{FC8AC831-A1F5-DF41-8103-D01FCBEFE339}" srcOrd="0" destOrd="0" presId="urn:microsoft.com/office/officeart/2005/8/layout/funnel1"/>
    <dgm:cxn modelId="{4EB1479F-B686-4A4E-BD3F-35433A4BB383}" srcId="{82CDE95E-5B15-3249-B827-E37A980173D6}" destId="{9E97D4E3-44B8-FB4C-ABEF-15B47335BC9C}" srcOrd="3" destOrd="0" parTransId="{9C9A69EC-9DB7-304F-8677-6AF62299D0D5}" sibTransId="{0A55EDD1-F713-1241-B0E9-B31762D070AF}"/>
    <dgm:cxn modelId="{A7E638E5-9B0B-4047-995D-62F3C5D9DB2E}" type="presOf" srcId="{EAEF3D52-584E-C548-93CE-9AB4A0A23EC3}" destId="{43A1E318-7CD4-4B40-88C2-5BB4BFF21D82}" srcOrd="0" destOrd="0" presId="urn:microsoft.com/office/officeart/2005/8/layout/funnel1"/>
    <dgm:cxn modelId="{00E0AAC8-B373-6048-B72F-C17586C7D76F}" srcId="{82CDE95E-5B15-3249-B827-E37A980173D6}" destId="{D2CF5BCE-A900-4B47-BA02-5C1D088E3900}" srcOrd="0" destOrd="0" parTransId="{4B4C80EA-4DDE-2247-A5FC-97CDF598E1EB}" sibTransId="{F20EF310-2684-2F4B-A523-402D0193517E}"/>
    <dgm:cxn modelId="{53F1A735-EC87-9347-B491-794ED4414BC7}" type="presParOf" srcId="{FC8AC831-A1F5-DF41-8103-D01FCBEFE339}" destId="{AA30B736-31CE-AF4F-BA60-FB964879A1C8}" srcOrd="0" destOrd="0" presId="urn:microsoft.com/office/officeart/2005/8/layout/funnel1"/>
    <dgm:cxn modelId="{C2E4849D-0787-574E-B82A-1D7280CA562D}" type="presParOf" srcId="{FC8AC831-A1F5-DF41-8103-D01FCBEFE339}" destId="{840CBA2A-6F70-9848-A6EA-5287A5F30267}" srcOrd="1" destOrd="0" presId="urn:microsoft.com/office/officeart/2005/8/layout/funnel1"/>
    <dgm:cxn modelId="{CC016F7F-5232-F847-9C14-5332AE373440}" type="presParOf" srcId="{FC8AC831-A1F5-DF41-8103-D01FCBEFE339}" destId="{06AEA37E-8B9B-9841-A9AE-04BC6C1D0E0E}" srcOrd="2" destOrd="0" presId="urn:microsoft.com/office/officeart/2005/8/layout/funnel1"/>
    <dgm:cxn modelId="{12F5A145-A927-8249-B49E-57504329422D}" type="presParOf" srcId="{FC8AC831-A1F5-DF41-8103-D01FCBEFE339}" destId="{43A1E318-7CD4-4B40-88C2-5BB4BFF21D82}" srcOrd="3" destOrd="0" presId="urn:microsoft.com/office/officeart/2005/8/layout/funnel1"/>
    <dgm:cxn modelId="{84751797-3E6F-074C-882D-8B65190BC683}" type="presParOf" srcId="{FC8AC831-A1F5-DF41-8103-D01FCBEFE339}" destId="{CB6C4C80-DD01-9843-807B-AD783DDE87DA}" srcOrd="4" destOrd="0" presId="urn:microsoft.com/office/officeart/2005/8/layout/funnel1"/>
    <dgm:cxn modelId="{D3B82B6F-311E-C54A-BF63-FD79295F258A}" type="presParOf" srcId="{FC8AC831-A1F5-DF41-8103-D01FCBEFE339}" destId="{507F1904-B871-1F40-98CF-CF135E7E796B}" srcOrd="5" destOrd="0" presId="urn:microsoft.com/office/officeart/2005/8/layout/funnel1"/>
    <dgm:cxn modelId="{CB5097D5-2A2B-BF4C-85D8-B93FE4A3A1B4}" type="presParOf" srcId="{FC8AC831-A1F5-DF41-8103-D01FCBEFE339}" destId="{1DE0C37D-F0BA-5343-BE15-CA6EBF133FC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16296-F8AF-4F49-BB58-864623FAAC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2AA92F-B531-4532-9BB4-E516C24CAB69}">
      <dgm:prSet phldrT="[Text]"/>
      <dgm:spPr/>
      <dgm:t>
        <a:bodyPr/>
        <a:lstStyle/>
        <a:p>
          <a:r>
            <a:rPr lang="en-US" dirty="0" smtClean="0"/>
            <a:t>There are </a:t>
          </a:r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incentives and strong pressure </a:t>
          </a:r>
          <a:r>
            <a:rPr lang="en-US" dirty="0" smtClean="0"/>
            <a:t>to adopt accrual accounting standards.</a:t>
          </a:r>
          <a:endParaRPr lang="en-US" dirty="0"/>
        </a:p>
      </dgm:t>
    </dgm:pt>
    <dgm:pt modelId="{AEC1A861-5031-4BC5-8502-E36A73FE6FAB}" type="parTrans" cxnId="{C7C351AA-6C9B-4B65-9893-28FEBED6603B}">
      <dgm:prSet/>
      <dgm:spPr/>
      <dgm:t>
        <a:bodyPr/>
        <a:lstStyle/>
        <a:p>
          <a:endParaRPr lang="en-US"/>
        </a:p>
      </dgm:t>
    </dgm:pt>
    <dgm:pt modelId="{B79DC59A-4CB0-4A1D-8A1C-C1A7BFF5A3D4}" type="sibTrans" cxnId="{C7C351AA-6C9B-4B65-9893-28FEBED6603B}">
      <dgm:prSet/>
      <dgm:spPr/>
      <dgm:t>
        <a:bodyPr/>
        <a:lstStyle/>
        <a:p>
          <a:endParaRPr lang="en-US"/>
        </a:p>
      </dgm:t>
    </dgm:pt>
    <dgm:pt modelId="{90BCAA1F-021D-4236-8882-7A74D0E94F74}">
      <dgm:prSet phldrT="[Text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Countries are </a:t>
          </a:r>
          <a:r>
            <a:rPr lang="en-US" b="1" dirty="0" smtClean="0">
              <a:solidFill>
                <a:srgbClr val="669900"/>
              </a:solidFill>
            </a:rPr>
            <a:t>motivated by the benefits </a:t>
          </a:r>
          <a:r>
            <a:rPr lang="en-US" dirty="0" smtClean="0"/>
            <a:t>of adopting IPSAS but aware of the obstacles to successful implementation.</a:t>
          </a:r>
          <a:endParaRPr lang="en-US" dirty="0"/>
        </a:p>
      </dgm:t>
    </dgm:pt>
    <dgm:pt modelId="{238C8ADA-F63A-4876-A021-F06E03092E9E}" type="parTrans" cxnId="{10DA1606-F6E9-41A8-A7D5-D90502C5F562}">
      <dgm:prSet/>
      <dgm:spPr/>
      <dgm:t>
        <a:bodyPr/>
        <a:lstStyle/>
        <a:p>
          <a:endParaRPr lang="en-US"/>
        </a:p>
      </dgm:t>
    </dgm:pt>
    <dgm:pt modelId="{2ADB0E7A-23F9-4834-9FF5-95EAEFC04317}" type="sibTrans" cxnId="{10DA1606-F6E9-41A8-A7D5-D90502C5F562}">
      <dgm:prSet/>
      <dgm:spPr/>
      <dgm:t>
        <a:bodyPr/>
        <a:lstStyle/>
        <a:p>
          <a:endParaRPr lang="en-US"/>
        </a:p>
      </dgm:t>
    </dgm:pt>
    <dgm:pt modelId="{90D4D8A9-EB4F-4216-9497-572AB15C5E04}">
      <dgm:prSet phldrT="[Text]"/>
      <dgm:spPr/>
      <dgm:t>
        <a:bodyPr/>
        <a:lstStyle/>
        <a:p>
          <a:r>
            <a:rPr lang="en-US" b="1" dirty="0" smtClean="0">
              <a:solidFill>
                <a:srgbClr val="669900"/>
              </a:solidFill>
            </a:rPr>
            <a:t>Further integration of fiscal statistics, budgeting information, and financial accounting </a:t>
          </a:r>
          <a:r>
            <a:rPr lang="en-US" dirty="0" smtClean="0"/>
            <a:t>is important.</a:t>
          </a:r>
          <a:endParaRPr lang="en-US" dirty="0"/>
        </a:p>
      </dgm:t>
    </dgm:pt>
    <dgm:pt modelId="{CA0C240C-ECE8-4700-B944-EF975E31351E}" type="parTrans" cxnId="{81758C6E-EC1F-4673-AD8D-2D8719C38E5D}">
      <dgm:prSet/>
      <dgm:spPr/>
      <dgm:t>
        <a:bodyPr/>
        <a:lstStyle/>
        <a:p>
          <a:endParaRPr lang="en-US"/>
        </a:p>
      </dgm:t>
    </dgm:pt>
    <dgm:pt modelId="{0A5D6B25-6C5C-433A-B150-CFDDC79C3CF1}" type="sibTrans" cxnId="{81758C6E-EC1F-4673-AD8D-2D8719C38E5D}">
      <dgm:prSet/>
      <dgm:spPr/>
      <dgm:t>
        <a:bodyPr/>
        <a:lstStyle/>
        <a:p>
          <a:endParaRPr lang="en-US"/>
        </a:p>
      </dgm:t>
    </dgm:pt>
    <dgm:pt modelId="{ADB3328F-B453-4E9F-9361-EB505DFEBF05}">
      <dgm:prSet phldrT="[Text]"/>
      <dgm:spPr/>
      <dgm:t>
        <a:bodyPr/>
        <a:lstStyle/>
        <a:p>
          <a:r>
            <a:rPr lang="en-US" dirty="0" smtClean="0"/>
            <a:t>Accrual accounting standards </a:t>
          </a:r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minimize tendencies to work in silos </a:t>
          </a:r>
          <a:r>
            <a:rPr lang="en-US" dirty="0" smtClean="0"/>
            <a:t>to reduce time and costs.</a:t>
          </a:r>
          <a:endParaRPr lang="en-US" dirty="0"/>
        </a:p>
      </dgm:t>
    </dgm:pt>
    <dgm:pt modelId="{ADAC3A05-56B5-4BCE-BA69-9D52BDE6B402}" type="parTrans" cxnId="{79199896-34E1-4698-981E-9B6CECE286DD}">
      <dgm:prSet/>
      <dgm:spPr/>
      <dgm:t>
        <a:bodyPr/>
        <a:lstStyle/>
        <a:p>
          <a:endParaRPr lang="en-US"/>
        </a:p>
      </dgm:t>
    </dgm:pt>
    <dgm:pt modelId="{316F3705-E22D-4497-8DBA-BC6CA67552C9}" type="sibTrans" cxnId="{79199896-34E1-4698-981E-9B6CECE286DD}">
      <dgm:prSet/>
      <dgm:spPr/>
      <dgm:t>
        <a:bodyPr/>
        <a:lstStyle/>
        <a:p>
          <a:endParaRPr lang="en-US"/>
        </a:p>
      </dgm:t>
    </dgm:pt>
    <dgm:pt modelId="{0CF96C5B-35F5-454C-BDB3-ED78A983215B}" type="pres">
      <dgm:prSet presAssocID="{79216296-F8AF-4F49-BB58-864623FAAC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7A2398E-B2A2-4438-80D0-630ABED6F474}" type="pres">
      <dgm:prSet presAssocID="{79216296-F8AF-4F49-BB58-864623FAACA4}" presName="Name1" presStyleCnt="0"/>
      <dgm:spPr/>
    </dgm:pt>
    <dgm:pt modelId="{0BE2C038-35DE-4AB2-99D2-0E119C24B9A8}" type="pres">
      <dgm:prSet presAssocID="{79216296-F8AF-4F49-BB58-864623FAACA4}" presName="cycle" presStyleCnt="0"/>
      <dgm:spPr/>
    </dgm:pt>
    <dgm:pt modelId="{337FE51B-43AC-4242-8320-010F0FDF001B}" type="pres">
      <dgm:prSet presAssocID="{79216296-F8AF-4F49-BB58-864623FAACA4}" presName="srcNode" presStyleLbl="node1" presStyleIdx="0" presStyleCnt="4"/>
      <dgm:spPr/>
    </dgm:pt>
    <dgm:pt modelId="{797C7908-B11E-4F72-9193-3E81794A09A7}" type="pres">
      <dgm:prSet presAssocID="{79216296-F8AF-4F49-BB58-864623FAACA4}" presName="conn" presStyleLbl="parChTrans1D2" presStyleIdx="0" presStyleCnt="1"/>
      <dgm:spPr/>
      <dgm:t>
        <a:bodyPr/>
        <a:lstStyle/>
        <a:p>
          <a:endParaRPr lang="en-US"/>
        </a:p>
      </dgm:t>
    </dgm:pt>
    <dgm:pt modelId="{456D4560-5302-489E-BA16-AC6244F348B0}" type="pres">
      <dgm:prSet presAssocID="{79216296-F8AF-4F49-BB58-864623FAACA4}" presName="extraNode" presStyleLbl="node1" presStyleIdx="0" presStyleCnt="4"/>
      <dgm:spPr/>
    </dgm:pt>
    <dgm:pt modelId="{3B9C25A8-7C0F-40B3-BB2E-73129428B6A2}" type="pres">
      <dgm:prSet presAssocID="{79216296-F8AF-4F49-BB58-864623FAACA4}" presName="dstNode" presStyleLbl="node1" presStyleIdx="0" presStyleCnt="4"/>
      <dgm:spPr/>
    </dgm:pt>
    <dgm:pt modelId="{EDB3B6FD-C428-4156-92F9-423ACD17E494}" type="pres">
      <dgm:prSet presAssocID="{432AA92F-B531-4532-9BB4-E516C24CAB6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5E704-A0A7-4DE5-8BB9-8EBC1AD69AB6}" type="pres">
      <dgm:prSet presAssocID="{432AA92F-B531-4532-9BB4-E516C24CAB69}" presName="accent_1" presStyleCnt="0"/>
      <dgm:spPr/>
    </dgm:pt>
    <dgm:pt modelId="{D642A9EC-65FC-4FFB-906E-D3A7720D796E}" type="pres">
      <dgm:prSet presAssocID="{432AA92F-B531-4532-9BB4-E516C24CAB69}" presName="accentRepeatNode" presStyleLbl="solidFgAcc1" presStyleIdx="0" presStyleCnt="4"/>
      <dgm:spPr/>
    </dgm:pt>
    <dgm:pt modelId="{32A5FCED-C7CD-4C3D-B0B3-BD2A951ED82B}" type="pres">
      <dgm:prSet presAssocID="{90BCAA1F-021D-4236-8882-7A74D0E94F7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92EE4-6760-4D71-9E14-3BBCEB4C641E}" type="pres">
      <dgm:prSet presAssocID="{90BCAA1F-021D-4236-8882-7A74D0E94F74}" presName="accent_2" presStyleCnt="0"/>
      <dgm:spPr/>
    </dgm:pt>
    <dgm:pt modelId="{ED9CCA23-0DB0-4A6B-A523-D590030F14BC}" type="pres">
      <dgm:prSet presAssocID="{90BCAA1F-021D-4236-8882-7A74D0E94F74}" presName="accentRepeatNode" presStyleLbl="solidFgAcc1" presStyleIdx="1" presStyleCnt="4"/>
      <dgm:spPr/>
    </dgm:pt>
    <dgm:pt modelId="{3BB1758A-FFFD-451B-B91D-B7FF0F07F8CC}" type="pres">
      <dgm:prSet presAssocID="{90D4D8A9-EB4F-4216-9497-572AB15C5E0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C379-4BE6-4CE3-9C08-A82378C01BFA}" type="pres">
      <dgm:prSet presAssocID="{90D4D8A9-EB4F-4216-9497-572AB15C5E04}" presName="accent_3" presStyleCnt="0"/>
      <dgm:spPr/>
    </dgm:pt>
    <dgm:pt modelId="{18CF067E-799E-416E-BCB8-AB79FBF08EA9}" type="pres">
      <dgm:prSet presAssocID="{90D4D8A9-EB4F-4216-9497-572AB15C5E04}" presName="accentRepeatNode" presStyleLbl="solidFgAcc1" presStyleIdx="2" presStyleCnt="4"/>
      <dgm:spPr/>
    </dgm:pt>
    <dgm:pt modelId="{77317884-DC4A-43F1-84C5-8F444F3B825F}" type="pres">
      <dgm:prSet presAssocID="{ADB3328F-B453-4E9F-9361-EB505DFEBF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D0BB1-337B-468D-B719-1C3160533D50}" type="pres">
      <dgm:prSet presAssocID="{ADB3328F-B453-4E9F-9361-EB505DFEBF05}" presName="accent_4" presStyleCnt="0"/>
      <dgm:spPr/>
    </dgm:pt>
    <dgm:pt modelId="{3C059E76-7576-4822-8496-12D0D4F9B385}" type="pres">
      <dgm:prSet presAssocID="{ADB3328F-B453-4E9F-9361-EB505DFEBF05}" presName="accentRepeatNode" presStyleLbl="solidFgAcc1" presStyleIdx="3" presStyleCnt="4"/>
      <dgm:spPr/>
    </dgm:pt>
  </dgm:ptLst>
  <dgm:cxnLst>
    <dgm:cxn modelId="{F1B1A838-42B1-424E-B483-8638E771E70A}" type="presOf" srcId="{B79DC59A-4CB0-4A1D-8A1C-C1A7BFF5A3D4}" destId="{797C7908-B11E-4F72-9193-3E81794A09A7}" srcOrd="0" destOrd="0" presId="urn:microsoft.com/office/officeart/2008/layout/VerticalCurvedList"/>
    <dgm:cxn modelId="{79199896-34E1-4698-981E-9B6CECE286DD}" srcId="{79216296-F8AF-4F49-BB58-864623FAACA4}" destId="{ADB3328F-B453-4E9F-9361-EB505DFEBF05}" srcOrd="3" destOrd="0" parTransId="{ADAC3A05-56B5-4BCE-BA69-9D52BDE6B402}" sibTransId="{316F3705-E22D-4497-8DBA-BC6CA67552C9}"/>
    <dgm:cxn modelId="{C7C351AA-6C9B-4B65-9893-28FEBED6603B}" srcId="{79216296-F8AF-4F49-BB58-864623FAACA4}" destId="{432AA92F-B531-4532-9BB4-E516C24CAB69}" srcOrd="0" destOrd="0" parTransId="{AEC1A861-5031-4BC5-8502-E36A73FE6FAB}" sibTransId="{B79DC59A-4CB0-4A1D-8A1C-C1A7BFF5A3D4}"/>
    <dgm:cxn modelId="{A6A80550-2974-452B-B9F7-2C1D5767FF53}" type="presOf" srcId="{79216296-F8AF-4F49-BB58-864623FAACA4}" destId="{0CF96C5B-35F5-454C-BDB3-ED78A983215B}" srcOrd="0" destOrd="0" presId="urn:microsoft.com/office/officeart/2008/layout/VerticalCurvedList"/>
    <dgm:cxn modelId="{DF44CAAA-743E-47A0-ABB3-B4AFC9B32A14}" type="presOf" srcId="{432AA92F-B531-4532-9BB4-E516C24CAB69}" destId="{EDB3B6FD-C428-4156-92F9-423ACD17E494}" srcOrd="0" destOrd="0" presId="urn:microsoft.com/office/officeart/2008/layout/VerticalCurvedList"/>
    <dgm:cxn modelId="{F42BC9B2-C8F6-4974-812A-1C1013652BD6}" type="presOf" srcId="{90D4D8A9-EB4F-4216-9497-572AB15C5E04}" destId="{3BB1758A-FFFD-451B-B91D-B7FF0F07F8CC}" srcOrd="0" destOrd="0" presId="urn:microsoft.com/office/officeart/2008/layout/VerticalCurvedList"/>
    <dgm:cxn modelId="{10DA1606-F6E9-41A8-A7D5-D90502C5F562}" srcId="{79216296-F8AF-4F49-BB58-864623FAACA4}" destId="{90BCAA1F-021D-4236-8882-7A74D0E94F74}" srcOrd="1" destOrd="0" parTransId="{238C8ADA-F63A-4876-A021-F06E03092E9E}" sibTransId="{2ADB0E7A-23F9-4834-9FF5-95EAEFC04317}"/>
    <dgm:cxn modelId="{C448DB95-EC4D-47F3-B34D-38608536630E}" type="presOf" srcId="{90BCAA1F-021D-4236-8882-7A74D0E94F74}" destId="{32A5FCED-C7CD-4C3D-B0B3-BD2A951ED82B}" srcOrd="0" destOrd="0" presId="urn:microsoft.com/office/officeart/2008/layout/VerticalCurvedList"/>
    <dgm:cxn modelId="{0DD00706-E2AE-4E43-B818-9E9EB530379A}" type="presOf" srcId="{ADB3328F-B453-4E9F-9361-EB505DFEBF05}" destId="{77317884-DC4A-43F1-84C5-8F444F3B825F}" srcOrd="0" destOrd="0" presId="urn:microsoft.com/office/officeart/2008/layout/VerticalCurvedList"/>
    <dgm:cxn modelId="{81758C6E-EC1F-4673-AD8D-2D8719C38E5D}" srcId="{79216296-F8AF-4F49-BB58-864623FAACA4}" destId="{90D4D8A9-EB4F-4216-9497-572AB15C5E04}" srcOrd="2" destOrd="0" parTransId="{CA0C240C-ECE8-4700-B944-EF975E31351E}" sibTransId="{0A5D6B25-6C5C-433A-B150-CFDDC79C3CF1}"/>
    <dgm:cxn modelId="{650379CF-D6BB-45F8-9369-1C1543C521CF}" type="presParOf" srcId="{0CF96C5B-35F5-454C-BDB3-ED78A983215B}" destId="{A7A2398E-B2A2-4438-80D0-630ABED6F474}" srcOrd="0" destOrd="0" presId="urn:microsoft.com/office/officeart/2008/layout/VerticalCurvedList"/>
    <dgm:cxn modelId="{2C7D2B61-50B7-41AA-8B26-17E6D4AA43A2}" type="presParOf" srcId="{A7A2398E-B2A2-4438-80D0-630ABED6F474}" destId="{0BE2C038-35DE-4AB2-99D2-0E119C24B9A8}" srcOrd="0" destOrd="0" presId="urn:microsoft.com/office/officeart/2008/layout/VerticalCurvedList"/>
    <dgm:cxn modelId="{9EB9B3E1-213A-49E9-8823-1F8C6949F182}" type="presParOf" srcId="{0BE2C038-35DE-4AB2-99D2-0E119C24B9A8}" destId="{337FE51B-43AC-4242-8320-010F0FDF001B}" srcOrd="0" destOrd="0" presId="urn:microsoft.com/office/officeart/2008/layout/VerticalCurvedList"/>
    <dgm:cxn modelId="{95DB7627-4683-45E1-807B-289E41217BF7}" type="presParOf" srcId="{0BE2C038-35DE-4AB2-99D2-0E119C24B9A8}" destId="{797C7908-B11E-4F72-9193-3E81794A09A7}" srcOrd="1" destOrd="0" presId="urn:microsoft.com/office/officeart/2008/layout/VerticalCurvedList"/>
    <dgm:cxn modelId="{F465DB61-BF5C-4E15-981A-E651256AAFE6}" type="presParOf" srcId="{0BE2C038-35DE-4AB2-99D2-0E119C24B9A8}" destId="{456D4560-5302-489E-BA16-AC6244F348B0}" srcOrd="2" destOrd="0" presId="urn:microsoft.com/office/officeart/2008/layout/VerticalCurvedList"/>
    <dgm:cxn modelId="{3FDE772A-1787-45D3-84EA-D8712298CBD6}" type="presParOf" srcId="{0BE2C038-35DE-4AB2-99D2-0E119C24B9A8}" destId="{3B9C25A8-7C0F-40B3-BB2E-73129428B6A2}" srcOrd="3" destOrd="0" presId="urn:microsoft.com/office/officeart/2008/layout/VerticalCurvedList"/>
    <dgm:cxn modelId="{7DDBC7A0-5A12-4A9A-B4C9-52E3F41E0E65}" type="presParOf" srcId="{A7A2398E-B2A2-4438-80D0-630ABED6F474}" destId="{EDB3B6FD-C428-4156-92F9-423ACD17E494}" srcOrd="1" destOrd="0" presId="urn:microsoft.com/office/officeart/2008/layout/VerticalCurvedList"/>
    <dgm:cxn modelId="{E8898B0A-9782-48DD-8D6F-66E9C8C987F4}" type="presParOf" srcId="{A7A2398E-B2A2-4438-80D0-630ABED6F474}" destId="{88E5E704-A0A7-4DE5-8BB9-8EBC1AD69AB6}" srcOrd="2" destOrd="0" presId="urn:microsoft.com/office/officeart/2008/layout/VerticalCurvedList"/>
    <dgm:cxn modelId="{084C85C5-27DC-4365-991E-DB67D896782C}" type="presParOf" srcId="{88E5E704-A0A7-4DE5-8BB9-8EBC1AD69AB6}" destId="{D642A9EC-65FC-4FFB-906E-D3A7720D796E}" srcOrd="0" destOrd="0" presId="urn:microsoft.com/office/officeart/2008/layout/VerticalCurvedList"/>
    <dgm:cxn modelId="{4CF28045-6535-4EB4-AFD3-DE1EDA6162B4}" type="presParOf" srcId="{A7A2398E-B2A2-4438-80D0-630ABED6F474}" destId="{32A5FCED-C7CD-4C3D-B0B3-BD2A951ED82B}" srcOrd="3" destOrd="0" presId="urn:microsoft.com/office/officeart/2008/layout/VerticalCurvedList"/>
    <dgm:cxn modelId="{2B1030FE-56B7-4429-AE37-82B45D504D31}" type="presParOf" srcId="{A7A2398E-B2A2-4438-80D0-630ABED6F474}" destId="{A1F92EE4-6760-4D71-9E14-3BBCEB4C641E}" srcOrd="4" destOrd="0" presId="urn:microsoft.com/office/officeart/2008/layout/VerticalCurvedList"/>
    <dgm:cxn modelId="{5180FEDA-E40B-4FA8-B671-8F3BF9801234}" type="presParOf" srcId="{A1F92EE4-6760-4D71-9E14-3BBCEB4C641E}" destId="{ED9CCA23-0DB0-4A6B-A523-D590030F14BC}" srcOrd="0" destOrd="0" presId="urn:microsoft.com/office/officeart/2008/layout/VerticalCurvedList"/>
    <dgm:cxn modelId="{4FFF69BA-61DA-4628-B50F-CE9B77350D76}" type="presParOf" srcId="{A7A2398E-B2A2-4438-80D0-630ABED6F474}" destId="{3BB1758A-FFFD-451B-B91D-B7FF0F07F8CC}" srcOrd="5" destOrd="0" presId="urn:microsoft.com/office/officeart/2008/layout/VerticalCurvedList"/>
    <dgm:cxn modelId="{734E74F4-C045-4CB5-B2CE-28BC70E2C9A4}" type="presParOf" srcId="{A7A2398E-B2A2-4438-80D0-630ABED6F474}" destId="{67A3C379-4BE6-4CE3-9C08-A82378C01BFA}" srcOrd="6" destOrd="0" presId="urn:microsoft.com/office/officeart/2008/layout/VerticalCurvedList"/>
    <dgm:cxn modelId="{60E318B0-B910-4285-90F9-E3ADB01AB41E}" type="presParOf" srcId="{67A3C379-4BE6-4CE3-9C08-A82378C01BFA}" destId="{18CF067E-799E-416E-BCB8-AB79FBF08EA9}" srcOrd="0" destOrd="0" presId="urn:microsoft.com/office/officeart/2008/layout/VerticalCurvedList"/>
    <dgm:cxn modelId="{ABF05279-1580-42B2-9589-4B01BF29951C}" type="presParOf" srcId="{A7A2398E-B2A2-4438-80D0-630ABED6F474}" destId="{77317884-DC4A-43F1-84C5-8F444F3B825F}" srcOrd="7" destOrd="0" presId="urn:microsoft.com/office/officeart/2008/layout/VerticalCurvedList"/>
    <dgm:cxn modelId="{45458DF8-6B71-428A-996B-A02742CCB1E2}" type="presParOf" srcId="{A7A2398E-B2A2-4438-80D0-630ABED6F474}" destId="{E3AD0BB1-337B-468D-B719-1C3160533D50}" srcOrd="8" destOrd="0" presId="urn:microsoft.com/office/officeart/2008/layout/VerticalCurvedList"/>
    <dgm:cxn modelId="{6413B1C3-723C-4C65-8259-61DCE521DFF6}" type="presParOf" srcId="{E3AD0BB1-337B-468D-B719-1C3160533D50}" destId="{3C059E76-7576-4822-8496-12D0D4F9B3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823C1E-B3D5-4B82-926D-419CA03222C8}" type="doc">
      <dgm:prSet loTypeId="urn:microsoft.com/office/officeart/2005/8/layout/hProcess9" loCatId="process" qsTypeId="urn:microsoft.com/office/officeart/2005/8/quickstyle/simple1#7" qsCatId="simple" csTypeId="urn:microsoft.com/office/officeart/2005/8/colors/accent3_3" csCatId="accent3" phldr="1"/>
      <dgm:spPr/>
      <dgm:t>
        <a:bodyPr/>
        <a:lstStyle/>
        <a:p>
          <a:endParaRPr lang="es-CL"/>
        </a:p>
      </dgm:t>
    </dgm:pt>
    <dgm:pt modelId="{53C1398A-19E8-4F29-B121-B98D3F464B78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4598" y="1726927"/>
          <a:ext cx="1926963" cy="1820040"/>
        </a:xfrm>
        <a:ln/>
      </dgm:spPr>
      <dgm:t>
        <a:bodyPr/>
        <a:lstStyle/>
        <a:p>
          <a:pPr algn="ctr"/>
          <a:r>
            <a:rPr lang="en-US" sz="1600" dirty="0" smtClean="0"/>
            <a:t>CGR issued resolution with the national standard for the indirect adoption of IPSAS</a:t>
          </a:r>
          <a:endParaRPr lang="es-CL" sz="16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5E66326-6323-4A39-A82F-0186E45BC749}" type="parTrans" cxnId="{8261C793-EBDB-4036-90A7-4FAA7AB1E198}">
      <dgm:prSet/>
      <dgm:spPr/>
      <dgm:t>
        <a:bodyPr/>
        <a:lstStyle/>
        <a:p>
          <a:endParaRPr lang="es-CL"/>
        </a:p>
      </dgm:t>
    </dgm:pt>
    <dgm:pt modelId="{91A6E423-F798-4E03-9547-73899DC1DC7B}" type="sibTrans" cxnId="{8261C793-EBDB-4036-90A7-4FAA7AB1E198}">
      <dgm:prSet/>
      <dgm:spPr/>
      <dgm:t>
        <a:bodyPr/>
        <a:lstStyle/>
        <a:p>
          <a:endParaRPr lang="es-CL"/>
        </a:p>
      </dgm:t>
    </dgm:pt>
    <dgm:pt modelId="{1D244DF5-5C2B-4045-AE68-73B8A6E1234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2087236" y="1712485"/>
          <a:ext cx="1941855" cy="1820040"/>
        </a:xfrm>
        <a:ln/>
      </dgm:spPr>
      <dgm:t>
        <a:bodyPr/>
        <a:lstStyle/>
        <a:p>
          <a:pPr algn="ctr"/>
          <a:endParaRPr lang="en-US" sz="1600" noProof="0" dirty="0" smtClean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600" noProof="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Begins the application of the new standard</a:t>
          </a:r>
        </a:p>
        <a:p>
          <a:pPr algn="ctr"/>
          <a:endParaRPr lang="en-US" sz="16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1BDE2F36-30B3-49B7-948A-21F934DE55C8}" type="parTrans" cxnId="{A99357F7-ECFA-44DA-9AA5-5B6BCCC1B666}">
      <dgm:prSet/>
      <dgm:spPr/>
      <dgm:t>
        <a:bodyPr/>
        <a:lstStyle/>
        <a:p>
          <a:endParaRPr lang="es-CL"/>
        </a:p>
      </dgm:t>
    </dgm:pt>
    <dgm:pt modelId="{A6124FDB-8927-4F5D-B925-40407DC8FC3E}" type="sibTrans" cxnId="{A99357F7-ECFA-44DA-9AA5-5B6BCCC1B666}">
      <dgm:prSet/>
      <dgm:spPr/>
      <dgm:t>
        <a:bodyPr/>
        <a:lstStyle/>
        <a:p>
          <a:endParaRPr lang="es-CL"/>
        </a:p>
      </dgm:t>
    </dgm:pt>
    <dgm:pt modelId="{EEEE8060-E354-4C1B-964A-FED0EF125D1B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4133899" y="1726927"/>
          <a:ext cx="1856658" cy="1820040"/>
        </a:xfrm>
        <a:ln/>
      </dgm:spPr>
      <dgm:t>
        <a:bodyPr/>
        <a:lstStyle/>
        <a:p>
          <a:pPr algn="ctr"/>
          <a:r>
            <a:rPr lang="en-US" sz="1600" noProof="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Presentation of non comparative transitional financial statements.</a:t>
          </a:r>
        </a:p>
      </dgm:t>
    </dgm:pt>
    <dgm:pt modelId="{A0C50796-6C33-4407-A0BD-6CF122F7D001}" type="parTrans" cxnId="{06D24C91-AAF6-4AF6-8C30-E60390355309}">
      <dgm:prSet/>
      <dgm:spPr/>
      <dgm:t>
        <a:bodyPr/>
        <a:lstStyle/>
        <a:p>
          <a:endParaRPr lang="es-CL"/>
        </a:p>
      </dgm:t>
    </dgm:pt>
    <dgm:pt modelId="{38E14253-C747-4C00-AD6F-5DD622F1205F}" type="sibTrans" cxnId="{06D24C91-AAF6-4AF6-8C30-E60390355309}">
      <dgm:prSet/>
      <dgm:spPr/>
      <dgm:t>
        <a:bodyPr/>
        <a:lstStyle/>
        <a:p>
          <a:endParaRPr lang="es-CL"/>
        </a:p>
      </dgm:t>
    </dgm:pt>
    <dgm:pt modelId="{FDEE6A8A-D8C2-4E8F-B602-CBF854B74EC9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6077610" y="1726927"/>
          <a:ext cx="1856658" cy="1820040"/>
        </a:xfrm>
        <a:ln/>
      </dgm:spPr>
      <dgm:t>
        <a:bodyPr/>
        <a:lstStyle/>
        <a:p>
          <a:pPr algn="ctr"/>
          <a:r>
            <a:rPr lang="en-US" sz="1600" noProof="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Presentation of the first IPSAS financial statements</a:t>
          </a:r>
        </a:p>
      </dgm:t>
    </dgm:pt>
    <dgm:pt modelId="{55F04ADE-91EE-4AC9-AD32-56D9785D380A}" type="parTrans" cxnId="{1A4F8A86-88C5-4034-A4FC-A12A3FBA9F66}">
      <dgm:prSet/>
      <dgm:spPr/>
      <dgm:t>
        <a:bodyPr/>
        <a:lstStyle/>
        <a:p>
          <a:endParaRPr lang="es-CL"/>
        </a:p>
      </dgm:t>
    </dgm:pt>
    <dgm:pt modelId="{9FAB3F88-45D6-41EC-B1AE-1D179D8FDF74}" type="sibTrans" cxnId="{1A4F8A86-88C5-4034-A4FC-A12A3FBA9F66}">
      <dgm:prSet/>
      <dgm:spPr/>
      <dgm:t>
        <a:bodyPr/>
        <a:lstStyle/>
        <a:p>
          <a:endParaRPr lang="es-CL"/>
        </a:p>
      </dgm:t>
    </dgm:pt>
    <dgm:pt modelId="{4A5030A2-3063-4AB7-9BAD-91803A389B72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noProof="0" dirty="0" smtClean="0"/>
            <a:t>Presentation of comparative transitional financial statements</a:t>
          </a:r>
          <a:endParaRPr lang="en-US" sz="1600" noProof="0" dirty="0"/>
        </a:p>
      </dgm:t>
    </dgm:pt>
    <dgm:pt modelId="{FD40BC28-9E15-4264-B5F3-DBBEA23ED31F}" type="parTrans" cxnId="{451BF22B-8FCE-40B8-96EA-A9F0CA103BC2}">
      <dgm:prSet/>
      <dgm:spPr/>
      <dgm:t>
        <a:bodyPr/>
        <a:lstStyle/>
        <a:p>
          <a:endParaRPr lang="es-CL"/>
        </a:p>
      </dgm:t>
    </dgm:pt>
    <dgm:pt modelId="{37A410A1-5007-4241-91AB-1152CED883CD}" type="sibTrans" cxnId="{451BF22B-8FCE-40B8-96EA-A9F0CA103BC2}">
      <dgm:prSet/>
      <dgm:spPr/>
      <dgm:t>
        <a:bodyPr/>
        <a:lstStyle/>
        <a:p>
          <a:endParaRPr lang="es-CL"/>
        </a:p>
      </dgm:t>
    </dgm:pt>
    <dgm:pt modelId="{58AAA36C-4C80-42CA-BD3C-3882D3A7620E}" type="pres">
      <dgm:prSet presAssocID="{81823C1E-B3D5-4B82-926D-419CA03222C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8D28C27-96E6-4D39-9A34-AFA270FBDD4A}" type="pres">
      <dgm:prSet presAssocID="{81823C1E-B3D5-4B82-926D-419CA03222C8}" presName="arrow" presStyleLbl="bgShp" presStyleIdx="0" presStyleCnt="1" custScaleX="101573" custScaleY="94767" custLinFactNeighborX="-439" custLinFactNeighborY="-1220"/>
      <dgm:spPr>
        <a:xfrm>
          <a:off x="547898" y="212315"/>
          <a:ext cx="7324489" cy="4839580"/>
        </a:xfrm>
        <a:prstGeom prst="rightArrow">
          <a:avLst/>
        </a:prstGeom>
        <a:solidFill>
          <a:srgbClr val="FF8913"/>
        </a:solidFill>
        <a:ln>
          <a:noFill/>
        </a:ln>
        <a:effectLst/>
      </dgm:spPr>
      <dgm:t>
        <a:bodyPr/>
        <a:lstStyle/>
        <a:p>
          <a:endParaRPr lang="es-CL"/>
        </a:p>
      </dgm:t>
    </dgm:pt>
    <dgm:pt modelId="{D5626FAA-41E7-451B-9068-8D2235E6C260}" type="pres">
      <dgm:prSet presAssocID="{81823C1E-B3D5-4B82-926D-419CA03222C8}" presName="linearProcess" presStyleCnt="0"/>
      <dgm:spPr/>
    </dgm:pt>
    <dgm:pt modelId="{0CDD43D0-5D43-447C-96B9-DA24A00C65AE}" type="pres">
      <dgm:prSet presAssocID="{53C1398A-19E8-4F29-B121-B98D3F464B78}" presName="textNode" presStyleLbl="node1" presStyleIdx="0" presStyleCnt="5" custScaleX="71811" custScaleY="84436" custLinFactNeighborX="958" custLinFactNeighborY="-92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03AE576-BA98-46A3-82DF-12BD3834FE2A}" type="pres">
      <dgm:prSet presAssocID="{91A6E423-F798-4E03-9547-73899DC1DC7B}" presName="sibTrans" presStyleCnt="0"/>
      <dgm:spPr/>
    </dgm:pt>
    <dgm:pt modelId="{C98A5FDD-A180-4F48-B1D1-7A4CB748C423}" type="pres">
      <dgm:prSet presAssocID="{1D244DF5-5C2B-4045-AE68-73B8A6E1234A}" presName="textNode" presStyleLbl="node1" presStyleIdx="1" presStyleCnt="5" custScaleX="72366" custScaleY="84436" custLinFactNeighborX="-47035" custLinFactNeighborY="-98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6A4C0C4B-16A2-41B6-A946-D0C52E3E79DD}" type="pres">
      <dgm:prSet presAssocID="{A6124FDB-8927-4F5D-B925-40407DC8FC3E}" presName="sibTrans" presStyleCnt="0"/>
      <dgm:spPr/>
    </dgm:pt>
    <dgm:pt modelId="{12CD8980-4E26-48EB-872B-9B633E5D2EC6}" type="pres">
      <dgm:prSet presAssocID="{EEEE8060-E354-4C1B-964A-FED0EF125D1B}" presName="textNode" presStyleLbl="node1" presStyleIdx="2" presStyleCnt="5" custScaleX="69191" custScaleY="84436" custLinFactX="-197" custLinFactNeighborX="-100000" custLinFactNeighborY="-92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55173452-D496-4215-B609-4C0DBEF406D3}" type="pres">
      <dgm:prSet presAssocID="{38E14253-C747-4C00-AD6F-5DD622F1205F}" presName="sibTrans" presStyleCnt="0"/>
      <dgm:spPr/>
    </dgm:pt>
    <dgm:pt modelId="{7C71B104-7C1F-4E4B-A233-F41A3D302F17}" type="pres">
      <dgm:prSet presAssocID="{4A5030A2-3063-4AB7-9BAD-91803A389B72}" presName="textNode" presStyleLbl="node1" presStyleIdx="3" presStyleCnt="5" custScaleX="63112" custScaleY="86090" custLinFactX="-2419" custLinFactNeighborX="-100000" custLinFactNeighborY="-939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4B817B-03E8-40A5-BB6C-A4800BAB4CB7}" type="pres">
      <dgm:prSet presAssocID="{37A410A1-5007-4241-91AB-1152CED883CD}" presName="sibTrans" presStyleCnt="0"/>
      <dgm:spPr/>
    </dgm:pt>
    <dgm:pt modelId="{4BDB0128-DF73-4581-9317-493C981ADA88}" type="pres">
      <dgm:prSet presAssocID="{FDEE6A8A-D8C2-4E8F-B602-CBF854B74EC9}" presName="textNode" presStyleLbl="node1" presStyleIdx="4" presStyleCnt="5" custScaleX="69191" custScaleY="84436" custLinFactX="-3604" custLinFactNeighborX="-100000" custLinFactNeighborY="-92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8261C793-EBDB-4036-90A7-4FAA7AB1E198}" srcId="{81823C1E-B3D5-4B82-926D-419CA03222C8}" destId="{53C1398A-19E8-4F29-B121-B98D3F464B78}" srcOrd="0" destOrd="0" parTransId="{55E66326-6323-4A39-A82F-0186E45BC749}" sibTransId="{91A6E423-F798-4E03-9547-73899DC1DC7B}"/>
    <dgm:cxn modelId="{32B81D6D-86CE-4C0C-8FA8-C0C32F5D2E1F}" type="presOf" srcId="{4A5030A2-3063-4AB7-9BAD-91803A389B72}" destId="{7C71B104-7C1F-4E4B-A233-F41A3D302F17}" srcOrd="0" destOrd="0" presId="urn:microsoft.com/office/officeart/2005/8/layout/hProcess9"/>
    <dgm:cxn modelId="{FDCC04BF-8607-473C-8569-DEEAC8988C87}" type="presOf" srcId="{53C1398A-19E8-4F29-B121-B98D3F464B78}" destId="{0CDD43D0-5D43-447C-96B9-DA24A00C65AE}" srcOrd="0" destOrd="0" presId="urn:microsoft.com/office/officeart/2005/8/layout/hProcess9"/>
    <dgm:cxn modelId="{84488B16-78B1-4A66-B03D-5E50D2F693C1}" type="presOf" srcId="{FDEE6A8A-D8C2-4E8F-B602-CBF854B74EC9}" destId="{4BDB0128-DF73-4581-9317-493C981ADA88}" srcOrd="0" destOrd="0" presId="urn:microsoft.com/office/officeart/2005/8/layout/hProcess9"/>
    <dgm:cxn modelId="{1A4F8A86-88C5-4034-A4FC-A12A3FBA9F66}" srcId="{81823C1E-B3D5-4B82-926D-419CA03222C8}" destId="{FDEE6A8A-D8C2-4E8F-B602-CBF854B74EC9}" srcOrd="4" destOrd="0" parTransId="{55F04ADE-91EE-4AC9-AD32-56D9785D380A}" sibTransId="{9FAB3F88-45D6-41EC-B1AE-1D179D8FDF74}"/>
    <dgm:cxn modelId="{06D24C91-AAF6-4AF6-8C30-E60390355309}" srcId="{81823C1E-B3D5-4B82-926D-419CA03222C8}" destId="{EEEE8060-E354-4C1B-964A-FED0EF125D1B}" srcOrd="2" destOrd="0" parTransId="{A0C50796-6C33-4407-A0BD-6CF122F7D001}" sibTransId="{38E14253-C747-4C00-AD6F-5DD622F1205F}"/>
    <dgm:cxn modelId="{24685FA1-1BFE-4AF7-9A5E-C6BB083DE403}" type="presOf" srcId="{1D244DF5-5C2B-4045-AE68-73B8A6E1234A}" destId="{C98A5FDD-A180-4F48-B1D1-7A4CB748C423}" srcOrd="0" destOrd="0" presId="urn:microsoft.com/office/officeart/2005/8/layout/hProcess9"/>
    <dgm:cxn modelId="{E4F2499D-59A2-455E-9430-387F81BCE2EF}" type="presOf" srcId="{81823C1E-B3D5-4B82-926D-419CA03222C8}" destId="{58AAA36C-4C80-42CA-BD3C-3882D3A7620E}" srcOrd="0" destOrd="0" presId="urn:microsoft.com/office/officeart/2005/8/layout/hProcess9"/>
    <dgm:cxn modelId="{451BF22B-8FCE-40B8-96EA-A9F0CA103BC2}" srcId="{81823C1E-B3D5-4B82-926D-419CA03222C8}" destId="{4A5030A2-3063-4AB7-9BAD-91803A389B72}" srcOrd="3" destOrd="0" parTransId="{FD40BC28-9E15-4264-B5F3-DBBEA23ED31F}" sibTransId="{37A410A1-5007-4241-91AB-1152CED883CD}"/>
    <dgm:cxn modelId="{A99357F7-ECFA-44DA-9AA5-5B6BCCC1B666}" srcId="{81823C1E-B3D5-4B82-926D-419CA03222C8}" destId="{1D244DF5-5C2B-4045-AE68-73B8A6E1234A}" srcOrd="1" destOrd="0" parTransId="{1BDE2F36-30B3-49B7-948A-21F934DE55C8}" sibTransId="{A6124FDB-8927-4F5D-B925-40407DC8FC3E}"/>
    <dgm:cxn modelId="{2531D90F-B89E-4C35-90D2-D8D43011563B}" type="presOf" srcId="{EEEE8060-E354-4C1B-964A-FED0EF125D1B}" destId="{12CD8980-4E26-48EB-872B-9B633E5D2EC6}" srcOrd="0" destOrd="0" presId="urn:microsoft.com/office/officeart/2005/8/layout/hProcess9"/>
    <dgm:cxn modelId="{2815F5C3-F9D3-4635-A46C-A2B6E61D9DCD}" type="presParOf" srcId="{58AAA36C-4C80-42CA-BD3C-3882D3A7620E}" destId="{F8D28C27-96E6-4D39-9A34-AFA270FBDD4A}" srcOrd="0" destOrd="0" presId="urn:microsoft.com/office/officeart/2005/8/layout/hProcess9"/>
    <dgm:cxn modelId="{E2EDCC84-CE1E-44C7-A84D-6045E200A8FB}" type="presParOf" srcId="{58AAA36C-4C80-42CA-BD3C-3882D3A7620E}" destId="{D5626FAA-41E7-451B-9068-8D2235E6C260}" srcOrd="1" destOrd="0" presId="urn:microsoft.com/office/officeart/2005/8/layout/hProcess9"/>
    <dgm:cxn modelId="{F38D7CCF-74FB-44B8-BC0B-174480346EE7}" type="presParOf" srcId="{D5626FAA-41E7-451B-9068-8D2235E6C260}" destId="{0CDD43D0-5D43-447C-96B9-DA24A00C65AE}" srcOrd="0" destOrd="0" presId="urn:microsoft.com/office/officeart/2005/8/layout/hProcess9"/>
    <dgm:cxn modelId="{B0D1FE5D-08A4-447B-8BC4-A31030D353F4}" type="presParOf" srcId="{D5626FAA-41E7-451B-9068-8D2235E6C260}" destId="{B03AE576-BA98-46A3-82DF-12BD3834FE2A}" srcOrd="1" destOrd="0" presId="urn:microsoft.com/office/officeart/2005/8/layout/hProcess9"/>
    <dgm:cxn modelId="{1598F238-4710-4A17-9397-270D2D7FF7CC}" type="presParOf" srcId="{D5626FAA-41E7-451B-9068-8D2235E6C260}" destId="{C98A5FDD-A180-4F48-B1D1-7A4CB748C423}" srcOrd="2" destOrd="0" presId="urn:microsoft.com/office/officeart/2005/8/layout/hProcess9"/>
    <dgm:cxn modelId="{24BCC59A-04AF-471E-8146-DF528FDEC1DD}" type="presParOf" srcId="{D5626FAA-41E7-451B-9068-8D2235E6C260}" destId="{6A4C0C4B-16A2-41B6-A946-D0C52E3E79DD}" srcOrd="3" destOrd="0" presId="urn:microsoft.com/office/officeart/2005/8/layout/hProcess9"/>
    <dgm:cxn modelId="{E6323C14-C57F-4053-8EB1-CDABAA1262EB}" type="presParOf" srcId="{D5626FAA-41E7-451B-9068-8D2235E6C260}" destId="{12CD8980-4E26-48EB-872B-9B633E5D2EC6}" srcOrd="4" destOrd="0" presId="urn:microsoft.com/office/officeart/2005/8/layout/hProcess9"/>
    <dgm:cxn modelId="{C62A218F-7957-4DDB-BD68-FD19E96241A2}" type="presParOf" srcId="{D5626FAA-41E7-451B-9068-8D2235E6C260}" destId="{55173452-D496-4215-B609-4C0DBEF406D3}" srcOrd="5" destOrd="0" presId="urn:microsoft.com/office/officeart/2005/8/layout/hProcess9"/>
    <dgm:cxn modelId="{CCDBB2C9-86D1-440B-9C84-1D802C391643}" type="presParOf" srcId="{D5626FAA-41E7-451B-9068-8D2235E6C260}" destId="{7C71B104-7C1F-4E4B-A233-F41A3D302F17}" srcOrd="6" destOrd="0" presId="urn:microsoft.com/office/officeart/2005/8/layout/hProcess9"/>
    <dgm:cxn modelId="{172EE4ED-23E0-4D4E-BA62-8FE380A57659}" type="presParOf" srcId="{D5626FAA-41E7-451B-9068-8D2235E6C260}" destId="{134B817B-03E8-40A5-BB6C-A4800BAB4CB7}" srcOrd="7" destOrd="0" presId="urn:microsoft.com/office/officeart/2005/8/layout/hProcess9"/>
    <dgm:cxn modelId="{AAC368CF-3C61-4055-BB58-9A80F7D9BCF4}" type="presParOf" srcId="{D5626FAA-41E7-451B-9068-8D2235E6C260}" destId="{4BDB0128-DF73-4581-9317-493C981ADA8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0.28396</cdr:x>
      <cdr:y>0.1087</cdr:y>
    </cdr:from>
    <cdr:to>
      <cdr:x>0.86396</cdr:x>
      <cdr:y>0.19565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1889" y="414130"/>
          <a:ext cx="2209800" cy="331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Statement of Financial Position</a:t>
          </a:r>
          <a:endParaRPr lang="en-US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B0BD6-7E95-414E-9B69-D17199180604}" type="datetimeFigureOut">
              <a:rPr lang="es-PE" smtClean="0"/>
              <a:t>27/02/2015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4875-A18B-4013-ADAE-ADE854F385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362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DAF640-0B4C-468A-8669-CDC69C553BB4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C062A5-7E40-4A1E-88C9-4528FD948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62A5-7E40-4A1E-88C9-4528FD9480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9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62A5-7E40-4A1E-88C9-4528FD9480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62A5-7E40-4A1E-88C9-4528FD9480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62A5-7E40-4A1E-88C9-4528FD9480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62A5-7E40-4A1E-88C9-4528FD9480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5E97-FBAC-4E40-9D2D-E6FE5D2867D6}" type="slidenum">
              <a:rPr lang="es-CL" smtClean="0">
                <a:solidFill>
                  <a:prstClr val="black"/>
                </a:solidFill>
              </a:rPr>
              <a:pPr/>
              <a:t>28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5E97-FBAC-4E40-9D2D-E6FE5D2867D6}" type="slidenum">
              <a:rPr lang="es-CL" smtClean="0">
                <a:solidFill>
                  <a:prstClr val="black"/>
                </a:solidFill>
              </a:rPr>
              <a:pPr/>
              <a:t>29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5E97-FBAC-4E40-9D2D-E6FE5D2867D6}" type="slidenum">
              <a:rPr lang="es-CL" smtClean="0">
                <a:solidFill>
                  <a:prstClr val="black"/>
                </a:solidFill>
              </a:rPr>
              <a:pPr/>
              <a:t>30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  <a:p>
            <a:endParaRPr lang="es-CL" baseline="0" dirty="0" smtClean="0"/>
          </a:p>
          <a:p>
            <a:endParaRPr lang="es-C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5E97-FBAC-4E40-9D2D-E6FE5D2867D6}" type="slidenum">
              <a:rPr lang="es-CL" smtClean="0">
                <a:solidFill>
                  <a:prstClr val="black"/>
                </a:solidFill>
              </a:rPr>
              <a:pPr/>
              <a:t>31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2924-8A7E-4DF5-B4A1-07E78E7C2A46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AB5D-8BB3-492C-A51B-9BAF46594A8E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DD11-4125-4E83-9C3A-F8B28DEBAF46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título"/>
          <p:cNvSpPr>
            <a:spLocks noGrp="1"/>
          </p:cNvSpPr>
          <p:nvPr>
            <p:ph type="title"/>
          </p:nvPr>
        </p:nvSpPr>
        <p:spPr>
          <a:xfrm>
            <a:off x="457200" y="32676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4" name="CuadroTexto 7"/>
          <p:cNvSpPr txBox="1">
            <a:spLocks noChangeArrowheads="1"/>
          </p:cNvSpPr>
          <p:nvPr userDrawn="1"/>
        </p:nvSpPr>
        <p:spPr bwMode="auto">
          <a:xfrm>
            <a:off x="0" y="153352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7F7F7F"/>
                </a:solidFill>
                <a:latin typeface="Arial" charset="0"/>
                <a:ea typeface="ＭＳ Ｐゴシック" charset="-128"/>
                <a:cs typeface="Arial" charset="0"/>
              </a:rPr>
              <a:t>División de Análisis Contable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7F7F7F"/>
                </a:solidFill>
                <a:latin typeface="Arial" charset="0"/>
                <a:ea typeface="ＭＳ Ｐゴシック" charset="-128"/>
                <a:cs typeface="Arial" charset="0"/>
              </a:rPr>
              <a:t>Área </a:t>
            </a:r>
            <a:r>
              <a:rPr lang="es-ES_tradnl" sz="1400" b="1" dirty="0">
                <a:solidFill>
                  <a:srgbClr val="7F7F7F"/>
                </a:solidFill>
                <a:latin typeface="Arial" charset="0"/>
                <a:ea typeface="ＭＳ Ｐゴシック" charset="-128"/>
                <a:cs typeface="Arial" charset="0"/>
              </a:rPr>
              <a:t>o </a:t>
            </a:r>
            <a:r>
              <a:rPr lang="es-ES_tradnl" sz="1400" b="1" dirty="0" smtClean="0">
                <a:solidFill>
                  <a:srgbClr val="7F7F7F"/>
                </a:solidFill>
                <a:latin typeface="Arial" charset="0"/>
                <a:ea typeface="ＭＳ Ｐゴシック" charset="-128"/>
                <a:cs typeface="Arial" charset="0"/>
              </a:rPr>
              <a:t>Unidad</a:t>
            </a:r>
            <a:endParaRPr lang="es-ES_tradnl" sz="1300" b="1" dirty="0">
              <a:solidFill>
                <a:srgbClr val="7F7F7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7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texto"/>
          <p:cNvSpPr>
            <a:spLocks noGrp="1"/>
          </p:cNvSpPr>
          <p:nvPr>
            <p:ph type="body" sz="half" idx="15" hasCustomPrompt="1"/>
          </p:nvPr>
        </p:nvSpPr>
        <p:spPr>
          <a:xfrm>
            <a:off x="619126" y="1352550"/>
            <a:ext cx="7981949" cy="4691063"/>
          </a:xfrm>
          <a:prstGeom prst="roundRect">
            <a:avLst>
              <a:gd name="adj" fmla="val 4347"/>
            </a:avLst>
          </a:prstGeom>
          <a:solidFill>
            <a:schemeClr val="tx1">
              <a:alpha val="5000"/>
            </a:schemeClr>
          </a:solidFill>
          <a:ln w="25400" cap="flat">
            <a:solidFill>
              <a:srgbClr val="D9D9D9"/>
            </a:solidFill>
            <a:round/>
          </a:ln>
        </p:spPr>
        <p:txBody>
          <a:bodyPr lIns="90000" rIns="90000"/>
          <a:lstStyle>
            <a:lvl1pPr marL="0" indent="0" eaLnBrk="0" hangingPunct="0">
              <a:lnSpc>
                <a:spcPct val="125000"/>
              </a:lnSpc>
              <a:buClr>
                <a:srgbClr val="FF9933"/>
              </a:buClr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ES" dirty="0" smtClean="0"/>
              <a:t> </a:t>
            </a:r>
          </a:p>
        </p:txBody>
      </p:sp>
      <p:sp>
        <p:nvSpPr>
          <p:cNvPr id="15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73189" y="423210"/>
            <a:ext cx="7666037" cy="4333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</a:t>
            </a:r>
          </a:p>
        </p:txBody>
      </p:sp>
      <p:sp>
        <p:nvSpPr>
          <p:cNvPr id="17" name="3 Marcador de texto"/>
          <p:cNvSpPr>
            <a:spLocks noGrp="1"/>
          </p:cNvSpPr>
          <p:nvPr>
            <p:ph type="body" sz="half" idx="11"/>
          </p:nvPr>
        </p:nvSpPr>
        <p:spPr>
          <a:xfrm>
            <a:off x="784413" y="1504953"/>
            <a:ext cx="7262626" cy="4305299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</a:t>
            </a:r>
          </a:p>
        </p:txBody>
      </p:sp>
      <p:sp>
        <p:nvSpPr>
          <p:cNvPr id="12" name="3 Marcador de texto"/>
          <p:cNvSpPr>
            <a:spLocks noGrp="1"/>
          </p:cNvSpPr>
          <p:nvPr>
            <p:ph type="body" sz="half" idx="14"/>
          </p:nvPr>
        </p:nvSpPr>
        <p:spPr>
          <a:xfrm>
            <a:off x="5755342" y="153943"/>
            <a:ext cx="3388659" cy="247743"/>
          </a:xfrm>
        </p:spPr>
        <p:txBody>
          <a:bodyPr/>
          <a:lstStyle>
            <a:lvl1pPr marL="0" indent="0" algn="r">
              <a:buNone/>
              <a:defRPr sz="1200" b="1" cap="all" baseline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half" idx="16"/>
          </p:nvPr>
        </p:nvSpPr>
        <p:spPr>
          <a:xfrm>
            <a:off x="1373189" y="919165"/>
            <a:ext cx="7666037" cy="433387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134986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777" y="3114675"/>
            <a:ext cx="8229600" cy="1143000"/>
          </a:xfrm>
        </p:spPr>
        <p:txBody>
          <a:bodyPr/>
          <a:lstStyle>
            <a:lvl1pPr>
              <a:defRPr sz="32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3 Marcador de texto"/>
          <p:cNvSpPr>
            <a:spLocks noGrp="1"/>
          </p:cNvSpPr>
          <p:nvPr>
            <p:ph type="body" sz="half" idx="14"/>
          </p:nvPr>
        </p:nvSpPr>
        <p:spPr>
          <a:xfrm>
            <a:off x="5405719" y="306436"/>
            <a:ext cx="3388659" cy="247743"/>
          </a:xfrm>
        </p:spPr>
        <p:txBody>
          <a:bodyPr/>
          <a:lstStyle>
            <a:lvl1pPr marL="0" indent="0" algn="r">
              <a:buNone/>
              <a:defRPr sz="1200" b="1" cap="all" baseline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28628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65D6-CA45-4AF2-9370-DC2BE1F30A74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B75A-5C12-4837-9194-5FD529CEB9D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341-2E61-46BA-BBE6-A0A99F4C5C40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7E9B-0EC0-474E-8BA4-295961129D72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85C3-8035-4A35-89CB-C60C4E0FD765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D786-C920-4D8A-878C-3BBFBECAFED9}" type="datetime1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213D-2B02-4E55-B6ED-1A1904C78639}" type="datetime1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9FDE-E62E-4408-8670-3BFA9D3E18FD}" type="datetime1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0C4-0FC1-43D3-929E-BFDF64217E68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8899-0C1B-4BBD-8F9E-202AF9BD0A6A}" type="datetime1">
              <a:rPr lang="en-US" smtClean="0"/>
              <a:t>2/27/2015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30999B9-7925-4269-8251-2B4FAA694246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CC6BCC-59BD-416B-B15F-1BC54225E8F2}" type="datetime1">
              <a:rPr lang="en-US" smtClean="0"/>
              <a:t>2/27/2015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9741BC-C401-4CB6-8BC6-CCE6A69F82A3}" type="datetime1">
              <a:rPr lang="es-ES_tradnl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27/02/2015</a:t>
            </a:fld>
            <a:endParaRPr lang="es-ES_tradnl" dirty="0">
              <a:ea typeface="ＭＳ Ｐゴシック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_trad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DE82C69-7A90-4BED-B6FB-19FD70D1A0FD}" type="slidenum">
              <a:rPr lang="es-ES_tradnl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9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528" y="1676400"/>
            <a:ext cx="7543800" cy="2593975"/>
          </a:xfrm>
        </p:spPr>
        <p:txBody>
          <a:bodyPr/>
          <a:lstStyle/>
          <a:p>
            <a:r>
              <a:rPr lang="en-US" sz="3600" dirty="0"/>
              <a:t>Government Accounting and Financial Reporting in Latin </a:t>
            </a:r>
            <a:r>
              <a:rPr lang="en-US" sz="3600" dirty="0" smtClean="0"/>
              <a:t>America: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95400"/>
            <a:ext cx="8001000" cy="1395800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 smtClean="0"/>
              <a:t>The State </a:t>
            </a:r>
            <a:r>
              <a:rPr lang="en-US" sz="5900" dirty="0"/>
              <a:t>of Public </a:t>
            </a:r>
            <a:r>
              <a:rPr lang="en-US" sz="5900" dirty="0" smtClean="0"/>
              <a:t>Finance</a:t>
            </a:r>
          </a:p>
          <a:p>
            <a:endParaRPr lang="en-US" sz="2800" dirty="0" smtClean="0"/>
          </a:p>
          <a:p>
            <a:endParaRPr lang="en-US" sz="4000" dirty="0" smtClean="0"/>
          </a:p>
          <a:p>
            <a:r>
              <a:rPr lang="en-US" sz="4500" dirty="0">
                <a:solidFill>
                  <a:schemeClr val="bg1">
                    <a:lumMod val="50000"/>
                  </a:schemeClr>
                </a:solidFill>
              </a:rPr>
              <a:t>Victoria Renée Narváez </a:t>
            </a:r>
            <a:r>
              <a:rPr lang="en-US" sz="4500" dirty="0" smtClean="0">
                <a:solidFill>
                  <a:schemeClr val="bg1">
                    <a:lumMod val="50000"/>
                  </a:schemeClr>
                </a:solidFill>
              </a:rPr>
              <a:t>Alonso, General Secretary, CGR, Chile</a:t>
            </a:r>
          </a:p>
          <a:p>
            <a:r>
              <a:rPr lang="en-US" sz="4500" dirty="0" smtClean="0">
                <a:solidFill>
                  <a:schemeClr val="bg1">
                    <a:lumMod val="50000"/>
                  </a:schemeClr>
                </a:solidFill>
              </a:rPr>
              <a:t>Svetlana Klimenko, Lead Financial Management Specialist, The World Bank Group</a:t>
            </a:r>
            <a:endParaRPr lang="en-US" sz="4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107668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Paris, OECD, February 26-27, 2015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6" y="381000"/>
            <a:ext cx="424421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" y="1448321"/>
            <a:ext cx="1088136" cy="140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2"/>
            <a:ext cx="1618114" cy="73206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02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Legal Framework and Adoption of IPSAS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286000"/>
            <a:ext cx="7391400" cy="429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dirty="0" smtClean="0"/>
              <a:t>Strong preference for </a:t>
            </a:r>
            <a:r>
              <a:rPr lang="en-US" i="1" dirty="0" smtClean="0"/>
              <a:t>“indirect adoption” </a:t>
            </a:r>
            <a:r>
              <a:rPr lang="en-US" dirty="0" smtClean="0"/>
              <a:t>of IPSAS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sz="4000" dirty="0" smtClean="0"/>
          </a:p>
          <a:p>
            <a:pPr marL="114300" indent="0" algn="ctr">
              <a:buFont typeface="Arial" pitchFamily="34" charset="0"/>
              <a:buNone/>
            </a:pPr>
            <a:r>
              <a:rPr lang="en-US" dirty="0" smtClean="0"/>
              <a:t>Need to modify legal framework, but relatively simple</a:t>
            </a:r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8600" y="2819400"/>
            <a:ext cx="0" cy="8229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90600" y="4267200"/>
            <a:ext cx="5867400" cy="1981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Implications for: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Harmonization of accounting standards in the public sector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Comparability of financial statements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Delays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4876800" y="2667000"/>
            <a:ext cx="3581400" cy="1219200"/>
          </a:xfrm>
          <a:prstGeom prst="wedgeEllipseCallout">
            <a:avLst>
              <a:gd name="adj1" fmla="val -51013"/>
              <a:gd name="adj2" fmla="val -4599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Based on national law</a:t>
            </a:r>
            <a:r>
              <a:rPr lang="en-US" sz="1600" dirty="0" smtClean="0"/>
              <a:t>, which complies with the requirements of IPSAS </a:t>
            </a: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Survey Results </a:t>
            </a:r>
            <a:r>
              <a:rPr lang="en-US" sz="1800" i="1" dirty="0" smtClean="0"/>
              <a:t>Part 1</a:t>
            </a:r>
            <a:br>
              <a:rPr lang="en-US" sz="1800" i="1" dirty="0" smtClean="0"/>
            </a:br>
            <a:r>
              <a:rPr lang="en-US" sz="2400" dirty="0" smtClean="0"/>
              <a:t>Implementation Progress </a:t>
            </a:r>
            <a:r>
              <a:rPr lang="en-US" sz="2400" dirty="0"/>
              <a:t>of </a:t>
            </a:r>
            <a:r>
              <a:rPr lang="en-US" sz="2400" dirty="0" smtClean="0"/>
              <a:t>Reforms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6321623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dk1"/>
                </a:solidFill>
              </a:rPr>
              <a:t>Approximately equal divide between phased and “Big Bang” implementation approach</a:t>
            </a:r>
            <a:endParaRPr lang="en-US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6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341438"/>
          </a:xfrm>
        </p:spPr>
        <p:txBody>
          <a:bodyPr/>
          <a:lstStyle/>
          <a:p>
            <a:r>
              <a:rPr lang="en-US" sz="4000" dirty="0" smtClean="0"/>
              <a:t>Survey Results </a:t>
            </a:r>
            <a:r>
              <a:rPr lang="en-US" sz="1800" i="1" dirty="0" smtClean="0"/>
              <a:t>Part 1 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2400" dirty="0" smtClean="0"/>
              <a:t>Implementation </a:t>
            </a:r>
            <a:r>
              <a:rPr lang="en-US" sz="2400" dirty="0"/>
              <a:t>Progress of </a:t>
            </a:r>
            <a:r>
              <a:rPr lang="en-US" sz="2400" dirty="0" smtClean="0"/>
              <a:t>Reforms:  Are the Dates Realistic?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68785"/>
              </p:ext>
            </p:extLst>
          </p:nvPr>
        </p:nvGraphicFramePr>
        <p:xfrm>
          <a:off x="457200" y="1295400"/>
          <a:ext cx="7620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Expected Year of First IPSAS Financial Statements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Costa Rica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54% - 59%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Dominican Republic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Analysis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Honduras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Colombia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 Salvador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Uruguay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begin in 2016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Ecuador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Panama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Paraguay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Analysis</a:t>
                      </a:r>
                      <a:r>
                        <a:rPr lang="en-US" sz="1600" baseline="0" dirty="0" smtClean="0"/>
                        <a:t>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stated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Perceived Obstacles and Disadvantages of IPSAS Adoption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12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Survey Results </a:t>
            </a:r>
            <a:r>
              <a:rPr lang="en-US" sz="2800" dirty="0" smtClean="0"/>
              <a:t>Part 1</a:t>
            </a:r>
            <a:br>
              <a:rPr lang="en-US" sz="2800" dirty="0" smtClean="0"/>
            </a:br>
            <a:r>
              <a:rPr lang="en-US" sz="2400" dirty="0" smtClean="0"/>
              <a:t>Implementation Progress </a:t>
            </a:r>
            <a:r>
              <a:rPr lang="en-US" sz="2400" dirty="0"/>
              <a:t>of </a:t>
            </a:r>
            <a:r>
              <a:rPr lang="en-US" sz="2400" dirty="0" smtClean="0"/>
              <a:t>Reforms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956954"/>
              </p:ext>
            </p:extLst>
          </p:nvPr>
        </p:nvGraphicFramePr>
        <p:xfrm>
          <a:off x="304800" y="2286000"/>
          <a:ext cx="7648575" cy="429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3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Priority Technical Areas for Implementation of IPSAS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</a:t>
            </a:r>
            <a:r>
              <a:rPr lang="en-US" sz="1800" i="1" dirty="0"/>
              <a:t>1</a:t>
            </a:r>
            <a:r>
              <a:rPr lang="en-US" sz="1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Implementation Progress </a:t>
            </a:r>
            <a:r>
              <a:rPr lang="en-US" sz="2000" dirty="0"/>
              <a:t>of </a:t>
            </a:r>
            <a:r>
              <a:rPr lang="en-US" sz="2000" dirty="0" smtClean="0"/>
              <a:t>Reforms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46799"/>
              </p:ext>
            </p:extLst>
          </p:nvPr>
        </p:nvGraphicFramePr>
        <p:xfrm>
          <a:off x="304800" y="2362200"/>
          <a:ext cx="766445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38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Modalities and Critical Areas of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14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1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Implementation Progress </a:t>
            </a:r>
            <a:r>
              <a:rPr lang="en-US" sz="2000" dirty="0"/>
              <a:t>of </a:t>
            </a:r>
            <a:r>
              <a:rPr lang="en-US" sz="2000" dirty="0" smtClean="0"/>
              <a:t>Reforms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443934"/>
              </p:ext>
            </p:extLst>
          </p:nvPr>
        </p:nvGraphicFramePr>
        <p:xfrm>
          <a:off x="381000" y="2133600"/>
          <a:ext cx="7162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38800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dk1"/>
                </a:solidFill>
              </a:rPr>
              <a:t>In addition to </a:t>
            </a:r>
            <a:r>
              <a:rPr lang="en-US" sz="2000" dirty="0">
                <a:solidFill>
                  <a:schemeClr val="dk1"/>
                </a:solidFill>
              </a:rPr>
              <a:t>t</a:t>
            </a:r>
            <a:r>
              <a:rPr lang="en-US" sz="2000" dirty="0" smtClean="0">
                <a:solidFill>
                  <a:schemeClr val="dk1"/>
                </a:solidFill>
              </a:rPr>
              <a:t>echnical areas, support is needed in: budget and accounting integration, organizational restructuring, IFMIS, electronic consolidation tools… </a:t>
            </a:r>
            <a:endParaRPr lang="en-US" sz="20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Messages </a:t>
            </a:r>
            <a:r>
              <a:rPr lang="en-US" sz="1800" i="1" dirty="0" smtClean="0"/>
              <a:t>Part 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/>
              <a:t>Implementation Progress of Reforms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4736261"/>
              </p:ext>
            </p:extLst>
          </p:nvPr>
        </p:nvGraphicFramePr>
        <p:xfrm>
          <a:off x="914400" y="17526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856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9401"/>
            <a:ext cx="76962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Scope of Financial Statements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8"/>
            <a:ext cx="7705725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2400" y="2293936"/>
            <a:ext cx="7696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 smtClean="0"/>
              <a:t>Compares the scope of currently prepared financial reports with the requirements 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600" dirty="0" smtClean="0"/>
              <a:t>included in IPSAS 1 “Presentation of Financial Statements”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553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7"/>
            <a:ext cx="7391400" cy="457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Coverage of the Financial Statements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75167473"/>
              </p:ext>
            </p:extLst>
          </p:nvPr>
        </p:nvGraphicFramePr>
        <p:xfrm>
          <a:off x="442111" y="2572290"/>
          <a:ext cx="3810000" cy="375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13972318"/>
              </p:ext>
            </p:extLst>
          </p:nvPr>
        </p:nvGraphicFramePr>
        <p:xfrm>
          <a:off x="4267200" y="2572290"/>
          <a:ext cx="3733800" cy="375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2084881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/>
              <a:t>Government entities included in the prepared financial statements 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/>
              <a:t>(Classification aligned with the GFSM 2001)</a:t>
            </a:r>
            <a:endParaRPr lang="en-US" sz="1400" dirty="0"/>
          </a:p>
        </p:txBody>
      </p:sp>
      <p:sp>
        <p:nvSpPr>
          <p:cNvPr id="11" name="TextBox 1"/>
          <p:cNvSpPr txBox="1"/>
          <p:nvPr/>
        </p:nvSpPr>
        <p:spPr>
          <a:xfrm>
            <a:off x="5105400" y="2948868"/>
            <a:ext cx="26670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Financial Performance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1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39630150"/>
              </p:ext>
            </p:extLst>
          </p:nvPr>
        </p:nvGraphicFramePr>
        <p:xfrm>
          <a:off x="533400" y="2209801"/>
          <a:ext cx="6858000" cy="320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466357"/>
            <a:ext cx="7391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000" dirty="0" smtClean="0"/>
              <a:t>Coverage of the Financial Statements </a:t>
            </a:r>
            <a:r>
              <a:rPr lang="en-US" sz="1300" dirty="0" smtClean="0"/>
              <a:t>(continued)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95600" y="2514600"/>
            <a:ext cx="2209800" cy="2883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Cash Flow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485816"/>
            <a:ext cx="7467600" cy="111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Costa Rica reports at the level of g</a:t>
            </a:r>
            <a:r>
              <a:rPr lang="en-US" dirty="0" smtClean="0">
                <a:solidFill>
                  <a:schemeClr val="dk1"/>
                </a:solidFill>
              </a:rPr>
              <a:t>eneral government; Mexico </a:t>
            </a:r>
            <a:r>
              <a:rPr lang="en-US" dirty="0">
                <a:solidFill>
                  <a:schemeClr val="dk1"/>
                </a:solidFill>
              </a:rPr>
              <a:t>reports at the level of limited </a:t>
            </a:r>
            <a:r>
              <a:rPr lang="en-US" dirty="0" smtClean="0">
                <a:solidFill>
                  <a:schemeClr val="dk1"/>
                </a:solidFill>
              </a:rPr>
              <a:t>entities.</a:t>
            </a: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No consistency of what should comprise </a:t>
            </a:r>
            <a:r>
              <a:rPr lang="en-US" dirty="0" smtClean="0">
                <a:solidFill>
                  <a:schemeClr val="dk1"/>
                </a:solidFill>
              </a:rPr>
              <a:t>government-controlled </a:t>
            </a:r>
            <a:r>
              <a:rPr lang="en-US" dirty="0">
                <a:solidFill>
                  <a:schemeClr val="dk1"/>
                </a:solidFill>
              </a:rPr>
              <a:t>entities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lang="en-US" sz="1400" dirty="0" smtClean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408" y="1952378"/>
            <a:ext cx="739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/>
              <a:t>Government entities included in the prepared financial statements 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/>
              <a:t>(Classification aligned with the GFSM 2001)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651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3999"/>
            <a:ext cx="7772400" cy="68580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Comprehensiveness and Classification of Information </a:t>
            </a:r>
            <a:br>
              <a:rPr lang="en-US" sz="2000" dirty="0" smtClean="0"/>
            </a:br>
            <a:r>
              <a:rPr lang="en-US" sz="2000" dirty="0" smtClean="0"/>
              <a:t>Presented on the Face of Financial Statements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7772400" cy="416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Respondents  overall  follow the recommendations of IPSAS 1.  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b="1" dirty="0" smtClean="0"/>
              <a:t>Areas requiring attention:</a:t>
            </a:r>
            <a:endParaRPr lang="en-US" dirty="0" smtClean="0"/>
          </a:p>
          <a:p>
            <a:pPr marL="400050" indent="-400050">
              <a:lnSpc>
                <a:spcPct val="105000"/>
              </a:lnSpc>
              <a:spcAft>
                <a:spcPts val="600"/>
              </a:spcAft>
              <a:buAutoNum type="romanLcParenR"/>
            </a:pPr>
            <a:r>
              <a:rPr lang="en-US" dirty="0" smtClean="0"/>
              <a:t>Fixed and </a:t>
            </a:r>
            <a:r>
              <a:rPr lang="en-US" dirty="0"/>
              <a:t>i</a:t>
            </a:r>
            <a:r>
              <a:rPr lang="en-US" dirty="0" smtClean="0"/>
              <a:t>ntangible assets, deferred and other assets and liabilities, financial  </a:t>
            </a:r>
            <a:r>
              <a:rPr lang="en-US" dirty="0"/>
              <a:t>i</a:t>
            </a:r>
            <a:r>
              <a:rPr lang="en-US" dirty="0" smtClean="0"/>
              <a:t>nstruments, </a:t>
            </a:r>
            <a:r>
              <a:rPr lang="en-US" dirty="0"/>
              <a:t>p</a:t>
            </a:r>
            <a:r>
              <a:rPr lang="en-US" dirty="0" smtClean="0"/>
              <a:t>ensions, and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p</a:t>
            </a:r>
            <a:r>
              <a:rPr lang="en-US" dirty="0" smtClean="0"/>
              <a:t>ost-employment </a:t>
            </a:r>
            <a:r>
              <a:rPr lang="en-US" dirty="0"/>
              <a:t>l</a:t>
            </a:r>
            <a:r>
              <a:rPr lang="en-US" dirty="0" smtClean="0"/>
              <a:t>iabilities (Statement of Financial Position). “Other” categories are used as a “parking space.”</a:t>
            </a:r>
          </a:p>
          <a:p>
            <a:pPr marL="400050" indent="-400050">
              <a:lnSpc>
                <a:spcPct val="105000"/>
              </a:lnSpc>
              <a:spcAft>
                <a:spcPts val="600"/>
              </a:spcAft>
              <a:buAutoNum type="romanLcParenR"/>
            </a:pPr>
            <a:r>
              <a:rPr lang="en-US" dirty="0" smtClean="0"/>
              <a:t>Transfers, own </a:t>
            </a:r>
            <a:r>
              <a:rPr lang="en-US" dirty="0"/>
              <a:t>r</a:t>
            </a:r>
            <a:r>
              <a:rPr lang="en-US" dirty="0" smtClean="0"/>
              <a:t>evenues, non-budgetary </a:t>
            </a:r>
            <a:r>
              <a:rPr lang="en-US" dirty="0"/>
              <a:t>t</a:t>
            </a:r>
            <a:r>
              <a:rPr lang="en-US" dirty="0" smtClean="0"/>
              <a:t>ransactions, and grants paid (Statement of Financial Performance).</a:t>
            </a:r>
          </a:p>
          <a:p>
            <a:pPr marL="400050" indent="-400050">
              <a:lnSpc>
                <a:spcPct val="105000"/>
              </a:lnSpc>
              <a:spcAft>
                <a:spcPts val="600"/>
              </a:spcAft>
              <a:buAutoNum type="romanLcParenR"/>
            </a:pPr>
            <a:r>
              <a:rPr lang="en-US" dirty="0" smtClean="0"/>
              <a:t>Payments made by third parties on behalf of the government and classification of cash flows by operating, investing, and financing activities (Cash Flow Statement).</a:t>
            </a:r>
          </a:p>
          <a:p>
            <a:pPr marL="400050" indent="-400050">
              <a:lnSpc>
                <a:spcPct val="105000"/>
              </a:lnSpc>
              <a:spcAft>
                <a:spcPts val="600"/>
              </a:spcAft>
              <a:buAutoNum type="romanLcParenR"/>
            </a:pPr>
            <a:r>
              <a:rPr lang="en-US" dirty="0" smtClean="0"/>
              <a:t>Segregation of amounts related to property revaluation, foreign exchange differences, and investment revaluations (Statement of Changes in Net Assets).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9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04800"/>
            <a:ext cx="8001001" cy="849691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200" b="1" i="1" dirty="0" smtClean="0"/>
              <a:t>Evolution of  Reforms in Latin America:</a:t>
            </a:r>
            <a:br>
              <a:rPr lang="en-US" sz="3200" b="1" i="1" dirty="0" smtClean="0"/>
            </a:br>
            <a:r>
              <a:rPr lang="en-US" sz="2400" b="1" i="1" dirty="0" smtClean="0"/>
              <a:t>Fiscal Discipline and Management of Government Finances</a:t>
            </a:r>
            <a:endParaRPr lang="en-US" sz="2400" b="1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6125214"/>
              </p:ext>
            </p:extLst>
          </p:nvPr>
        </p:nvGraphicFramePr>
        <p:xfrm>
          <a:off x="457201" y="1622597"/>
          <a:ext cx="3673796" cy="33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389545"/>
            <a:ext cx="4114800" cy="390842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Macroeconomic reforms of the mid-80s to early 2000s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Tackled structural and macro-fiscal issues and helped to: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 smtClean="0"/>
              <a:t>Reduce inflation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 smtClean="0"/>
              <a:t>Control budget deficits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 smtClean="0"/>
              <a:t>Attract foreign direct investments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948A54"/>
                </a:solidFill>
              </a:rPr>
              <a:t>Higher growth rates since 2003 (with some interruptions) contributed to: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Lower poverty rates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Expanding middle class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Greater demands for improvements in the quality of public services</a:t>
            </a:r>
            <a:endParaRPr lang="en-US" sz="600" dirty="0" smtClean="0"/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Increased calls for transparency and accountability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" y="1423873"/>
            <a:ext cx="3673797" cy="5847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Initial reforms focused on macro-fiscal stabilization.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199" y="4437157"/>
            <a:ext cx="3673798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Subsequent reforms shifted towards management of public resources and delivery of services.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199" y="5503208"/>
            <a:ext cx="800100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evolution of reforms in Latin America reflects the interdisciplinary approach needed for a well-functioning state and underscores the importance of government </a:t>
            </a:r>
            <a:r>
              <a:rPr lang="en-US" sz="1600" dirty="0" smtClean="0"/>
              <a:t>credibility.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86904" y="61701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230999B9-7925-4269-8251-2B4FAA694246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Notes to the Financial Statements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20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br>
              <a:rPr lang="en-US" sz="1800" i="1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2743200" y="2743200"/>
            <a:ext cx="2971800" cy="2557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 to Financial Statements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787507334"/>
              </p:ext>
            </p:extLst>
          </p:nvPr>
        </p:nvGraphicFramePr>
        <p:xfrm>
          <a:off x="457200" y="21336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48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391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Accountability and Transparency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731646"/>
              </p:ext>
            </p:extLst>
          </p:nvPr>
        </p:nvGraphicFramePr>
        <p:xfrm>
          <a:off x="457200" y="2052220"/>
          <a:ext cx="7467600" cy="359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2057400"/>
            <a:ext cx="7391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/>
              <a:t>Existing disclosure </a:t>
            </a:r>
            <a:r>
              <a:rPr lang="en-US" sz="1400" dirty="0"/>
              <a:t>practices with respect to </a:t>
            </a:r>
            <a:r>
              <a:rPr lang="en-US" sz="1400" dirty="0" smtClean="0"/>
              <a:t>financial information and external audits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78359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Of nine issued </a:t>
            </a:r>
            <a:r>
              <a:rPr lang="en-US" dirty="0" smtClean="0">
                <a:solidFill>
                  <a:schemeClr val="dk1"/>
                </a:solidFill>
              </a:rPr>
              <a:t>opinions, </a:t>
            </a:r>
            <a:r>
              <a:rPr lang="en-US" dirty="0">
                <a:solidFill>
                  <a:schemeClr val="dk1"/>
                </a:solidFill>
              </a:rPr>
              <a:t>two are </a:t>
            </a:r>
            <a:r>
              <a:rPr lang="en-US" dirty="0" smtClean="0">
                <a:solidFill>
                  <a:schemeClr val="dk1"/>
                </a:solidFill>
              </a:rPr>
              <a:t>unqualified; </a:t>
            </a:r>
            <a:r>
              <a:rPr lang="en-US" dirty="0">
                <a:solidFill>
                  <a:schemeClr val="dk1"/>
                </a:solidFill>
              </a:rPr>
              <a:t>five are </a:t>
            </a:r>
            <a:r>
              <a:rPr lang="en-US" dirty="0" smtClean="0">
                <a:solidFill>
                  <a:schemeClr val="dk1"/>
                </a:solidFill>
              </a:rPr>
              <a:t>qualified; </a:t>
            </a:r>
            <a:r>
              <a:rPr lang="en-US" dirty="0">
                <a:solidFill>
                  <a:schemeClr val="dk1"/>
                </a:solidFill>
              </a:rPr>
              <a:t>one is a </a:t>
            </a:r>
            <a:r>
              <a:rPr lang="en-US" dirty="0" smtClean="0">
                <a:solidFill>
                  <a:schemeClr val="dk1"/>
                </a:solidFill>
              </a:rPr>
              <a:t>disclaimer; </a:t>
            </a:r>
            <a:r>
              <a:rPr lang="en-US" dirty="0">
                <a:solidFill>
                  <a:schemeClr val="dk1"/>
                </a:solidFill>
              </a:rPr>
              <a:t>and one is a negative opinion.  </a:t>
            </a:r>
          </a:p>
        </p:txBody>
      </p:sp>
    </p:spTree>
    <p:extLst>
      <p:ext uri="{BB962C8B-B14F-4D97-AF65-F5344CB8AC3E}">
        <p14:creationId xmlns:p14="http://schemas.microsoft.com/office/powerpoint/2010/main" val="180029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62" y="1431479"/>
            <a:ext cx="7391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Recognition and Measurement of PPE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br>
              <a:rPr lang="en-US" sz="1800" i="1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78359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Simultaneous use of </a:t>
            </a:r>
            <a:r>
              <a:rPr lang="en-US" dirty="0" smtClean="0">
                <a:solidFill>
                  <a:schemeClr val="dk1"/>
                </a:solidFill>
              </a:rPr>
              <a:t>the fair </a:t>
            </a:r>
            <a:r>
              <a:rPr lang="en-US" dirty="0">
                <a:solidFill>
                  <a:schemeClr val="dk1"/>
                </a:solidFill>
              </a:rPr>
              <a:t>value and cost as measurement </a:t>
            </a:r>
            <a:r>
              <a:rPr lang="en-US" dirty="0" smtClean="0">
                <a:solidFill>
                  <a:schemeClr val="dk1"/>
                </a:solidFill>
              </a:rPr>
              <a:t>method </a:t>
            </a:r>
            <a:r>
              <a:rPr lang="en-US" dirty="0">
                <a:solidFill>
                  <a:schemeClr val="dk1"/>
                </a:solidFill>
              </a:rPr>
              <a:t>poses a question about </a:t>
            </a:r>
            <a:r>
              <a:rPr lang="en-US" dirty="0" smtClean="0">
                <a:solidFill>
                  <a:schemeClr val="dk1"/>
                </a:solidFill>
              </a:rPr>
              <a:t>the underlying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Only 9 countries </a:t>
            </a:r>
            <a:r>
              <a:rPr lang="en-US" dirty="0">
                <a:solidFill>
                  <a:schemeClr val="dk1"/>
                </a:solidFill>
              </a:rPr>
              <a:t>systemically recognize </a:t>
            </a:r>
            <a:r>
              <a:rPr lang="en-US" dirty="0" smtClean="0">
                <a:solidFill>
                  <a:schemeClr val="dk1"/>
                </a:solidFill>
              </a:rPr>
              <a:t>depreciation.</a:t>
            </a:r>
            <a:endParaRPr lang="en-US" dirty="0">
              <a:solidFill>
                <a:schemeClr val="dk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205489667"/>
              </p:ext>
            </p:extLst>
          </p:nvPr>
        </p:nvGraphicFramePr>
        <p:xfrm>
          <a:off x="457200" y="1905001"/>
          <a:ext cx="7239000" cy="374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14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696200" cy="457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Recognition and Measurement of Tax Revenue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23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935163"/>
            <a:ext cx="7886700" cy="481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en-US" b="1" dirty="0" smtClean="0"/>
              <a:t>Definition of </a:t>
            </a:r>
            <a:r>
              <a:rPr lang="en-US" b="1" dirty="0"/>
              <a:t>a taxable event for three key </a:t>
            </a:r>
            <a:r>
              <a:rPr lang="en-US" b="1" dirty="0" smtClean="0"/>
              <a:t>taxes:</a:t>
            </a:r>
            <a:endParaRPr lang="en-US" b="1" dirty="0"/>
          </a:p>
          <a:p>
            <a:pPr marL="285750" indent="-28575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Income Tax:</a:t>
            </a:r>
            <a:r>
              <a:rPr lang="en-US" dirty="0" smtClean="0"/>
              <a:t> 14 </a:t>
            </a:r>
            <a:r>
              <a:rPr lang="en-US" dirty="0"/>
              <a:t>countries </a:t>
            </a:r>
            <a:r>
              <a:rPr lang="en-US" dirty="0" smtClean="0"/>
              <a:t>- “earning </a:t>
            </a:r>
            <a:r>
              <a:rPr lang="en-US" dirty="0"/>
              <a:t>of assessable income during the taxation period by the taxpayer” </a:t>
            </a:r>
            <a:endParaRPr lang="en-US" dirty="0" smtClean="0"/>
          </a:p>
          <a:p>
            <a:pPr marL="285750" indent="-28575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Value </a:t>
            </a:r>
            <a:r>
              <a:rPr lang="en-US" b="1" dirty="0"/>
              <a:t>Added </a:t>
            </a:r>
            <a:r>
              <a:rPr lang="en-US" b="1" dirty="0" smtClean="0"/>
              <a:t>Tax: </a:t>
            </a:r>
            <a:r>
              <a:rPr lang="en-US" dirty="0" smtClean="0"/>
              <a:t>15 </a:t>
            </a:r>
            <a:r>
              <a:rPr lang="en-US" dirty="0"/>
              <a:t>countries -</a:t>
            </a:r>
            <a:r>
              <a:rPr lang="en-US" dirty="0" smtClean="0"/>
              <a:t> </a:t>
            </a:r>
            <a:r>
              <a:rPr lang="en-US" dirty="0"/>
              <a:t>“the undertaking of taxable activity during the taxation period by the taxpayer” </a:t>
            </a:r>
            <a:endParaRPr lang="en-US" dirty="0" smtClean="0"/>
          </a:p>
          <a:p>
            <a:pPr marL="285750" indent="-28575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Property Tax: </a:t>
            </a:r>
            <a:r>
              <a:rPr lang="en-US" dirty="0" smtClean="0"/>
              <a:t>12 </a:t>
            </a:r>
            <a:r>
              <a:rPr lang="en-US" dirty="0"/>
              <a:t>countries -</a:t>
            </a:r>
            <a:r>
              <a:rPr lang="en-US" dirty="0" smtClean="0"/>
              <a:t> </a:t>
            </a:r>
            <a:r>
              <a:rPr lang="en-US" dirty="0"/>
              <a:t>“passing of the date on which the tax is levied, or the period for which the tax is levied” </a:t>
            </a:r>
          </a:p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However,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at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moment, tax revenue is measured and recognized in: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countries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the time of actual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cash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collection (</a:t>
            </a:r>
            <a:r>
              <a:rPr lang="en-US" dirty="0" smtClean="0"/>
              <a:t>Dominican Republic, Ecuador, El Salvador, Guatemala, Honduras, Mexico, Paraguay, and Venezuela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 countries in the tax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returns presented by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taxpayers (</a:t>
            </a:r>
            <a:r>
              <a:rPr lang="en-US" dirty="0" smtClean="0"/>
              <a:t>Chile, Colombia, Nicaragua, and Peru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countries disclose their policies for the recognition and measurement of tax revenue in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Notes, and 6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countries recognize the advance payment of taxes as an asset with the respective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liability.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48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41" y="1600200"/>
            <a:ext cx="7401288" cy="609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Types of </a:t>
            </a:r>
            <a:r>
              <a:rPr lang="en-US" sz="1800" dirty="0" smtClean="0"/>
              <a:t>Employee </a:t>
            </a:r>
            <a:r>
              <a:rPr lang="en-US" sz="1800" dirty="0"/>
              <a:t>B</a:t>
            </a:r>
            <a:r>
              <a:rPr lang="en-US" sz="1800" dirty="0" smtClean="0"/>
              <a:t>enefits </a:t>
            </a:r>
            <a:r>
              <a:rPr lang="en-US" sz="1800" dirty="0"/>
              <a:t>I</a:t>
            </a:r>
            <a:r>
              <a:rPr lang="en-US" sz="1800" dirty="0" smtClean="0"/>
              <a:t>ncluded in Financial Statements and </a:t>
            </a:r>
            <a:br>
              <a:rPr lang="en-US" sz="1800" dirty="0" smtClean="0"/>
            </a:br>
            <a:r>
              <a:rPr lang="en-US" sz="1800" dirty="0" smtClean="0"/>
              <a:t>Approach Used </a:t>
            </a:r>
            <a:r>
              <a:rPr lang="en-US" sz="1800" dirty="0"/>
              <a:t>to </a:t>
            </a:r>
            <a:r>
              <a:rPr lang="en-US" sz="1800" dirty="0" smtClean="0"/>
              <a:t>Measure </a:t>
            </a:r>
            <a:r>
              <a:rPr lang="en-US" sz="1800" dirty="0"/>
              <a:t>the </a:t>
            </a:r>
            <a:r>
              <a:rPr lang="en-US" sz="1800" dirty="0" smtClean="0"/>
              <a:t>Value </a:t>
            </a:r>
            <a:r>
              <a:rPr lang="en-US" sz="1800" dirty="0"/>
              <a:t>of the Defined Benefit Pension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sz="1800" i="1" dirty="0" smtClean="0"/>
              <a:t>Part 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Current  Reporting and Accounting Practices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8641" y="5648960"/>
            <a:ext cx="7658559" cy="12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 countries use both Defined Contribution and Defined Benefit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 countries (Colombia, Costa Rica, and Peru) determine the present value of Defined Benefit obligations and fair value of assets, using actuarial assumptions.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2916966"/>
              </p:ext>
            </p:extLst>
          </p:nvPr>
        </p:nvGraphicFramePr>
        <p:xfrm>
          <a:off x="206828" y="2209799"/>
          <a:ext cx="7794171" cy="335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55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1066800"/>
            <a:ext cx="5410200" cy="2424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Analysis of the survey </a:t>
            </a:r>
            <a:r>
              <a:rPr lang="en-US" b="1" dirty="0"/>
              <a:t>r</a:t>
            </a:r>
            <a:r>
              <a:rPr lang="en-US" b="1" dirty="0" smtClean="0"/>
              <a:t>esults </a:t>
            </a:r>
            <a:r>
              <a:rPr lang="en-US" dirty="0" smtClean="0"/>
              <a:t>shows:</a:t>
            </a:r>
            <a:endParaRPr lang="en-US" b="1" dirty="0" smtClean="0"/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Similarities in the challenges faced</a:t>
            </a:r>
            <a:r>
              <a:rPr lang="en-US" dirty="0" smtClean="0"/>
              <a:t>, from application and compliance with technical standards to adapting and integrating systems and processes. 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Universal need to better-understand, document, and optimize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links connecting financial reporting, budgeting, and fiscal reporting processes.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1" y="4038600"/>
            <a:ext cx="7848600" cy="1854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Solutions will require engagements at both the country and regional levels: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Country level: </a:t>
            </a:r>
            <a:r>
              <a:rPr lang="en-US" dirty="0">
                <a:solidFill>
                  <a:schemeClr val="tx1"/>
                </a:solidFill>
              </a:rPr>
              <a:t>To harmonize laws, regulations, policies, and procedures to enable implementation across different levels of government.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Regional level: </a:t>
            </a:r>
            <a:r>
              <a:rPr lang="en-US" dirty="0">
                <a:solidFill>
                  <a:schemeClr val="tx1"/>
                </a:solidFill>
              </a:rPr>
              <a:t>To facilitate knowledge sharing and dissemination, and deepen collaborations to identify common, cost-effective solutions. </a:t>
            </a:r>
          </a:p>
        </p:txBody>
      </p:sp>
      <p:pic>
        <p:nvPicPr>
          <p:cNvPr id="1026" name="Picture 2" descr="https://encrypted-tbn0.gstatic.com/images?q=tbn:ANd9GcSLaj6CBkcTcLu42XNSpllKCHUYNC5tcDAWNCfMzxECRgOj5mHM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8524"/>
            <a:ext cx="2314576" cy="23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1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620000" cy="507061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 tandem with the reforms taking place in countries, a few areas merit further attention:</a:t>
            </a:r>
          </a:p>
          <a:p>
            <a:pPr marL="285750" lvl="0" indent="-285750">
              <a:lnSpc>
                <a:spcPct val="10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does the introduction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of accrual accounting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impact </a:t>
            </a:r>
            <a:r>
              <a:rPr lang="en-US" dirty="0"/>
              <a:t>the budgeting process and the preparation of GFS? </a:t>
            </a:r>
          </a:p>
          <a:p>
            <a:pPr marL="285750" lvl="0" indent="-285750">
              <a:lnSpc>
                <a:spcPct val="10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What role can government internal and external auditors play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the reform process?</a:t>
            </a:r>
            <a:endParaRPr lang="en-US" dirty="0"/>
          </a:p>
          <a:p>
            <a:pPr marL="285750" lvl="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While anecdotal evidence points to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linkages between greater transparency and accountability and improved service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delivery, </a:t>
            </a:r>
            <a:r>
              <a:rPr lang="en-US" dirty="0" smtClean="0"/>
              <a:t>how </a:t>
            </a:r>
            <a:r>
              <a:rPr lang="en-US" dirty="0"/>
              <a:t>can this correlation be better understood and documented? </a:t>
            </a:r>
            <a:endParaRPr lang="en-US" dirty="0" smtClean="0"/>
          </a:p>
          <a:p>
            <a:pPr>
              <a:lnSpc>
                <a:spcPct val="105000"/>
              </a:lnSpc>
              <a:spcBef>
                <a:spcPts val="240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 starting point would be systematic documentation and dissemination of: </a:t>
            </a:r>
          </a:p>
          <a:p>
            <a:pPr marL="285750" indent="-285750">
              <a:lnSpc>
                <a:spcPct val="10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Individual country approaches to adoption and implementation of accrual accounting or IPSAS</a:t>
            </a:r>
          </a:p>
          <a:p>
            <a:pPr marL="285750" indent="-285750">
              <a:lnSpc>
                <a:spcPct val="10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Analysis and use of applicable international experiences and practices 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Coordination of the on-going and planned accounting and financial reporting reforms at the regional level.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5897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2945081" y="1508166"/>
            <a:ext cx="3455719" cy="4631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defTabSz="4572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</a:pPr>
            <a:endParaRPr lang="es-CL" sz="1600" dirty="0">
              <a:solidFill>
                <a:srgbClr val="434343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1561604" y="2938798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IPSAS Adoption in Chile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457200" y="274638"/>
            <a:ext cx="6946900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ysClr val="window" lastClr="FFFFFF"/>
                </a:solidFill>
              </a:rPr>
              <a:t>Local context today</a:t>
            </a:r>
            <a:endParaRPr lang="en-US" dirty="0">
              <a:solidFill>
                <a:sysClr val="window" lastClr="FFFFFF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11"/>
          </p:nvPr>
        </p:nvSpPr>
        <p:spPr>
          <a:xfrm>
            <a:off x="563525" y="1651379"/>
            <a:ext cx="8155173" cy="4974609"/>
          </a:xfrm>
        </p:spPr>
        <p:txBody>
          <a:bodyPr anchor="ctr"/>
          <a:lstStyle/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General Comptroller Office (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Contraloría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General de la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República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or “CGR”) is in charge of setting the national accounting standards.</a:t>
            </a:r>
          </a:p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Public sector entities register their accounting information according to a national standard, but they do not present financial statements.</a:t>
            </a:r>
          </a:p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CGR adds the information in a report where it is presented in four separate sectors: Central Government; Municipal Sector, State Higher Education Institutions; and Government Business Enterprises.</a:t>
            </a:r>
          </a:p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457200" y="274638"/>
            <a:ext cx="6946900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ysClr val="window" lastClr="FFFFFF"/>
                </a:solidFill>
              </a:rPr>
              <a:t>Benefits</a:t>
            </a:r>
            <a:endParaRPr lang="en-US" dirty="0">
              <a:solidFill>
                <a:sysClr val="window" lastClr="FFFFFF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11"/>
          </p:nvPr>
        </p:nvSpPr>
        <p:spPr>
          <a:xfrm>
            <a:off x="563525" y="1351575"/>
            <a:ext cx="8155173" cy="4974609"/>
          </a:xfrm>
        </p:spPr>
        <p:txBody>
          <a:bodyPr anchor="ctr"/>
          <a:lstStyle/>
          <a:p>
            <a:pPr marL="360363" lvl="0" indent="-360363"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There will be more complete information about assets and liabilities of public </a:t>
            </a:r>
            <a:r>
              <a:rPr lang="en-US" sz="2400" dirty="0" smtClean="0">
                <a:solidFill>
                  <a:schemeClr val="tx1"/>
                </a:solidFill>
              </a:rPr>
              <a:t>entities.</a:t>
            </a:r>
          </a:p>
          <a:p>
            <a:pPr marL="360363" lvl="0" indent="-360363"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60363" indent="-360363"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The adoption of IPSAS will increases </a:t>
            </a:r>
            <a:r>
              <a:rPr lang="en-US" sz="2400" dirty="0">
                <a:solidFill>
                  <a:schemeClr val="tx1"/>
                </a:solidFill>
              </a:rPr>
              <a:t>the transparency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chemeClr val="tx1"/>
                </a:solidFill>
              </a:rPr>
              <a:t> the accountability of the </a:t>
            </a:r>
            <a:r>
              <a:rPr lang="en-US" sz="2400" dirty="0" smtClean="0">
                <a:solidFill>
                  <a:schemeClr val="tx1"/>
                </a:solidFill>
              </a:rPr>
              <a:t>financial administration.</a:t>
            </a:r>
          </a:p>
          <a:p>
            <a:pPr marL="360363" indent="-360363"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60363" indent="-360363"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IPSAS delivers new and more accurate information for the decision making process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60363" indent="-360363"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algn="just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727887"/>
            <a:ext cx="2667000" cy="3901258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/>
              <a:t>Centrality of the Budget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/>
              <a:t>The budget: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Is a strategic link between </a:t>
            </a:r>
            <a:r>
              <a:rPr lang="en-US" sz="1400" dirty="0" smtClean="0"/>
              <a:t>POLICIES</a:t>
            </a:r>
            <a:r>
              <a:rPr lang="en-US" sz="1600" dirty="0" smtClean="0"/>
              <a:t> and </a:t>
            </a:r>
            <a:r>
              <a:rPr lang="en-US" sz="1400" dirty="0" smtClean="0"/>
              <a:t>IMPLEMENTATION.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Allocates resources among competing priorities.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i="1" dirty="0" smtClean="0"/>
              <a:t>“The budget is the single most important policy document of governments, where policy objectives are reconciled and implemented in concrete terms.”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 smtClean="0"/>
              <a:t>Source: OECD Best Practices for Budget Transparency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0299700"/>
              </p:ext>
            </p:extLst>
          </p:nvPr>
        </p:nvGraphicFramePr>
        <p:xfrm>
          <a:off x="3579342" y="1600200"/>
          <a:ext cx="4878858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798381"/>
          </a:xfrm>
          <a:solidFill>
            <a:srgbClr val="EEECE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i="1" dirty="0"/>
              <a:t>Evolution of  Reforms in Latin America:</a:t>
            </a:r>
            <a:br>
              <a:rPr lang="en-US" sz="3200" b="1" i="1" dirty="0"/>
            </a:br>
            <a:r>
              <a:rPr lang="en-US" sz="2400" b="1" i="1" dirty="0"/>
              <a:t>Fiscal Discipline and Management of </a:t>
            </a:r>
            <a:r>
              <a:rPr lang="en-US" sz="2400" b="1" i="1" dirty="0" smtClean="0"/>
              <a:t>Government </a:t>
            </a:r>
            <a:r>
              <a:rPr lang="en-US" sz="2400" b="1" i="1" dirty="0"/>
              <a:t>Finances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126163"/>
            <a:ext cx="8001000" cy="5847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Historically, reforms focused on the budgeting process given its importance. However, the 2008 global financial crisis highlighted a missing (neglected) piece in PFM reforms.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76709" y="1230868"/>
            <a:ext cx="510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48A54"/>
                </a:solidFill>
              </a:rPr>
              <a:t>Focus of PFM Reforms in Latin America</a:t>
            </a:r>
            <a:endParaRPr lang="en-US" b="1" dirty="0">
              <a:solidFill>
                <a:srgbClr val="948A54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230999B9-7925-4269-8251-2B4FAA694246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18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349468" y="355910"/>
            <a:ext cx="7666037" cy="433387"/>
          </a:xfrm>
        </p:spPr>
        <p:txBody>
          <a:bodyPr/>
          <a:lstStyle/>
          <a:p>
            <a:pPr algn="just">
              <a:buClr>
                <a:schemeClr val="accent6"/>
              </a:buClr>
            </a:pPr>
            <a:r>
              <a:rPr lang="en-US" b="0" dirty="0" smtClean="0">
                <a:solidFill>
                  <a:schemeClr val="bg1"/>
                </a:solidFill>
              </a:rPr>
              <a:t>Strategic decisions for IPSAS adoption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3" name="15 Triángulo isósceles"/>
          <p:cNvSpPr/>
          <p:nvPr/>
        </p:nvSpPr>
        <p:spPr>
          <a:xfrm>
            <a:off x="332207" y="1269597"/>
            <a:ext cx="4859354" cy="4458850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8 Forma libre"/>
          <p:cNvSpPr/>
          <p:nvPr/>
        </p:nvSpPr>
        <p:spPr>
          <a:xfrm>
            <a:off x="2884713" y="1655649"/>
            <a:ext cx="5863502" cy="336639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103268"/>
              <a:satOff val="-2160"/>
              <a:lumOff val="120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8. Partnership </a:t>
            </a:r>
            <a:r>
              <a: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with the Ministry of Finance</a:t>
            </a:r>
          </a:p>
        </p:txBody>
      </p:sp>
      <p:sp>
        <p:nvSpPr>
          <p:cNvPr id="25" name="9 Forma libre"/>
          <p:cNvSpPr/>
          <p:nvPr/>
        </p:nvSpPr>
        <p:spPr>
          <a:xfrm>
            <a:off x="2884713" y="3797553"/>
            <a:ext cx="5863502" cy="548057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206536"/>
              <a:satOff val="-4320"/>
              <a:lumOff val="2403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4. </a:t>
            </a:r>
            <a:r>
              <a:rPr lang="en-US" sz="16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Codesign</a:t>
            </a: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 of the new standard with </a:t>
            </a:r>
            <a:r>
              <a: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public sector </a:t>
            </a: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entities between the years 2011 an 2014</a:t>
            </a:r>
            <a:endPara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6" name="10 Forma libre"/>
          <p:cNvSpPr/>
          <p:nvPr/>
        </p:nvSpPr>
        <p:spPr>
          <a:xfrm>
            <a:off x="2884713" y="5545716"/>
            <a:ext cx="5863502" cy="427762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309803"/>
              <a:satOff val="-6480"/>
              <a:lumOff val="3605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1. Gradual implementation by sectors</a:t>
            </a:r>
            <a:endPara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11 Forma libre"/>
          <p:cNvSpPr/>
          <p:nvPr/>
        </p:nvSpPr>
        <p:spPr>
          <a:xfrm>
            <a:off x="2884713" y="4492594"/>
            <a:ext cx="5863502" cy="510717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309803"/>
              <a:satOff val="-6480"/>
              <a:lumOff val="3605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3. Indirect </a:t>
            </a:r>
            <a:r>
              <a: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adoption of IPSAS through the issue of </a:t>
            </a: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 new national standard</a:t>
            </a:r>
          </a:p>
        </p:txBody>
      </p:sp>
      <p:sp>
        <p:nvSpPr>
          <p:cNvPr id="28" name="13 Forma libre"/>
          <p:cNvSpPr/>
          <p:nvPr/>
        </p:nvSpPr>
        <p:spPr>
          <a:xfrm>
            <a:off x="2884713" y="3313930"/>
            <a:ext cx="5863502" cy="336639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103268"/>
              <a:satOff val="-2160"/>
              <a:lumOff val="120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5. </a:t>
            </a:r>
            <a:r>
              <a: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Collaboration from universities and audit firms as revision </a:t>
            </a: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groups</a:t>
            </a:r>
            <a:endPara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0" name="13 Forma libre"/>
          <p:cNvSpPr/>
          <p:nvPr/>
        </p:nvSpPr>
        <p:spPr>
          <a:xfrm>
            <a:off x="2884712" y="1024566"/>
            <a:ext cx="5863501" cy="490061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103268"/>
              <a:satOff val="-2160"/>
              <a:lumOff val="120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9. </a:t>
            </a:r>
            <a:r>
              <a: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Use of a transitional period for the first-time adoption of IPSAS in accordance with </a:t>
            </a: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IPSAS 33</a:t>
            </a:r>
            <a:endPara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8" name="8 Forma libre"/>
          <p:cNvSpPr/>
          <p:nvPr/>
        </p:nvSpPr>
        <p:spPr>
          <a:xfrm>
            <a:off x="2884711" y="2592523"/>
            <a:ext cx="5863502" cy="556021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103268"/>
              <a:satOff val="-2160"/>
              <a:lumOff val="120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6. </a:t>
            </a:r>
            <a:r>
              <a: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Dissemination and training programs lead by CGR, universities and audit </a:t>
            </a: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firms</a:t>
            </a:r>
            <a:endPara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9" name="8 Forma libre"/>
          <p:cNvSpPr/>
          <p:nvPr/>
        </p:nvSpPr>
        <p:spPr>
          <a:xfrm>
            <a:off x="2884713" y="2117913"/>
            <a:ext cx="5863502" cy="336639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103268"/>
              <a:satOff val="-2160"/>
              <a:lumOff val="120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711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7. </a:t>
            </a:r>
            <a:r>
              <a:rPr lang="en-US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Modify the existing information systems</a:t>
            </a:r>
          </a:p>
        </p:txBody>
      </p:sp>
      <p:sp>
        <p:nvSpPr>
          <p:cNvPr id="12" name="13 Forma libre"/>
          <p:cNvSpPr/>
          <p:nvPr/>
        </p:nvSpPr>
        <p:spPr>
          <a:xfrm>
            <a:off x="2884711" y="5104641"/>
            <a:ext cx="5863501" cy="308816"/>
          </a:xfrm>
          <a:custGeom>
            <a:avLst/>
            <a:gdLst>
              <a:gd name="connsiteX0" fmla="*/ 0 w 3158580"/>
              <a:gd name="connsiteY0" fmla="*/ 82256 h 493528"/>
              <a:gd name="connsiteX1" fmla="*/ 24092 w 3158580"/>
              <a:gd name="connsiteY1" fmla="*/ 24092 h 493528"/>
              <a:gd name="connsiteX2" fmla="*/ 82256 w 3158580"/>
              <a:gd name="connsiteY2" fmla="*/ 0 h 493528"/>
              <a:gd name="connsiteX3" fmla="*/ 3076324 w 3158580"/>
              <a:gd name="connsiteY3" fmla="*/ 0 h 493528"/>
              <a:gd name="connsiteX4" fmla="*/ 3134488 w 3158580"/>
              <a:gd name="connsiteY4" fmla="*/ 24092 h 493528"/>
              <a:gd name="connsiteX5" fmla="*/ 3158580 w 3158580"/>
              <a:gd name="connsiteY5" fmla="*/ 82256 h 493528"/>
              <a:gd name="connsiteX6" fmla="*/ 3158580 w 3158580"/>
              <a:gd name="connsiteY6" fmla="*/ 411272 h 493528"/>
              <a:gd name="connsiteX7" fmla="*/ 3134488 w 3158580"/>
              <a:gd name="connsiteY7" fmla="*/ 469436 h 493528"/>
              <a:gd name="connsiteX8" fmla="*/ 3076324 w 3158580"/>
              <a:gd name="connsiteY8" fmla="*/ 493528 h 493528"/>
              <a:gd name="connsiteX9" fmla="*/ 82256 w 3158580"/>
              <a:gd name="connsiteY9" fmla="*/ 493528 h 493528"/>
              <a:gd name="connsiteX10" fmla="*/ 24092 w 3158580"/>
              <a:gd name="connsiteY10" fmla="*/ 469436 h 493528"/>
              <a:gd name="connsiteX11" fmla="*/ 0 w 3158580"/>
              <a:gd name="connsiteY11" fmla="*/ 411272 h 493528"/>
              <a:gd name="connsiteX12" fmla="*/ 0 w 3158580"/>
              <a:gd name="connsiteY12" fmla="*/ 82256 h 4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8580" h="493528">
                <a:moveTo>
                  <a:pt x="0" y="82256"/>
                </a:moveTo>
                <a:cubicBezTo>
                  <a:pt x="0" y="60440"/>
                  <a:pt x="8666" y="39518"/>
                  <a:pt x="24092" y="24092"/>
                </a:cubicBezTo>
                <a:cubicBezTo>
                  <a:pt x="39518" y="8666"/>
                  <a:pt x="60440" y="0"/>
                  <a:pt x="82256" y="0"/>
                </a:cubicBezTo>
                <a:lnTo>
                  <a:pt x="3076324" y="0"/>
                </a:lnTo>
                <a:cubicBezTo>
                  <a:pt x="3098140" y="0"/>
                  <a:pt x="3119062" y="8666"/>
                  <a:pt x="3134488" y="24092"/>
                </a:cubicBezTo>
                <a:cubicBezTo>
                  <a:pt x="3149914" y="39518"/>
                  <a:pt x="3158580" y="60440"/>
                  <a:pt x="3158580" y="82256"/>
                </a:cubicBezTo>
                <a:lnTo>
                  <a:pt x="3158580" y="411272"/>
                </a:lnTo>
                <a:cubicBezTo>
                  <a:pt x="3158580" y="433088"/>
                  <a:pt x="3149914" y="454010"/>
                  <a:pt x="3134488" y="469436"/>
                </a:cubicBezTo>
                <a:cubicBezTo>
                  <a:pt x="3119062" y="484862"/>
                  <a:pt x="3098140" y="493528"/>
                  <a:pt x="3076324" y="493528"/>
                </a:cubicBezTo>
                <a:lnTo>
                  <a:pt x="82256" y="493528"/>
                </a:lnTo>
                <a:cubicBezTo>
                  <a:pt x="60440" y="493528"/>
                  <a:pt x="39518" y="484862"/>
                  <a:pt x="24092" y="469436"/>
                </a:cubicBezTo>
                <a:cubicBezTo>
                  <a:pt x="8666" y="454010"/>
                  <a:pt x="0" y="433088"/>
                  <a:pt x="0" y="411272"/>
                </a:cubicBezTo>
                <a:lnTo>
                  <a:pt x="0" y="822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shade val="50000"/>
              <a:hueOff val="103268"/>
              <a:satOff val="-2160"/>
              <a:lumOff val="120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52" tIns="85052" rIns="85052" bIns="85052" numCol="1" spcCol="1270" anchor="ctr" anchorCtr="0"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2. Adopt all IPSAS simultaneously</a:t>
            </a:r>
            <a:endPara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1 Diagrama"/>
          <p:cNvGraphicFramePr/>
          <p:nvPr>
            <p:extLst/>
          </p:nvPr>
        </p:nvGraphicFramePr>
        <p:xfrm>
          <a:off x="330200" y="1352550"/>
          <a:ext cx="8690970" cy="538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4 CuadroTexto"/>
          <p:cNvSpPr txBox="1"/>
          <p:nvPr/>
        </p:nvSpPr>
        <p:spPr>
          <a:xfrm>
            <a:off x="781050" y="4833144"/>
            <a:ext cx="917575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kern="0" dirty="0" smtClean="0">
                <a:ln w="660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F81BD"/>
                  </a:outerShdw>
                </a:effectLst>
                <a:latin typeface="Arial" charset="0"/>
                <a:ea typeface="ＭＳ Ｐゴシック" charset="-128"/>
              </a:rPr>
              <a:t>2015</a:t>
            </a:r>
            <a:endParaRPr lang="en-US" sz="2400" b="1" kern="0" dirty="0">
              <a:ln w="660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4F81BD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2411652" y="4832847"/>
            <a:ext cx="919162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kern="0" dirty="0" smtClean="0">
                <a:ln w="660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F81BD"/>
                  </a:outerShdw>
                </a:effectLst>
                <a:latin typeface="Arial" charset="0"/>
                <a:ea typeface="ＭＳ Ｐゴシック" charset="-128"/>
              </a:rPr>
              <a:t>2016</a:t>
            </a:r>
            <a:endParaRPr lang="en-US" sz="2400" b="1" kern="0" dirty="0">
              <a:ln w="660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4F81BD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4117801" y="4833441"/>
            <a:ext cx="8905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ln w="660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F81BD"/>
                  </a:outerShdw>
                </a:effectLst>
                <a:latin typeface="Arial" charset="0"/>
                <a:ea typeface="ＭＳ Ｐゴシック" charset="-128"/>
              </a:rPr>
              <a:t>2017 </a:t>
            </a:r>
            <a:endParaRPr lang="en-US" sz="2400" b="1" kern="0" dirty="0">
              <a:ln w="660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4F81BD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7450849" y="4832847"/>
            <a:ext cx="100409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ln w="660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F81BD"/>
                  </a:outerShdw>
                </a:effectLst>
                <a:latin typeface="Arial" charset="0"/>
                <a:ea typeface="ＭＳ Ｐゴシック" charset="-128"/>
              </a:rPr>
              <a:t>2019 </a:t>
            </a:r>
            <a:endParaRPr lang="en-US" sz="2400" b="1" kern="0" dirty="0">
              <a:ln w="660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4F81BD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5825215" y="4833441"/>
            <a:ext cx="8905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ln w="660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F81BD"/>
                  </a:outerShdw>
                </a:effectLst>
                <a:latin typeface="Arial" charset="0"/>
                <a:ea typeface="ＭＳ Ｐゴシック" charset="-128"/>
              </a:rPr>
              <a:t>2018 </a:t>
            </a:r>
            <a:endParaRPr lang="en-US" sz="2400" b="1" kern="0" dirty="0">
              <a:ln w="660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4F81BD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320311" y="274638"/>
            <a:ext cx="7594979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ysClr val="window" lastClr="FFFFFF"/>
                </a:solidFill>
              </a:rPr>
              <a:t>Implementation chronogram in the Central Government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8135197"/>
              </p:ext>
            </p:extLst>
          </p:nvPr>
        </p:nvGraphicFramePr>
        <p:xfrm>
          <a:off x="457199" y="1305800"/>
          <a:ext cx="4038600" cy="466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371600"/>
            <a:ext cx="3810001" cy="4336718"/>
          </a:xfrm>
          <a:solidFill>
            <a:srgbClr val="DDD9C3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/>
              <a:t>Accounting and financial reporting are the foundations of proper budgeting and fiscal projections.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Adherence to fiscal rules is largely nugatory without accurate information.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Unsustainable increases in expenditure likely in absence of proper understanding of available revenue.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Unbudgeted liabilities could lead to fiscal crisis unless contingent liabilities are accounted for properly.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Unrealistic economic projections arise with incomplete information.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199" y="304800"/>
            <a:ext cx="8001001" cy="875347"/>
          </a:xfrm>
          <a:solidFill>
            <a:srgbClr val="EEECE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i="1" dirty="0"/>
              <a:t>Evolution of  Reforms in Latin America:</a:t>
            </a:r>
            <a:br>
              <a:rPr lang="en-US" sz="3200" b="1" i="1" dirty="0"/>
            </a:br>
            <a:r>
              <a:rPr lang="en-US" sz="2400" b="1" i="1" dirty="0" smtClean="0"/>
              <a:t>Missing (neglected) Piece: Accounting and Financial Reporting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325794"/>
            <a:ext cx="370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GFS Manual 2014 “recognizes the close relationship between guidelines for reporting GFS and accruals based public sector accounting standards.”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1" y="1919162"/>
            <a:ext cx="223382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“Information contained in financial statements helps in compliance with fiscal rules.” </a:t>
            </a:r>
            <a:r>
              <a:rPr lang="en-US" sz="1050" b="1" i="1" dirty="0" smtClean="0"/>
              <a:t>Source: Cangiano et al. 2013.</a:t>
            </a:r>
            <a:endParaRPr lang="en-US" sz="105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1364988"/>
            <a:ext cx="3814917" cy="369332"/>
          </a:xfrm>
          <a:prstGeom prst="rect">
            <a:avLst/>
          </a:prstGeom>
          <a:solidFill>
            <a:srgbClr val="DDD9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Pieces of Fiscal </a:t>
            </a:r>
            <a:r>
              <a:rPr lang="en-US" b="1" dirty="0"/>
              <a:t>I</a:t>
            </a:r>
            <a:r>
              <a:rPr lang="en-US" b="1" dirty="0" smtClean="0"/>
              <a:t>nformation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1116" y="6045200"/>
            <a:ext cx="8001000" cy="584775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As was illustrated by the recent global </a:t>
            </a:r>
            <a:r>
              <a:rPr lang="en-US" sz="1600" b="1" dirty="0"/>
              <a:t>f</a:t>
            </a:r>
            <a:r>
              <a:rPr lang="en-US" sz="1600" b="1" dirty="0" smtClean="0"/>
              <a:t>inancial crisis, often the importance of an item is highlighted by the consequence of its omission</a:t>
            </a:r>
            <a:r>
              <a:rPr lang="en-US" sz="1600" b="1" dirty="0"/>
              <a:t>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230999B9-7925-4269-8251-2B4FAA694246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1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i="1" dirty="0" smtClean="0"/>
              <a:t>Global Trends: Harmonization of  Standards AND Processes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400" b="1" i="1" dirty="0" smtClean="0"/>
              <a:t> Relevance to Latin American Reforms</a:t>
            </a:r>
            <a:endParaRPr lang="en-US" sz="2400" b="1" i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581400" cy="827087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FROM…</a:t>
            </a:r>
            <a:r>
              <a:rPr lang="en-US" sz="1600" i="1" dirty="0" smtClean="0"/>
              <a:t> </a:t>
            </a:r>
          </a:p>
          <a:p>
            <a:r>
              <a:rPr lang="en-US" sz="1600" i="1" dirty="0" smtClean="0"/>
              <a:t> </a:t>
            </a:r>
            <a:r>
              <a:rPr lang="en-US" sz="1600" dirty="0" smtClean="0"/>
              <a:t>Lack </a:t>
            </a:r>
            <a:r>
              <a:rPr lang="en-US" sz="1600" dirty="0"/>
              <a:t>of harmonization </a:t>
            </a:r>
            <a:r>
              <a:rPr lang="en-US" sz="1600" dirty="0" smtClean="0"/>
              <a:t>in preparing </a:t>
            </a:r>
            <a:r>
              <a:rPr lang="en-US" sz="1600" dirty="0"/>
              <a:t>government information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2383506"/>
              </p:ext>
            </p:extLst>
          </p:nvPr>
        </p:nvGraphicFramePr>
        <p:xfrm>
          <a:off x="440140" y="2366459"/>
          <a:ext cx="35052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267200" y="1535112"/>
            <a:ext cx="3810000" cy="827088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TO….</a:t>
            </a:r>
          </a:p>
          <a:p>
            <a:r>
              <a:rPr lang="en-US" sz="1600" dirty="0" smtClean="0"/>
              <a:t> Convergence attempts at international and regional (EU) level</a:t>
            </a:r>
            <a:endParaRPr lang="en-US" sz="16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267200" y="2483806"/>
            <a:ext cx="3962400" cy="2135394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Ongoing convergence of standards to improve fiscal transparency and minimize risks (e.g., GFS/IPSAS).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 the EU, the focus is on harmonization  of </a:t>
            </a:r>
            <a:r>
              <a:rPr lang="en-US" sz="1600" u="sng" dirty="0" smtClean="0"/>
              <a:t>standards</a:t>
            </a:r>
            <a:r>
              <a:rPr lang="en-US" sz="1600" dirty="0" smtClean="0"/>
              <a:t> (EPSAS) AND  </a:t>
            </a:r>
            <a:r>
              <a:rPr lang="en-US" sz="1600" u="sng" dirty="0" smtClean="0"/>
              <a:t>processes</a:t>
            </a:r>
            <a:r>
              <a:rPr lang="en-US" sz="1600" dirty="0" smtClean="0"/>
              <a:t>   (EU Directive 2011/85 EU – Budgetary Framework, “</a:t>
            </a:r>
            <a:r>
              <a:rPr lang="en-US" sz="1600" dirty="0" err="1" smtClean="0"/>
              <a:t>Sixpack</a:t>
            </a:r>
            <a:r>
              <a:rPr lang="en-US" sz="1600" dirty="0" smtClean="0"/>
              <a:t>” regulation).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World Bank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930" y="247967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Different Standards, Practices, and Staff </a:t>
            </a:r>
            <a:endParaRPr lang="en-US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6253624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</a:t>
            </a:r>
            <a:r>
              <a:rPr lang="en-US" sz="1200" dirty="0" smtClean="0"/>
              <a:t>No international standards; OECD Best Practices.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4939779"/>
            <a:ext cx="4114799" cy="1491177"/>
          </a:xfrm>
          <a:prstGeom prst="rect">
            <a:avLst/>
          </a:prstGeom>
          <a:solidFill>
            <a:schemeClr val="bg2"/>
          </a:solidFill>
        </p:spPr>
        <p:txBody>
          <a:bodyPr wrap="square" lIns="45720" rIns="45720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 smtClean="0"/>
              <a:t>GFSM </a:t>
            </a:r>
            <a:r>
              <a:rPr lang="en-US" sz="1600" b="1" i="1" dirty="0"/>
              <a:t>2014 </a:t>
            </a:r>
            <a:r>
              <a:rPr lang="en-US" sz="1600" b="1" i="1" dirty="0" smtClean="0"/>
              <a:t>&amp; Current Reforms </a:t>
            </a:r>
            <a:r>
              <a:rPr lang="en-US" sz="1600" b="1" i="1" dirty="0"/>
              <a:t>in </a:t>
            </a:r>
            <a:r>
              <a:rPr lang="en-US" sz="1600" b="1" i="1" dirty="0" smtClean="0"/>
              <a:t>Latin America</a:t>
            </a:r>
            <a:endParaRPr lang="en-US" sz="1600" b="1" i="1" dirty="0"/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</a:t>
            </a:r>
            <a:r>
              <a:rPr lang="en-US" sz="1400" dirty="0" smtClean="0"/>
              <a:t>tatistics &amp; Accounting </a:t>
            </a:r>
            <a:r>
              <a:rPr lang="en-US" sz="1400" u="sng" dirty="0" smtClean="0"/>
              <a:t>Standards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/>
              </a:rPr>
              <a:t> ACCRUAL BASIS</a:t>
            </a:r>
            <a:r>
              <a:rPr lang="en-US" sz="1400" dirty="0" smtClean="0"/>
              <a:t> 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Budgeting </a:t>
            </a:r>
            <a:r>
              <a:rPr lang="en-US" sz="1400" dirty="0" smtClean="0">
                <a:sym typeface="Wingdings"/>
              </a:rPr>
              <a:t> CASH BASIS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u="sng" dirty="0" smtClean="0">
                <a:sym typeface="Wingdings"/>
              </a:rPr>
              <a:t>Practices</a:t>
            </a:r>
            <a:r>
              <a:rPr lang="en-US" sz="1400" dirty="0" smtClean="0">
                <a:sym typeface="Wingdings"/>
              </a:rPr>
              <a:t>   Diverse and Inconsistent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62801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7620000" cy="274320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dirty="0" smtClean="0"/>
              <a:t>The Survey</a:t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Current State of </a:t>
            </a:r>
            <a:br>
              <a:rPr lang="en-US" sz="2800" dirty="0" smtClean="0"/>
            </a:br>
            <a:r>
              <a:rPr lang="en-US" sz="2800" dirty="0" smtClean="0"/>
              <a:t>Accounting and Financial Reporting Reforms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5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76200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Accountants General of 18 selected countries </a:t>
            </a:r>
          </a:p>
          <a:p>
            <a:pPr marL="114300" indent="0">
              <a:buNone/>
            </a:pPr>
            <a:r>
              <a:rPr lang="en-US" dirty="0" smtClean="0"/>
              <a:t>    (83% response rate).</a:t>
            </a:r>
          </a:p>
          <a:p>
            <a:r>
              <a:rPr lang="en-US" dirty="0" smtClean="0"/>
              <a:t>Argentina did not respond; Bolivia and Venezuela responded only to Part 2.</a:t>
            </a:r>
          </a:p>
          <a:p>
            <a:r>
              <a:rPr lang="en-US" dirty="0" smtClean="0"/>
              <a:t>Self-assessment.</a:t>
            </a:r>
            <a:endParaRPr lang="en-US" dirty="0"/>
          </a:p>
          <a:p>
            <a:r>
              <a:rPr lang="en-US" dirty="0" smtClean="0"/>
              <a:t>Open and Close-ended questions.</a:t>
            </a:r>
          </a:p>
          <a:p>
            <a:r>
              <a:rPr lang="en-US" dirty="0" smtClean="0"/>
              <a:t>International Public Sector Accounting Standards (IPSAS) as reference.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828800"/>
            <a:ext cx="28956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Part </a:t>
            </a:r>
            <a:r>
              <a:rPr lang="en-US" sz="3200" dirty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2476500"/>
            <a:ext cx="2895600" cy="723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Implementation </a:t>
            </a:r>
            <a:br>
              <a:rPr lang="en-US" sz="2000" dirty="0" smtClean="0"/>
            </a:br>
            <a:r>
              <a:rPr lang="en-US" sz="2000" dirty="0" smtClean="0"/>
              <a:t>Progress of Reforms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95800" y="1828800"/>
            <a:ext cx="28956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Part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95800" y="2476500"/>
            <a:ext cx="2895600" cy="723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Current Reporting and Accounting Practices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39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Survey Results </a:t>
            </a:r>
            <a:r>
              <a:rPr lang="en-US" sz="1800" i="1" dirty="0"/>
              <a:t>Part </a:t>
            </a:r>
            <a:r>
              <a:rPr lang="en-US" sz="1800" i="1" dirty="0" smtClean="0"/>
              <a:t>1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Implementation Progress of Reforms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24000"/>
            <a:ext cx="7388352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Accounting and Reporting Reform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8848" y="3657600"/>
            <a:ext cx="7388352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 smtClean="0"/>
              <a:t>Basis of Accounting 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981200"/>
            <a:ext cx="7924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b="1" dirty="0" smtClean="0"/>
              <a:t>All </a:t>
            </a:r>
            <a:r>
              <a:rPr lang="en-US" dirty="0" smtClean="0"/>
              <a:t>have plans to modernize their government accounting and financial reporting systems, including:</a:t>
            </a:r>
          </a:p>
          <a:p>
            <a:pPr lvl="1"/>
            <a:r>
              <a:rPr lang="en-US" dirty="0" smtClean="0"/>
              <a:t>Adoption of IPSAS</a:t>
            </a:r>
          </a:p>
          <a:p>
            <a:pPr lvl="1"/>
            <a:r>
              <a:rPr lang="en-US" dirty="0" smtClean="0"/>
              <a:t>FMIS Updates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209489"/>
              </p:ext>
            </p:extLst>
          </p:nvPr>
        </p:nvGraphicFramePr>
        <p:xfrm>
          <a:off x="533399" y="4114800"/>
          <a:ext cx="7696201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30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381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/>
              <a:t>Perceived Benefits and Advantages of IPSAS Adoption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The World Bank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99B9-7925-4269-8251-2B4FAA694246}" type="slidenum">
              <a:rPr lang="en-US" smtClean="0"/>
              <a:t>9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Survey Results </a:t>
            </a:r>
            <a:r>
              <a:rPr lang="en-US" sz="1800" i="1" dirty="0" smtClean="0"/>
              <a:t>Part 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Implementation Progress of Reforms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813507"/>
              </p:ext>
            </p:extLst>
          </p:nvPr>
        </p:nvGraphicFramePr>
        <p:xfrm>
          <a:off x="152400" y="1905000"/>
          <a:ext cx="8128000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56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ontralorí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913"/>
      </a:accent1>
      <a:accent2>
        <a:srgbClr val="4F81BD"/>
      </a:accent2>
      <a:accent3>
        <a:srgbClr val="003266"/>
      </a:accent3>
      <a:accent4>
        <a:srgbClr val="8064A2"/>
      </a:accent4>
      <a:accent5>
        <a:srgbClr val="FFFF00"/>
      </a:accent5>
      <a:accent6>
        <a:srgbClr val="FF6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noAutofit/>
      </a:bodyPr>
      <a:lstStyle>
        <a:defPPr eaLnBrk="0" hangingPunct="0">
          <a:lnSpc>
            <a:spcPct val="125000"/>
          </a:lnSpc>
          <a:buClr>
            <a:srgbClr val="FF9933"/>
          </a:buClr>
          <a:defRPr sz="1600" dirty="0">
            <a:solidFill>
              <a:srgbClr val="434343"/>
            </a:solidFill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6136</TotalTime>
  <Words>2243</Words>
  <Application>Microsoft Office PowerPoint</Application>
  <PresentationFormat>Presentación en pantalla (4:3)</PresentationFormat>
  <Paragraphs>345</Paragraphs>
  <Slides>31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Cambria</vt:lpstr>
      <vt:lpstr>Times New Roman</vt:lpstr>
      <vt:lpstr>Wingdings</vt:lpstr>
      <vt:lpstr>Adjacency</vt:lpstr>
      <vt:lpstr>Tema de Office</vt:lpstr>
      <vt:lpstr>Government Accounting and Financial Reporting in Latin America:</vt:lpstr>
      <vt:lpstr>Evolution of  Reforms in Latin America: Fiscal Discipline and Management of Government Finances</vt:lpstr>
      <vt:lpstr>Evolution of  Reforms in Latin America: Fiscal Discipline and Management of Government Finances</vt:lpstr>
      <vt:lpstr>Evolution of  Reforms in Latin America: Missing (neglected) Piece: Accounting and Financial Reporting</vt:lpstr>
      <vt:lpstr>Global Trends: Harmonization of  Standards AND Processes  Relevance to Latin American Reforms</vt:lpstr>
      <vt:lpstr>The Survey  Current State of  Accounting and Financial Reporting Reforms</vt:lpstr>
      <vt:lpstr>Method</vt:lpstr>
      <vt:lpstr>Survey Results Part 1  Implementation Progress of Reforms</vt:lpstr>
      <vt:lpstr>Survey Results Part 1 Implementation Progress of Reforms</vt:lpstr>
      <vt:lpstr>Survey Results Part 1 Implementation Progress of Reforms</vt:lpstr>
      <vt:lpstr>Survey Results Part 1  Implementation Progress of Reforms:  Are the Dates Realistic?</vt:lpstr>
      <vt:lpstr>Survey Results Part 1 Implementation Progress of Reforms</vt:lpstr>
      <vt:lpstr>Survey Results Part 1  Implementation Progress of Reforms</vt:lpstr>
      <vt:lpstr>Survey Results Part 1  Implementation Progress of Reforms</vt:lpstr>
      <vt:lpstr>Main Messages Part 1 Implementation Progress of Reforms </vt:lpstr>
      <vt:lpstr>Survey Results Part 2 Current  Reporting and Accounting Practices  </vt:lpstr>
      <vt:lpstr>Survey Results Part 2 Current  Reporting and Accounting Practices  </vt:lpstr>
      <vt:lpstr>Survey Results Part 2 Current  Reporting and Accounting Practices  </vt:lpstr>
      <vt:lpstr>Survey Results Part 2 Current  Reporting and Accounting Practices  </vt:lpstr>
      <vt:lpstr>Survey Results Part 2 Current  Reporting and Accounting Practices  </vt:lpstr>
      <vt:lpstr>Survey Results Part 2 Current  Reporting and Accounting Practices  </vt:lpstr>
      <vt:lpstr>Survey Results Part 2 Current  Reporting and Accounting Practices  </vt:lpstr>
      <vt:lpstr>Survey Results Part 2 Current  Reporting and Accounting Practices  </vt:lpstr>
      <vt:lpstr>Survey Results Part 2 Current  Reporting and Accounting Practices  </vt:lpstr>
      <vt:lpstr>Conclusions </vt:lpstr>
      <vt:lpstr>Conclusions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Accounting and Financial Reporting in Latin America:</dc:title>
  <dc:creator>jeremygweber</dc:creator>
  <cp:lastModifiedBy>ELENA VERONICA MARTINEZ</cp:lastModifiedBy>
  <cp:revision>215</cp:revision>
  <cp:lastPrinted>2015-01-29T18:40:36Z</cp:lastPrinted>
  <dcterms:created xsi:type="dcterms:W3CDTF">2014-10-27T15:26:27Z</dcterms:created>
  <dcterms:modified xsi:type="dcterms:W3CDTF">2015-02-27T15:30:19Z</dcterms:modified>
</cp:coreProperties>
</file>