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45"/>
  </p:notesMasterIdLst>
  <p:handoutMasterIdLst>
    <p:handoutMasterId r:id="rId46"/>
  </p:handoutMasterIdLst>
  <p:sldIdLst>
    <p:sldId id="256" r:id="rId2"/>
    <p:sldId id="299" r:id="rId3"/>
    <p:sldId id="258" r:id="rId4"/>
    <p:sldId id="259" r:id="rId5"/>
    <p:sldId id="260" r:id="rId6"/>
    <p:sldId id="278" r:id="rId7"/>
    <p:sldId id="279" r:id="rId8"/>
    <p:sldId id="281" r:id="rId9"/>
    <p:sldId id="283" r:id="rId10"/>
    <p:sldId id="277" r:id="rId11"/>
    <p:sldId id="280" r:id="rId12"/>
    <p:sldId id="282" r:id="rId13"/>
    <p:sldId id="284" r:id="rId14"/>
    <p:sldId id="300" r:id="rId15"/>
    <p:sldId id="261" r:id="rId16"/>
    <p:sldId id="262" r:id="rId17"/>
    <p:sldId id="265" r:id="rId18"/>
    <p:sldId id="285" r:id="rId19"/>
    <p:sldId id="286" r:id="rId20"/>
    <p:sldId id="267" r:id="rId21"/>
    <p:sldId id="266" r:id="rId22"/>
    <p:sldId id="269" r:id="rId23"/>
    <p:sldId id="291" r:id="rId24"/>
    <p:sldId id="270" r:id="rId25"/>
    <p:sldId id="287" r:id="rId26"/>
    <p:sldId id="288" r:id="rId27"/>
    <p:sldId id="271" r:id="rId28"/>
    <p:sldId id="294" r:id="rId29"/>
    <p:sldId id="293" r:id="rId30"/>
    <p:sldId id="263" r:id="rId31"/>
    <p:sldId id="295" r:id="rId32"/>
    <p:sldId id="264" r:id="rId33"/>
    <p:sldId id="290" r:id="rId34"/>
    <p:sldId id="289" r:id="rId35"/>
    <p:sldId id="272" r:id="rId36"/>
    <p:sldId id="273" r:id="rId37"/>
    <p:sldId id="275" r:id="rId38"/>
    <p:sldId id="274" r:id="rId39"/>
    <p:sldId id="276" r:id="rId40"/>
    <p:sldId id="301" r:id="rId41"/>
    <p:sldId id="296" r:id="rId42"/>
    <p:sldId id="302" r:id="rId43"/>
    <p:sldId id="30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40" y="12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19600" cy="458788"/>
          </a:xfrm>
          <a:prstGeom prst="rect">
            <a:avLst/>
          </a:prstGeom>
        </p:spPr>
        <p:txBody>
          <a:bodyPr vert="horz" lIns="91440" tIns="45720" rIns="91440" bIns="45720" rtlCol="0"/>
          <a:lstStyle>
            <a:lvl1pPr algn="l">
              <a:defRPr sz="1200"/>
            </a:lvl1pPr>
          </a:lstStyle>
          <a:p>
            <a:r>
              <a:rPr lang="en-US" sz="900" dirty="0">
                <a:latin typeface="Arial" panose="020B0604020202020204" pitchFamily="34" charset="0"/>
                <a:cs typeface="Arial" panose="020B0604020202020204" pitchFamily="34" charset="0"/>
              </a:rPr>
              <a:t>ALGA Webinar: </a:t>
            </a:r>
            <a:r>
              <a:rPr lang="en-US" sz="900" i="1" dirty="0">
                <a:latin typeface="Arial" panose="020B0604020202020204" pitchFamily="34" charset="0"/>
                <a:cs typeface="Arial" panose="020B0604020202020204" pitchFamily="34" charset="0"/>
              </a:rPr>
              <a:t>Audit Report Writing: Tools for Enhancing Reader Comprehension</a:t>
            </a:r>
          </a:p>
          <a:p>
            <a:r>
              <a:rPr lang="en-US" sz="900" dirty="0">
                <a:latin typeface="Arial" panose="020B0604020202020204" pitchFamily="34" charset="0"/>
                <a:cs typeface="Arial" panose="020B0604020202020204" pitchFamily="34" charset="0"/>
              </a:rPr>
              <a:t>July 12, 2016</a:t>
            </a:r>
          </a:p>
          <a:p>
            <a:endParaRPr lang="en-US" dirty="0"/>
          </a:p>
        </p:txBody>
      </p:sp>
    </p:spTree>
    <p:extLst>
      <p:ext uri="{BB962C8B-B14F-4D97-AF65-F5344CB8AC3E}">
        <p14:creationId xmlns:p14="http://schemas.microsoft.com/office/powerpoint/2010/main" val="2452495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EAED16-46F3-4C72-BCC2-EEEBA3157B6D}" type="datetimeFigureOut">
              <a:rPr lang="en-US" smtClean="0"/>
              <a:t>7/12/2016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74F70-A962-4F8C-8A39-963997317841}" type="slidenum">
              <a:rPr lang="en-US" smtClean="0"/>
              <a:t>‹#›</a:t>
            </a:fld>
            <a:endParaRPr lang="en-US"/>
          </a:p>
        </p:txBody>
      </p:sp>
    </p:spTree>
    <p:extLst>
      <p:ext uri="{BB962C8B-B14F-4D97-AF65-F5344CB8AC3E}">
        <p14:creationId xmlns:p14="http://schemas.microsoft.com/office/powerpoint/2010/main" val="67231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A1637-3A87-470B-A793-1F4D697B32D2}"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73814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A1637-3A87-470B-A793-1F4D697B32D2}"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870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74F70-A962-4F8C-8A39-963997317841}" type="slidenum">
              <a:rPr lang="en-US" smtClean="0"/>
              <a:t>11</a:t>
            </a:fld>
            <a:endParaRPr lang="en-US"/>
          </a:p>
        </p:txBody>
      </p:sp>
    </p:spTree>
    <p:extLst>
      <p:ext uri="{BB962C8B-B14F-4D97-AF65-F5344CB8AC3E}">
        <p14:creationId xmlns:p14="http://schemas.microsoft.com/office/powerpoint/2010/main" val="1636827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D4A1637-3A87-470B-A793-1F4D697B32D2}" type="slidenum">
              <a:rPr lang="en-US" smtClean="0"/>
              <a:pPr/>
              <a:t>14</a:t>
            </a:fld>
            <a:endParaRPr lang="en-US" dirty="0"/>
          </a:p>
        </p:txBody>
      </p:sp>
    </p:spTree>
    <p:extLst>
      <p:ext uri="{BB962C8B-B14F-4D97-AF65-F5344CB8AC3E}">
        <p14:creationId xmlns:p14="http://schemas.microsoft.com/office/powerpoint/2010/main" val="1738236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74F70-A962-4F8C-8A39-963997317841}" type="slidenum">
              <a:rPr lang="en-US" smtClean="0"/>
              <a:t>18</a:t>
            </a:fld>
            <a:endParaRPr lang="en-US"/>
          </a:p>
        </p:txBody>
      </p:sp>
    </p:spTree>
    <p:extLst>
      <p:ext uri="{BB962C8B-B14F-4D97-AF65-F5344CB8AC3E}">
        <p14:creationId xmlns:p14="http://schemas.microsoft.com/office/powerpoint/2010/main" val="2368236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74F70-A962-4F8C-8A39-963997317841}" type="slidenum">
              <a:rPr lang="en-US" smtClean="0"/>
              <a:t>19</a:t>
            </a:fld>
            <a:endParaRPr lang="en-US"/>
          </a:p>
        </p:txBody>
      </p:sp>
    </p:spTree>
    <p:extLst>
      <p:ext uri="{BB962C8B-B14F-4D97-AF65-F5344CB8AC3E}">
        <p14:creationId xmlns:p14="http://schemas.microsoft.com/office/powerpoint/2010/main" val="2535571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74F70-A962-4F8C-8A39-963997317841}" type="slidenum">
              <a:rPr lang="en-US" smtClean="0"/>
              <a:t>21</a:t>
            </a:fld>
            <a:endParaRPr lang="en-US"/>
          </a:p>
        </p:txBody>
      </p:sp>
    </p:spTree>
    <p:extLst>
      <p:ext uri="{BB962C8B-B14F-4D97-AF65-F5344CB8AC3E}">
        <p14:creationId xmlns:p14="http://schemas.microsoft.com/office/powerpoint/2010/main" val="436887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874F70-A962-4F8C-8A39-963997317841}" type="slidenum">
              <a:rPr lang="en-US" smtClean="0"/>
              <a:t>33</a:t>
            </a:fld>
            <a:endParaRPr lang="en-US"/>
          </a:p>
        </p:txBody>
      </p:sp>
    </p:spTree>
    <p:extLst>
      <p:ext uri="{BB962C8B-B14F-4D97-AF65-F5344CB8AC3E}">
        <p14:creationId xmlns:p14="http://schemas.microsoft.com/office/powerpoint/2010/main" val="3816237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A1637-3A87-470B-A793-1F4D697B32D2}"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6879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A1637-3A87-470B-A793-1F4D697B32D2}"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436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98C893F-CEAA-4113-91B8-9507FDCBD5EF}" type="datetime1">
              <a:rPr lang="en-US" smtClean="0"/>
              <a:t>7/12/2016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F332062-2E44-45A5-8E8D-D813A7A333B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D25ECF-6BB0-47E1-94D9-9B190505F09D}" type="datetime1">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332062-2E44-45A5-8E8D-D813A7A333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F594F35-9CEC-4E65-AE93-F0A8B77632D6}" type="datetime1">
              <a:rPr lang="en-US" smtClean="0"/>
              <a:t>7/12/2016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F332062-2E44-45A5-8E8D-D813A7A333B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A728C6F-8C0B-4737-BB55-9C439BAFBB2C}" type="datetime1">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F332062-2E44-45A5-8E8D-D813A7A333B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A9456FFD-3934-4F25-A729-2CB808DF9FF3}" type="datetime1">
              <a:rPr lang="en-US" smtClean="0"/>
              <a:t>7/12/2016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F332062-2E44-45A5-8E8D-D813A7A333B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D7B467EA-3AEC-4168-8905-B17CD2585AFD}" type="datetime1">
              <a:rPr lang="en-US" smtClean="0"/>
              <a:t>7/12/2016</a:t>
            </a:fld>
            <a:endParaRPr lang="en-US"/>
          </a:p>
        </p:txBody>
      </p:sp>
      <p:sp>
        <p:nvSpPr>
          <p:cNvPr id="10" name="Slide Number Placeholder 9"/>
          <p:cNvSpPr>
            <a:spLocks noGrp="1"/>
          </p:cNvSpPr>
          <p:nvPr>
            <p:ph type="sldNum" sz="quarter" idx="16"/>
          </p:nvPr>
        </p:nvSpPr>
        <p:spPr/>
        <p:txBody>
          <a:bodyPr rtlCol="0"/>
          <a:lstStyle/>
          <a:p>
            <a:fld id="{BF332062-2E44-45A5-8E8D-D813A7A333B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4AC7DF7-9622-46DD-8572-3AF9D88FEEBF}" type="datetime1">
              <a:rPr lang="en-US" smtClean="0"/>
              <a:t>7/12/2016</a:t>
            </a:fld>
            <a:endParaRPr lang="en-US"/>
          </a:p>
        </p:txBody>
      </p:sp>
      <p:sp>
        <p:nvSpPr>
          <p:cNvPr id="12" name="Slide Number Placeholder 11"/>
          <p:cNvSpPr>
            <a:spLocks noGrp="1"/>
          </p:cNvSpPr>
          <p:nvPr>
            <p:ph type="sldNum" sz="quarter" idx="16"/>
          </p:nvPr>
        </p:nvSpPr>
        <p:spPr/>
        <p:txBody>
          <a:bodyPr rtlCol="0"/>
          <a:lstStyle/>
          <a:p>
            <a:fld id="{BF332062-2E44-45A5-8E8D-D813A7A333B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B910DE4-2F1A-4A90-8F87-ED2624AC59C8}" type="datetime1">
              <a:rPr lang="en-US" smtClean="0"/>
              <a:t>7/12/2016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F332062-2E44-45A5-8E8D-D813A7A333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EE512-70CF-407B-A5BD-3AC9FFC9828C}" type="datetime1">
              <a:rPr lang="en-US" smtClean="0"/>
              <a:t>7/12/2016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F332062-2E44-45A5-8E8D-D813A7A333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A794B87-A21F-4E54-A14F-1DD74AA36F1A}" type="datetime1">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F332062-2E44-45A5-8E8D-D813A7A333B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B644A74-01D5-442E-8189-082107F6CAD6}" type="datetime1">
              <a:rPr lang="en-US" smtClean="0"/>
              <a:t>7/12/2016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F332062-2E44-45A5-8E8D-D813A7A333B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24C5E86-315D-4493-AC8F-F90911AE1AAA}" type="datetime1">
              <a:rPr lang="en-US" smtClean="0"/>
              <a:t>7/12/2016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F332062-2E44-45A5-8E8D-D813A7A333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1295400"/>
            <a:ext cx="3505200" cy="1676400"/>
          </a:xfrm>
        </p:spPr>
        <p:txBody>
          <a:bodyPr>
            <a:noAutofit/>
          </a:bodyPr>
          <a:lstStyle/>
          <a:p>
            <a:r>
              <a:rPr lang="en-US" dirty="0"/>
              <a:t>Audit Report Writing</a:t>
            </a:r>
          </a:p>
        </p:txBody>
      </p:sp>
      <p:sp>
        <p:nvSpPr>
          <p:cNvPr id="3" name="Subtitle 2"/>
          <p:cNvSpPr>
            <a:spLocks noGrp="1"/>
          </p:cNvSpPr>
          <p:nvPr>
            <p:ph type="subTitle" idx="1"/>
          </p:nvPr>
        </p:nvSpPr>
        <p:spPr>
          <a:xfrm>
            <a:off x="4724400" y="2819400"/>
            <a:ext cx="3309803" cy="3124200"/>
          </a:xfrm>
        </p:spPr>
        <p:txBody>
          <a:bodyPr>
            <a:normAutofit fontScale="92500"/>
          </a:bodyPr>
          <a:lstStyle/>
          <a:p>
            <a:r>
              <a:rPr lang="en-US" sz="2800" dirty="0"/>
              <a:t>Tools for Enhancing Reader Comprehension</a:t>
            </a:r>
          </a:p>
          <a:p>
            <a:endParaRPr lang="en-US" dirty="0"/>
          </a:p>
          <a:p>
            <a:r>
              <a:rPr lang="en-US" sz="2100" dirty="0"/>
              <a:t>Emily Jacobson</a:t>
            </a:r>
          </a:p>
          <a:p>
            <a:r>
              <a:rPr lang="en-US" sz="2100" dirty="0"/>
              <a:t>Communications Specialist</a:t>
            </a:r>
          </a:p>
          <a:p>
            <a:r>
              <a:rPr lang="en-US" sz="2100" dirty="0"/>
              <a:t>City and County of Denver</a:t>
            </a:r>
          </a:p>
          <a:p>
            <a:r>
              <a:rPr lang="en-US" sz="2100" dirty="0"/>
              <a:t>Office of the Auditor</a:t>
            </a:r>
          </a:p>
        </p:txBody>
      </p:sp>
    </p:spTree>
    <p:extLst>
      <p:ext uri="{BB962C8B-B14F-4D97-AF65-F5344CB8AC3E}">
        <p14:creationId xmlns:p14="http://schemas.microsoft.com/office/powerpoint/2010/main" val="1132740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DEDUCTIVE WRITING</a:t>
            </a:r>
          </a:p>
        </p:txBody>
      </p:sp>
      <p:sp>
        <p:nvSpPr>
          <p:cNvPr id="3" name="Content Placeholder 2"/>
          <p:cNvSpPr>
            <a:spLocks noGrp="1"/>
          </p:cNvSpPr>
          <p:nvPr>
            <p:ph sz="quarter" idx="1"/>
          </p:nvPr>
        </p:nvSpPr>
        <p:spPr/>
        <p:txBody>
          <a:bodyPr/>
          <a:lstStyle/>
          <a:p>
            <a:r>
              <a:rPr lang="en-US" dirty="0"/>
              <a:t>Deductive Writing</a:t>
            </a:r>
          </a:p>
          <a:p>
            <a:pPr lvl="1"/>
            <a:r>
              <a:rPr lang="en-US" dirty="0"/>
              <a:t>Abstract to concrete</a:t>
            </a:r>
          </a:p>
          <a:p>
            <a:pPr lvl="1"/>
            <a:r>
              <a:rPr lang="en-US" dirty="0"/>
              <a:t>Start with the conclusion, then supply the supporting evidence</a:t>
            </a:r>
          </a:p>
          <a:p>
            <a:pPr lvl="1"/>
            <a:r>
              <a:rPr lang="en-US" dirty="0"/>
              <a:t>Use if your audience is not likely to read the entire piece </a:t>
            </a:r>
          </a:p>
          <a:p>
            <a:pPr lvl="1"/>
            <a:r>
              <a:rPr lang="en-US" dirty="0"/>
              <a:t>Allows the reader to look for what he or she wants by quickly scanning first sentences of each paragraph</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10</a:t>
            </a:fld>
            <a:endParaRPr lang="en-US"/>
          </a:p>
        </p:txBody>
      </p:sp>
    </p:spTree>
    <p:extLst>
      <p:ext uri="{BB962C8B-B14F-4D97-AF65-F5344CB8AC3E}">
        <p14:creationId xmlns:p14="http://schemas.microsoft.com/office/powerpoint/2010/main" val="386085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DEDUCTIVE WRITING EXAMPLE</a:t>
            </a:r>
          </a:p>
        </p:txBody>
      </p:sp>
      <p:sp>
        <p:nvSpPr>
          <p:cNvPr id="3" name="Content Placeholder 2"/>
          <p:cNvSpPr>
            <a:spLocks noGrp="1"/>
          </p:cNvSpPr>
          <p:nvPr>
            <p:ph sz="quarter" idx="1"/>
          </p:nvPr>
        </p:nvSpPr>
        <p:spPr/>
        <p:txBody>
          <a:bodyPr>
            <a:noAutofit/>
          </a:bodyPr>
          <a:lstStyle/>
          <a:p>
            <a:pPr marL="365760" lvl="1" indent="0">
              <a:buNone/>
            </a:pPr>
            <a:r>
              <a:rPr lang="en-US" sz="3000" i="1" dirty="0"/>
              <a:t>My backyard is in dire need of cleaning and new landscaping. The Kentucky bluegrass that was planted there five years ago has been all but replaced by Creeping Charlie, a particularly invasive weed. The stone steps leading to the house are in some disrepair, and there are some slats missing from the fence. Perennials were planted three years ago, but the moles and rabbits destroyed many of the bulbs, so we no longer have flowers in the spring.</a:t>
            </a:r>
            <a:endParaRPr lang="en-US" sz="3000"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11</a:t>
            </a:fld>
            <a:endParaRPr lang="en-US"/>
          </a:p>
        </p:txBody>
      </p:sp>
    </p:spTree>
    <p:extLst>
      <p:ext uri="{BB962C8B-B14F-4D97-AF65-F5344CB8AC3E}">
        <p14:creationId xmlns:p14="http://schemas.microsoft.com/office/powerpoint/2010/main" val="1336928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DEDUCTIVE WRITING EXAMPLE</a:t>
            </a:r>
          </a:p>
        </p:txBody>
      </p:sp>
      <p:sp>
        <p:nvSpPr>
          <p:cNvPr id="4" name="Content Placeholder 3"/>
          <p:cNvSpPr>
            <a:spLocks noGrp="1"/>
          </p:cNvSpPr>
          <p:nvPr>
            <p:ph sz="quarter" idx="1"/>
          </p:nvPr>
        </p:nvSpPr>
        <p:spPr/>
        <p:txBody>
          <a:bodyPr>
            <a:normAutofit/>
          </a:bodyPr>
          <a:lstStyle/>
          <a:p>
            <a:r>
              <a:rPr lang="en-US" dirty="0"/>
              <a:t>The reader knows from the very first sentence that the backyard is a mess! </a:t>
            </a:r>
          </a:p>
          <a:p>
            <a:r>
              <a:rPr lang="en-US" dirty="0"/>
              <a:t>The next three sentences give examples of why (your evidence).</a:t>
            </a:r>
          </a:p>
        </p:txBody>
      </p:sp>
      <p:sp>
        <p:nvSpPr>
          <p:cNvPr id="3" name="Slide Number Placeholder 2"/>
          <p:cNvSpPr>
            <a:spLocks noGrp="1"/>
          </p:cNvSpPr>
          <p:nvPr>
            <p:ph type="sldNum" sz="quarter" idx="12"/>
          </p:nvPr>
        </p:nvSpPr>
        <p:spPr/>
        <p:txBody>
          <a:bodyPr>
            <a:normAutofit fontScale="85000" lnSpcReduction="20000"/>
          </a:bodyPr>
          <a:lstStyle/>
          <a:p>
            <a:fld id="{BF332062-2E44-45A5-8E8D-D813A7A333B7}" type="slidenum">
              <a:rPr lang="en-US" smtClean="0"/>
              <a:t>12</a:t>
            </a:fld>
            <a:endParaRPr lang="en-US"/>
          </a:p>
        </p:txBody>
      </p:sp>
    </p:spTree>
    <p:extLst>
      <p:ext uri="{BB962C8B-B14F-4D97-AF65-F5344CB8AC3E}">
        <p14:creationId xmlns:p14="http://schemas.microsoft.com/office/powerpoint/2010/main" val="124578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FOR DEDUCTIVE WRITING</a:t>
            </a:r>
          </a:p>
        </p:txBody>
      </p:sp>
      <p:sp>
        <p:nvSpPr>
          <p:cNvPr id="4" name="Content Placeholder 3"/>
          <p:cNvSpPr>
            <a:spLocks noGrp="1"/>
          </p:cNvSpPr>
          <p:nvPr>
            <p:ph sz="quarter" idx="1"/>
          </p:nvPr>
        </p:nvSpPr>
        <p:spPr/>
        <p:txBody>
          <a:bodyPr>
            <a:normAutofit/>
          </a:bodyPr>
          <a:lstStyle/>
          <a:p>
            <a:r>
              <a:rPr lang="en-US" dirty="0"/>
              <a:t>Appropriate for:</a:t>
            </a:r>
          </a:p>
          <a:p>
            <a:pPr lvl="1"/>
            <a:r>
              <a:rPr lang="en-US" dirty="0"/>
              <a:t>business letters </a:t>
            </a:r>
          </a:p>
          <a:p>
            <a:pPr lvl="1"/>
            <a:r>
              <a:rPr lang="en-US" dirty="0"/>
              <a:t>project documents </a:t>
            </a:r>
          </a:p>
          <a:p>
            <a:pPr lvl="1"/>
            <a:r>
              <a:rPr lang="en-US" dirty="0"/>
              <a:t>scientific writing </a:t>
            </a:r>
          </a:p>
          <a:p>
            <a:pPr lvl="1"/>
            <a:r>
              <a:rPr lang="en-US" dirty="0"/>
              <a:t>research papers </a:t>
            </a:r>
          </a:p>
          <a:p>
            <a:r>
              <a:rPr lang="en-US" dirty="0"/>
              <a:t>Use when the reader is more likely to skim the work for generalities or to hunt for only the parts that are important to him or her. </a:t>
            </a:r>
          </a:p>
        </p:txBody>
      </p:sp>
      <p:sp>
        <p:nvSpPr>
          <p:cNvPr id="3" name="Slide Number Placeholder 2"/>
          <p:cNvSpPr>
            <a:spLocks noGrp="1"/>
          </p:cNvSpPr>
          <p:nvPr>
            <p:ph type="sldNum" sz="quarter" idx="12"/>
          </p:nvPr>
        </p:nvSpPr>
        <p:spPr/>
        <p:txBody>
          <a:bodyPr>
            <a:normAutofit fontScale="85000" lnSpcReduction="20000"/>
          </a:bodyPr>
          <a:lstStyle/>
          <a:p>
            <a:fld id="{BF332062-2E44-45A5-8E8D-D813A7A333B7}" type="slidenum">
              <a:rPr lang="en-US" smtClean="0"/>
              <a:t>13</a:t>
            </a:fld>
            <a:endParaRPr lang="en-US"/>
          </a:p>
        </p:txBody>
      </p:sp>
    </p:spTree>
    <p:extLst>
      <p:ext uri="{BB962C8B-B14F-4D97-AF65-F5344CB8AC3E}">
        <p14:creationId xmlns:p14="http://schemas.microsoft.com/office/powerpoint/2010/main" val="4194298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reezing" dir="t">
                <a:rot lat="0" lon="0" rev="5640000"/>
              </a:lightRig>
            </a:scene3d>
            <a:sp3d prstMaterial="flat">
              <a:bevelT w="0" h="0"/>
              <a:contourClr>
                <a:schemeClr val="tx2"/>
              </a:contourClr>
            </a:sp3d>
          </a:bodyPr>
          <a:lstStyle/>
          <a:p>
            <a:r>
              <a:rPr lang="en-US" sz="4800" dirty="0"/>
              <a:t>Polling Question 1 of 2</a:t>
            </a:r>
            <a:endParaRPr lang="en-US" sz="4800" dirty="0">
              <a:solidFill>
                <a:schemeClr val="bg2"/>
              </a:solidFill>
              <a:effectLst/>
            </a:endParaRPr>
          </a:p>
        </p:txBody>
      </p:sp>
      <p:sp>
        <p:nvSpPr>
          <p:cNvPr id="3" name="Subtitle 2"/>
          <p:cNvSpPr>
            <a:spLocks noGrp="1"/>
          </p:cNvSpPr>
          <p:nvPr>
            <p:ph idx="1"/>
          </p:nvPr>
        </p:nvSpPr>
        <p:spPr>
          <a:xfrm>
            <a:off x="405353" y="1858086"/>
            <a:ext cx="8229600" cy="4389120"/>
          </a:xfrm>
        </p:spPr>
        <p:txBody>
          <a:bodyPr>
            <a:normAutofit/>
          </a:bodyPr>
          <a:lstStyle/>
          <a:p>
            <a:pPr marL="0" indent="0">
              <a:buNone/>
            </a:pPr>
            <a:endParaRPr lang="en-US" sz="1400" dirty="0">
              <a:solidFill>
                <a:schemeClr val="accent4">
                  <a:lumMod val="50000"/>
                </a:schemeClr>
              </a:solidFill>
              <a:latin typeface="+mj-lt"/>
            </a:endParaRPr>
          </a:p>
          <a:p>
            <a:pPr marL="0" indent="0">
              <a:buNone/>
            </a:pPr>
            <a:endParaRPr lang="en-US" sz="1400" dirty="0">
              <a:solidFill>
                <a:schemeClr val="accent4">
                  <a:lumMod val="50000"/>
                </a:schemeClr>
              </a:solidFill>
              <a:latin typeface="+mj-lt"/>
            </a:endParaRPr>
          </a:p>
        </p:txBody>
      </p:sp>
      <p:sp>
        <p:nvSpPr>
          <p:cNvPr id="5" name="Content Placeholder 2"/>
          <p:cNvSpPr txBox="1">
            <a:spLocks/>
          </p:cNvSpPr>
          <p:nvPr/>
        </p:nvSpPr>
        <p:spPr>
          <a:xfrm>
            <a:off x="457200" y="1905000"/>
            <a:ext cx="8229600" cy="4373563"/>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r>
              <a:rPr lang="en-US" sz="2800" b="1"/>
              <a:t>For individuals</a:t>
            </a:r>
            <a:r>
              <a:rPr lang="en-US" sz="2800"/>
              <a:t>: Please be sure to answer the polling questions as they are also your attendance checks for today’s webinar.</a:t>
            </a:r>
          </a:p>
          <a:p>
            <a:pPr>
              <a:defRPr/>
            </a:pPr>
            <a:r>
              <a:rPr lang="en-US" sz="2800" b="1"/>
              <a:t>For groups</a:t>
            </a:r>
            <a:r>
              <a:rPr lang="en-US" sz="2800"/>
              <a:t>: Please answer in a way that reflects the consensus of the group.  </a:t>
            </a:r>
          </a:p>
          <a:p>
            <a:pPr marL="1196975" lvl="1" indent="-612775">
              <a:defRPr/>
            </a:pPr>
            <a:r>
              <a:rPr lang="en-US" sz="2800"/>
              <a:t>Attendance for groups is still monitored via the sign-in sheet.</a:t>
            </a:r>
          </a:p>
          <a:p>
            <a:pPr marL="309880" indent="0" algn="r">
              <a:buFont typeface="Wingdings 2"/>
              <a:buNone/>
              <a:defRPr/>
            </a:pPr>
            <a:endParaRPr lang="en-US" sz="2800"/>
          </a:p>
          <a:p>
            <a:pPr marL="309880" indent="0" algn="r">
              <a:buFont typeface="Wingdings 2"/>
              <a:buNone/>
              <a:defRPr/>
            </a:pPr>
            <a:endParaRPr lang="en-US" sz="2800"/>
          </a:p>
          <a:p>
            <a:pPr marL="309880" indent="0" algn="r">
              <a:buFont typeface="Wingdings 2"/>
              <a:buNone/>
              <a:defRPr/>
            </a:pPr>
            <a:r>
              <a:rPr lang="en-US" sz="2400" i="1"/>
              <a:t>Don’t forget to send in your questions!</a:t>
            </a:r>
            <a:endParaRPr lang="en-US" sz="2400" i="1" dirty="0"/>
          </a:p>
        </p:txBody>
      </p:sp>
      <p:pic>
        <p:nvPicPr>
          <p:cNvPr id="6" name="Picture 5"/>
          <p:cNvPicPr>
            <a:picLocks noChangeAspect="1"/>
          </p:cNvPicPr>
          <p:nvPr/>
        </p:nvPicPr>
        <p:blipFill>
          <a:blip r:embed="rId3"/>
          <a:stretch>
            <a:fillRect/>
          </a:stretch>
        </p:blipFill>
        <p:spPr>
          <a:xfrm>
            <a:off x="457200" y="5259388"/>
            <a:ext cx="2163888" cy="1447800"/>
          </a:xfrm>
          <a:prstGeom prst="rect">
            <a:avLst/>
          </a:prstGeom>
          <a:effectLst>
            <a:outerShdw blurRad="50800" dist="38100" dir="2700000" algn="tl" rotWithShape="0">
              <a:prstClr val="black">
                <a:alpha val="40000"/>
              </a:prstClr>
            </a:outerShdw>
          </a:effectLst>
        </p:spPr>
      </p:pic>
      <p:sp>
        <p:nvSpPr>
          <p:cNvPr id="7" name="Slide Number Placeholder 6"/>
          <p:cNvSpPr>
            <a:spLocks noGrp="1"/>
          </p:cNvSpPr>
          <p:nvPr>
            <p:ph type="sldNum" sz="quarter" idx="12"/>
          </p:nvPr>
        </p:nvSpPr>
        <p:spPr/>
        <p:txBody>
          <a:bodyPr>
            <a:normAutofit fontScale="85000" lnSpcReduction="20000"/>
          </a:bodyPr>
          <a:lstStyle/>
          <a:p>
            <a:fld id="{7279BF79-DD0D-4715-8AFF-F1F25DF14A6A}" type="slidenum">
              <a:rPr lang="en-US" smtClean="0"/>
              <a:pPr/>
              <a:t>14</a:t>
            </a:fld>
            <a:endParaRPr lang="en-US" dirty="0"/>
          </a:p>
        </p:txBody>
      </p:sp>
    </p:spTree>
    <p:extLst>
      <p:ext uri="{BB962C8B-B14F-4D97-AF65-F5344CB8AC3E}">
        <p14:creationId xmlns:p14="http://schemas.microsoft.com/office/powerpoint/2010/main" val="172853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Defining Word Economy</a:t>
            </a:r>
          </a:p>
          <a:p>
            <a:r>
              <a:rPr lang="en-US" dirty="0"/>
              <a:t>Common Sources of Wordiness</a:t>
            </a:r>
          </a:p>
          <a:p>
            <a:r>
              <a:rPr lang="en-US" dirty="0"/>
              <a:t>Before &amp; After (60% reduction)</a:t>
            </a:r>
          </a:p>
        </p:txBody>
      </p:sp>
      <p:sp>
        <p:nvSpPr>
          <p:cNvPr id="4" name="Title 3"/>
          <p:cNvSpPr>
            <a:spLocks noGrp="1"/>
          </p:cNvSpPr>
          <p:nvPr>
            <p:ph type="title"/>
          </p:nvPr>
        </p:nvSpPr>
        <p:spPr/>
        <p:txBody>
          <a:bodyPr/>
          <a:lstStyle/>
          <a:p>
            <a:r>
              <a:rPr lang="en-US" dirty="0"/>
              <a:t>ECONOMY OF WORDS</a:t>
            </a:r>
          </a:p>
        </p:txBody>
      </p:sp>
    </p:spTree>
    <p:extLst>
      <p:ext uri="{BB962C8B-B14F-4D97-AF65-F5344CB8AC3E}">
        <p14:creationId xmlns:p14="http://schemas.microsoft.com/office/powerpoint/2010/main" val="134101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ECONOMY OF WORDS</a:t>
            </a:r>
          </a:p>
        </p:txBody>
      </p:sp>
      <p:sp>
        <p:nvSpPr>
          <p:cNvPr id="3" name="Content Placeholder 2"/>
          <p:cNvSpPr>
            <a:spLocks noGrp="1"/>
          </p:cNvSpPr>
          <p:nvPr>
            <p:ph sz="quarter" idx="1"/>
          </p:nvPr>
        </p:nvSpPr>
        <p:spPr/>
        <p:txBody>
          <a:bodyPr/>
          <a:lstStyle/>
          <a:p>
            <a:r>
              <a:rPr lang="en-US" dirty="0"/>
              <a:t>What is Word Economy? </a:t>
            </a:r>
          </a:p>
          <a:p>
            <a:pPr lvl="1"/>
            <a:r>
              <a:rPr lang="en-US" dirty="0"/>
              <a:t>Reducing the number of words used to convey a point</a:t>
            </a:r>
          </a:p>
          <a:p>
            <a:r>
              <a:rPr lang="en-US" dirty="0"/>
              <a:t>Common Sources of Wordiness:</a:t>
            </a:r>
          </a:p>
          <a:p>
            <a:pPr lvl="1"/>
            <a:r>
              <a:rPr lang="en-US" dirty="0"/>
              <a:t>Attempts to meet length requirements</a:t>
            </a:r>
          </a:p>
          <a:p>
            <a:pPr lvl="1"/>
            <a:r>
              <a:rPr lang="en-US" dirty="0"/>
              <a:t>Attempts to sound more sophisticated </a:t>
            </a:r>
          </a:p>
          <a:p>
            <a:pPr lvl="1"/>
            <a:r>
              <a:rPr lang="en-US" dirty="0"/>
              <a:t>Lack of attention to detail</a:t>
            </a:r>
          </a:p>
          <a:p>
            <a:pPr lvl="1"/>
            <a:r>
              <a:rPr lang="en-US" dirty="0"/>
              <a:t>Not thinking about your audience</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16</a:t>
            </a:fld>
            <a:endParaRPr lang="en-US"/>
          </a:p>
        </p:txBody>
      </p:sp>
    </p:spTree>
    <p:extLst>
      <p:ext uri="{BB962C8B-B14F-4D97-AF65-F5344CB8AC3E}">
        <p14:creationId xmlns:p14="http://schemas.microsoft.com/office/powerpoint/2010/main" val="7097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EXERCISING WORD ECONOMY</a:t>
            </a:r>
          </a:p>
        </p:txBody>
      </p:sp>
      <p:sp>
        <p:nvSpPr>
          <p:cNvPr id="3" name="Content Placeholder 2"/>
          <p:cNvSpPr>
            <a:spLocks noGrp="1"/>
          </p:cNvSpPr>
          <p:nvPr>
            <p:ph sz="quarter" idx="1"/>
          </p:nvPr>
        </p:nvSpPr>
        <p:spPr/>
        <p:txBody>
          <a:bodyPr/>
          <a:lstStyle/>
          <a:p>
            <a:r>
              <a:rPr lang="en-US" dirty="0"/>
              <a:t>Why do it?</a:t>
            </a:r>
          </a:p>
          <a:p>
            <a:pPr lvl="1"/>
            <a:r>
              <a:rPr lang="en-US" dirty="0"/>
              <a:t>Clarity</a:t>
            </a:r>
          </a:p>
          <a:p>
            <a:pPr lvl="1"/>
            <a:r>
              <a:rPr lang="en-US" dirty="0"/>
              <a:t>Time</a:t>
            </a:r>
          </a:p>
          <a:p>
            <a:r>
              <a:rPr lang="en-US" dirty="0"/>
              <a:t>When to do it:</a:t>
            </a:r>
          </a:p>
          <a:p>
            <a:pPr lvl="1"/>
            <a:r>
              <a:rPr lang="en-US" dirty="0"/>
              <a:t>During the editing process.</a:t>
            </a:r>
          </a:p>
          <a:p>
            <a:pPr lvl="1"/>
            <a:r>
              <a:rPr lang="en-US" dirty="0"/>
              <a:t>Don’t worry too much about it when writing your first draft. Just get your thoughts down.</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17</a:t>
            </a:fld>
            <a:endParaRPr lang="en-US"/>
          </a:p>
        </p:txBody>
      </p:sp>
    </p:spTree>
    <p:extLst>
      <p:ext uri="{BB962C8B-B14F-4D97-AF65-F5344CB8AC3E}">
        <p14:creationId xmlns:p14="http://schemas.microsoft.com/office/powerpoint/2010/main" val="431202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EXERCISING WORD ECONOMY</a:t>
            </a:r>
          </a:p>
        </p:txBody>
      </p:sp>
      <p:sp>
        <p:nvSpPr>
          <p:cNvPr id="3" name="Content Placeholder 2"/>
          <p:cNvSpPr>
            <a:spLocks noGrp="1"/>
          </p:cNvSpPr>
          <p:nvPr>
            <p:ph sz="quarter" idx="1"/>
          </p:nvPr>
        </p:nvSpPr>
        <p:spPr/>
        <p:txBody>
          <a:bodyPr>
            <a:normAutofit/>
          </a:bodyPr>
          <a:lstStyle/>
          <a:p>
            <a:r>
              <a:rPr lang="en-US" dirty="0"/>
              <a:t>Eliminate formal and archaic expressions: </a:t>
            </a:r>
          </a:p>
          <a:p>
            <a:pPr lvl="1"/>
            <a:r>
              <a:rPr lang="en-US" i="1" dirty="0"/>
              <a:t>henceforth </a:t>
            </a:r>
          </a:p>
          <a:p>
            <a:pPr lvl="1"/>
            <a:r>
              <a:rPr lang="en-US" i="1" dirty="0"/>
              <a:t>for all intents and purposes</a:t>
            </a:r>
          </a:p>
          <a:p>
            <a:pPr lvl="1"/>
            <a:r>
              <a:rPr lang="en-US" i="1" dirty="0"/>
              <a:t>suffice to say</a:t>
            </a:r>
          </a:p>
          <a:p>
            <a:pPr lvl="1"/>
            <a:r>
              <a:rPr lang="en-US" i="1" dirty="0"/>
              <a:t>deem it inappropriate</a:t>
            </a:r>
          </a:p>
          <a:p>
            <a:pPr lvl="1"/>
            <a:r>
              <a:rPr lang="en-US" i="1" dirty="0"/>
              <a:t>pursuant to his request</a:t>
            </a:r>
          </a:p>
          <a:p>
            <a:pPr lvl="1"/>
            <a:r>
              <a:rPr lang="en-US" i="1" dirty="0"/>
              <a:t>null and void</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18</a:t>
            </a:fld>
            <a:endParaRPr lang="en-US"/>
          </a:p>
        </p:txBody>
      </p:sp>
    </p:spTree>
    <p:extLst>
      <p:ext uri="{BB962C8B-B14F-4D97-AF65-F5344CB8AC3E}">
        <p14:creationId xmlns:p14="http://schemas.microsoft.com/office/powerpoint/2010/main" val="110409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EXERCISING WORD ECONOMY</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a:t>Eliminate redundancies: </a:t>
            </a:r>
          </a:p>
          <a:p>
            <a:pPr lvl="1"/>
            <a:r>
              <a:rPr lang="en-US" i="1" dirty="0"/>
              <a:t>official business</a:t>
            </a:r>
          </a:p>
          <a:p>
            <a:pPr lvl="1"/>
            <a:r>
              <a:rPr lang="en-US" i="1" dirty="0"/>
              <a:t>current trend</a:t>
            </a:r>
          </a:p>
          <a:p>
            <a:pPr lvl="1"/>
            <a:r>
              <a:rPr lang="en-US" i="1" dirty="0"/>
              <a:t>new innovation</a:t>
            </a:r>
          </a:p>
          <a:p>
            <a:pPr lvl="1"/>
            <a:r>
              <a:rPr lang="en-US" i="1" dirty="0"/>
              <a:t>advance planning</a:t>
            </a:r>
          </a:p>
          <a:p>
            <a:pPr lvl="1"/>
            <a:r>
              <a:rPr lang="en-US" i="1" dirty="0"/>
              <a:t>end result</a:t>
            </a:r>
          </a:p>
          <a:p>
            <a:pPr lvl="1"/>
            <a:r>
              <a:rPr lang="en-US" i="1" dirty="0"/>
              <a:t>first priority</a:t>
            </a:r>
          </a:p>
          <a:p>
            <a:pPr lvl="1"/>
            <a:r>
              <a:rPr lang="en-US" i="1" dirty="0"/>
              <a:t>basic fundamentals</a:t>
            </a:r>
          </a:p>
          <a:p>
            <a:pPr lvl="1"/>
            <a:r>
              <a:rPr lang="en-US" i="1" dirty="0"/>
              <a:t>entirely eliminate</a:t>
            </a:r>
          </a:p>
          <a:p>
            <a:pPr lvl="1"/>
            <a:r>
              <a:rPr lang="en-US" i="1" dirty="0"/>
              <a:t>join together</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19</a:t>
            </a:fld>
            <a:endParaRPr lang="en-US"/>
          </a:p>
        </p:txBody>
      </p:sp>
    </p:spTree>
    <p:extLst>
      <p:ext uri="{BB962C8B-B14F-4D97-AF65-F5344CB8AC3E}">
        <p14:creationId xmlns:p14="http://schemas.microsoft.com/office/powerpoint/2010/main" val="369806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reezing" dir="t">
                <a:rot lat="0" lon="0" rev="5640000"/>
              </a:lightRig>
            </a:scene3d>
            <a:sp3d prstMaterial="flat">
              <a:bevelT w="0" h="0"/>
              <a:contourClr>
                <a:schemeClr val="tx2"/>
              </a:contourClr>
            </a:sp3d>
          </a:bodyPr>
          <a:lstStyle/>
          <a:p>
            <a:r>
              <a:rPr lang="en-US" sz="4800" dirty="0">
                <a:solidFill>
                  <a:srgbClr val="242852"/>
                </a:solidFill>
              </a:rPr>
              <a:t>Opening Remarks</a:t>
            </a:r>
            <a:endParaRPr lang="en-US" sz="4800" dirty="0">
              <a:solidFill>
                <a:schemeClr val="bg2"/>
              </a:solidFill>
              <a:effectLst/>
            </a:endParaRPr>
          </a:p>
        </p:txBody>
      </p:sp>
      <p:sp>
        <p:nvSpPr>
          <p:cNvPr id="3" name="Subtitle 2"/>
          <p:cNvSpPr>
            <a:spLocks noGrp="1"/>
          </p:cNvSpPr>
          <p:nvPr>
            <p:ph idx="1"/>
          </p:nvPr>
        </p:nvSpPr>
        <p:spPr>
          <a:xfrm>
            <a:off x="536448" y="1752600"/>
            <a:ext cx="8229600" cy="4389120"/>
          </a:xfrm>
        </p:spPr>
        <p:txBody>
          <a:bodyPr>
            <a:normAutofit/>
          </a:bodyPr>
          <a:lstStyle/>
          <a:p>
            <a:pPr marL="0" indent="0">
              <a:buNone/>
            </a:pPr>
            <a:endParaRPr lang="en-US" sz="1400" dirty="0">
              <a:solidFill>
                <a:schemeClr val="accent4">
                  <a:lumMod val="50000"/>
                </a:schemeClr>
              </a:solidFill>
              <a:latin typeface="+mj-lt"/>
            </a:endParaRPr>
          </a:p>
          <a:p>
            <a:pPr marL="0" indent="0">
              <a:buNone/>
            </a:pPr>
            <a:endParaRPr lang="en-US" sz="1400" dirty="0">
              <a:solidFill>
                <a:schemeClr val="accent4">
                  <a:lumMod val="50000"/>
                </a:schemeClr>
              </a:solidFill>
              <a:latin typeface="+mj-lt"/>
            </a:endParaRPr>
          </a:p>
        </p:txBody>
      </p:sp>
      <p:sp>
        <p:nvSpPr>
          <p:cNvPr id="5" name="TextBox 4"/>
          <p:cNvSpPr txBox="1"/>
          <p:nvPr/>
        </p:nvSpPr>
        <p:spPr>
          <a:xfrm>
            <a:off x="2125341" y="4320195"/>
            <a:ext cx="1543049" cy="830997"/>
          </a:xfrm>
          <a:prstGeom prst="rect">
            <a:avLst/>
          </a:prstGeom>
          <a:noFill/>
        </p:spPr>
        <p:txBody>
          <a:bodyPr wrap="square" rtlCol="0">
            <a:spAutoFit/>
          </a:bodyPr>
          <a:lstStyle/>
          <a:p>
            <a:pPr algn="ctr"/>
            <a:r>
              <a:rPr lang="en-US" sz="1200" b="1" dirty="0"/>
              <a:t>Moderator</a:t>
            </a:r>
            <a:br>
              <a:rPr lang="en-US" sz="1200" dirty="0"/>
            </a:br>
            <a:r>
              <a:rPr lang="en-US" sz="1200" i="1" dirty="0"/>
              <a:t>R. Kinney Poynter</a:t>
            </a:r>
          </a:p>
          <a:p>
            <a:pPr algn="ctr"/>
            <a:r>
              <a:rPr lang="en-US" sz="1200" dirty="0"/>
              <a:t>Executive Director</a:t>
            </a:r>
          </a:p>
          <a:p>
            <a:pPr algn="ctr"/>
            <a:r>
              <a:rPr lang="en-US" sz="1200" dirty="0"/>
              <a:t>NASACT</a:t>
            </a:r>
          </a:p>
        </p:txBody>
      </p:sp>
      <p:sp>
        <p:nvSpPr>
          <p:cNvPr id="7" name="TextBox 6"/>
          <p:cNvSpPr txBox="1"/>
          <p:nvPr/>
        </p:nvSpPr>
        <p:spPr>
          <a:xfrm>
            <a:off x="4881031" y="4320195"/>
            <a:ext cx="2468847" cy="830997"/>
          </a:xfrm>
          <a:prstGeom prst="rect">
            <a:avLst/>
          </a:prstGeom>
          <a:noFill/>
        </p:spPr>
        <p:txBody>
          <a:bodyPr wrap="square" rtlCol="0">
            <a:spAutoFit/>
          </a:bodyPr>
          <a:lstStyle/>
          <a:p>
            <a:pPr algn="ctr"/>
            <a:r>
              <a:rPr lang="en-US" sz="1200" b="1" dirty="0"/>
              <a:t>Speaker</a:t>
            </a:r>
            <a:br>
              <a:rPr lang="en-US" sz="1200" dirty="0"/>
            </a:br>
            <a:r>
              <a:rPr lang="en-US" sz="1200" i="1" dirty="0"/>
              <a:t>Emily Jacobson</a:t>
            </a:r>
          </a:p>
          <a:p>
            <a:pPr algn="ctr"/>
            <a:r>
              <a:rPr lang="en-US" sz="1200" dirty="0"/>
              <a:t>Communications Specialist</a:t>
            </a:r>
          </a:p>
          <a:p>
            <a:pPr algn="ctr"/>
            <a:r>
              <a:rPr lang="en-US" sz="1200" dirty="0"/>
              <a:t>City and County of Denver (CO)</a:t>
            </a:r>
          </a:p>
        </p:txBody>
      </p:sp>
      <p:sp>
        <p:nvSpPr>
          <p:cNvPr id="13" name="Slide Number Placeholder 12"/>
          <p:cNvSpPr>
            <a:spLocks noGrp="1"/>
          </p:cNvSpPr>
          <p:nvPr>
            <p:ph type="sldNum" sz="quarter" idx="12"/>
          </p:nvPr>
        </p:nvSpPr>
        <p:spPr/>
        <p:txBody>
          <a:bodyPr>
            <a:normAutofit fontScale="85000" lnSpcReduction="20000"/>
          </a:bodyPr>
          <a:lstStyle/>
          <a:p>
            <a:fld id="{7279BF79-DD0D-4715-8AFF-F1F25DF14A6A}" type="slidenum">
              <a:rPr lang="en-US" smtClean="0"/>
              <a:pPr/>
              <a:t>2</a:t>
            </a:fld>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1055" y="2438400"/>
            <a:ext cx="1828800" cy="1828800"/>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1200" y="2438400"/>
            <a:ext cx="1831333" cy="1828800"/>
          </a:xfrm>
          <a:prstGeom prst="rect">
            <a:avLst/>
          </a:prstGeom>
        </p:spPr>
      </p:pic>
    </p:spTree>
    <p:extLst>
      <p:ext uri="{BB962C8B-B14F-4D97-AF65-F5344CB8AC3E}">
        <p14:creationId xmlns:p14="http://schemas.microsoft.com/office/powerpoint/2010/main" val="4060890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EXERCISING WORD ECONOMY</a:t>
            </a:r>
          </a:p>
        </p:txBody>
      </p:sp>
      <p:sp>
        <p:nvSpPr>
          <p:cNvPr id="3" name="Content Placeholder 2"/>
          <p:cNvSpPr>
            <a:spLocks noGrp="1"/>
          </p:cNvSpPr>
          <p:nvPr>
            <p:ph sz="quarter" idx="1"/>
          </p:nvPr>
        </p:nvSpPr>
        <p:spPr/>
        <p:txBody>
          <a:bodyPr/>
          <a:lstStyle/>
          <a:p>
            <a:r>
              <a:rPr lang="en-US" dirty="0"/>
              <a:t>Avoid clichés:</a:t>
            </a:r>
          </a:p>
          <a:p>
            <a:pPr lvl="1"/>
            <a:r>
              <a:rPr lang="en-US" i="1" dirty="0"/>
              <a:t>any way, shape, or form</a:t>
            </a:r>
          </a:p>
          <a:p>
            <a:pPr lvl="1"/>
            <a:r>
              <a:rPr lang="en-US" i="1" dirty="0"/>
              <a:t>in the final analysis</a:t>
            </a:r>
          </a:p>
          <a:p>
            <a:pPr lvl="1"/>
            <a:r>
              <a:rPr lang="en-US" i="1" dirty="0"/>
              <a:t>leaves much to be desired</a:t>
            </a:r>
          </a:p>
          <a:p>
            <a:pPr lvl="1"/>
            <a:r>
              <a:rPr lang="en-US" i="1" dirty="0"/>
              <a:t>at the end of the day</a:t>
            </a:r>
          </a:p>
          <a:p>
            <a:pPr lvl="1"/>
            <a:r>
              <a:rPr lang="en-US" i="1" dirty="0"/>
              <a:t>a step in the right direction</a:t>
            </a:r>
          </a:p>
          <a:p>
            <a:pPr lvl="1"/>
            <a:r>
              <a:rPr lang="en-US" i="1" dirty="0"/>
              <a:t>in this day and age</a:t>
            </a:r>
          </a:p>
          <a:p>
            <a:pPr lvl="1"/>
            <a:r>
              <a:rPr lang="en-US" i="1" dirty="0"/>
              <a:t>par for the course</a:t>
            </a:r>
          </a:p>
          <a:p>
            <a:pPr lvl="1"/>
            <a:r>
              <a:rPr lang="en-US" i="1" dirty="0"/>
              <a:t>the path of least resistance</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20</a:t>
            </a:fld>
            <a:endParaRPr lang="en-US"/>
          </a:p>
        </p:txBody>
      </p:sp>
    </p:spTree>
    <p:extLst>
      <p:ext uri="{BB962C8B-B14F-4D97-AF65-F5344CB8AC3E}">
        <p14:creationId xmlns:p14="http://schemas.microsoft.com/office/powerpoint/2010/main" val="431202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EXERCISING WORD ECONOMY</a:t>
            </a:r>
          </a:p>
        </p:txBody>
      </p:sp>
      <p:sp>
        <p:nvSpPr>
          <p:cNvPr id="3" name="Content Placeholder 2"/>
          <p:cNvSpPr>
            <a:spLocks noGrp="1"/>
          </p:cNvSpPr>
          <p:nvPr>
            <p:ph sz="quarter" idx="1"/>
          </p:nvPr>
        </p:nvSpPr>
        <p:spPr>
          <a:xfrm>
            <a:off x="612648" y="1600200"/>
            <a:ext cx="8153400" cy="1524000"/>
          </a:xfrm>
        </p:spPr>
        <p:txBody>
          <a:bodyPr>
            <a:noAutofit/>
          </a:bodyPr>
          <a:lstStyle/>
          <a:p>
            <a:r>
              <a:rPr lang="en-US" sz="2800" dirty="0"/>
              <a:t>Don't use vague, wordy expressions when you can't – or don’t want to – be precise about a number.</a:t>
            </a:r>
          </a:p>
          <a:p>
            <a:r>
              <a:rPr lang="en-US" sz="2800" dirty="0"/>
              <a:t>Instead, use one simple word to express the concept.</a:t>
            </a:r>
          </a:p>
        </p:txBody>
      </p:sp>
      <p:graphicFrame>
        <p:nvGraphicFramePr>
          <p:cNvPr id="4" name="Table 3"/>
          <p:cNvGraphicFramePr>
            <a:graphicFrameLocks noGrp="1"/>
          </p:cNvGraphicFramePr>
          <p:nvPr>
            <p:extLst>
              <p:ext uri="{D42A27DB-BD31-4B8C-83A1-F6EECF244321}">
                <p14:modId xmlns:p14="http://schemas.microsoft.com/office/powerpoint/2010/main" val="3068089850"/>
              </p:ext>
            </p:extLst>
          </p:nvPr>
        </p:nvGraphicFramePr>
        <p:xfrm>
          <a:off x="2022348" y="3505200"/>
          <a:ext cx="5334000" cy="2703607"/>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tblGrid>
              <a:tr h="509047">
                <a:tc>
                  <a:txBody>
                    <a:bodyPr/>
                    <a:lstStyle/>
                    <a:p>
                      <a:r>
                        <a:rPr lang="en-US" dirty="0"/>
                        <a:t>Wordy Expression</a:t>
                      </a:r>
                    </a:p>
                  </a:txBody>
                  <a:tcPr/>
                </a:tc>
                <a:tc>
                  <a:txBody>
                    <a:bodyPr/>
                    <a:lstStyle/>
                    <a:p>
                      <a:r>
                        <a:rPr lang="en-US" dirty="0"/>
                        <a:t>Simple Alternative</a:t>
                      </a:r>
                    </a:p>
                  </a:txBody>
                  <a:tcPr/>
                </a:tc>
                <a:extLst>
                  <a:ext uri="{0D108BD9-81ED-4DB2-BD59-A6C34878D82A}">
                    <a16:rowId xmlns:a16="http://schemas.microsoft.com/office/drawing/2014/main" val="10000"/>
                  </a:ext>
                </a:extLst>
              </a:tr>
              <a:tr h="329153">
                <a:tc>
                  <a:txBody>
                    <a:bodyPr/>
                    <a:lstStyle/>
                    <a:p>
                      <a:r>
                        <a:rPr lang="en-US"/>
                        <a:t>a </a:t>
                      </a:r>
                      <a:r>
                        <a:rPr lang="en-US" dirty="0"/>
                        <a:t>great number of times</a:t>
                      </a:r>
                    </a:p>
                  </a:txBody>
                  <a:tcPr/>
                </a:tc>
                <a:tc>
                  <a:txBody>
                    <a:bodyPr/>
                    <a:lstStyle/>
                    <a:p>
                      <a:r>
                        <a:rPr lang="en-US"/>
                        <a:t>often</a:t>
                      </a:r>
                      <a:endParaRPr lang="en-US" dirty="0"/>
                    </a:p>
                  </a:txBody>
                  <a:tcPr/>
                </a:tc>
                <a:extLst>
                  <a:ext uri="{0D108BD9-81ED-4DB2-BD59-A6C34878D82A}">
                    <a16:rowId xmlns:a16="http://schemas.microsoft.com/office/drawing/2014/main" val="10001"/>
                  </a:ext>
                </a:extLst>
              </a:tr>
              <a:tr h="344393">
                <a:tc>
                  <a:txBody>
                    <a:bodyPr/>
                    <a:lstStyle/>
                    <a:p>
                      <a:r>
                        <a:rPr lang="en-US"/>
                        <a:t>a </a:t>
                      </a:r>
                      <a:r>
                        <a:rPr lang="en-US" dirty="0"/>
                        <a:t>little less than</a:t>
                      </a:r>
                    </a:p>
                  </a:txBody>
                  <a:tcPr/>
                </a:tc>
                <a:tc>
                  <a:txBody>
                    <a:bodyPr/>
                    <a:lstStyle/>
                    <a:p>
                      <a:r>
                        <a:rPr lang="en-US"/>
                        <a:t>almost</a:t>
                      </a:r>
                      <a:endParaRPr lang="en-US" dirty="0"/>
                    </a:p>
                  </a:txBody>
                  <a:tcPr/>
                </a:tc>
                <a:extLst>
                  <a:ext uri="{0D108BD9-81ED-4DB2-BD59-A6C34878D82A}">
                    <a16:rowId xmlns:a16="http://schemas.microsoft.com/office/drawing/2014/main" val="10002"/>
                  </a:ext>
                </a:extLst>
              </a:tr>
              <a:tr h="359633">
                <a:tc>
                  <a:txBody>
                    <a:bodyPr/>
                    <a:lstStyle/>
                    <a:p>
                      <a:r>
                        <a:rPr lang="en-US" dirty="0"/>
                        <a:t>a small number of</a:t>
                      </a:r>
                    </a:p>
                  </a:txBody>
                  <a:tcPr/>
                </a:tc>
                <a:tc>
                  <a:txBody>
                    <a:bodyPr/>
                    <a:lstStyle/>
                    <a:p>
                      <a:r>
                        <a:rPr lang="en-US"/>
                        <a:t>few</a:t>
                      </a:r>
                      <a:endParaRPr lang="en-US" dirty="0"/>
                    </a:p>
                  </a:txBody>
                  <a:tcPr/>
                </a:tc>
                <a:extLst>
                  <a:ext uri="{0D108BD9-81ED-4DB2-BD59-A6C34878D82A}">
                    <a16:rowId xmlns:a16="http://schemas.microsoft.com/office/drawing/2014/main" val="10003"/>
                  </a:ext>
                </a:extLst>
              </a:tr>
              <a:tr h="298673">
                <a:tc>
                  <a:txBody>
                    <a:bodyPr/>
                    <a:lstStyle/>
                    <a:p>
                      <a:r>
                        <a:rPr lang="en-US"/>
                        <a:t>a </a:t>
                      </a:r>
                      <a:r>
                        <a:rPr lang="en-US" dirty="0"/>
                        <a:t>large number of</a:t>
                      </a:r>
                    </a:p>
                  </a:txBody>
                  <a:tcPr/>
                </a:tc>
                <a:tc>
                  <a:txBody>
                    <a:bodyPr/>
                    <a:lstStyle/>
                    <a:p>
                      <a:r>
                        <a:rPr lang="en-US"/>
                        <a:t>many</a:t>
                      </a:r>
                      <a:endParaRPr lang="en-US" dirty="0"/>
                    </a:p>
                  </a:txBody>
                  <a:tcPr/>
                </a:tc>
                <a:extLst>
                  <a:ext uri="{0D108BD9-81ED-4DB2-BD59-A6C34878D82A}">
                    <a16:rowId xmlns:a16="http://schemas.microsoft.com/office/drawing/2014/main" val="10004"/>
                  </a:ext>
                </a:extLst>
              </a:tr>
              <a:tr h="298673">
                <a:tc>
                  <a:txBody>
                    <a:bodyPr/>
                    <a:lstStyle/>
                    <a:p>
                      <a:r>
                        <a:rPr lang="en-US" dirty="0"/>
                        <a:t>once in a great</a:t>
                      </a:r>
                      <a:r>
                        <a:rPr lang="en-US" baseline="0" dirty="0"/>
                        <a:t> while</a:t>
                      </a:r>
                      <a:endParaRPr lang="en-US" dirty="0"/>
                    </a:p>
                  </a:txBody>
                  <a:tcPr/>
                </a:tc>
                <a:tc>
                  <a:txBody>
                    <a:bodyPr/>
                    <a:lstStyle/>
                    <a:p>
                      <a:r>
                        <a:rPr lang="en-US"/>
                        <a:t>seldom</a:t>
                      </a:r>
                      <a:endParaRPr lang="en-US" dirty="0"/>
                    </a:p>
                  </a:txBody>
                  <a:tcPr/>
                </a:tc>
                <a:extLst>
                  <a:ext uri="{0D108BD9-81ED-4DB2-BD59-A6C34878D82A}">
                    <a16:rowId xmlns:a16="http://schemas.microsoft.com/office/drawing/2014/main" val="10005"/>
                  </a:ext>
                </a:extLst>
              </a:tr>
              <a:tr h="298673">
                <a:tc>
                  <a:txBody>
                    <a:bodyPr/>
                    <a:lstStyle/>
                    <a:p>
                      <a:r>
                        <a:rPr lang="en-US"/>
                        <a:t>in </a:t>
                      </a:r>
                      <a:r>
                        <a:rPr lang="en-US" dirty="0"/>
                        <a:t>the majority</a:t>
                      </a:r>
                      <a:r>
                        <a:rPr lang="en-US" baseline="0" dirty="0"/>
                        <a:t> of cases</a:t>
                      </a:r>
                      <a:endParaRPr lang="en-US" dirty="0"/>
                    </a:p>
                  </a:txBody>
                  <a:tcPr/>
                </a:tc>
                <a:tc>
                  <a:txBody>
                    <a:bodyPr/>
                    <a:lstStyle/>
                    <a:p>
                      <a:r>
                        <a:rPr lang="en-US" dirty="0"/>
                        <a:t>usually</a:t>
                      </a:r>
                    </a:p>
                  </a:txBody>
                  <a:tcPr/>
                </a:tc>
                <a:extLst>
                  <a:ext uri="{0D108BD9-81ED-4DB2-BD59-A6C34878D82A}">
                    <a16:rowId xmlns:a16="http://schemas.microsoft.com/office/drawing/2014/main" val="10006"/>
                  </a:ext>
                </a:extLst>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BF332062-2E44-45A5-8E8D-D813A7A333B7}" type="slidenum">
              <a:rPr lang="en-US" smtClean="0"/>
              <a:t>21</a:t>
            </a:fld>
            <a:endParaRPr lang="en-US"/>
          </a:p>
        </p:txBody>
      </p:sp>
    </p:spTree>
    <p:extLst>
      <p:ext uri="{BB962C8B-B14F-4D97-AF65-F5344CB8AC3E}">
        <p14:creationId xmlns:p14="http://schemas.microsoft.com/office/powerpoint/2010/main" val="431202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EXERCISING WORD ECONOMY</a:t>
            </a:r>
          </a:p>
        </p:txBody>
      </p:sp>
      <p:sp>
        <p:nvSpPr>
          <p:cNvPr id="3" name="Content Placeholder 2"/>
          <p:cNvSpPr>
            <a:spLocks noGrp="1"/>
          </p:cNvSpPr>
          <p:nvPr>
            <p:ph sz="quarter" idx="1"/>
          </p:nvPr>
        </p:nvSpPr>
        <p:spPr>
          <a:xfrm>
            <a:off x="612648" y="1600200"/>
            <a:ext cx="8153400" cy="1066800"/>
          </a:xfrm>
        </p:spPr>
        <p:txBody>
          <a:bodyPr/>
          <a:lstStyle/>
          <a:p>
            <a:r>
              <a:rPr lang="en-US" dirty="0"/>
              <a:t>Don’t fear simplicity! Excessive wordiness do not equal eruditeness.</a:t>
            </a:r>
          </a:p>
        </p:txBody>
      </p:sp>
      <p:graphicFrame>
        <p:nvGraphicFramePr>
          <p:cNvPr id="4" name="Table 3"/>
          <p:cNvGraphicFramePr>
            <a:graphicFrameLocks noGrp="1"/>
          </p:cNvGraphicFramePr>
          <p:nvPr>
            <p:extLst>
              <p:ext uri="{D42A27DB-BD31-4B8C-83A1-F6EECF244321}">
                <p14:modId xmlns:p14="http://schemas.microsoft.com/office/powerpoint/2010/main" val="4070223715"/>
              </p:ext>
            </p:extLst>
          </p:nvPr>
        </p:nvGraphicFramePr>
        <p:xfrm>
          <a:off x="1066800" y="2743200"/>
          <a:ext cx="7467600" cy="376936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370840">
                <a:tc>
                  <a:txBody>
                    <a:bodyPr/>
                    <a:lstStyle/>
                    <a:p>
                      <a:r>
                        <a:rPr lang="en-US" sz="1600" dirty="0"/>
                        <a:t>Wordy</a:t>
                      </a:r>
                    </a:p>
                  </a:txBody>
                  <a:tcPr/>
                </a:tc>
                <a:tc>
                  <a:txBody>
                    <a:bodyPr/>
                    <a:lstStyle/>
                    <a:p>
                      <a:r>
                        <a:rPr lang="en-US" sz="1600" dirty="0"/>
                        <a:t>Succinct</a:t>
                      </a:r>
                    </a:p>
                  </a:txBody>
                  <a:tcPr/>
                </a:tc>
                <a:extLst>
                  <a:ext uri="{0D108BD9-81ED-4DB2-BD59-A6C34878D82A}">
                    <a16:rowId xmlns:a16="http://schemas.microsoft.com/office/drawing/2014/main" val="10000"/>
                  </a:ext>
                </a:extLst>
              </a:tr>
              <a:tr h="314960">
                <a:tc>
                  <a:txBody>
                    <a:bodyPr/>
                    <a:lstStyle/>
                    <a:p>
                      <a:r>
                        <a:rPr lang="en-US" sz="1600" dirty="0"/>
                        <a:t>at no time</a:t>
                      </a:r>
                    </a:p>
                  </a:txBody>
                  <a:tcPr/>
                </a:tc>
                <a:tc>
                  <a:txBody>
                    <a:bodyPr/>
                    <a:lstStyle/>
                    <a:p>
                      <a:r>
                        <a:rPr lang="en-US" sz="1600" dirty="0"/>
                        <a:t>never</a:t>
                      </a:r>
                    </a:p>
                  </a:txBody>
                  <a:tcPr/>
                </a:tc>
                <a:extLst>
                  <a:ext uri="{0D108BD9-81ED-4DB2-BD59-A6C34878D82A}">
                    <a16:rowId xmlns:a16="http://schemas.microsoft.com/office/drawing/2014/main" val="10001"/>
                  </a:ext>
                </a:extLst>
              </a:tr>
              <a:tr h="284480">
                <a:tc>
                  <a:txBody>
                    <a:bodyPr/>
                    <a:lstStyle/>
                    <a:p>
                      <a:r>
                        <a:rPr lang="en-US" sz="1600" dirty="0"/>
                        <a:t>at this point in time</a:t>
                      </a:r>
                    </a:p>
                  </a:txBody>
                  <a:tcPr/>
                </a:tc>
                <a:tc>
                  <a:txBody>
                    <a:bodyPr/>
                    <a:lstStyle/>
                    <a:p>
                      <a:r>
                        <a:rPr lang="en-US" sz="1600" dirty="0"/>
                        <a:t>now</a:t>
                      </a:r>
                    </a:p>
                  </a:txBody>
                  <a:tcPr/>
                </a:tc>
                <a:extLst>
                  <a:ext uri="{0D108BD9-81ED-4DB2-BD59-A6C34878D82A}">
                    <a16:rowId xmlns:a16="http://schemas.microsoft.com/office/drawing/2014/main" val="10002"/>
                  </a:ext>
                </a:extLst>
              </a:tr>
              <a:tr h="330200">
                <a:tc>
                  <a:txBody>
                    <a:bodyPr/>
                    <a:lstStyle/>
                    <a:p>
                      <a:r>
                        <a:rPr lang="en-US" sz="1600" dirty="0"/>
                        <a:t>in the near future</a:t>
                      </a:r>
                    </a:p>
                  </a:txBody>
                  <a:tcPr/>
                </a:tc>
                <a:tc>
                  <a:txBody>
                    <a:bodyPr/>
                    <a:lstStyle/>
                    <a:p>
                      <a:r>
                        <a:rPr lang="en-US" sz="1600" dirty="0"/>
                        <a:t>soon</a:t>
                      </a:r>
                    </a:p>
                  </a:txBody>
                  <a:tcPr/>
                </a:tc>
                <a:extLst>
                  <a:ext uri="{0D108BD9-81ED-4DB2-BD59-A6C34878D82A}">
                    <a16:rowId xmlns:a16="http://schemas.microsoft.com/office/drawing/2014/main" val="10003"/>
                  </a:ext>
                </a:extLst>
              </a:tr>
              <a:tr h="299720">
                <a:tc>
                  <a:txBody>
                    <a:bodyPr/>
                    <a:lstStyle/>
                    <a:p>
                      <a:r>
                        <a:rPr lang="en-US" sz="1600" dirty="0"/>
                        <a:t>during</a:t>
                      </a:r>
                      <a:r>
                        <a:rPr lang="en-US" sz="1600" baseline="0" dirty="0"/>
                        <a:t> the time that</a:t>
                      </a:r>
                      <a:endParaRPr lang="en-US" sz="1600" dirty="0"/>
                    </a:p>
                  </a:txBody>
                  <a:tcPr/>
                </a:tc>
                <a:tc>
                  <a:txBody>
                    <a:bodyPr/>
                    <a:lstStyle/>
                    <a:p>
                      <a:r>
                        <a:rPr lang="en-US" sz="1600" dirty="0"/>
                        <a:t>while</a:t>
                      </a:r>
                    </a:p>
                  </a:txBody>
                  <a:tcPr/>
                </a:tc>
                <a:extLst>
                  <a:ext uri="{0D108BD9-81ED-4DB2-BD59-A6C34878D82A}">
                    <a16:rowId xmlns:a16="http://schemas.microsoft.com/office/drawing/2014/main" val="10004"/>
                  </a:ext>
                </a:extLst>
              </a:tr>
              <a:tr h="345440">
                <a:tc>
                  <a:txBody>
                    <a:bodyPr/>
                    <a:lstStyle/>
                    <a:p>
                      <a:r>
                        <a:rPr lang="en-US" sz="1600" dirty="0"/>
                        <a:t>called</a:t>
                      </a:r>
                      <a:r>
                        <a:rPr lang="en-US" sz="1600" baseline="0" dirty="0"/>
                        <a:t> attention to the fact</a:t>
                      </a:r>
                      <a:endParaRPr lang="en-US" sz="1600" dirty="0"/>
                    </a:p>
                  </a:txBody>
                  <a:tcPr/>
                </a:tc>
                <a:tc>
                  <a:txBody>
                    <a:bodyPr/>
                    <a:lstStyle/>
                    <a:p>
                      <a:r>
                        <a:rPr lang="en-US" sz="1600" dirty="0"/>
                        <a:t>reminded</a:t>
                      </a:r>
                    </a:p>
                  </a:txBody>
                  <a:tcPr/>
                </a:tc>
                <a:extLst>
                  <a:ext uri="{0D108BD9-81ED-4DB2-BD59-A6C34878D82A}">
                    <a16:rowId xmlns:a16="http://schemas.microsoft.com/office/drawing/2014/main" val="10005"/>
                  </a:ext>
                </a:extLst>
              </a:tr>
              <a:tr h="228600">
                <a:tc>
                  <a:txBody>
                    <a:bodyPr/>
                    <a:lstStyle/>
                    <a:p>
                      <a:r>
                        <a:rPr lang="en-US" sz="1600" dirty="0"/>
                        <a:t>draw</a:t>
                      </a:r>
                      <a:r>
                        <a:rPr lang="en-US" sz="1600" baseline="0" dirty="0"/>
                        <a:t> to a close</a:t>
                      </a:r>
                      <a:endParaRPr lang="en-US" sz="1600" dirty="0"/>
                    </a:p>
                  </a:txBody>
                  <a:tcPr/>
                </a:tc>
                <a:tc>
                  <a:txBody>
                    <a:bodyPr/>
                    <a:lstStyle/>
                    <a:p>
                      <a:r>
                        <a:rPr lang="en-US" sz="1600" dirty="0"/>
                        <a:t>end</a:t>
                      </a:r>
                    </a:p>
                  </a:txBody>
                  <a:tcPr/>
                </a:tc>
                <a:extLst>
                  <a:ext uri="{0D108BD9-81ED-4DB2-BD59-A6C34878D82A}">
                    <a16:rowId xmlns:a16="http://schemas.microsoft.com/office/drawing/2014/main" val="10006"/>
                  </a:ext>
                </a:extLst>
              </a:tr>
              <a:tr h="274320">
                <a:tc>
                  <a:txBody>
                    <a:bodyPr/>
                    <a:lstStyle/>
                    <a:p>
                      <a:r>
                        <a:rPr lang="en-US" sz="1600" dirty="0"/>
                        <a:t>due</a:t>
                      </a:r>
                      <a:r>
                        <a:rPr lang="en-US" sz="1600" baseline="0" dirty="0"/>
                        <a:t> to the fact that</a:t>
                      </a:r>
                      <a:endParaRPr lang="en-US" sz="1600" dirty="0"/>
                    </a:p>
                  </a:txBody>
                  <a:tcPr/>
                </a:tc>
                <a:tc>
                  <a:txBody>
                    <a:bodyPr/>
                    <a:lstStyle/>
                    <a:p>
                      <a:r>
                        <a:rPr lang="en-US" sz="1600" dirty="0"/>
                        <a:t>because</a:t>
                      </a:r>
                    </a:p>
                  </a:txBody>
                  <a:tcPr/>
                </a:tc>
                <a:extLst>
                  <a:ext uri="{0D108BD9-81ED-4DB2-BD59-A6C34878D82A}">
                    <a16:rowId xmlns:a16="http://schemas.microsoft.com/office/drawing/2014/main" val="10007"/>
                  </a:ext>
                </a:extLst>
              </a:tr>
              <a:tr h="320040">
                <a:tc>
                  <a:txBody>
                    <a:bodyPr/>
                    <a:lstStyle/>
                    <a:p>
                      <a:r>
                        <a:rPr lang="en-US" sz="1600" dirty="0"/>
                        <a:t>despite the fact that</a:t>
                      </a:r>
                    </a:p>
                  </a:txBody>
                  <a:tcPr/>
                </a:tc>
                <a:tc>
                  <a:txBody>
                    <a:bodyPr/>
                    <a:lstStyle/>
                    <a:p>
                      <a:r>
                        <a:rPr lang="en-US" sz="1600" dirty="0"/>
                        <a:t>although</a:t>
                      </a:r>
                    </a:p>
                  </a:txBody>
                  <a:tcPr/>
                </a:tc>
                <a:extLst>
                  <a:ext uri="{0D108BD9-81ED-4DB2-BD59-A6C34878D82A}">
                    <a16:rowId xmlns:a16="http://schemas.microsoft.com/office/drawing/2014/main" val="10008"/>
                  </a:ext>
                </a:extLst>
              </a:tr>
              <a:tr h="289560">
                <a:tc>
                  <a:txBody>
                    <a:bodyPr/>
                    <a:lstStyle/>
                    <a:p>
                      <a:r>
                        <a:rPr lang="en-US" sz="1600" dirty="0"/>
                        <a:t>on behalf of</a:t>
                      </a:r>
                    </a:p>
                  </a:txBody>
                  <a:tcPr/>
                </a:tc>
                <a:tc>
                  <a:txBody>
                    <a:bodyPr/>
                    <a:lstStyle/>
                    <a:p>
                      <a:r>
                        <a:rPr lang="en-US" sz="1600" dirty="0"/>
                        <a:t>for</a:t>
                      </a:r>
                    </a:p>
                  </a:txBody>
                  <a:tcPr/>
                </a:tc>
                <a:extLst>
                  <a:ext uri="{0D108BD9-81ED-4DB2-BD59-A6C34878D82A}">
                    <a16:rowId xmlns:a16="http://schemas.microsoft.com/office/drawing/2014/main" val="10009"/>
                  </a:ext>
                </a:extLst>
              </a:tr>
              <a:tr h="370840">
                <a:tc>
                  <a:txBody>
                    <a:bodyPr/>
                    <a:lstStyle/>
                    <a:p>
                      <a:r>
                        <a:rPr lang="en-US" sz="1600" dirty="0"/>
                        <a:t>in the event that</a:t>
                      </a:r>
                    </a:p>
                  </a:txBody>
                  <a:tcPr/>
                </a:tc>
                <a:tc>
                  <a:txBody>
                    <a:bodyPr/>
                    <a:lstStyle/>
                    <a:p>
                      <a:r>
                        <a:rPr lang="en-US" sz="1600" dirty="0"/>
                        <a:t>if</a:t>
                      </a:r>
                    </a:p>
                  </a:txBody>
                  <a:tcPr/>
                </a:tc>
                <a:extLst>
                  <a:ext uri="{0D108BD9-81ED-4DB2-BD59-A6C34878D82A}">
                    <a16:rowId xmlns:a16="http://schemas.microsoft.com/office/drawing/2014/main" val="10010"/>
                  </a:ext>
                </a:extLst>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BF332062-2E44-45A5-8E8D-D813A7A333B7}" type="slidenum">
              <a:rPr lang="en-US" smtClean="0"/>
              <a:t>22</a:t>
            </a:fld>
            <a:endParaRPr lang="en-US"/>
          </a:p>
        </p:txBody>
      </p:sp>
    </p:spTree>
    <p:extLst>
      <p:ext uri="{BB962C8B-B14F-4D97-AF65-F5344CB8AC3E}">
        <p14:creationId xmlns:p14="http://schemas.microsoft.com/office/powerpoint/2010/main" val="431202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EXERCISING WORD ECONOMY</a:t>
            </a:r>
          </a:p>
        </p:txBody>
      </p:sp>
      <p:sp>
        <p:nvSpPr>
          <p:cNvPr id="3" name="Content Placeholder 2"/>
          <p:cNvSpPr>
            <a:spLocks noGrp="1"/>
          </p:cNvSpPr>
          <p:nvPr>
            <p:ph sz="quarter" idx="1"/>
          </p:nvPr>
        </p:nvSpPr>
        <p:spPr/>
        <p:txBody>
          <a:bodyPr/>
          <a:lstStyle/>
          <a:p>
            <a:r>
              <a:rPr lang="en-US" dirty="0"/>
              <a:t>Example from a report on Family and Medical Leave Act Administration</a:t>
            </a:r>
          </a:p>
          <a:p>
            <a:pPr lvl="1"/>
            <a:r>
              <a:rPr lang="en-US" dirty="0"/>
              <a:t>Original: 295 words</a:t>
            </a:r>
          </a:p>
          <a:p>
            <a:pPr lvl="1"/>
            <a:r>
              <a:rPr lang="en-US" dirty="0"/>
              <a:t>Revised: 119 words</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23</a:t>
            </a:fld>
            <a:endParaRPr lang="en-US"/>
          </a:p>
        </p:txBody>
      </p:sp>
    </p:spTree>
    <p:extLst>
      <p:ext uri="{BB962C8B-B14F-4D97-AF65-F5344CB8AC3E}">
        <p14:creationId xmlns:p14="http://schemas.microsoft.com/office/powerpoint/2010/main" val="1130417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1450" y="133350"/>
            <a:ext cx="8764448" cy="6553200"/>
          </a:xfrm>
          <a:prstGeom prst="rect">
            <a:avLst/>
          </a:prstGeom>
        </p:spPr>
      </p:pic>
      <p:sp>
        <p:nvSpPr>
          <p:cNvPr id="2" name="Slide Number Placeholder 1"/>
          <p:cNvSpPr>
            <a:spLocks noGrp="1"/>
          </p:cNvSpPr>
          <p:nvPr>
            <p:ph type="sldNum" sz="quarter" idx="12"/>
          </p:nvPr>
        </p:nvSpPr>
        <p:spPr/>
        <p:txBody>
          <a:bodyPr/>
          <a:lstStyle/>
          <a:p>
            <a:fld id="{BF332062-2E44-45A5-8E8D-D813A7A333B7}" type="slidenum">
              <a:rPr lang="en-US" smtClean="0"/>
              <a:t>24</a:t>
            </a:fld>
            <a:endParaRPr lang="en-US"/>
          </a:p>
        </p:txBody>
      </p:sp>
    </p:spTree>
    <p:extLst>
      <p:ext uri="{BB962C8B-B14F-4D97-AF65-F5344CB8AC3E}">
        <p14:creationId xmlns:p14="http://schemas.microsoft.com/office/powerpoint/2010/main" val="431202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95939" y="152401"/>
            <a:ext cx="8752121" cy="6553199"/>
          </a:xfrm>
          <a:prstGeom prst="rect">
            <a:avLst/>
          </a:prstGeom>
        </p:spPr>
      </p:pic>
      <p:sp>
        <p:nvSpPr>
          <p:cNvPr id="2" name="Slide Number Placeholder 1"/>
          <p:cNvSpPr>
            <a:spLocks noGrp="1"/>
          </p:cNvSpPr>
          <p:nvPr>
            <p:ph type="sldNum" sz="quarter" idx="12"/>
          </p:nvPr>
        </p:nvSpPr>
        <p:spPr/>
        <p:txBody>
          <a:bodyPr/>
          <a:lstStyle/>
          <a:p>
            <a:fld id="{BF332062-2E44-45A5-8E8D-D813A7A333B7}" type="slidenum">
              <a:rPr lang="en-US" smtClean="0"/>
              <a:t>25</a:t>
            </a:fld>
            <a:endParaRPr lang="en-US"/>
          </a:p>
        </p:txBody>
      </p:sp>
    </p:spTree>
    <p:extLst>
      <p:ext uri="{BB962C8B-B14F-4D97-AF65-F5344CB8AC3E}">
        <p14:creationId xmlns:p14="http://schemas.microsoft.com/office/powerpoint/2010/main" val="1909702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8600" y="152400"/>
            <a:ext cx="8686800" cy="3380182"/>
          </a:xfrm>
          <a:prstGeom prst="rect">
            <a:avLst/>
          </a:prstGeom>
        </p:spPr>
      </p:pic>
      <p:sp>
        <p:nvSpPr>
          <p:cNvPr id="2" name="Slide Number Placeholder 1"/>
          <p:cNvSpPr>
            <a:spLocks noGrp="1"/>
          </p:cNvSpPr>
          <p:nvPr>
            <p:ph type="sldNum" sz="quarter" idx="12"/>
          </p:nvPr>
        </p:nvSpPr>
        <p:spPr/>
        <p:txBody>
          <a:bodyPr/>
          <a:lstStyle/>
          <a:p>
            <a:fld id="{BF332062-2E44-45A5-8E8D-D813A7A333B7}" type="slidenum">
              <a:rPr lang="en-US" smtClean="0"/>
              <a:t>26</a:t>
            </a:fld>
            <a:endParaRPr lang="en-US"/>
          </a:p>
        </p:txBody>
      </p:sp>
    </p:spTree>
    <p:extLst>
      <p:ext uri="{BB962C8B-B14F-4D97-AF65-F5344CB8AC3E}">
        <p14:creationId xmlns:p14="http://schemas.microsoft.com/office/powerpoint/2010/main" val="3282253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EXERCISING WORD ECONOMY</a:t>
            </a:r>
          </a:p>
        </p:txBody>
      </p:sp>
      <p:sp>
        <p:nvSpPr>
          <p:cNvPr id="3" name="Content Placeholder 2"/>
          <p:cNvSpPr>
            <a:spLocks noGrp="1"/>
          </p:cNvSpPr>
          <p:nvPr>
            <p:ph sz="quarter" idx="1"/>
          </p:nvPr>
        </p:nvSpPr>
        <p:spPr/>
        <p:txBody>
          <a:bodyPr>
            <a:normAutofit lnSpcReduction="10000"/>
          </a:bodyPr>
          <a:lstStyle/>
          <a:p>
            <a:r>
              <a:rPr lang="en-US" dirty="0"/>
              <a:t>Opt for succinct phrasing:</a:t>
            </a:r>
          </a:p>
          <a:p>
            <a:pPr lvl="1"/>
            <a:r>
              <a:rPr lang="en-US" dirty="0"/>
              <a:t>their own </a:t>
            </a:r>
            <a:r>
              <a:rPr lang="en-US" dirty="0">
                <a:sym typeface="Wingdings" panose="05000000000000000000" pitchFamily="2" charset="2"/>
              </a:rPr>
              <a:t> internal</a:t>
            </a:r>
          </a:p>
          <a:p>
            <a:pPr lvl="1"/>
            <a:r>
              <a:rPr lang="en-US" dirty="0">
                <a:sym typeface="Wingdings" panose="05000000000000000000" pitchFamily="2" charset="2"/>
              </a:rPr>
              <a:t>identified best practices  best practices</a:t>
            </a:r>
          </a:p>
          <a:p>
            <a:pPr lvl="1"/>
            <a:r>
              <a:rPr lang="en-US" dirty="0">
                <a:sym typeface="Wingdings" panose="05000000000000000000" pitchFamily="2" charset="2"/>
              </a:rPr>
              <a:t>in a way that is consistent with  in accordance with</a:t>
            </a:r>
          </a:p>
          <a:p>
            <a:pPr lvl="1"/>
            <a:r>
              <a:rPr lang="en-US" dirty="0">
                <a:sym typeface="Wingdings" panose="05000000000000000000" pitchFamily="2" charset="2"/>
              </a:rPr>
              <a:t>to get further clarification  for clarification</a:t>
            </a:r>
          </a:p>
          <a:p>
            <a:pPr lvl="1"/>
            <a:r>
              <a:rPr lang="en-US" dirty="0"/>
              <a:t>reviewing certifications to ensure they are complete and contain sufficiently detailed information </a:t>
            </a:r>
            <a:r>
              <a:rPr lang="en-US" dirty="0">
                <a:sym typeface="Wingdings" panose="05000000000000000000" pitchFamily="2" charset="2"/>
              </a:rPr>
              <a:t> reviewing for completeness</a:t>
            </a:r>
          </a:p>
          <a:p>
            <a:pPr lvl="1"/>
            <a:r>
              <a:rPr lang="en-US" dirty="0">
                <a:sym typeface="Wingdings" panose="05000000000000000000" pitchFamily="2" charset="2"/>
              </a:rPr>
              <a:t>Examples of these practices are outlined below  …as follows:</a:t>
            </a:r>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27</a:t>
            </a:fld>
            <a:endParaRPr lang="en-US"/>
          </a:p>
        </p:txBody>
      </p:sp>
    </p:spTree>
    <p:extLst>
      <p:ext uri="{BB962C8B-B14F-4D97-AF65-F5344CB8AC3E}">
        <p14:creationId xmlns:p14="http://schemas.microsoft.com/office/powerpoint/2010/main" val="431202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EXERCISING WORD ECONOMY</a:t>
            </a:r>
          </a:p>
        </p:txBody>
      </p:sp>
      <p:sp>
        <p:nvSpPr>
          <p:cNvPr id="3" name="Content Placeholder 2"/>
          <p:cNvSpPr>
            <a:spLocks noGrp="1"/>
          </p:cNvSpPr>
          <p:nvPr>
            <p:ph sz="quarter" idx="1"/>
          </p:nvPr>
        </p:nvSpPr>
        <p:spPr/>
        <p:txBody>
          <a:bodyPr/>
          <a:lstStyle/>
          <a:p>
            <a:r>
              <a:rPr lang="en-US" dirty="0"/>
              <a:t>Use bullet lists to your advantage</a:t>
            </a:r>
          </a:p>
          <a:p>
            <a:r>
              <a:rPr lang="en-US" dirty="0"/>
              <a:t>No need to repeat similar introductory phrases with each bullet:</a:t>
            </a:r>
          </a:p>
          <a:p>
            <a:pPr lvl="1"/>
            <a:r>
              <a:rPr lang="en-US" dirty="0"/>
              <a:t>“Each of the agencies reported that they…”</a:t>
            </a:r>
          </a:p>
          <a:p>
            <a:pPr lvl="1"/>
            <a:r>
              <a:rPr lang="en-US" dirty="0"/>
              <a:t>“Leave teams reported…”</a:t>
            </a:r>
          </a:p>
          <a:p>
            <a:pPr lvl="1"/>
            <a:r>
              <a:rPr lang="en-US" dirty="0"/>
              <a:t>“All agencies reported…”</a:t>
            </a:r>
          </a:p>
          <a:p>
            <a:pPr lvl="1"/>
            <a:r>
              <a:rPr lang="en-US" dirty="0"/>
              <a:t>“Six of the agencies reported…while two of the agencies reported…”</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28</a:t>
            </a:fld>
            <a:endParaRPr lang="en-US"/>
          </a:p>
        </p:txBody>
      </p:sp>
    </p:spTree>
    <p:extLst>
      <p:ext uri="{BB962C8B-B14F-4D97-AF65-F5344CB8AC3E}">
        <p14:creationId xmlns:p14="http://schemas.microsoft.com/office/powerpoint/2010/main" val="4270512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EXERCISING WORD ECONOMY</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a:t>Remove excessive detail:</a:t>
            </a:r>
          </a:p>
          <a:p>
            <a:pPr lvl="1"/>
            <a:r>
              <a:rPr lang="en-US" dirty="0"/>
              <a:t>Specific material that was already communicated</a:t>
            </a:r>
          </a:p>
          <a:p>
            <a:pPr lvl="2"/>
            <a:r>
              <a:rPr lang="en-US" dirty="0"/>
              <a:t>e.g., listing the agencies with their own HR teams</a:t>
            </a:r>
          </a:p>
          <a:p>
            <a:pPr lvl="1"/>
            <a:r>
              <a:rPr lang="en-US" dirty="0"/>
              <a:t>Nuances that do not affect overall message</a:t>
            </a:r>
          </a:p>
          <a:p>
            <a:pPr lvl="2"/>
            <a:r>
              <a:rPr lang="en-US" dirty="0"/>
              <a:t>e.g., sufficient to state that agencies assessed for ADA eligibility, not the slightly different ways in which they did so</a:t>
            </a:r>
          </a:p>
          <a:p>
            <a:pPr lvl="1"/>
            <a:r>
              <a:rPr lang="en-US" dirty="0"/>
              <a:t>Unnecessary caveats</a:t>
            </a:r>
          </a:p>
          <a:p>
            <a:pPr lvl="2"/>
            <a:r>
              <a:rPr lang="en-US" dirty="0"/>
              <a:t>e.g., no need to say that the agencies have slight differences in how they administer; only matters that they are all doing so in accordance with best practice</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29</a:t>
            </a:fld>
            <a:endParaRPr lang="en-US"/>
          </a:p>
        </p:txBody>
      </p:sp>
    </p:spTree>
    <p:extLst>
      <p:ext uri="{BB962C8B-B14F-4D97-AF65-F5344CB8AC3E}">
        <p14:creationId xmlns:p14="http://schemas.microsoft.com/office/powerpoint/2010/main" val="39660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5" name="Content Placeholder 4"/>
          <p:cNvSpPr>
            <a:spLocks noGrp="1"/>
          </p:cNvSpPr>
          <p:nvPr>
            <p:ph sz="quarter" idx="1"/>
          </p:nvPr>
        </p:nvSpPr>
        <p:spPr/>
        <p:txBody>
          <a:bodyPr>
            <a:noAutofit/>
          </a:bodyPr>
          <a:lstStyle/>
          <a:p>
            <a:pPr marL="68580" indent="0">
              <a:buNone/>
            </a:pPr>
            <a:r>
              <a:rPr lang="en-US" sz="3200" dirty="0"/>
              <a:t>Deductive Writing</a:t>
            </a:r>
          </a:p>
          <a:p>
            <a:pPr marL="388620" lvl="1" indent="0">
              <a:buNone/>
            </a:pPr>
            <a:r>
              <a:rPr lang="en-US" sz="2000" dirty="0"/>
              <a:t>Understand the difference between inductive and deductive writing, and why deductive writing is beneficial for audit reports.</a:t>
            </a:r>
          </a:p>
          <a:p>
            <a:pPr marL="68580" indent="0">
              <a:buNone/>
            </a:pPr>
            <a:r>
              <a:rPr lang="en-US" sz="3200" dirty="0"/>
              <a:t>Economy of Words</a:t>
            </a:r>
          </a:p>
          <a:p>
            <a:pPr marL="388620" lvl="1" indent="0">
              <a:buNone/>
            </a:pPr>
            <a:r>
              <a:rPr lang="en-US" sz="2000" dirty="0"/>
              <a:t>Recognize when you are using too many words to explain a concept or make a point, and learn how to cut your words by at least 10 percent.</a:t>
            </a:r>
          </a:p>
          <a:p>
            <a:pPr marL="68580" indent="0">
              <a:buNone/>
            </a:pPr>
            <a:r>
              <a:rPr lang="en-US" sz="3200" dirty="0"/>
              <a:t>Descriptive Headings</a:t>
            </a:r>
          </a:p>
          <a:p>
            <a:pPr marL="388620" lvl="1" indent="0">
              <a:buNone/>
            </a:pPr>
            <a:r>
              <a:rPr lang="en-US" sz="2000" dirty="0"/>
              <a:t>How adding greater detail to your headings can help busy readers navigate lengthy reports.</a:t>
            </a:r>
          </a:p>
        </p:txBody>
      </p:sp>
      <p:sp>
        <p:nvSpPr>
          <p:cNvPr id="3" name="Slide Number Placeholder 2"/>
          <p:cNvSpPr>
            <a:spLocks noGrp="1"/>
          </p:cNvSpPr>
          <p:nvPr>
            <p:ph type="sldNum" sz="quarter" idx="12"/>
          </p:nvPr>
        </p:nvSpPr>
        <p:spPr/>
        <p:txBody>
          <a:bodyPr>
            <a:normAutofit fontScale="85000" lnSpcReduction="20000"/>
          </a:bodyPr>
          <a:lstStyle/>
          <a:p>
            <a:fld id="{BF332062-2E44-45A5-8E8D-D813A7A333B7}" type="slidenum">
              <a:rPr lang="en-US" smtClean="0"/>
              <a:t>3</a:t>
            </a:fld>
            <a:endParaRPr lang="en-US"/>
          </a:p>
        </p:txBody>
      </p:sp>
    </p:spTree>
    <p:extLst>
      <p:ext uri="{BB962C8B-B14F-4D97-AF65-F5344CB8AC3E}">
        <p14:creationId xmlns:p14="http://schemas.microsoft.com/office/powerpoint/2010/main" val="1993911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An Instance Where More Is Better</a:t>
            </a:r>
          </a:p>
        </p:txBody>
      </p:sp>
      <p:sp>
        <p:nvSpPr>
          <p:cNvPr id="4" name="Title 3"/>
          <p:cNvSpPr>
            <a:spLocks noGrp="1"/>
          </p:cNvSpPr>
          <p:nvPr>
            <p:ph type="title"/>
          </p:nvPr>
        </p:nvSpPr>
        <p:spPr/>
        <p:txBody>
          <a:bodyPr/>
          <a:lstStyle/>
          <a:p>
            <a:r>
              <a:rPr lang="en-US" dirty="0"/>
              <a:t>Descriptive Headings</a:t>
            </a:r>
          </a:p>
        </p:txBody>
      </p:sp>
    </p:spTree>
    <p:extLst>
      <p:ext uri="{BB962C8B-B14F-4D97-AF65-F5344CB8AC3E}">
        <p14:creationId xmlns:p14="http://schemas.microsoft.com/office/powerpoint/2010/main" val="431202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AUDIT REPORT HEADINGS</a:t>
            </a:r>
          </a:p>
        </p:txBody>
      </p:sp>
      <p:sp>
        <p:nvSpPr>
          <p:cNvPr id="5" name="Content Placeholder 4"/>
          <p:cNvSpPr>
            <a:spLocks noGrp="1"/>
          </p:cNvSpPr>
          <p:nvPr>
            <p:ph sz="quarter" idx="1"/>
          </p:nvPr>
        </p:nvSpPr>
        <p:spPr/>
        <p:txBody>
          <a:bodyPr/>
          <a:lstStyle/>
          <a:p>
            <a:r>
              <a:rPr lang="en-US" dirty="0"/>
              <a:t>Headings in Audit Reports:</a:t>
            </a:r>
          </a:p>
          <a:p>
            <a:pPr lvl="1"/>
            <a:r>
              <a:rPr lang="en-US" dirty="0"/>
              <a:t>Provide a road map for the reader</a:t>
            </a:r>
          </a:p>
          <a:p>
            <a:pPr lvl="1"/>
            <a:r>
              <a:rPr lang="en-US" dirty="0"/>
              <a:t>Clarify the main points…before you make them</a:t>
            </a:r>
          </a:p>
          <a:p>
            <a:pPr lvl="1"/>
            <a:r>
              <a:rPr lang="en-US" dirty="0"/>
              <a:t>Allow the reader to skim more effectively</a:t>
            </a:r>
          </a:p>
          <a:p>
            <a:pPr lvl="1"/>
            <a:r>
              <a:rPr lang="en-US" dirty="0"/>
              <a:t>Complement the deductive approach</a:t>
            </a:r>
          </a:p>
          <a:p>
            <a:pPr lvl="1"/>
            <a:r>
              <a:rPr lang="en-US" dirty="0"/>
              <a:t>Act as an outline</a:t>
            </a:r>
          </a:p>
        </p:txBody>
      </p:sp>
      <p:sp>
        <p:nvSpPr>
          <p:cNvPr id="2" name="Slide Number Placeholder 1"/>
          <p:cNvSpPr>
            <a:spLocks noGrp="1"/>
          </p:cNvSpPr>
          <p:nvPr>
            <p:ph type="sldNum" sz="quarter" idx="12"/>
          </p:nvPr>
        </p:nvSpPr>
        <p:spPr/>
        <p:txBody>
          <a:bodyPr>
            <a:normAutofit fontScale="85000" lnSpcReduction="20000"/>
          </a:bodyPr>
          <a:lstStyle/>
          <a:p>
            <a:fld id="{BF332062-2E44-45A5-8E8D-D813A7A333B7}" type="slidenum">
              <a:rPr lang="en-US" smtClean="0"/>
              <a:t>31</a:t>
            </a:fld>
            <a:endParaRPr lang="en-US"/>
          </a:p>
        </p:txBody>
      </p:sp>
    </p:spTree>
    <p:extLst>
      <p:ext uri="{BB962C8B-B14F-4D97-AF65-F5344CB8AC3E}">
        <p14:creationId xmlns:p14="http://schemas.microsoft.com/office/powerpoint/2010/main" val="3253625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BACKGROUND SECTION EXAMPLES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172921413"/>
              </p:ext>
            </p:extLst>
          </p:nvPr>
        </p:nvGraphicFramePr>
        <p:xfrm>
          <a:off x="609600" y="1981200"/>
          <a:ext cx="8153400" cy="20218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dirty="0"/>
                        <a:t>Minimal Heading</a:t>
                      </a:r>
                    </a:p>
                  </a:txBody>
                  <a:tcPr/>
                </a:tc>
                <a:tc>
                  <a:txBody>
                    <a:bodyPr/>
                    <a:lstStyle/>
                    <a:p>
                      <a:r>
                        <a:rPr lang="en-US" dirty="0"/>
                        <a:t>Descriptive Alternative</a:t>
                      </a:r>
                    </a:p>
                  </a:txBody>
                  <a:tcPr/>
                </a:tc>
                <a:extLst>
                  <a:ext uri="{0D108BD9-81ED-4DB2-BD59-A6C34878D82A}">
                    <a16:rowId xmlns:a16="http://schemas.microsoft.com/office/drawing/2014/main" val="10000"/>
                  </a:ext>
                </a:extLst>
              </a:tr>
              <a:tr h="370840">
                <a:tc>
                  <a:txBody>
                    <a:bodyPr/>
                    <a:lstStyle/>
                    <a:p>
                      <a:r>
                        <a:rPr lang="en-US" dirty="0"/>
                        <a:t>Assets</a:t>
                      </a:r>
                    </a:p>
                  </a:txBody>
                  <a:tcPr/>
                </a:tc>
                <a:tc>
                  <a:txBody>
                    <a:bodyPr/>
                    <a:lstStyle/>
                    <a:p>
                      <a:r>
                        <a:rPr lang="en-US" dirty="0"/>
                        <a:t>Types of Assets</a:t>
                      </a:r>
                      <a:r>
                        <a:rPr lang="en-US" baseline="0" dirty="0"/>
                        <a:t> Owned by the City and County of Denver</a:t>
                      </a:r>
                      <a:endParaRPr lang="en-US" dirty="0"/>
                    </a:p>
                  </a:txBody>
                  <a:tcPr/>
                </a:tc>
                <a:extLst>
                  <a:ext uri="{0D108BD9-81ED-4DB2-BD59-A6C34878D82A}">
                    <a16:rowId xmlns:a16="http://schemas.microsoft.com/office/drawing/2014/main" val="10001"/>
                  </a:ext>
                </a:extLst>
              </a:tr>
              <a:tr h="370840">
                <a:tc>
                  <a:txBody>
                    <a:bodyPr/>
                    <a:lstStyle/>
                    <a:p>
                      <a:r>
                        <a:rPr lang="en-US" dirty="0"/>
                        <a:t>Voter</a:t>
                      </a:r>
                      <a:r>
                        <a:rPr lang="en-US" baseline="0" dirty="0"/>
                        <a:t> Approval</a:t>
                      </a:r>
                      <a:endParaRPr lang="en-US" dirty="0"/>
                    </a:p>
                  </a:txBody>
                  <a:tcPr/>
                </a:tc>
                <a:tc>
                  <a:txBody>
                    <a:bodyPr/>
                    <a:lstStyle/>
                    <a:p>
                      <a:r>
                        <a:rPr lang="en-US" dirty="0"/>
                        <a:t>Designated Park Land Cannot Be Sold Without Approval of Denver Voters</a:t>
                      </a:r>
                    </a:p>
                  </a:txBody>
                  <a:tcPr/>
                </a:tc>
                <a:extLst>
                  <a:ext uri="{0D108BD9-81ED-4DB2-BD59-A6C34878D82A}">
                    <a16:rowId xmlns:a16="http://schemas.microsoft.com/office/drawing/2014/main" val="10002"/>
                  </a:ext>
                </a:extLst>
              </a:tr>
              <a:tr h="370840">
                <a:tc>
                  <a:txBody>
                    <a:bodyPr/>
                    <a:lstStyle/>
                    <a:p>
                      <a:r>
                        <a:rPr lang="en-US" dirty="0"/>
                        <a:t>DSBO</a:t>
                      </a:r>
                    </a:p>
                  </a:txBody>
                  <a:tcPr/>
                </a:tc>
                <a:tc>
                  <a:txBody>
                    <a:bodyPr/>
                    <a:lstStyle/>
                    <a:p>
                      <a:r>
                        <a:rPr lang="en-US" dirty="0"/>
                        <a:t>Division of Small Business Opportunity Structure and Responsibilities</a:t>
                      </a:r>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normAutofit fontScale="85000" lnSpcReduction="20000"/>
          </a:bodyPr>
          <a:lstStyle/>
          <a:p>
            <a:fld id="{BF332062-2E44-45A5-8E8D-D813A7A333B7}" type="slidenum">
              <a:rPr lang="en-US" smtClean="0"/>
              <a:t>32</a:t>
            </a:fld>
            <a:endParaRPr lang="en-US"/>
          </a:p>
        </p:txBody>
      </p:sp>
    </p:spTree>
    <p:extLst>
      <p:ext uri="{BB962C8B-B14F-4D97-AF65-F5344CB8AC3E}">
        <p14:creationId xmlns:p14="http://schemas.microsoft.com/office/powerpoint/2010/main" val="431202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 HIERARCHY</a:t>
            </a:r>
          </a:p>
        </p:txBody>
      </p:sp>
      <p:sp>
        <p:nvSpPr>
          <p:cNvPr id="3" name="Content Placeholder 2"/>
          <p:cNvSpPr>
            <a:spLocks noGrp="1"/>
          </p:cNvSpPr>
          <p:nvPr>
            <p:ph sz="quarter" idx="1"/>
          </p:nvPr>
        </p:nvSpPr>
        <p:spPr/>
        <p:txBody>
          <a:bodyPr/>
          <a:lstStyle/>
          <a:p>
            <a:r>
              <a:rPr lang="en-US" dirty="0"/>
              <a:t>DIA’s Airport Concession Disadvantaged Business Enterprise Program Requirements</a:t>
            </a:r>
          </a:p>
          <a:p>
            <a:pPr lvl="1"/>
            <a:r>
              <a:rPr lang="en-US" dirty="0"/>
              <a:t>Program Plan</a:t>
            </a:r>
          </a:p>
          <a:p>
            <a:pPr lvl="1"/>
            <a:r>
              <a:rPr lang="en-US" dirty="0"/>
              <a:t>Certification Activities</a:t>
            </a:r>
          </a:p>
          <a:p>
            <a:pPr lvl="1"/>
            <a:r>
              <a:rPr lang="en-US" dirty="0"/>
              <a:t>Compliance Activities</a:t>
            </a:r>
          </a:p>
          <a:p>
            <a:pPr lvl="1"/>
            <a:r>
              <a:rPr lang="en-US" dirty="0"/>
              <a:t>Setting Program Goals</a:t>
            </a:r>
          </a:p>
          <a:p>
            <a:pPr lvl="2"/>
            <a:r>
              <a:rPr lang="en-US" dirty="0"/>
              <a:t>Annual Non-Car Rental Goal Setting</a:t>
            </a:r>
          </a:p>
          <a:p>
            <a:pPr lvl="2"/>
            <a:r>
              <a:rPr lang="en-US" dirty="0"/>
              <a:t>Concession-Specific Goal Setting</a:t>
            </a:r>
          </a:p>
          <a:p>
            <a:pPr lvl="1"/>
            <a:r>
              <a:rPr lang="en-US" dirty="0"/>
              <a:t>Reporting</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33</a:t>
            </a:fld>
            <a:endParaRPr lang="en-US"/>
          </a:p>
        </p:txBody>
      </p:sp>
    </p:spTree>
    <p:extLst>
      <p:ext uri="{BB962C8B-B14F-4D97-AF65-F5344CB8AC3E}">
        <p14:creationId xmlns:p14="http://schemas.microsoft.com/office/powerpoint/2010/main" val="3786945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 HIERARCHY</a:t>
            </a:r>
          </a:p>
        </p:txBody>
      </p:sp>
      <p:sp>
        <p:nvSpPr>
          <p:cNvPr id="3" name="Content Placeholder 2"/>
          <p:cNvSpPr>
            <a:spLocks noGrp="1"/>
          </p:cNvSpPr>
          <p:nvPr>
            <p:ph sz="quarter" idx="1"/>
          </p:nvPr>
        </p:nvSpPr>
        <p:spPr/>
        <p:txBody>
          <a:bodyPr/>
          <a:lstStyle/>
          <a:p>
            <a:r>
              <a:rPr lang="en-US" dirty="0"/>
              <a:t>Community Policing </a:t>
            </a:r>
          </a:p>
          <a:p>
            <a:pPr lvl="1"/>
            <a:r>
              <a:rPr lang="en-US" dirty="0"/>
              <a:t>Theoretical Foundations of Community Policing</a:t>
            </a:r>
          </a:p>
          <a:p>
            <a:pPr lvl="1"/>
            <a:r>
              <a:rPr lang="en-US" dirty="0"/>
              <a:t>Direct Interaction between Police and Community Members</a:t>
            </a:r>
          </a:p>
          <a:p>
            <a:pPr lvl="1"/>
            <a:r>
              <a:rPr lang="en-US" dirty="0"/>
              <a:t>Effectiveness of Community Policing</a:t>
            </a:r>
          </a:p>
          <a:p>
            <a:pPr lvl="2"/>
            <a:r>
              <a:rPr lang="en-US" dirty="0"/>
              <a:t>Legal Considerations Surrounding the Self-Initiated Actions Associated with Community Policing</a:t>
            </a:r>
          </a:p>
          <a:p>
            <a:pPr lvl="2"/>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34</a:t>
            </a:fld>
            <a:endParaRPr lang="en-US"/>
          </a:p>
        </p:txBody>
      </p:sp>
    </p:spTree>
    <p:extLst>
      <p:ext uri="{BB962C8B-B14F-4D97-AF65-F5344CB8AC3E}">
        <p14:creationId xmlns:p14="http://schemas.microsoft.com/office/powerpoint/2010/main" val="1339527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SECTION EXAMPLES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79839705"/>
              </p:ext>
            </p:extLst>
          </p:nvPr>
        </p:nvGraphicFramePr>
        <p:xfrm>
          <a:off x="612775" y="1676401"/>
          <a:ext cx="8153400" cy="4770119"/>
        </p:xfrm>
        <a:graphic>
          <a:graphicData uri="http://schemas.openxmlformats.org/drawingml/2006/table">
            <a:tbl>
              <a:tblPr firstRow="1" bandRow="1">
                <a:tableStyleId>{5C22544A-7EE6-4342-B048-85BDC9FD1C3A}</a:tableStyleId>
              </a:tblPr>
              <a:tblGrid>
                <a:gridCol w="2130425">
                  <a:extLst>
                    <a:ext uri="{9D8B030D-6E8A-4147-A177-3AD203B41FA5}">
                      <a16:colId xmlns:a16="http://schemas.microsoft.com/office/drawing/2014/main" val="20000"/>
                    </a:ext>
                  </a:extLst>
                </a:gridCol>
                <a:gridCol w="6022975">
                  <a:extLst>
                    <a:ext uri="{9D8B030D-6E8A-4147-A177-3AD203B41FA5}">
                      <a16:colId xmlns:a16="http://schemas.microsoft.com/office/drawing/2014/main" val="20001"/>
                    </a:ext>
                  </a:extLst>
                </a:gridCol>
              </a:tblGrid>
              <a:tr h="380999">
                <a:tc>
                  <a:txBody>
                    <a:bodyPr/>
                    <a:lstStyle/>
                    <a:p>
                      <a:r>
                        <a:rPr lang="en-US" dirty="0"/>
                        <a:t>Minimal Heading</a:t>
                      </a:r>
                    </a:p>
                  </a:txBody>
                  <a:tcPr/>
                </a:tc>
                <a:tc>
                  <a:txBody>
                    <a:bodyPr/>
                    <a:lstStyle/>
                    <a:p>
                      <a:r>
                        <a:rPr lang="en-US" dirty="0"/>
                        <a:t>Descriptive Alternative</a:t>
                      </a:r>
                    </a:p>
                  </a:txBody>
                  <a:tcPr/>
                </a:tc>
                <a:extLst>
                  <a:ext uri="{0D108BD9-81ED-4DB2-BD59-A6C34878D82A}">
                    <a16:rowId xmlns:a16="http://schemas.microsoft.com/office/drawing/2014/main" val="10000"/>
                  </a:ext>
                </a:extLst>
              </a:tr>
              <a:tr h="370840">
                <a:tc>
                  <a:txBody>
                    <a:bodyPr/>
                    <a:lstStyle/>
                    <a:p>
                      <a:r>
                        <a:rPr lang="en-US" dirty="0"/>
                        <a:t>Financial Reporting</a:t>
                      </a:r>
                    </a:p>
                  </a:txBody>
                  <a:tcPr/>
                </a:tc>
                <a:tc>
                  <a:txBody>
                    <a:bodyPr/>
                    <a:lstStyle/>
                    <a:p>
                      <a:r>
                        <a:rPr lang="en-US" dirty="0"/>
                        <a:t>Controller’s Office Has Enhanced Capital Asset Financial Reporting</a:t>
                      </a:r>
                    </a:p>
                  </a:txBody>
                  <a:tcPr/>
                </a:tc>
                <a:extLst>
                  <a:ext uri="{0D108BD9-81ED-4DB2-BD59-A6C34878D82A}">
                    <a16:rowId xmlns:a16="http://schemas.microsoft.com/office/drawing/2014/main" val="10001"/>
                  </a:ext>
                </a:extLst>
              </a:tr>
              <a:tr h="370840">
                <a:tc>
                  <a:txBody>
                    <a:bodyPr/>
                    <a:lstStyle/>
                    <a:p>
                      <a:r>
                        <a:rPr lang="en-US" dirty="0"/>
                        <a:t>Expand</a:t>
                      </a:r>
                      <a:r>
                        <a:rPr lang="en-US" baseline="0" dirty="0"/>
                        <a:t> FAR 4.2</a:t>
                      </a:r>
                      <a:endParaRPr lang="en-US" dirty="0"/>
                    </a:p>
                  </a:txBody>
                  <a:tcPr/>
                </a:tc>
                <a:tc>
                  <a:txBody>
                    <a:bodyPr/>
                    <a:lstStyle/>
                    <a:p>
                      <a:r>
                        <a:rPr lang="en-US" dirty="0"/>
                        <a:t>Capital and Controlled Assets Fiscal Accountability Rule Should Be Expanded to Include Practices Specific to</a:t>
                      </a:r>
                      <a:r>
                        <a:rPr lang="en-US" baseline="0" dirty="0"/>
                        <a:t> </a:t>
                      </a:r>
                      <a:r>
                        <a:rPr lang="en-US" dirty="0"/>
                        <a:t>Land and Infrastructure</a:t>
                      </a:r>
                    </a:p>
                  </a:txBody>
                  <a:tcPr/>
                </a:tc>
                <a:extLst>
                  <a:ext uri="{0D108BD9-81ED-4DB2-BD59-A6C34878D82A}">
                    <a16:rowId xmlns:a16="http://schemas.microsoft.com/office/drawing/2014/main" val="10002"/>
                  </a:ext>
                </a:extLst>
              </a:tr>
              <a:tr h="370840">
                <a:tc>
                  <a:txBody>
                    <a:bodyPr/>
                    <a:lstStyle/>
                    <a:p>
                      <a:r>
                        <a:rPr lang="en-US" dirty="0"/>
                        <a:t>Reporting Disposal</a:t>
                      </a:r>
                      <a:r>
                        <a:rPr lang="en-US" baseline="0" dirty="0"/>
                        <a:t> of Traffic Signals</a:t>
                      </a:r>
                      <a:endParaRPr lang="en-US" dirty="0"/>
                    </a:p>
                  </a:txBody>
                  <a:tcPr/>
                </a:tc>
                <a:tc>
                  <a:txBody>
                    <a:bodyPr/>
                    <a:lstStyle/>
                    <a:p>
                      <a:r>
                        <a:rPr lang="en-US" dirty="0"/>
                        <a:t>Not Removing the Correct Traffic Signal from the System of Record Potentially Causes an Overstatement of Asset Values</a:t>
                      </a:r>
                    </a:p>
                  </a:txBody>
                  <a:tcPr/>
                </a:tc>
                <a:extLst>
                  <a:ext uri="{0D108BD9-81ED-4DB2-BD59-A6C34878D82A}">
                    <a16:rowId xmlns:a16="http://schemas.microsoft.com/office/drawing/2014/main" val="10003"/>
                  </a:ext>
                </a:extLst>
              </a:tr>
              <a:tr h="370840">
                <a:tc>
                  <a:txBody>
                    <a:bodyPr/>
                    <a:lstStyle/>
                    <a:p>
                      <a:r>
                        <a:rPr lang="en-US" dirty="0"/>
                        <a:t>Parks Designation Policy</a:t>
                      </a:r>
                    </a:p>
                  </a:txBody>
                  <a:tcPr/>
                </a:tc>
                <a:tc>
                  <a:txBody>
                    <a:bodyPr/>
                    <a:lstStyle/>
                    <a:p>
                      <a:r>
                        <a:rPr lang="en-US" dirty="0"/>
                        <a:t>The Department of Parks and Recreation Has</a:t>
                      </a:r>
                      <a:r>
                        <a:rPr lang="en-US" baseline="0" dirty="0"/>
                        <a:t> </a:t>
                      </a:r>
                      <a:r>
                        <a:rPr lang="en-US" dirty="0"/>
                        <a:t>Designated Additional Parks</a:t>
                      </a:r>
                      <a:r>
                        <a:rPr lang="en-US" baseline="0" dirty="0"/>
                        <a:t> </a:t>
                      </a:r>
                      <a:r>
                        <a:rPr lang="en-US" dirty="0"/>
                        <a:t>but Has Not Formally Adopted the Draft Parks Designation Policy</a:t>
                      </a:r>
                    </a:p>
                  </a:txBody>
                  <a:tcPr/>
                </a:tc>
                <a:extLst>
                  <a:ext uri="{0D108BD9-81ED-4DB2-BD59-A6C34878D82A}">
                    <a16:rowId xmlns:a16="http://schemas.microsoft.com/office/drawing/2014/main" val="10004"/>
                  </a:ext>
                </a:extLst>
              </a:tr>
              <a:tr h="370840">
                <a:tc>
                  <a:txBody>
                    <a:bodyPr/>
                    <a:lstStyle/>
                    <a:p>
                      <a:r>
                        <a:rPr lang="en-US" dirty="0"/>
                        <a:t>Contract Administration</a:t>
                      </a:r>
                    </a:p>
                  </a:txBody>
                  <a:tcPr/>
                </a:tc>
                <a:tc>
                  <a:txBody>
                    <a:bodyPr/>
                    <a:lstStyle/>
                    <a:p>
                      <a:r>
                        <a:rPr lang="en-US" dirty="0"/>
                        <a:t>Technology Services Can Strengthen Contract Administration Practices for the Vendor That Provides After-Hours IT Support</a:t>
                      </a:r>
                    </a:p>
                  </a:txBody>
                  <a:tcPr/>
                </a:tc>
                <a:extLst>
                  <a:ext uri="{0D108BD9-81ED-4DB2-BD59-A6C34878D82A}">
                    <a16:rowId xmlns:a16="http://schemas.microsoft.com/office/drawing/2014/main" val="10005"/>
                  </a:ext>
                </a:extLst>
              </a:tr>
              <a:tr h="370840">
                <a:tc>
                  <a:txBody>
                    <a:bodyPr/>
                    <a:lstStyle/>
                    <a:p>
                      <a:r>
                        <a:rPr lang="en-US" dirty="0"/>
                        <a:t>Policies and Procedures</a:t>
                      </a:r>
                    </a:p>
                  </a:txBody>
                  <a:tcPr/>
                </a:tc>
                <a:tc>
                  <a:txBody>
                    <a:bodyPr/>
                    <a:lstStyle/>
                    <a:p>
                      <a:r>
                        <a:rPr lang="en-US" dirty="0"/>
                        <a:t>The Board’s Outdated Policies and Procedures Do Not Reflect Current Administrative Practices</a:t>
                      </a:r>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normAutofit fontScale="85000" lnSpcReduction="20000"/>
          </a:bodyPr>
          <a:lstStyle/>
          <a:p>
            <a:fld id="{BF332062-2E44-45A5-8E8D-D813A7A333B7}" type="slidenum">
              <a:rPr lang="en-US" smtClean="0"/>
              <a:t>35</a:t>
            </a:fld>
            <a:endParaRPr lang="en-US"/>
          </a:p>
        </p:txBody>
      </p:sp>
    </p:spTree>
    <p:extLst>
      <p:ext uri="{BB962C8B-B14F-4D97-AF65-F5344CB8AC3E}">
        <p14:creationId xmlns:p14="http://schemas.microsoft.com/office/powerpoint/2010/main" val="431202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 HIERARCHY</a:t>
            </a:r>
          </a:p>
        </p:txBody>
      </p:sp>
      <p:sp>
        <p:nvSpPr>
          <p:cNvPr id="3" name="Content Placeholder 2"/>
          <p:cNvSpPr>
            <a:spLocks noGrp="1"/>
          </p:cNvSpPr>
          <p:nvPr>
            <p:ph sz="quarter" idx="1"/>
          </p:nvPr>
        </p:nvSpPr>
        <p:spPr/>
        <p:txBody>
          <a:bodyPr/>
          <a:lstStyle/>
          <a:p>
            <a:r>
              <a:rPr lang="en-US" dirty="0"/>
              <a:t>The Board Appears To Be Operating in a Professional and Unbiased Manner</a:t>
            </a:r>
          </a:p>
          <a:p>
            <a:pPr lvl="1"/>
            <a:r>
              <a:rPr lang="en-US" dirty="0"/>
              <a:t>The Mayor Judiciously Appoints Board Members from an Open Pool of Candidates</a:t>
            </a:r>
          </a:p>
          <a:p>
            <a:pPr lvl="1"/>
            <a:r>
              <a:rPr lang="en-US" dirty="0"/>
              <a:t>Board Members Are Appointed Based on Relevant Professional Experience</a:t>
            </a:r>
          </a:p>
          <a:p>
            <a:pPr lvl="1"/>
            <a:r>
              <a:rPr lang="en-US" dirty="0"/>
              <a:t>No Evidence That Board Decisions Are Influenced by the Mayor</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36</a:t>
            </a:fld>
            <a:endParaRPr lang="en-US"/>
          </a:p>
        </p:txBody>
      </p:sp>
    </p:spTree>
    <p:extLst>
      <p:ext uri="{BB962C8B-B14F-4D97-AF65-F5344CB8AC3E}">
        <p14:creationId xmlns:p14="http://schemas.microsoft.com/office/powerpoint/2010/main" val="431202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 HIERARCHY</a:t>
            </a:r>
          </a:p>
        </p:txBody>
      </p:sp>
      <p:sp>
        <p:nvSpPr>
          <p:cNvPr id="3" name="Content Placeholder 2"/>
          <p:cNvSpPr>
            <a:spLocks noGrp="1"/>
          </p:cNvSpPr>
          <p:nvPr>
            <p:ph sz="quarter" idx="1"/>
          </p:nvPr>
        </p:nvSpPr>
        <p:spPr/>
        <p:txBody>
          <a:bodyPr/>
          <a:lstStyle/>
          <a:p>
            <a:r>
              <a:rPr lang="en-US" dirty="0"/>
              <a:t>DIA’s Emergency Plan Complies with FAA Requirements and Personnel Appear Prepared for Emergencies</a:t>
            </a:r>
          </a:p>
          <a:p>
            <a:pPr lvl="1"/>
            <a:r>
              <a:rPr lang="en-US" dirty="0"/>
              <a:t>DIA’s Emergency Plan Is FAA Compliant and Is Effectively Updated </a:t>
            </a:r>
          </a:p>
          <a:p>
            <a:pPr lvl="1"/>
            <a:r>
              <a:rPr lang="en-US" dirty="0"/>
              <a:t>DIA Has a Skilled, Full-Time Emergency Preparedness Staff </a:t>
            </a:r>
          </a:p>
          <a:p>
            <a:pPr lvl="1"/>
            <a:r>
              <a:rPr lang="en-US" dirty="0"/>
              <a:t>Strong Coordination and Collaboration Exists between Airport Personnel and DIA First Responder Groups </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37</a:t>
            </a:fld>
            <a:endParaRPr lang="en-US"/>
          </a:p>
        </p:txBody>
      </p:sp>
    </p:spTree>
    <p:extLst>
      <p:ext uri="{BB962C8B-B14F-4D97-AF65-F5344CB8AC3E}">
        <p14:creationId xmlns:p14="http://schemas.microsoft.com/office/powerpoint/2010/main" val="431202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 HIERARCHY</a:t>
            </a:r>
          </a:p>
        </p:txBody>
      </p:sp>
      <p:sp>
        <p:nvSpPr>
          <p:cNvPr id="3" name="Content Placeholder 2"/>
          <p:cNvSpPr>
            <a:spLocks noGrp="1"/>
          </p:cNvSpPr>
          <p:nvPr>
            <p:ph sz="quarter" idx="1"/>
          </p:nvPr>
        </p:nvSpPr>
        <p:spPr/>
        <p:txBody>
          <a:bodyPr/>
          <a:lstStyle/>
          <a:p>
            <a:r>
              <a:rPr lang="en-US" dirty="0"/>
              <a:t>Weak Internal Controls Surrounding Open Media Foundation Asset Procurement and Accounting Practices </a:t>
            </a:r>
          </a:p>
          <a:p>
            <a:pPr lvl="1"/>
            <a:r>
              <a:rPr lang="en-US" dirty="0"/>
              <a:t>DMS Is Not Using the City’s Established Procurement Process</a:t>
            </a:r>
          </a:p>
          <a:p>
            <a:pPr lvl="1"/>
            <a:r>
              <a:rPr lang="en-US" dirty="0"/>
              <a:t>Open Media Foundation Has Made Payments to Questionable Vendors </a:t>
            </a:r>
          </a:p>
          <a:p>
            <a:pPr lvl="1"/>
            <a:r>
              <a:rPr lang="en-US" dirty="0"/>
              <a:t>OMF Assets Are Not Reported Timely </a:t>
            </a:r>
          </a:p>
          <a:p>
            <a:pPr lvl="1"/>
            <a:r>
              <a:rPr lang="en-US" dirty="0"/>
              <a:t>Utilizing the City’s Established Procurement Processes Can Reduce Risk </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38</a:t>
            </a:fld>
            <a:endParaRPr lang="en-US"/>
          </a:p>
        </p:txBody>
      </p:sp>
    </p:spTree>
    <p:extLst>
      <p:ext uri="{BB962C8B-B14F-4D97-AF65-F5344CB8AC3E}">
        <p14:creationId xmlns:p14="http://schemas.microsoft.com/office/powerpoint/2010/main" val="431202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Closing</a:t>
            </a:r>
          </a:p>
        </p:txBody>
      </p:sp>
      <p:sp>
        <p:nvSpPr>
          <p:cNvPr id="3" name="Content Placeholder 2"/>
          <p:cNvSpPr>
            <a:spLocks noGrp="1"/>
          </p:cNvSpPr>
          <p:nvPr>
            <p:ph sz="quarter" idx="1"/>
          </p:nvPr>
        </p:nvSpPr>
        <p:spPr/>
        <p:txBody>
          <a:bodyPr/>
          <a:lstStyle/>
          <a:p>
            <a:r>
              <a:rPr lang="en-US" dirty="0"/>
              <a:t>Deductive Writing: Don’t bury the lead</a:t>
            </a:r>
          </a:p>
          <a:p>
            <a:r>
              <a:rPr lang="en-US" dirty="0"/>
              <a:t>Economy of Words: Less is more</a:t>
            </a:r>
          </a:p>
          <a:p>
            <a:r>
              <a:rPr lang="en-US" dirty="0"/>
              <a:t>Descriptive Headings: More is more</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39</a:t>
            </a:fld>
            <a:endParaRPr lang="en-US"/>
          </a:p>
        </p:txBody>
      </p:sp>
    </p:spTree>
    <p:extLst>
      <p:ext uri="{BB962C8B-B14F-4D97-AF65-F5344CB8AC3E}">
        <p14:creationId xmlns:p14="http://schemas.microsoft.com/office/powerpoint/2010/main" val="431202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123113" cy="2209800"/>
          </a:xfrm>
        </p:spPr>
        <p:txBody>
          <a:bodyPr>
            <a:normAutofit/>
          </a:bodyPr>
          <a:lstStyle/>
          <a:p>
            <a:r>
              <a:rPr lang="en-US" dirty="0"/>
              <a:t>Reasoning: Induction v. Deduction</a:t>
            </a:r>
          </a:p>
          <a:p>
            <a:r>
              <a:rPr lang="en-US" dirty="0"/>
              <a:t>Inductive Writing</a:t>
            </a:r>
          </a:p>
          <a:p>
            <a:r>
              <a:rPr lang="en-US" dirty="0"/>
              <a:t>Deductive Writing</a:t>
            </a:r>
          </a:p>
          <a:p>
            <a:r>
              <a:rPr lang="en-US" dirty="0"/>
              <a:t>The Case for Deductive Writing in Audit Reports </a:t>
            </a:r>
          </a:p>
        </p:txBody>
      </p:sp>
      <p:sp>
        <p:nvSpPr>
          <p:cNvPr id="4" name="Title 3"/>
          <p:cNvSpPr>
            <a:spLocks noGrp="1"/>
          </p:cNvSpPr>
          <p:nvPr>
            <p:ph type="title"/>
          </p:nvPr>
        </p:nvSpPr>
        <p:spPr/>
        <p:txBody>
          <a:bodyPr/>
          <a:lstStyle/>
          <a:p>
            <a:r>
              <a:rPr lang="en-US" dirty="0"/>
              <a:t>DEDUCTIVE WRITING</a:t>
            </a:r>
          </a:p>
        </p:txBody>
      </p:sp>
    </p:spTree>
    <p:extLst>
      <p:ext uri="{BB962C8B-B14F-4D97-AF65-F5344CB8AC3E}">
        <p14:creationId xmlns:p14="http://schemas.microsoft.com/office/powerpoint/2010/main" val="3052865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reezing" dir="t">
                <a:rot lat="0" lon="0" rev="5640000"/>
              </a:lightRig>
            </a:scene3d>
            <a:sp3d prstMaterial="flat">
              <a:bevelT w="0" h="0"/>
              <a:contourClr>
                <a:schemeClr val="tx2"/>
              </a:contourClr>
            </a:sp3d>
          </a:bodyPr>
          <a:lstStyle/>
          <a:p>
            <a:r>
              <a:rPr lang="en-US" sz="4800" dirty="0"/>
              <a:t>Polling Question 2 of 2</a:t>
            </a:r>
            <a:endParaRPr lang="en-US" sz="4800" dirty="0">
              <a:solidFill>
                <a:schemeClr val="bg2"/>
              </a:solidFill>
              <a:effectLst/>
            </a:endParaRPr>
          </a:p>
        </p:txBody>
      </p:sp>
      <p:sp>
        <p:nvSpPr>
          <p:cNvPr id="3" name="Subtitle 2"/>
          <p:cNvSpPr>
            <a:spLocks noGrp="1"/>
          </p:cNvSpPr>
          <p:nvPr>
            <p:ph idx="1"/>
          </p:nvPr>
        </p:nvSpPr>
        <p:spPr>
          <a:xfrm>
            <a:off x="405353" y="1858086"/>
            <a:ext cx="8229600" cy="4389120"/>
          </a:xfrm>
        </p:spPr>
        <p:txBody>
          <a:bodyPr>
            <a:normAutofit/>
          </a:bodyPr>
          <a:lstStyle/>
          <a:p>
            <a:pPr marL="0" indent="0">
              <a:buNone/>
            </a:pPr>
            <a:endParaRPr lang="en-US" sz="1400" dirty="0">
              <a:solidFill>
                <a:schemeClr val="accent4">
                  <a:lumMod val="50000"/>
                </a:schemeClr>
              </a:solidFill>
              <a:latin typeface="+mj-lt"/>
            </a:endParaRPr>
          </a:p>
          <a:p>
            <a:pPr marL="0" indent="0">
              <a:buNone/>
            </a:pPr>
            <a:endParaRPr lang="en-US" sz="1400" dirty="0">
              <a:solidFill>
                <a:schemeClr val="accent4">
                  <a:lumMod val="50000"/>
                </a:schemeClr>
              </a:solidFill>
              <a:latin typeface="+mj-lt"/>
            </a:endParaRPr>
          </a:p>
        </p:txBody>
      </p:sp>
      <p:sp>
        <p:nvSpPr>
          <p:cNvPr id="5" name="Content Placeholder 2"/>
          <p:cNvSpPr txBox="1">
            <a:spLocks/>
          </p:cNvSpPr>
          <p:nvPr/>
        </p:nvSpPr>
        <p:spPr>
          <a:xfrm>
            <a:off x="457200" y="1905000"/>
            <a:ext cx="8229600" cy="4373563"/>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ct val="20000"/>
              </a:spcBef>
              <a:spcAft>
                <a:spcPts val="0"/>
              </a:spcAft>
              <a:buClr>
                <a:srgbClr val="297FD5"/>
              </a:buClr>
              <a:buSzPct val="95000"/>
              <a:buFont typeface="Wingdings 2"/>
              <a:buChar char=""/>
              <a:tabLst/>
              <a:defRPr/>
            </a:pPr>
            <a:r>
              <a:rPr kumimoji="0" lang="en-US" sz="2800" b="1" i="0" u="none" strike="noStrike" kern="1200" cap="none" spc="0" normalizeH="0" baseline="0" noProof="0" dirty="0">
                <a:ln>
                  <a:noFill/>
                </a:ln>
                <a:solidFill>
                  <a:prstClr val="black"/>
                </a:solidFill>
                <a:effectLst/>
                <a:uLnTx/>
                <a:uFillTx/>
                <a:latin typeface="Gill Sans MT" panose="020B0502020104020203"/>
                <a:ea typeface="+mn-ea"/>
                <a:cs typeface="+mn-cs"/>
              </a:rPr>
              <a:t>For individuals</a:t>
            </a:r>
            <a:r>
              <a:rPr kumimoji="0" lang="en-US" sz="2800" b="0" i="0" u="none" strike="noStrike" kern="1200" cap="none" spc="0" normalizeH="0" baseline="0" noProof="0" dirty="0">
                <a:ln>
                  <a:noFill/>
                </a:ln>
                <a:solidFill>
                  <a:prstClr val="black"/>
                </a:solidFill>
                <a:effectLst/>
                <a:uLnTx/>
                <a:uFillTx/>
                <a:latin typeface="Gill Sans MT" panose="020B0502020104020203"/>
                <a:ea typeface="+mn-ea"/>
                <a:cs typeface="+mn-cs"/>
              </a:rPr>
              <a:t>: Please be sure to answer the polling questions as they are also your attendance checks for today’s webinar.</a:t>
            </a:r>
          </a:p>
          <a:p>
            <a:pPr marL="274320" marR="0" lvl="0" indent="-274320" algn="l" defTabSz="914400" rtl="0" eaLnBrk="1" fontAlgn="auto" latinLnBrk="0" hangingPunct="1">
              <a:lnSpc>
                <a:spcPct val="100000"/>
              </a:lnSpc>
              <a:spcBef>
                <a:spcPct val="20000"/>
              </a:spcBef>
              <a:spcAft>
                <a:spcPts val="0"/>
              </a:spcAft>
              <a:buClr>
                <a:srgbClr val="297FD5"/>
              </a:buClr>
              <a:buSzPct val="95000"/>
              <a:buFont typeface="Wingdings 2"/>
              <a:buChar char=""/>
              <a:tabLst/>
              <a:defRPr/>
            </a:pPr>
            <a:r>
              <a:rPr kumimoji="0" lang="en-US" sz="2800" b="1" i="0" u="none" strike="noStrike" kern="1200" cap="none" spc="0" normalizeH="0" baseline="0" noProof="0" dirty="0">
                <a:ln>
                  <a:noFill/>
                </a:ln>
                <a:solidFill>
                  <a:prstClr val="black"/>
                </a:solidFill>
                <a:effectLst/>
                <a:uLnTx/>
                <a:uFillTx/>
                <a:latin typeface="Gill Sans MT" panose="020B0502020104020203"/>
                <a:ea typeface="+mn-ea"/>
                <a:cs typeface="+mn-cs"/>
              </a:rPr>
              <a:t>For groups</a:t>
            </a:r>
            <a:r>
              <a:rPr kumimoji="0" lang="en-US" sz="2800" b="0" i="0" u="none" strike="noStrike" kern="1200" cap="none" spc="0" normalizeH="0" baseline="0" noProof="0" dirty="0">
                <a:ln>
                  <a:noFill/>
                </a:ln>
                <a:solidFill>
                  <a:prstClr val="black"/>
                </a:solidFill>
                <a:effectLst/>
                <a:uLnTx/>
                <a:uFillTx/>
                <a:latin typeface="Gill Sans MT" panose="020B0502020104020203"/>
                <a:ea typeface="+mn-ea"/>
                <a:cs typeface="+mn-cs"/>
              </a:rPr>
              <a:t>: Please answer in a way that reflects the consensus of the group.  </a:t>
            </a:r>
          </a:p>
          <a:p>
            <a:pPr marL="1196975" marR="0" lvl="1" indent="-612775" algn="l" defTabSz="914400" rtl="0" eaLnBrk="1" fontAlgn="auto" latinLnBrk="0" hangingPunct="1">
              <a:lnSpc>
                <a:spcPct val="100000"/>
              </a:lnSpc>
              <a:spcBef>
                <a:spcPct val="20000"/>
              </a:spcBef>
              <a:spcAft>
                <a:spcPts val="0"/>
              </a:spcAft>
              <a:buClr>
                <a:srgbClr val="4A66AC"/>
              </a:buClr>
              <a:buSzPct val="85000"/>
              <a:buFont typeface="Wingdings 2"/>
              <a:buChar char=""/>
              <a:tabLst/>
              <a:defRPr/>
            </a:pPr>
            <a:r>
              <a:rPr kumimoji="0" lang="en-US" sz="2800" b="0" i="0" u="none" strike="noStrike" kern="1200" cap="none" spc="0" normalizeH="0" baseline="0" noProof="0" dirty="0">
                <a:ln>
                  <a:noFill/>
                </a:ln>
                <a:solidFill>
                  <a:prstClr val="black"/>
                </a:solidFill>
                <a:effectLst/>
                <a:uLnTx/>
                <a:uFillTx/>
                <a:latin typeface="Gill Sans MT" panose="020B0502020104020203"/>
                <a:ea typeface="+mn-ea"/>
                <a:cs typeface="+mn-cs"/>
              </a:rPr>
              <a:t>Attendance for groups is still monitored via the sign-in sheet.</a:t>
            </a:r>
          </a:p>
          <a:p>
            <a:pPr marL="309880" marR="0" lvl="0" indent="0" algn="r" defTabSz="914400" rtl="0" eaLnBrk="1" fontAlgn="auto" latinLnBrk="0" hangingPunct="1">
              <a:lnSpc>
                <a:spcPct val="100000"/>
              </a:lnSpc>
              <a:spcBef>
                <a:spcPct val="20000"/>
              </a:spcBef>
              <a:spcAft>
                <a:spcPts val="0"/>
              </a:spcAft>
              <a:buClr>
                <a:srgbClr val="297FD5"/>
              </a:buClr>
              <a:buSzPct val="95000"/>
              <a:buFont typeface="Wingdings 2"/>
              <a:buNone/>
              <a:tabLst/>
              <a:defRPr/>
            </a:pPr>
            <a:endParaRPr kumimoji="0" lang="en-US" sz="2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309880" marR="0" lvl="0" indent="0" algn="r" defTabSz="914400" rtl="0" eaLnBrk="1" fontAlgn="auto" latinLnBrk="0" hangingPunct="1">
              <a:lnSpc>
                <a:spcPct val="100000"/>
              </a:lnSpc>
              <a:spcBef>
                <a:spcPct val="20000"/>
              </a:spcBef>
              <a:spcAft>
                <a:spcPts val="0"/>
              </a:spcAft>
              <a:buClr>
                <a:srgbClr val="297FD5"/>
              </a:buClr>
              <a:buSzPct val="95000"/>
              <a:buFont typeface="Wingdings 2"/>
              <a:buNone/>
              <a:tabLst/>
              <a:defRPr/>
            </a:pPr>
            <a:endParaRPr kumimoji="0" lang="en-US" sz="2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309880" marR="0" lvl="0" indent="0" algn="r" defTabSz="914400" rtl="0" eaLnBrk="1" fontAlgn="auto" latinLnBrk="0" hangingPunct="1">
              <a:lnSpc>
                <a:spcPct val="100000"/>
              </a:lnSpc>
              <a:spcBef>
                <a:spcPct val="20000"/>
              </a:spcBef>
              <a:spcAft>
                <a:spcPts val="0"/>
              </a:spcAft>
              <a:buClr>
                <a:srgbClr val="297FD5"/>
              </a:buClr>
              <a:buSzPct val="95000"/>
              <a:buFont typeface="Wingdings 2"/>
              <a:buNone/>
              <a:tabLst/>
              <a:defRPr/>
            </a:pPr>
            <a:r>
              <a:rPr kumimoji="0" lang="en-US" sz="2400" b="0" i="1" u="none" strike="noStrike" kern="1200" cap="none" spc="0" normalizeH="0" baseline="0" noProof="0" dirty="0">
                <a:ln>
                  <a:noFill/>
                </a:ln>
                <a:solidFill>
                  <a:prstClr val="black"/>
                </a:solidFill>
                <a:effectLst/>
                <a:uLnTx/>
                <a:uFillTx/>
                <a:latin typeface="Gill Sans MT" panose="020B0502020104020203"/>
                <a:ea typeface="+mn-ea"/>
                <a:cs typeface="+mn-cs"/>
              </a:rPr>
              <a:t>Don’t forget to send in your questions!</a:t>
            </a:r>
          </a:p>
        </p:txBody>
      </p:sp>
      <p:pic>
        <p:nvPicPr>
          <p:cNvPr id="6" name="Picture 5"/>
          <p:cNvPicPr>
            <a:picLocks noChangeAspect="1"/>
          </p:cNvPicPr>
          <p:nvPr/>
        </p:nvPicPr>
        <p:blipFill>
          <a:blip r:embed="rId3"/>
          <a:stretch>
            <a:fillRect/>
          </a:stretch>
        </p:blipFill>
        <p:spPr>
          <a:xfrm>
            <a:off x="457200" y="5259388"/>
            <a:ext cx="2163888" cy="1447800"/>
          </a:xfrm>
          <a:prstGeom prst="rect">
            <a:avLst/>
          </a:prstGeom>
          <a:effectLst>
            <a:outerShdw blurRad="50800" dist="38100" dir="2700000" algn="tl" rotWithShape="0">
              <a:prstClr val="black">
                <a:alpha val="40000"/>
              </a:prstClr>
            </a:outerShdw>
          </a:effectLst>
        </p:spPr>
      </p:pic>
      <p:sp>
        <p:nvSpPr>
          <p:cNvPr id="4" name="Slide Number Placeholder 3"/>
          <p:cNvSpPr>
            <a:spLocks noGrp="1"/>
          </p:cNvSpPr>
          <p:nvPr>
            <p:ph type="sldNum" sz="quarter" idx="12"/>
          </p:nvPr>
        </p:nvSpPr>
        <p:spPr/>
        <p:txBody>
          <a:bodyPr>
            <a:normAutofit fontScale="85000" lnSpcReduction="20000"/>
          </a:bodyPr>
          <a:lstStyle/>
          <a:p>
            <a:fld id="{7279BF79-DD0D-4715-8AFF-F1F25DF14A6A}" type="slidenum">
              <a:rPr lang="en-US" smtClean="0"/>
              <a:pPr/>
              <a:t>40</a:t>
            </a:fld>
            <a:endParaRPr lang="en-US" dirty="0"/>
          </a:p>
        </p:txBody>
      </p:sp>
    </p:spTree>
    <p:extLst>
      <p:ext uri="{BB962C8B-B14F-4D97-AF65-F5344CB8AC3E}">
        <p14:creationId xmlns:p14="http://schemas.microsoft.com/office/powerpoint/2010/main" val="3673683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2857" y="0"/>
            <a:ext cx="5878285" cy="6858000"/>
          </a:xfrm>
          <a:prstGeom prst="rect">
            <a:avLst/>
          </a:prstGeom>
        </p:spPr>
      </p:pic>
      <p:sp>
        <p:nvSpPr>
          <p:cNvPr id="2" name="Slide Number Placeholder 1"/>
          <p:cNvSpPr>
            <a:spLocks noGrp="1"/>
          </p:cNvSpPr>
          <p:nvPr>
            <p:ph type="sldNum" sz="quarter" idx="12"/>
          </p:nvPr>
        </p:nvSpPr>
        <p:spPr/>
        <p:txBody>
          <a:bodyPr/>
          <a:lstStyle/>
          <a:p>
            <a:fld id="{BF332062-2E44-45A5-8E8D-D813A7A333B7}" type="slidenum">
              <a:rPr lang="en-US" smtClean="0"/>
              <a:t>41</a:t>
            </a:fld>
            <a:endParaRPr lang="en-US"/>
          </a:p>
        </p:txBody>
      </p:sp>
    </p:spTree>
    <p:extLst>
      <p:ext uri="{BB962C8B-B14F-4D97-AF65-F5344CB8AC3E}">
        <p14:creationId xmlns:p14="http://schemas.microsoft.com/office/powerpoint/2010/main" val="38777087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reezing" dir="t">
                <a:rot lat="0" lon="0" rev="5640000"/>
              </a:lightRig>
            </a:scene3d>
            <a:sp3d prstMaterial="flat">
              <a:bevelT w="0" h="0"/>
              <a:contourClr>
                <a:schemeClr val="tx2"/>
              </a:contourClr>
            </a:sp3d>
          </a:bodyPr>
          <a:lstStyle/>
          <a:p>
            <a:r>
              <a:rPr lang="en-US" sz="4800" dirty="0">
                <a:solidFill>
                  <a:srgbClr val="242852"/>
                </a:solidFill>
              </a:rPr>
              <a:t>Question and Answer Session</a:t>
            </a:r>
            <a:endParaRPr lang="en-US" sz="4800" dirty="0">
              <a:solidFill>
                <a:schemeClr val="bg2"/>
              </a:solidFill>
              <a:effectLst/>
            </a:endParaRPr>
          </a:p>
        </p:txBody>
      </p:sp>
      <p:sp>
        <p:nvSpPr>
          <p:cNvPr id="3" name="Subtitle 2"/>
          <p:cNvSpPr>
            <a:spLocks noGrp="1"/>
          </p:cNvSpPr>
          <p:nvPr>
            <p:ph idx="1"/>
          </p:nvPr>
        </p:nvSpPr>
        <p:spPr>
          <a:xfrm>
            <a:off x="536448" y="1752600"/>
            <a:ext cx="8229600" cy="4389120"/>
          </a:xfrm>
        </p:spPr>
        <p:txBody>
          <a:bodyPr>
            <a:normAutofit/>
          </a:bodyPr>
          <a:lstStyle/>
          <a:p>
            <a:pPr marL="0" indent="0">
              <a:buNone/>
            </a:pPr>
            <a:endParaRPr lang="en-US" sz="1400" dirty="0">
              <a:solidFill>
                <a:schemeClr val="accent4">
                  <a:lumMod val="50000"/>
                </a:schemeClr>
              </a:solidFill>
              <a:latin typeface="+mj-lt"/>
            </a:endParaRPr>
          </a:p>
          <a:p>
            <a:pPr marL="0" indent="0">
              <a:buNone/>
            </a:pPr>
            <a:endParaRPr lang="en-US" sz="1400" dirty="0">
              <a:solidFill>
                <a:schemeClr val="accent4">
                  <a:lumMod val="50000"/>
                </a:schemeClr>
              </a:solidFill>
              <a:latin typeface="+mj-lt"/>
            </a:endParaRPr>
          </a:p>
        </p:txBody>
      </p:sp>
      <p:sp>
        <p:nvSpPr>
          <p:cNvPr id="5" name="TextBox 4"/>
          <p:cNvSpPr txBox="1"/>
          <p:nvPr/>
        </p:nvSpPr>
        <p:spPr>
          <a:xfrm>
            <a:off x="2125341" y="4320195"/>
            <a:ext cx="1543049" cy="830997"/>
          </a:xfrm>
          <a:prstGeom prst="rect">
            <a:avLst/>
          </a:prstGeom>
          <a:noFill/>
        </p:spPr>
        <p:txBody>
          <a:bodyPr wrap="square" rtlCol="0">
            <a:spAutoFit/>
          </a:bodyPr>
          <a:lstStyle/>
          <a:p>
            <a:pPr algn="ctr"/>
            <a:r>
              <a:rPr lang="en-US" sz="1200" b="1" dirty="0"/>
              <a:t>Moderator</a:t>
            </a:r>
            <a:br>
              <a:rPr lang="en-US" sz="1200" dirty="0"/>
            </a:br>
            <a:r>
              <a:rPr lang="en-US" sz="1200" i="1" dirty="0"/>
              <a:t>R. Kinney Poynter</a:t>
            </a:r>
          </a:p>
          <a:p>
            <a:pPr algn="ctr"/>
            <a:r>
              <a:rPr lang="en-US" sz="1200" dirty="0"/>
              <a:t>Executive Director</a:t>
            </a:r>
          </a:p>
          <a:p>
            <a:pPr algn="ctr"/>
            <a:r>
              <a:rPr lang="en-US" sz="1200" dirty="0"/>
              <a:t>NASACT</a:t>
            </a:r>
          </a:p>
        </p:txBody>
      </p:sp>
      <p:sp>
        <p:nvSpPr>
          <p:cNvPr id="7" name="TextBox 6"/>
          <p:cNvSpPr txBox="1"/>
          <p:nvPr/>
        </p:nvSpPr>
        <p:spPr>
          <a:xfrm>
            <a:off x="4881031" y="4320195"/>
            <a:ext cx="2468847" cy="830997"/>
          </a:xfrm>
          <a:prstGeom prst="rect">
            <a:avLst/>
          </a:prstGeom>
          <a:noFill/>
        </p:spPr>
        <p:txBody>
          <a:bodyPr wrap="square" rtlCol="0">
            <a:spAutoFit/>
          </a:bodyPr>
          <a:lstStyle/>
          <a:p>
            <a:pPr algn="ctr"/>
            <a:r>
              <a:rPr lang="en-US" sz="1200" b="1" dirty="0"/>
              <a:t>Speaker</a:t>
            </a:r>
            <a:br>
              <a:rPr lang="en-US" sz="1200" dirty="0"/>
            </a:br>
            <a:r>
              <a:rPr lang="en-US" sz="1200" i="1" dirty="0"/>
              <a:t>Emily Jacobson</a:t>
            </a:r>
          </a:p>
          <a:p>
            <a:pPr algn="ctr"/>
            <a:r>
              <a:rPr lang="en-US" sz="1200" dirty="0"/>
              <a:t>Communications Specialist</a:t>
            </a:r>
          </a:p>
          <a:p>
            <a:pPr algn="ctr"/>
            <a:r>
              <a:rPr lang="en-US" sz="1200" dirty="0"/>
              <a:t>City and County of Denver (CO)</a:t>
            </a:r>
          </a:p>
        </p:txBody>
      </p:sp>
      <p:sp>
        <p:nvSpPr>
          <p:cNvPr id="13" name="Slide Number Placeholder 12"/>
          <p:cNvSpPr>
            <a:spLocks noGrp="1"/>
          </p:cNvSpPr>
          <p:nvPr>
            <p:ph type="sldNum" sz="quarter" idx="12"/>
          </p:nvPr>
        </p:nvSpPr>
        <p:spPr/>
        <p:txBody>
          <a:bodyPr>
            <a:normAutofit fontScale="85000" lnSpcReduction="20000"/>
          </a:bodyPr>
          <a:lstStyle/>
          <a:p>
            <a:fld id="{7279BF79-DD0D-4715-8AFF-F1F25DF14A6A}" type="slidenum">
              <a:rPr lang="en-US" smtClean="0"/>
              <a:pPr/>
              <a:t>42</a:t>
            </a:fld>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1055" y="2438400"/>
            <a:ext cx="1828800" cy="1828800"/>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1200" y="2438400"/>
            <a:ext cx="1831333" cy="1828800"/>
          </a:xfrm>
          <a:prstGeom prst="rect">
            <a:avLst/>
          </a:prstGeom>
        </p:spPr>
      </p:pic>
    </p:spTree>
    <p:extLst>
      <p:ext uri="{BB962C8B-B14F-4D97-AF65-F5344CB8AC3E}">
        <p14:creationId xmlns:p14="http://schemas.microsoft.com/office/powerpoint/2010/main" val="33221354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scene3d>
              <a:camera prst="orthographicFront"/>
              <a:lightRig rig="freezing" dir="t">
                <a:rot lat="0" lon="0" rev="5640000"/>
              </a:lightRig>
            </a:scene3d>
            <a:sp3d prstMaterial="flat">
              <a:bevelT w="0" h="0"/>
              <a:contourClr>
                <a:schemeClr val="tx2"/>
              </a:contourClr>
            </a:sp3d>
          </a:bodyPr>
          <a:lstStyle/>
          <a:p>
            <a:r>
              <a:rPr lang="en-US" sz="5300" dirty="0"/>
              <a:t>Attendance Check </a:t>
            </a:r>
            <a:br>
              <a:rPr lang="en-US" sz="4800" dirty="0"/>
            </a:br>
            <a:br>
              <a:rPr lang="en-US" sz="4800" dirty="0"/>
            </a:br>
            <a:r>
              <a:rPr lang="en-US" sz="4800" dirty="0"/>
              <a:t>FOR INDIVIDUALS ONLY</a:t>
            </a:r>
            <a:endParaRPr lang="en-US" sz="4800" dirty="0">
              <a:solidFill>
                <a:schemeClr val="bg2"/>
              </a:solidFill>
              <a:effectLst/>
            </a:endParaRPr>
          </a:p>
        </p:txBody>
      </p:sp>
      <p:sp>
        <p:nvSpPr>
          <p:cNvPr id="11" name="Content Placeholder 1"/>
          <p:cNvSpPr>
            <a:spLocks noGrp="1"/>
          </p:cNvSpPr>
          <p:nvPr>
            <p:ph idx="1"/>
          </p:nvPr>
        </p:nvSpPr>
        <p:spPr>
          <a:xfrm>
            <a:off x="457200" y="2621280"/>
            <a:ext cx="8229600" cy="3474720"/>
          </a:xfrm>
        </p:spPr>
        <p:txBody>
          <a:bodyPr>
            <a:normAutofit/>
          </a:bodyPr>
          <a:lstStyle/>
          <a:p>
            <a:pPr>
              <a:buFont typeface="Wingdings" panose="05000000000000000000" pitchFamily="2" charset="2"/>
              <a:buChar char="§"/>
              <a:defRPr/>
            </a:pPr>
            <a:r>
              <a:rPr lang="en-US" sz="4000" dirty="0"/>
              <a:t>Please type “</a:t>
            </a:r>
            <a:r>
              <a:rPr lang="en-US" sz="4000" b="1" dirty="0"/>
              <a:t>I have completed the webinar</a:t>
            </a:r>
            <a:r>
              <a:rPr lang="en-US" sz="4000" dirty="0"/>
              <a:t>.” in your </a:t>
            </a:r>
            <a:r>
              <a:rPr lang="en-US" sz="4000" u="sng" dirty="0"/>
              <a:t>Question toolbar</a:t>
            </a:r>
            <a:r>
              <a:rPr lang="en-US" sz="4000" dirty="0"/>
              <a:t>.</a:t>
            </a:r>
          </a:p>
          <a:p>
            <a:pPr marL="0" indent="0" algn="ctr">
              <a:buNone/>
              <a:defRPr/>
            </a:pPr>
            <a:endParaRPr lang="en-US" sz="1800" dirty="0"/>
          </a:p>
          <a:p>
            <a:pPr>
              <a:buFont typeface="Wingdings" panose="05000000000000000000" pitchFamily="2" charset="2"/>
              <a:buChar char="§"/>
              <a:defRPr/>
            </a:pPr>
            <a:r>
              <a:rPr lang="en-US" sz="4000" dirty="0"/>
              <a:t>Be sure to hit the send button after typing your response.</a:t>
            </a:r>
          </a:p>
          <a:p>
            <a:pPr marL="0" indent="0" algn="ctr">
              <a:buNone/>
              <a:defRPr/>
            </a:pPr>
            <a:endParaRPr lang="en-US" dirty="0"/>
          </a:p>
          <a:p>
            <a:pPr>
              <a:defRPr/>
            </a:pPr>
            <a:endParaRPr lang="en-US" dirty="0"/>
          </a:p>
        </p:txBody>
      </p:sp>
      <p:sp>
        <p:nvSpPr>
          <p:cNvPr id="12" name="Slide Number Placeholder 11"/>
          <p:cNvSpPr>
            <a:spLocks noGrp="1"/>
          </p:cNvSpPr>
          <p:nvPr>
            <p:ph type="sldNum" sz="quarter" idx="12"/>
          </p:nvPr>
        </p:nvSpPr>
        <p:spPr/>
        <p:txBody>
          <a:bodyPr>
            <a:normAutofit fontScale="85000" lnSpcReduction="20000"/>
          </a:bodyPr>
          <a:lstStyle/>
          <a:p>
            <a:fld id="{7279BF79-DD0D-4715-8AFF-F1F25DF14A6A}" type="slidenum">
              <a:rPr lang="en-US" smtClean="0"/>
              <a:pPr/>
              <a:t>43</a:t>
            </a:fld>
            <a:endParaRPr lang="en-US" dirty="0"/>
          </a:p>
        </p:txBody>
      </p:sp>
    </p:spTree>
    <p:extLst>
      <p:ext uri="{BB962C8B-B14F-4D97-AF65-F5344CB8AC3E}">
        <p14:creationId xmlns:p14="http://schemas.microsoft.com/office/powerpoint/2010/main" val="205274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INDUCTION v. DEDUCTION</a:t>
            </a:r>
          </a:p>
        </p:txBody>
      </p:sp>
      <p:sp>
        <p:nvSpPr>
          <p:cNvPr id="3" name="Content Placeholder 2"/>
          <p:cNvSpPr>
            <a:spLocks noGrp="1"/>
          </p:cNvSpPr>
          <p:nvPr>
            <p:ph sz="quarter" idx="1"/>
          </p:nvPr>
        </p:nvSpPr>
        <p:spPr/>
        <p:txBody>
          <a:bodyPr/>
          <a:lstStyle/>
          <a:p>
            <a:r>
              <a:rPr lang="en-US" dirty="0"/>
              <a:t>Approaches to Reasoning:</a:t>
            </a:r>
          </a:p>
          <a:p>
            <a:pPr lvl="1"/>
            <a:r>
              <a:rPr lang="en-US" dirty="0"/>
              <a:t>Induction</a:t>
            </a:r>
          </a:p>
          <a:p>
            <a:pPr lvl="2"/>
            <a:r>
              <a:rPr lang="en-US" dirty="0"/>
              <a:t>Moving from specific observations to broader generalizations and theories</a:t>
            </a:r>
          </a:p>
          <a:p>
            <a:pPr lvl="2"/>
            <a:r>
              <a:rPr lang="en-US" dirty="0"/>
              <a:t>Build up to conclusion</a:t>
            </a:r>
          </a:p>
          <a:p>
            <a:pPr lvl="2"/>
            <a:r>
              <a:rPr lang="en-US" dirty="0"/>
              <a:t>Bottom-up approach</a:t>
            </a:r>
          </a:p>
          <a:p>
            <a:pPr lvl="1"/>
            <a:r>
              <a:rPr lang="en-US" dirty="0"/>
              <a:t>Deduction </a:t>
            </a:r>
          </a:p>
          <a:p>
            <a:pPr lvl="2"/>
            <a:r>
              <a:rPr lang="en-US" dirty="0"/>
              <a:t>Working from the more general to the more specific</a:t>
            </a:r>
          </a:p>
          <a:p>
            <a:pPr lvl="2"/>
            <a:r>
              <a:rPr lang="en-US" dirty="0"/>
              <a:t>Begin with conclusion</a:t>
            </a:r>
          </a:p>
          <a:p>
            <a:pPr lvl="2"/>
            <a:r>
              <a:rPr lang="en-US" dirty="0"/>
              <a:t>Top-down approach</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5</a:t>
            </a:fld>
            <a:endParaRPr lang="en-US"/>
          </a:p>
        </p:txBody>
      </p:sp>
    </p:spTree>
    <p:extLst>
      <p:ext uri="{BB962C8B-B14F-4D97-AF65-F5344CB8AC3E}">
        <p14:creationId xmlns:p14="http://schemas.microsoft.com/office/powerpoint/2010/main" val="183848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INDUCTIVE WRITING</a:t>
            </a:r>
          </a:p>
        </p:txBody>
      </p:sp>
      <p:sp>
        <p:nvSpPr>
          <p:cNvPr id="3" name="Content Placeholder 2"/>
          <p:cNvSpPr>
            <a:spLocks noGrp="1"/>
          </p:cNvSpPr>
          <p:nvPr>
            <p:ph sz="quarter" idx="1"/>
          </p:nvPr>
        </p:nvSpPr>
        <p:spPr/>
        <p:txBody>
          <a:bodyPr/>
          <a:lstStyle/>
          <a:p>
            <a:r>
              <a:rPr lang="en-US" dirty="0"/>
              <a:t>Inductive Writing</a:t>
            </a:r>
          </a:p>
          <a:p>
            <a:pPr lvl="1"/>
            <a:r>
              <a:rPr lang="en-US" dirty="0"/>
              <a:t>Concrete to abstract</a:t>
            </a:r>
          </a:p>
          <a:p>
            <a:pPr lvl="1"/>
            <a:r>
              <a:rPr lang="en-US" dirty="0"/>
              <a:t>Start with details and lead your reader to the conclusion</a:t>
            </a:r>
          </a:p>
          <a:p>
            <a:pPr lvl="1"/>
            <a:r>
              <a:rPr lang="en-US" dirty="0"/>
              <a:t>Allow your readers to discover things with you</a:t>
            </a:r>
          </a:p>
          <a:p>
            <a:pPr lvl="1"/>
            <a:r>
              <a:rPr lang="en-US" dirty="0"/>
              <a:t>Keeps the reader’s attention, as he or she must read all the pieces of the puzzle before they are connected</a:t>
            </a:r>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6</a:t>
            </a:fld>
            <a:endParaRPr lang="en-US"/>
          </a:p>
        </p:txBody>
      </p:sp>
    </p:spTree>
    <p:extLst>
      <p:ext uri="{BB962C8B-B14F-4D97-AF65-F5344CB8AC3E}">
        <p14:creationId xmlns:p14="http://schemas.microsoft.com/office/powerpoint/2010/main" val="19502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INDUCTIVE WRITING EXAMPLE</a:t>
            </a:r>
          </a:p>
        </p:txBody>
      </p:sp>
      <p:sp>
        <p:nvSpPr>
          <p:cNvPr id="3" name="Content Placeholder 2"/>
          <p:cNvSpPr>
            <a:spLocks noGrp="1"/>
          </p:cNvSpPr>
          <p:nvPr>
            <p:ph sz="quarter" idx="1"/>
          </p:nvPr>
        </p:nvSpPr>
        <p:spPr/>
        <p:txBody>
          <a:bodyPr>
            <a:normAutofit/>
          </a:bodyPr>
          <a:lstStyle/>
          <a:p>
            <a:pPr marL="0" indent="0">
              <a:buNone/>
            </a:pPr>
            <a:r>
              <a:rPr lang="en-US" sz="3000" i="1" dirty="0"/>
              <a:t>My dog Max wants to chase every non-human living creature he sees, whether it is the cats in the house or rabbits and squirrels in the backyard. Sources indicate that this is a behavior typical of Jack Russell terriers. While Max is a mixed breed dog, he is approximately the same size and has many of the typical markings of a Jack Russell. From these facts along with his behaviors, we surmise that Max is indeed at least part Jack Russell terrier.</a:t>
            </a:r>
            <a:endParaRPr lang="en-US" sz="3000"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7</a:t>
            </a:fld>
            <a:endParaRPr lang="en-US"/>
          </a:p>
        </p:txBody>
      </p:sp>
    </p:spTree>
    <p:extLst>
      <p:ext uri="{BB962C8B-B14F-4D97-AF65-F5344CB8AC3E}">
        <p14:creationId xmlns:p14="http://schemas.microsoft.com/office/powerpoint/2010/main" val="1415837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INDUCTIVE WRITING EXAMPLE</a:t>
            </a:r>
          </a:p>
        </p:txBody>
      </p:sp>
      <p:sp>
        <p:nvSpPr>
          <p:cNvPr id="3" name="Content Placeholder 2"/>
          <p:cNvSpPr>
            <a:spLocks noGrp="1"/>
          </p:cNvSpPr>
          <p:nvPr>
            <p:ph sz="quarter" idx="1"/>
          </p:nvPr>
        </p:nvSpPr>
        <p:spPr/>
        <p:txBody>
          <a:bodyPr>
            <a:normAutofit/>
          </a:bodyPr>
          <a:lstStyle/>
          <a:p>
            <a:r>
              <a:rPr lang="en-US" dirty="0"/>
              <a:t>Within that short paragraph, you learned about Max’s manners and a little about what he might look like, and then the concluding sentence connected these ideas together.</a:t>
            </a:r>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8</a:t>
            </a:fld>
            <a:endParaRPr lang="en-US"/>
          </a:p>
        </p:txBody>
      </p:sp>
    </p:spTree>
    <p:extLst>
      <p:ext uri="{BB962C8B-B14F-4D97-AF65-F5344CB8AC3E}">
        <p14:creationId xmlns:p14="http://schemas.microsoft.com/office/powerpoint/2010/main" val="266285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FOR INDUCTIVE WRITING</a:t>
            </a:r>
          </a:p>
        </p:txBody>
      </p:sp>
      <p:sp>
        <p:nvSpPr>
          <p:cNvPr id="3" name="Content Placeholder 2"/>
          <p:cNvSpPr>
            <a:spLocks noGrp="1"/>
          </p:cNvSpPr>
          <p:nvPr>
            <p:ph sz="quarter" idx="1"/>
          </p:nvPr>
        </p:nvSpPr>
        <p:spPr/>
        <p:txBody>
          <a:bodyPr>
            <a:normAutofit/>
          </a:bodyPr>
          <a:lstStyle/>
          <a:p>
            <a:r>
              <a:rPr lang="en-US" dirty="0"/>
              <a:t>Purposes for this kind of writing include: </a:t>
            </a:r>
          </a:p>
          <a:p>
            <a:pPr lvl="1"/>
            <a:r>
              <a:rPr lang="en-US" dirty="0"/>
              <a:t>Creative writing</a:t>
            </a:r>
          </a:p>
          <a:p>
            <a:pPr lvl="1"/>
            <a:r>
              <a:rPr lang="en-US" dirty="0"/>
              <a:t>Persuasive essays</a:t>
            </a:r>
          </a:p>
          <a:p>
            <a:pPr lvl="1"/>
            <a:r>
              <a:rPr lang="en-US" dirty="0"/>
              <a:t>Speeches</a:t>
            </a:r>
          </a:p>
          <a:p>
            <a:r>
              <a:rPr lang="en-US" dirty="0"/>
              <a:t>Used for controversial topics to maintain reader attention</a:t>
            </a:r>
          </a:p>
          <a:p>
            <a:r>
              <a:rPr lang="en-US" dirty="0"/>
              <a:t>Helps you clarify (not prove) your stance to insure logical progression and conclusion</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F332062-2E44-45A5-8E8D-D813A7A333B7}" type="slidenum">
              <a:rPr lang="en-US" smtClean="0"/>
              <a:t>9</a:t>
            </a:fld>
            <a:endParaRPr lang="en-US"/>
          </a:p>
        </p:txBody>
      </p:sp>
    </p:spTree>
    <p:extLst>
      <p:ext uri="{BB962C8B-B14F-4D97-AF65-F5344CB8AC3E}">
        <p14:creationId xmlns:p14="http://schemas.microsoft.com/office/powerpoint/2010/main" val="20797350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4901</TotalTime>
  <Words>1764</Words>
  <Application>Microsoft Office PowerPoint</Application>
  <PresentationFormat>On-screen Show (4:3)</PresentationFormat>
  <Paragraphs>329</Paragraphs>
  <Slides>43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Gill Sans MT</vt:lpstr>
      <vt:lpstr>Tw Cen MT</vt:lpstr>
      <vt:lpstr>Wingdings</vt:lpstr>
      <vt:lpstr>Wingdings 2</vt:lpstr>
      <vt:lpstr>Median</vt:lpstr>
      <vt:lpstr>Audit Report Writing</vt:lpstr>
      <vt:lpstr>Opening Remarks</vt:lpstr>
      <vt:lpstr>LEARNING OBJECTIVES</vt:lpstr>
      <vt:lpstr>DEDUCTIVE WRITING</vt:lpstr>
      <vt:lpstr>INDUCTION v. DEDUCTION</vt:lpstr>
      <vt:lpstr>INDUCTIVE WRITING</vt:lpstr>
      <vt:lpstr>INDUCTIVE WRITING EXAMPLE</vt:lpstr>
      <vt:lpstr>INDUCTIVE WRITING EXAMPLE</vt:lpstr>
      <vt:lpstr>CASE FOR INDUCTIVE WRITING</vt:lpstr>
      <vt:lpstr>DEDUCTIVE WRITING</vt:lpstr>
      <vt:lpstr>DEDUCTIVE WRITING EXAMPLE</vt:lpstr>
      <vt:lpstr>DEDUCTIVE WRITING EXAMPLE</vt:lpstr>
      <vt:lpstr>CASE FOR DEDUCTIVE WRITING</vt:lpstr>
      <vt:lpstr>Polling Question 1 of 2</vt:lpstr>
      <vt:lpstr>ECONOMY OF WORDS</vt:lpstr>
      <vt:lpstr>ECONOMY OF WORDS</vt:lpstr>
      <vt:lpstr>EXERCISING WORD ECONOMY</vt:lpstr>
      <vt:lpstr>EXERCISING WORD ECONOMY</vt:lpstr>
      <vt:lpstr>EXERCISING WORD ECONOMY</vt:lpstr>
      <vt:lpstr>EXERCISING WORD ECONOMY</vt:lpstr>
      <vt:lpstr>EXERCISING WORD ECONOMY</vt:lpstr>
      <vt:lpstr>EXERCISING WORD ECONOMY</vt:lpstr>
      <vt:lpstr>EXERCISING WORD ECONOMY</vt:lpstr>
      <vt:lpstr>PowerPoint Presentation</vt:lpstr>
      <vt:lpstr>PowerPoint Presentation</vt:lpstr>
      <vt:lpstr>PowerPoint Presentation</vt:lpstr>
      <vt:lpstr>EXERCISING WORD ECONOMY</vt:lpstr>
      <vt:lpstr>EXERCISING WORD ECONOMY</vt:lpstr>
      <vt:lpstr>EXERCISING WORD ECONOMY</vt:lpstr>
      <vt:lpstr>Descriptive Headings</vt:lpstr>
      <vt:lpstr>AUDIT REPORT HEADINGS</vt:lpstr>
      <vt:lpstr>BACKGROUND SECTION EXAMPLES</vt:lpstr>
      <vt:lpstr>HEADING HIERARCHY</vt:lpstr>
      <vt:lpstr>HEADING HIERARCHY</vt:lpstr>
      <vt:lpstr>FINDING SECTION EXAMPLES</vt:lpstr>
      <vt:lpstr>HEADING HIERARCHY</vt:lpstr>
      <vt:lpstr>HEADING HIERARCHY</vt:lpstr>
      <vt:lpstr>HEADING HIERARCHY</vt:lpstr>
      <vt:lpstr>In Closing</vt:lpstr>
      <vt:lpstr>Polling Question 2 of 2</vt:lpstr>
      <vt:lpstr>PowerPoint Presentation</vt:lpstr>
      <vt:lpstr>Question and Answer Session</vt:lpstr>
      <vt:lpstr>Attendance Check   FOR INDIVIDUALS ONLY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Report Writing</dc:title>
  <dc:creator>E&amp;E</dc:creator>
  <cp:lastModifiedBy>Anna Peniston</cp:lastModifiedBy>
  <cp:revision>39</cp:revision>
  <dcterms:created xsi:type="dcterms:W3CDTF">2016-07-01T15:45:02Z</dcterms:created>
  <dcterms:modified xsi:type="dcterms:W3CDTF">2016-07-12T15:17:57Z</dcterms:modified>
</cp:coreProperties>
</file>