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313" r:id="rId3"/>
    <p:sldId id="316" r:id="rId4"/>
    <p:sldId id="317" r:id="rId5"/>
    <p:sldId id="257" r:id="rId6"/>
    <p:sldId id="258" r:id="rId7"/>
    <p:sldId id="301" r:id="rId8"/>
    <p:sldId id="302" r:id="rId9"/>
    <p:sldId id="304" r:id="rId10"/>
    <p:sldId id="303" r:id="rId11"/>
    <p:sldId id="310" r:id="rId12"/>
    <p:sldId id="311" r:id="rId13"/>
    <p:sldId id="274" r:id="rId14"/>
    <p:sldId id="300" r:id="rId15"/>
    <p:sldId id="276" r:id="rId16"/>
    <p:sldId id="292" r:id="rId17"/>
    <p:sldId id="297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5FF9-3EA1-4632-B6B5-03B29E496D8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791E5-4836-44DE-BC05-AE9F6D92B5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98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54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2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57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13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533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04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7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23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608E-60E3-4EB6-B028-F3D4973C8EA0}" type="datetimeFigureOut">
              <a:rPr lang="en-IN" smtClean="0"/>
              <a:pPr/>
              <a:t>25-04-2017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0261-714A-4E1E-BA0B-AF4D0B3BFEE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22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307" y="1122363"/>
            <a:ext cx="10650828" cy="2387600"/>
          </a:xfrm>
        </p:spPr>
        <p:txBody>
          <a:bodyPr>
            <a:normAutofit fontScale="90000"/>
          </a:bodyPr>
          <a:lstStyle/>
          <a:p>
            <a:r>
              <a:rPr lang="en-IN" sz="4000" b="1" i="1" dirty="0" smtClean="0">
                <a:solidFill>
                  <a:srgbClr val="0070C0"/>
                </a:solidFill>
              </a:rPr>
              <a:t>Writing of Management Audit Report </a:t>
            </a:r>
            <a:br>
              <a:rPr lang="en-IN" sz="4000" b="1" i="1" dirty="0" smtClean="0">
                <a:solidFill>
                  <a:srgbClr val="0070C0"/>
                </a:solidFill>
              </a:rPr>
            </a:br>
            <a:r>
              <a:rPr lang="en-IN" sz="9600" dirty="0" smtClean="0">
                <a:solidFill>
                  <a:srgbClr val="0070C0"/>
                </a:solidFill>
              </a:rPr>
              <a:t>Report Writing</a:t>
            </a:r>
            <a:br>
              <a:rPr lang="en-IN" sz="9600" dirty="0" smtClean="0">
                <a:solidFill>
                  <a:srgbClr val="0070C0"/>
                </a:solidFill>
              </a:rPr>
            </a:br>
            <a:r>
              <a:rPr lang="en-IN" sz="3600" b="1" i="1" dirty="0" smtClean="0">
                <a:solidFill>
                  <a:srgbClr val="0070C0"/>
                </a:solidFill>
              </a:rPr>
              <a:t> </a:t>
            </a:r>
            <a:endParaRPr lang="en-IN" sz="36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800" dirty="0" smtClean="0"/>
              <a:t>Dinesh Pant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493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7" y="141669"/>
            <a:ext cx="11809926" cy="4636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rgbClr val="C00000"/>
                </a:solidFill>
              </a:rPr>
              <a:t>Others </a:t>
            </a:r>
            <a:r>
              <a:rPr lang="en-IN" sz="3200" dirty="0" smtClean="0">
                <a:solidFill>
                  <a:srgbClr val="C00000"/>
                </a:solidFill>
              </a:rPr>
              <a:t>reports </a:t>
            </a:r>
            <a:r>
              <a:rPr lang="en-IN" sz="3200" dirty="0">
                <a:solidFill>
                  <a:srgbClr val="C00000"/>
                </a:solidFill>
              </a:rPr>
              <a:t>(e.g., </a:t>
            </a:r>
            <a:r>
              <a:rPr lang="en-IN" sz="3200" dirty="0" smtClean="0">
                <a:solidFill>
                  <a:srgbClr val="C00000"/>
                </a:solidFill>
              </a:rPr>
              <a:t>Auditor General’s Performance Audit Report 2071)</a:t>
            </a:r>
            <a:endParaRPr lang="en-IN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37129"/>
            <a:ext cx="5157787" cy="489395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Coverage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19" y="1326525"/>
            <a:ext cx="4829578" cy="5383368"/>
          </a:xfrm>
        </p:spPr>
        <p:txBody>
          <a:bodyPr>
            <a:normAutofit fontScale="55000" lnSpcReduction="20000"/>
          </a:bodyPr>
          <a:lstStyle/>
          <a:p>
            <a:r>
              <a:rPr lang="en-IN" sz="3600" dirty="0"/>
              <a:t>Situation of objective fulfilment</a:t>
            </a:r>
          </a:p>
          <a:p>
            <a:r>
              <a:rPr lang="en-IN" sz="3600" dirty="0" smtClean="0"/>
              <a:t>Comparative </a:t>
            </a:r>
            <a:r>
              <a:rPr lang="en-IN" sz="3600" dirty="0"/>
              <a:t>review of targets and accomplishments</a:t>
            </a:r>
          </a:p>
          <a:p>
            <a:r>
              <a:rPr lang="en-IN" sz="3600" dirty="0"/>
              <a:t>Compliance to law, procedures and directives</a:t>
            </a:r>
          </a:p>
          <a:p>
            <a:r>
              <a:rPr lang="en-IN" sz="3600" dirty="0" smtClean="0"/>
              <a:t>Physical </a:t>
            </a:r>
            <a:r>
              <a:rPr lang="en-IN" sz="3600" dirty="0"/>
              <a:t>infrastructure and utilization</a:t>
            </a:r>
          </a:p>
          <a:p>
            <a:r>
              <a:rPr lang="en-IN" sz="3600" dirty="0"/>
              <a:t>Information system and </a:t>
            </a:r>
            <a:r>
              <a:rPr lang="en-IN" sz="3600" dirty="0" smtClean="0"/>
              <a:t>record </a:t>
            </a:r>
            <a:r>
              <a:rPr lang="en-IN" sz="3600" dirty="0"/>
              <a:t>mgmt.</a:t>
            </a:r>
          </a:p>
          <a:p>
            <a:r>
              <a:rPr lang="en-IN" sz="3600" dirty="0"/>
              <a:t>Manpower </a:t>
            </a:r>
            <a:r>
              <a:rPr lang="en-IN" sz="3600" dirty="0" smtClean="0"/>
              <a:t>management</a:t>
            </a:r>
            <a:endParaRPr lang="en-IN" sz="3600" dirty="0"/>
          </a:p>
          <a:p>
            <a:r>
              <a:rPr lang="en-IN" sz="3600" dirty="0"/>
              <a:t>Utilization of existing capacity</a:t>
            </a:r>
          </a:p>
          <a:p>
            <a:r>
              <a:rPr lang="en-IN" sz="3600" dirty="0"/>
              <a:t>Monitoring and </a:t>
            </a:r>
            <a:r>
              <a:rPr lang="en-IN" sz="3600" dirty="0" smtClean="0"/>
              <a:t>evaluation </a:t>
            </a:r>
            <a:r>
              <a:rPr lang="en-IN" sz="3600" dirty="0"/>
              <a:t>system</a:t>
            </a:r>
          </a:p>
          <a:p>
            <a:r>
              <a:rPr lang="en-IN" sz="3600" dirty="0"/>
              <a:t>Situation of program execution</a:t>
            </a:r>
          </a:p>
          <a:p>
            <a:r>
              <a:rPr lang="en-IN" sz="3600" dirty="0"/>
              <a:t>Transparency and accountability</a:t>
            </a:r>
          </a:p>
          <a:p>
            <a:r>
              <a:rPr lang="en-IN" sz="3600" dirty="0"/>
              <a:t>Program execution </a:t>
            </a:r>
          </a:p>
          <a:p>
            <a:r>
              <a:rPr lang="en-IN" sz="3600" dirty="0"/>
              <a:t>Mobilization of financial resources</a:t>
            </a:r>
          </a:p>
          <a:p>
            <a:r>
              <a:rPr lang="en-IN" sz="3600" dirty="0"/>
              <a:t>Coordination situation</a:t>
            </a:r>
          </a:p>
          <a:p>
            <a:r>
              <a:rPr lang="en-IN" sz="3600" dirty="0"/>
              <a:t>Economy and timeliness in procurement 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37128"/>
            <a:ext cx="5183188" cy="489396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Report format (Youth Self Employment Fund)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366" y="1326524"/>
            <a:ext cx="5857226" cy="5280338"/>
          </a:xfrm>
        </p:spPr>
        <p:txBody>
          <a:bodyPr>
            <a:normAutofit fontScale="47500" lnSpcReduction="20000"/>
          </a:bodyPr>
          <a:lstStyle/>
          <a:p>
            <a:r>
              <a:rPr lang="en-IN" sz="3600" dirty="0" smtClean="0"/>
              <a:t>Background of organization (Fund)</a:t>
            </a:r>
          </a:p>
          <a:p>
            <a:r>
              <a:rPr lang="en-IN" sz="3600" dirty="0" smtClean="0"/>
              <a:t>Rationales for choosing the organization for perf. audit</a:t>
            </a:r>
          </a:p>
          <a:p>
            <a:r>
              <a:rPr lang="en-IN" sz="3600" dirty="0" smtClean="0"/>
              <a:t>Policy provisions related to the Fund</a:t>
            </a:r>
          </a:p>
          <a:p>
            <a:r>
              <a:rPr lang="en-IN" sz="3600" dirty="0" smtClean="0"/>
              <a:t>Objectives and targets</a:t>
            </a:r>
          </a:p>
          <a:p>
            <a:r>
              <a:rPr lang="en-IN" sz="3600" dirty="0" smtClean="0"/>
              <a:t>Financial provisions</a:t>
            </a:r>
          </a:p>
          <a:p>
            <a:r>
              <a:rPr lang="en-IN" sz="3600" dirty="0" smtClean="0"/>
              <a:t>Objectives of auditing</a:t>
            </a:r>
          </a:p>
          <a:p>
            <a:r>
              <a:rPr lang="en-IN" sz="3600" dirty="0" smtClean="0"/>
              <a:t>Scope of auditing</a:t>
            </a:r>
          </a:p>
          <a:p>
            <a:r>
              <a:rPr lang="en-IN" sz="3600" dirty="0" smtClean="0"/>
              <a:t>Auditing methodology</a:t>
            </a:r>
          </a:p>
          <a:p>
            <a:r>
              <a:rPr lang="en-IN" sz="3600" dirty="0" smtClean="0"/>
              <a:t>Limitations of auditing </a:t>
            </a:r>
          </a:p>
          <a:p>
            <a:r>
              <a:rPr lang="en-IN" sz="3600" dirty="0" smtClean="0"/>
              <a:t>Observed situation (Positive, Problems / challenges, areas of reform)</a:t>
            </a:r>
          </a:p>
          <a:p>
            <a:r>
              <a:rPr lang="en-IN" sz="3600" dirty="0" smtClean="0"/>
              <a:t>Financial resource mobilization, budget, Grants, bank loan, investment, </a:t>
            </a:r>
            <a:r>
              <a:rPr lang="en-IN" sz="3600" dirty="0" err="1" smtClean="0"/>
              <a:t>etc</a:t>
            </a:r>
            <a:r>
              <a:rPr lang="en-IN" sz="3600" dirty="0" smtClean="0"/>
              <a:t>, with replies of organization)</a:t>
            </a:r>
          </a:p>
          <a:p>
            <a:r>
              <a:rPr lang="en-IN" sz="3600" dirty="0" smtClean="0"/>
              <a:t>Manpower management (insurance, training, </a:t>
            </a:r>
            <a:r>
              <a:rPr lang="en-IN" sz="3600" dirty="0" err="1" smtClean="0"/>
              <a:t>etc</a:t>
            </a:r>
            <a:r>
              <a:rPr lang="en-IN" sz="3600" dirty="0" smtClean="0"/>
              <a:t>)</a:t>
            </a:r>
          </a:p>
          <a:p>
            <a:r>
              <a:rPr lang="en-IN" sz="3600" dirty="0" smtClean="0"/>
              <a:t>Internal auditing</a:t>
            </a:r>
          </a:p>
          <a:p>
            <a:r>
              <a:rPr lang="en-IN" sz="3600" dirty="0" smtClean="0"/>
              <a:t>Monitoring and evaluation</a:t>
            </a:r>
          </a:p>
          <a:p>
            <a:r>
              <a:rPr lang="en-IN" sz="3600" dirty="0" smtClean="0"/>
              <a:t>Conclusion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29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399245"/>
          </a:xfrm>
        </p:spPr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rgbClr val="C00000"/>
                </a:solidFill>
              </a:rPr>
              <a:t>Behavioral</a:t>
            </a:r>
            <a:r>
              <a:rPr lang="en-IN" dirty="0" smtClean="0">
                <a:solidFill>
                  <a:srgbClr val="C00000"/>
                </a:solidFill>
              </a:rPr>
              <a:t> guidelines for writing a report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752786" cy="602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400" u="sng" dirty="0"/>
              <a:t>Basic Rules:</a:t>
            </a:r>
            <a:r>
              <a:rPr lang="en-US" altLang="en-US" sz="2400" dirty="0"/>
              <a:t> Concise, simplicity, clarity and describing</a:t>
            </a:r>
            <a:endParaRPr lang="en-US" altLang="en-US" sz="2400" u="sng" dirty="0"/>
          </a:p>
          <a:p>
            <a:endParaRPr lang="en-IN" sz="800" dirty="0" smtClean="0"/>
          </a:p>
          <a:p>
            <a:r>
              <a:rPr lang="en-IN" sz="2400" dirty="0" smtClean="0"/>
              <a:t>Be clear </a:t>
            </a:r>
            <a:r>
              <a:rPr lang="en-IN" sz="2400" dirty="0" smtClean="0">
                <a:solidFill>
                  <a:srgbClr val="0070C0"/>
                </a:solidFill>
              </a:rPr>
              <a:t>why</a:t>
            </a:r>
            <a:r>
              <a:rPr lang="en-IN" sz="2400" dirty="0" smtClean="0"/>
              <a:t> report is being prepared</a:t>
            </a:r>
          </a:p>
          <a:p>
            <a:r>
              <a:rPr lang="en-IN" sz="2400" dirty="0" smtClean="0"/>
              <a:t>Be clear </a:t>
            </a:r>
            <a:r>
              <a:rPr lang="en-IN" sz="2400" dirty="0" smtClean="0">
                <a:solidFill>
                  <a:srgbClr val="0070C0"/>
                </a:solidFill>
              </a:rPr>
              <a:t>whom</a:t>
            </a:r>
            <a:r>
              <a:rPr lang="en-IN" sz="2400" dirty="0" smtClean="0"/>
              <a:t> report is being written for</a:t>
            </a:r>
          </a:p>
          <a:p>
            <a:r>
              <a:rPr lang="en-IN" sz="2400" dirty="0" smtClean="0"/>
              <a:t>How much </a:t>
            </a:r>
            <a:r>
              <a:rPr lang="en-IN" sz="2400" dirty="0" smtClean="0">
                <a:solidFill>
                  <a:srgbClr val="0070C0"/>
                </a:solidFill>
              </a:rPr>
              <a:t>time</a:t>
            </a:r>
            <a:r>
              <a:rPr lang="en-IN" sz="2400" dirty="0" smtClean="0"/>
              <a:t> is available for writing</a:t>
            </a:r>
          </a:p>
          <a:p>
            <a:r>
              <a:rPr lang="en-IN" sz="2400" dirty="0" smtClean="0"/>
              <a:t>What </a:t>
            </a:r>
            <a:r>
              <a:rPr lang="en-IN" sz="2400" dirty="0" smtClean="0">
                <a:solidFill>
                  <a:srgbClr val="0070C0"/>
                </a:solidFill>
              </a:rPr>
              <a:t>resource</a:t>
            </a:r>
            <a:r>
              <a:rPr lang="en-IN" sz="2400" dirty="0" smtClean="0"/>
              <a:t> is needed for report writing</a:t>
            </a:r>
          </a:p>
          <a:p>
            <a:r>
              <a:rPr lang="en-IN" sz="2400" dirty="0" smtClean="0"/>
              <a:t>Make the </a:t>
            </a:r>
            <a:r>
              <a:rPr lang="en-IN" sz="2400" dirty="0"/>
              <a:t>report </a:t>
            </a:r>
            <a:r>
              <a:rPr lang="en-IN" sz="2400" dirty="0" smtClean="0">
                <a:solidFill>
                  <a:srgbClr val="0070C0"/>
                </a:solidFill>
              </a:rPr>
              <a:t>precise </a:t>
            </a:r>
            <a:r>
              <a:rPr lang="en-IN" sz="2400" dirty="0">
                <a:solidFill>
                  <a:srgbClr val="0070C0"/>
                </a:solidFill>
              </a:rPr>
              <a:t>and specific</a:t>
            </a:r>
          </a:p>
          <a:p>
            <a:r>
              <a:rPr lang="en-IN" sz="2400" dirty="0" smtClean="0"/>
              <a:t>Make sentences </a:t>
            </a:r>
            <a:r>
              <a:rPr lang="en-IN" sz="2400" dirty="0">
                <a:solidFill>
                  <a:srgbClr val="0070C0"/>
                </a:solidFill>
              </a:rPr>
              <a:t>short,</a:t>
            </a:r>
            <a:r>
              <a:rPr lang="en-IN" sz="2400" dirty="0"/>
              <a:t> avoiding complex sentences</a:t>
            </a:r>
          </a:p>
          <a:p>
            <a:r>
              <a:rPr lang="en-IN" sz="2400" dirty="0" smtClean="0"/>
              <a:t>Present </a:t>
            </a:r>
            <a:r>
              <a:rPr lang="en-IN" sz="2400" dirty="0" smtClean="0">
                <a:solidFill>
                  <a:srgbClr val="0070C0"/>
                </a:solidFill>
              </a:rPr>
              <a:t>facts </a:t>
            </a:r>
            <a:r>
              <a:rPr lang="en-IN" sz="2400" dirty="0">
                <a:solidFill>
                  <a:srgbClr val="0070C0"/>
                </a:solidFill>
              </a:rPr>
              <a:t>/ findings </a:t>
            </a:r>
            <a:r>
              <a:rPr lang="en-IN" sz="2400" dirty="0"/>
              <a:t>with logical interpretation </a:t>
            </a:r>
          </a:p>
          <a:p>
            <a:r>
              <a:rPr lang="en-IN" sz="2400" dirty="0" smtClean="0"/>
              <a:t>Make </a:t>
            </a:r>
            <a:r>
              <a:rPr lang="en-IN" sz="2400" dirty="0"/>
              <a:t>it </a:t>
            </a:r>
            <a:r>
              <a:rPr lang="en-IN" sz="2400" dirty="0" smtClean="0">
                <a:solidFill>
                  <a:srgbClr val="0070C0"/>
                </a:solidFill>
              </a:rPr>
              <a:t>reader-centred</a:t>
            </a:r>
            <a:endParaRPr lang="en-IN" sz="2400" dirty="0">
              <a:solidFill>
                <a:srgbClr val="0070C0"/>
              </a:solidFill>
            </a:endParaRPr>
          </a:p>
          <a:p>
            <a:r>
              <a:rPr lang="en-IN" sz="2400" dirty="0"/>
              <a:t>Giving visual impressions – with </a:t>
            </a:r>
            <a:r>
              <a:rPr lang="en-IN" sz="2400" dirty="0" smtClean="0"/>
              <a:t>attractive cover, page </a:t>
            </a:r>
            <a:r>
              <a:rPr lang="en-IN" sz="2400" dirty="0"/>
              <a:t>lay-out, pictures, </a:t>
            </a:r>
            <a:r>
              <a:rPr lang="en-IN" sz="2400" dirty="0" smtClean="0"/>
              <a:t>diagram, binding </a:t>
            </a:r>
          </a:p>
          <a:p>
            <a:pPr marL="0" indent="0">
              <a:buNone/>
            </a:pPr>
            <a:endParaRPr lang="en-IN" sz="12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400" dirty="0" smtClean="0"/>
              <a:t>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43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1065" y="292100"/>
            <a:ext cx="10985679" cy="3937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C00000"/>
                </a:solidFill>
              </a:rPr>
              <a:t>Other guidelines for style </a:t>
            </a:r>
            <a:r>
              <a:rPr lang="en-US" altLang="en-US" sz="4000" b="1" dirty="0">
                <a:solidFill>
                  <a:srgbClr val="C00000"/>
                </a:solidFill>
              </a:rPr>
              <a:t>of </a:t>
            </a:r>
            <a:r>
              <a:rPr lang="en-US" altLang="en-US" sz="4000" b="1" dirty="0" smtClean="0">
                <a:solidFill>
                  <a:srgbClr val="C00000"/>
                </a:solidFill>
              </a:rPr>
              <a:t>report writing </a:t>
            </a:r>
            <a:endParaRPr lang="en-US" altLang="en-US" sz="4000" dirty="0">
              <a:solidFill>
                <a:srgbClr val="C0000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065" y="824247"/>
            <a:ext cx="11127346" cy="58598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u="sng" dirty="0" smtClean="0"/>
              <a:t>Other </a:t>
            </a:r>
            <a:r>
              <a:rPr lang="en-US" altLang="en-US" sz="2400" u="sng" dirty="0"/>
              <a:t>Procedural Rules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Avoid </a:t>
            </a:r>
            <a:r>
              <a:rPr lang="en-US" altLang="en-US" sz="2400" dirty="0" smtClean="0"/>
              <a:t>slang / jargons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Use minimum quantitative terms / follow general rules when quantitative terms needed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Try to explain / describe rather than </a:t>
            </a:r>
            <a:r>
              <a:rPr lang="en-US" altLang="en-US" sz="2400" dirty="0" smtClean="0"/>
              <a:t>giving opinion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Avoid calculation / formula in the main text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Use proper tense of expression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Use abbreviations only after giving their full forms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Select proper pronouns </a:t>
            </a:r>
            <a:r>
              <a:rPr lang="en-US" altLang="en-US" sz="2400" dirty="0">
                <a:sym typeface="Wingdings 3" panose="05040102010807070707" pitchFamily="18" charset="2"/>
              </a:rPr>
              <a:t></a:t>
            </a:r>
            <a:r>
              <a:rPr lang="en-US" altLang="en-US" sz="2400" dirty="0"/>
              <a:t>Third person preferable on many occasions </a:t>
            </a:r>
            <a:r>
              <a:rPr lang="en-US" altLang="en-US" sz="2400" dirty="0">
                <a:sym typeface="Wingdings 3" panose="05040102010807070707" pitchFamily="18" charset="2"/>
              </a:rPr>
              <a:t></a:t>
            </a:r>
            <a:r>
              <a:rPr lang="en-US" altLang="en-US" sz="2400" dirty="0"/>
              <a:t> Passive sentence preferable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Use proper form of reference / follow rules of </a:t>
            </a:r>
            <a:r>
              <a:rPr lang="en-US" altLang="en-US" sz="2400" dirty="0" smtClean="0"/>
              <a:t>quoting, e.g., </a:t>
            </a:r>
            <a:r>
              <a:rPr lang="nl-NL" altLang="en-US" sz="2400" dirty="0" smtClean="0"/>
              <a:t>Ibid</a:t>
            </a:r>
            <a:r>
              <a:rPr lang="nl-NL" altLang="en-US" sz="2400" dirty="0"/>
              <a:t>,  op.cit,  et.al.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Avoid common grammatical mistakes / errors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Proof reading / corrections (lastly)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Take care of size / type of fonts for texts, captions / sub-captions – </a:t>
            </a:r>
            <a:r>
              <a:rPr lang="en-US" altLang="en-US" sz="2400" dirty="0" smtClean="0"/>
              <a:t>Margins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IN" b="1" i="1" dirty="0">
                <a:solidFill>
                  <a:srgbClr val="00B050"/>
                </a:solidFill>
              </a:rPr>
              <a:t>Report writing is a skill; it is creative activity – like weaving a carpet!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175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577"/>
            <a:ext cx="10515600" cy="682581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Indicators of good report writing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267459"/>
          </a:xfrm>
        </p:spPr>
        <p:txBody>
          <a:bodyPr/>
          <a:lstStyle/>
          <a:p>
            <a:r>
              <a:rPr lang="en-IN" dirty="0" smtClean="0"/>
              <a:t>Good start </a:t>
            </a:r>
          </a:p>
          <a:p>
            <a:r>
              <a:rPr lang="en-IN" dirty="0" smtClean="0"/>
              <a:t>Adequate coverage – with focus</a:t>
            </a:r>
          </a:p>
          <a:p>
            <a:r>
              <a:rPr lang="en-IN" dirty="0" smtClean="0"/>
              <a:t>Rich content</a:t>
            </a:r>
          </a:p>
          <a:p>
            <a:r>
              <a:rPr lang="en-IN" dirty="0" smtClean="0"/>
              <a:t>Relevancy of content</a:t>
            </a:r>
          </a:p>
          <a:p>
            <a:r>
              <a:rPr lang="en-IN" dirty="0" smtClean="0"/>
              <a:t>Factual</a:t>
            </a:r>
          </a:p>
          <a:p>
            <a:r>
              <a:rPr lang="en-IN" dirty="0" smtClean="0"/>
              <a:t>Logical sequence / flow</a:t>
            </a:r>
          </a:p>
          <a:p>
            <a:r>
              <a:rPr lang="en-IN" dirty="0" smtClean="0"/>
              <a:t>Language</a:t>
            </a:r>
          </a:p>
          <a:p>
            <a:r>
              <a:rPr lang="en-IN" dirty="0" smtClean="0"/>
              <a:t>Organization of report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90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304"/>
            <a:ext cx="10515600" cy="553792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Suggested Tentative Format for Field Studies on </a:t>
            </a:r>
            <a:r>
              <a:rPr lang="en-IN" sz="3600" dirty="0" err="1" smtClean="0">
                <a:solidFill>
                  <a:srgbClr val="FF0000"/>
                </a:solidFill>
              </a:rPr>
              <a:t>Mgmt</a:t>
            </a:r>
            <a:r>
              <a:rPr lang="en-IN" sz="3600" dirty="0" smtClean="0">
                <a:solidFill>
                  <a:srgbClr val="FF0000"/>
                </a:solidFill>
              </a:rPr>
              <a:t> Auditing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734096"/>
            <a:ext cx="10800008" cy="598867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rgbClr val="0070C0"/>
                </a:solidFill>
              </a:rPr>
              <a:t>Executive Summary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rgbClr val="0070C0"/>
                </a:solidFill>
              </a:rPr>
              <a:t>Table of Content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rgbClr val="0070C0"/>
                </a:solidFill>
              </a:rPr>
              <a:t>Abbreviations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500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>
                <a:solidFill>
                  <a:srgbClr val="0070C0"/>
                </a:solidFill>
              </a:rPr>
              <a:t>Chapter I: Introduction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Background (Rationales for choosing organization for auditing)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Objectives of auditing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Scope of auditing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Methodology of auditing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Composition of auditing team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>
                <a:solidFill>
                  <a:srgbClr val="0070C0"/>
                </a:solidFill>
              </a:rPr>
              <a:t>Chapter II: Profiles of Organization Selected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History, Objectives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Functions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Policy and legal provisions related to organization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Targets and accomplishment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Execution of previous directives, recommendations, investigation report, if any)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>
                <a:solidFill>
                  <a:srgbClr val="0070C0"/>
                </a:solidFill>
              </a:rPr>
              <a:t>Chapter III: Overall Observation of Situation (with coverage of but not limiting to 9-point scope stated in Directives)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Positive Aspects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Problems / challenges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N" sz="4000" dirty="0" smtClean="0"/>
              <a:t>Areas of Reforms (Directives)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sz="2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/>
              <a:t>Chapter IV: Conclusions and Major Recommendations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/>
              <a:t>Annexes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u="sng" dirty="0" smtClean="0"/>
              <a:t>References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45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Verbal Report Presentation (Two phases)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r>
              <a:rPr lang="en-IN" dirty="0" smtClean="0"/>
              <a:t>Presentation planning</a:t>
            </a:r>
          </a:p>
          <a:p>
            <a:endParaRPr lang="en-IN" dirty="0" smtClean="0"/>
          </a:p>
          <a:p>
            <a:r>
              <a:rPr lang="en-IN" dirty="0" smtClean="0"/>
              <a:t>Presentation execution: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57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341" y="152400"/>
            <a:ext cx="9534659" cy="7620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Presentation: Preparation </a:t>
            </a:r>
            <a:r>
              <a:rPr lang="en-US" altLang="en-US" sz="4000" b="1" dirty="0">
                <a:solidFill>
                  <a:srgbClr val="FF0000"/>
                </a:solidFill>
              </a:rPr>
              <a:t>Phase (Planning):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915" y="1081825"/>
            <a:ext cx="10573555" cy="5623775"/>
          </a:xfrm>
        </p:spPr>
        <p:txBody>
          <a:bodyPr>
            <a:normAutofit fontScale="70000" lnSpcReduction="20000"/>
          </a:bodyPr>
          <a:lstStyle/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/>
              <a:t>Identify / consider the subject to be presented </a:t>
            </a:r>
            <a:r>
              <a:rPr lang="en-US" altLang="en-US" sz="3100" dirty="0">
                <a:solidFill>
                  <a:schemeClr val="accent1"/>
                </a:solidFill>
              </a:rPr>
              <a:t>(what?)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Set </a:t>
            </a:r>
            <a:r>
              <a:rPr lang="en-US" altLang="en-US" sz="3100" dirty="0"/>
              <a:t>objective of the presentation </a:t>
            </a:r>
            <a:r>
              <a:rPr lang="en-US" altLang="en-US" sz="3100" dirty="0">
                <a:solidFill>
                  <a:schemeClr val="accent1"/>
                </a:solidFill>
              </a:rPr>
              <a:t>(why?)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Identify </a:t>
            </a:r>
            <a:r>
              <a:rPr lang="en-US" altLang="en-US" sz="3100" dirty="0"/>
              <a:t>the audience characteristics </a:t>
            </a:r>
            <a:r>
              <a:rPr lang="en-US" altLang="en-US" sz="3100" dirty="0">
                <a:solidFill>
                  <a:schemeClr val="accent1"/>
                </a:solidFill>
              </a:rPr>
              <a:t>(whom?)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Find </a:t>
            </a:r>
            <a:r>
              <a:rPr lang="en-US" altLang="en-US" sz="3100" dirty="0"/>
              <a:t>out the venue </a:t>
            </a:r>
            <a:r>
              <a:rPr lang="en-US" altLang="en-US" sz="3100" dirty="0">
                <a:solidFill>
                  <a:schemeClr val="accent1"/>
                </a:solidFill>
              </a:rPr>
              <a:t>(where?)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Formulate </a:t>
            </a:r>
            <a:r>
              <a:rPr lang="en-US" altLang="en-US" sz="3100" dirty="0"/>
              <a:t>the content (listing the main points) and methods of presentation </a:t>
            </a:r>
            <a:r>
              <a:rPr lang="en-US" altLang="en-US" sz="3100" dirty="0">
                <a:solidFill>
                  <a:schemeClr val="accent1"/>
                </a:solidFill>
              </a:rPr>
              <a:t>(how?)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Collect </a:t>
            </a:r>
            <a:r>
              <a:rPr lang="en-US" altLang="en-US" sz="3100" dirty="0"/>
              <a:t>relevant data / information to  support your subject or points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Prepare </a:t>
            </a:r>
            <a:r>
              <a:rPr lang="en-US" altLang="en-US" sz="3100" dirty="0"/>
              <a:t>a reference note </a:t>
            </a:r>
            <a:r>
              <a:rPr lang="en-US" altLang="en-US" sz="3100" dirty="0">
                <a:solidFill>
                  <a:schemeClr val="accent1"/>
                </a:solidFill>
              </a:rPr>
              <a:t>(a full text, if necessary) to be consulted / distributed 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Choose </a:t>
            </a:r>
            <a:r>
              <a:rPr lang="en-US" altLang="en-US" sz="3100" dirty="0"/>
              <a:t>/ prepare presentation materials 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Consider </a:t>
            </a:r>
            <a:r>
              <a:rPr lang="en-US" altLang="en-US" sz="3100" dirty="0"/>
              <a:t>physical appearance </a:t>
            </a:r>
            <a:r>
              <a:rPr lang="en-US" altLang="en-US" sz="3100" dirty="0">
                <a:solidFill>
                  <a:schemeClr val="accent1"/>
                </a:solidFill>
              </a:rPr>
              <a:t>(dress /hair, etc.)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Cross-check </a:t>
            </a:r>
            <a:r>
              <a:rPr lang="en-US" altLang="en-US" sz="3100" dirty="0"/>
              <a:t>the preparation</a:t>
            </a:r>
          </a:p>
          <a:p>
            <a:pPr marL="360363" indent="-360363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sz="3100" dirty="0" smtClean="0"/>
              <a:t>Rehearse </a:t>
            </a:r>
            <a:r>
              <a:rPr lang="en-US" altLang="en-US" sz="3100" dirty="0"/>
              <a:t>the presentation</a:t>
            </a:r>
          </a:p>
          <a:p>
            <a:pPr marL="400050" indent="-40005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6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372" y="228600"/>
            <a:ext cx="10328856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Presentation: Implementation </a:t>
            </a:r>
            <a:r>
              <a:rPr lang="en-US" altLang="en-US" sz="3600" dirty="0" smtClean="0">
                <a:solidFill>
                  <a:srgbClr val="FF0000"/>
                </a:solidFill>
              </a:rPr>
              <a:t>Phase (Actually Presenting)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823" y="990600"/>
            <a:ext cx="10908405" cy="5638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Reach the venue before time and make sure that everything is in </a:t>
            </a:r>
            <a:r>
              <a:rPr lang="en-US" altLang="en-US" dirty="0" smtClean="0"/>
              <a:t>place and fulfill </a:t>
            </a:r>
            <a:r>
              <a:rPr lang="en-US" altLang="en-US" dirty="0"/>
              <a:t>all </a:t>
            </a:r>
            <a:r>
              <a:rPr lang="en-US" altLang="en-US" dirty="0" smtClean="0"/>
              <a:t>formalities </a:t>
            </a:r>
            <a:r>
              <a:rPr lang="en-US" altLang="en-US" dirty="0"/>
              <a:t>(e.g., greeting)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 smtClean="0"/>
              <a:t>Highlight </a:t>
            </a:r>
            <a:r>
              <a:rPr lang="en-US" altLang="en-US" dirty="0"/>
              <a:t>the main objectives and outline of your presentation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 smtClean="0"/>
              <a:t>Make </a:t>
            </a:r>
            <a:r>
              <a:rPr lang="en-US" altLang="en-US" dirty="0"/>
              <a:t>presentation on a point-wise basis, elaborating each point (with a bang!)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 smtClean="0"/>
              <a:t>Keep </a:t>
            </a:r>
            <a:r>
              <a:rPr lang="en-US" altLang="en-US" dirty="0"/>
              <a:t>observing feelings (verbal / non-verbal) of the audience </a:t>
            </a:r>
            <a:endParaRPr lang="en-US" altLang="en-US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Test understanding of the </a:t>
            </a:r>
            <a:r>
              <a:rPr lang="en-US" altLang="en-US" dirty="0" smtClean="0"/>
              <a:t>audience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Manage your feelings (expressing / suppressing emotions – anger, </a:t>
            </a:r>
            <a:r>
              <a:rPr lang="en-US" altLang="en-US" dirty="0" smtClean="0"/>
              <a:t>nervousness)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Show respect to audience (building, supporting, avoiding disagreement, etc</a:t>
            </a:r>
            <a:r>
              <a:rPr lang="en-US" altLang="en-US" dirty="0" smtClean="0"/>
              <a:t>.)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Summarize the main points and conclude the subject for meeting the objective 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b="1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b="1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b="1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1835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579549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Process of Management Auditing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/>
          <a:lstStyle/>
          <a:p>
            <a:pPr marL="1339850" indent="-1339850">
              <a:buNone/>
            </a:pPr>
            <a:r>
              <a:rPr lang="en-IN" u="sng" dirty="0" smtClean="0"/>
              <a:t>Step I:</a:t>
            </a:r>
            <a:r>
              <a:rPr lang="en-IN" dirty="0" smtClean="0"/>
              <a:t>	Preparing audit plan – getting approval / informing the organization to be audited in advance</a:t>
            </a:r>
          </a:p>
          <a:p>
            <a:pPr marL="0" indent="0">
              <a:buNone/>
            </a:pPr>
            <a:endParaRPr lang="en-IN" dirty="0" smtClean="0"/>
          </a:p>
          <a:p>
            <a:pPr marL="1339850" indent="-1339850">
              <a:buNone/>
            </a:pPr>
            <a:r>
              <a:rPr lang="en-IN" u="sng" dirty="0" smtClean="0"/>
              <a:t>Step II:</a:t>
            </a:r>
            <a:r>
              <a:rPr lang="en-IN" dirty="0" smtClean="0"/>
              <a:t>	Conducting field studies (auditing at workplace level), involving various methods of data collection /auditing</a:t>
            </a:r>
          </a:p>
          <a:p>
            <a:pPr marL="0" indent="0">
              <a:buNone/>
            </a:pPr>
            <a:endParaRPr lang="en-IN" dirty="0" smtClean="0"/>
          </a:p>
          <a:p>
            <a:pPr marL="1339850" indent="-1339850">
              <a:buNone/>
            </a:pPr>
            <a:r>
              <a:rPr lang="en-IN" u="sng" dirty="0" smtClean="0"/>
              <a:t>Step III:</a:t>
            </a:r>
            <a:r>
              <a:rPr lang="en-IN" dirty="0" smtClean="0"/>
              <a:t>	Analysing / verifying data </a:t>
            </a:r>
          </a:p>
          <a:p>
            <a:pPr marL="0" indent="0">
              <a:buNone/>
            </a:pPr>
            <a:endParaRPr lang="en-IN" dirty="0" smtClean="0"/>
          </a:p>
          <a:p>
            <a:pPr marL="1339850" indent="-1339850">
              <a:buNone/>
            </a:pPr>
            <a:r>
              <a:rPr lang="en-IN" u="sng" dirty="0" smtClean="0"/>
              <a:t>Step IV:</a:t>
            </a:r>
            <a:r>
              <a:rPr lang="en-IN" dirty="0" smtClean="0"/>
              <a:t>	Writing audit report (with required discussion before </a:t>
            </a:r>
            <a:r>
              <a:rPr lang="en-IN" dirty="0" err="1" smtClean="0"/>
              <a:t>itys</a:t>
            </a:r>
            <a:r>
              <a:rPr lang="en-IN" dirty="0" smtClean="0"/>
              <a:t> finalization)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8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Report Writing: What is it is actually?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184856"/>
            <a:ext cx="11204620" cy="54220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0070C0"/>
                </a:solidFill>
              </a:rPr>
              <a:t>A report is a written statement or document prepared after a detail investigation / study / review /observation of a situation – its state, causes, effect and solutions</a:t>
            </a:r>
          </a:p>
          <a:p>
            <a:pPr marL="0" indent="0">
              <a:buNone/>
            </a:pPr>
            <a:endParaRPr lang="en-IN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3200" dirty="0" smtClean="0">
                <a:solidFill>
                  <a:srgbClr val="0070C0"/>
                </a:solidFill>
              </a:rPr>
              <a:t>It is simply a narration of “what happened” to all concerned: A kind of story telling with coverage of:</a:t>
            </a:r>
          </a:p>
          <a:p>
            <a:pPr marL="0" indent="0">
              <a:buNone/>
            </a:pPr>
            <a:r>
              <a:rPr lang="en-IN" sz="3200" dirty="0" smtClean="0"/>
              <a:t> </a:t>
            </a:r>
          </a:p>
          <a:p>
            <a:r>
              <a:rPr lang="en-IN" sz="3200" dirty="0" smtClean="0"/>
              <a:t>What was done </a:t>
            </a:r>
          </a:p>
          <a:p>
            <a:r>
              <a:rPr lang="en-IN" sz="3200" dirty="0" smtClean="0"/>
              <a:t>How it was done </a:t>
            </a:r>
          </a:p>
          <a:p>
            <a:r>
              <a:rPr lang="en-IN" sz="3200" dirty="0" smtClean="0"/>
              <a:t>What was found </a:t>
            </a:r>
          </a:p>
          <a:p>
            <a:r>
              <a:rPr lang="en-IN" sz="3200" dirty="0" smtClean="0"/>
              <a:t>What was conclusions </a:t>
            </a:r>
          </a:p>
          <a:p>
            <a:r>
              <a:rPr lang="en-IN" sz="3200" dirty="0" smtClean="0"/>
              <a:t>What was recommended / instructed (in case of auditing)</a:t>
            </a:r>
          </a:p>
          <a:p>
            <a:r>
              <a:rPr lang="en-IN" sz="3200" dirty="0" smtClean="0"/>
              <a:t>What has been supporting evidence / references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7297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Types of Report</a:t>
            </a:r>
            <a:endParaRPr lang="en-IN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71514"/>
              </p:ext>
            </p:extLst>
          </p:nvPr>
        </p:nvGraphicFramePr>
        <p:xfrm>
          <a:off x="838200" y="927280"/>
          <a:ext cx="10688392" cy="5781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821">
                <a:tc gridSpan="2">
                  <a:txBody>
                    <a:bodyPr/>
                    <a:lstStyle/>
                    <a:p>
                      <a:r>
                        <a:rPr lang="en-IN" sz="2800" dirty="0" smtClean="0"/>
                        <a:t>Based on Types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Based Preparation Stage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3494">
                <a:tc gridSpan="2"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Investigative / research report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Baseline survey report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Feasibility study report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Evaluation report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Implementation progress report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>
                          <a:solidFill>
                            <a:srgbClr val="0070C0"/>
                          </a:solidFill>
                        </a:rPr>
                        <a:t>Audit report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IN" sz="2800" dirty="0" smtClean="0"/>
                        <a:t>Any activity completion report</a:t>
                      </a:r>
                    </a:p>
                    <a:p>
                      <a:r>
                        <a:rPr lang="en-IN" sz="2800" dirty="0" smtClean="0"/>
                        <a:t> 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Preliminary draft report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821">
                <a:tc gridSpan="2">
                  <a:txBody>
                    <a:bodyPr/>
                    <a:lstStyle/>
                    <a:p>
                      <a:r>
                        <a:rPr lang="en-IN" sz="2400" i="1" dirty="0" smtClean="0"/>
                        <a:t>Based on Presentation</a:t>
                      </a:r>
                      <a:endParaRPr lang="en-IN" sz="2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293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General Descriptive Report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Technical Prescriptive report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Final report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7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484881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Areas of Management Auditing (MA Directives 2067)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4"/>
            <a:ext cx="10515600" cy="55379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IN" dirty="0" smtClean="0"/>
              <a:t>Organization policy and behaviours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Organization structure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Work process and layout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Personnel management and records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Financial management and goods management 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Service delivery and transparency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Use of information technology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Management of employee grievance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Miscellaneous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873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Methodology of Auditing (</a:t>
            </a:r>
            <a:r>
              <a:rPr lang="en-IN" dirty="0">
                <a:solidFill>
                  <a:srgbClr val="C00000"/>
                </a:solidFill>
              </a:rPr>
              <a:t>MA Directives 2067)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254581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IN" dirty="0" smtClean="0"/>
              <a:t>Observation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Discussion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Interview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Questionnaire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Document / evidence studies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Study and review of past reports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Other methods as deemed appropriate by audit team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3678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Report Format (Prescribed by MA Directives 2067)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53447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IN" dirty="0" smtClean="0"/>
              <a:t>Management Audit Team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Introduction to the organization audited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Duration of auditing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solidFill>
                  <a:srgbClr val="00B0F0"/>
                </a:solidFill>
              </a:rPr>
              <a:t>Situations observed through management auditing, e.g., organization structure, work processes, </a:t>
            </a:r>
            <a:r>
              <a:rPr lang="en-IN" dirty="0" err="1" smtClean="0">
                <a:solidFill>
                  <a:srgbClr val="00B0F0"/>
                </a:solidFill>
              </a:rPr>
              <a:t>etc</a:t>
            </a:r>
            <a:endParaRPr lang="en-IN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Completion/ Execution state of instructions / recommendations made in earlier report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solidFill>
                  <a:srgbClr val="00B0F0"/>
                </a:solidFill>
              </a:rPr>
              <a:t>Overall observation and opinions of audit team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>
                <a:solidFill>
                  <a:srgbClr val="00B0F0"/>
                </a:solidFill>
              </a:rPr>
              <a:t>Recommendations of audit team </a:t>
            </a:r>
          </a:p>
          <a:p>
            <a:pPr marL="514350" indent="-514350">
              <a:buFont typeface="+mj-lt"/>
              <a:buAutoNum type="arabicParenR"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Annexes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78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</a:rPr>
              <a:t>Contd</a:t>
            </a:r>
            <a:r>
              <a:rPr lang="en-IN" sz="3200" dirty="0" smtClean="0">
                <a:solidFill>
                  <a:srgbClr val="C00000"/>
                </a:solidFill>
              </a:rPr>
              <a:t>…Prescribed Format for Management Auditing - </a:t>
            </a:r>
            <a:r>
              <a:rPr lang="en-IN" sz="3200" dirty="0" smtClean="0">
                <a:solidFill>
                  <a:srgbClr val="00B0F0"/>
                </a:solidFill>
              </a:rPr>
              <a:t>Annexes</a:t>
            </a:r>
            <a:endParaRPr lang="en-IN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344732"/>
          </a:xfrm>
        </p:spPr>
        <p:txBody>
          <a:bodyPr>
            <a:normAutofit/>
          </a:bodyPr>
          <a:lstStyle/>
          <a:p>
            <a:pPr marL="1339850" indent="-1339850">
              <a:buNone/>
            </a:pPr>
            <a:r>
              <a:rPr lang="en-IN" dirty="0" smtClean="0"/>
              <a:t>Annex 4: Statement of approved and vacant positions of </a:t>
            </a:r>
            <a:r>
              <a:rPr lang="en-IN" smtClean="0"/>
              <a:t>the organization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Annex 5: Statement of transfer and placement of staff</a:t>
            </a:r>
          </a:p>
          <a:p>
            <a:pPr marL="0" indent="0">
              <a:buNone/>
            </a:pPr>
            <a:r>
              <a:rPr lang="en-IN" dirty="0" smtClean="0"/>
              <a:t>Annex 6: Staff sent for training during report period</a:t>
            </a:r>
          </a:p>
          <a:p>
            <a:pPr marL="0" indent="0">
              <a:buNone/>
            </a:pPr>
            <a:r>
              <a:rPr lang="en-IN" dirty="0" smtClean="0"/>
              <a:t>Annex 7: Statement of placement / transfer on “Acting basis’</a:t>
            </a:r>
          </a:p>
          <a:p>
            <a:pPr marL="0" indent="0">
              <a:buNone/>
            </a:pPr>
            <a:r>
              <a:rPr lang="en-IN" dirty="0" smtClean="0"/>
              <a:t>Annex 8: Statement of staff equivalent to those on “Acting” basis</a:t>
            </a:r>
          </a:p>
          <a:p>
            <a:pPr marL="0" indent="0">
              <a:buNone/>
            </a:pPr>
            <a:r>
              <a:rPr lang="en-IN" dirty="0" smtClean="0"/>
              <a:t>Annex 9: Staff not having placement</a:t>
            </a:r>
          </a:p>
          <a:p>
            <a:pPr marL="0" indent="0">
              <a:buNone/>
            </a:pPr>
            <a:r>
              <a:rPr lang="en-IN" dirty="0" smtClean="0"/>
              <a:t>Annex 10: Statement of </a:t>
            </a:r>
            <a:r>
              <a:rPr lang="en-IN" i="1" dirty="0" smtClean="0"/>
              <a:t>“</a:t>
            </a:r>
            <a:r>
              <a:rPr lang="en-IN" i="1" dirty="0" err="1" smtClean="0"/>
              <a:t>Fazil</a:t>
            </a:r>
            <a:r>
              <a:rPr lang="en-IN" i="1" dirty="0" smtClean="0"/>
              <a:t>” </a:t>
            </a:r>
            <a:r>
              <a:rPr lang="en-IN" dirty="0" smtClean="0"/>
              <a:t>staff </a:t>
            </a:r>
          </a:p>
          <a:p>
            <a:pPr marL="0" indent="0">
              <a:buNone/>
            </a:pPr>
            <a:r>
              <a:rPr lang="en-IN" dirty="0" smtClean="0"/>
              <a:t>Annex 11: Statement of staff on deputation</a:t>
            </a:r>
          </a:p>
          <a:p>
            <a:pPr marL="0" indent="0">
              <a:buNone/>
            </a:pPr>
            <a:r>
              <a:rPr lang="en-IN" dirty="0" smtClean="0"/>
              <a:t>Annex 12: Statement of advances and irregularities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10515600" cy="373487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Previous </a:t>
            </a:r>
            <a:r>
              <a:rPr lang="en-IN" dirty="0" err="1" smtClean="0">
                <a:solidFill>
                  <a:srgbClr val="FF0000"/>
                </a:solidFill>
              </a:rPr>
              <a:t>Mgmt</a:t>
            </a:r>
            <a:r>
              <a:rPr lang="en-IN" dirty="0" smtClean="0">
                <a:solidFill>
                  <a:srgbClr val="FF0000"/>
                </a:solidFill>
              </a:rPr>
              <a:t> Audit Report Formats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94619"/>
              </p:ext>
            </p:extLst>
          </p:nvPr>
        </p:nvGraphicFramePr>
        <p:xfrm>
          <a:off x="631064" y="669701"/>
          <a:ext cx="10722736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86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Report on Upper </a:t>
                      </a:r>
                      <a:r>
                        <a:rPr lang="en-IN" sz="2000" dirty="0" err="1" smtClean="0"/>
                        <a:t>Tamakoshi</a:t>
                      </a:r>
                      <a:r>
                        <a:rPr lang="en-IN" sz="2000" dirty="0" smtClean="0"/>
                        <a:t> Hydro Project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Report </a:t>
                      </a:r>
                      <a:r>
                        <a:rPr lang="en-IN" sz="2000" smtClean="0"/>
                        <a:t>on Department of </a:t>
                      </a:r>
                      <a:r>
                        <a:rPr lang="en-IN" sz="2000" dirty="0" smtClean="0"/>
                        <a:t>Customs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223">
                <a:tc>
                  <a:txBody>
                    <a:bodyPr/>
                    <a:lstStyle/>
                    <a:p>
                      <a:r>
                        <a:rPr lang="en-IN" u="sng" dirty="0" smtClean="0"/>
                        <a:t>Chapter 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Background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Auditing Objectives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Audit Methodology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Audit scope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Limitation of auditing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Report Structure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Upper </a:t>
                      </a:r>
                      <a:r>
                        <a:rPr lang="en-IN" dirty="0" err="1" smtClean="0"/>
                        <a:t>Tamakoshi</a:t>
                      </a:r>
                      <a:r>
                        <a:rPr lang="en-IN" dirty="0" smtClean="0"/>
                        <a:t> Hydro Project</a:t>
                      </a:r>
                    </a:p>
                    <a:p>
                      <a:endParaRPr lang="en-IN" dirty="0" smtClean="0"/>
                    </a:p>
                    <a:p>
                      <a:r>
                        <a:rPr lang="en-IN" u="sng" dirty="0" smtClean="0"/>
                        <a:t>Chapter II: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Positive aspects: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Reform aspects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Suggestions </a:t>
                      </a:r>
                    </a:p>
                    <a:p>
                      <a:r>
                        <a:rPr lang="en-IN" dirty="0" smtClean="0"/>
                        <a:t>(Coverage: Org policy and behaviours, org structure, work procedures and physical lay out, service delivery and transparency, personnel </a:t>
                      </a:r>
                      <a:r>
                        <a:rPr lang="en-IN" dirty="0" err="1" smtClean="0"/>
                        <a:t>mgmt</a:t>
                      </a:r>
                      <a:r>
                        <a:rPr lang="en-IN" dirty="0" smtClean="0"/>
                        <a:t> and records, financial and goods </a:t>
                      </a:r>
                      <a:r>
                        <a:rPr lang="en-IN" dirty="0" err="1" smtClean="0"/>
                        <a:t>mgmt</a:t>
                      </a:r>
                      <a:r>
                        <a:rPr lang="en-IN" dirty="0" smtClean="0"/>
                        <a:t>, etc. – as stated in Directives) </a:t>
                      </a:r>
                    </a:p>
                    <a:p>
                      <a:endParaRPr lang="en-IN" dirty="0" smtClean="0"/>
                    </a:p>
                    <a:p>
                      <a:r>
                        <a:rPr lang="en-IN" u="sng" dirty="0" smtClean="0"/>
                        <a:t>Chapter III</a:t>
                      </a:r>
                    </a:p>
                    <a:p>
                      <a:r>
                        <a:rPr lang="en-IN" dirty="0" smtClean="0"/>
                        <a:t>Conclusions and recommendations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u="sng" dirty="0" smtClean="0"/>
                        <a:t>Chapter 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Background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Objectives </a:t>
                      </a:r>
                      <a:r>
                        <a:rPr lang="en-IN" dirty="0" smtClean="0"/>
                        <a:t>of </a:t>
                      </a:r>
                      <a:r>
                        <a:rPr lang="en-IN" smtClean="0"/>
                        <a:t>management auditing</a:t>
                      </a:r>
                      <a:endParaRPr lang="en-IN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Scope </a:t>
                      </a:r>
                      <a:r>
                        <a:rPr lang="en-IN" smtClean="0"/>
                        <a:t>of auditing (as specified in Directives)</a:t>
                      </a:r>
                      <a:endParaRPr lang="en-IN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Limitation </a:t>
                      </a:r>
                      <a:r>
                        <a:rPr lang="en-IN" dirty="0" smtClean="0"/>
                        <a:t>of management auditing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Methodology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dirty="0" smtClean="0"/>
                        <a:t>Report structure (chapter </a:t>
                      </a:r>
                      <a:r>
                        <a:rPr lang="en-IN" smtClean="0"/>
                        <a:t>plan)</a:t>
                      </a:r>
                    </a:p>
                    <a:p>
                      <a:endParaRPr lang="en-IN" smtClean="0"/>
                    </a:p>
                    <a:p>
                      <a:r>
                        <a:rPr lang="en-IN" u="sng" smtClean="0"/>
                        <a:t>ChpaterII: Observed subjects from during auditing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Introduction to Custom Dept (history, objectives functions, legal provisions, etc.)</a:t>
                      </a:r>
                    </a:p>
                    <a:p>
                      <a:endParaRPr lang="en-IN" smtClean="0"/>
                    </a:p>
                    <a:p>
                      <a:r>
                        <a:rPr lang="en-IN" u="sng" smtClean="0"/>
                        <a:t>Chapter 3: Observed Situation during auditing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Positive aspects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Remarks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Suggestions</a:t>
                      </a:r>
                    </a:p>
                    <a:p>
                      <a:endParaRPr lang="en-IN" smtClean="0"/>
                    </a:p>
                    <a:p>
                      <a:r>
                        <a:rPr lang="en-IN" u="sng" smtClean="0"/>
                        <a:t>Chaper IV: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IN" smtClean="0"/>
                        <a:t>Conclusions, with acknowledgement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1288</Words>
  <Application>Microsoft Office PowerPoint</Application>
  <PresentationFormat>Widescreen</PresentationFormat>
  <Paragraphs>237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Wingdings 3</vt:lpstr>
      <vt:lpstr>Office Theme</vt:lpstr>
      <vt:lpstr>Writing of Management Audit Report  Report Writing  </vt:lpstr>
      <vt:lpstr>Process of Management Auditing</vt:lpstr>
      <vt:lpstr>Report Writing: What is it is actually?</vt:lpstr>
      <vt:lpstr>Types of Report</vt:lpstr>
      <vt:lpstr>Areas of Management Auditing (MA Directives 2067)</vt:lpstr>
      <vt:lpstr>Methodology of Auditing (MA Directives 2067)</vt:lpstr>
      <vt:lpstr>Report Format (Prescribed by MA Directives 2067)</vt:lpstr>
      <vt:lpstr>Contd…Prescribed Format for Management Auditing - Annexes</vt:lpstr>
      <vt:lpstr>Previous Mgmt Audit Report Formats</vt:lpstr>
      <vt:lpstr>Others reports (e.g., Auditor General’s Performance Audit Report 2071)</vt:lpstr>
      <vt:lpstr>Behavioral guidelines for writing a report</vt:lpstr>
      <vt:lpstr>Other guidelines for style of report writing </vt:lpstr>
      <vt:lpstr>Indicators of good report writing</vt:lpstr>
      <vt:lpstr>Suggested Tentative Format for Field Studies on Mgmt Auditing</vt:lpstr>
      <vt:lpstr>Verbal Report Presentation (Two phases)</vt:lpstr>
      <vt:lpstr>Presentation: Preparation Phase (Planning):</vt:lpstr>
      <vt:lpstr>Presentation: Implementation Phase (Actually Presenting)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 (Writing of Management Audit Report)</dc:title>
  <dc:creator>D Panta</dc:creator>
  <cp:lastModifiedBy>fatemeh</cp:lastModifiedBy>
  <cp:revision>103</cp:revision>
  <dcterms:created xsi:type="dcterms:W3CDTF">2015-06-24T07:33:53Z</dcterms:created>
  <dcterms:modified xsi:type="dcterms:W3CDTF">2017-04-25T16:38:43Z</dcterms:modified>
</cp:coreProperties>
</file>