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73" r:id="rId4"/>
    <p:sldId id="259" r:id="rId5"/>
    <p:sldId id="258" r:id="rId6"/>
    <p:sldId id="274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82878" autoAdjust="0"/>
  </p:normalViewPr>
  <p:slideViewPr>
    <p:cSldViewPr>
      <p:cViewPr varScale="1">
        <p:scale>
          <a:sx n="62" d="100"/>
          <a:sy n="62" d="100"/>
        </p:scale>
        <p:origin x="20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54" y="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24E70-9D39-4D5E-B3A4-8A4EDA59710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2287-123D-44F4-B4B4-7AED6D52E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72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41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98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52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9F99AE-A93A-478F-B20F-2B59E9419EC4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4838"/>
            <a:ext cx="5029200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849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7A95C3-0438-4D61-B47B-246DA7DC33B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4838"/>
            <a:ext cx="5029200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44" tIns="44870" rIns="91344" bIns="4487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181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9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8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B0BFB-4550-485E-A7B0-BF053A94FDD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69379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59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39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3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32805" y="62484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D5150FDB-5C9A-4B86-97CC-8CA138DC12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Copyright © 2015 Pearson Education, Inc.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64-F270-4D96-9F7A-C394AB6DAE9B}" type="datetime1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0C4C-5275-41FC-AE9D-5AFE34F8CC5D}" type="datetime1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150FDB-5C9A-4B86-97CC-8CA138DC12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smtClean="0"/>
              <a:t>Copyright © 2015 Pearson Education, Inc.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150FDB-5C9A-4B86-97CC-8CA138DC12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7EFA-C3F4-4257-A43D-1FB869D9664C}" type="datetime1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0FDB-5C9A-4B86-97CC-8CA138DC1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-44013" y="-15654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C5EDD6-456F-4066-A048-0259D77852D3}" type="datetime1">
              <a:rPr lang="en-US" smtClean="0"/>
              <a:t>8/21/2016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48288" y="624840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1"/>
                </a:solidFill>
              </a:defRPr>
            </a:lvl1pPr>
          </a:lstStyle>
          <a:p>
            <a:fld id="{D5150FDB-5C9A-4B86-97CC-8CA138DC12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Copyright © 2015 Pearson Education, Inc.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Accounting Information Systems: An </a:t>
            </a:r>
            <a:r>
              <a:rPr lang="en-US" dirty="0">
                <a:latin typeface="+mn-lt"/>
              </a:rPr>
              <a:t>O</a:t>
            </a:r>
            <a:r>
              <a:rPr lang="en-US" dirty="0" smtClean="0">
                <a:latin typeface="+mn-lt"/>
              </a:rPr>
              <a:t>verview</a:t>
            </a:r>
            <a:endParaRPr lang="en-US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30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1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28600" y="6248400"/>
            <a:ext cx="3276600" cy="457200"/>
          </a:xfrm>
          <a:prstGeom prst="rect">
            <a:avLst/>
          </a:prstGeom>
        </p:spPr>
        <p:txBody>
          <a:bodyPr/>
          <a:lstStyle/>
          <a:p>
            <a:endParaRPr lang="en-US" sz="1000" dirty="0" smtClean="0"/>
          </a:p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fld id="{D5150FDB-5C9A-4B86-97CC-8CA138DC124E}" type="slidenum">
              <a:rPr lang="en-US" smtClean="0">
                <a:solidFill>
                  <a:schemeClr val="accent1"/>
                </a:solidFill>
              </a:rPr>
              <a:t>1</a:t>
            </a:fld>
            <a:r>
              <a:rPr lang="en-US" dirty="0" smtClean="0">
                <a:solidFill>
                  <a:schemeClr val="accent1"/>
                </a:solidFill>
              </a:rPr>
              <a:t>-1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Transactional Information Between Internal and External Parties in an 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Business organizations conduct business </a:t>
            </a:r>
            <a:r>
              <a:rPr lang="en-US" dirty="0" smtClean="0">
                <a:solidFill>
                  <a:srgbClr val="FF0000"/>
                </a:solidFill>
              </a:rPr>
              <a:t>transactions</a:t>
            </a:r>
            <a:r>
              <a:rPr lang="en-US" dirty="0" smtClean="0"/>
              <a:t> between internal and external stakeholders. </a:t>
            </a:r>
            <a:endParaRPr lang="en-US" dirty="0"/>
          </a:p>
          <a:p>
            <a:r>
              <a:rPr lang="en-US" dirty="0" smtClean="0"/>
              <a:t>Internal stakeholders are employees in the organization (e.g., employees and managers).</a:t>
            </a:r>
          </a:p>
          <a:p>
            <a:r>
              <a:rPr lang="en-US" dirty="0" smtClean="0"/>
              <a:t>External stakeholders are trading partners such as customers and vendors as well as other external organizations such as Banks and Government.</a:t>
            </a:r>
          </a:p>
          <a:p>
            <a:r>
              <a:rPr lang="en-US" dirty="0" smtClean="0"/>
              <a:t>The AIS captures the flow of information between these users for the various business transactions.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Interactions Between AIS and Internal and External Parties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17732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Basic Business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Transactions between the business organization and external parties fundamentally involve a “give–get” exchange. These basic business processes are:</a:t>
            </a:r>
          </a:p>
          <a:p>
            <a:pPr lvl="1"/>
            <a:r>
              <a:rPr lang="en-US" dirty="0" smtClean="0"/>
              <a:t>Revenue: give goods/service—get cash</a:t>
            </a:r>
          </a:p>
          <a:p>
            <a:pPr lvl="1"/>
            <a:r>
              <a:rPr lang="en-US" dirty="0" smtClean="0"/>
              <a:t>Expenditure: get goods/service—give cash</a:t>
            </a:r>
          </a:p>
          <a:p>
            <a:pPr lvl="1"/>
            <a:r>
              <a:rPr lang="en-US" dirty="0" smtClean="0"/>
              <a:t>Production: give labor and give raw materials—get finished goods</a:t>
            </a:r>
          </a:p>
          <a:p>
            <a:pPr lvl="1"/>
            <a:r>
              <a:rPr lang="en-US" dirty="0" smtClean="0"/>
              <a:t>Payroll: give cash—get labor</a:t>
            </a:r>
          </a:p>
          <a:p>
            <a:pPr lvl="1"/>
            <a:r>
              <a:rPr lang="en-US" dirty="0" smtClean="0"/>
              <a:t>Financing: give cash—get cash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8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an Accounting Information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695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can be manual or computerized</a:t>
            </a:r>
          </a:p>
          <a:p>
            <a:r>
              <a:rPr lang="en-US" dirty="0" smtClean="0"/>
              <a:t>Consists of </a:t>
            </a:r>
          </a:p>
          <a:p>
            <a:pPr lvl="1"/>
            <a:r>
              <a:rPr lang="en-US" dirty="0" smtClean="0"/>
              <a:t>People who use the system</a:t>
            </a:r>
          </a:p>
          <a:p>
            <a:pPr lvl="1"/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Technology (data, software, and information technology)</a:t>
            </a:r>
          </a:p>
          <a:p>
            <a:pPr lvl="1"/>
            <a:r>
              <a:rPr lang="en-US" dirty="0" smtClean="0"/>
              <a:t>Controls to safeguard information</a:t>
            </a:r>
          </a:p>
          <a:p>
            <a:r>
              <a:rPr lang="en-US" dirty="0" smtClean="0"/>
              <a:t>Thus, transactional data is collected and stored into meaningful information from which business decisions are made and provides adequate controls to protect and secure the organizational data assets.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2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The CITP Designation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CITP: Certified Information Technology Professional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Identifies CPAs who possess a broad range of technological knowledge and the manner in which information technology (IT) can be used to achieve business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Reflects the AICPA’s recognition of the importance and interrelationship of IT with accounting</a:t>
            </a:r>
          </a:p>
        </p:txBody>
      </p:sp>
      <p:pic>
        <p:nvPicPr>
          <p:cNvPr id="29700" name="Picture 2" descr="BD0695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4800600"/>
            <a:ext cx="182403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53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01" y="1371600"/>
            <a:ext cx="8229600" cy="5486400"/>
          </a:xfrm>
        </p:spPr>
        <p:txBody>
          <a:bodyPr>
            <a:normAutofit/>
          </a:bodyPr>
          <a:lstStyle/>
          <a:p>
            <a:pPr lvl="0" hangingPunct="0"/>
            <a:endParaRPr lang="en-US" sz="2400" dirty="0" smtClean="0"/>
          </a:p>
          <a:p>
            <a:pPr lvl="0" hangingPunct="0"/>
            <a:r>
              <a:rPr lang="en-US" sz="2400" dirty="0" smtClean="0"/>
              <a:t>Distinguish </a:t>
            </a:r>
            <a:r>
              <a:rPr lang="en-US" sz="2400" dirty="0"/>
              <a:t>between data and </a:t>
            </a:r>
            <a:r>
              <a:rPr lang="en-US" sz="2400" dirty="0" smtClean="0"/>
              <a:t>information:</a:t>
            </a:r>
          </a:p>
          <a:p>
            <a:pPr lvl="1" hangingPunct="0"/>
            <a:r>
              <a:rPr lang="en-US" sz="2400" dirty="0" smtClean="0"/>
              <a:t>Understand the characteristics </a:t>
            </a:r>
            <a:r>
              <a:rPr lang="en-US" sz="2400" dirty="0"/>
              <a:t>of useful </a:t>
            </a:r>
            <a:r>
              <a:rPr lang="en-US" sz="2400" dirty="0" smtClean="0"/>
              <a:t>information.</a:t>
            </a:r>
          </a:p>
          <a:p>
            <a:pPr lvl="1" hangingPunct="0"/>
            <a:r>
              <a:rPr lang="en-US" sz="2400" dirty="0" smtClean="0"/>
              <a:t>Explain </a:t>
            </a:r>
            <a:r>
              <a:rPr lang="en-US" sz="2400" dirty="0"/>
              <a:t>how to determine the value of information</a:t>
            </a:r>
            <a:r>
              <a:rPr lang="en-US" sz="2400" dirty="0" smtClean="0"/>
              <a:t>.</a:t>
            </a:r>
          </a:p>
          <a:p>
            <a:pPr marL="411480" lvl="1" indent="0" hangingPunct="0">
              <a:buNone/>
            </a:pPr>
            <a:endParaRPr lang="en-US" sz="2400" dirty="0"/>
          </a:p>
          <a:p>
            <a:pPr lvl="0" hangingPunct="0"/>
            <a:r>
              <a:rPr lang="en-US" sz="2400" dirty="0" smtClean="0"/>
              <a:t>Describe </a:t>
            </a:r>
            <a:r>
              <a:rPr lang="en-US" sz="2400" dirty="0"/>
              <a:t>the major business processes present in most companies</a:t>
            </a:r>
            <a:r>
              <a:rPr lang="en-US" sz="2400" dirty="0" smtClean="0"/>
              <a:t>.</a:t>
            </a:r>
          </a:p>
          <a:p>
            <a:pPr marL="109728" lvl="0" indent="0" hangingPunct="0">
              <a:buNone/>
            </a:pPr>
            <a:endParaRPr lang="en-US" sz="2400" dirty="0"/>
          </a:p>
          <a:p>
            <a:pPr lvl="0" hangingPunct="0"/>
            <a:r>
              <a:rPr lang="en-US" sz="2400" dirty="0" smtClean="0"/>
              <a:t>Explain </a:t>
            </a:r>
            <a:r>
              <a:rPr lang="en-US" sz="2400" dirty="0"/>
              <a:t>what an accounting information system (AIS) is and describe its basic functions</a:t>
            </a:r>
            <a:r>
              <a:rPr lang="en-US" sz="2400" dirty="0" smtClean="0"/>
              <a:t>.</a:t>
            </a:r>
          </a:p>
          <a:p>
            <a:pPr marL="109728" lvl="0" indent="0" hangingPunc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"/>
          <p:cNvSpPr>
            <a:spLocks noGrp="1"/>
          </p:cNvSpPr>
          <p:nvPr>
            <p:ph type="title"/>
          </p:nvPr>
        </p:nvSpPr>
        <p:spPr>
          <a:xfrm>
            <a:off x="480391" y="7548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Systems, Data, and Information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 </a:t>
            </a:r>
            <a:r>
              <a:rPr lang="en-US" altLang="en-US" sz="2800" dirty="0" smtClean="0">
                <a:solidFill>
                  <a:srgbClr val="FF0000"/>
                </a:solidFill>
              </a:rPr>
              <a:t>system</a:t>
            </a:r>
            <a:r>
              <a:rPr lang="en-US" altLang="en-US" sz="2800" dirty="0" smtClean="0"/>
              <a:t> is a set of two or more interrelated components that interact to achieve a goal.</a:t>
            </a:r>
          </a:p>
          <a:p>
            <a:pPr eaLnBrk="1" hangingPunct="1"/>
            <a:r>
              <a:rPr lang="en-US" altLang="en-US" sz="2800" dirty="0" smtClean="0"/>
              <a:t>Systems are almost always composed of smaller subsystems, each performing a specific function supportive of the larger system.</a:t>
            </a:r>
          </a:p>
        </p:txBody>
      </p:sp>
      <p:pic>
        <p:nvPicPr>
          <p:cNvPr id="8196" name="Picture 8" descr="AG0022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2809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35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Data vs.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Data</a:t>
            </a:r>
            <a:r>
              <a:rPr lang="en-US" sz="3200" dirty="0" smtClean="0"/>
              <a:t> are facts stored in the system</a:t>
            </a:r>
          </a:p>
          <a:p>
            <a:pPr lvl="1"/>
            <a:r>
              <a:rPr lang="en-US" sz="3200" dirty="0" smtClean="0"/>
              <a:t>A fact could be a number, date, name, and so on.</a:t>
            </a:r>
          </a:p>
          <a:p>
            <a:pPr marL="411480" lvl="1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For example</a:t>
            </a:r>
            <a:r>
              <a:rPr lang="en-US" sz="3200" dirty="0" smtClean="0"/>
              <a:t>: </a:t>
            </a:r>
          </a:p>
          <a:p>
            <a:pPr marL="411480" lvl="1" indent="0">
              <a:buNone/>
            </a:pPr>
            <a:r>
              <a:rPr lang="en-US" sz="3200" dirty="0" smtClean="0"/>
              <a:t>2/22/14</a:t>
            </a:r>
          </a:p>
          <a:p>
            <a:pPr marL="411480" lvl="1" indent="0">
              <a:buNone/>
            </a:pPr>
            <a:r>
              <a:rPr lang="en-US" sz="3200" dirty="0" smtClean="0"/>
              <a:t>ABC Company, 123,</a:t>
            </a:r>
          </a:p>
          <a:p>
            <a:pPr marL="411480" lvl="1" indent="0">
              <a:buNone/>
            </a:pPr>
            <a:r>
              <a:rPr lang="en-US" sz="3200" dirty="0" smtClean="0"/>
              <a:t>99, 3, 20, 60</a:t>
            </a:r>
          </a:p>
          <a:p>
            <a:pPr marL="411480" lvl="1" indent="0">
              <a:buNone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Data vs.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The previous slide just showed facts, if we put those facts within a context of a sales invoice, for example, it is meaningful and considered </a:t>
            </a:r>
            <a:r>
              <a:rPr lang="en-US" b="1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/>
              <a:t>.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Invoice Date : </a:t>
            </a:r>
            <a:r>
              <a:rPr lang="en-US" dirty="0">
                <a:solidFill>
                  <a:srgbClr val="FF0000"/>
                </a:solidFill>
              </a:rPr>
              <a:t>2/22/14</a:t>
            </a:r>
            <a:r>
              <a:rPr lang="en-US" dirty="0"/>
              <a:t>		Invoice #: </a:t>
            </a:r>
            <a:r>
              <a:rPr lang="en-US" dirty="0">
                <a:solidFill>
                  <a:srgbClr val="FF0000"/>
                </a:solidFill>
              </a:rPr>
              <a:t>123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Customer: </a:t>
            </a:r>
            <a:r>
              <a:rPr lang="en-US" dirty="0">
                <a:solidFill>
                  <a:srgbClr val="FF0000"/>
                </a:solidFill>
              </a:rPr>
              <a:t>ABC company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Item #		</a:t>
            </a:r>
            <a:r>
              <a:rPr lang="en-US" dirty="0" err="1"/>
              <a:t>Qty</a:t>
            </a:r>
            <a:r>
              <a:rPr lang="en-US" dirty="0"/>
              <a:t>		Price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99		</a:t>
            </a:r>
            <a:r>
              <a:rPr lang="en-US" dirty="0" smtClean="0">
                <a:solidFill>
                  <a:srgbClr val="FF0000"/>
                </a:solidFill>
              </a:rPr>
              <a:t>	3</a:t>
            </a:r>
            <a:r>
              <a:rPr lang="en-US" dirty="0">
                <a:solidFill>
                  <a:srgbClr val="FF0000"/>
                </a:solidFill>
              </a:rPr>
              <a:t>		$20	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Total Invoice Amount		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>
                <a:solidFill>
                  <a:srgbClr val="FF0000"/>
                </a:solidFill>
              </a:rPr>
              <a:t>60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760"/>
          </a:xfrm>
        </p:spPr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dirty="0"/>
              <a:t>Systems, Data, and Information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Usually, more information and better information translates into better decisions.</a:t>
            </a:r>
          </a:p>
          <a:p>
            <a:pPr eaLnBrk="1" hangingPunct="1"/>
            <a:r>
              <a:rPr lang="en-US" altLang="en-US" dirty="0" smtClean="0"/>
              <a:t>However, when you get more information than you can effectively assimilate, you suffer from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rgbClr val="CC0000"/>
                </a:solidFill>
              </a:rPr>
              <a:t>information overload</a:t>
            </a:r>
            <a:r>
              <a:rPr lang="en-US" altLang="en-US" b="1" dirty="0" smtClean="0"/>
              <a:t>.</a:t>
            </a:r>
          </a:p>
          <a:p>
            <a:pPr eaLnBrk="1" hangingPunct="1"/>
            <a:r>
              <a:rPr lang="en-US" altLang="en-US" dirty="0" smtClean="0"/>
              <a:t>When you’ve reached the overload point, the quality of decisions declines while the costs of producing the information increases.</a:t>
            </a:r>
          </a:p>
        </p:txBody>
      </p:sp>
    </p:spTree>
    <p:extLst>
      <p:ext uri="{BB962C8B-B14F-4D97-AF65-F5344CB8AC3E}">
        <p14:creationId xmlns:p14="http://schemas.microsoft.com/office/powerpoint/2010/main" val="193211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Value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r>
              <a:rPr lang="en-US" dirty="0" smtClean="0"/>
              <a:t>Information is valuable when the benefits exceed the costs of gathering, maintaining, and storing the data.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Benefit (i.e., improved decision making) </a:t>
            </a:r>
          </a:p>
          <a:p>
            <a:pPr marL="109728" indent="0">
              <a:buNone/>
            </a:pPr>
            <a:r>
              <a:rPr lang="en-US" dirty="0" smtClean="0"/>
              <a:t>	&gt; Cost (i.e., time and resources used to get 	</a:t>
            </a:r>
            <a:r>
              <a:rPr lang="en-US" dirty="0"/>
              <a:t> </a:t>
            </a:r>
            <a:r>
              <a:rPr lang="en-US" dirty="0" smtClean="0"/>
              <a:t>   the information)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What Makes Information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There are seven general characteristics that make information useful: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Relevant:</a:t>
            </a:r>
            <a:r>
              <a:rPr lang="en-US" dirty="0" smtClean="0"/>
              <a:t> information needed to make a decision (e.g., the decision to extend customer credit would need relevant information on customer balance from an A/R aging report)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Reliable:</a:t>
            </a:r>
            <a:r>
              <a:rPr lang="en-US" dirty="0" smtClean="0"/>
              <a:t> information free from error and bias 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Complete:</a:t>
            </a:r>
            <a:r>
              <a:rPr lang="en-US" dirty="0" smtClean="0"/>
              <a:t> does not omit important aspects of events or activities 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Timely:</a:t>
            </a:r>
            <a:r>
              <a:rPr lang="en-US" dirty="0" smtClean="0"/>
              <a:t> information needs to be provided in time to make the decision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What Makes Information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/>
          </a:bodyPr>
          <a:lstStyle/>
          <a:p>
            <a:pPr marL="624078" indent="-514350">
              <a:buAutoNum type="arabicPeriod" startAt="5"/>
            </a:pPr>
            <a:r>
              <a:rPr lang="en-US" b="1" dirty="0" smtClean="0"/>
              <a:t>Understandable:</a:t>
            </a:r>
            <a:r>
              <a:rPr lang="en-US" dirty="0" smtClean="0"/>
              <a:t> information must be presented in a meaningful manner</a:t>
            </a:r>
          </a:p>
          <a:p>
            <a:pPr marL="624078" indent="-514350">
              <a:buAutoNum type="arabicPeriod" startAt="5"/>
            </a:pPr>
            <a:r>
              <a:rPr lang="en-US" dirty="0" smtClean="0"/>
              <a:t> </a:t>
            </a:r>
            <a:r>
              <a:rPr lang="en-US" b="1" dirty="0" smtClean="0"/>
              <a:t>Verifiable:</a:t>
            </a:r>
            <a:r>
              <a:rPr lang="en-US" dirty="0" smtClean="0"/>
              <a:t> two </a:t>
            </a:r>
            <a:r>
              <a:rPr lang="en-US" u="sng" dirty="0" smtClean="0"/>
              <a:t>independent</a:t>
            </a:r>
            <a:r>
              <a:rPr lang="en-US" dirty="0" smtClean="0"/>
              <a:t> people can produce the same conclusion</a:t>
            </a:r>
          </a:p>
          <a:p>
            <a:pPr marL="624078" indent="-514350">
              <a:buAutoNum type="arabicPeriod" startAt="5"/>
            </a:pPr>
            <a:r>
              <a:rPr lang="en-US" b="1" dirty="0" smtClean="0"/>
              <a:t>Accessible:</a:t>
            </a:r>
            <a:r>
              <a:rPr lang="en-US" dirty="0" smtClean="0"/>
              <a:t> available when needed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D5150FDB-5C9A-4B86-97CC-8CA138DC12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2074</TotalTime>
  <Words>653</Words>
  <Application>Microsoft Office PowerPoint</Application>
  <PresentationFormat>On-screen Show (4:3)</PresentationFormat>
  <Paragraphs>102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 2</vt:lpstr>
      <vt:lpstr>Urban</vt:lpstr>
      <vt:lpstr>Accounting Information Systems: An Overview</vt:lpstr>
      <vt:lpstr>Learning Objectives</vt:lpstr>
      <vt:lpstr>Systems, Data, and Information</vt:lpstr>
      <vt:lpstr>Data vs. Information</vt:lpstr>
      <vt:lpstr>Data vs. Information</vt:lpstr>
      <vt:lpstr>Systems, Data, and Information</vt:lpstr>
      <vt:lpstr>Value of Information</vt:lpstr>
      <vt:lpstr>What Makes Information Useful?</vt:lpstr>
      <vt:lpstr>What Makes Information Useful?</vt:lpstr>
      <vt:lpstr>Transactional Information Between Internal and External Parties in an AIS</vt:lpstr>
      <vt:lpstr>Interactions Between AIS and Internal and External Parties</vt:lpstr>
      <vt:lpstr>Basic Business Processes</vt:lpstr>
      <vt:lpstr>What Is an Accounting Information System?</vt:lpstr>
      <vt:lpstr>The CITP Designation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Information Systems: an overview</dc:title>
  <dc:creator>Robyn Raschke</dc:creator>
  <cp:lastModifiedBy>Linda Wallace</cp:lastModifiedBy>
  <cp:revision>59</cp:revision>
  <dcterms:created xsi:type="dcterms:W3CDTF">2014-03-25T17:35:49Z</dcterms:created>
  <dcterms:modified xsi:type="dcterms:W3CDTF">2016-08-21T20:55:54Z</dcterms:modified>
</cp:coreProperties>
</file>