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77" r:id="rId2"/>
    <p:sldId id="306" r:id="rId3"/>
    <p:sldId id="307" r:id="rId4"/>
    <p:sldId id="278" r:id="rId5"/>
    <p:sldId id="308" r:id="rId6"/>
    <p:sldId id="263" r:id="rId7"/>
    <p:sldId id="309" r:id="rId8"/>
    <p:sldId id="258" r:id="rId9"/>
    <p:sldId id="310" r:id="rId10"/>
    <p:sldId id="311" r:id="rId11"/>
    <p:sldId id="314" r:id="rId12"/>
    <p:sldId id="312" r:id="rId13"/>
    <p:sldId id="315" r:id="rId14"/>
    <p:sldId id="31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6"/>
            <p14:sldId id="307"/>
            <p14:sldId id="278"/>
            <p14:sldId id="308"/>
            <p14:sldId id="263"/>
            <p14:sldId id="309"/>
            <p14:sldId id="258"/>
            <p14:sldId id="310"/>
            <p14:sldId id="311"/>
            <p14:sldId id="314"/>
            <p14:sldId id="312"/>
            <p14:sldId id="315"/>
            <p14:sldId id="31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p:scale>
          <a:sx n="95" d="100"/>
          <a:sy n="95" d="100"/>
        </p:scale>
        <p:origin x="-1578" y="-22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3/19/2013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80881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6145BF-5B1E-4A53-8E85-AD5FB14282B1}" type="slidenum">
              <a:rPr lang="en-US">
                <a:solidFill>
                  <a:srgbClr val="000000"/>
                </a:solidFill>
              </a:rPr>
              <a:pPr fontAlgn="base">
                <a:spcBef>
                  <a:spcPct val="0"/>
                </a:spcBef>
                <a:spcAft>
                  <a:spcPct val="0"/>
                </a:spcAft>
                <a:defRPr/>
              </a:pPr>
              <a:t>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bwMode="auto">
          <a:noFill/>
          <a:ln>
            <a:solidFill>
              <a:srgbClr val="000000"/>
            </a:solidFill>
            <a:miter lim="800000"/>
            <a:headEnd/>
            <a:tailEnd/>
          </a:ln>
        </p:spPr>
      </p:sp>
      <p:sp>
        <p:nvSpPr>
          <p:cNvPr id="112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E9D39-0143-4E39-831D-D815D031B0BF}" type="slidenum">
              <a:rPr lang="en-US">
                <a:solidFill>
                  <a:srgbClr val="000000"/>
                </a:solidFill>
              </a:rPr>
              <a:pPr fontAlgn="base">
                <a:spcBef>
                  <a:spcPct val="0"/>
                </a:spcBef>
                <a:spcAft>
                  <a:spcPct val="0"/>
                </a:spcAft>
                <a:defRPr/>
              </a:pPr>
              <a:t>3</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3/19/2013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3/19/2013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3/19/2013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3/19/2013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3/19/2013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3/19/2013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3/19/2013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3/19/2013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Chapter 15</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a:solidFill>
                  <a:srgbClr val="7BCF27"/>
                </a:solidFill>
                <a:latin typeface="Calibri" pitchFamily="34" charset="0"/>
              </a:rPr>
              <a:t>introducing</a:t>
            </a:r>
            <a:r>
              <a:rPr lang="en-US" sz="2400" b="0" dirty="0">
                <a:solidFill>
                  <a:srgbClr val="262626"/>
                </a:solidFill>
              </a:rPr>
              <a:t/>
            </a:r>
            <a:br>
              <a:rPr lang="en-US" sz="2400" b="0" dirty="0">
                <a:solidFill>
                  <a:srgbClr val="262626"/>
                </a:solidFill>
              </a:rPr>
            </a:br>
            <a:r>
              <a:rPr lang="en-US" sz="5600" b="0" dirty="0" smtClean="0">
                <a:solidFill>
                  <a:prstClr val="white"/>
                </a:solidFill>
              </a:rPr>
              <a:t>Deficits and Debt</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solidFill>
                  <a:schemeClr val="accent1"/>
                </a:solidFill>
              </a:rPr>
              <a:t>The Deficit Dilemma**</a:t>
            </a:r>
          </a:p>
        </p:txBody>
      </p:sp>
      <p:sp>
        <p:nvSpPr>
          <p:cNvPr id="20483" name="Rectangle 3"/>
          <p:cNvSpPr>
            <a:spLocks noGrp="1" noChangeArrowheads="1"/>
          </p:cNvSpPr>
          <p:nvPr>
            <p:ph type="body" idx="1"/>
          </p:nvPr>
        </p:nvSpPr>
        <p:spPr>
          <a:xfrm>
            <a:off x="228600" y="1143000"/>
            <a:ext cx="8458200" cy="4983163"/>
          </a:xfrm>
        </p:spPr>
        <p:txBody>
          <a:bodyPr/>
          <a:lstStyle/>
          <a:p>
            <a:r>
              <a:rPr lang="en-US" b="1" dirty="0"/>
              <a:t>Deficits, Surpluses, and the Balanced Budget</a:t>
            </a:r>
          </a:p>
          <a:p>
            <a:pPr lvl="1"/>
            <a:r>
              <a:rPr lang="en-US" sz="3200" b="1" dirty="0"/>
              <a:t>When government </a:t>
            </a:r>
            <a:r>
              <a:rPr lang="en-US" sz="3200" b="1" dirty="0">
                <a:solidFill>
                  <a:schemeClr val="tx2"/>
                </a:solidFill>
                <a:effectLst>
                  <a:outerShdw blurRad="38100" dist="38100" dir="2700000" algn="tl">
                    <a:srgbClr val="000000">
                      <a:alpha val="43137"/>
                    </a:srgbClr>
                  </a:outerShdw>
                </a:effectLst>
              </a:rPr>
              <a:t>spending is greater than tax revenue</a:t>
            </a:r>
            <a:r>
              <a:rPr lang="en-US" sz="3200" b="1" dirty="0">
                <a:solidFill>
                  <a:schemeClr val="tx2"/>
                </a:solidFill>
              </a:rPr>
              <a:t>,</a:t>
            </a:r>
            <a:r>
              <a:rPr lang="en-US" sz="3200" b="1" dirty="0"/>
              <a:t> we have a federal budget deficit</a:t>
            </a:r>
          </a:p>
          <a:p>
            <a:pPr lvl="2"/>
            <a:r>
              <a:rPr lang="en-US" sz="3200" b="1" dirty="0"/>
              <a:t>The government borrows to make up the difference</a:t>
            </a:r>
          </a:p>
          <a:p>
            <a:pPr lvl="2"/>
            <a:r>
              <a:rPr lang="en-US" sz="3200" b="1" dirty="0"/>
              <a:t>Deficits are prescribed to fight recession</a:t>
            </a:r>
          </a:p>
          <a:p>
            <a:pPr lvl="1"/>
            <a:endParaRPr lang="en-US" b="1" dirty="0"/>
          </a:p>
          <a:p>
            <a:pPr lvl="1"/>
            <a:endParaRPr lang="en-US" b="1" dirty="0"/>
          </a:p>
        </p:txBody>
      </p:sp>
      <p:sp>
        <p:nvSpPr>
          <p:cNvPr id="20484" name="Text Box 4"/>
          <p:cNvSpPr txBox="1">
            <a:spLocks noChangeArrowheads="1"/>
          </p:cNvSpPr>
          <p:nvPr/>
        </p:nvSpPr>
        <p:spPr bwMode="auto">
          <a:xfrm>
            <a:off x="8305800" y="640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latin typeface="Times New Roman" pitchFamily="18" charset="0"/>
              </a:rPr>
              <a:t>12-35</a:t>
            </a:r>
          </a:p>
        </p:txBody>
      </p:sp>
      <p:sp>
        <p:nvSpPr>
          <p:cNvPr id="20485"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b="1">
                <a:latin typeface="Times New Roman" pitchFamily="18" charset="0"/>
              </a:rPr>
              <a:t>Copyright </a:t>
            </a:r>
            <a:r>
              <a:rPr lang="en-US" sz="1400" b="1">
                <a:latin typeface="Times New Roman" pitchFamily="18" charset="0"/>
                <a:sym typeface="Symbol" pitchFamily="18" charset="2"/>
              </a:rPr>
              <a:t></a:t>
            </a:r>
            <a:r>
              <a:rPr lang="en-US" sz="1400" b="1">
                <a:latin typeface="Times New Roman" pitchFamily="18" charset="0"/>
              </a:rPr>
              <a:t>2002 by The McGraw-Hill Companies, Inc.  All rights reserved.</a:t>
            </a:r>
          </a:p>
        </p:txBody>
      </p:sp>
    </p:spTree>
    <p:extLst>
      <p:ext uri="{BB962C8B-B14F-4D97-AF65-F5344CB8AC3E}">
        <p14:creationId xmlns:p14="http://schemas.microsoft.com/office/powerpoint/2010/main" val="3036991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ox(in)">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ox(in)">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ox(in)">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box(in)">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Deficits</a:t>
            </a:r>
            <a:endParaRPr lang="en-US" sz="4000" dirty="0">
              <a:solidFill>
                <a:schemeClr val="tx1">
                  <a:lumMod val="50000"/>
                  <a:lumOff val="50000"/>
                </a:schemeClr>
              </a:solidFill>
              <a:latin typeface="+mj-lt"/>
              <a:cs typeface="Arial" pitchFamily="34" charset="0"/>
            </a:endParaRPr>
          </a:p>
        </p:txBody>
      </p:sp>
      <p:sp>
        <p:nvSpPr>
          <p:cNvPr id="11" name="TextBox 10"/>
          <p:cNvSpPr txBox="1"/>
          <p:nvPr/>
        </p:nvSpPr>
        <p:spPr>
          <a:xfrm>
            <a:off x="750711" y="5127978"/>
            <a:ext cx="7973935" cy="400110"/>
          </a:xfrm>
          <a:prstGeom prst="rect">
            <a:avLst/>
          </a:prstGeom>
          <a:noFill/>
        </p:spPr>
        <p:txBody>
          <a:bodyPr wrap="none" rtlCol="0">
            <a:normAutofit/>
          </a:bodyPr>
          <a:lstStyle/>
          <a:p>
            <a:pPr algn="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25551"/>
              <a:ext cx="1931160" cy="990600"/>
            </a:xfrm>
            <a:prstGeom prst="rect">
              <a:avLst/>
            </a:prstGeom>
            <a:noFill/>
          </p:spPr>
          <p:txBody>
            <a:bodyPr wrap="square" rtlCol="0">
              <a:normAutofit/>
            </a:bodyPr>
            <a:lstStyle/>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Spending</a:t>
              </a:r>
              <a:endParaRPr lang="en-US" sz="3200" b="1" dirty="0">
                <a:solidFill>
                  <a:schemeClr val="bg1"/>
                </a:solidFill>
                <a:effectLst>
                  <a:outerShdw blurRad="50800" dist="25400" dir="5400000" algn="t" rotWithShape="0">
                    <a:prstClr val="black">
                      <a:alpha val="15000"/>
                    </a:prstClr>
                  </a:outerShdw>
                </a:effectLst>
              </a:endParaRPr>
            </a:p>
          </p:txBody>
        </p:sp>
      </p:grpSp>
      <p:grpSp>
        <p:nvGrpSpPr>
          <p:cNvPr id="23" name="Group 22"/>
          <p:cNvGrpSpPr/>
          <p:nvPr/>
        </p:nvGrpSpPr>
        <p:grpSpPr>
          <a:xfrm>
            <a:off x="6248400" y="1546570"/>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407573"/>
              <a:ext cx="1931160" cy="1295400"/>
            </a:xfrm>
            <a:prstGeom prst="rect">
              <a:avLst/>
            </a:prstGeom>
            <a:noFill/>
          </p:spPr>
          <p:txBody>
            <a:bodyPr wrap="square" rtlCol="0">
              <a:normAutofit/>
            </a:bodyPr>
            <a:lstStyle/>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Tax</a:t>
              </a:r>
            </a:p>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Revenue</a:t>
              </a:r>
              <a:endParaRPr lang="en-US" sz="3200" b="1" dirty="0">
                <a:solidFill>
                  <a:schemeClr val="bg1"/>
                </a:solidFill>
                <a:effectLst>
                  <a:outerShdw blurRad="50800" dist="25400" dir="5400000" algn="t" rotWithShape="0">
                    <a:prstClr val="black">
                      <a:alpha val="15000"/>
                    </a:prstClr>
                  </a:outerShdw>
                </a:effectLst>
              </a:endParaRPr>
            </a:p>
          </p:txBody>
        </p:sp>
      </p:grpSp>
    </p:spTree>
    <p:custDataLst>
      <p:tags r:id="rId1"/>
    </p:custDataLst>
    <p:extLst>
      <p:ext uri="{BB962C8B-B14F-4D97-AF65-F5344CB8AC3E}">
        <p14:creationId xmlns:p14="http://schemas.microsoft.com/office/powerpoint/2010/main" val="2753495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b="1">
                <a:solidFill>
                  <a:schemeClr val="accent1"/>
                </a:solidFill>
              </a:rPr>
              <a:t>The Deficit Dilemma</a:t>
            </a:r>
            <a:br>
              <a:rPr lang="en-US" b="1">
                <a:solidFill>
                  <a:schemeClr val="accent1"/>
                </a:solidFill>
              </a:rPr>
            </a:br>
            <a:endParaRPr lang="en-US" b="1">
              <a:solidFill>
                <a:schemeClr val="accent1"/>
              </a:solidFill>
            </a:endParaRPr>
          </a:p>
        </p:txBody>
      </p:sp>
      <p:sp>
        <p:nvSpPr>
          <p:cNvPr id="21507" name="Rectangle 3"/>
          <p:cNvSpPr>
            <a:spLocks noGrp="1" noChangeArrowheads="1"/>
          </p:cNvSpPr>
          <p:nvPr>
            <p:ph type="body" idx="1"/>
          </p:nvPr>
        </p:nvSpPr>
        <p:spPr>
          <a:xfrm>
            <a:off x="152400" y="1066800"/>
            <a:ext cx="8534400" cy="5059363"/>
          </a:xfrm>
        </p:spPr>
        <p:txBody>
          <a:bodyPr>
            <a:normAutofit/>
          </a:bodyPr>
          <a:lstStyle/>
          <a:p>
            <a:r>
              <a:rPr lang="en-US" sz="3600" b="1" dirty="0"/>
              <a:t>Deficits, Surpluses, and the Balanced Budget</a:t>
            </a:r>
          </a:p>
          <a:p>
            <a:pPr lvl="1"/>
            <a:r>
              <a:rPr lang="en-US" sz="3600" b="1" dirty="0"/>
              <a:t>When the budget is in a surplus position, </a:t>
            </a:r>
            <a:r>
              <a:rPr lang="en-US" sz="3600" b="1" dirty="0">
                <a:solidFill>
                  <a:schemeClr val="tx2"/>
                </a:solidFill>
                <a:effectLst>
                  <a:outerShdw blurRad="38100" dist="38100" dir="2700000" algn="tl">
                    <a:srgbClr val="000000">
                      <a:alpha val="43137"/>
                    </a:srgbClr>
                  </a:outerShdw>
                </a:effectLst>
              </a:rPr>
              <a:t>tax revenue is greater than government spending</a:t>
            </a:r>
          </a:p>
          <a:p>
            <a:pPr lvl="2"/>
            <a:r>
              <a:rPr lang="en-US" sz="3600" b="1" dirty="0"/>
              <a:t>Budget surpluses are prescribed to fight inflation</a:t>
            </a:r>
          </a:p>
          <a:p>
            <a:pPr lvl="1"/>
            <a:endParaRPr lang="en-US" sz="3600" b="1" dirty="0"/>
          </a:p>
        </p:txBody>
      </p:sp>
      <p:sp>
        <p:nvSpPr>
          <p:cNvPr id="21508" name="Text Box 4"/>
          <p:cNvSpPr txBox="1">
            <a:spLocks noChangeArrowheads="1"/>
          </p:cNvSpPr>
          <p:nvPr/>
        </p:nvSpPr>
        <p:spPr bwMode="auto">
          <a:xfrm>
            <a:off x="8305800" y="640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latin typeface="Times New Roman" pitchFamily="18" charset="0"/>
              </a:rPr>
              <a:t>12-36</a:t>
            </a:r>
          </a:p>
        </p:txBody>
      </p:sp>
      <p:sp>
        <p:nvSpPr>
          <p:cNvPr id="21509"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b="1">
                <a:latin typeface="Times New Roman" pitchFamily="18" charset="0"/>
              </a:rPr>
              <a:t>Copyright </a:t>
            </a:r>
            <a:r>
              <a:rPr lang="en-US" sz="1400" b="1">
                <a:latin typeface="Times New Roman" pitchFamily="18" charset="0"/>
                <a:sym typeface="Symbol" pitchFamily="18" charset="2"/>
              </a:rPr>
              <a:t></a:t>
            </a:r>
            <a:r>
              <a:rPr lang="en-US" sz="1400" b="1">
                <a:latin typeface="Times New Roman" pitchFamily="18" charset="0"/>
              </a:rPr>
              <a:t>2002 by The McGraw-Hill Companies, Inc.  All rights reserved.</a:t>
            </a:r>
          </a:p>
        </p:txBody>
      </p:sp>
    </p:spTree>
    <p:extLst>
      <p:ext uri="{BB962C8B-B14F-4D97-AF65-F5344CB8AC3E}">
        <p14:creationId xmlns:p14="http://schemas.microsoft.com/office/powerpoint/2010/main" val="3828257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ox(in)">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ox(in)">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ox(in)">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3"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Surplus</a:t>
            </a:r>
            <a:endParaRPr lang="en-US" sz="4000" dirty="0">
              <a:solidFill>
                <a:schemeClr val="tx1">
                  <a:lumMod val="50000"/>
                  <a:lumOff val="50000"/>
                </a:schemeClr>
              </a:solidFill>
              <a:latin typeface="+mj-lt"/>
              <a:cs typeface="Arial" pitchFamily="34" charset="0"/>
            </a:endParaRPr>
          </a:p>
        </p:txBody>
      </p:sp>
      <p:sp>
        <p:nvSpPr>
          <p:cNvPr id="11" name="TextBox 10"/>
          <p:cNvSpPr txBox="1"/>
          <p:nvPr/>
        </p:nvSpPr>
        <p:spPr>
          <a:xfrm>
            <a:off x="750711" y="5127978"/>
            <a:ext cx="7973935" cy="400110"/>
          </a:xfrm>
          <a:prstGeom prst="rect">
            <a:avLst/>
          </a:prstGeom>
          <a:noFill/>
        </p:spPr>
        <p:txBody>
          <a:bodyPr wrap="none" rtlCol="0">
            <a:normAutofit/>
          </a:bodyPr>
          <a:lstStyle/>
          <a:p>
            <a:pPr algn="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25551"/>
              <a:ext cx="1931160" cy="990600"/>
            </a:xfrm>
            <a:prstGeom prst="rect">
              <a:avLst/>
            </a:prstGeom>
            <a:noFill/>
          </p:spPr>
          <p:txBody>
            <a:bodyPr wrap="square" rtlCol="0">
              <a:normAutofit/>
            </a:bodyPr>
            <a:lstStyle/>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Spending</a:t>
              </a:r>
              <a:endParaRPr lang="en-US" sz="3200" b="1" dirty="0">
                <a:solidFill>
                  <a:schemeClr val="bg1"/>
                </a:solidFill>
                <a:effectLst>
                  <a:outerShdw blurRad="50800" dist="25400" dir="5400000" algn="t" rotWithShape="0">
                    <a:prstClr val="black">
                      <a:alpha val="15000"/>
                    </a:prstClr>
                  </a:outerShdw>
                </a:effectLst>
              </a:endParaRPr>
            </a:p>
          </p:txBody>
        </p:sp>
      </p:grpSp>
      <p:grpSp>
        <p:nvGrpSpPr>
          <p:cNvPr id="23" name="Group 22"/>
          <p:cNvGrpSpPr/>
          <p:nvPr/>
        </p:nvGrpSpPr>
        <p:grpSpPr>
          <a:xfrm>
            <a:off x="6248400" y="1546570"/>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407573"/>
              <a:ext cx="1931160" cy="1295400"/>
            </a:xfrm>
            <a:prstGeom prst="rect">
              <a:avLst/>
            </a:prstGeom>
            <a:noFill/>
          </p:spPr>
          <p:txBody>
            <a:bodyPr wrap="square" rtlCol="0">
              <a:normAutofit/>
            </a:bodyPr>
            <a:lstStyle/>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Tax</a:t>
              </a:r>
            </a:p>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Revenue</a:t>
              </a:r>
              <a:endParaRPr lang="en-US" sz="3200" b="1" dirty="0">
                <a:solidFill>
                  <a:schemeClr val="bg1"/>
                </a:solidFill>
                <a:effectLst>
                  <a:outerShdw blurRad="50800" dist="25400" dir="5400000" algn="t" rotWithShape="0">
                    <a:prstClr val="black">
                      <a:alpha val="15000"/>
                    </a:prstClr>
                  </a:outerShdw>
                </a:effectLst>
              </a:endParaRPr>
            </a:p>
          </p:txBody>
        </p:sp>
      </p:grpSp>
    </p:spTree>
    <p:custDataLst>
      <p:tags r:id="rId1"/>
    </p:custDataLst>
    <p:extLst>
      <p:ext uri="{BB962C8B-B14F-4D97-AF65-F5344CB8AC3E}">
        <p14:creationId xmlns:p14="http://schemas.microsoft.com/office/powerpoint/2010/main" val="400043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b="1">
                <a:solidFill>
                  <a:schemeClr val="accent1"/>
                </a:solidFill>
              </a:rPr>
              <a:t>The Deficit Dilemma</a:t>
            </a:r>
            <a:br>
              <a:rPr lang="en-US" b="1">
                <a:solidFill>
                  <a:schemeClr val="accent1"/>
                </a:solidFill>
              </a:rPr>
            </a:br>
            <a:endParaRPr lang="en-US" b="1">
              <a:solidFill>
                <a:schemeClr val="accent1"/>
              </a:solidFill>
            </a:endParaRPr>
          </a:p>
        </p:txBody>
      </p:sp>
      <p:sp>
        <p:nvSpPr>
          <p:cNvPr id="22531" name="Rectangle 3"/>
          <p:cNvSpPr>
            <a:spLocks noGrp="1" noChangeArrowheads="1"/>
          </p:cNvSpPr>
          <p:nvPr>
            <p:ph type="body" idx="1"/>
          </p:nvPr>
        </p:nvSpPr>
        <p:spPr>
          <a:xfrm>
            <a:off x="152400" y="990600"/>
            <a:ext cx="8839200" cy="4876800"/>
          </a:xfrm>
        </p:spPr>
        <p:txBody>
          <a:bodyPr>
            <a:normAutofit/>
          </a:bodyPr>
          <a:lstStyle/>
          <a:p>
            <a:pPr>
              <a:lnSpc>
                <a:spcPct val="90000"/>
              </a:lnSpc>
            </a:pPr>
            <a:r>
              <a:rPr lang="en-US" sz="4000" b="1" dirty="0"/>
              <a:t>Deficits, Surpluses, and the Balanced Budget</a:t>
            </a:r>
          </a:p>
          <a:p>
            <a:pPr lvl="1">
              <a:lnSpc>
                <a:spcPct val="90000"/>
              </a:lnSpc>
            </a:pPr>
            <a:r>
              <a:rPr lang="en-US" sz="4000" b="1" dirty="0"/>
              <a:t>We have a balanced budget when </a:t>
            </a:r>
            <a:r>
              <a:rPr lang="en-US" sz="4000" b="1" dirty="0">
                <a:solidFill>
                  <a:schemeClr val="tx2"/>
                </a:solidFill>
                <a:effectLst>
                  <a:outerShdw blurRad="38100" dist="38100" dir="2700000" algn="tl">
                    <a:srgbClr val="000000">
                      <a:alpha val="43137"/>
                    </a:srgbClr>
                  </a:outerShdw>
                </a:effectLst>
              </a:rPr>
              <a:t>government expenditures are equal to tax revenue</a:t>
            </a:r>
          </a:p>
          <a:p>
            <a:pPr lvl="2">
              <a:lnSpc>
                <a:spcPct val="90000"/>
              </a:lnSpc>
            </a:pPr>
            <a:r>
              <a:rPr lang="en-US" sz="4000" b="1" dirty="0"/>
              <a:t>We’ve never had an exactly balanced budget</a:t>
            </a:r>
          </a:p>
        </p:txBody>
      </p:sp>
      <p:sp>
        <p:nvSpPr>
          <p:cNvPr id="22532" name="Text Box 4"/>
          <p:cNvSpPr txBox="1">
            <a:spLocks noChangeArrowheads="1"/>
          </p:cNvSpPr>
          <p:nvPr/>
        </p:nvSpPr>
        <p:spPr bwMode="auto">
          <a:xfrm>
            <a:off x="8305800" y="640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latin typeface="Times New Roman" pitchFamily="18" charset="0"/>
              </a:rPr>
              <a:t>12-37</a:t>
            </a:r>
          </a:p>
        </p:txBody>
      </p:sp>
      <p:sp>
        <p:nvSpPr>
          <p:cNvPr id="22533"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b="1">
                <a:latin typeface="Times New Roman" pitchFamily="18" charset="0"/>
              </a:rPr>
              <a:t>Copyright </a:t>
            </a:r>
            <a:r>
              <a:rPr lang="en-US" sz="1400" b="1">
                <a:latin typeface="Times New Roman" pitchFamily="18" charset="0"/>
                <a:sym typeface="Symbol" pitchFamily="18" charset="2"/>
              </a:rPr>
              <a:t></a:t>
            </a:r>
            <a:r>
              <a:rPr lang="en-US" sz="1400" b="1">
                <a:latin typeface="Times New Roman" pitchFamily="18" charset="0"/>
              </a:rPr>
              <a:t>2002 by The McGraw-Hill Companies, Inc.  All rights reserved.</a:t>
            </a:r>
          </a:p>
        </p:txBody>
      </p:sp>
    </p:spTree>
    <p:extLst>
      <p:ext uri="{BB962C8B-B14F-4D97-AF65-F5344CB8AC3E}">
        <p14:creationId xmlns:p14="http://schemas.microsoft.com/office/powerpoint/2010/main" val="3479584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in)">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in)">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3"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p:txBody>
          <a:bodyPr/>
          <a:lstStyle/>
          <a:p>
            <a:r>
              <a:rPr lang="en-US" smtClean="0"/>
              <a:t>Chapter Goals</a:t>
            </a:r>
          </a:p>
        </p:txBody>
      </p:sp>
      <p:sp>
        <p:nvSpPr>
          <p:cNvPr id="3" name="Content Placeholder 2"/>
          <p:cNvSpPr>
            <a:spLocks noGrp="1"/>
          </p:cNvSpPr>
          <p:nvPr>
            <p:ph idx="1"/>
          </p:nvPr>
        </p:nvSpPr>
        <p:spPr>
          <a:xfrm>
            <a:off x="76200" y="990600"/>
            <a:ext cx="8839200" cy="5181600"/>
          </a:xfrm>
        </p:spPr>
        <p:txBody>
          <a:bodyPr>
            <a:normAutofit lnSpcReduction="10000"/>
          </a:bodyPr>
          <a:lstStyle/>
          <a:p>
            <a:pPr>
              <a:lnSpc>
                <a:spcPct val="110000"/>
              </a:lnSpc>
              <a:spcBef>
                <a:spcPts val="1200"/>
              </a:spcBef>
              <a:buFont typeface="Wingdings" pitchFamily="2" charset="2"/>
              <a:buChar char="Ø"/>
            </a:pPr>
            <a:r>
              <a:rPr lang="en-US" dirty="0" smtClean="0"/>
              <a:t>Define the terms </a:t>
            </a:r>
            <a:r>
              <a:rPr lang="en-US" i="1" dirty="0" smtClean="0"/>
              <a:t>deficit</a:t>
            </a:r>
            <a:r>
              <a:rPr lang="en-US" dirty="0" smtClean="0"/>
              <a:t>, </a:t>
            </a:r>
            <a:r>
              <a:rPr lang="en-US" i="1" dirty="0" smtClean="0"/>
              <a:t>surplus</a:t>
            </a:r>
            <a:r>
              <a:rPr lang="en-US" dirty="0" smtClean="0"/>
              <a:t>, and </a:t>
            </a:r>
            <a:r>
              <a:rPr lang="en-US" i="1" dirty="0" smtClean="0"/>
              <a:t>debt </a:t>
            </a:r>
            <a:r>
              <a:rPr lang="en-US" dirty="0" smtClean="0"/>
              <a:t>and distinguish between a cyclical deficit and a structural deficit</a:t>
            </a:r>
          </a:p>
          <a:p>
            <a:pPr>
              <a:lnSpc>
                <a:spcPct val="110000"/>
              </a:lnSpc>
              <a:spcBef>
                <a:spcPts val="1200"/>
              </a:spcBef>
              <a:buFont typeface="Wingdings" pitchFamily="2" charset="2"/>
              <a:buChar char="Ø"/>
            </a:pPr>
            <a:r>
              <a:rPr lang="en-US" dirty="0" smtClean="0"/>
              <a:t>Differentiate between real and nominal deficits and surpluses</a:t>
            </a:r>
          </a:p>
          <a:p>
            <a:pPr>
              <a:lnSpc>
                <a:spcPct val="110000"/>
              </a:lnSpc>
              <a:spcBef>
                <a:spcPts val="1200"/>
              </a:spcBef>
              <a:buFont typeface="Wingdings" pitchFamily="2" charset="2"/>
              <a:buChar char="Ø"/>
            </a:pPr>
            <a:r>
              <a:rPr lang="en-US" dirty="0" smtClean="0"/>
              <a:t>Explain why the debt needs to be judged relative to assets</a:t>
            </a:r>
          </a:p>
          <a:p>
            <a:pPr>
              <a:lnSpc>
                <a:spcPct val="110000"/>
              </a:lnSpc>
              <a:spcBef>
                <a:spcPts val="1200"/>
              </a:spcBef>
              <a:buFont typeface="Wingdings" pitchFamily="2" charset="2"/>
              <a:buChar char="Ø"/>
            </a:pPr>
            <a:r>
              <a:rPr lang="en-US" dirty="0" smtClean="0"/>
              <a:t>Describe the historical record for the U.S. deficit and debt</a:t>
            </a:r>
          </a:p>
        </p:txBody>
      </p:sp>
    </p:spTree>
    <p:extLst>
      <p:ext uri="{BB962C8B-B14F-4D97-AF65-F5344CB8AC3E}">
        <p14:creationId xmlns:p14="http://schemas.microsoft.com/office/powerpoint/2010/main" val="2251342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smtClean="0"/>
              <a:t>Defining Deficits and Surpluses</a:t>
            </a:r>
          </a:p>
        </p:txBody>
      </p:sp>
      <p:sp>
        <p:nvSpPr>
          <p:cNvPr id="3" name="Content Placeholder 2"/>
          <p:cNvSpPr>
            <a:spLocks noGrp="1"/>
          </p:cNvSpPr>
          <p:nvPr>
            <p:ph idx="1"/>
          </p:nvPr>
        </p:nvSpPr>
        <p:spPr>
          <a:xfrm>
            <a:off x="152400" y="990600"/>
            <a:ext cx="8763000" cy="4648200"/>
          </a:xfrm>
        </p:spPr>
        <p:txBody>
          <a:bodyPr>
            <a:normAutofit/>
          </a:bodyPr>
          <a:lstStyle/>
          <a:p>
            <a:pPr>
              <a:lnSpc>
                <a:spcPct val="110000"/>
              </a:lnSpc>
              <a:spcBef>
                <a:spcPts val="2400"/>
              </a:spcBef>
              <a:buFont typeface="Wingdings" pitchFamily="2" charset="2"/>
              <a:buChar char="Ø"/>
            </a:pPr>
            <a:r>
              <a:rPr lang="en-US" sz="4400" dirty="0" smtClean="0"/>
              <a:t>A </a:t>
            </a:r>
            <a:r>
              <a:rPr lang="en-US" sz="4400" b="1" dirty="0" smtClean="0">
                <a:solidFill>
                  <a:srgbClr val="B86858"/>
                </a:solidFill>
              </a:rPr>
              <a:t>deficit</a:t>
            </a:r>
            <a:r>
              <a:rPr lang="en-US" sz="4400" dirty="0" smtClean="0">
                <a:solidFill>
                  <a:srgbClr val="B86858"/>
                </a:solidFill>
              </a:rPr>
              <a:t> </a:t>
            </a:r>
            <a:r>
              <a:rPr lang="en-US" sz="4400" dirty="0" smtClean="0"/>
              <a:t>is a shortfall of revenues under payments</a:t>
            </a:r>
          </a:p>
          <a:p>
            <a:pPr>
              <a:lnSpc>
                <a:spcPct val="110000"/>
              </a:lnSpc>
              <a:spcBef>
                <a:spcPts val="2400"/>
              </a:spcBef>
              <a:buFont typeface="Wingdings" pitchFamily="2" charset="2"/>
              <a:buChar char="Ø"/>
            </a:pPr>
            <a:r>
              <a:rPr lang="en-US" sz="4400" dirty="0" smtClean="0"/>
              <a:t>A </a:t>
            </a:r>
            <a:r>
              <a:rPr lang="en-US" sz="4400" b="1" dirty="0" smtClean="0">
                <a:solidFill>
                  <a:srgbClr val="B86858"/>
                </a:solidFill>
              </a:rPr>
              <a:t>surplus</a:t>
            </a:r>
            <a:r>
              <a:rPr lang="en-US" sz="4400" dirty="0" smtClean="0"/>
              <a:t> is an excess of revenues over payments</a:t>
            </a:r>
          </a:p>
        </p:txBody>
      </p:sp>
    </p:spTree>
    <p:extLst>
      <p:ext uri="{BB962C8B-B14F-4D97-AF65-F5344CB8AC3E}">
        <p14:creationId xmlns:p14="http://schemas.microsoft.com/office/powerpoint/2010/main" val="25308774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In the Short Run</a:t>
            </a:r>
            <a:endParaRPr lang="en-US" sz="2800" dirty="0"/>
          </a:p>
        </p:txBody>
      </p:sp>
      <p:sp>
        <p:nvSpPr>
          <p:cNvPr id="5" name="Text Placeholder 4"/>
          <p:cNvSpPr>
            <a:spLocks noGrp="1"/>
          </p:cNvSpPr>
          <p:nvPr>
            <p:ph type="body" idx="1"/>
          </p:nvPr>
        </p:nvSpPr>
        <p:spPr/>
        <p:txBody>
          <a:bodyPr/>
          <a:lstStyle/>
          <a:p>
            <a:pPr lvl="0">
              <a:spcBef>
                <a:spcPts val="0"/>
              </a:spcBef>
            </a:pP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Deficit Short Run</a:t>
            </a:r>
            <a:endParaRPr lang="en-US" dirty="0"/>
          </a:p>
        </p:txBody>
      </p:sp>
      <p:sp>
        <p:nvSpPr>
          <p:cNvPr id="3" name="Content Placeholder 2"/>
          <p:cNvSpPr>
            <a:spLocks noGrp="1"/>
          </p:cNvSpPr>
          <p:nvPr>
            <p:ph idx="1"/>
          </p:nvPr>
        </p:nvSpPr>
        <p:spPr/>
        <p:txBody>
          <a:bodyPr/>
          <a:lstStyle/>
          <a:p>
            <a:pPr>
              <a:lnSpc>
                <a:spcPct val="110000"/>
              </a:lnSpc>
              <a:spcBef>
                <a:spcPts val="2400"/>
              </a:spcBef>
              <a:buFont typeface="Wingdings" pitchFamily="2" charset="2"/>
              <a:buChar char="Ø"/>
            </a:pPr>
            <a:r>
              <a:rPr lang="en-US" sz="4000" dirty="0"/>
              <a:t>In the short run, </a:t>
            </a:r>
            <a:r>
              <a:rPr lang="en-US" sz="4000" b="1" dirty="0">
                <a:effectLst>
                  <a:outerShdw blurRad="38100" dist="38100" dir="2700000" algn="tl">
                    <a:srgbClr val="000000">
                      <a:alpha val="43137"/>
                    </a:srgbClr>
                  </a:outerShdw>
                </a:effectLst>
              </a:rPr>
              <a:t>if</a:t>
            </a:r>
            <a:r>
              <a:rPr lang="en-US" sz="4000" dirty="0"/>
              <a:t> the economy is </a:t>
            </a:r>
            <a:r>
              <a:rPr lang="en-US" sz="4000" b="1" dirty="0">
                <a:effectLst>
                  <a:outerShdw blurRad="38100" dist="38100" dir="2700000" algn="tl">
                    <a:srgbClr val="000000">
                      <a:alpha val="43137"/>
                    </a:srgbClr>
                  </a:outerShdw>
                </a:effectLst>
              </a:rPr>
              <a:t>below potential</a:t>
            </a:r>
            <a:r>
              <a:rPr lang="en-US" sz="4000" dirty="0"/>
              <a:t>, deficits </a:t>
            </a:r>
            <a:r>
              <a:rPr lang="en-US" sz="4000" b="1" dirty="0">
                <a:effectLst>
                  <a:outerShdw blurRad="38100" dist="38100" dir="2700000" algn="tl">
                    <a:srgbClr val="000000">
                      <a:alpha val="43137"/>
                    </a:srgbClr>
                  </a:outerShdw>
                </a:effectLst>
              </a:rPr>
              <a:t>are good </a:t>
            </a:r>
            <a:r>
              <a:rPr lang="en-US" sz="4000" dirty="0"/>
              <a:t>because deficits increase expenditures moving output closer to potential</a:t>
            </a:r>
          </a:p>
          <a:p>
            <a:pPr marL="0" indent="0">
              <a:buNone/>
            </a:pPr>
            <a:endParaRPr lang="en-US" dirty="0"/>
          </a:p>
        </p:txBody>
      </p:sp>
    </p:spTree>
    <p:extLst>
      <p:ext uri="{BB962C8B-B14F-4D97-AF65-F5344CB8AC3E}">
        <p14:creationId xmlns:p14="http://schemas.microsoft.com/office/powerpoint/2010/main" val="2796300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In the Long Run</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Surpluses Long-Run </a:t>
            </a:r>
            <a:endParaRPr lang="en-US" dirty="0"/>
          </a:p>
        </p:txBody>
      </p:sp>
      <p:sp>
        <p:nvSpPr>
          <p:cNvPr id="3" name="Content Placeholder 2"/>
          <p:cNvSpPr>
            <a:spLocks noGrp="1"/>
          </p:cNvSpPr>
          <p:nvPr>
            <p:ph idx="1"/>
          </p:nvPr>
        </p:nvSpPr>
        <p:spPr/>
        <p:txBody>
          <a:bodyPr/>
          <a:lstStyle/>
          <a:p>
            <a:pPr marL="0" indent="0">
              <a:buNone/>
            </a:pPr>
            <a:endParaRPr lang="en-US" sz="4000" dirty="0" smtClean="0"/>
          </a:p>
          <a:p>
            <a:r>
              <a:rPr lang="en-US" sz="4000" dirty="0" smtClean="0"/>
              <a:t>Long-run </a:t>
            </a:r>
            <a:r>
              <a:rPr lang="en-US" sz="4000" b="1" dirty="0">
                <a:effectLst>
                  <a:outerShdw blurRad="38100" dist="38100" dir="2700000" algn="tl">
                    <a:srgbClr val="000000">
                      <a:alpha val="43137"/>
                    </a:srgbClr>
                  </a:outerShdw>
                </a:effectLst>
              </a:rPr>
              <a:t>surpluses</a:t>
            </a:r>
            <a:r>
              <a:rPr lang="en-US" sz="4000" dirty="0"/>
              <a:t> are </a:t>
            </a:r>
            <a:r>
              <a:rPr lang="en-US" sz="4000" b="1" dirty="0">
                <a:effectLst>
                  <a:outerShdw blurRad="38100" dist="38100" dir="2700000" algn="tl">
                    <a:srgbClr val="000000">
                      <a:alpha val="43137"/>
                    </a:srgbClr>
                  </a:outerShdw>
                </a:effectLst>
              </a:rPr>
              <a:t>good</a:t>
            </a:r>
            <a:r>
              <a:rPr lang="en-US" sz="4000" dirty="0"/>
              <a:t> because they provide saving for investment</a:t>
            </a:r>
          </a:p>
          <a:p>
            <a:endParaRPr lang="en-US" dirty="0"/>
          </a:p>
        </p:txBody>
      </p:sp>
    </p:spTree>
    <p:extLst>
      <p:ext uri="{BB962C8B-B14F-4D97-AF65-F5344CB8AC3E}">
        <p14:creationId xmlns:p14="http://schemas.microsoft.com/office/powerpoint/2010/main" val="1881964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We Are Back To Trade Off</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447800" y="2927166"/>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Short Run or Long Run?</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286000"/>
              <a:ext cx="1931160" cy="1524000"/>
            </a:xfrm>
            <a:prstGeom prst="rect">
              <a:avLst/>
            </a:prstGeom>
            <a:noFill/>
          </p:spPr>
          <p:txBody>
            <a:bodyPr wrap="square" rtlCol="0">
              <a:normAutofit/>
            </a:bodyPr>
            <a:lstStyle/>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Short Run</a:t>
              </a:r>
            </a:p>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Deficit </a:t>
              </a:r>
            </a:p>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Good</a:t>
              </a:r>
              <a:endParaRPr lang="en-US" sz="3200" b="1" dirty="0">
                <a:solidFill>
                  <a:schemeClr val="bg1"/>
                </a:solidFill>
                <a:effectLst>
                  <a:outerShdw blurRad="50800" dist="25400" dir="5400000" algn="t" rotWithShape="0">
                    <a:prstClr val="black">
                      <a:alpha val="15000"/>
                    </a:prstClr>
                  </a:outerShdw>
                </a:effectLst>
              </a:endParaRPr>
            </a:p>
          </p:txBody>
        </p:sp>
      </p:grpSp>
      <p:grpSp>
        <p:nvGrpSpPr>
          <p:cNvPr id="23" name="Group 22"/>
          <p:cNvGrpSpPr/>
          <p:nvPr/>
        </p:nvGrpSpPr>
        <p:grpSpPr>
          <a:xfrm>
            <a:off x="6248400" y="1546570"/>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407573"/>
              <a:ext cx="1931160" cy="1295400"/>
            </a:xfrm>
            <a:prstGeom prst="rect">
              <a:avLst/>
            </a:prstGeom>
            <a:noFill/>
          </p:spPr>
          <p:txBody>
            <a:bodyPr wrap="square" rtlCol="0">
              <a:normAutofit/>
            </a:bodyPr>
            <a:lstStyle/>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Long Run</a:t>
              </a:r>
            </a:p>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Surplus </a:t>
              </a:r>
            </a:p>
            <a:p>
              <a:pPr algn="ctr">
                <a:lnSpc>
                  <a:spcPct val="80000"/>
                </a:lnSpc>
              </a:pPr>
              <a:r>
                <a:rPr lang="en-US" sz="3200" b="1" dirty="0" smtClean="0">
                  <a:solidFill>
                    <a:schemeClr val="bg1"/>
                  </a:solidFill>
                  <a:effectLst>
                    <a:outerShdw blurRad="50800" dist="25400" dir="5400000" algn="t" rotWithShape="0">
                      <a:prstClr val="black">
                        <a:alpha val="15000"/>
                      </a:prstClr>
                    </a:outerShdw>
                  </a:effectLst>
                </a:rPr>
                <a:t>Good</a:t>
              </a:r>
              <a:endParaRPr lang="en-US" sz="3200" b="1" dirty="0">
                <a:solidFill>
                  <a:schemeClr val="bg1"/>
                </a:solidFill>
                <a:effectLst>
                  <a:outerShdw blurRad="50800" dist="25400" dir="5400000" algn="t" rotWithShape="0">
                    <a:prstClr val="black">
                      <a:alpha val="15000"/>
                    </a:prstClr>
                  </a:outerShdw>
                </a:effectLs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solidFill>
                  <a:schemeClr val="accent1"/>
                </a:solidFill>
              </a:rPr>
              <a:t>Who Makes Fiscal Policy?</a:t>
            </a:r>
          </a:p>
        </p:txBody>
      </p:sp>
      <p:sp>
        <p:nvSpPr>
          <p:cNvPr id="18435" name="Rectangle 3"/>
          <p:cNvSpPr>
            <a:spLocks noGrp="1" noChangeArrowheads="1"/>
          </p:cNvSpPr>
          <p:nvPr>
            <p:ph type="body" idx="1"/>
          </p:nvPr>
        </p:nvSpPr>
        <p:spPr>
          <a:xfrm>
            <a:off x="228600" y="1143000"/>
            <a:ext cx="8458200" cy="4983163"/>
          </a:xfrm>
        </p:spPr>
        <p:txBody>
          <a:bodyPr/>
          <a:lstStyle/>
          <a:p>
            <a:r>
              <a:rPr lang="en-US" b="1" dirty="0"/>
              <a:t>The President and Congress make fiscal policy</a:t>
            </a:r>
          </a:p>
          <a:p>
            <a:pPr lvl="1"/>
            <a:r>
              <a:rPr lang="en-US" b="1" dirty="0"/>
              <a:t>This is complicated and can be time consuming, especially when one political party controls Congress while the president belongs to the other party</a:t>
            </a:r>
          </a:p>
          <a:p>
            <a:pPr lvl="1"/>
            <a:r>
              <a:rPr lang="en-US" b="1" dirty="0"/>
              <a:t>No one seems to be in charge of </a:t>
            </a:r>
            <a:r>
              <a:rPr lang="en-US" b="1" i="1" dirty="0"/>
              <a:t>making </a:t>
            </a:r>
            <a:r>
              <a:rPr lang="en-US" b="1" dirty="0"/>
              <a:t>fiscal policy</a:t>
            </a:r>
          </a:p>
          <a:p>
            <a:pPr lvl="2"/>
            <a:endParaRPr lang="en-US" b="1" dirty="0"/>
          </a:p>
        </p:txBody>
      </p:sp>
      <p:sp>
        <p:nvSpPr>
          <p:cNvPr id="18436" name="Text Box 4"/>
          <p:cNvSpPr txBox="1">
            <a:spLocks noChangeArrowheads="1"/>
          </p:cNvSpPr>
          <p:nvPr/>
        </p:nvSpPr>
        <p:spPr bwMode="auto">
          <a:xfrm>
            <a:off x="8305800" y="640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b="1">
                <a:latin typeface="Times New Roman" pitchFamily="18" charset="0"/>
              </a:rPr>
              <a:t>12-33</a:t>
            </a:r>
          </a:p>
        </p:txBody>
      </p:sp>
      <p:sp>
        <p:nvSpPr>
          <p:cNvPr id="18437" name="Rectangle 5"/>
          <p:cNvSpPr>
            <a:spLocks noChangeArrowheads="1"/>
          </p:cNvSpPr>
          <p:nvPr/>
        </p:nvSpPr>
        <p:spPr bwMode="auto">
          <a:xfrm>
            <a:off x="0" y="6553200"/>
            <a:ext cx="6400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b="1">
                <a:latin typeface="Times New Roman" pitchFamily="18" charset="0"/>
              </a:rPr>
              <a:t>Copyright </a:t>
            </a:r>
            <a:r>
              <a:rPr lang="en-US" sz="1400" b="1">
                <a:latin typeface="Times New Roman" pitchFamily="18" charset="0"/>
                <a:sym typeface="Symbol" pitchFamily="18" charset="2"/>
              </a:rPr>
              <a:t></a:t>
            </a:r>
            <a:r>
              <a:rPr lang="en-US" sz="1400" b="1">
                <a:latin typeface="Times New Roman" pitchFamily="18" charset="0"/>
              </a:rPr>
              <a:t>2002 by The McGraw-Hill Companies, Inc.  All rights reserved.</a:t>
            </a:r>
          </a:p>
        </p:txBody>
      </p:sp>
    </p:spTree>
    <p:extLst>
      <p:ext uri="{BB962C8B-B14F-4D97-AF65-F5344CB8AC3E}">
        <p14:creationId xmlns:p14="http://schemas.microsoft.com/office/powerpoint/2010/main" val="3927319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in)">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ox(in)">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3"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443</Words>
  <Application>Microsoft Office PowerPoint</Application>
  <PresentationFormat>On-screen Show (4:3)</PresentationFormat>
  <Paragraphs>84</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Introducing PowerPoint 2010</vt:lpstr>
      <vt:lpstr>introducing Deficits and Debt</vt:lpstr>
      <vt:lpstr>Chapter Goals</vt:lpstr>
      <vt:lpstr>Defining Deficits and Surpluses</vt:lpstr>
      <vt:lpstr>In the Short Run</vt:lpstr>
      <vt:lpstr>Deficit Short Run</vt:lpstr>
      <vt:lpstr>In the Long Run</vt:lpstr>
      <vt:lpstr>Surpluses Long-Run </vt:lpstr>
      <vt:lpstr>PowerPoint Presentation</vt:lpstr>
      <vt:lpstr>Who Makes Fiscal Policy?</vt:lpstr>
      <vt:lpstr>The Deficit Dilemma**</vt:lpstr>
      <vt:lpstr>PowerPoint Presentation</vt:lpstr>
      <vt:lpstr>The Deficit Dilemma </vt:lpstr>
      <vt:lpstr>PowerPoint Presentation</vt:lpstr>
      <vt:lpstr>The Deficit Dilemma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2013-03-17T19:21:49Z</dcterms:created>
  <dcterms:modified xsi:type="dcterms:W3CDTF">2013-03-19T16:26:19Z</dcterms:modified>
</cp:coreProperties>
</file>