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0"/>
  </p:notesMasterIdLst>
  <p:handoutMasterIdLst>
    <p:handoutMasterId r:id="rId31"/>
  </p:handoutMasterIdLst>
  <p:sldIdLst>
    <p:sldId id="256" r:id="rId2"/>
    <p:sldId id="257" r:id="rId3"/>
    <p:sldId id="342" r:id="rId4"/>
    <p:sldId id="343" r:id="rId5"/>
    <p:sldId id="259" r:id="rId6"/>
    <p:sldId id="273" r:id="rId7"/>
    <p:sldId id="283" r:id="rId8"/>
    <p:sldId id="333" r:id="rId9"/>
    <p:sldId id="334" r:id="rId10"/>
    <p:sldId id="285" r:id="rId11"/>
    <p:sldId id="337" r:id="rId12"/>
    <p:sldId id="286" r:id="rId13"/>
    <p:sldId id="287" r:id="rId14"/>
    <p:sldId id="288" r:id="rId15"/>
    <p:sldId id="292" r:id="rId16"/>
    <p:sldId id="293" r:id="rId17"/>
    <p:sldId id="294" r:id="rId18"/>
    <p:sldId id="296" r:id="rId19"/>
    <p:sldId id="321" r:id="rId20"/>
    <p:sldId id="297" r:id="rId21"/>
    <p:sldId id="300" r:id="rId22"/>
    <p:sldId id="340" r:id="rId23"/>
    <p:sldId id="311" r:id="rId24"/>
    <p:sldId id="301" r:id="rId25"/>
    <p:sldId id="302" r:id="rId26"/>
    <p:sldId id="307" r:id="rId27"/>
    <p:sldId id="344" r:id="rId28"/>
    <p:sldId id="332" r:id="rId2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64" autoAdjust="0"/>
  </p:normalViewPr>
  <p:slideViewPr>
    <p:cSldViewPr>
      <p:cViewPr varScale="1">
        <p:scale>
          <a:sx n="104" d="100"/>
          <a:sy n="104" d="100"/>
        </p:scale>
        <p:origin x="-174" y="-84"/>
      </p:cViewPr>
      <p:guideLst>
        <p:guide orient="horz" pos="4272"/>
        <p:guide pos="1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1" d="100"/>
        <a:sy n="71" d="100"/>
      </p:scale>
      <p:origin x="0" y="333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40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CD73CCA-0E54-4DA0-BCB7-522D04016FA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60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60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60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60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1AF66EB-ABEA-4F15-B958-D93D87E5E75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C893B3A-3C6C-4CCE-8F12-0F0A9AA874CE}"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E6A9BBA-1212-4C74-B223-F3E14B9FC59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8306FF0-E5F5-4A78-A33F-2BB06FA32B3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B8323F5-3225-4768-B3BB-345636B399C0}"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6B5D45C-7E4A-4992-B438-6F4B393CB688}"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EE596FE-B604-4106-A177-08F01B534961}"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EF085B6D-9C25-42ED-8E9F-CC5ED699606A}"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1698FAC-B571-4C8F-8A87-14CCD130A828}"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E4AF8909-1546-4042-9778-32982BD6099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F57611B8-4AC9-4E63-A4FC-B9B585BB53E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01C42F78-518A-491E-8D37-574437AA4BCF}"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E72F846-7B15-45CA-A900-E52655A7CCC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2"/>
          </p:nvPr>
        </p:nvSpPr>
        <p:spPr>
          <a:noFill/>
        </p:spPr>
        <p:txBody>
          <a:bodyPr/>
          <a:lstStyle/>
          <a:p>
            <a:fld id="{472EFBE5-2A95-4740-8888-883A702A27C5}" type="slidenum">
              <a:rPr lang="en-US" smtClean="0"/>
              <a:pPr/>
              <a:t>1</a:t>
            </a:fld>
            <a:endParaRPr lang="en-US" smtClean="0"/>
          </a:p>
        </p:txBody>
      </p:sp>
      <p:sp>
        <p:nvSpPr>
          <p:cNvPr id="2051" name="Rectangle 2"/>
          <p:cNvSpPr>
            <a:spLocks noGrp="1" noChangeArrowheads="1"/>
          </p:cNvSpPr>
          <p:nvPr>
            <p:ph type="title"/>
          </p:nvPr>
        </p:nvSpPr>
        <p:spPr>
          <a:xfrm>
            <a:off x="685800" y="609600"/>
            <a:ext cx="7772400" cy="3505200"/>
          </a:xfrm>
        </p:spPr>
        <p:txBody>
          <a:bodyPr/>
          <a:lstStyle/>
          <a:p>
            <a:pPr algn="ctr"/>
            <a:r>
              <a:rPr lang="en-US" sz="4000" b="1" dirty="0" smtClean="0">
                <a:latin typeface="Verdana" pitchFamily="34" charset="0"/>
              </a:rPr>
              <a:t/>
            </a:r>
            <a:br>
              <a:rPr lang="en-US" sz="4000" b="1" dirty="0" smtClean="0">
                <a:latin typeface="Verdana" pitchFamily="34" charset="0"/>
              </a:rPr>
            </a:br>
            <a:r>
              <a:rPr lang="en-US" sz="4000" b="1" dirty="0" smtClean="0">
                <a:solidFill>
                  <a:schemeClr val="tx1"/>
                </a:solidFill>
                <a:latin typeface="Tahoma" pitchFamily="34" charset="0"/>
                <a:cs typeface="Tahoma" pitchFamily="34" charset="0"/>
              </a:rPr>
              <a:t>Accounting for </a:t>
            </a:r>
            <a:br>
              <a:rPr lang="en-US" sz="4000" b="1" dirty="0" smtClean="0">
                <a:solidFill>
                  <a:schemeClr val="tx1"/>
                </a:solidFill>
                <a:latin typeface="Tahoma" pitchFamily="34" charset="0"/>
                <a:cs typeface="Tahoma" pitchFamily="34" charset="0"/>
              </a:rPr>
            </a:br>
            <a:r>
              <a:rPr lang="en-US" sz="4000" b="1" dirty="0" smtClean="0">
                <a:solidFill>
                  <a:schemeClr val="tx1"/>
                </a:solidFill>
                <a:latin typeface="Tahoma" pitchFamily="34" charset="0"/>
                <a:cs typeface="Tahoma" pitchFamily="34" charset="0"/>
              </a:rPr>
              <a:t>Intangible Assets</a:t>
            </a: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idx="1"/>
          </p:nvPr>
        </p:nvSpPr>
        <p:spPr/>
        <p:txBody>
          <a:bodyPr/>
          <a:lstStyle/>
          <a:p>
            <a:pPr algn="just" eaLnBrk="1" hangingPunct="1"/>
            <a:r>
              <a:rPr lang="en-US" sz="2800" dirty="0" smtClean="0">
                <a:latin typeface="Tahoma" pitchFamily="34" charset="0"/>
                <a:cs typeface="Tahoma" pitchFamily="34" charset="0"/>
              </a:rPr>
              <a:t>An intangible asset shall be recognized if and only if: </a:t>
            </a:r>
          </a:p>
          <a:p>
            <a:pPr lvl="1" algn="just" eaLnBrk="1" hangingPunct="1"/>
            <a:r>
              <a:rPr lang="en-US" dirty="0" smtClean="0">
                <a:latin typeface="Tahoma" pitchFamily="34" charset="0"/>
                <a:cs typeface="Tahoma" pitchFamily="34" charset="0"/>
              </a:rPr>
              <a:t>It is probable that the future economic benefits that are attributable to the asset will flow to the entity; and  </a:t>
            </a:r>
          </a:p>
          <a:p>
            <a:pPr lvl="1" algn="just" eaLnBrk="1" hangingPunct="1"/>
            <a:r>
              <a:rPr lang="en-US" dirty="0" smtClean="0">
                <a:latin typeface="Tahoma" pitchFamily="34" charset="0"/>
                <a:cs typeface="Tahoma" pitchFamily="34" charset="0"/>
              </a:rPr>
              <a:t>The cost of the asset can be measured reliably.</a:t>
            </a:r>
          </a:p>
        </p:txBody>
      </p:sp>
      <p:sp>
        <p:nvSpPr>
          <p:cNvPr id="14338" name="Slide Number Placeholder 5"/>
          <p:cNvSpPr>
            <a:spLocks noGrp="1"/>
          </p:cNvSpPr>
          <p:nvPr>
            <p:ph type="sldNum" sz="quarter" idx="12"/>
          </p:nvPr>
        </p:nvSpPr>
        <p:spPr>
          <a:noFill/>
        </p:spPr>
        <p:txBody>
          <a:bodyPr/>
          <a:lstStyle/>
          <a:p>
            <a:fld id="{43532834-3E7A-4B2A-9D06-87C04D166F66}" type="slidenum">
              <a:rPr lang="en-US" smtClean="0"/>
              <a:pPr/>
              <a:t>10</a:t>
            </a:fld>
            <a:endParaRPr lang="en-US" smtClean="0"/>
          </a:p>
        </p:txBody>
      </p:sp>
      <p:sp>
        <p:nvSpPr>
          <p:cNvPr id="14339" name="Rectangle 2"/>
          <p:cNvSpPr>
            <a:spLocks noGrp="1" noChangeArrowheads="1"/>
          </p:cNvSpPr>
          <p:nvPr>
            <p:ph type="title"/>
          </p:nvPr>
        </p:nvSpPr>
        <p:spPr/>
        <p:txBody>
          <a:bodyPr>
            <a:normAutofit fontScale="90000"/>
          </a:bodyPr>
          <a:lstStyle/>
          <a:p>
            <a:pPr eaLnBrk="1" hangingPunct="1">
              <a:defRPr/>
            </a:pPr>
            <a:r>
              <a:rPr lang="en-US" sz="4000" b="1" dirty="0" smtClean="0">
                <a:solidFill>
                  <a:schemeClr val="tx1"/>
                </a:solidFill>
                <a:effectLst>
                  <a:outerShdw blurRad="38100" dist="38100" dir="2700000" algn="tl">
                    <a:srgbClr val="000000">
                      <a:alpha val="43137"/>
                    </a:srgbClr>
                  </a:outerShdw>
                </a:effectLst>
                <a:latin typeface="Tahoma" pitchFamily="34" charset="0"/>
                <a:cs typeface="Tahoma" pitchFamily="34" charset="0"/>
              </a:rPr>
              <a:t>Recognition Criteria</a:t>
            </a:r>
            <a:r>
              <a:rPr lang="en-US" sz="4000" b="1" dirty="0" smtClean="0">
                <a:solidFill>
                  <a:schemeClr val="tx1"/>
                </a:solidFill>
                <a:latin typeface="Tahoma" pitchFamily="34" charset="0"/>
                <a:cs typeface="Tahoma" pitchFamily="34" charset="0"/>
              </a:rPr>
              <a:t/>
            </a:r>
            <a:br>
              <a:rPr lang="en-US" sz="4000" b="1" dirty="0" smtClean="0">
                <a:solidFill>
                  <a:schemeClr val="tx1"/>
                </a:solidFill>
                <a:latin typeface="Tahoma" pitchFamily="34" charset="0"/>
                <a:cs typeface="Tahoma" pitchFamily="34" charset="0"/>
              </a:rPr>
            </a:br>
            <a:endParaRPr lang="en-US" sz="4000" b="1" dirty="0" smtClean="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pPr algn="just"/>
            <a:r>
              <a:rPr lang="en-US" sz="2800" dirty="0" smtClean="0">
                <a:latin typeface="Verdana" pitchFamily="34" charset="0"/>
                <a:ea typeface="Verdana" pitchFamily="34" charset="0"/>
                <a:cs typeface="Verdana" pitchFamily="34" charset="0"/>
              </a:rPr>
              <a:t>An  entity shall assess the probability of expected future economic benefits using reasonable and supportable assumptions that represent the management’s best estimate of the set of economic conditions that will exist over the useful life of the asset.  </a:t>
            </a:r>
          </a:p>
        </p:txBody>
      </p:sp>
      <p:sp>
        <p:nvSpPr>
          <p:cNvPr id="15364" name="Slide Number Placeholder 3"/>
          <p:cNvSpPr>
            <a:spLocks noGrp="1"/>
          </p:cNvSpPr>
          <p:nvPr>
            <p:ph type="sldNum" sz="quarter" idx="12"/>
          </p:nvPr>
        </p:nvSpPr>
        <p:spPr>
          <a:noFill/>
        </p:spPr>
        <p:txBody>
          <a:bodyPr/>
          <a:lstStyle/>
          <a:p>
            <a:fld id="{372B53AE-F940-4036-8BF2-B30EFDEC3025}" type="slidenum">
              <a:rPr lang="en-US" smtClean="0"/>
              <a:pPr/>
              <a:t>11</a:t>
            </a:fld>
            <a:endParaRPr lang="en-US" smtClean="0"/>
          </a:p>
        </p:txBody>
      </p:sp>
      <p:sp>
        <p:nvSpPr>
          <p:cNvPr id="2" name="Title 1"/>
          <p:cNvSpPr>
            <a:spLocks noGrp="1"/>
          </p:cNvSpPr>
          <p:nvPr>
            <p:ph type="title"/>
          </p:nvPr>
        </p:nvSpPr>
        <p:spPr/>
        <p:txBody>
          <a:bodyPr/>
          <a:lstStyle/>
          <a:p>
            <a:pPr>
              <a:defRPr/>
            </a:pPr>
            <a:r>
              <a:rPr lang="en-US" sz="3600" b="1" dirty="0" smtClean="0">
                <a:solidFill>
                  <a:schemeClr val="tx1"/>
                </a:solidFill>
                <a:effectLst>
                  <a:outerShdw blurRad="38100" dist="38100" dir="2700000" algn="tl">
                    <a:srgbClr val="000000">
                      <a:alpha val="43137"/>
                    </a:srgbClr>
                  </a:outerShdw>
                </a:effectLst>
                <a:latin typeface="Tahoma" pitchFamily="34" charset="0"/>
                <a:cs typeface="Tahoma" pitchFamily="34" charset="0"/>
              </a:rPr>
              <a:t>Recognition Criteria</a:t>
            </a:r>
            <a:endParaRPr lang="en-US" sz="2800" dirty="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3"/>
          <p:cNvSpPr>
            <a:spLocks noGrp="1" noChangeArrowheads="1"/>
          </p:cNvSpPr>
          <p:nvPr>
            <p:ph idx="1"/>
          </p:nvPr>
        </p:nvSpPr>
        <p:spPr>
          <a:xfrm>
            <a:off x="685800" y="2133600"/>
            <a:ext cx="7772400" cy="3962400"/>
          </a:xfrm>
        </p:spPr>
        <p:txBody>
          <a:bodyPr/>
          <a:lstStyle/>
          <a:p>
            <a:pPr eaLnBrk="1" hangingPunct="1"/>
            <a:r>
              <a:rPr lang="en-US" dirty="0" smtClean="0">
                <a:latin typeface="Tahoma" pitchFamily="34" charset="0"/>
                <a:cs typeface="Tahoma" pitchFamily="34" charset="0"/>
              </a:rPr>
              <a:t>At cost</a:t>
            </a:r>
            <a:endParaRPr lang="en-US" sz="2400" i="1" dirty="0" smtClean="0">
              <a:latin typeface="Tahoma" pitchFamily="34" charset="0"/>
              <a:cs typeface="Tahoma" pitchFamily="34" charset="0"/>
            </a:endParaRPr>
          </a:p>
          <a:p>
            <a:pPr lvl="1" algn="just" eaLnBrk="1" hangingPunct="1"/>
            <a:r>
              <a:rPr lang="en-US" sz="2600" dirty="0" smtClean="0">
                <a:latin typeface="Tahoma" pitchFamily="34" charset="0"/>
                <a:cs typeface="Tahoma" pitchFamily="34" charset="0"/>
              </a:rPr>
              <a:t>Separate acquisition </a:t>
            </a:r>
          </a:p>
          <a:p>
            <a:pPr lvl="1" eaLnBrk="1" hangingPunct="1"/>
            <a:r>
              <a:rPr lang="en-US" sz="2600" dirty="0" smtClean="0">
                <a:latin typeface="Tahoma" pitchFamily="34" charset="0"/>
                <a:cs typeface="Tahoma" pitchFamily="34" charset="0"/>
              </a:rPr>
              <a:t>Acquisition as part of business combination </a:t>
            </a:r>
          </a:p>
          <a:p>
            <a:pPr lvl="1" eaLnBrk="1" hangingPunct="1"/>
            <a:r>
              <a:rPr lang="en-US" sz="2600" dirty="0" smtClean="0">
                <a:latin typeface="Tahoma" pitchFamily="34" charset="0"/>
                <a:cs typeface="Tahoma" pitchFamily="34" charset="0"/>
              </a:rPr>
              <a:t>Acquisition by way of a government  grant</a:t>
            </a:r>
          </a:p>
          <a:p>
            <a:pPr lvl="1" eaLnBrk="1" hangingPunct="1"/>
            <a:r>
              <a:rPr lang="en-US" sz="2600" dirty="0" smtClean="0">
                <a:latin typeface="Tahoma" pitchFamily="34" charset="0"/>
                <a:cs typeface="Tahoma" pitchFamily="34" charset="0"/>
              </a:rPr>
              <a:t>Exchange of assets</a:t>
            </a:r>
          </a:p>
          <a:p>
            <a:pPr lvl="1" eaLnBrk="1" hangingPunct="1"/>
            <a:r>
              <a:rPr lang="en-US" sz="2600" dirty="0" smtClean="0">
                <a:latin typeface="Tahoma" pitchFamily="34" charset="0"/>
                <a:cs typeface="Tahoma" pitchFamily="34" charset="0"/>
              </a:rPr>
              <a:t>Internally generated intangible assets</a:t>
            </a:r>
          </a:p>
        </p:txBody>
      </p:sp>
      <p:sp>
        <p:nvSpPr>
          <p:cNvPr id="16386" name="Slide Number Placeholder 5"/>
          <p:cNvSpPr>
            <a:spLocks noGrp="1"/>
          </p:cNvSpPr>
          <p:nvPr>
            <p:ph type="sldNum" sz="quarter" idx="12"/>
          </p:nvPr>
        </p:nvSpPr>
        <p:spPr>
          <a:noFill/>
        </p:spPr>
        <p:txBody>
          <a:bodyPr/>
          <a:lstStyle/>
          <a:p>
            <a:fld id="{7CD2D0B6-B6F6-4E7A-A772-487FE4CF376C}" type="slidenum">
              <a:rPr lang="en-US" smtClean="0"/>
              <a:pPr/>
              <a:t>12</a:t>
            </a:fld>
            <a:endParaRPr lang="en-US" smtClean="0"/>
          </a:p>
        </p:txBody>
      </p:sp>
      <p:sp>
        <p:nvSpPr>
          <p:cNvPr id="15363" name="Rectangle 2"/>
          <p:cNvSpPr>
            <a:spLocks noGrp="1" noChangeArrowheads="1"/>
          </p:cNvSpPr>
          <p:nvPr>
            <p:ph type="title"/>
          </p:nvPr>
        </p:nvSpPr>
        <p:spPr/>
        <p:txBody>
          <a:bodyPr>
            <a:normAutofit fontScale="90000"/>
          </a:bodyPr>
          <a:lstStyle/>
          <a:p>
            <a:pPr eaLnBrk="1" hangingPunct="1">
              <a:defRPr/>
            </a:pPr>
            <a:r>
              <a:rPr lang="en-US" sz="3600" b="1" dirty="0" smtClean="0">
                <a:solidFill>
                  <a:schemeClr val="tx1"/>
                </a:solidFill>
                <a:effectLst>
                  <a:outerShdw blurRad="38100" dist="38100" dir="2700000" algn="tl">
                    <a:srgbClr val="000000">
                      <a:alpha val="43137"/>
                    </a:srgbClr>
                  </a:outerShdw>
                </a:effectLst>
                <a:latin typeface="Tahoma" pitchFamily="34" charset="0"/>
                <a:cs typeface="Tahoma" pitchFamily="34" charset="0"/>
              </a:rPr>
              <a:t>Initial Measurement of an Intangible Asset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3"/>
          <p:cNvSpPr>
            <a:spLocks noGrp="1" noChangeArrowheads="1"/>
          </p:cNvSpPr>
          <p:nvPr>
            <p:ph idx="1"/>
          </p:nvPr>
        </p:nvSpPr>
        <p:spPr>
          <a:xfrm>
            <a:off x="685800" y="1828800"/>
            <a:ext cx="7772400" cy="4267200"/>
          </a:xfrm>
        </p:spPr>
        <p:txBody>
          <a:bodyPr/>
          <a:lstStyle/>
          <a:p>
            <a:pPr algn="just" eaLnBrk="1" hangingPunct="1"/>
            <a:r>
              <a:rPr lang="en-US" sz="2800" dirty="0" smtClean="0">
                <a:latin typeface="Tahoma" pitchFamily="34" charset="0"/>
                <a:cs typeface="Tahoma" pitchFamily="34" charset="0"/>
              </a:rPr>
              <a:t>Cost comprises of :</a:t>
            </a:r>
          </a:p>
          <a:p>
            <a:pPr lvl="1" algn="just" eaLnBrk="1" hangingPunct="1"/>
            <a:r>
              <a:rPr lang="en-US" dirty="0" smtClean="0">
                <a:latin typeface="Tahoma" pitchFamily="34" charset="0"/>
                <a:cs typeface="Tahoma" pitchFamily="34" charset="0"/>
              </a:rPr>
              <a:t>Purchase price including import duties and non-refundable purchase taxes after deducting trade discounts and rebates. </a:t>
            </a:r>
          </a:p>
          <a:p>
            <a:pPr lvl="1" algn="just" eaLnBrk="1" hangingPunct="1"/>
            <a:r>
              <a:rPr lang="en-US" dirty="0" smtClean="0">
                <a:latin typeface="Tahoma" pitchFamily="34" charset="0"/>
                <a:cs typeface="Tahoma" pitchFamily="34" charset="0"/>
              </a:rPr>
              <a:t>Any directly attributable cost of preparing the asset for its intended use.</a:t>
            </a:r>
          </a:p>
        </p:txBody>
      </p:sp>
      <p:sp>
        <p:nvSpPr>
          <p:cNvPr id="17410" name="Slide Number Placeholder 5"/>
          <p:cNvSpPr>
            <a:spLocks noGrp="1"/>
          </p:cNvSpPr>
          <p:nvPr>
            <p:ph type="sldNum" sz="quarter" idx="12"/>
          </p:nvPr>
        </p:nvSpPr>
        <p:spPr>
          <a:noFill/>
        </p:spPr>
        <p:txBody>
          <a:bodyPr/>
          <a:lstStyle/>
          <a:p>
            <a:fld id="{75035F94-9BE5-4A2C-AAD2-2D177C32F335}" type="slidenum">
              <a:rPr lang="en-US" smtClean="0"/>
              <a:pPr/>
              <a:t>13</a:t>
            </a:fld>
            <a:endParaRPr lang="en-US" smtClean="0"/>
          </a:p>
        </p:txBody>
      </p:sp>
      <p:sp>
        <p:nvSpPr>
          <p:cNvPr id="17411" name="Rectangle 2"/>
          <p:cNvSpPr>
            <a:spLocks noGrp="1" noChangeArrowheads="1"/>
          </p:cNvSpPr>
          <p:nvPr>
            <p:ph type="title"/>
          </p:nvPr>
        </p:nvSpPr>
        <p:spPr>
          <a:xfrm>
            <a:off x="685800" y="609600"/>
            <a:ext cx="7772400" cy="990600"/>
          </a:xfrm>
        </p:spPr>
        <p:txBody>
          <a:bodyPr>
            <a:normAutofit fontScale="90000"/>
          </a:bodyPr>
          <a:lstStyle/>
          <a:p>
            <a:pPr eaLnBrk="1" hangingPunct="1"/>
            <a:r>
              <a:rPr lang="en-US" sz="3600" b="1" dirty="0" smtClean="0">
                <a:solidFill>
                  <a:schemeClr val="tx1"/>
                </a:solidFill>
                <a:latin typeface="Tahoma" pitchFamily="34" charset="0"/>
                <a:cs typeface="Tahoma" pitchFamily="34" charset="0"/>
              </a:rPr>
              <a:t>Separate Acquisition</a:t>
            </a:r>
            <a:r>
              <a:rPr lang="en-US" sz="4000" dirty="0" smtClean="0">
                <a:solidFill>
                  <a:schemeClr val="tx1"/>
                </a:solidFill>
                <a:latin typeface="Tahoma" pitchFamily="34" charset="0"/>
                <a:cs typeface="Tahoma" pitchFamily="34" charset="0"/>
              </a:rPr>
              <a:t> </a:t>
            </a:r>
            <a:r>
              <a:rPr lang="en-US" sz="3600" b="1" dirty="0" smtClean="0">
                <a:solidFill>
                  <a:schemeClr val="tx1"/>
                </a:solidFill>
                <a:latin typeface="Tahoma" pitchFamily="34" charset="0"/>
                <a:cs typeface="Tahoma" pitchFamily="34" charset="0"/>
              </a:rPr>
              <a:t/>
            </a:r>
            <a:br>
              <a:rPr lang="en-US" sz="3600" b="1" dirty="0" smtClean="0">
                <a:solidFill>
                  <a:schemeClr val="tx1"/>
                </a:solidFill>
                <a:latin typeface="Tahoma" pitchFamily="34" charset="0"/>
                <a:cs typeface="Tahoma" pitchFamily="34" charset="0"/>
              </a:rPr>
            </a:br>
            <a:endParaRPr lang="en-US" sz="2400" i="1" dirty="0" smtClean="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3"/>
          <p:cNvSpPr>
            <a:spLocks noGrp="1" noChangeArrowheads="1"/>
          </p:cNvSpPr>
          <p:nvPr>
            <p:ph idx="1"/>
          </p:nvPr>
        </p:nvSpPr>
        <p:spPr/>
        <p:txBody>
          <a:bodyPr/>
          <a:lstStyle/>
          <a:p>
            <a:pPr algn="just" eaLnBrk="1" hangingPunct="1">
              <a:lnSpc>
                <a:spcPct val="90000"/>
              </a:lnSpc>
            </a:pPr>
            <a:r>
              <a:rPr lang="en-US" sz="2800" dirty="0" smtClean="0">
                <a:latin typeface="Verdana" pitchFamily="34" charset="0"/>
              </a:rPr>
              <a:t>Cost of the intangible asset is its fair value at the date of acquisition. 							</a:t>
            </a:r>
            <a:endParaRPr lang="en-US" sz="2400" i="1" dirty="0" smtClean="0">
              <a:latin typeface="Verdana" pitchFamily="34" charset="0"/>
            </a:endParaRPr>
          </a:p>
          <a:p>
            <a:pPr algn="just" eaLnBrk="1" hangingPunct="1">
              <a:lnSpc>
                <a:spcPct val="90000"/>
              </a:lnSpc>
              <a:buFontTx/>
              <a:buNone/>
            </a:pPr>
            <a:endParaRPr lang="en-US" sz="2800" i="1" dirty="0" smtClean="0">
              <a:latin typeface="Verdana" pitchFamily="34" charset="0"/>
            </a:endParaRPr>
          </a:p>
          <a:p>
            <a:pPr algn="just" eaLnBrk="1" hangingPunct="1">
              <a:lnSpc>
                <a:spcPct val="90000"/>
              </a:lnSpc>
            </a:pPr>
            <a:r>
              <a:rPr lang="en-US" sz="2800" dirty="0" smtClean="0">
                <a:latin typeface="Verdana" pitchFamily="34" charset="0"/>
              </a:rPr>
              <a:t>An acquirer recognizes an intangible asset that meets the recognition criteria even if that had not been recognized in the F/S of the </a:t>
            </a:r>
            <a:r>
              <a:rPr lang="en-US" sz="2800" dirty="0" err="1" smtClean="0">
                <a:latin typeface="Verdana" pitchFamily="34" charset="0"/>
              </a:rPr>
              <a:t>acquiree</a:t>
            </a:r>
            <a:r>
              <a:rPr lang="en-US" sz="2800" dirty="0" smtClean="0">
                <a:latin typeface="Verdana" pitchFamily="34" charset="0"/>
              </a:rPr>
              <a:t>.</a:t>
            </a:r>
            <a:endParaRPr lang="en-US" sz="2400" dirty="0" smtClean="0">
              <a:latin typeface="Verdana" pitchFamily="34" charset="0"/>
            </a:endParaRPr>
          </a:p>
          <a:p>
            <a:pPr algn="just" eaLnBrk="1" hangingPunct="1">
              <a:lnSpc>
                <a:spcPct val="90000"/>
              </a:lnSpc>
            </a:pPr>
            <a:endParaRPr lang="en-US" sz="2800" i="1" dirty="0" smtClean="0">
              <a:latin typeface="Verdana" pitchFamily="34" charset="0"/>
            </a:endParaRPr>
          </a:p>
        </p:txBody>
      </p:sp>
      <p:sp>
        <p:nvSpPr>
          <p:cNvPr id="18434" name="Slide Number Placeholder 5"/>
          <p:cNvSpPr>
            <a:spLocks noGrp="1"/>
          </p:cNvSpPr>
          <p:nvPr>
            <p:ph type="sldNum" sz="quarter" idx="12"/>
          </p:nvPr>
        </p:nvSpPr>
        <p:spPr>
          <a:noFill/>
        </p:spPr>
        <p:txBody>
          <a:bodyPr/>
          <a:lstStyle/>
          <a:p>
            <a:fld id="{6410B171-F305-4D95-9251-CC4D822704D5}" type="slidenum">
              <a:rPr lang="en-US" smtClean="0"/>
              <a:pPr/>
              <a:t>14</a:t>
            </a:fld>
            <a:endParaRPr lang="en-US" smtClean="0"/>
          </a:p>
        </p:txBody>
      </p:sp>
      <p:sp>
        <p:nvSpPr>
          <p:cNvPr id="18435" name="Rectangle 2"/>
          <p:cNvSpPr>
            <a:spLocks noGrp="1" noChangeArrowheads="1"/>
          </p:cNvSpPr>
          <p:nvPr>
            <p:ph type="title"/>
          </p:nvPr>
        </p:nvSpPr>
        <p:spPr/>
        <p:txBody>
          <a:bodyPr>
            <a:normAutofit fontScale="90000"/>
          </a:bodyPr>
          <a:lstStyle/>
          <a:p>
            <a:pPr eaLnBrk="1" hangingPunct="1"/>
            <a:r>
              <a:rPr lang="en-US" sz="3600" b="1" dirty="0" smtClean="0">
                <a:solidFill>
                  <a:schemeClr val="tx1"/>
                </a:solidFill>
                <a:latin typeface="Verdana" pitchFamily="34" charset="0"/>
              </a:rPr>
              <a:t>Acquisition as part of a Business Combination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idx="1"/>
          </p:nvPr>
        </p:nvSpPr>
        <p:spPr>
          <a:xfrm>
            <a:off x="685800" y="1905000"/>
            <a:ext cx="7772400" cy="4267200"/>
          </a:xfrm>
        </p:spPr>
        <p:txBody>
          <a:bodyPr/>
          <a:lstStyle/>
          <a:p>
            <a:pPr algn="just" eaLnBrk="1" hangingPunct="1"/>
            <a:r>
              <a:rPr lang="en-US" sz="2800" dirty="0" smtClean="0">
                <a:latin typeface="Tahoma" pitchFamily="34" charset="0"/>
                <a:cs typeface="Tahoma" pitchFamily="34" charset="0"/>
              </a:rPr>
              <a:t>Sometimes difficult to assess whether internally generated intangible assets qualifies for recognition because of the problems in:</a:t>
            </a:r>
          </a:p>
          <a:p>
            <a:pPr lvl="1" algn="just" eaLnBrk="1" hangingPunct="1"/>
            <a:r>
              <a:rPr lang="en-US" sz="2400" dirty="0" smtClean="0">
                <a:latin typeface="Tahoma" pitchFamily="34" charset="0"/>
                <a:cs typeface="Tahoma" pitchFamily="34" charset="0"/>
              </a:rPr>
              <a:t>identify whether and when, there is an identifiable asset that will generate expected future economic benefits; </a:t>
            </a:r>
            <a:r>
              <a:rPr lang="en-US" sz="2400" i="1" dirty="0" smtClean="0">
                <a:latin typeface="Tahoma" pitchFamily="34" charset="0"/>
                <a:cs typeface="Tahoma" pitchFamily="34" charset="0"/>
              </a:rPr>
              <a:t>and</a:t>
            </a:r>
          </a:p>
          <a:p>
            <a:pPr lvl="1" algn="just" eaLnBrk="1" hangingPunct="1"/>
            <a:r>
              <a:rPr lang="en-US" sz="2400" dirty="0" smtClean="0">
                <a:latin typeface="Tahoma" pitchFamily="34" charset="0"/>
                <a:cs typeface="Tahoma" pitchFamily="34" charset="0"/>
              </a:rPr>
              <a:t>determine the cost of the asset reliably.</a:t>
            </a:r>
          </a:p>
          <a:p>
            <a:pPr lvl="1" algn="just" eaLnBrk="1" hangingPunct="1">
              <a:buFontTx/>
              <a:buNone/>
            </a:pPr>
            <a:r>
              <a:rPr lang="en-US" sz="2400" i="1" dirty="0" smtClean="0">
                <a:latin typeface="Tahoma" pitchFamily="34" charset="0"/>
                <a:cs typeface="Tahoma" pitchFamily="34" charset="0"/>
              </a:rPr>
              <a:t>						</a:t>
            </a:r>
          </a:p>
        </p:txBody>
      </p:sp>
      <p:sp>
        <p:nvSpPr>
          <p:cNvPr id="22530" name="Slide Number Placeholder 5"/>
          <p:cNvSpPr>
            <a:spLocks noGrp="1"/>
          </p:cNvSpPr>
          <p:nvPr>
            <p:ph type="sldNum" sz="quarter" idx="12"/>
          </p:nvPr>
        </p:nvSpPr>
        <p:spPr>
          <a:noFill/>
        </p:spPr>
        <p:txBody>
          <a:bodyPr/>
          <a:lstStyle/>
          <a:p>
            <a:fld id="{DFDC6781-9290-4118-8149-6A16B463C925}" type="slidenum">
              <a:rPr lang="en-US" smtClean="0"/>
              <a:pPr/>
              <a:t>15</a:t>
            </a:fld>
            <a:endParaRPr lang="en-US" smtClean="0"/>
          </a:p>
        </p:txBody>
      </p:sp>
      <p:sp>
        <p:nvSpPr>
          <p:cNvPr id="22531" name="Rectangle 2"/>
          <p:cNvSpPr>
            <a:spLocks noGrp="1" noChangeArrowheads="1"/>
          </p:cNvSpPr>
          <p:nvPr>
            <p:ph type="title"/>
          </p:nvPr>
        </p:nvSpPr>
        <p:spPr>
          <a:xfrm>
            <a:off x="685800" y="609600"/>
            <a:ext cx="7772400" cy="1066800"/>
          </a:xfrm>
        </p:spPr>
        <p:txBody>
          <a:bodyPr>
            <a:normAutofit fontScale="90000"/>
          </a:bodyPr>
          <a:lstStyle/>
          <a:p>
            <a:pPr eaLnBrk="1" hangingPunct="1"/>
            <a:r>
              <a:rPr lang="en-US" sz="3600" b="1" dirty="0" smtClean="0">
                <a:solidFill>
                  <a:schemeClr val="tx1"/>
                </a:solidFill>
                <a:latin typeface="Tahoma" pitchFamily="34" charset="0"/>
                <a:cs typeface="Tahoma" pitchFamily="34" charset="0"/>
              </a:rPr>
              <a:t>Internally Generated Intangible Assets</a:t>
            </a:r>
            <a:endParaRPr lang="en-US" sz="3600" i="1" dirty="0" smtClean="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sz="half" idx="1"/>
          </p:nvPr>
        </p:nvSpPr>
        <p:spPr/>
        <p:txBody>
          <a:bodyPr/>
          <a:lstStyle/>
          <a:p>
            <a:pPr marL="0" indent="0" eaLnBrk="1" hangingPunct="1"/>
            <a:r>
              <a:rPr lang="en-US" dirty="0" smtClean="0">
                <a:latin typeface="Tahoma" pitchFamily="34" charset="0"/>
                <a:cs typeface="Tahoma" pitchFamily="34" charset="0"/>
              </a:rPr>
              <a:t>Research Phase</a:t>
            </a:r>
          </a:p>
          <a:p>
            <a:pPr marL="0" indent="0" eaLnBrk="1" hangingPunct="1"/>
            <a:endParaRPr lang="en-US" dirty="0" smtClean="0">
              <a:latin typeface="Tahoma" pitchFamily="34" charset="0"/>
              <a:cs typeface="Tahoma" pitchFamily="34" charset="0"/>
            </a:endParaRPr>
          </a:p>
          <a:p>
            <a:pPr marL="0" indent="0" eaLnBrk="1" hangingPunct="1">
              <a:buFontTx/>
              <a:buNone/>
            </a:pPr>
            <a:endParaRPr lang="en-US" dirty="0" smtClean="0">
              <a:latin typeface="Tahoma" pitchFamily="34" charset="0"/>
              <a:cs typeface="Tahoma" pitchFamily="34" charset="0"/>
            </a:endParaRPr>
          </a:p>
          <a:p>
            <a:pPr marL="0" indent="0" eaLnBrk="1" hangingPunct="1">
              <a:buFontTx/>
              <a:buNone/>
            </a:pPr>
            <a:r>
              <a:rPr lang="en-US" dirty="0" smtClean="0">
                <a:latin typeface="Tahoma" pitchFamily="34" charset="0"/>
                <a:cs typeface="Tahoma" pitchFamily="34" charset="0"/>
              </a:rPr>
              <a:t>Should be recognized as an expense when it is incurred.</a:t>
            </a:r>
          </a:p>
        </p:txBody>
      </p:sp>
      <p:sp>
        <p:nvSpPr>
          <p:cNvPr id="23557" name="Rectangle 4"/>
          <p:cNvSpPr>
            <a:spLocks noGrp="1" noChangeArrowheads="1"/>
          </p:cNvSpPr>
          <p:nvPr>
            <p:ph sz="half" idx="2"/>
          </p:nvPr>
        </p:nvSpPr>
        <p:spPr>
          <a:xfrm>
            <a:off x="4495800" y="1981200"/>
            <a:ext cx="3962400" cy="4114800"/>
          </a:xfrm>
        </p:spPr>
        <p:txBody>
          <a:bodyPr/>
          <a:lstStyle/>
          <a:p>
            <a:pPr marL="0" indent="0" eaLnBrk="1" hangingPunct="1"/>
            <a:r>
              <a:rPr lang="en-US" dirty="0" smtClean="0">
                <a:latin typeface="Tahoma" pitchFamily="34" charset="0"/>
                <a:cs typeface="Tahoma" pitchFamily="34" charset="0"/>
              </a:rPr>
              <a:t>Development Phase</a:t>
            </a:r>
          </a:p>
          <a:p>
            <a:pPr marL="0" indent="0" eaLnBrk="1" hangingPunct="1"/>
            <a:endParaRPr lang="en-US" sz="2400" dirty="0" smtClean="0">
              <a:solidFill>
                <a:schemeClr val="accent3"/>
              </a:solidFill>
              <a:latin typeface="Tahoma" pitchFamily="34" charset="0"/>
              <a:cs typeface="Tahoma" pitchFamily="34" charset="0"/>
            </a:endParaRPr>
          </a:p>
          <a:p>
            <a:pPr marL="0" indent="0" eaLnBrk="1" hangingPunct="1">
              <a:buFontTx/>
              <a:buNone/>
            </a:pPr>
            <a:endParaRPr lang="en-US" dirty="0" smtClean="0">
              <a:solidFill>
                <a:schemeClr val="accent3"/>
              </a:solidFill>
              <a:latin typeface="Tahoma" pitchFamily="34" charset="0"/>
              <a:cs typeface="Tahoma" pitchFamily="34" charset="0"/>
            </a:endParaRPr>
          </a:p>
          <a:p>
            <a:pPr marL="0" indent="0" eaLnBrk="1" hangingPunct="1">
              <a:buFontTx/>
              <a:buNone/>
            </a:pPr>
            <a:r>
              <a:rPr lang="en-US" dirty="0" smtClean="0">
                <a:latin typeface="Tahoma" pitchFamily="34" charset="0"/>
                <a:cs typeface="Tahoma" pitchFamily="34" charset="0"/>
              </a:rPr>
              <a:t>Should be recognized as an asset if certain conditions are satisfied.</a:t>
            </a:r>
            <a:r>
              <a:rPr lang="en-US" b="1" dirty="0" smtClean="0">
                <a:latin typeface="Tahoma" pitchFamily="34" charset="0"/>
                <a:cs typeface="Tahoma" pitchFamily="34" charset="0"/>
              </a:rPr>
              <a:t> </a:t>
            </a:r>
          </a:p>
          <a:p>
            <a:pPr marL="0" indent="0" eaLnBrk="1" hangingPunct="1">
              <a:buFontTx/>
              <a:buNone/>
            </a:pPr>
            <a:endParaRPr lang="en-US" b="1" dirty="0" smtClean="0">
              <a:latin typeface="Tahoma" pitchFamily="34" charset="0"/>
              <a:cs typeface="Tahoma" pitchFamily="34" charset="0"/>
            </a:endParaRPr>
          </a:p>
        </p:txBody>
      </p:sp>
      <p:sp>
        <p:nvSpPr>
          <p:cNvPr id="23554" name="Slide Number Placeholder 6"/>
          <p:cNvSpPr>
            <a:spLocks noGrp="1"/>
          </p:cNvSpPr>
          <p:nvPr>
            <p:ph type="sldNum" sz="quarter" idx="12"/>
          </p:nvPr>
        </p:nvSpPr>
        <p:spPr>
          <a:noFill/>
        </p:spPr>
        <p:txBody>
          <a:bodyPr/>
          <a:lstStyle/>
          <a:p>
            <a:fld id="{8E4AC76E-8C63-4287-95F4-967B8EDF9104}" type="slidenum">
              <a:rPr lang="en-US" smtClean="0"/>
              <a:pPr/>
              <a:t>16</a:t>
            </a:fld>
            <a:endParaRPr lang="en-US" smtClean="0"/>
          </a:p>
        </p:txBody>
      </p:sp>
      <p:sp>
        <p:nvSpPr>
          <p:cNvPr id="23555" name="Rectangle 2"/>
          <p:cNvSpPr>
            <a:spLocks noGrp="1" noChangeArrowheads="1"/>
          </p:cNvSpPr>
          <p:nvPr>
            <p:ph type="title"/>
          </p:nvPr>
        </p:nvSpPr>
        <p:spPr/>
        <p:txBody>
          <a:bodyPr/>
          <a:lstStyle/>
          <a:p>
            <a:pPr eaLnBrk="1" hangingPunct="1"/>
            <a:r>
              <a:rPr lang="en-US" sz="3200" b="1" dirty="0" smtClean="0">
                <a:solidFill>
                  <a:srgbClr val="FFFF00"/>
                </a:solidFill>
                <a:latin typeface="Tahoma" pitchFamily="34" charset="0"/>
                <a:cs typeface="Tahoma" pitchFamily="34" charset="0"/>
              </a:rPr>
              <a:t>Generation of Internally Generated Intangibles</a:t>
            </a:r>
            <a:endParaRPr lang="en-US" sz="2000" i="1" dirty="0" smtClean="0">
              <a:solidFill>
                <a:srgbClr val="FFFF00"/>
              </a:solidFill>
              <a:latin typeface="Tahoma" pitchFamily="34" charset="0"/>
              <a:cs typeface="Tahoma" pitchFamily="34" charset="0"/>
            </a:endParaRPr>
          </a:p>
        </p:txBody>
      </p:sp>
      <p:sp>
        <p:nvSpPr>
          <p:cNvPr id="23558" name="Line 5"/>
          <p:cNvSpPr>
            <a:spLocks noChangeShapeType="1"/>
          </p:cNvSpPr>
          <p:nvPr/>
        </p:nvSpPr>
        <p:spPr bwMode="auto">
          <a:xfrm>
            <a:off x="1600200" y="1905000"/>
            <a:ext cx="0" cy="914400"/>
          </a:xfrm>
          <a:prstGeom prst="line">
            <a:avLst/>
          </a:prstGeom>
          <a:noFill/>
          <a:ln w="57150">
            <a:solidFill>
              <a:srgbClr val="FFFF00"/>
            </a:solidFill>
            <a:round/>
            <a:headEnd/>
            <a:tailEnd type="triangle" w="med" len="med"/>
          </a:ln>
        </p:spPr>
        <p:txBody>
          <a:bodyPr/>
          <a:lstStyle/>
          <a:p>
            <a:endParaRPr lang="en-US"/>
          </a:p>
        </p:txBody>
      </p:sp>
      <p:sp>
        <p:nvSpPr>
          <p:cNvPr id="23559" name="Line 6"/>
          <p:cNvSpPr>
            <a:spLocks noChangeShapeType="1"/>
          </p:cNvSpPr>
          <p:nvPr/>
        </p:nvSpPr>
        <p:spPr bwMode="auto">
          <a:xfrm>
            <a:off x="5638800" y="2514600"/>
            <a:ext cx="0" cy="914400"/>
          </a:xfrm>
          <a:prstGeom prst="line">
            <a:avLst/>
          </a:prstGeom>
          <a:noFill/>
          <a:ln w="57150">
            <a:solidFill>
              <a:srgbClr val="FFFF00"/>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idx="1"/>
          </p:nvPr>
        </p:nvSpPr>
        <p:spPr>
          <a:xfrm>
            <a:off x="457200" y="1752600"/>
            <a:ext cx="7772400" cy="4495800"/>
          </a:xfrm>
        </p:spPr>
        <p:txBody>
          <a:bodyPr/>
          <a:lstStyle/>
          <a:p>
            <a:pPr marL="174625" indent="-174625" algn="just" eaLnBrk="1" hangingPunct="1"/>
            <a:r>
              <a:rPr lang="en-US" sz="2400" dirty="0" smtClean="0">
                <a:latin typeface="Tahoma" pitchFamily="34" charset="0"/>
                <a:cs typeface="Tahoma" pitchFamily="34" charset="0"/>
              </a:rPr>
              <a:t>If an enterprise can demonstrate all of the following:</a:t>
            </a:r>
          </a:p>
          <a:p>
            <a:pPr lvl="1" algn="just" eaLnBrk="1" hangingPunct="1"/>
            <a:r>
              <a:rPr lang="en-US" sz="2400" dirty="0" smtClean="0">
                <a:latin typeface="Tahoma" pitchFamily="34" charset="0"/>
                <a:cs typeface="Tahoma" pitchFamily="34" charset="0"/>
              </a:rPr>
              <a:t>Technical feasibility </a:t>
            </a:r>
          </a:p>
          <a:p>
            <a:pPr lvl="1" algn="just" eaLnBrk="1" hangingPunct="1"/>
            <a:r>
              <a:rPr lang="en-US" sz="2400" dirty="0" smtClean="0">
                <a:latin typeface="Tahoma" pitchFamily="34" charset="0"/>
                <a:cs typeface="Tahoma" pitchFamily="34" charset="0"/>
              </a:rPr>
              <a:t>Intention to complete and use or sell it</a:t>
            </a:r>
          </a:p>
          <a:p>
            <a:pPr lvl="1" algn="just" eaLnBrk="1" hangingPunct="1"/>
            <a:r>
              <a:rPr lang="en-US" sz="2400" dirty="0" smtClean="0">
                <a:latin typeface="Tahoma" pitchFamily="34" charset="0"/>
                <a:cs typeface="Tahoma" pitchFamily="34" charset="0"/>
              </a:rPr>
              <a:t>Ability to use or sell the intangible asset</a:t>
            </a:r>
          </a:p>
          <a:p>
            <a:pPr lvl="1" algn="just" eaLnBrk="1" hangingPunct="1"/>
            <a:r>
              <a:rPr lang="en-US" sz="2400" dirty="0" smtClean="0">
                <a:latin typeface="Tahoma" pitchFamily="34" charset="0"/>
                <a:cs typeface="Tahoma" pitchFamily="34" charset="0"/>
              </a:rPr>
              <a:t>How the intangible asset will generate probable future economic benefits</a:t>
            </a:r>
          </a:p>
          <a:p>
            <a:pPr lvl="1" algn="just" eaLnBrk="1" hangingPunct="1"/>
            <a:r>
              <a:rPr lang="en-US" sz="2400" dirty="0" smtClean="0">
                <a:latin typeface="Tahoma" pitchFamily="34" charset="0"/>
                <a:cs typeface="Tahoma" pitchFamily="34" charset="0"/>
              </a:rPr>
              <a:t>The availability of adequate resources</a:t>
            </a:r>
          </a:p>
          <a:p>
            <a:pPr lvl="1" algn="just" eaLnBrk="1" hangingPunct="1"/>
            <a:r>
              <a:rPr lang="en-US" sz="2400" dirty="0" smtClean="0">
                <a:latin typeface="Tahoma" pitchFamily="34" charset="0"/>
                <a:cs typeface="Tahoma" pitchFamily="34" charset="0"/>
              </a:rPr>
              <a:t>The ability to measure reliably expenditure attributable to the intangible asset during its development</a:t>
            </a:r>
          </a:p>
        </p:txBody>
      </p:sp>
      <p:sp>
        <p:nvSpPr>
          <p:cNvPr id="24578" name="Slide Number Placeholder 5"/>
          <p:cNvSpPr>
            <a:spLocks noGrp="1"/>
          </p:cNvSpPr>
          <p:nvPr>
            <p:ph type="sldNum" sz="quarter" idx="12"/>
          </p:nvPr>
        </p:nvSpPr>
        <p:spPr>
          <a:noFill/>
        </p:spPr>
        <p:txBody>
          <a:bodyPr/>
          <a:lstStyle/>
          <a:p>
            <a:fld id="{3D8F3899-1B85-456E-BAE8-7D606248D340}" type="slidenum">
              <a:rPr lang="en-US" smtClean="0"/>
              <a:pPr/>
              <a:t>17</a:t>
            </a:fld>
            <a:endParaRPr lang="en-US" smtClean="0"/>
          </a:p>
        </p:txBody>
      </p:sp>
      <p:sp>
        <p:nvSpPr>
          <p:cNvPr id="24579" name="Rectangle 2"/>
          <p:cNvSpPr>
            <a:spLocks noGrp="1" noChangeArrowheads="1"/>
          </p:cNvSpPr>
          <p:nvPr>
            <p:ph type="title"/>
          </p:nvPr>
        </p:nvSpPr>
        <p:spPr>
          <a:xfrm>
            <a:off x="685800" y="685800"/>
            <a:ext cx="7772400" cy="1066800"/>
          </a:xfrm>
        </p:spPr>
        <p:txBody>
          <a:bodyPr/>
          <a:lstStyle/>
          <a:p>
            <a:pPr eaLnBrk="1" hangingPunct="1"/>
            <a:r>
              <a:rPr lang="en-US" sz="2800" b="1" dirty="0" smtClean="0">
                <a:solidFill>
                  <a:schemeClr val="tx1"/>
                </a:solidFill>
                <a:latin typeface="Tahoma" pitchFamily="34" charset="0"/>
                <a:cs typeface="Tahoma" pitchFamily="34" charset="0"/>
              </a:rPr>
              <a:t>Recognition of Internally Generated Intangible Assets</a:t>
            </a:r>
            <a:endParaRPr lang="en-US" sz="2800" i="1" dirty="0" smtClean="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3"/>
          <p:cNvSpPr>
            <a:spLocks noGrp="1" noChangeArrowheads="1"/>
          </p:cNvSpPr>
          <p:nvPr>
            <p:ph idx="1"/>
          </p:nvPr>
        </p:nvSpPr>
        <p:spPr>
          <a:xfrm>
            <a:off x="609600" y="2057400"/>
            <a:ext cx="7772400" cy="4572000"/>
          </a:xfrm>
        </p:spPr>
        <p:txBody>
          <a:bodyPr/>
          <a:lstStyle/>
          <a:p>
            <a:pPr marL="0" indent="0" eaLnBrk="1" hangingPunct="1">
              <a:lnSpc>
                <a:spcPct val="90000"/>
              </a:lnSpc>
              <a:buFontTx/>
              <a:buNone/>
            </a:pPr>
            <a:r>
              <a:rPr lang="en-US" sz="2800" dirty="0" smtClean="0">
                <a:latin typeface="Tahoma" pitchFamily="34" charset="0"/>
                <a:cs typeface="Tahoma" pitchFamily="34" charset="0"/>
              </a:rPr>
              <a:t>Prohibits the recognition as assets - internally generated:</a:t>
            </a:r>
          </a:p>
          <a:p>
            <a:pPr marL="0" indent="0" eaLnBrk="1" hangingPunct="1">
              <a:lnSpc>
                <a:spcPct val="90000"/>
              </a:lnSpc>
            </a:pPr>
            <a:r>
              <a:rPr lang="en-US" sz="2800" dirty="0" smtClean="0">
                <a:latin typeface="Tahoma" pitchFamily="34" charset="0"/>
                <a:cs typeface="Tahoma" pitchFamily="34" charset="0"/>
              </a:rPr>
              <a:t>goodwill, </a:t>
            </a:r>
          </a:p>
          <a:p>
            <a:pPr marL="0" indent="0" eaLnBrk="1" hangingPunct="1">
              <a:lnSpc>
                <a:spcPct val="90000"/>
              </a:lnSpc>
            </a:pPr>
            <a:r>
              <a:rPr lang="en-US" sz="2800" dirty="0" smtClean="0">
                <a:latin typeface="Tahoma" pitchFamily="34" charset="0"/>
                <a:cs typeface="Tahoma" pitchFamily="34" charset="0"/>
              </a:rPr>
              <a:t>brands,</a:t>
            </a:r>
          </a:p>
          <a:p>
            <a:pPr marL="0" indent="0" eaLnBrk="1" hangingPunct="1">
              <a:lnSpc>
                <a:spcPct val="90000"/>
              </a:lnSpc>
            </a:pPr>
            <a:r>
              <a:rPr lang="en-US" sz="2800" dirty="0" smtClean="0">
                <a:latin typeface="Tahoma" pitchFamily="34" charset="0"/>
                <a:cs typeface="Tahoma" pitchFamily="34" charset="0"/>
              </a:rPr>
              <a:t>mastheads, </a:t>
            </a:r>
          </a:p>
          <a:p>
            <a:pPr marL="0" indent="0" eaLnBrk="1" hangingPunct="1">
              <a:lnSpc>
                <a:spcPct val="90000"/>
              </a:lnSpc>
            </a:pPr>
            <a:r>
              <a:rPr lang="en-US" sz="2800" dirty="0" smtClean="0">
                <a:latin typeface="Tahoma" pitchFamily="34" charset="0"/>
                <a:cs typeface="Tahoma" pitchFamily="34" charset="0"/>
              </a:rPr>
              <a:t>publishing titles, </a:t>
            </a:r>
          </a:p>
          <a:p>
            <a:pPr marL="0" indent="0" eaLnBrk="1" hangingPunct="1">
              <a:lnSpc>
                <a:spcPct val="90000"/>
              </a:lnSpc>
            </a:pPr>
            <a:r>
              <a:rPr lang="en-US" sz="2800" dirty="0" smtClean="0">
                <a:latin typeface="Tahoma" pitchFamily="34" charset="0"/>
                <a:cs typeface="Tahoma" pitchFamily="34" charset="0"/>
              </a:rPr>
              <a:t>customer lists and</a:t>
            </a:r>
          </a:p>
          <a:p>
            <a:pPr marL="0" indent="0" eaLnBrk="1" hangingPunct="1">
              <a:lnSpc>
                <a:spcPct val="90000"/>
              </a:lnSpc>
            </a:pPr>
            <a:r>
              <a:rPr lang="en-US" sz="2800" dirty="0" smtClean="0">
                <a:latin typeface="Tahoma" pitchFamily="34" charset="0"/>
                <a:cs typeface="Tahoma" pitchFamily="34" charset="0"/>
              </a:rPr>
              <a:t>items of similar in substance as they cannot be distinguished from the cost of developing the business as a whole.</a:t>
            </a:r>
          </a:p>
          <a:p>
            <a:pPr marL="0" indent="0" eaLnBrk="1" hangingPunct="1">
              <a:lnSpc>
                <a:spcPct val="90000"/>
              </a:lnSpc>
              <a:buFontTx/>
              <a:buNone/>
            </a:pPr>
            <a:endParaRPr lang="en-US" sz="2800" b="1" i="1" dirty="0" smtClean="0">
              <a:latin typeface="Tahoma" pitchFamily="34" charset="0"/>
              <a:cs typeface="Tahoma" pitchFamily="34" charset="0"/>
            </a:endParaRPr>
          </a:p>
        </p:txBody>
      </p:sp>
      <p:sp>
        <p:nvSpPr>
          <p:cNvPr id="26626" name="Slide Number Placeholder 5"/>
          <p:cNvSpPr>
            <a:spLocks noGrp="1"/>
          </p:cNvSpPr>
          <p:nvPr>
            <p:ph type="sldNum" sz="quarter" idx="12"/>
          </p:nvPr>
        </p:nvSpPr>
        <p:spPr>
          <a:noFill/>
        </p:spPr>
        <p:txBody>
          <a:bodyPr/>
          <a:lstStyle/>
          <a:p>
            <a:fld id="{4D396FEA-7C7F-4FB6-949E-633E4B6E360C}" type="slidenum">
              <a:rPr lang="en-US" smtClean="0"/>
              <a:pPr/>
              <a:t>18</a:t>
            </a:fld>
            <a:endParaRPr lang="en-US" smtClean="0"/>
          </a:p>
        </p:txBody>
      </p:sp>
      <p:sp>
        <p:nvSpPr>
          <p:cNvPr id="26627" name="Rectangle 2"/>
          <p:cNvSpPr>
            <a:spLocks noGrp="1" noChangeArrowheads="1"/>
          </p:cNvSpPr>
          <p:nvPr>
            <p:ph type="title"/>
          </p:nvPr>
        </p:nvSpPr>
        <p:spPr/>
        <p:txBody>
          <a:bodyPr/>
          <a:lstStyle/>
          <a:p>
            <a:pPr eaLnBrk="1" hangingPunct="1"/>
            <a:r>
              <a:rPr lang="en-US" sz="3200" b="1" dirty="0" smtClean="0">
                <a:solidFill>
                  <a:schemeClr val="tx1"/>
                </a:solidFill>
                <a:latin typeface="Tahoma" pitchFamily="34" charset="0"/>
                <a:cs typeface="Tahoma" pitchFamily="34" charset="0"/>
              </a:rPr>
              <a:t>Non-Recognition of Internally Generated Intangible Assets</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3"/>
          <p:cNvSpPr>
            <a:spLocks noGrp="1" noChangeArrowheads="1"/>
          </p:cNvSpPr>
          <p:nvPr>
            <p:ph idx="1"/>
          </p:nvPr>
        </p:nvSpPr>
        <p:spPr>
          <a:xfrm>
            <a:off x="685800" y="1981200"/>
            <a:ext cx="7772400" cy="4495800"/>
          </a:xfrm>
        </p:spPr>
        <p:txBody>
          <a:bodyPr/>
          <a:lstStyle/>
          <a:p>
            <a:pPr marL="239713" indent="-239713" algn="just" eaLnBrk="1" hangingPunct="1"/>
            <a:r>
              <a:rPr lang="en-US" sz="2800" dirty="0" smtClean="0">
                <a:latin typeface="Verdana" pitchFamily="34" charset="0"/>
              </a:rPr>
              <a:t>Cost is the sum of </a:t>
            </a:r>
            <a:r>
              <a:rPr lang="en-US" sz="2800" dirty="0" smtClean="0">
                <a:latin typeface="Tahoma" pitchFamily="34" charset="0"/>
                <a:cs typeface="Tahoma" pitchFamily="34" charset="0"/>
              </a:rPr>
              <a:t>expenditure</a:t>
            </a:r>
            <a:r>
              <a:rPr lang="en-US" sz="2800" dirty="0" smtClean="0">
                <a:latin typeface="Verdana" pitchFamily="34" charset="0"/>
              </a:rPr>
              <a:t> incurred from the date when the first meets the recognition criteria in </a:t>
            </a:r>
            <a:r>
              <a:rPr lang="en-US" sz="2800" i="1" dirty="0" smtClean="0">
                <a:latin typeface="Verdana" pitchFamily="34" charset="0"/>
              </a:rPr>
              <a:t>LKAS 38</a:t>
            </a:r>
          </a:p>
          <a:p>
            <a:pPr marL="239713" indent="-239713" algn="just" eaLnBrk="1" hangingPunct="1">
              <a:buFontTx/>
              <a:buNone/>
            </a:pPr>
            <a:endParaRPr lang="en-US" sz="2800" dirty="0" smtClean="0">
              <a:latin typeface="Verdana" pitchFamily="34" charset="0"/>
            </a:endParaRPr>
          </a:p>
          <a:p>
            <a:pPr marL="239713" indent="-239713" algn="just" eaLnBrk="1" hangingPunct="1"/>
            <a:r>
              <a:rPr lang="en-US" sz="2800" dirty="0" smtClean="0">
                <a:latin typeface="Verdana" pitchFamily="34" charset="0"/>
              </a:rPr>
              <a:t>Comprises all expenditure that can be directly attributed, or allocated on a reasonable and consistent basis, to creating, producing and preparing the asset for its intended use.</a:t>
            </a:r>
          </a:p>
        </p:txBody>
      </p:sp>
      <p:sp>
        <p:nvSpPr>
          <p:cNvPr id="27650" name="Slide Number Placeholder 5"/>
          <p:cNvSpPr>
            <a:spLocks noGrp="1"/>
          </p:cNvSpPr>
          <p:nvPr>
            <p:ph type="sldNum" sz="quarter" idx="12"/>
          </p:nvPr>
        </p:nvSpPr>
        <p:spPr>
          <a:noFill/>
        </p:spPr>
        <p:txBody>
          <a:bodyPr/>
          <a:lstStyle/>
          <a:p>
            <a:fld id="{48CC9B7C-18AA-4126-BE45-CFDD4A0DDB2F}" type="slidenum">
              <a:rPr lang="en-US" smtClean="0"/>
              <a:pPr/>
              <a:t>19</a:t>
            </a:fld>
            <a:endParaRPr lang="en-US" smtClean="0"/>
          </a:p>
        </p:txBody>
      </p:sp>
      <p:sp>
        <p:nvSpPr>
          <p:cNvPr id="27651" name="Rectangle 2"/>
          <p:cNvSpPr>
            <a:spLocks noGrp="1" noChangeArrowheads="1"/>
          </p:cNvSpPr>
          <p:nvPr>
            <p:ph type="title"/>
          </p:nvPr>
        </p:nvSpPr>
        <p:spPr/>
        <p:txBody>
          <a:bodyPr/>
          <a:lstStyle/>
          <a:p>
            <a:pPr eaLnBrk="1" hangingPunct="1"/>
            <a:r>
              <a:rPr lang="en-US" sz="3200" b="1" dirty="0" smtClean="0">
                <a:solidFill>
                  <a:schemeClr val="tx1"/>
                </a:solidFill>
                <a:latin typeface="Tahoma" pitchFamily="34" charset="0"/>
                <a:cs typeface="Tahoma" pitchFamily="34" charset="0"/>
              </a:rPr>
              <a:t>Cost of Internally Generated Intangible Assets</a:t>
            </a:r>
            <a:endParaRPr lang="en-US" sz="2400" i="1" dirty="0" smtClean="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
          <p:cNvSpPr>
            <a:spLocks noGrp="1" noChangeArrowheads="1"/>
          </p:cNvSpPr>
          <p:nvPr>
            <p:ph idx="1"/>
          </p:nvPr>
        </p:nvSpPr>
        <p:spPr>
          <a:xfrm>
            <a:off x="609600" y="1600200"/>
            <a:ext cx="7772400" cy="4419600"/>
          </a:xfrm>
        </p:spPr>
        <p:txBody>
          <a:bodyPr/>
          <a:lstStyle/>
          <a:p>
            <a:pPr marL="0" indent="0">
              <a:buNone/>
            </a:pPr>
            <a:r>
              <a:rPr lang="en-US" dirty="0" smtClean="0">
                <a:solidFill>
                  <a:schemeClr val="bg1"/>
                </a:solidFill>
                <a:latin typeface="Tahoma" pitchFamily="34" charset="0"/>
                <a:cs typeface="Tahoma" pitchFamily="34" charset="0"/>
              </a:rPr>
              <a:t>At the end of this lesson, you should be able to:</a:t>
            </a:r>
          </a:p>
          <a:p>
            <a:pPr lvl="0"/>
            <a:r>
              <a:rPr lang="en-US" dirty="0" smtClean="0">
                <a:latin typeface="Tahoma" pitchFamily="34" charset="0"/>
                <a:cs typeface="Tahoma" pitchFamily="34" charset="0"/>
              </a:rPr>
              <a:t>Identify the current practice for accounting for intangible assets;</a:t>
            </a:r>
          </a:p>
          <a:p>
            <a:pPr lvl="0"/>
            <a:r>
              <a:rPr lang="en-US" dirty="0" smtClean="0">
                <a:latin typeface="Tahoma" pitchFamily="34" charset="0"/>
                <a:cs typeface="Tahoma" pitchFamily="34" charset="0"/>
              </a:rPr>
              <a:t>Apply the relevant accounting standard on intangible assets; </a:t>
            </a:r>
            <a:r>
              <a:rPr lang="en-US" i="1" dirty="0" smtClean="0">
                <a:latin typeface="Tahoma" pitchFamily="34" charset="0"/>
                <a:cs typeface="Tahoma" pitchFamily="34" charset="0"/>
              </a:rPr>
              <a:t>and</a:t>
            </a:r>
            <a:endParaRPr lang="en-US" dirty="0" smtClean="0">
              <a:latin typeface="Tahoma" pitchFamily="34" charset="0"/>
              <a:cs typeface="Tahoma" pitchFamily="34" charset="0"/>
            </a:endParaRPr>
          </a:p>
          <a:p>
            <a:r>
              <a:rPr lang="en-US" dirty="0" smtClean="0">
                <a:latin typeface="Tahoma" pitchFamily="34" charset="0"/>
                <a:cs typeface="Tahoma" pitchFamily="34" charset="0"/>
              </a:rPr>
              <a:t>Appraise the principal issues in accounting for intangible assets.</a:t>
            </a:r>
            <a:r>
              <a:rPr lang="en-US" b="1" dirty="0" smtClean="0">
                <a:latin typeface="Tahoma" pitchFamily="34" charset="0"/>
                <a:cs typeface="Tahoma" pitchFamily="34" charset="0"/>
              </a:rPr>
              <a:t> </a:t>
            </a:r>
          </a:p>
          <a:p>
            <a:pPr marL="0" indent="0" eaLnBrk="1" hangingPunct="1"/>
            <a:endParaRPr lang="en-US" b="1" dirty="0" smtClean="0">
              <a:latin typeface="Verdana" pitchFamily="34" charset="0"/>
            </a:endParaRPr>
          </a:p>
        </p:txBody>
      </p:sp>
      <p:sp>
        <p:nvSpPr>
          <p:cNvPr id="3074" name="Slide Number Placeholder 5"/>
          <p:cNvSpPr>
            <a:spLocks noGrp="1"/>
          </p:cNvSpPr>
          <p:nvPr>
            <p:ph type="sldNum" sz="quarter" idx="12"/>
          </p:nvPr>
        </p:nvSpPr>
        <p:spPr>
          <a:noFill/>
        </p:spPr>
        <p:txBody>
          <a:bodyPr/>
          <a:lstStyle/>
          <a:p>
            <a:fld id="{80E0EF56-9F71-463A-A1A0-2B4B3A749E49}" type="slidenum">
              <a:rPr lang="en-US" smtClean="0"/>
              <a:pPr/>
              <a:t>2</a:t>
            </a:fld>
            <a:endParaRPr lang="en-US" smtClean="0"/>
          </a:p>
        </p:txBody>
      </p:sp>
      <p:sp>
        <p:nvSpPr>
          <p:cNvPr id="3075" name="Rectangle 2"/>
          <p:cNvSpPr>
            <a:spLocks noGrp="1" noChangeArrowheads="1"/>
          </p:cNvSpPr>
          <p:nvPr>
            <p:ph type="title"/>
          </p:nvPr>
        </p:nvSpPr>
        <p:spPr>
          <a:xfrm>
            <a:off x="685800" y="381000"/>
            <a:ext cx="7772400" cy="1143000"/>
          </a:xfrm>
        </p:spPr>
        <p:txBody>
          <a:bodyPr/>
          <a:lstStyle/>
          <a:p>
            <a:r>
              <a:rPr lang="en-US" b="1" dirty="0" smtClean="0">
                <a:solidFill>
                  <a:schemeClr val="tx1"/>
                </a:solidFill>
                <a:latin typeface="Tahoma" pitchFamily="34" charset="0"/>
                <a:cs typeface="Tahoma" pitchFamily="34" charset="0"/>
              </a:rPr>
              <a:t>Learning Outcomes</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3"/>
          <p:cNvSpPr>
            <a:spLocks noGrp="1" noChangeArrowheads="1"/>
          </p:cNvSpPr>
          <p:nvPr>
            <p:ph idx="1"/>
          </p:nvPr>
        </p:nvSpPr>
        <p:spPr/>
        <p:txBody>
          <a:bodyPr/>
          <a:lstStyle/>
          <a:p>
            <a:pPr marL="0" indent="0" algn="just" eaLnBrk="1" hangingPunct="1">
              <a:buFontTx/>
              <a:buNone/>
            </a:pPr>
            <a:r>
              <a:rPr lang="en-US" sz="2800" dirty="0" smtClean="0">
                <a:latin typeface="Tahoma" pitchFamily="34" charset="0"/>
                <a:cs typeface="Tahoma" pitchFamily="34" charset="0"/>
              </a:rPr>
              <a:t>Expenditure on an intangible asset that was initially </a:t>
            </a:r>
            <a:r>
              <a:rPr lang="en-US" sz="2800" dirty="0" err="1" smtClean="0">
                <a:latin typeface="Tahoma" pitchFamily="34" charset="0"/>
                <a:cs typeface="Tahoma" pitchFamily="34" charset="0"/>
              </a:rPr>
              <a:t>recognised</a:t>
            </a:r>
            <a:r>
              <a:rPr lang="en-US" sz="2800" dirty="0" smtClean="0">
                <a:latin typeface="Tahoma" pitchFamily="34" charset="0"/>
                <a:cs typeface="Tahoma" pitchFamily="34" charset="0"/>
              </a:rPr>
              <a:t> as an expense  shall not be </a:t>
            </a:r>
            <a:r>
              <a:rPr lang="en-US" sz="2800" dirty="0" err="1" smtClean="0">
                <a:latin typeface="Tahoma" pitchFamily="34" charset="0"/>
                <a:cs typeface="Tahoma" pitchFamily="34" charset="0"/>
              </a:rPr>
              <a:t>recognised</a:t>
            </a:r>
            <a:r>
              <a:rPr lang="en-US" sz="2800" dirty="0" smtClean="0">
                <a:latin typeface="Tahoma" pitchFamily="34" charset="0"/>
                <a:cs typeface="Tahoma" pitchFamily="34" charset="0"/>
              </a:rPr>
              <a:t> as part of the cost of an intangible asset at a latter date. </a:t>
            </a:r>
          </a:p>
        </p:txBody>
      </p:sp>
      <p:sp>
        <p:nvSpPr>
          <p:cNvPr id="28674" name="Slide Number Placeholder 5"/>
          <p:cNvSpPr>
            <a:spLocks noGrp="1"/>
          </p:cNvSpPr>
          <p:nvPr>
            <p:ph type="sldNum" sz="quarter" idx="12"/>
          </p:nvPr>
        </p:nvSpPr>
        <p:spPr>
          <a:noFill/>
        </p:spPr>
        <p:txBody>
          <a:bodyPr/>
          <a:lstStyle/>
          <a:p>
            <a:fld id="{26645158-643C-4A30-AB0D-D7C844902A73}" type="slidenum">
              <a:rPr lang="en-US" smtClean="0"/>
              <a:pPr/>
              <a:t>20</a:t>
            </a:fld>
            <a:endParaRPr lang="en-US" smtClean="0"/>
          </a:p>
        </p:txBody>
      </p:sp>
      <p:sp>
        <p:nvSpPr>
          <p:cNvPr id="28675" name="Rectangle 2"/>
          <p:cNvSpPr>
            <a:spLocks noGrp="1" noChangeArrowheads="1"/>
          </p:cNvSpPr>
          <p:nvPr>
            <p:ph type="title"/>
          </p:nvPr>
        </p:nvSpPr>
        <p:spPr>
          <a:xfrm>
            <a:off x="457200" y="274638"/>
            <a:ext cx="8382000" cy="1143000"/>
          </a:xfrm>
        </p:spPr>
        <p:txBody>
          <a:bodyPr>
            <a:normAutofit/>
          </a:bodyPr>
          <a:lstStyle/>
          <a:p>
            <a:pPr eaLnBrk="1" hangingPunct="1"/>
            <a:r>
              <a:rPr lang="en-US" sz="3600" b="1" dirty="0" smtClean="0">
                <a:solidFill>
                  <a:schemeClr val="tx1"/>
                </a:solidFill>
                <a:latin typeface="Tahoma" pitchFamily="34" charset="0"/>
                <a:cs typeface="Tahoma" pitchFamily="34" charset="0"/>
              </a:rPr>
              <a:t>Past Expenses on Intangible Assets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3"/>
          <p:cNvSpPr>
            <a:spLocks noGrp="1" noChangeArrowheads="1"/>
          </p:cNvSpPr>
          <p:nvPr>
            <p:ph idx="1"/>
          </p:nvPr>
        </p:nvSpPr>
        <p:spPr>
          <a:xfrm>
            <a:off x="685800" y="1905000"/>
            <a:ext cx="7772400" cy="4419600"/>
          </a:xfrm>
        </p:spPr>
        <p:txBody>
          <a:bodyPr/>
          <a:lstStyle/>
          <a:p>
            <a:pPr algn="just" eaLnBrk="1" hangingPunct="1">
              <a:buFont typeface="Wingdings" pitchFamily="2" charset="2"/>
              <a:buChar char="§"/>
            </a:pPr>
            <a:r>
              <a:rPr lang="en-US" sz="2800" dirty="0" smtClean="0">
                <a:latin typeface="Tahoma" pitchFamily="34" charset="0"/>
                <a:cs typeface="Tahoma" pitchFamily="34" charset="0"/>
              </a:rPr>
              <a:t>Choose either cost model or revaluation model as the accounting policy. </a:t>
            </a:r>
          </a:p>
          <a:p>
            <a:pPr lvl="1" algn="just" eaLnBrk="1" hangingPunct="1">
              <a:buFont typeface="Wingdings" pitchFamily="2" charset="2"/>
              <a:buChar char="§"/>
            </a:pPr>
            <a:r>
              <a:rPr lang="en-US" sz="2400" b="1" dirty="0" smtClean="0">
                <a:latin typeface="Tahoma" pitchFamily="34" charset="0"/>
                <a:cs typeface="Tahoma" pitchFamily="34" charset="0"/>
              </a:rPr>
              <a:t>Cost Model : </a:t>
            </a:r>
            <a:r>
              <a:rPr lang="en-US" sz="2400" dirty="0" smtClean="0">
                <a:latin typeface="Tahoma" pitchFamily="34" charset="0"/>
                <a:cs typeface="Tahoma" pitchFamily="34" charset="0"/>
              </a:rPr>
              <a:t>Cost </a:t>
            </a:r>
            <a:r>
              <a:rPr lang="en-US" sz="2400" i="1" dirty="0" smtClean="0">
                <a:latin typeface="Tahoma" pitchFamily="34" charset="0"/>
                <a:cs typeface="Tahoma" pitchFamily="34" charset="0"/>
              </a:rPr>
              <a:t>less</a:t>
            </a:r>
            <a:r>
              <a:rPr lang="en-US" sz="2400" dirty="0" smtClean="0">
                <a:latin typeface="Tahoma" pitchFamily="34" charset="0"/>
                <a:cs typeface="Tahoma" pitchFamily="34" charset="0"/>
              </a:rPr>
              <a:t> any accumulated </a:t>
            </a:r>
            <a:r>
              <a:rPr lang="en-US" sz="2400" dirty="0" err="1" smtClean="0">
                <a:latin typeface="Tahoma" pitchFamily="34" charset="0"/>
                <a:cs typeface="Tahoma" pitchFamily="34" charset="0"/>
              </a:rPr>
              <a:t>amortisation</a:t>
            </a:r>
            <a:r>
              <a:rPr lang="en-US" sz="2400" dirty="0" smtClean="0">
                <a:latin typeface="Tahoma" pitchFamily="34" charset="0"/>
                <a:cs typeface="Tahoma" pitchFamily="34" charset="0"/>
              </a:rPr>
              <a:t> and any accumulated impairment losses. </a:t>
            </a:r>
            <a:endParaRPr lang="en-US" sz="2400" i="1" dirty="0" smtClean="0">
              <a:latin typeface="Tahoma" pitchFamily="34" charset="0"/>
              <a:cs typeface="Tahoma" pitchFamily="34" charset="0"/>
            </a:endParaRPr>
          </a:p>
          <a:p>
            <a:pPr lvl="1" algn="just" eaLnBrk="1" hangingPunct="1">
              <a:buFont typeface="Wingdings" pitchFamily="2" charset="2"/>
              <a:buChar char="§"/>
            </a:pPr>
            <a:r>
              <a:rPr lang="en-US" sz="2400" b="1" dirty="0" smtClean="0">
                <a:latin typeface="Tahoma" pitchFamily="34" charset="0"/>
                <a:cs typeface="Tahoma" pitchFamily="34" charset="0"/>
              </a:rPr>
              <a:t>Revaluation Model : </a:t>
            </a:r>
            <a:r>
              <a:rPr lang="en-US" sz="2400" dirty="0" smtClean="0">
                <a:latin typeface="Tahoma" pitchFamily="34" charset="0"/>
                <a:cs typeface="Tahoma" pitchFamily="34" charset="0"/>
              </a:rPr>
              <a:t>Fair value at the date of revaluation </a:t>
            </a:r>
            <a:r>
              <a:rPr lang="en-US" sz="2400" i="1" dirty="0" smtClean="0">
                <a:latin typeface="Tahoma" pitchFamily="34" charset="0"/>
                <a:cs typeface="Tahoma" pitchFamily="34" charset="0"/>
              </a:rPr>
              <a:t>less</a:t>
            </a:r>
            <a:r>
              <a:rPr lang="en-US" sz="2400" dirty="0" smtClean="0">
                <a:latin typeface="Tahoma" pitchFamily="34" charset="0"/>
                <a:cs typeface="Tahoma" pitchFamily="34" charset="0"/>
              </a:rPr>
              <a:t> any subsequent accumulated </a:t>
            </a:r>
            <a:r>
              <a:rPr lang="en-US" sz="2400" dirty="0" err="1" smtClean="0">
                <a:latin typeface="Tahoma" pitchFamily="34" charset="0"/>
                <a:cs typeface="Tahoma" pitchFamily="34" charset="0"/>
              </a:rPr>
              <a:t>amortisation</a:t>
            </a:r>
            <a:r>
              <a:rPr lang="en-US" sz="2400" dirty="0" smtClean="0">
                <a:latin typeface="Tahoma" pitchFamily="34" charset="0"/>
                <a:cs typeface="Tahoma" pitchFamily="34" charset="0"/>
              </a:rPr>
              <a:t> and any subsequent accumulated impairment losses. </a:t>
            </a:r>
            <a:endParaRPr lang="en-US" sz="1600" i="1" dirty="0" smtClean="0">
              <a:latin typeface="Tahoma" pitchFamily="34" charset="0"/>
              <a:cs typeface="Tahoma" pitchFamily="34" charset="0"/>
            </a:endParaRPr>
          </a:p>
        </p:txBody>
      </p:sp>
      <p:sp>
        <p:nvSpPr>
          <p:cNvPr id="30722" name="Slide Number Placeholder 5"/>
          <p:cNvSpPr>
            <a:spLocks noGrp="1"/>
          </p:cNvSpPr>
          <p:nvPr>
            <p:ph type="sldNum" sz="quarter" idx="12"/>
          </p:nvPr>
        </p:nvSpPr>
        <p:spPr>
          <a:noFill/>
        </p:spPr>
        <p:txBody>
          <a:bodyPr/>
          <a:lstStyle/>
          <a:p>
            <a:fld id="{455482AE-97BE-4AAC-91E0-BA5BF3C2AC0F}" type="slidenum">
              <a:rPr lang="en-US" smtClean="0"/>
              <a:pPr/>
              <a:t>21</a:t>
            </a:fld>
            <a:endParaRPr lang="en-US" smtClean="0"/>
          </a:p>
        </p:txBody>
      </p:sp>
      <p:sp>
        <p:nvSpPr>
          <p:cNvPr id="30723" name="Rectangle 2"/>
          <p:cNvSpPr>
            <a:spLocks noGrp="1" noChangeArrowheads="1"/>
          </p:cNvSpPr>
          <p:nvPr>
            <p:ph type="title"/>
          </p:nvPr>
        </p:nvSpPr>
        <p:spPr>
          <a:xfrm>
            <a:off x="685800" y="609600"/>
            <a:ext cx="7772400" cy="1066800"/>
          </a:xfrm>
        </p:spPr>
        <p:txBody>
          <a:bodyPr/>
          <a:lstStyle/>
          <a:p>
            <a:pPr eaLnBrk="1" hangingPunct="1"/>
            <a:r>
              <a:rPr lang="en-US" sz="3600" b="1" dirty="0" smtClean="0">
                <a:solidFill>
                  <a:schemeClr val="tx1"/>
                </a:solidFill>
                <a:latin typeface="Tahoma" pitchFamily="34" charset="0"/>
                <a:cs typeface="Tahoma" pitchFamily="34" charset="0"/>
              </a:rPr>
              <a:t>Measurement after Recognition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3"/>
          <p:cNvSpPr>
            <a:spLocks noGrp="1" noChangeArrowheads="1"/>
          </p:cNvSpPr>
          <p:nvPr>
            <p:ph idx="1"/>
          </p:nvPr>
        </p:nvSpPr>
        <p:spPr/>
        <p:txBody>
          <a:bodyPr/>
          <a:lstStyle/>
          <a:p>
            <a:pPr algn="just" eaLnBrk="1" hangingPunct="1">
              <a:buNone/>
            </a:pPr>
            <a:r>
              <a:rPr lang="en-US" sz="2800" b="1" dirty="0" smtClean="0">
                <a:latin typeface="Tahoma" pitchFamily="34" charset="0"/>
                <a:cs typeface="Tahoma" pitchFamily="34" charset="0"/>
              </a:rPr>
              <a:t>Either</a:t>
            </a:r>
            <a:r>
              <a:rPr lang="en-US" sz="2400" b="1" dirty="0" smtClean="0">
                <a:latin typeface="Tahoma" pitchFamily="34" charset="0"/>
                <a:cs typeface="Tahoma" pitchFamily="34" charset="0"/>
              </a:rPr>
              <a:t>:</a:t>
            </a:r>
            <a:endParaRPr lang="en-US" sz="2400" dirty="0" smtClean="0">
              <a:latin typeface="Tahoma" pitchFamily="34" charset="0"/>
              <a:cs typeface="Tahoma" pitchFamily="34" charset="0"/>
            </a:endParaRPr>
          </a:p>
          <a:p>
            <a:pPr lvl="1" algn="just" eaLnBrk="1" hangingPunct="1"/>
            <a:r>
              <a:rPr lang="en-US" sz="2400" dirty="0" smtClean="0">
                <a:latin typeface="Tahoma" pitchFamily="34" charset="0"/>
                <a:cs typeface="Tahoma" pitchFamily="34" charset="0"/>
              </a:rPr>
              <a:t>Restate proportionately with the change in the gross carrying value of the asset so that carrying value after revaluation equals its revaluation amount.</a:t>
            </a:r>
          </a:p>
          <a:p>
            <a:pPr algn="just" eaLnBrk="1" hangingPunct="1">
              <a:buFontTx/>
              <a:buNone/>
            </a:pPr>
            <a:endParaRPr lang="en-US" sz="1600" dirty="0" smtClean="0">
              <a:latin typeface="Tahoma" pitchFamily="34" charset="0"/>
              <a:cs typeface="Tahoma" pitchFamily="34" charset="0"/>
            </a:endParaRPr>
          </a:p>
          <a:p>
            <a:pPr lvl="1" algn="just" eaLnBrk="1" hangingPunct="1"/>
            <a:r>
              <a:rPr lang="en-US" sz="2400" dirty="0" smtClean="0">
                <a:latin typeface="Tahoma" pitchFamily="34" charset="0"/>
                <a:cs typeface="Tahoma" pitchFamily="34" charset="0"/>
              </a:rPr>
              <a:t>Eliminate against the gross carrying value of the asset and the net value is restated to the revalued amount of the asset. </a:t>
            </a:r>
          </a:p>
        </p:txBody>
      </p:sp>
      <p:sp>
        <p:nvSpPr>
          <p:cNvPr id="33794" name="Slide Number Placeholder 5"/>
          <p:cNvSpPr>
            <a:spLocks noGrp="1"/>
          </p:cNvSpPr>
          <p:nvPr>
            <p:ph type="sldNum" sz="quarter" idx="12"/>
          </p:nvPr>
        </p:nvSpPr>
        <p:spPr>
          <a:noFill/>
        </p:spPr>
        <p:txBody>
          <a:bodyPr/>
          <a:lstStyle/>
          <a:p>
            <a:fld id="{E2AC3AA6-16EB-4CA8-A5EA-ED7FF51D6119}" type="slidenum">
              <a:rPr lang="en-US" smtClean="0"/>
              <a:pPr/>
              <a:t>22</a:t>
            </a:fld>
            <a:endParaRPr lang="en-US" smtClean="0"/>
          </a:p>
        </p:txBody>
      </p:sp>
      <p:sp>
        <p:nvSpPr>
          <p:cNvPr id="33795" name="Rectangle 2"/>
          <p:cNvSpPr>
            <a:spLocks noGrp="1" noChangeArrowheads="1"/>
          </p:cNvSpPr>
          <p:nvPr>
            <p:ph type="title"/>
          </p:nvPr>
        </p:nvSpPr>
        <p:spPr/>
        <p:txBody>
          <a:bodyPr/>
          <a:lstStyle/>
          <a:p>
            <a:pPr eaLnBrk="1" hangingPunct="1"/>
            <a:r>
              <a:rPr lang="en-US" sz="3200" b="1" dirty="0" smtClean="0">
                <a:solidFill>
                  <a:schemeClr val="tx1"/>
                </a:solidFill>
                <a:latin typeface="Tahoma" pitchFamily="34" charset="0"/>
                <a:cs typeface="Tahoma" pitchFamily="34" charset="0"/>
              </a:rPr>
              <a:t>Amortization Adjustment </a:t>
            </a:r>
            <a:br>
              <a:rPr lang="en-US" sz="3200" b="1" dirty="0" smtClean="0">
                <a:solidFill>
                  <a:schemeClr val="tx1"/>
                </a:solidFill>
                <a:latin typeface="Tahoma" pitchFamily="34" charset="0"/>
                <a:cs typeface="Tahoma" pitchFamily="34" charset="0"/>
              </a:rPr>
            </a:br>
            <a:r>
              <a:rPr lang="en-US" sz="3200" b="1" dirty="0" smtClean="0">
                <a:solidFill>
                  <a:schemeClr val="tx1"/>
                </a:solidFill>
                <a:latin typeface="Tahoma" pitchFamily="34" charset="0"/>
                <a:cs typeface="Tahoma" pitchFamily="34" charset="0"/>
              </a:rPr>
              <a:t>at the date of revaluation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idx="1"/>
          </p:nvPr>
        </p:nvSpPr>
        <p:spPr>
          <a:xfrm>
            <a:off x="685800" y="1447800"/>
            <a:ext cx="7772400" cy="4648200"/>
          </a:xfrm>
        </p:spPr>
        <p:txBody>
          <a:bodyPr/>
          <a:lstStyle/>
          <a:p>
            <a:pPr algn="just" eaLnBrk="1" hangingPunct="1">
              <a:lnSpc>
                <a:spcPct val="90000"/>
              </a:lnSpc>
            </a:pPr>
            <a:r>
              <a:rPr lang="en-US" sz="2400" b="1" dirty="0" smtClean="0">
                <a:solidFill>
                  <a:schemeClr val="tx2"/>
                </a:solidFill>
                <a:latin typeface="Tahoma" pitchFamily="34" charset="0"/>
                <a:cs typeface="Tahoma" pitchFamily="34" charset="0"/>
              </a:rPr>
              <a:t>Increase –</a:t>
            </a:r>
            <a:r>
              <a:rPr lang="en-US" sz="2400" dirty="0" smtClean="0">
                <a:solidFill>
                  <a:schemeClr val="tx2"/>
                </a:solidFill>
                <a:latin typeface="Tahoma" pitchFamily="34" charset="0"/>
                <a:cs typeface="Tahoma" pitchFamily="34" charset="0"/>
              </a:rPr>
              <a:t> Recognize in other comprehensive income and accumulated in equity under the heading revaluation surplus. However, is recognized in profit or loss to the extent it reverses a revaluation decrease  of the same asset previously recognized in profit or loss. </a:t>
            </a:r>
          </a:p>
          <a:p>
            <a:pPr lvl="1" algn="r" eaLnBrk="1" hangingPunct="1">
              <a:lnSpc>
                <a:spcPct val="90000"/>
              </a:lnSpc>
              <a:buFontTx/>
              <a:buNone/>
            </a:pPr>
            <a:r>
              <a:rPr lang="en-US" sz="2400" i="1" dirty="0" smtClean="0">
                <a:solidFill>
                  <a:schemeClr val="tx2"/>
                </a:solidFill>
                <a:latin typeface="Tahoma" pitchFamily="34" charset="0"/>
                <a:cs typeface="Tahoma" pitchFamily="34" charset="0"/>
              </a:rPr>
              <a:t>						</a:t>
            </a:r>
            <a:endParaRPr lang="en-US" sz="2000" i="1" dirty="0" smtClean="0">
              <a:solidFill>
                <a:schemeClr val="tx2"/>
              </a:solidFill>
              <a:latin typeface="Tahoma" pitchFamily="34" charset="0"/>
              <a:cs typeface="Tahoma" pitchFamily="34" charset="0"/>
            </a:endParaRPr>
          </a:p>
          <a:p>
            <a:pPr lvl="1" algn="just" eaLnBrk="1" hangingPunct="1">
              <a:lnSpc>
                <a:spcPct val="90000"/>
              </a:lnSpc>
              <a:buFontTx/>
              <a:buNone/>
            </a:pPr>
            <a:endParaRPr lang="en-US" sz="2400" i="1" dirty="0" smtClean="0">
              <a:solidFill>
                <a:schemeClr val="tx2"/>
              </a:solidFill>
              <a:latin typeface="Tahoma" pitchFamily="34" charset="0"/>
              <a:cs typeface="Tahoma" pitchFamily="34" charset="0"/>
            </a:endParaRPr>
          </a:p>
          <a:p>
            <a:pPr algn="just" eaLnBrk="1" hangingPunct="1">
              <a:lnSpc>
                <a:spcPct val="90000"/>
              </a:lnSpc>
            </a:pPr>
            <a:r>
              <a:rPr lang="en-US" sz="2400" b="1" dirty="0" smtClean="0">
                <a:solidFill>
                  <a:schemeClr val="tx2"/>
                </a:solidFill>
                <a:latin typeface="Tahoma" pitchFamily="34" charset="0"/>
                <a:cs typeface="Tahoma" pitchFamily="34" charset="0"/>
              </a:rPr>
              <a:t>Decrease</a:t>
            </a:r>
            <a:r>
              <a:rPr lang="en-US" sz="2400" dirty="0" smtClean="0">
                <a:solidFill>
                  <a:schemeClr val="tx2"/>
                </a:solidFill>
                <a:latin typeface="Tahoma" pitchFamily="34" charset="0"/>
                <a:cs typeface="Tahoma" pitchFamily="34" charset="0"/>
              </a:rPr>
              <a:t> – Recognize in profit or loss. However, it recognized in other comprehensive income to the extent of any credit balance in the revaluation surplus in respect  of that asset. 		</a:t>
            </a:r>
            <a:endParaRPr lang="en-US" sz="2000" i="1" dirty="0" smtClean="0">
              <a:solidFill>
                <a:schemeClr val="tx2"/>
              </a:solidFill>
              <a:latin typeface="Tahoma" pitchFamily="34" charset="0"/>
              <a:cs typeface="Tahoma" pitchFamily="34" charset="0"/>
            </a:endParaRPr>
          </a:p>
        </p:txBody>
      </p:sp>
      <p:sp>
        <p:nvSpPr>
          <p:cNvPr id="34818" name="Slide Number Placeholder 5"/>
          <p:cNvSpPr>
            <a:spLocks noGrp="1"/>
          </p:cNvSpPr>
          <p:nvPr>
            <p:ph type="sldNum" sz="quarter" idx="12"/>
          </p:nvPr>
        </p:nvSpPr>
        <p:spPr>
          <a:noFill/>
        </p:spPr>
        <p:txBody>
          <a:bodyPr/>
          <a:lstStyle/>
          <a:p>
            <a:fld id="{86452A9E-5B3E-4892-A9D4-59930D6746C1}" type="slidenum">
              <a:rPr lang="en-US" smtClean="0"/>
              <a:pPr/>
              <a:t>23</a:t>
            </a:fld>
            <a:endParaRPr lang="en-US" smtClean="0"/>
          </a:p>
        </p:txBody>
      </p:sp>
      <p:sp>
        <p:nvSpPr>
          <p:cNvPr id="34819" name="Rectangle 2"/>
          <p:cNvSpPr>
            <a:spLocks noGrp="1" noChangeArrowheads="1"/>
          </p:cNvSpPr>
          <p:nvPr>
            <p:ph type="title"/>
          </p:nvPr>
        </p:nvSpPr>
        <p:spPr>
          <a:xfrm>
            <a:off x="685800" y="609600"/>
            <a:ext cx="7772400" cy="685800"/>
          </a:xfrm>
        </p:spPr>
        <p:txBody>
          <a:bodyPr/>
          <a:lstStyle/>
          <a:p>
            <a:pPr eaLnBrk="1" hangingPunct="1"/>
            <a:r>
              <a:rPr lang="en-US" sz="3200" b="1" dirty="0" smtClean="0">
                <a:latin typeface="Tahoma" pitchFamily="34" charset="0"/>
                <a:cs typeface="Tahoma" pitchFamily="34" charset="0"/>
              </a:rPr>
              <a:t>Revaluation Increase/Decrease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sz="half" idx="1"/>
          </p:nvPr>
        </p:nvSpPr>
        <p:spPr>
          <a:xfrm>
            <a:off x="609600" y="2332037"/>
            <a:ext cx="4038600" cy="4525963"/>
          </a:xfrm>
        </p:spPr>
        <p:txBody>
          <a:bodyPr/>
          <a:lstStyle/>
          <a:p>
            <a:pPr algn="just" eaLnBrk="1" hangingPunct="1">
              <a:lnSpc>
                <a:spcPct val="90000"/>
              </a:lnSpc>
              <a:buNone/>
            </a:pPr>
            <a:r>
              <a:rPr lang="en-US" dirty="0" smtClean="0">
                <a:solidFill>
                  <a:srgbClr val="FFFF00"/>
                </a:solidFill>
                <a:latin typeface="Tahoma" pitchFamily="34" charset="0"/>
                <a:cs typeface="Tahoma" pitchFamily="34" charset="0"/>
              </a:rPr>
              <a:t>     Finite </a:t>
            </a:r>
          </a:p>
          <a:p>
            <a:pPr algn="just" eaLnBrk="1" hangingPunct="1">
              <a:lnSpc>
                <a:spcPct val="90000"/>
              </a:lnSpc>
            </a:pPr>
            <a:endParaRPr lang="en-US" dirty="0" smtClean="0">
              <a:solidFill>
                <a:srgbClr val="FFFF00"/>
              </a:solidFill>
              <a:latin typeface="Tahoma" pitchFamily="34" charset="0"/>
              <a:cs typeface="Tahoma" pitchFamily="34" charset="0"/>
            </a:endParaRPr>
          </a:p>
          <a:p>
            <a:pPr eaLnBrk="1" hangingPunct="1">
              <a:lnSpc>
                <a:spcPct val="90000"/>
              </a:lnSpc>
            </a:pPr>
            <a:r>
              <a:rPr lang="en-US" dirty="0" smtClean="0">
                <a:latin typeface="Tahoma" pitchFamily="34" charset="0"/>
                <a:cs typeface="Tahoma" pitchFamily="34" charset="0"/>
              </a:rPr>
              <a:t>An intangible asset with an finite life is amortized. </a:t>
            </a:r>
            <a:endParaRPr lang="en-US" sz="2400" i="1" dirty="0" smtClean="0">
              <a:latin typeface="Tahoma" pitchFamily="34" charset="0"/>
              <a:cs typeface="Tahoma" pitchFamily="34" charset="0"/>
            </a:endParaRPr>
          </a:p>
        </p:txBody>
      </p:sp>
      <p:sp>
        <p:nvSpPr>
          <p:cNvPr id="36868" name="Content Placeholder 4"/>
          <p:cNvSpPr>
            <a:spLocks noGrp="1"/>
          </p:cNvSpPr>
          <p:nvPr>
            <p:ph sz="half" idx="2"/>
          </p:nvPr>
        </p:nvSpPr>
        <p:spPr>
          <a:xfrm>
            <a:off x="4648200" y="2332037"/>
            <a:ext cx="4038600" cy="4525963"/>
          </a:xfrm>
        </p:spPr>
        <p:txBody>
          <a:bodyPr/>
          <a:lstStyle/>
          <a:p>
            <a:pPr>
              <a:buNone/>
            </a:pPr>
            <a:r>
              <a:rPr lang="en-US" dirty="0" smtClean="0">
                <a:solidFill>
                  <a:srgbClr val="FFFF00"/>
                </a:solidFill>
                <a:latin typeface="Tahoma" pitchFamily="34" charset="0"/>
                <a:cs typeface="Tahoma" pitchFamily="34" charset="0"/>
              </a:rPr>
              <a:t> Indefinite</a:t>
            </a:r>
          </a:p>
          <a:p>
            <a:endParaRPr lang="en-US" dirty="0" smtClean="0">
              <a:solidFill>
                <a:srgbClr val="FFFF00"/>
              </a:solidFill>
              <a:latin typeface="Tahoma" pitchFamily="34" charset="0"/>
              <a:cs typeface="Tahoma" pitchFamily="34" charset="0"/>
            </a:endParaRPr>
          </a:p>
          <a:p>
            <a:pPr>
              <a:buNone/>
            </a:pPr>
            <a:r>
              <a:rPr lang="en-US" sz="2400" dirty="0" smtClean="0">
                <a:solidFill>
                  <a:schemeClr val="accent3"/>
                </a:solidFill>
                <a:latin typeface="Tahoma" pitchFamily="34" charset="0"/>
                <a:cs typeface="Tahoma" pitchFamily="34" charset="0"/>
              </a:rPr>
              <a:t>   </a:t>
            </a:r>
            <a:r>
              <a:rPr lang="en-US" sz="2400" dirty="0" smtClean="0">
                <a:latin typeface="Tahoma" pitchFamily="34" charset="0"/>
                <a:cs typeface="Tahoma" pitchFamily="34" charset="0"/>
              </a:rPr>
              <a:t>An intangible with an indefinite life is not amortized and subject to impairment testing.</a:t>
            </a:r>
            <a:r>
              <a:rPr lang="en-US" dirty="0" smtClean="0">
                <a:latin typeface="Tahoma" pitchFamily="34" charset="0"/>
                <a:cs typeface="Tahoma" pitchFamily="34" charset="0"/>
              </a:rPr>
              <a:t> </a:t>
            </a:r>
            <a:endParaRPr lang="en-US" sz="2400" i="1"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solidFill>
                <a:srgbClr val="FFFF00"/>
              </a:solidFill>
              <a:latin typeface="Tahoma" pitchFamily="34" charset="0"/>
              <a:cs typeface="Tahoma" pitchFamily="34" charset="0"/>
            </a:endParaRPr>
          </a:p>
        </p:txBody>
      </p:sp>
      <p:sp>
        <p:nvSpPr>
          <p:cNvPr id="36869" name="Slide Number Placeholder 5"/>
          <p:cNvSpPr>
            <a:spLocks noGrp="1"/>
          </p:cNvSpPr>
          <p:nvPr>
            <p:ph type="sldNum" sz="quarter" idx="12"/>
          </p:nvPr>
        </p:nvSpPr>
        <p:spPr>
          <a:noFill/>
        </p:spPr>
        <p:txBody>
          <a:bodyPr/>
          <a:lstStyle/>
          <a:p>
            <a:fld id="{820EF75B-7084-48BE-802A-3BCFCE60E90E}" type="slidenum">
              <a:rPr lang="en-US" smtClean="0"/>
              <a:pPr/>
              <a:t>24</a:t>
            </a:fld>
            <a:endParaRPr lang="en-US" smtClean="0"/>
          </a:p>
        </p:txBody>
      </p:sp>
      <p:sp>
        <p:nvSpPr>
          <p:cNvPr id="36866" name="Rectangle 2"/>
          <p:cNvSpPr>
            <a:spLocks noGrp="1" noChangeArrowheads="1"/>
          </p:cNvSpPr>
          <p:nvPr>
            <p:ph type="title"/>
          </p:nvPr>
        </p:nvSpPr>
        <p:spPr/>
        <p:txBody>
          <a:bodyPr/>
          <a:lstStyle/>
          <a:p>
            <a:pPr eaLnBrk="1" hangingPunct="1"/>
            <a:r>
              <a:rPr lang="en-US" sz="3600" b="1" dirty="0" smtClean="0">
                <a:solidFill>
                  <a:schemeClr val="tx1"/>
                </a:solidFill>
                <a:latin typeface="Tahoma" pitchFamily="34" charset="0"/>
                <a:cs typeface="Tahoma" pitchFamily="34" charset="0"/>
              </a:rPr>
              <a:t>Useful Life</a:t>
            </a:r>
            <a:r>
              <a:rPr lang="en-US" sz="4000" b="1" dirty="0" smtClean="0">
                <a:solidFill>
                  <a:schemeClr val="tx1"/>
                </a:solidFill>
                <a:latin typeface="Tahoma" pitchFamily="34" charset="0"/>
                <a:cs typeface="Tahoma" pitchFamily="34" charset="0"/>
              </a:rPr>
              <a:t> </a:t>
            </a:r>
          </a:p>
        </p:txBody>
      </p:sp>
      <p:cxnSp>
        <p:nvCxnSpPr>
          <p:cNvPr id="36870" name="Straight Arrow Connector 6"/>
          <p:cNvCxnSpPr>
            <a:cxnSpLocks noChangeShapeType="1"/>
          </p:cNvCxnSpPr>
          <p:nvPr/>
        </p:nvCxnSpPr>
        <p:spPr bwMode="auto">
          <a:xfrm rot="5400000">
            <a:off x="1677987" y="3046413"/>
            <a:ext cx="457200" cy="3175"/>
          </a:xfrm>
          <a:prstGeom prst="straightConnector1">
            <a:avLst/>
          </a:prstGeom>
          <a:noFill/>
          <a:ln w="38100" algn="ctr">
            <a:solidFill>
              <a:srgbClr val="FF0000"/>
            </a:solidFill>
            <a:miter lim="800000"/>
            <a:headEnd/>
            <a:tailEnd type="arrow" w="med" len="med"/>
          </a:ln>
        </p:spPr>
      </p:cxnSp>
      <p:cxnSp>
        <p:nvCxnSpPr>
          <p:cNvPr id="36871" name="Straight Arrow Connector 7"/>
          <p:cNvCxnSpPr>
            <a:cxnSpLocks noChangeShapeType="1"/>
          </p:cNvCxnSpPr>
          <p:nvPr/>
        </p:nvCxnSpPr>
        <p:spPr bwMode="auto">
          <a:xfrm rot="5400000">
            <a:off x="5639594" y="3123406"/>
            <a:ext cx="457200" cy="1588"/>
          </a:xfrm>
          <a:prstGeom prst="straightConnector1">
            <a:avLst/>
          </a:prstGeom>
          <a:noFill/>
          <a:ln w="38100" algn="ctr">
            <a:solidFill>
              <a:srgbClr val="FF0000"/>
            </a:solidFill>
            <a:miter lim="800000"/>
            <a:headEnd/>
            <a:tailEnd type="arrow" w="med" len="med"/>
          </a:ln>
        </p:spPr>
      </p:cxnSp>
      <p:cxnSp>
        <p:nvCxnSpPr>
          <p:cNvPr id="36872" name="Straight Arrow Connector 9"/>
          <p:cNvCxnSpPr>
            <a:cxnSpLocks noChangeShapeType="1"/>
          </p:cNvCxnSpPr>
          <p:nvPr/>
        </p:nvCxnSpPr>
        <p:spPr bwMode="auto">
          <a:xfrm rot="10800000" flipV="1">
            <a:off x="2209800" y="1524000"/>
            <a:ext cx="1905000" cy="533400"/>
          </a:xfrm>
          <a:prstGeom prst="straightConnector1">
            <a:avLst/>
          </a:prstGeom>
          <a:noFill/>
          <a:ln w="38100" algn="ctr">
            <a:solidFill>
              <a:srgbClr val="FF0000"/>
            </a:solidFill>
            <a:miter lim="800000"/>
            <a:headEnd/>
            <a:tailEnd type="arrow" w="med" len="med"/>
          </a:ln>
        </p:spPr>
      </p:cxnSp>
      <p:cxnSp>
        <p:nvCxnSpPr>
          <p:cNvPr id="36873" name="Straight Arrow Connector 11"/>
          <p:cNvCxnSpPr>
            <a:cxnSpLocks noChangeShapeType="1"/>
          </p:cNvCxnSpPr>
          <p:nvPr/>
        </p:nvCxnSpPr>
        <p:spPr bwMode="auto">
          <a:xfrm>
            <a:off x="4038600" y="1524000"/>
            <a:ext cx="1295400" cy="457200"/>
          </a:xfrm>
          <a:prstGeom prst="straightConnector1">
            <a:avLst/>
          </a:prstGeom>
          <a:noFill/>
          <a:ln w="38100" algn="ctr">
            <a:solidFill>
              <a:srgbClr val="FF0000"/>
            </a:solidFill>
            <a:miter lim="800000"/>
            <a:headEnd/>
            <a:tailEnd type="arrow" w="med" len="med"/>
          </a:ln>
        </p:spPr>
      </p:cxn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3"/>
          <p:cNvSpPr>
            <a:spLocks noGrp="1" noChangeArrowheads="1"/>
          </p:cNvSpPr>
          <p:nvPr>
            <p:ph idx="1"/>
          </p:nvPr>
        </p:nvSpPr>
        <p:spPr>
          <a:xfrm>
            <a:off x="685800" y="1600200"/>
            <a:ext cx="7772400" cy="4495800"/>
          </a:xfrm>
        </p:spPr>
        <p:txBody>
          <a:bodyPr>
            <a:normAutofit/>
          </a:bodyPr>
          <a:lstStyle/>
          <a:p>
            <a:pPr algn="just" eaLnBrk="1" hangingPunct="1">
              <a:lnSpc>
                <a:spcPct val="80000"/>
              </a:lnSpc>
            </a:pPr>
            <a:r>
              <a:rPr lang="en-US" sz="2400" dirty="0" smtClean="0">
                <a:latin typeface="Verdana" pitchFamily="34" charset="0"/>
              </a:rPr>
              <a:t>Depreciable amount should allocate on a systematic basis over its useful life.</a:t>
            </a:r>
          </a:p>
          <a:p>
            <a:pPr algn="just" eaLnBrk="1" hangingPunct="1">
              <a:lnSpc>
                <a:spcPct val="80000"/>
              </a:lnSpc>
            </a:pPr>
            <a:endParaRPr lang="en-US" sz="1600" dirty="0" smtClean="0">
              <a:latin typeface="Verdana" pitchFamily="34" charset="0"/>
            </a:endParaRPr>
          </a:p>
          <a:p>
            <a:pPr algn="just" eaLnBrk="1" hangingPunct="1">
              <a:lnSpc>
                <a:spcPct val="80000"/>
              </a:lnSpc>
            </a:pPr>
            <a:r>
              <a:rPr lang="en-US" sz="2400" dirty="0" err="1" smtClean="0">
                <a:latin typeface="Verdana" pitchFamily="34" charset="0"/>
              </a:rPr>
              <a:t>Amortisation</a:t>
            </a:r>
            <a:r>
              <a:rPr lang="en-US" sz="2400" dirty="0" smtClean="0">
                <a:latin typeface="Verdana" pitchFamily="34" charset="0"/>
              </a:rPr>
              <a:t> should begin when asset is available for use. </a:t>
            </a:r>
          </a:p>
          <a:p>
            <a:pPr algn="just" eaLnBrk="1" hangingPunct="1">
              <a:lnSpc>
                <a:spcPct val="80000"/>
              </a:lnSpc>
            </a:pPr>
            <a:endParaRPr lang="en-US" sz="1600" dirty="0" smtClean="0">
              <a:latin typeface="Verdana" pitchFamily="34" charset="0"/>
            </a:endParaRPr>
          </a:p>
          <a:p>
            <a:pPr algn="just" eaLnBrk="1" hangingPunct="1">
              <a:lnSpc>
                <a:spcPct val="80000"/>
              </a:lnSpc>
            </a:pPr>
            <a:r>
              <a:rPr lang="en-US" sz="2400" dirty="0" err="1" smtClean="0">
                <a:latin typeface="Verdana" pitchFamily="34" charset="0"/>
              </a:rPr>
              <a:t>Amortisation</a:t>
            </a:r>
            <a:r>
              <a:rPr lang="en-US" sz="2400" dirty="0" smtClean="0">
                <a:latin typeface="Verdana" pitchFamily="34" charset="0"/>
              </a:rPr>
              <a:t> method should reflect the pattern in which the asset’s economic benefits are consumed by the entity. If that pattern cannot be determined reliably, use straight line method.</a:t>
            </a:r>
          </a:p>
          <a:p>
            <a:pPr algn="just" eaLnBrk="1" hangingPunct="1">
              <a:lnSpc>
                <a:spcPct val="80000"/>
              </a:lnSpc>
            </a:pPr>
            <a:endParaRPr lang="en-US" sz="1600" dirty="0" smtClean="0">
              <a:latin typeface="Verdana" pitchFamily="34" charset="0"/>
            </a:endParaRPr>
          </a:p>
          <a:p>
            <a:pPr algn="just" eaLnBrk="1" hangingPunct="1">
              <a:lnSpc>
                <a:spcPct val="80000"/>
              </a:lnSpc>
            </a:pPr>
            <a:r>
              <a:rPr lang="en-US" sz="2400" dirty="0" err="1" smtClean="0">
                <a:latin typeface="Verdana" pitchFamily="34" charset="0"/>
              </a:rPr>
              <a:t>Amortisation</a:t>
            </a:r>
            <a:r>
              <a:rPr lang="en-US" sz="2400" dirty="0" smtClean="0">
                <a:latin typeface="Verdana" pitchFamily="34" charset="0"/>
              </a:rPr>
              <a:t> charge should be </a:t>
            </a:r>
            <a:r>
              <a:rPr lang="en-US" sz="2400" dirty="0" err="1" smtClean="0">
                <a:latin typeface="Verdana" pitchFamily="34" charset="0"/>
              </a:rPr>
              <a:t>recognised</a:t>
            </a:r>
            <a:r>
              <a:rPr lang="en-US" sz="2400" dirty="0" smtClean="0">
                <a:latin typeface="Verdana" pitchFamily="34" charset="0"/>
              </a:rPr>
              <a:t> in P/L unless it is included in the carrying value of another asset.</a:t>
            </a:r>
          </a:p>
        </p:txBody>
      </p:sp>
      <p:sp>
        <p:nvSpPr>
          <p:cNvPr id="37890" name="Slide Number Placeholder 5"/>
          <p:cNvSpPr>
            <a:spLocks noGrp="1"/>
          </p:cNvSpPr>
          <p:nvPr>
            <p:ph type="sldNum" sz="quarter" idx="12"/>
          </p:nvPr>
        </p:nvSpPr>
        <p:spPr>
          <a:noFill/>
        </p:spPr>
        <p:txBody>
          <a:bodyPr/>
          <a:lstStyle/>
          <a:p>
            <a:fld id="{F8DBEBAB-EC14-4A77-A85F-CCEFE6798A99}" type="slidenum">
              <a:rPr lang="en-US" smtClean="0"/>
              <a:pPr/>
              <a:t>25</a:t>
            </a:fld>
            <a:endParaRPr lang="en-US" smtClean="0"/>
          </a:p>
        </p:txBody>
      </p:sp>
      <p:sp>
        <p:nvSpPr>
          <p:cNvPr id="37891" name="Rectangle 2"/>
          <p:cNvSpPr>
            <a:spLocks noGrp="1" noChangeArrowheads="1"/>
          </p:cNvSpPr>
          <p:nvPr>
            <p:ph type="title"/>
          </p:nvPr>
        </p:nvSpPr>
        <p:spPr>
          <a:xfrm>
            <a:off x="685800" y="609600"/>
            <a:ext cx="7772400" cy="838200"/>
          </a:xfrm>
        </p:spPr>
        <p:txBody>
          <a:bodyPr>
            <a:normAutofit fontScale="90000"/>
          </a:bodyPr>
          <a:lstStyle/>
          <a:p>
            <a:pPr eaLnBrk="1" hangingPunct="1"/>
            <a:r>
              <a:rPr lang="en-US" sz="3200" b="1" dirty="0" smtClean="0">
                <a:solidFill>
                  <a:schemeClr val="tx1"/>
                </a:solidFill>
                <a:latin typeface="Verdana" pitchFamily="34" charset="0"/>
              </a:rPr>
              <a:t/>
            </a:r>
            <a:br>
              <a:rPr lang="en-US" sz="3200" b="1" dirty="0" smtClean="0">
                <a:solidFill>
                  <a:schemeClr val="tx1"/>
                </a:solidFill>
                <a:latin typeface="Verdana" pitchFamily="34" charset="0"/>
              </a:rPr>
            </a:br>
            <a:r>
              <a:rPr lang="en-US" sz="3200" b="1" dirty="0" smtClean="0">
                <a:solidFill>
                  <a:schemeClr val="tx1"/>
                </a:solidFill>
                <a:latin typeface="Verdana" pitchFamily="34" charset="0"/>
              </a:rPr>
              <a:t/>
            </a:r>
            <a:br>
              <a:rPr lang="en-US" sz="3200" b="1" dirty="0" smtClean="0">
                <a:solidFill>
                  <a:schemeClr val="tx1"/>
                </a:solidFill>
                <a:latin typeface="Verdana" pitchFamily="34" charset="0"/>
              </a:rPr>
            </a:br>
            <a:r>
              <a:rPr lang="en-US" sz="2800" b="1" dirty="0" err="1" smtClean="0">
                <a:solidFill>
                  <a:schemeClr val="tx1"/>
                </a:solidFill>
                <a:latin typeface="Tahoma" pitchFamily="34" charset="0"/>
                <a:cs typeface="Tahoma" pitchFamily="34" charset="0"/>
              </a:rPr>
              <a:t>Amortisation</a:t>
            </a:r>
            <a:r>
              <a:rPr lang="en-US" sz="2800" b="1" dirty="0" smtClean="0">
                <a:solidFill>
                  <a:schemeClr val="tx1"/>
                </a:solidFill>
                <a:latin typeface="Tahoma" pitchFamily="34" charset="0"/>
                <a:cs typeface="Tahoma" pitchFamily="34" charset="0"/>
              </a:rPr>
              <a:t> Period and </a:t>
            </a:r>
            <a:r>
              <a:rPr lang="en-US" sz="2800" b="1" dirty="0" err="1" smtClean="0">
                <a:solidFill>
                  <a:schemeClr val="tx1"/>
                </a:solidFill>
                <a:latin typeface="Tahoma" pitchFamily="34" charset="0"/>
                <a:cs typeface="Tahoma" pitchFamily="34" charset="0"/>
              </a:rPr>
              <a:t>Amortisation</a:t>
            </a:r>
            <a:r>
              <a:rPr lang="en-US" sz="2800" b="1" dirty="0" smtClean="0">
                <a:solidFill>
                  <a:schemeClr val="tx1"/>
                </a:solidFill>
                <a:latin typeface="Tahoma" pitchFamily="34" charset="0"/>
                <a:cs typeface="Tahoma" pitchFamily="34" charset="0"/>
              </a:rPr>
              <a:t> Method</a:t>
            </a:r>
            <a:r>
              <a:rPr lang="en-US" sz="2800" i="1" dirty="0" smtClean="0">
                <a:solidFill>
                  <a:schemeClr val="tx1"/>
                </a:solidFill>
                <a:latin typeface="Tahoma" pitchFamily="34" charset="0"/>
                <a:cs typeface="Tahoma" pitchFamily="34" charset="0"/>
              </a:rPr>
              <a:t/>
            </a:r>
            <a:br>
              <a:rPr lang="en-US" sz="2800" i="1" dirty="0" smtClean="0">
                <a:solidFill>
                  <a:schemeClr val="tx1"/>
                </a:solidFill>
                <a:latin typeface="Tahoma" pitchFamily="34" charset="0"/>
                <a:cs typeface="Tahoma" pitchFamily="34" charset="0"/>
              </a:rPr>
            </a:br>
            <a:r>
              <a:rPr lang="en-US" sz="3200" i="1" dirty="0" smtClean="0">
                <a:solidFill>
                  <a:schemeClr val="tx1"/>
                </a:solidFill>
                <a:latin typeface="Tahoma" pitchFamily="34" charset="0"/>
                <a:cs typeface="Tahoma" pitchFamily="34" charset="0"/>
              </a:rPr>
              <a:t/>
            </a:r>
            <a:br>
              <a:rPr lang="en-US" sz="3200" i="1" dirty="0" smtClean="0">
                <a:solidFill>
                  <a:schemeClr val="tx1"/>
                </a:solidFill>
                <a:latin typeface="Tahoma" pitchFamily="34" charset="0"/>
                <a:cs typeface="Tahoma" pitchFamily="34" charset="0"/>
              </a:rPr>
            </a:br>
            <a:endParaRPr lang="en-US" sz="3200" b="1" dirty="0" smtClean="0">
              <a:solidFill>
                <a:schemeClr val="tx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3"/>
          <p:cNvSpPr>
            <a:spLocks noGrp="1" noChangeArrowheads="1"/>
          </p:cNvSpPr>
          <p:nvPr>
            <p:ph idx="1"/>
          </p:nvPr>
        </p:nvSpPr>
        <p:spPr>
          <a:xfrm>
            <a:off x="685800" y="1752600"/>
            <a:ext cx="7772400" cy="4343400"/>
          </a:xfrm>
        </p:spPr>
        <p:txBody>
          <a:bodyPr/>
          <a:lstStyle/>
          <a:p>
            <a:pPr algn="just" eaLnBrk="1" hangingPunct="1"/>
            <a:r>
              <a:rPr lang="en-US" sz="2400" dirty="0" smtClean="0">
                <a:latin typeface="Tahoma" pitchFamily="34" charset="0"/>
                <a:cs typeface="Tahoma" pitchFamily="34" charset="0"/>
              </a:rPr>
              <a:t>Should review at least at each financial year- end. </a:t>
            </a:r>
          </a:p>
          <a:p>
            <a:pPr algn="just" eaLnBrk="1" hangingPunct="1"/>
            <a:endParaRPr lang="en-US" sz="2400" dirty="0" smtClean="0">
              <a:latin typeface="Tahoma" pitchFamily="34" charset="0"/>
              <a:cs typeface="Tahoma" pitchFamily="34" charset="0"/>
            </a:endParaRPr>
          </a:p>
          <a:p>
            <a:pPr algn="just" eaLnBrk="1" hangingPunct="1"/>
            <a:r>
              <a:rPr lang="en-US" sz="2400" dirty="0" smtClean="0">
                <a:latin typeface="Tahoma" pitchFamily="34" charset="0"/>
                <a:cs typeface="Tahoma" pitchFamily="34" charset="0"/>
              </a:rPr>
              <a:t>If the expected useful life is different from previous estimates, </a:t>
            </a:r>
            <a:r>
              <a:rPr lang="en-US" sz="2400" dirty="0" err="1" smtClean="0">
                <a:latin typeface="Tahoma" pitchFamily="34" charset="0"/>
                <a:cs typeface="Tahoma" pitchFamily="34" charset="0"/>
              </a:rPr>
              <a:t>amortisation</a:t>
            </a:r>
            <a:r>
              <a:rPr lang="en-US" sz="2400" dirty="0" smtClean="0">
                <a:latin typeface="Tahoma" pitchFamily="34" charset="0"/>
                <a:cs typeface="Tahoma" pitchFamily="34" charset="0"/>
              </a:rPr>
              <a:t> period should be changed.</a:t>
            </a:r>
          </a:p>
          <a:p>
            <a:pPr algn="just" eaLnBrk="1" hangingPunct="1"/>
            <a:endParaRPr lang="en-US" sz="2400" dirty="0" smtClean="0">
              <a:latin typeface="Tahoma" pitchFamily="34" charset="0"/>
              <a:cs typeface="Tahoma" pitchFamily="34" charset="0"/>
            </a:endParaRPr>
          </a:p>
          <a:p>
            <a:pPr algn="just" eaLnBrk="1" hangingPunct="1"/>
            <a:r>
              <a:rPr lang="en-US" sz="2400" dirty="0" smtClean="0">
                <a:latin typeface="Tahoma" pitchFamily="34" charset="0"/>
                <a:cs typeface="Tahoma" pitchFamily="34" charset="0"/>
              </a:rPr>
              <a:t>If there is a significant change in the expected pattern of consumption of economic benefits from the asset, </a:t>
            </a:r>
            <a:r>
              <a:rPr lang="en-US" sz="2400" dirty="0" err="1" smtClean="0">
                <a:latin typeface="Tahoma" pitchFamily="34" charset="0"/>
                <a:cs typeface="Tahoma" pitchFamily="34" charset="0"/>
              </a:rPr>
              <a:t>amortisation</a:t>
            </a:r>
            <a:r>
              <a:rPr lang="en-US" sz="2400" dirty="0" smtClean="0">
                <a:latin typeface="Tahoma" pitchFamily="34" charset="0"/>
                <a:cs typeface="Tahoma" pitchFamily="34" charset="0"/>
              </a:rPr>
              <a:t> method should be changed.  </a:t>
            </a:r>
          </a:p>
        </p:txBody>
      </p:sp>
      <p:sp>
        <p:nvSpPr>
          <p:cNvPr id="39938" name="Slide Number Placeholder 5"/>
          <p:cNvSpPr>
            <a:spLocks noGrp="1"/>
          </p:cNvSpPr>
          <p:nvPr>
            <p:ph type="sldNum" sz="quarter" idx="12"/>
          </p:nvPr>
        </p:nvSpPr>
        <p:spPr>
          <a:noFill/>
        </p:spPr>
        <p:txBody>
          <a:bodyPr/>
          <a:lstStyle/>
          <a:p>
            <a:fld id="{4340568A-EF65-492D-849A-D45937CB1E05}" type="slidenum">
              <a:rPr lang="en-US" smtClean="0"/>
              <a:pPr/>
              <a:t>26</a:t>
            </a:fld>
            <a:endParaRPr lang="en-US" smtClean="0"/>
          </a:p>
        </p:txBody>
      </p:sp>
      <p:sp>
        <p:nvSpPr>
          <p:cNvPr id="39939" name="Rectangle 2"/>
          <p:cNvSpPr>
            <a:spLocks noGrp="1" noChangeArrowheads="1"/>
          </p:cNvSpPr>
          <p:nvPr>
            <p:ph type="title"/>
          </p:nvPr>
        </p:nvSpPr>
        <p:spPr>
          <a:xfrm>
            <a:off x="685800" y="609600"/>
            <a:ext cx="7772400" cy="1066800"/>
          </a:xfrm>
        </p:spPr>
        <p:txBody>
          <a:bodyPr/>
          <a:lstStyle/>
          <a:p>
            <a:pPr eaLnBrk="1" hangingPunct="1"/>
            <a:r>
              <a:rPr lang="en-US" sz="3200" b="1" dirty="0" smtClean="0">
                <a:solidFill>
                  <a:schemeClr val="tx1"/>
                </a:solidFill>
                <a:latin typeface="Tahoma" pitchFamily="34" charset="0"/>
                <a:cs typeface="Tahoma" pitchFamily="34" charset="0"/>
              </a:rPr>
              <a:t>Review of </a:t>
            </a:r>
            <a:r>
              <a:rPr lang="en-US" sz="3200" b="1" dirty="0" err="1" smtClean="0">
                <a:solidFill>
                  <a:schemeClr val="tx1"/>
                </a:solidFill>
                <a:latin typeface="Tahoma" pitchFamily="34" charset="0"/>
                <a:cs typeface="Tahoma" pitchFamily="34" charset="0"/>
              </a:rPr>
              <a:t>Amortisation</a:t>
            </a:r>
            <a:r>
              <a:rPr lang="en-US" sz="3200" b="1" dirty="0" smtClean="0">
                <a:solidFill>
                  <a:schemeClr val="tx1"/>
                </a:solidFill>
                <a:latin typeface="Tahoma" pitchFamily="34" charset="0"/>
                <a:cs typeface="Tahoma" pitchFamily="34" charset="0"/>
              </a:rPr>
              <a:t> Period and </a:t>
            </a:r>
            <a:r>
              <a:rPr lang="en-US" sz="3200" b="1" dirty="0" err="1" smtClean="0">
                <a:solidFill>
                  <a:schemeClr val="tx1"/>
                </a:solidFill>
                <a:latin typeface="Tahoma" pitchFamily="34" charset="0"/>
                <a:cs typeface="Tahoma" pitchFamily="34" charset="0"/>
              </a:rPr>
              <a:t>Amortisation</a:t>
            </a:r>
            <a:r>
              <a:rPr lang="en-US" sz="3200" b="1" dirty="0" smtClean="0">
                <a:solidFill>
                  <a:schemeClr val="tx1"/>
                </a:solidFill>
                <a:latin typeface="Tahoma" pitchFamily="34" charset="0"/>
                <a:cs typeface="Tahoma" pitchFamily="34" charset="0"/>
              </a:rPr>
              <a:t> Method</a:t>
            </a:r>
            <a:endParaRPr lang="en-US" sz="2400" i="1" dirty="0" smtClean="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7772400" cy="4800600"/>
          </a:xfrm>
        </p:spPr>
        <p:txBody>
          <a:bodyPr/>
          <a:lstStyle/>
          <a:p>
            <a:pPr marL="519113" indent="-519113">
              <a:buNone/>
            </a:pPr>
            <a:r>
              <a:rPr lang="en-US" sz="2800" dirty="0" smtClean="0">
                <a:latin typeface="Tahoma" pitchFamily="34" charset="0"/>
                <a:cs typeface="Tahoma" pitchFamily="34" charset="0"/>
              </a:rPr>
              <a:t>(</a:t>
            </a:r>
            <a:r>
              <a:rPr lang="en-US" sz="2400" dirty="0" smtClean="0">
                <a:latin typeface="Tahoma" pitchFamily="34" charset="0"/>
                <a:cs typeface="Tahoma" pitchFamily="34" charset="0"/>
              </a:rPr>
              <a:t>a)The useful lives or the </a:t>
            </a:r>
            <a:r>
              <a:rPr lang="en-US" sz="2400" dirty="0" err="1" smtClean="0">
                <a:latin typeface="Tahoma" pitchFamily="34" charset="0"/>
                <a:cs typeface="Tahoma" pitchFamily="34" charset="0"/>
              </a:rPr>
              <a:t>amortisation</a:t>
            </a:r>
            <a:r>
              <a:rPr lang="en-US" sz="2400" dirty="0" smtClean="0">
                <a:latin typeface="Tahoma" pitchFamily="34" charset="0"/>
                <a:cs typeface="Tahoma" pitchFamily="34" charset="0"/>
              </a:rPr>
              <a:t> rates used;</a:t>
            </a:r>
          </a:p>
          <a:p>
            <a:pPr marL="519113" indent="-519113">
              <a:buNone/>
            </a:pPr>
            <a:r>
              <a:rPr lang="en-US" sz="2400" dirty="0" smtClean="0">
                <a:latin typeface="Tahoma" pitchFamily="34" charset="0"/>
                <a:cs typeface="Tahoma" pitchFamily="34" charset="0"/>
              </a:rPr>
              <a:t>(b) The </a:t>
            </a:r>
            <a:r>
              <a:rPr lang="en-US" sz="2400" dirty="0" err="1" smtClean="0">
                <a:latin typeface="Tahoma" pitchFamily="34" charset="0"/>
                <a:cs typeface="Tahoma" pitchFamily="34" charset="0"/>
              </a:rPr>
              <a:t>amortisation</a:t>
            </a:r>
            <a:r>
              <a:rPr lang="en-US" sz="2400" dirty="0" smtClean="0">
                <a:latin typeface="Tahoma" pitchFamily="34" charset="0"/>
                <a:cs typeface="Tahoma" pitchFamily="34" charset="0"/>
              </a:rPr>
              <a:t> method used;</a:t>
            </a:r>
          </a:p>
          <a:p>
            <a:pPr marL="519113" indent="-519113">
              <a:buNone/>
            </a:pPr>
            <a:r>
              <a:rPr lang="en-US" sz="2400" dirty="0" smtClean="0">
                <a:latin typeface="Tahoma" pitchFamily="34" charset="0"/>
                <a:cs typeface="Tahoma" pitchFamily="34" charset="0"/>
              </a:rPr>
              <a:t>(c) The gross carrying amount and the accumulated amortization (aggregated with accumulated impairment losses) at the beginning and end of the period;</a:t>
            </a:r>
          </a:p>
          <a:p>
            <a:pPr marL="519113" indent="-519113">
              <a:buNone/>
            </a:pPr>
            <a:r>
              <a:rPr lang="en-US" sz="2400" dirty="0" smtClean="0">
                <a:latin typeface="Tahoma" pitchFamily="34" charset="0"/>
                <a:cs typeface="Tahoma" pitchFamily="34" charset="0"/>
              </a:rPr>
              <a:t>(d) The line item(s) of the income statement in which the amortization of intangible assets is included;</a:t>
            </a:r>
          </a:p>
          <a:p>
            <a:pPr marL="519113" indent="-519113">
              <a:buNone/>
            </a:pPr>
            <a:r>
              <a:rPr lang="en-US" sz="2400" dirty="0" smtClean="0">
                <a:latin typeface="Tahoma" pitchFamily="34" charset="0"/>
                <a:cs typeface="Tahoma" pitchFamily="34" charset="0"/>
              </a:rPr>
              <a:t>(e) A reconciliation of the carrying amount at the beginning and end of the period</a:t>
            </a:r>
          </a:p>
          <a:p>
            <a:endParaRPr lang="en-US" sz="2800"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4B8323F5-3225-4768-B3BB-345636B399C0}" type="slidenum">
              <a:rPr lang="en-US" smtClean="0"/>
              <a:pPr>
                <a:defRPr/>
              </a:pPr>
              <a:t>27</a:t>
            </a:fld>
            <a:endParaRPr lang="en-US"/>
          </a:p>
        </p:txBody>
      </p:sp>
      <p:sp>
        <p:nvSpPr>
          <p:cNvPr id="2" name="Title 1"/>
          <p:cNvSpPr>
            <a:spLocks noGrp="1"/>
          </p:cNvSpPr>
          <p:nvPr>
            <p:ph type="title"/>
          </p:nvPr>
        </p:nvSpPr>
        <p:spPr/>
        <p:txBody>
          <a:bodyPr>
            <a:normAutofit fontScale="90000"/>
          </a:bodyPr>
          <a:lstStyle/>
          <a:p>
            <a:r>
              <a:rPr lang="en-US" dirty="0" smtClean="0">
                <a:solidFill>
                  <a:schemeClr val="tx1"/>
                </a:solidFill>
                <a:latin typeface="Tahoma" pitchFamily="34" charset="0"/>
                <a:cs typeface="Tahoma" pitchFamily="34" charset="0"/>
              </a:rPr>
              <a:t> Disclosures </a:t>
            </a:r>
            <a:br>
              <a:rPr lang="en-US" dirty="0" smtClean="0">
                <a:solidFill>
                  <a:schemeClr val="tx1"/>
                </a:solidFill>
                <a:latin typeface="Tahoma" pitchFamily="34" charset="0"/>
                <a:cs typeface="Tahoma" pitchFamily="34" charset="0"/>
              </a:rPr>
            </a:br>
            <a:endParaRPr lang="en-US" dirty="0">
              <a:solidFill>
                <a:schemeClr val="tx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3"/>
          <p:cNvSpPr>
            <a:spLocks noGrp="1" noChangeArrowheads="1"/>
          </p:cNvSpPr>
          <p:nvPr>
            <p:ph idx="1"/>
          </p:nvPr>
        </p:nvSpPr>
        <p:spPr>
          <a:xfrm>
            <a:off x="685800" y="1447800"/>
            <a:ext cx="7772400" cy="4648200"/>
          </a:xfrm>
        </p:spPr>
        <p:txBody>
          <a:bodyPr/>
          <a:lstStyle/>
          <a:p>
            <a:pPr eaLnBrk="1" hangingPunct="1">
              <a:lnSpc>
                <a:spcPct val="80000"/>
              </a:lnSpc>
            </a:pPr>
            <a:r>
              <a:rPr lang="en-US" sz="2800" dirty="0" smtClean="0">
                <a:latin typeface="Tahoma" pitchFamily="34" charset="0"/>
                <a:cs typeface="Tahoma" pitchFamily="34" charset="0"/>
              </a:rPr>
              <a:t>Definition and Recognition Criteria</a:t>
            </a:r>
          </a:p>
          <a:p>
            <a:pPr eaLnBrk="1" hangingPunct="1">
              <a:lnSpc>
                <a:spcPct val="80000"/>
              </a:lnSpc>
            </a:pPr>
            <a:endParaRPr lang="en-US" sz="2800" dirty="0" smtClean="0">
              <a:latin typeface="Tahoma" pitchFamily="34" charset="0"/>
              <a:cs typeface="Tahoma" pitchFamily="34" charset="0"/>
            </a:endParaRPr>
          </a:p>
          <a:p>
            <a:pPr eaLnBrk="1" hangingPunct="1">
              <a:lnSpc>
                <a:spcPct val="80000"/>
              </a:lnSpc>
            </a:pPr>
            <a:r>
              <a:rPr lang="en-US" sz="2800" dirty="0" smtClean="0">
                <a:latin typeface="Tahoma" pitchFamily="34" charset="0"/>
                <a:cs typeface="Tahoma" pitchFamily="34" charset="0"/>
              </a:rPr>
              <a:t>Measurement</a:t>
            </a:r>
          </a:p>
          <a:p>
            <a:pPr lvl="1" eaLnBrk="1" hangingPunct="1">
              <a:lnSpc>
                <a:spcPct val="80000"/>
              </a:lnSpc>
              <a:buFont typeface="Wingdings" pitchFamily="2" charset="2"/>
              <a:buChar char="q"/>
            </a:pPr>
            <a:r>
              <a:rPr lang="en-US" dirty="0" smtClean="0">
                <a:latin typeface="Tahoma" pitchFamily="34" charset="0"/>
                <a:cs typeface="Tahoma" pitchFamily="34" charset="0"/>
              </a:rPr>
              <a:t>At Recognition  – cost </a:t>
            </a:r>
          </a:p>
          <a:p>
            <a:pPr lvl="1" eaLnBrk="1" hangingPunct="1">
              <a:lnSpc>
                <a:spcPct val="80000"/>
              </a:lnSpc>
              <a:buFont typeface="Wingdings" pitchFamily="2" charset="2"/>
              <a:buChar char="q"/>
            </a:pPr>
            <a:r>
              <a:rPr lang="en-US" dirty="0" smtClean="0">
                <a:latin typeface="Tahoma" pitchFamily="34" charset="0"/>
                <a:cs typeface="Tahoma" pitchFamily="34" charset="0"/>
              </a:rPr>
              <a:t>After Recognition – cost or revaluation </a:t>
            </a:r>
          </a:p>
          <a:p>
            <a:pPr lvl="1" eaLnBrk="1" hangingPunct="1">
              <a:lnSpc>
                <a:spcPct val="80000"/>
              </a:lnSpc>
              <a:buFont typeface="Wingdings" pitchFamily="2" charset="2"/>
              <a:buNone/>
            </a:pPr>
            <a:endParaRPr lang="en-US" dirty="0" smtClean="0">
              <a:latin typeface="Tahoma" pitchFamily="34" charset="0"/>
              <a:cs typeface="Tahoma" pitchFamily="34" charset="0"/>
            </a:endParaRPr>
          </a:p>
          <a:p>
            <a:pPr algn="just" eaLnBrk="1" hangingPunct="1">
              <a:lnSpc>
                <a:spcPct val="80000"/>
              </a:lnSpc>
            </a:pPr>
            <a:r>
              <a:rPr lang="en-US" sz="2800" dirty="0" smtClean="0">
                <a:latin typeface="Tahoma" pitchFamily="34" charset="0"/>
                <a:cs typeface="Tahoma" pitchFamily="34" charset="0"/>
              </a:rPr>
              <a:t>Various issues in accounting for intangible assets in relation to their identification, recognition and measurement. </a:t>
            </a:r>
          </a:p>
          <a:p>
            <a:pPr eaLnBrk="1" hangingPunct="1">
              <a:lnSpc>
                <a:spcPct val="80000"/>
              </a:lnSpc>
            </a:pPr>
            <a:endParaRPr lang="en-US" sz="2400" dirty="0" smtClean="0">
              <a:latin typeface="Tahoma" pitchFamily="34" charset="0"/>
              <a:cs typeface="Tahoma" pitchFamily="34" charset="0"/>
            </a:endParaRPr>
          </a:p>
        </p:txBody>
      </p:sp>
      <p:sp>
        <p:nvSpPr>
          <p:cNvPr id="41986" name="Slide Number Placeholder 5"/>
          <p:cNvSpPr>
            <a:spLocks noGrp="1"/>
          </p:cNvSpPr>
          <p:nvPr>
            <p:ph type="sldNum" sz="quarter" idx="12"/>
          </p:nvPr>
        </p:nvSpPr>
        <p:spPr>
          <a:noFill/>
        </p:spPr>
        <p:txBody>
          <a:bodyPr/>
          <a:lstStyle/>
          <a:p>
            <a:fld id="{91FDE705-A9CB-418A-AAF8-620204211CAF}" type="slidenum">
              <a:rPr lang="en-US" smtClean="0"/>
              <a:pPr/>
              <a:t>28</a:t>
            </a:fld>
            <a:endParaRPr lang="en-US" smtClean="0"/>
          </a:p>
        </p:txBody>
      </p:sp>
      <p:sp>
        <p:nvSpPr>
          <p:cNvPr id="41987" name="Rectangle 2"/>
          <p:cNvSpPr>
            <a:spLocks noGrp="1" noChangeArrowheads="1"/>
          </p:cNvSpPr>
          <p:nvPr>
            <p:ph type="title"/>
          </p:nvPr>
        </p:nvSpPr>
        <p:spPr>
          <a:xfrm>
            <a:off x="685800" y="609600"/>
            <a:ext cx="7772400" cy="609600"/>
          </a:xfrm>
        </p:spPr>
        <p:txBody>
          <a:bodyPr>
            <a:normAutofit fontScale="90000"/>
          </a:bodyPr>
          <a:lstStyle/>
          <a:p>
            <a:pPr eaLnBrk="1" hangingPunct="1"/>
            <a:r>
              <a:rPr lang="en-US" sz="3600" b="1" dirty="0" smtClean="0">
                <a:solidFill>
                  <a:schemeClr val="tx1"/>
                </a:solidFill>
                <a:latin typeface="Tahoma" pitchFamily="34" charset="0"/>
                <a:cs typeface="Tahoma" pitchFamily="34" charset="0"/>
              </a:rPr>
              <a:t>Summary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772400" cy="5105400"/>
          </a:xfrm>
        </p:spPr>
        <p:txBody>
          <a:bodyPr/>
          <a:lstStyle/>
          <a:p>
            <a:pPr>
              <a:buNone/>
            </a:pPr>
            <a:r>
              <a:rPr lang="en-US" dirty="0" smtClean="0">
                <a:latin typeface="Tahoma" pitchFamily="34" charset="0"/>
                <a:cs typeface="Tahoma" pitchFamily="34" charset="0"/>
              </a:rPr>
              <a:t>Examples:</a:t>
            </a:r>
          </a:p>
          <a:p>
            <a:r>
              <a:rPr lang="en-US" sz="2800" dirty="0" smtClean="0">
                <a:latin typeface="Tahoma" pitchFamily="34" charset="0"/>
                <a:cs typeface="Tahoma" pitchFamily="34" charset="0"/>
              </a:rPr>
              <a:t>Goodwill- internally generated  and acquired</a:t>
            </a:r>
          </a:p>
          <a:p>
            <a:r>
              <a:rPr lang="en-US" sz="2800" dirty="0" smtClean="0">
                <a:latin typeface="Tahoma" pitchFamily="34" charset="0"/>
                <a:cs typeface="Tahoma" pitchFamily="34" charset="0"/>
              </a:rPr>
              <a:t>Trade  mark and brand names- internally generated and acquired</a:t>
            </a:r>
          </a:p>
          <a:p>
            <a:r>
              <a:rPr lang="en-US" sz="2800" dirty="0" smtClean="0">
                <a:latin typeface="Tahoma" pitchFamily="34" charset="0"/>
                <a:cs typeface="Tahoma" pitchFamily="34" charset="0"/>
              </a:rPr>
              <a:t>Patents</a:t>
            </a:r>
          </a:p>
          <a:p>
            <a:r>
              <a:rPr lang="en-US" sz="2800" dirty="0" smtClean="0">
                <a:latin typeface="Tahoma" pitchFamily="34" charset="0"/>
                <a:cs typeface="Tahoma" pitchFamily="34" charset="0"/>
              </a:rPr>
              <a:t>Copyright</a:t>
            </a:r>
          </a:p>
          <a:p>
            <a:r>
              <a:rPr lang="en-US" sz="2800" dirty="0" smtClean="0">
                <a:latin typeface="Tahoma" pitchFamily="34" charset="0"/>
                <a:cs typeface="Tahoma" pitchFamily="34" charset="0"/>
              </a:rPr>
              <a:t>Franchise</a:t>
            </a:r>
          </a:p>
          <a:p>
            <a:r>
              <a:rPr lang="en-US" sz="2800" dirty="0" smtClean="0">
                <a:latin typeface="Tahoma" pitchFamily="34" charset="0"/>
                <a:cs typeface="Tahoma" pitchFamily="34" charset="0"/>
              </a:rPr>
              <a:t>Licenses</a:t>
            </a:r>
          </a:p>
          <a:p>
            <a:r>
              <a:rPr lang="en-US" sz="2800" dirty="0" smtClean="0">
                <a:latin typeface="Tahoma" pitchFamily="34" charset="0"/>
                <a:cs typeface="Tahoma" pitchFamily="34" charset="0"/>
              </a:rPr>
              <a:t>Customer loyalty</a:t>
            </a:r>
          </a:p>
          <a:p>
            <a:pPr>
              <a:buNone/>
            </a:pPr>
            <a:endParaRPr lang="en-US" sz="2800"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4B8323F5-3225-4768-B3BB-345636B399C0}" type="slidenum">
              <a:rPr lang="en-US" smtClean="0"/>
              <a:pPr>
                <a:defRPr/>
              </a:pPr>
              <a:t>3</a:t>
            </a:fld>
            <a:endParaRPr lang="en-US"/>
          </a:p>
        </p:txBody>
      </p:sp>
      <p:sp>
        <p:nvSpPr>
          <p:cNvPr id="2" name="Title 1"/>
          <p:cNvSpPr>
            <a:spLocks noGrp="1"/>
          </p:cNvSpPr>
          <p:nvPr>
            <p:ph type="title"/>
          </p:nvPr>
        </p:nvSpPr>
        <p:spPr>
          <a:xfrm>
            <a:off x="685800" y="304800"/>
            <a:ext cx="7772400" cy="1143000"/>
          </a:xfrm>
        </p:spPr>
        <p:txBody>
          <a:bodyPr/>
          <a:lstStyle/>
          <a:p>
            <a:r>
              <a:rPr lang="en-US" sz="3600" b="1" dirty="0" smtClean="0">
                <a:solidFill>
                  <a:schemeClr val="tx1"/>
                </a:solidFill>
                <a:effectLst>
                  <a:outerShdw blurRad="38100" dist="38100" dir="2700000" algn="tl">
                    <a:srgbClr val="000000">
                      <a:alpha val="43137"/>
                    </a:srgbClr>
                  </a:outerShdw>
                </a:effectLst>
                <a:latin typeface="Tahoma" pitchFamily="34" charset="0"/>
                <a:cs typeface="Tahoma" pitchFamily="34" charset="0"/>
              </a:rPr>
              <a:t>Intangible Assets</a:t>
            </a:r>
            <a:endParaRPr lang="en-US" sz="3600" b="1" dirty="0">
              <a:solidFill>
                <a:schemeClr val="tx1"/>
              </a:solidFill>
              <a:effectLst>
                <a:outerShdw blurRad="38100" dist="38100" dir="2700000" algn="tl">
                  <a:srgbClr val="000000">
                    <a:alpha val="43137"/>
                  </a:srgbClr>
                </a:outerShdw>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4B8323F5-3225-4768-B3BB-345636B399C0}" type="slidenum">
              <a:rPr lang="en-US" smtClean="0"/>
              <a:pPr>
                <a:defRPr/>
              </a:pPr>
              <a:t>4</a:t>
            </a:fld>
            <a:endParaRPr lang="en-US"/>
          </a:p>
        </p:txBody>
      </p:sp>
      <p:sp>
        <p:nvSpPr>
          <p:cNvPr id="5" name="TextBox 4"/>
          <p:cNvSpPr txBox="1"/>
          <p:nvPr/>
        </p:nvSpPr>
        <p:spPr>
          <a:xfrm>
            <a:off x="2819400" y="838200"/>
            <a:ext cx="4648200" cy="584775"/>
          </a:xfrm>
          <a:prstGeom prst="rect">
            <a:avLst/>
          </a:prstGeom>
          <a:noFill/>
        </p:spPr>
        <p:txBody>
          <a:bodyPr wrap="square" rtlCol="0">
            <a:spAutoFit/>
          </a:bodyPr>
          <a:lstStyle/>
          <a:p>
            <a:r>
              <a:rPr lang="en-US" sz="3200" b="1" dirty="0" smtClean="0">
                <a:latin typeface="Tahoma" pitchFamily="34" charset="0"/>
                <a:cs typeface="Tahoma" pitchFamily="34" charset="0"/>
              </a:rPr>
              <a:t>Intangible</a:t>
            </a:r>
            <a:r>
              <a:rPr lang="en-US" sz="3200" b="1" dirty="0" smtClean="0"/>
              <a:t> </a:t>
            </a:r>
            <a:r>
              <a:rPr lang="en-US" sz="3200" b="1" dirty="0" smtClean="0">
                <a:latin typeface="Tahoma" pitchFamily="34" charset="0"/>
                <a:cs typeface="Tahoma" pitchFamily="34" charset="0"/>
              </a:rPr>
              <a:t>Assets</a:t>
            </a:r>
            <a:endParaRPr lang="en-US" sz="3200" b="1" dirty="0">
              <a:latin typeface="Tahoma" pitchFamily="34" charset="0"/>
              <a:cs typeface="Tahoma" pitchFamily="34" charset="0"/>
            </a:endParaRPr>
          </a:p>
        </p:txBody>
      </p:sp>
      <p:sp>
        <p:nvSpPr>
          <p:cNvPr id="6" name="TextBox 5"/>
          <p:cNvSpPr txBox="1"/>
          <p:nvPr/>
        </p:nvSpPr>
        <p:spPr>
          <a:xfrm>
            <a:off x="914400" y="2743200"/>
            <a:ext cx="3429000" cy="584775"/>
          </a:xfrm>
          <a:prstGeom prst="rect">
            <a:avLst/>
          </a:prstGeom>
          <a:noFill/>
        </p:spPr>
        <p:txBody>
          <a:bodyPr wrap="square" rtlCol="0">
            <a:spAutoFit/>
          </a:bodyPr>
          <a:lstStyle/>
          <a:p>
            <a:r>
              <a:rPr lang="en-US" sz="3200" b="1" dirty="0" smtClean="0">
                <a:latin typeface="Tahoma" pitchFamily="34" charset="0"/>
                <a:cs typeface="Tahoma" pitchFamily="34" charset="0"/>
              </a:rPr>
              <a:t>Identifiable</a:t>
            </a:r>
            <a:endParaRPr lang="en-US" sz="3200" b="1" dirty="0">
              <a:latin typeface="Tahoma" pitchFamily="34" charset="0"/>
              <a:cs typeface="Tahoma" pitchFamily="34" charset="0"/>
            </a:endParaRPr>
          </a:p>
        </p:txBody>
      </p:sp>
      <p:sp>
        <p:nvSpPr>
          <p:cNvPr id="7" name="TextBox 6"/>
          <p:cNvSpPr txBox="1"/>
          <p:nvPr/>
        </p:nvSpPr>
        <p:spPr>
          <a:xfrm>
            <a:off x="5334000" y="2819400"/>
            <a:ext cx="3429000" cy="584775"/>
          </a:xfrm>
          <a:prstGeom prst="rect">
            <a:avLst/>
          </a:prstGeom>
          <a:noFill/>
        </p:spPr>
        <p:txBody>
          <a:bodyPr wrap="square" rtlCol="0">
            <a:spAutoFit/>
          </a:bodyPr>
          <a:lstStyle/>
          <a:p>
            <a:r>
              <a:rPr lang="en-US" sz="3200" b="1" dirty="0" smtClean="0">
                <a:latin typeface="Tahoma" pitchFamily="34" charset="0"/>
                <a:cs typeface="Tahoma" pitchFamily="34" charset="0"/>
              </a:rPr>
              <a:t>Un-identifiable</a:t>
            </a:r>
            <a:endParaRPr lang="en-US" sz="3200" b="1" dirty="0">
              <a:latin typeface="Tahoma" pitchFamily="34" charset="0"/>
              <a:cs typeface="Tahoma" pitchFamily="34" charset="0"/>
            </a:endParaRPr>
          </a:p>
        </p:txBody>
      </p:sp>
      <p:sp>
        <p:nvSpPr>
          <p:cNvPr id="8" name="Down Arrow 7"/>
          <p:cNvSpPr/>
          <p:nvPr/>
        </p:nvSpPr>
        <p:spPr bwMode="auto">
          <a:xfrm rot="2575499">
            <a:off x="2998234" y="1356474"/>
            <a:ext cx="233256" cy="1395694"/>
          </a:xfrm>
          <a:prstGeom prst="downArrow">
            <a:avLst>
              <a:gd name="adj1" fmla="val 50000"/>
              <a:gd name="adj2" fmla="val 46825"/>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2" name="Down Arrow 11"/>
          <p:cNvSpPr/>
          <p:nvPr/>
        </p:nvSpPr>
        <p:spPr bwMode="auto">
          <a:xfrm rot="19603088">
            <a:off x="5630791" y="1468199"/>
            <a:ext cx="245996" cy="1432925"/>
          </a:xfrm>
          <a:prstGeom prst="downArrow">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 name="Down Arrow 13"/>
          <p:cNvSpPr/>
          <p:nvPr/>
        </p:nvSpPr>
        <p:spPr bwMode="auto">
          <a:xfrm rot="2575499">
            <a:off x="977435" y="3321578"/>
            <a:ext cx="233256" cy="1395694"/>
          </a:xfrm>
          <a:prstGeom prst="downArrow">
            <a:avLst>
              <a:gd name="adj1" fmla="val 50000"/>
              <a:gd name="adj2" fmla="val 46825"/>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Down Arrow 14"/>
          <p:cNvSpPr/>
          <p:nvPr/>
        </p:nvSpPr>
        <p:spPr bwMode="auto">
          <a:xfrm rot="19603088">
            <a:off x="2882538" y="3374293"/>
            <a:ext cx="212403" cy="1377731"/>
          </a:xfrm>
          <a:prstGeom prst="downArrow">
            <a:avLst/>
          </a:prstGeom>
          <a:solidFill>
            <a:schemeClr val="bg1"/>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0" y="4648200"/>
            <a:ext cx="6934200" cy="954107"/>
          </a:xfrm>
          <a:prstGeom prst="rect">
            <a:avLst/>
          </a:prstGeom>
          <a:noFill/>
        </p:spPr>
        <p:txBody>
          <a:bodyPr wrap="square" rtlCol="0">
            <a:spAutoFit/>
          </a:bodyPr>
          <a:lstStyle/>
          <a:p>
            <a:r>
              <a:rPr lang="en-US" sz="3200" b="1" dirty="0" smtClean="0">
                <a:latin typeface="Tahoma" pitchFamily="34" charset="0"/>
                <a:cs typeface="Tahoma" pitchFamily="34" charset="0"/>
              </a:rPr>
              <a:t>LKAS 38         Other LKAS/SLFRS </a:t>
            </a:r>
          </a:p>
          <a:p>
            <a:r>
              <a:rPr lang="en-US" dirty="0" smtClean="0">
                <a:latin typeface="Tahoma" pitchFamily="34" charset="0"/>
                <a:cs typeface="Tahoma" pitchFamily="34" charset="0"/>
              </a:rPr>
              <a:t>			</a:t>
            </a:r>
            <a:r>
              <a:rPr lang="en-US" i="1" dirty="0" smtClean="0">
                <a:latin typeface="Tahoma" pitchFamily="34" charset="0"/>
                <a:cs typeface="Tahoma" pitchFamily="34" charset="0"/>
              </a:rPr>
              <a:t>(e.g. SLFRS 10) </a:t>
            </a:r>
            <a:endParaRPr lang="en-US" i="1"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3"/>
          <p:cNvSpPr>
            <a:spLocks noGrp="1" noChangeArrowheads="1"/>
          </p:cNvSpPr>
          <p:nvPr>
            <p:ph idx="1"/>
          </p:nvPr>
        </p:nvSpPr>
        <p:spPr>
          <a:xfrm>
            <a:off x="685800" y="1828800"/>
            <a:ext cx="7772400" cy="4267200"/>
          </a:xfrm>
        </p:spPr>
        <p:txBody>
          <a:bodyPr/>
          <a:lstStyle/>
          <a:p>
            <a:pPr marL="290513" indent="-290513" algn="just" eaLnBrk="1" hangingPunct="1">
              <a:defRPr/>
            </a:pPr>
            <a:r>
              <a:rPr lang="en-US" sz="2800" dirty="0" smtClean="0">
                <a:latin typeface="Tahoma" pitchFamily="34" charset="0"/>
                <a:cs typeface="Tahoma" pitchFamily="34" charset="0"/>
              </a:rPr>
              <a:t>Intangible Assets are identifiable non-monetary assets without physical substance.</a:t>
            </a:r>
            <a:r>
              <a:rPr lang="en-US" dirty="0" smtClean="0">
                <a:latin typeface="Tahoma" pitchFamily="34" charset="0"/>
                <a:cs typeface="Tahoma" pitchFamily="34" charset="0"/>
              </a:rPr>
              <a:t> </a:t>
            </a:r>
            <a:r>
              <a:rPr lang="en-US" sz="2400" i="1" dirty="0" smtClean="0">
                <a:latin typeface="Tahoma" pitchFamily="34" charset="0"/>
                <a:cs typeface="Tahoma" pitchFamily="34" charset="0"/>
              </a:rPr>
              <a:t>(LKAS 38) </a:t>
            </a:r>
          </a:p>
          <a:p>
            <a:pPr marL="290513" indent="-290513" algn="just" eaLnBrk="1" hangingPunct="1">
              <a:buNone/>
              <a:defRPr/>
            </a:pPr>
            <a:endParaRPr lang="en-US" sz="2800" i="1" dirty="0" smtClean="0">
              <a:latin typeface="Tahoma" pitchFamily="34" charset="0"/>
              <a:cs typeface="Tahoma" pitchFamily="34" charset="0"/>
            </a:endParaRPr>
          </a:p>
          <a:p>
            <a:pPr marL="290513" indent="-290513" algn="just" eaLnBrk="1" hangingPunct="1">
              <a:defRPr/>
            </a:pPr>
            <a:r>
              <a:rPr lang="en-US" sz="2800" dirty="0" smtClean="0">
                <a:latin typeface="Tahoma" pitchFamily="34" charset="0"/>
                <a:cs typeface="Tahoma" pitchFamily="34" charset="0"/>
              </a:rPr>
              <a:t>Key Characteristics of Intangible Assets:</a:t>
            </a:r>
          </a:p>
          <a:p>
            <a:pPr marL="690563" lvl="1" indent="-290513" algn="just" eaLnBrk="1" hangingPunct="1">
              <a:defRPr/>
            </a:pPr>
            <a:r>
              <a:rPr lang="en-US" sz="2400" dirty="0" smtClean="0">
                <a:latin typeface="Tahoma" pitchFamily="34" charset="0"/>
                <a:cs typeface="Tahoma" pitchFamily="34" charset="0"/>
              </a:rPr>
              <a:t>Identifiability</a:t>
            </a:r>
          </a:p>
          <a:p>
            <a:pPr marL="690563" lvl="1" indent="-290513" algn="just" eaLnBrk="1" hangingPunct="1">
              <a:defRPr/>
            </a:pPr>
            <a:r>
              <a:rPr lang="en-US" sz="2400" dirty="0" smtClean="0">
                <a:latin typeface="Tahoma" pitchFamily="34" charset="0"/>
                <a:cs typeface="Tahoma" pitchFamily="34" charset="0"/>
              </a:rPr>
              <a:t>Control over resource</a:t>
            </a:r>
          </a:p>
          <a:p>
            <a:pPr marL="690563" lvl="1" indent="-290513" algn="just" eaLnBrk="1" hangingPunct="1">
              <a:defRPr/>
            </a:pPr>
            <a:r>
              <a:rPr lang="en-US" sz="2400" dirty="0" smtClean="0">
                <a:latin typeface="Tahoma" pitchFamily="34" charset="0"/>
                <a:cs typeface="Tahoma" pitchFamily="34" charset="0"/>
              </a:rPr>
              <a:t>Existence of future economic benefits</a:t>
            </a:r>
          </a:p>
          <a:p>
            <a:pPr marL="0" indent="0" eaLnBrk="1" hangingPunct="1">
              <a:defRPr/>
            </a:pPr>
            <a:endParaRPr lang="en-US" sz="2400" i="1" dirty="0" smtClean="0">
              <a:latin typeface="Tahoma" pitchFamily="34" charset="0"/>
              <a:cs typeface="Tahoma" pitchFamily="34" charset="0"/>
            </a:endParaRPr>
          </a:p>
        </p:txBody>
      </p:sp>
      <p:sp>
        <p:nvSpPr>
          <p:cNvPr id="5122" name="Slide Number Placeholder 5"/>
          <p:cNvSpPr>
            <a:spLocks noGrp="1"/>
          </p:cNvSpPr>
          <p:nvPr>
            <p:ph type="sldNum" sz="quarter" idx="12"/>
          </p:nvPr>
        </p:nvSpPr>
        <p:spPr>
          <a:noFill/>
        </p:spPr>
        <p:txBody>
          <a:bodyPr/>
          <a:lstStyle/>
          <a:p>
            <a:fld id="{54C50093-A9E4-4109-8160-CA375C01A76D}" type="slidenum">
              <a:rPr lang="en-US" smtClean="0"/>
              <a:pPr/>
              <a:t>5</a:t>
            </a:fld>
            <a:endParaRPr lang="en-US" smtClean="0"/>
          </a:p>
        </p:txBody>
      </p:sp>
      <p:sp>
        <p:nvSpPr>
          <p:cNvPr id="5123" name="Rectangle 2"/>
          <p:cNvSpPr>
            <a:spLocks noGrp="1" noChangeArrowheads="1"/>
          </p:cNvSpPr>
          <p:nvPr>
            <p:ph type="title"/>
          </p:nvPr>
        </p:nvSpPr>
        <p:spPr>
          <a:xfrm>
            <a:off x="685800" y="609600"/>
            <a:ext cx="7772400" cy="914400"/>
          </a:xfrm>
        </p:spPr>
        <p:txBody>
          <a:bodyPr>
            <a:normAutofit fontScale="90000"/>
          </a:bodyPr>
          <a:lstStyle/>
          <a:p>
            <a:r>
              <a:rPr lang="en-US" b="1" dirty="0" smtClean="0">
                <a:solidFill>
                  <a:schemeClr val="tx1"/>
                </a:solidFill>
                <a:latin typeface="Tahoma" pitchFamily="34" charset="0"/>
                <a:cs typeface="Tahoma" pitchFamily="34" charset="0"/>
              </a:rPr>
              <a:t>The Nature of Intangible Assets</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685800" y="1752600"/>
            <a:ext cx="7772400" cy="4343400"/>
          </a:xfrm>
        </p:spPr>
        <p:txBody>
          <a:bodyPr/>
          <a:lstStyle/>
          <a:p>
            <a:pPr eaLnBrk="1" hangingPunct="1">
              <a:lnSpc>
                <a:spcPct val="80000"/>
              </a:lnSpc>
              <a:defRPr/>
            </a:pPr>
            <a:r>
              <a:rPr lang="en-US" sz="2400" dirty="0" smtClean="0">
                <a:latin typeface="Tahoma" pitchFamily="34" charset="0"/>
                <a:cs typeface="Tahoma" pitchFamily="34" charset="0"/>
              </a:rPr>
              <a:t>Requires to be identifiable to distinguish from goodwill.</a:t>
            </a:r>
          </a:p>
          <a:p>
            <a:pPr lvl="1" algn="just" eaLnBrk="1" hangingPunct="1">
              <a:lnSpc>
                <a:spcPct val="80000"/>
              </a:lnSpc>
              <a:defRPr/>
            </a:pPr>
            <a:endParaRPr lang="en-US" sz="2400" dirty="0" smtClean="0">
              <a:latin typeface="Tahoma" pitchFamily="34" charset="0"/>
              <a:cs typeface="Tahoma" pitchFamily="34" charset="0"/>
            </a:endParaRPr>
          </a:p>
          <a:p>
            <a:pPr marL="342900" lvl="1" indent="-342900" eaLnBrk="1" hangingPunct="1">
              <a:lnSpc>
                <a:spcPct val="80000"/>
              </a:lnSpc>
              <a:buFontTx/>
              <a:buChar char="•"/>
              <a:defRPr/>
            </a:pPr>
            <a:r>
              <a:rPr lang="en-US" sz="2400" dirty="0" smtClean="0">
                <a:latin typeface="Tahoma" pitchFamily="34" charset="0"/>
                <a:ea typeface="+mn-ea"/>
                <a:cs typeface="Tahoma" pitchFamily="34" charset="0"/>
              </a:rPr>
              <a:t>An asset is identifiable if it </a:t>
            </a:r>
            <a:r>
              <a:rPr lang="en-US" sz="2400" i="1" dirty="0" smtClean="0">
                <a:latin typeface="Tahoma" pitchFamily="34" charset="0"/>
                <a:ea typeface="+mn-ea"/>
                <a:cs typeface="Tahoma" pitchFamily="34" charset="0"/>
              </a:rPr>
              <a:t>either</a:t>
            </a:r>
            <a:r>
              <a:rPr lang="en-US" sz="2400" dirty="0" smtClean="0">
                <a:latin typeface="Tahoma" pitchFamily="34" charset="0"/>
                <a:ea typeface="+mn-ea"/>
                <a:cs typeface="Tahoma" pitchFamily="34" charset="0"/>
              </a:rPr>
              <a:t>:</a:t>
            </a:r>
          </a:p>
          <a:p>
            <a:pPr lvl="1" algn="just" eaLnBrk="1" hangingPunct="1">
              <a:lnSpc>
                <a:spcPct val="80000"/>
              </a:lnSpc>
              <a:defRPr/>
            </a:pPr>
            <a:r>
              <a:rPr lang="en-US" sz="2200" dirty="0" smtClean="0">
                <a:latin typeface="Tahoma" pitchFamily="34" charset="0"/>
                <a:cs typeface="Tahoma" pitchFamily="34" charset="0"/>
              </a:rPr>
              <a:t>Separable – i.e. capable of being separated or divided from the entity and sold, transferred, licensed, rented or exchanged, either individually or together with a related contract, identifiable asset or liability, regardless of whether the entity intends to do so </a:t>
            </a:r>
            <a:r>
              <a:rPr lang="en-US" sz="2200" i="1" dirty="0" smtClean="0">
                <a:latin typeface="Tahoma" pitchFamily="34" charset="0"/>
                <a:cs typeface="Tahoma" pitchFamily="34" charset="0"/>
              </a:rPr>
              <a:t>or </a:t>
            </a:r>
          </a:p>
          <a:p>
            <a:pPr lvl="1" algn="just" eaLnBrk="1" hangingPunct="1">
              <a:lnSpc>
                <a:spcPct val="80000"/>
              </a:lnSpc>
              <a:defRPr/>
            </a:pPr>
            <a:r>
              <a:rPr lang="en-US" sz="2200" dirty="0" smtClean="0">
                <a:latin typeface="Tahoma" pitchFamily="34" charset="0"/>
                <a:cs typeface="Tahoma" pitchFamily="34" charset="0"/>
              </a:rPr>
              <a:t>Arises from contractual or other legal rights, regardless of whether those rights are transferable or separable from the entity or from other rights and obligations.</a:t>
            </a:r>
          </a:p>
        </p:txBody>
      </p:sp>
      <p:sp>
        <p:nvSpPr>
          <p:cNvPr id="6146" name="Slide Number Placeholder 5"/>
          <p:cNvSpPr>
            <a:spLocks noGrp="1"/>
          </p:cNvSpPr>
          <p:nvPr>
            <p:ph type="sldNum" sz="quarter" idx="12"/>
          </p:nvPr>
        </p:nvSpPr>
        <p:spPr>
          <a:noFill/>
        </p:spPr>
        <p:txBody>
          <a:bodyPr/>
          <a:lstStyle/>
          <a:p>
            <a:fld id="{6EF081A7-007A-4791-B0B9-628ED3E6CCB5}" type="slidenum">
              <a:rPr lang="en-US" smtClean="0"/>
              <a:pPr/>
              <a:t>6</a:t>
            </a:fld>
            <a:endParaRPr lang="en-US" smtClean="0"/>
          </a:p>
        </p:txBody>
      </p:sp>
      <p:sp>
        <p:nvSpPr>
          <p:cNvPr id="6147" name="Rectangle 2"/>
          <p:cNvSpPr>
            <a:spLocks noGrp="1" noChangeArrowheads="1"/>
          </p:cNvSpPr>
          <p:nvPr>
            <p:ph type="title"/>
          </p:nvPr>
        </p:nvSpPr>
        <p:spPr>
          <a:xfrm>
            <a:off x="685800" y="609600"/>
            <a:ext cx="7772400" cy="838200"/>
          </a:xfrm>
        </p:spPr>
        <p:txBody>
          <a:bodyPr/>
          <a:lstStyle/>
          <a:p>
            <a:r>
              <a:rPr lang="en-US" b="1" dirty="0" smtClean="0">
                <a:solidFill>
                  <a:schemeClr val="tx1"/>
                </a:solidFill>
                <a:latin typeface="Tahoma" pitchFamily="34" charset="0"/>
                <a:cs typeface="Tahoma" pitchFamily="34" charset="0"/>
              </a:rPr>
              <a:t>Identifiability</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anim calcmode="lin" valueType="num">
                                      <p:cBhvr additive="base">
                                        <p:cTn id="11" dur="500" fill="hold"/>
                                        <p:tgtEl>
                                          <p:spTgt spid="22531">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2531">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22531">
                                            <p:txEl>
                                              <p:pRg st="3" end="3"/>
                                            </p:txEl>
                                          </p:spTgt>
                                        </p:tgtEl>
                                        <p:attrNameLst>
                                          <p:attrName>style.visibility</p:attrName>
                                        </p:attrNameLst>
                                      </p:cBhvr>
                                      <p:to>
                                        <p:strVal val="visible"/>
                                      </p:to>
                                    </p:set>
                                    <p:anim calcmode="lin" valueType="num">
                                      <p:cBhvr additive="base">
                                        <p:cTn id="15" dur="500" fill="hold"/>
                                        <p:tgtEl>
                                          <p:spTgt spid="22531">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2531">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500" fill="hold"/>
                                        <p:tgtEl>
                                          <p:spTgt spid="2253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253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3"/>
          <p:cNvSpPr>
            <a:spLocks noGrp="1" noChangeArrowheads="1"/>
          </p:cNvSpPr>
          <p:nvPr>
            <p:ph idx="1"/>
          </p:nvPr>
        </p:nvSpPr>
        <p:spPr>
          <a:xfrm>
            <a:off x="685800" y="1828800"/>
            <a:ext cx="7772400" cy="4267200"/>
          </a:xfrm>
        </p:spPr>
        <p:txBody>
          <a:bodyPr/>
          <a:lstStyle/>
          <a:p>
            <a:pPr algn="just" eaLnBrk="1" hangingPunct="1">
              <a:lnSpc>
                <a:spcPct val="90000"/>
              </a:lnSpc>
            </a:pPr>
            <a:r>
              <a:rPr lang="en-US" sz="2800" dirty="0" smtClean="0">
                <a:latin typeface="Tahoma" pitchFamily="34" charset="0"/>
                <a:cs typeface="Tahoma" pitchFamily="34" charset="0"/>
              </a:rPr>
              <a:t>Power to obtain future economic benefits flowing from the underlying resource and also to restrict the access of others to those benefits. </a:t>
            </a:r>
          </a:p>
          <a:p>
            <a:pPr algn="just" eaLnBrk="1" hangingPunct="1">
              <a:lnSpc>
                <a:spcPct val="90000"/>
              </a:lnSpc>
            </a:pPr>
            <a:endParaRPr lang="en-US" sz="2800" dirty="0" smtClean="0">
              <a:latin typeface="Tahoma" pitchFamily="34" charset="0"/>
              <a:cs typeface="Tahoma" pitchFamily="34" charset="0"/>
            </a:endParaRPr>
          </a:p>
          <a:p>
            <a:pPr algn="just" eaLnBrk="1" hangingPunct="1">
              <a:lnSpc>
                <a:spcPct val="90000"/>
              </a:lnSpc>
            </a:pPr>
            <a:r>
              <a:rPr lang="en-US" sz="2800" dirty="0" smtClean="0">
                <a:latin typeface="Tahoma" pitchFamily="34" charset="0"/>
                <a:cs typeface="Tahoma" pitchFamily="34" charset="0"/>
              </a:rPr>
              <a:t>The capacity of an entity to control future economic benefits would normally stem from legal rights that are enforceable in a court of law.</a:t>
            </a:r>
          </a:p>
          <a:p>
            <a:pPr algn="just" eaLnBrk="1" hangingPunct="1">
              <a:lnSpc>
                <a:spcPct val="90000"/>
              </a:lnSpc>
            </a:pPr>
            <a:endParaRPr lang="en-US" sz="2800" b="1" dirty="0" smtClean="0">
              <a:latin typeface="Tahoma" pitchFamily="34" charset="0"/>
              <a:cs typeface="Tahoma" pitchFamily="34" charset="0"/>
            </a:endParaRPr>
          </a:p>
        </p:txBody>
      </p:sp>
      <p:sp>
        <p:nvSpPr>
          <p:cNvPr id="7170" name="Slide Number Placeholder 5"/>
          <p:cNvSpPr>
            <a:spLocks noGrp="1"/>
          </p:cNvSpPr>
          <p:nvPr>
            <p:ph type="sldNum" sz="quarter" idx="12"/>
          </p:nvPr>
        </p:nvSpPr>
        <p:spPr>
          <a:noFill/>
        </p:spPr>
        <p:txBody>
          <a:bodyPr/>
          <a:lstStyle/>
          <a:p>
            <a:fld id="{376397C5-A590-4D86-BE66-83AC01C793A6}" type="slidenum">
              <a:rPr lang="en-US" smtClean="0"/>
              <a:pPr/>
              <a:t>7</a:t>
            </a:fld>
            <a:endParaRPr lang="en-US" smtClean="0"/>
          </a:p>
        </p:txBody>
      </p:sp>
      <p:sp>
        <p:nvSpPr>
          <p:cNvPr id="7171" name="Rectangle 2"/>
          <p:cNvSpPr>
            <a:spLocks noGrp="1" noChangeArrowheads="1"/>
          </p:cNvSpPr>
          <p:nvPr>
            <p:ph type="title"/>
          </p:nvPr>
        </p:nvSpPr>
        <p:spPr/>
        <p:txBody>
          <a:bodyPr/>
          <a:lstStyle/>
          <a:p>
            <a:r>
              <a:rPr lang="en-US" b="1" dirty="0" smtClean="0">
                <a:solidFill>
                  <a:schemeClr val="tx1"/>
                </a:solidFill>
                <a:latin typeface="Tahoma" pitchFamily="34" charset="0"/>
                <a:cs typeface="Tahoma" pitchFamily="34" charset="0"/>
              </a:rPr>
              <a:t>Control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algn="just"/>
            <a:r>
              <a:rPr lang="en-US" dirty="0" smtClean="0">
                <a:latin typeface="Tahoma" pitchFamily="34" charset="0"/>
                <a:cs typeface="Tahoma" pitchFamily="34" charset="0"/>
              </a:rPr>
              <a:t>Revenue from the sale of products or services, cost savings or other benefits resulting from the use of asset by the entity.</a:t>
            </a:r>
          </a:p>
          <a:p>
            <a:endParaRPr lang="en-US" dirty="0" smtClean="0">
              <a:latin typeface="Tahoma" pitchFamily="34" charset="0"/>
              <a:cs typeface="Tahoma" pitchFamily="34" charset="0"/>
            </a:endParaRPr>
          </a:p>
        </p:txBody>
      </p:sp>
      <p:sp>
        <p:nvSpPr>
          <p:cNvPr id="8196" name="Slide Number Placeholder 3"/>
          <p:cNvSpPr>
            <a:spLocks noGrp="1"/>
          </p:cNvSpPr>
          <p:nvPr>
            <p:ph type="sldNum" sz="quarter" idx="12"/>
          </p:nvPr>
        </p:nvSpPr>
        <p:spPr>
          <a:noFill/>
        </p:spPr>
        <p:txBody>
          <a:bodyPr/>
          <a:lstStyle/>
          <a:p>
            <a:fld id="{BA114824-BE8E-46D5-BD9C-FC2F0DA2694A}" type="slidenum">
              <a:rPr lang="en-US" smtClean="0"/>
              <a:pPr/>
              <a:t>8</a:t>
            </a:fld>
            <a:endParaRPr lang="en-US" smtClean="0"/>
          </a:p>
        </p:txBody>
      </p:sp>
      <p:sp>
        <p:nvSpPr>
          <p:cNvPr id="8194" name="Title 1"/>
          <p:cNvSpPr>
            <a:spLocks noGrp="1"/>
          </p:cNvSpPr>
          <p:nvPr>
            <p:ph type="title"/>
          </p:nvPr>
        </p:nvSpPr>
        <p:spPr/>
        <p:txBody>
          <a:bodyPr/>
          <a:lstStyle/>
          <a:p>
            <a:r>
              <a:rPr lang="en-US" b="1" dirty="0" smtClean="0">
                <a:solidFill>
                  <a:schemeClr val="tx1"/>
                </a:solidFill>
                <a:effectLst/>
                <a:latin typeface="Tahoma" pitchFamily="34" charset="0"/>
                <a:cs typeface="Tahoma" pitchFamily="34" charset="0"/>
              </a:rPr>
              <a:t>Future Economic Benefits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pPr algn="just"/>
            <a:r>
              <a:rPr lang="en-US" sz="2800" dirty="0" smtClean="0">
                <a:latin typeface="Tahoma" pitchFamily="34" charset="0"/>
                <a:cs typeface="Tahoma" pitchFamily="34" charset="0"/>
              </a:rPr>
              <a:t>Recognition of an item as an intangible asset requires an entity to demonstrate that the items meets:</a:t>
            </a:r>
          </a:p>
          <a:p>
            <a:pPr lvl="1" algn="just"/>
            <a:r>
              <a:rPr lang="en-US" dirty="0" smtClean="0">
                <a:latin typeface="Tahoma" pitchFamily="34" charset="0"/>
                <a:cs typeface="Tahoma" pitchFamily="34" charset="0"/>
              </a:rPr>
              <a:t>The definition of an intangible asset</a:t>
            </a:r>
            <a:endParaRPr lang="en-US" sz="2400" i="1" dirty="0" smtClean="0">
              <a:latin typeface="Tahoma" pitchFamily="34" charset="0"/>
              <a:cs typeface="Tahoma" pitchFamily="34" charset="0"/>
            </a:endParaRPr>
          </a:p>
          <a:p>
            <a:pPr lvl="1" algn="just"/>
            <a:r>
              <a:rPr lang="en-US" dirty="0" smtClean="0">
                <a:latin typeface="Tahoma" pitchFamily="34" charset="0"/>
                <a:cs typeface="Tahoma" pitchFamily="34" charset="0"/>
              </a:rPr>
              <a:t>The recognition criteria </a:t>
            </a:r>
          </a:p>
        </p:txBody>
      </p:sp>
      <p:sp>
        <p:nvSpPr>
          <p:cNvPr id="13316" name="Slide Number Placeholder 3"/>
          <p:cNvSpPr>
            <a:spLocks noGrp="1"/>
          </p:cNvSpPr>
          <p:nvPr>
            <p:ph type="sldNum" sz="quarter" idx="12"/>
          </p:nvPr>
        </p:nvSpPr>
        <p:spPr>
          <a:noFill/>
        </p:spPr>
        <p:txBody>
          <a:bodyPr/>
          <a:lstStyle/>
          <a:p>
            <a:fld id="{FE440215-06C7-44B0-AA5D-A3FB3BC27E1E}" type="slidenum">
              <a:rPr lang="en-US" smtClean="0"/>
              <a:pPr/>
              <a:t>9</a:t>
            </a:fld>
            <a:endParaRPr lang="en-US" smtClean="0"/>
          </a:p>
        </p:txBody>
      </p:sp>
      <p:sp>
        <p:nvSpPr>
          <p:cNvPr id="13314" name="Title 1"/>
          <p:cNvSpPr>
            <a:spLocks noGrp="1"/>
          </p:cNvSpPr>
          <p:nvPr>
            <p:ph type="title"/>
          </p:nvPr>
        </p:nvSpPr>
        <p:spPr/>
        <p:txBody>
          <a:bodyPr/>
          <a:lstStyle/>
          <a:p>
            <a:pPr>
              <a:defRPr/>
            </a:pPr>
            <a:r>
              <a:rPr lang="en-US" sz="3600" b="1" dirty="0" smtClean="0">
                <a:solidFill>
                  <a:schemeClr val="tx1"/>
                </a:solidFill>
                <a:effectLst>
                  <a:outerShdw blurRad="38100" dist="38100" dir="2700000" algn="tl">
                    <a:srgbClr val="000000">
                      <a:alpha val="43137"/>
                    </a:srgbClr>
                  </a:outerShdw>
                </a:effectLst>
                <a:latin typeface="Tahoma" pitchFamily="34" charset="0"/>
                <a:cs typeface="Tahoma" pitchFamily="34" charset="0"/>
              </a:rPr>
              <a:t>Recognition</a:t>
            </a:r>
            <a:endParaRPr lang="en-US" sz="3600" dirty="0" smtClean="0">
              <a:solidFill>
                <a:schemeClr val="tx1"/>
              </a:solidFill>
              <a:effectLst>
                <a:outerShdw blurRad="38100" dist="38100" dir="2700000" algn="tl">
                  <a:srgbClr val="000000">
                    <a:alpha val="43137"/>
                  </a:srgbClr>
                </a:outerShdw>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1661</TotalTime>
  <Words>1207</Words>
  <Application>Microsoft PowerPoint</Application>
  <PresentationFormat>On-screen Show (4:3)</PresentationFormat>
  <Paragraphs>178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 Accounting for  Intangible Assets</vt:lpstr>
      <vt:lpstr>Learning Outcomes</vt:lpstr>
      <vt:lpstr>Intangible Assets</vt:lpstr>
      <vt:lpstr>Slide 4</vt:lpstr>
      <vt:lpstr>The Nature of Intangible Assets</vt:lpstr>
      <vt:lpstr>Identifiability</vt:lpstr>
      <vt:lpstr>Control</vt:lpstr>
      <vt:lpstr>Future Economic Benefits</vt:lpstr>
      <vt:lpstr>Recognition</vt:lpstr>
      <vt:lpstr>Recognition Criteria </vt:lpstr>
      <vt:lpstr>Recognition Criteria</vt:lpstr>
      <vt:lpstr>Initial Measurement of an Intangible Asset</vt:lpstr>
      <vt:lpstr>Separate Acquisition  </vt:lpstr>
      <vt:lpstr>Acquisition as part of a Business Combination</vt:lpstr>
      <vt:lpstr>Internally Generated Intangible Assets</vt:lpstr>
      <vt:lpstr>Generation of Internally Generated Intangibles</vt:lpstr>
      <vt:lpstr>Recognition of Internally Generated Intangible Assets</vt:lpstr>
      <vt:lpstr>Non-Recognition of Internally Generated Intangible Assets</vt:lpstr>
      <vt:lpstr>Cost of Internally Generated Intangible Assets</vt:lpstr>
      <vt:lpstr>Past Expenses on Intangible Assets</vt:lpstr>
      <vt:lpstr>Measurement after Recognition</vt:lpstr>
      <vt:lpstr>Amortization Adjustment  at the date of revaluation</vt:lpstr>
      <vt:lpstr>Revaluation Increase/Decrease</vt:lpstr>
      <vt:lpstr>Useful Life </vt:lpstr>
      <vt:lpstr>  Amortisation Period and Amortisation Method  </vt:lpstr>
      <vt:lpstr>Review of Amortisation Period and Amortisation Method</vt:lpstr>
      <vt:lpstr> Disclosures  </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for Intangible Assets</dc:title>
  <dc:creator>Miss Samanhti Senaratne</dc:creator>
  <cp:lastModifiedBy>ITRC</cp:lastModifiedBy>
  <cp:revision>266</cp:revision>
  <dcterms:created xsi:type="dcterms:W3CDTF">2002-11-03T05:23:24Z</dcterms:created>
  <dcterms:modified xsi:type="dcterms:W3CDTF">2015-04-02T08:16:17Z</dcterms:modified>
</cp:coreProperties>
</file>