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42" r:id="rId2"/>
    <p:sldId id="346" r:id="rId3"/>
    <p:sldId id="339" r:id="rId4"/>
    <p:sldId id="318" r:id="rId5"/>
    <p:sldId id="307" r:id="rId6"/>
    <p:sldId id="341" r:id="rId7"/>
    <p:sldId id="334" r:id="rId8"/>
    <p:sldId id="345" r:id="rId9"/>
    <p:sldId id="343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EA4B"/>
    <a:srgbClr val="FFFF00"/>
    <a:srgbClr val="000099"/>
    <a:srgbClr val="FFE870"/>
    <a:srgbClr val="FFCC66"/>
    <a:srgbClr val="333399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82" autoAdjust="0"/>
    <p:restoredTop sz="99176" autoAdjust="0"/>
  </p:normalViewPr>
  <p:slideViewPr>
    <p:cSldViewPr snapToGrid="0">
      <p:cViewPr varScale="1">
        <p:scale>
          <a:sx n="74" d="100"/>
          <a:sy n="74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717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1"/>
            <a:ext cx="3170717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D398B-F89B-45FA-AF02-5FBAB0897A97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597"/>
            <a:ext cx="3170717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597"/>
            <a:ext cx="3170717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611CA-B397-4F76-8BF8-C0C7493D2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4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71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775" y="1"/>
            <a:ext cx="317071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79" y="4559799"/>
            <a:ext cx="5852843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597"/>
            <a:ext cx="317071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775" y="9119597"/>
            <a:ext cx="317071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fld id="{867F0DC8-762E-4BA6-8CD6-A7C318C77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3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DC095-CB7F-4FF1-9B55-02892864094D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624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82CC6-1061-4DA1-9202-65DF449B0C0E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9672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10309-CCF5-42D8-9B91-9299AC79E29C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22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2254E-1A4B-42AF-9309-C4EABFBA6D8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019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28553-D346-42AD-8598-33D938B26F89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8834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D7F9C-8282-4DC8-94F9-CD38CDA99A19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5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68300" y="804863"/>
            <a:ext cx="838041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Federation of Accountants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900752" y="1759472"/>
            <a:ext cx="7328848" cy="72237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600">
                <a:solidFill>
                  <a:srgbClr val="FFEA4B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388823" y="2757256"/>
            <a:ext cx="8373039" cy="1350720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 baseline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3575304" y="4343672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3575304" y="4952088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3575303" y="5560096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2C33-1DE4-49BE-A8FB-2A5708FAD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3" y="966788"/>
            <a:ext cx="7843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900752" y="1759472"/>
            <a:ext cx="7328848" cy="72237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600">
                <a:solidFill>
                  <a:srgbClr val="FFEA4B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29768" y="2975624"/>
            <a:ext cx="8247888" cy="694944"/>
          </a:xfrm>
          <a:prstGeom prst="rect">
            <a:avLst/>
          </a:prstGeom>
        </p:spPr>
        <p:txBody>
          <a:bodyPr/>
          <a:lstStyle>
            <a:lvl1pPr algn="ctr">
              <a:buNone/>
              <a:defRPr sz="32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3575304" y="4343672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3575304" y="4952088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3575303" y="5560096"/>
            <a:ext cx="4937760" cy="548640"/>
          </a:xfrm>
          <a:prstGeom prst="rect">
            <a:avLst/>
          </a:prstGeom>
        </p:spPr>
        <p:txBody>
          <a:bodyPr/>
          <a:lstStyle>
            <a:lvl1pPr algn="l">
              <a:buNone/>
              <a:defRPr sz="26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820D-26C1-4B1C-B1C9-D702562CC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2910"/>
            <a:ext cx="8229600" cy="708001"/>
          </a:xfrm>
          <a:prstGeom prst="rect">
            <a:avLst/>
          </a:prstGeom>
        </p:spPr>
        <p:txBody>
          <a:bodyPr/>
          <a:lstStyle>
            <a:lvl1pPr algn="ctr">
              <a:defRPr sz="4000" i="0">
                <a:solidFill>
                  <a:srgbClr val="000099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1006E-97D8-451E-9389-CF3631A29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699375" cy="557784"/>
          </a:xfrm>
          <a:prstGeom prst="rect">
            <a:avLst/>
          </a:prstGeom>
        </p:spPr>
        <p:txBody>
          <a:bodyPr/>
          <a:lstStyle>
            <a:lvl1pPr algn="r">
              <a:defRPr sz="2800" b="1" i="1"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408176"/>
            <a:ext cx="7936992" cy="4974336"/>
          </a:xfrm>
          <a:prstGeom prst="rect">
            <a:avLst/>
          </a:prstGeom>
        </p:spPr>
        <p:txBody>
          <a:bodyPr/>
          <a:lstStyle>
            <a:lvl1pPr marL="341313" indent="-341313">
              <a:buClr>
                <a:srgbClr val="FFCC00"/>
              </a:buClr>
              <a:defRPr sz="32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lvl2pPr marL="682625" indent="-285750">
              <a:buClr>
                <a:srgbClr val="FFCC00"/>
              </a:buClr>
              <a:defRPr sz="300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rgbClr val="FFCC00"/>
              </a:buCl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rgbClr val="FFCC00"/>
              </a:buCl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rgbClr val="FFCC00"/>
              </a:buCl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58368" y="722376"/>
            <a:ext cx="7936992" cy="58521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>
                <a:solidFill>
                  <a:srgbClr val="FFEA4B"/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885ED-33A7-451F-842A-77E3D90B4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3DBCDD-C567-414A-8304-1F0F8370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53" r:id="rId4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60000"/>
        </a:spcBef>
        <a:spcAft>
          <a:spcPct val="0"/>
        </a:spcAft>
        <a:buClr>
          <a:srgbClr val="FFCC66"/>
        </a:buClr>
        <a:buChar char="•"/>
        <a:defRPr sz="3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82625" indent="-285750" algn="l" rtl="0" eaLnBrk="0" fontAlgn="base" hangingPunct="0">
        <a:spcBef>
          <a:spcPct val="60000"/>
        </a:spcBef>
        <a:spcAft>
          <a:spcPct val="0"/>
        </a:spcAft>
        <a:buClr>
          <a:srgbClr val="FFCC66"/>
        </a:buClr>
        <a:buChar char="–"/>
        <a:defRPr sz="3000">
          <a:solidFill>
            <a:schemeClr val="bg1"/>
          </a:solidFill>
          <a:latin typeface="Times New Roman" pitchFamily="18" charset="0"/>
          <a:cs typeface="Times New Roman" pitchFamily="18" charset="0"/>
        </a:defRPr>
      </a:lvl2pPr>
      <a:lvl3pPr marL="1023938" indent="-109538" algn="l" rtl="0" eaLnBrk="0" fontAlgn="base" hangingPunct="0">
        <a:spcBef>
          <a:spcPct val="60000"/>
        </a:spcBef>
        <a:spcAft>
          <a:spcPct val="0"/>
        </a:spcAft>
        <a:buClr>
          <a:srgbClr val="FFCC66"/>
        </a:buClr>
        <a:buChar char="•"/>
        <a:defRPr sz="1600">
          <a:solidFill>
            <a:schemeClr val="bg1"/>
          </a:solidFill>
          <a:latin typeface="Times New Roman" pitchFamily="18" charset="0"/>
          <a:cs typeface="Times New Roman" pitchFamily="18" charset="0"/>
        </a:defRPr>
      </a:lvl3pPr>
      <a:lvl4pPr marL="1311275" indent="-111125" algn="l" rtl="0" eaLnBrk="0" fontAlgn="base" hangingPunct="0">
        <a:spcBef>
          <a:spcPct val="60000"/>
        </a:spcBef>
        <a:spcAft>
          <a:spcPct val="0"/>
        </a:spcAft>
        <a:buClr>
          <a:srgbClr val="FFCC66"/>
        </a:buClr>
        <a:buChar char="–"/>
        <a:defRPr sz="1400">
          <a:solidFill>
            <a:schemeClr val="bg1"/>
          </a:solidFill>
          <a:latin typeface="Times New Roman" pitchFamily="18" charset="0"/>
          <a:cs typeface="Times New Roman" pitchFamily="18" charset="0"/>
        </a:defRPr>
      </a:lvl4pPr>
      <a:lvl5pPr marL="1597025" indent="-109538" algn="l" rtl="0" eaLnBrk="0" fontAlgn="base" hangingPunct="0">
        <a:spcBef>
          <a:spcPct val="60000"/>
        </a:spcBef>
        <a:spcAft>
          <a:spcPct val="0"/>
        </a:spcAft>
        <a:buClr>
          <a:srgbClr val="FFCC66"/>
        </a:buClr>
        <a:buChar char="•"/>
        <a:defRPr sz="1200">
          <a:solidFill>
            <a:schemeClr val="bg1"/>
          </a:solidFill>
          <a:latin typeface="Times New Roman" pitchFamily="18" charset="0"/>
          <a:cs typeface="Times New Roman" pitchFamily="18" charset="0"/>
        </a:defRPr>
      </a:lvl5pPr>
      <a:lvl6pPr marL="2054225" indent="-109538" algn="l" rtl="0" fontAlgn="base">
        <a:spcBef>
          <a:spcPct val="60000"/>
        </a:spcBef>
        <a:spcAft>
          <a:spcPct val="0"/>
        </a:spcAft>
        <a:buClr>
          <a:srgbClr val="F98613"/>
        </a:buClr>
        <a:buChar char="•"/>
        <a:defRPr sz="1200">
          <a:solidFill>
            <a:srgbClr val="001966"/>
          </a:solidFill>
          <a:latin typeface="+mn-lt"/>
          <a:cs typeface="+mn-cs"/>
        </a:defRPr>
      </a:lvl6pPr>
      <a:lvl7pPr marL="2511425" indent="-109538" algn="l" rtl="0" fontAlgn="base">
        <a:spcBef>
          <a:spcPct val="60000"/>
        </a:spcBef>
        <a:spcAft>
          <a:spcPct val="0"/>
        </a:spcAft>
        <a:buClr>
          <a:srgbClr val="F98613"/>
        </a:buClr>
        <a:buChar char="•"/>
        <a:defRPr sz="1200">
          <a:solidFill>
            <a:srgbClr val="001966"/>
          </a:solidFill>
          <a:latin typeface="+mn-lt"/>
          <a:cs typeface="+mn-cs"/>
        </a:defRPr>
      </a:lvl7pPr>
      <a:lvl8pPr marL="2968625" indent="-109538" algn="l" rtl="0" fontAlgn="base">
        <a:spcBef>
          <a:spcPct val="60000"/>
        </a:spcBef>
        <a:spcAft>
          <a:spcPct val="0"/>
        </a:spcAft>
        <a:buClr>
          <a:srgbClr val="F98613"/>
        </a:buClr>
        <a:buChar char="•"/>
        <a:defRPr sz="1200">
          <a:solidFill>
            <a:srgbClr val="001966"/>
          </a:solidFill>
          <a:latin typeface="+mn-lt"/>
          <a:cs typeface="+mn-cs"/>
        </a:defRPr>
      </a:lvl8pPr>
      <a:lvl9pPr marL="3425825" indent="-109538" algn="l" rtl="0" fontAlgn="base">
        <a:spcBef>
          <a:spcPct val="60000"/>
        </a:spcBef>
        <a:spcAft>
          <a:spcPct val="0"/>
        </a:spcAft>
        <a:buClr>
          <a:srgbClr val="F98613"/>
        </a:buClr>
        <a:buChar char="•"/>
        <a:defRPr sz="1200">
          <a:solidFill>
            <a:srgbClr val="0019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62607" y="1986455"/>
            <a:ext cx="8403021" cy="119817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Audit Quality</a:t>
            </a:r>
          </a:p>
          <a:p>
            <a:pPr>
              <a:spcBef>
                <a:spcPct val="0"/>
              </a:spcBef>
            </a:pPr>
            <a:endParaRPr lang="en-US" dirty="0" smtClean="0"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88823" y="3358054"/>
            <a:ext cx="8373039" cy="749921"/>
          </a:xfrm>
        </p:spPr>
        <p:txBody>
          <a:bodyPr/>
          <a:lstStyle/>
          <a:p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Don Thomson</a:t>
            </a:r>
          </a:p>
        </p:txBody>
      </p:sp>
      <p:sp>
        <p:nvSpPr>
          <p:cNvPr id="6148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IESBA Board Meeting</a:t>
            </a:r>
          </a:p>
        </p:txBody>
      </p:sp>
      <p:sp>
        <p:nvSpPr>
          <p:cNvPr id="6149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New York, USA</a:t>
            </a:r>
          </a:p>
        </p:txBody>
      </p:sp>
      <p:sp>
        <p:nvSpPr>
          <p:cNvPr id="6150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October 17-19,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699375" cy="557213"/>
          </a:xfrm>
        </p:spPr>
        <p:txBody>
          <a:bodyPr/>
          <a:lstStyle/>
          <a:p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Audit Quality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8813" y="1408113"/>
            <a:ext cx="7935912" cy="4973637"/>
          </a:xfrm>
        </p:spPr>
        <p:txBody>
          <a:bodyPr/>
          <a:lstStyle/>
          <a:p>
            <a:pPr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Draft audit quality framework</a:t>
            </a:r>
          </a:p>
          <a:p>
            <a:pPr lvl="1"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A work in progress</a:t>
            </a:r>
          </a:p>
          <a:p>
            <a:pPr lvl="1"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Environments conducive to audit quality</a:t>
            </a:r>
          </a:p>
          <a:p>
            <a:pPr lvl="1"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Public consultation in 2012</a:t>
            </a:r>
          </a:p>
          <a:p>
            <a:pPr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Ethics coverage in the framework</a:t>
            </a:r>
          </a:p>
          <a:p>
            <a:pPr>
              <a:buClr>
                <a:srgbClr val="FFEA4B"/>
              </a:buClr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Significance for the Code</a:t>
            </a:r>
          </a:p>
        </p:txBody>
      </p:sp>
      <p:sp>
        <p:nvSpPr>
          <p:cNvPr id="819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58813" y="722313"/>
            <a:ext cx="7935912" cy="585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Times New Roman" pitchFamily="-65" charset="0"/>
                <a:cs typeface="Times New Roman" pitchFamily="-65" charset="0"/>
              </a:rPr>
              <a:t>Topics for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Audit Quality Framework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10" y="1474065"/>
            <a:ext cx="5076500" cy="48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658812" y="1408113"/>
            <a:ext cx="8106815" cy="4973637"/>
          </a:xfrm>
        </p:spPr>
        <p:txBody>
          <a:bodyPr/>
          <a:lstStyle/>
          <a:p>
            <a:pPr>
              <a:buClr>
                <a:srgbClr val="FFEA4B"/>
              </a:buClr>
            </a:pPr>
            <a:r>
              <a:rPr lang="en-US" dirty="0" smtClean="0"/>
              <a:t>Auditors </a:t>
            </a:r>
          </a:p>
          <a:p>
            <a:pPr>
              <a:buClr>
                <a:srgbClr val="FFEA4B"/>
              </a:buClr>
            </a:pPr>
            <a:r>
              <a:rPr lang="en-US" dirty="0" smtClean="0"/>
              <a:t>Management</a:t>
            </a:r>
          </a:p>
          <a:p>
            <a:pPr>
              <a:buClr>
                <a:srgbClr val="FFEA4B"/>
              </a:buClr>
            </a:pPr>
            <a:r>
              <a:rPr lang="en-US" dirty="0" smtClean="0"/>
              <a:t>Those charged with governance</a:t>
            </a:r>
            <a:br>
              <a:rPr lang="en-US" dirty="0" smtClean="0"/>
            </a:br>
            <a:r>
              <a:rPr lang="en-US" dirty="0" smtClean="0"/>
              <a:t>&amp; financial statement users</a:t>
            </a:r>
          </a:p>
          <a:p>
            <a:pPr>
              <a:buClr>
                <a:srgbClr val="FFEA4B"/>
              </a:buClr>
            </a:pPr>
            <a:r>
              <a:rPr lang="en-US" dirty="0" smtClean="0"/>
              <a:t>Regulators</a:t>
            </a:r>
          </a:p>
        </p:txBody>
      </p:sp>
      <p:sp>
        <p:nvSpPr>
          <p:cNvPr id="1945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58813" y="722313"/>
            <a:ext cx="7935912" cy="585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Key Interactions Influencing Audit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658812" y="1408113"/>
            <a:ext cx="8043753" cy="4973637"/>
          </a:xfrm>
        </p:spPr>
        <p:txBody>
          <a:bodyPr/>
          <a:lstStyle/>
          <a:p>
            <a:pPr eaLnBrk="1" hangingPunct="1">
              <a:buClr>
                <a:srgbClr val="FFE870"/>
              </a:buClr>
            </a:pPr>
            <a:r>
              <a:rPr lang="en-US" dirty="0" smtClean="0">
                <a:solidFill>
                  <a:schemeClr val="tx2"/>
                </a:solidFill>
              </a:rPr>
              <a:t>Business practices</a:t>
            </a:r>
          </a:p>
          <a:p>
            <a:pPr eaLnBrk="1" hangingPunct="1">
              <a:buClr>
                <a:srgbClr val="FFE870"/>
              </a:buClr>
            </a:pPr>
            <a:r>
              <a:rPr lang="en-US" dirty="0" smtClean="0"/>
              <a:t>Corporate governance requirements</a:t>
            </a:r>
          </a:p>
          <a:p>
            <a:pPr eaLnBrk="1" hangingPunct="1">
              <a:buClr>
                <a:srgbClr val="FFE870"/>
              </a:buClr>
            </a:pPr>
            <a:r>
              <a:rPr lang="en-US" dirty="0" smtClean="0"/>
              <a:t>Audit regulation</a:t>
            </a:r>
          </a:p>
          <a:p>
            <a:pPr eaLnBrk="1" hangingPunct="1">
              <a:buClr>
                <a:srgbClr val="FFE870"/>
              </a:buClr>
            </a:pPr>
            <a:r>
              <a:rPr lang="en-US" dirty="0" smtClean="0"/>
              <a:t>Industry &amp; the general economic environment</a:t>
            </a:r>
          </a:p>
          <a:p>
            <a:pPr eaLnBrk="1" hangingPunct="1">
              <a:buClr>
                <a:srgbClr val="FFE870"/>
              </a:buClr>
            </a:pPr>
            <a:r>
              <a:rPr lang="en-US" dirty="0" smtClean="0"/>
              <a:t>Educational environment</a:t>
            </a:r>
          </a:p>
          <a:p>
            <a:pPr eaLnBrk="1" hangingPunct="1">
              <a:buClr>
                <a:srgbClr val="FFE870"/>
              </a:buClr>
            </a:pPr>
            <a:r>
              <a:rPr lang="en-US" dirty="0" smtClean="0"/>
              <a:t>Broader cultural issues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150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58813" y="722313"/>
            <a:ext cx="7935912" cy="585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Contextual Factors  (pages 15-22)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1408113"/>
            <a:ext cx="7935912" cy="4973637"/>
          </a:xfrm>
        </p:spPr>
        <p:txBody>
          <a:bodyPr/>
          <a:lstStyle/>
          <a:p>
            <a:pPr eaLnBrk="1" hangingPunct="1">
              <a:buClr>
                <a:srgbClr val="FFEA4B"/>
              </a:buClr>
            </a:pPr>
            <a:r>
              <a:rPr lang="en-US" dirty="0" smtClean="0">
                <a:solidFill>
                  <a:schemeClr val="tx2"/>
                </a:solidFill>
              </a:rPr>
              <a:t>Culture within an audit firm</a:t>
            </a:r>
          </a:p>
          <a:p>
            <a:pPr eaLnBrk="1" hangingPunct="1">
              <a:buClr>
                <a:srgbClr val="FFEA4B"/>
              </a:buClr>
            </a:pPr>
            <a:r>
              <a:rPr lang="en-US" dirty="0" smtClean="0">
                <a:solidFill>
                  <a:schemeClr val="tx2"/>
                </a:solidFill>
              </a:rPr>
              <a:t>Knowledge, experience, personal attributes &amp; values of audit partners &amp; staff</a:t>
            </a:r>
          </a:p>
          <a:p>
            <a:pPr lvl="1" eaLnBrk="1" hangingPunct="1">
              <a:buClr>
                <a:srgbClr val="FFEA4B"/>
              </a:buClr>
            </a:pPr>
            <a:r>
              <a:rPr lang="en-US" sz="3200" dirty="0" smtClean="0"/>
              <a:t>Compliance with ethical standards, etc</a:t>
            </a:r>
          </a:p>
          <a:p>
            <a:pPr eaLnBrk="1" hangingPunct="1">
              <a:buClr>
                <a:srgbClr val="FFEA4B"/>
              </a:buClr>
            </a:pPr>
            <a:r>
              <a:rPr lang="en-US" dirty="0" smtClean="0">
                <a:solidFill>
                  <a:schemeClr val="tx2"/>
                </a:solidFill>
              </a:rPr>
              <a:t>Effectiveness of the audit process</a:t>
            </a:r>
            <a:endParaRPr lang="en-US" dirty="0" smtClean="0"/>
          </a:p>
          <a:p>
            <a:pPr eaLnBrk="1" hangingPunct="1">
              <a:buClr>
                <a:srgbClr val="FFEA4B"/>
              </a:buClr>
            </a:pPr>
            <a:endParaRPr lang="en-US" dirty="0" smtClean="0"/>
          </a:p>
          <a:p>
            <a:pPr lvl="1" eaLnBrk="1" hangingPunct="1">
              <a:buClr>
                <a:srgbClr val="FFEA4B"/>
              </a:buClr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126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58813" y="722313"/>
            <a:ext cx="7935912" cy="585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Input Factors  (pages 23-26)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658812" y="1408113"/>
            <a:ext cx="8154111" cy="4973637"/>
          </a:xfrm>
        </p:spPr>
        <p:txBody>
          <a:bodyPr/>
          <a:lstStyle/>
          <a:p>
            <a:pPr eaLnBrk="1" hangingPunct="1">
              <a:buClr>
                <a:srgbClr val="FFEA4B"/>
              </a:buClr>
            </a:pPr>
            <a:r>
              <a:rPr lang="en-US" dirty="0" smtClean="0">
                <a:solidFill>
                  <a:schemeClr val="tx2"/>
                </a:solidFill>
              </a:rPr>
              <a:t>Reliability &amp; usefulness of audit reporting to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users of audited financial statements</a:t>
            </a:r>
          </a:p>
          <a:p>
            <a:pPr eaLnBrk="1" hangingPunct="1">
              <a:buClr>
                <a:srgbClr val="FFEA4B"/>
              </a:buClr>
            </a:pPr>
            <a:r>
              <a:rPr lang="en-US" dirty="0" smtClean="0">
                <a:solidFill>
                  <a:schemeClr val="tx2"/>
                </a:solidFill>
              </a:rPr>
              <a:t>Quality &amp; usefulness of audit communications to those charged with governance</a:t>
            </a:r>
          </a:p>
          <a:p>
            <a:pPr eaLnBrk="1" hangingPunct="1">
              <a:buClr>
                <a:srgbClr val="FFEA4B"/>
              </a:buClr>
            </a:pPr>
            <a:r>
              <a:rPr lang="en-US" dirty="0" smtClean="0"/>
              <a:t>Quality &amp; usefulness of audit communications to management</a:t>
            </a:r>
          </a:p>
          <a:p>
            <a:pPr eaLnBrk="1" hangingPunct="1">
              <a:buClr>
                <a:srgbClr val="FFEA4B"/>
              </a:buClr>
            </a:pPr>
            <a:r>
              <a:rPr lang="en-US" dirty="0" smtClean="0"/>
              <a:t>Transparency reports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5602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58813" y="722313"/>
            <a:ext cx="7935912" cy="5857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Output Factors  (pages 37-40)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408176"/>
            <a:ext cx="8091494" cy="4974336"/>
          </a:xfrm>
        </p:spPr>
        <p:txBody>
          <a:bodyPr/>
          <a:lstStyle/>
          <a:p>
            <a:r>
              <a:rPr lang="en-US" dirty="0" smtClean="0"/>
              <a:t>Are there any ethical issues that should be discussed further by the IAASB Task Force?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Does the IESBA have any other comments on the draft audit quality framework?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Does the draft audit quality framework highlight any matters that should be addressed more comprehensively in the Code?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Audit Quality Framework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competence &amp; due care</a:t>
            </a:r>
          </a:p>
          <a:p>
            <a:pPr lvl="1"/>
            <a:r>
              <a:rPr lang="en-US" dirty="0" smtClean="0"/>
              <a:t>Linkage to IESs &amp; ISAs; extent of detail </a:t>
            </a:r>
          </a:p>
          <a:p>
            <a:r>
              <a:rPr lang="en-US" dirty="0" smtClean="0"/>
              <a:t>Professional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Cultural differences / challenges</a:t>
            </a:r>
          </a:p>
          <a:p>
            <a:r>
              <a:rPr lang="en-US" dirty="0" smtClean="0"/>
              <a:t>Corporate ethics; international ethics</a:t>
            </a:r>
          </a:p>
          <a:p>
            <a:r>
              <a:rPr lang="en-US" dirty="0" smtClean="0"/>
              <a:t>Interaction; perspectives; perceptions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IESBA Code of Ethics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5">
      <a:dk1>
        <a:srgbClr val="C2D1FF"/>
      </a:dk1>
      <a:lt1>
        <a:srgbClr val="FFFFFF"/>
      </a:lt1>
      <a:dk2>
        <a:srgbClr val="F8F8F8"/>
      </a:dk2>
      <a:lt2>
        <a:srgbClr val="808080"/>
      </a:lt2>
      <a:accent1>
        <a:srgbClr val="0033CC"/>
      </a:accent1>
      <a:accent2>
        <a:srgbClr val="C13535"/>
      </a:accent2>
      <a:accent3>
        <a:srgbClr val="FFFFFF"/>
      </a:accent3>
      <a:accent4>
        <a:srgbClr val="A5B2DA"/>
      </a:accent4>
      <a:accent5>
        <a:srgbClr val="AAADE2"/>
      </a:accent5>
      <a:accent6>
        <a:srgbClr val="AF2F2F"/>
      </a:accent6>
      <a:hlink>
        <a:srgbClr val="FFEA4B"/>
      </a:hlink>
      <a:folHlink>
        <a:srgbClr val="FFEA4B"/>
      </a:folHlink>
    </a:clrScheme>
    <a:fontScheme name="Custom 1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A7BCFF"/>
        </a:dk1>
        <a:lt1>
          <a:srgbClr val="FFFFFF"/>
        </a:lt1>
        <a:dk2>
          <a:srgbClr val="F8F8F8"/>
        </a:dk2>
        <a:lt2>
          <a:srgbClr val="808080"/>
        </a:lt2>
        <a:accent1>
          <a:srgbClr val="0033CC"/>
        </a:accent1>
        <a:accent2>
          <a:srgbClr val="C13535"/>
        </a:accent2>
        <a:accent3>
          <a:srgbClr val="FFFFFF"/>
        </a:accent3>
        <a:accent4>
          <a:srgbClr val="8EA0DA"/>
        </a:accent4>
        <a:accent5>
          <a:srgbClr val="AAADE2"/>
        </a:accent5>
        <a:accent6>
          <a:srgbClr val="AF2F2F"/>
        </a:accent6>
        <a:hlink>
          <a:srgbClr val="C13535"/>
        </a:hlink>
        <a:folHlink>
          <a:srgbClr val="C135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A9A9A9"/>
        </a:dk1>
        <a:lt1>
          <a:srgbClr val="FFFFFF"/>
        </a:lt1>
        <a:dk2>
          <a:srgbClr val="F8F8F8"/>
        </a:dk2>
        <a:lt2>
          <a:srgbClr val="808080"/>
        </a:lt2>
        <a:accent1>
          <a:srgbClr val="0033CC"/>
        </a:accent1>
        <a:accent2>
          <a:srgbClr val="C13535"/>
        </a:accent2>
        <a:accent3>
          <a:srgbClr val="FFFFFF"/>
        </a:accent3>
        <a:accent4>
          <a:srgbClr val="909090"/>
        </a:accent4>
        <a:accent5>
          <a:srgbClr val="AAADE2"/>
        </a:accent5>
        <a:accent6>
          <a:srgbClr val="AF2F2F"/>
        </a:accent6>
        <a:hlink>
          <a:srgbClr val="C13535"/>
        </a:hlink>
        <a:folHlink>
          <a:srgbClr val="C135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C2D1FF"/>
        </a:dk1>
        <a:lt1>
          <a:srgbClr val="FFFFFF"/>
        </a:lt1>
        <a:dk2>
          <a:srgbClr val="F8F8F8"/>
        </a:dk2>
        <a:lt2>
          <a:srgbClr val="808080"/>
        </a:lt2>
        <a:accent1>
          <a:srgbClr val="0033CC"/>
        </a:accent1>
        <a:accent2>
          <a:srgbClr val="C13535"/>
        </a:accent2>
        <a:accent3>
          <a:srgbClr val="FFFFFF"/>
        </a:accent3>
        <a:accent4>
          <a:srgbClr val="A5B2DA"/>
        </a:accent4>
        <a:accent5>
          <a:srgbClr val="AAADE2"/>
        </a:accent5>
        <a:accent6>
          <a:srgbClr val="AF2F2F"/>
        </a:accent6>
        <a:hlink>
          <a:srgbClr val="C13535"/>
        </a:hlink>
        <a:folHlink>
          <a:srgbClr val="C135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F5FF71"/>
        </a:dk1>
        <a:lt1>
          <a:srgbClr val="FFFFFF"/>
        </a:lt1>
        <a:dk2>
          <a:srgbClr val="F8F8F8"/>
        </a:dk2>
        <a:lt2>
          <a:srgbClr val="808080"/>
        </a:lt2>
        <a:accent1>
          <a:srgbClr val="0033CC"/>
        </a:accent1>
        <a:accent2>
          <a:srgbClr val="C13535"/>
        </a:accent2>
        <a:accent3>
          <a:srgbClr val="FFFFFF"/>
        </a:accent3>
        <a:accent4>
          <a:srgbClr val="D1DA5F"/>
        </a:accent4>
        <a:accent5>
          <a:srgbClr val="AAADE2"/>
        </a:accent5>
        <a:accent6>
          <a:srgbClr val="AF2F2F"/>
        </a:accent6>
        <a:hlink>
          <a:srgbClr val="C13535"/>
        </a:hlink>
        <a:folHlink>
          <a:srgbClr val="C13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226</Words>
  <Application>Microsoft Office PowerPoint</Application>
  <PresentationFormat>On-screen Show (4:3)</PresentationFormat>
  <Paragraphs>56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Palatino Linotype</vt:lpstr>
      <vt:lpstr>Times New Roman</vt:lpstr>
      <vt:lpstr>Custom Design</vt:lpstr>
      <vt:lpstr>PowerPoint Presentation</vt:lpstr>
      <vt:lpstr>Audit 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 Dennis</dc:creator>
  <cp:lastModifiedBy>8p</cp:lastModifiedBy>
  <cp:revision>361</cp:revision>
  <cp:lastPrinted>2011-06-27T09:13:10Z</cp:lastPrinted>
  <dcterms:created xsi:type="dcterms:W3CDTF">2009-05-05T22:30:07Z</dcterms:created>
  <dcterms:modified xsi:type="dcterms:W3CDTF">2017-04-26T03:41:52Z</dcterms:modified>
</cp:coreProperties>
</file>