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61" r:id="rId4"/>
    <p:sldId id="256" r:id="rId5"/>
    <p:sldId id="257" r:id="rId6"/>
    <p:sldId id="258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8BEF1-0E6E-4C2B-8192-43B43635B325}" type="datetimeFigureOut">
              <a:rPr lang="en-MY" smtClean="0"/>
              <a:t>15/12/2013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08974-5839-485F-9BFA-5E138D0A6E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528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04E369-0545-4B2D-9BD2-5B44AB68EDD7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Fig 7-32 n channel EMOSFET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Fig 7-33 EMOSFET schem. symbols</a:t>
            </a:r>
          </a:p>
        </p:txBody>
      </p:sp>
    </p:spTree>
    <p:extLst>
      <p:ext uri="{BB962C8B-B14F-4D97-AF65-F5344CB8AC3E}">
        <p14:creationId xmlns:p14="http://schemas.microsoft.com/office/powerpoint/2010/main" val="2157348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575295-F501-4025-AA3D-4B9D4D83655C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Fig 7-40 a n channel curve</a:t>
            </a:r>
          </a:p>
        </p:txBody>
      </p:sp>
    </p:spTree>
    <p:extLst>
      <p:ext uri="{BB962C8B-B14F-4D97-AF65-F5344CB8AC3E}">
        <p14:creationId xmlns:p14="http://schemas.microsoft.com/office/powerpoint/2010/main" val="3381079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AEC4CE-6061-46A3-A228-6ADDB7E7A2CC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Fig 7-44a Voltage-divider EMOSFET</a:t>
            </a:r>
          </a:p>
        </p:txBody>
      </p:sp>
    </p:spTree>
    <p:extLst>
      <p:ext uri="{BB962C8B-B14F-4D97-AF65-F5344CB8AC3E}">
        <p14:creationId xmlns:p14="http://schemas.microsoft.com/office/powerpoint/2010/main" val="4171381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B6D9D2-B6C2-4A7B-816F-114CFC9555AE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222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F6E62B-BB08-452C-94D1-3121F1913074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Fig 7-44b drain-feedback</a:t>
            </a:r>
          </a:p>
        </p:txBody>
      </p:sp>
    </p:spTree>
    <p:extLst>
      <p:ext uri="{BB962C8B-B14F-4D97-AF65-F5344CB8AC3E}">
        <p14:creationId xmlns:p14="http://schemas.microsoft.com/office/powerpoint/2010/main" val="3430390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C16A-1C63-4BC2-AE52-F89D81B661DC}" type="datetimeFigureOut">
              <a:rPr lang="en-MY" smtClean="0"/>
              <a:t>15/12/2013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4294-ACAA-4AFF-95FD-E5D108D69C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553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C16A-1C63-4BC2-AE52-F89D81B661DC}" type="datetimeFigureOut">
              <a:rPr lang="en-MY" smtClean="0"/>
              <a:t>15/12/2013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4294-ACAA-4AFF-95FD-E5D108D69C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391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C16A-1C63-4BC2-AE52-F89D81B661DC}" type="datetimeFigureOut">
              <a:rPr lang="en-MY" smtClean="0"/>
              <a:t>15/12/2013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4294-ACAA-4AFF-95FD-E5D108D69C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86677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0A2AA-D80A-43C2-A1BD-66EF29092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25289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9A491-B48D-4EE3-9A53-EC40C1EA5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68781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81B-64B0-4CDB-B0E6-34EC6A83B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58089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C8F2-8B45-49E0-87EA-7CECF6E6F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56179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1B49A-762C-4996-8F87-787DC7A67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50668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64C90-9149-4463-9686-227A4C75E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9456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74C5A-EB8F-41EB-BF62-4835E5DA2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8522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D8A41-D484-4B7A-838F-E8F07D5E5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6618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C16A-1C63-4BC2-AE52-F89D81B661DC}" type="datetimeFigureOut">
              <a:rPr lang="en-MY" smtClean="0"/>
              <a:t>15/12/2013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4294-ACAA-4AFF-95FD-E5D108D69C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47911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7DCB9-F686-4832-8191-719AA1D0E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95355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FE33-5152-454C-987E-E08AE46A9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77121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A6573-5F23-4404-96D1-2A8C611B5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6425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0A2AA-D80A-43C2-A1BD-66EF29092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8488"/>
      </p:ext>
    </p:extLst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9A491-B48D-4EE3-9A53-EC40C1EA5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9766"/>
      </p:ext>
    </p:extLst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81B-64B0-4CDB-B0E6-34EC6A83B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68817"/>
      </p:ext>
    </p:extLst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C8F2-8B45-49E0-87EA-7CECF6E6F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35317"/>
      </p:ext>
    </p:extLst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1B49A-762C-4996-8F87-787DC7A67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10608"/>
      </p:ext>
    </p:extLst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64C90-9149-4463-9686-227A4C75E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72551"/>
      </p:ext>
    </p:extLst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74C5A-EB8F-41EB-BF62-4835E5DA2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4231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C16A-1C63-4BC2-AE52-F89D81B661DC}" type="datetimeFigureOut">
              <a:rPr lang="en-MY" smtClean="0"/>
              <a:t>15/12/2013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4294-ACAA-4AFF-95FD-E5D108D69C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9088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D8A41-D484-4B7A-838F-E8F07D5E5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84797"/>
      </p:ext>
    </p:extLst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7DCB9-F686-4832-8191-719AA1D0E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29225"/>
      </p:ext>
    </p:extLst>
  </p:cSld>
  <p:clrMapOvr>
    <a:masterClrMapping/>
  </p:clrMapOvr>
  <p:transition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FE33-5152-454C-987E-E08AE46A9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24712"/>
      </p:ext>
    </p:extLst>
  </p:cSld>
  <p:clrMapOvr>
    <a:masterClrMapping/>
  </p:clrMapOvr>
  <p:transition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A6573-5F23-4404-96D1-2A8C611B5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5249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C16A-1C63-4BC2-AE52-F89D81B661DC}" type="datetimeFigureOut">
              <a:rPr lang="en-MY" smtClean="0"/>
              <a:t>15/12/2013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4294-ACAA-4AFF-95FD-E5D108D69C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3505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C16A-1C63-4BC2-AE52-F89D81B661DC}" type="datetimeFigureOut">
              <a:rPr lang="en-MY" smtClean="0"/>
              <a:t>15/12/2013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4294-ACAA-4AFF-95FD-E5D108D69C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6323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C16A-1C63-4BC2-AE52-F89D81B661DC}" type="datetimeFigureOut">
              <a:rPr lang="en-MY" smtClean="0"/>
              <a:t>15/12/2013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4294-ACAA-4AFF-95FD-E5D108D69C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325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C16A-1C63-4BC2-AE52-F89D81B661DC}" type="datetimeFigureOut">
              <a:rPr lang="en-MY" smtClean="0"/>
              <a:t>15/12/2013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4294-ACAA-4AFF-95FD-E5D108D69C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275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C16A-1C63-4BC2-AE52-F89D81B661DC}" type="datetimeFigureOut">
              <a:rPr lang="en-MY" smtClean="0"/>
              <a:t>15/12/2013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4294-ACAA-4AFF-95FD-E5D108D69C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973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C16A-1C63-4BC2-AE52-F89D81B661DC}" type="datetimeFigureOut">
              <a:rPr lang="en-MY" smtClean="0"/>
              <a:t>15/12/2013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B4294-ACAA-4AFF-95FD-E5D108D69C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276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EC16A-1C63-4BC2-AE52-F89D81B661DC}" type="datetimeFigureOut">
              <a:rPr lang="en-MY" smtClean="0"/>
              <a:t>15/12/2013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B4294-ACAA-4AFF-95FD-E5D108D69C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572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98A8BD-C647-4AC4-A059-904609AA9F3D}" type="slidenum">
              <a:rPr lang="en-US">
                <a:latin typeface="Comic Sans MS" panose="030F0702030302020204" pitchFamily="66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576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98A8BD-C647-4AC4-A059-904609AA9F3D}" type="slidenum">
              <a:rPr lang="en-US">
                <a:latin typeface="Comic Sans MS" panose="030F0702030302020204" pitchFamily="66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Comic Sans MS" panose="030F0702030302020204" pitchFamily="66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182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7772400" cy="11430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00"/>
                </a:solidFill>
              </a:rPr>
              <a:t>E-MOSFET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5943600" y="1143001"/>
            <a:ext cx="39624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The E-MOSFET or enhancement MOSFET can operate in only the enhancement mode. With a positive voltage above a threshold value on the gate, an induced channel of thin layer of –ve charges is created.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The conductivity of channel is enhanced by increase VGS and thus pulling more electrons into channel area.</a:t>
            </a:r>
          </a:p>
        </p:txBody>
      </p:sp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4038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1" y="4114801"/>
            <a:ext cx="4038600" cy="244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19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7772400" cy="114300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00"/>
                </a:solidFill>
              </a:rPr>
              <a:t>E-MOSFET Characteristics and Parameters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1905000" y="1295401"/>
            <a:ext cx="3962400" cy="297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The E-MOSFET for all practical purposes does not conduct until </a:t>
            </a:r>
            <a:r>
              <a:rPr lang="en-US" altLang="en-US" sz="2200" i="1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</a:t>
            </a:r>
            <a:r>
              <a:rPr lang="en-US" altLang="en-US" sz="2200" i="1" baseline="-25000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</a:t>
            </a:r>
            <a:r>
              <a:rPr lang="en-US" altLang="en-US" sz="2200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reaches the </a:t>
            </a:r>
            <a:r>
              <a:rPr lang="en-US" altLang="en-US" sz="2200" dirty="0">
                <a:solidFill>
                  <a:srgbClr val="04617B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threshold voltage (</a:t>
            </a:r>
            <a:r>
              <a:rPr lang="en-US" altLang="en-US" sz="2200" i="1" dirty="0">
                <a:solidFill>
                  <a:srgbClr val="04617B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</a:t>
            </a:r>
            <a:r>
              <a:rPr lang="en-US" altLang="en-US" sz="2200" i="1" baseline="-25000" dirty="0">
                <a:solidFill>
                  <a:srgbClr val="04617B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GS(</a:t>
            </a:r>
            <a:r>
              <a:rPr lang="en-US" altLang="en-US" sz="2200" i="1" baseline="-25000" dirty="0" err="1">
                <a:solidFill>
                  <a:srgbClr val="04617B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200" i="1" baseline="-25000" dirty="0">
                <a:solidFill>
                  <a:srgbClr val="04617B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r>
              <a:rPr lang="en-US" altLang="en-US" sz="2200" dirty="0">
                <a:solidFill>
                  <a:srgbClr val="04617B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).</a:t>
            </a:r>
            <a:r>
              <a:rPr lang="en-US" altLang="en-US" sz="2200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[I</a:t>
            </a:r>
            <a:r>
              <a:rPr lang="en-US" altLang="en-US" sz="1800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US" altLang="en-US" sz="2200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=0 when V</a:t>
            </a:r>
            <a:r>
              <a:rPr lang="en-US" altLang="en-US" sz="1800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</a:t>
            </a:r>
            <a:r>
              <a:rPr lang="en-US" altLang="en-US" sz="2200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&lt;V</a:t>
            </a:r>
            <a:r>
              <a:rPr lang="en-US" altLang="en-US" sz="1800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GS(</a:t>
            </a:r>
            <a:r>
              <a:rPr lang="en-US" altLang="en-US" sz="1800" dirty="0" err="1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800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200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i="1" dirty="0" smtClean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US" altLang="en-US" sz="2200" i="1" baseline="-25000" dirty="0" smtClean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US" altLang="en-US" sz="2200" dirty="0" smtClean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when conducting can be determined by the formulas below. </a:t>
            </a:r>
            <a:endParaRPr lang="en-US" altLang="en-US" sz="2200" dirty="0" smtClean="0">
              <a:solidFill>
                <a:srgbClr val="00000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228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4" y="1905001"/>
            <a:ext cx="4859337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85" name="Rectangle 6"/>
          <p:cNvSpPr>
            <a:spLocks noChangeArrowheads="1"/>
          </p:cNvSpPr>
          <p:nvPr/>
        </p:nvSpPr>
        <p:spPr bwMode="auto">
          <a:xfrm>
            <a:off x="1763333" y="4142394"/>
            <a:ext cx="3952875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b="1" i="1" dirty="0">
              <a:solidFill>
                <a:srgbClr val="04617B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 = I</a:t>
            </a:r>
            <a:r>
              <a:rPr lang="en-US" altLang="en-US" sz="2400" b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D(on)</a:t>
            </a:r>
            <a:r>
              <a:rPr lang="en-US" altLang="en-US" sz="24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/(V</a:t>
            </a:r>
            <a:r>
              <a:rPr lang="en-US" altLang="en-US" sz="2400" b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</a:t>
            </a:r>
            <a:r>
              <a:rPr lang="en-US" altLang="en-US" sz="24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- V</a:t>
            </a:r>
            <a:r>
              <a:rPr lang="en-US" altLang="en-US" sz="2400" b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GS(</a:t>
            </a:r>
            <a:r>
              <a:rPr lang="en-US" altLang="en-US" sz="2400" b="1" baseline="-25000" dirty="0" err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400" b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r>
              <a:rPr lang="en-US" altLang="en-US" sz="24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r>
              <a:rPr lang="en-US" altLang="en-US" sz="2400" b="1" baseline="30000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 b="1" baseline="30000" dirty="0">
              <a:solidFill>
                <a:srgbClr val="FF000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b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US" altLang="en-US" sz="24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 (</a:t>
            </a:r>
            <a:r>
              <a:rPr lang="en-US" altLang="en-US" sz="24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</a:t>
            </a:r>
            <a:r>
              <a:rPr lang="en-US" altLang="en-US" sz="2400" b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</a:t>
            </a:r>
            <a:r>
              <a:rPr lang="en-US" altLang="en-US" sz="24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- V</a:t>
            </a:r>
            <a:r>
              <a:rPr lang="en-US" altLang="en-US" sz="2400" b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GS(</a:t>
            </a:r>
            <a:r>
              <a:rPr lang="en-US" altLang="en-US" sz="2400" b="1" baseline="-25000" dirty="0" err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400" b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))</a:t>
            </a:r>
            <a:r>
              <a:rPr lang="en-US" altLang="en-US" sz="2400" b="1" baseline="30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		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sz="1800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97767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458200" cy="9144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00"/>
                </a:solidFill>
              </a:rPr>
              <a:t>MOSFET Biasing- voltage divider bias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5181600" y="1006476"/>
            <a:ext cx="49530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For </a:t>
            </a:r>
            <a:r>
              <a:rPr lang="en-US" altLang="en-US" sz="2200">
                <a:solidFill>
                  <a:srgbClr val="04617B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E-MOSFET</a:t>
            </a:r>
            <a:r>
              <a:rPr lang="en-US" altLang="en-US" sz="22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s zero biasing cannot be used. Voltage-divider bias must be used to set the </a:t>
            </a:r>
            <a:r>
              <a:rPr lang="en-US" altLang="en-US" sz="2200" i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</a:t>
            </a:r>
            <a:r>
              <a:rPr lang="en-US" altLang="en-US" sz="2200" i="1" baseline="-25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</a:t>
            </a:r>
            <a:r>
              <a:rPr lang="en-US" altLang="en-US" sz="22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greater than the threshold voltage (</a:t>
            </a:r>
            <a:r>
              <a:rPr lang="en-US" altLang="en-US" sz="2200" i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</a:t>
            </a:r>
            <a:r>
              <a:rPr lang="en-US" altLang="en-US" sz="2200" i="1" baseline="-25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GS(th)</a:t>
            </a:r>
            <a:r>
              <a:rPr lang="en-US" altLang="en-US" sz="22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).</a:t>
            </a:r>
            <a:r>
              <a:rPr lang="en-US" altLang="en-US" sz="2200" i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I</a:t>
            </a:r>
            <a:r>
              <a:rPr lang="en-US" altLang="en-US" sz="2200" i="1" baseline="-25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US" altLang="en-US" sz="22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can be determined as follows. To determine </a:t>
            </a:r>
            <a:r>
              <a:rPr lang="en-US" altLang="en-US" sz="2200" i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</a:t>
            </a:r>
            <a:r>
              <a:rPr lang="en-US" altLang="en-US" sz="2200" i="1" baseline="-25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</a:t>
            </a:r>
            <a:r>
              <a:rPr lang="en-US" altLang="en-US" sz="22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, normal voltage divider methods can be used. The following formula can be applied.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= (R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/ (R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1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+R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))V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DD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DS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= V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DD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- I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R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K = I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D(on)/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(V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 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- V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GS(th)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r>
              <a:rPr lang="en-US" altLang="en-US" sz="2200" b="1" baseline="30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2</a:t>
            </a:r>
            <a:endParaRPr lang="en-US" altLang="en-US" sz="2200" b="1">
              <a:solidFill>
                <a:srgbClr val="FF000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        I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 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= K(V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-V</a:t>
            </a:r>
            <a:r>
              <a:rPr lang="en-US" altLang="en-US" sz="2200" b="1" baseline="-25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GS(th)</a:t>
            </a:r>
            <a:r>
              <a:rPr lang="en-US" altLang="en-US" sz="22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  <a:r>
              <a:rPr lang="en-US" altLang="en-US" sz="2200" b="1" baseline="3000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2</a:t>
            </a:r>
            <a:endParaRPr lang="en-US" altLang="en-US" sz="2200" b="1">
              <a:solidFill>
                <a:srgbClr val="FF000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</a:t>
            </a:r>
            <a:r>
              <a:rPr lang="en-US" altLang="en-US" sz="2000" i="1" baseline="-25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DS</a:t>
            </a:r>
            <a:r>
              <a:rPr lang="en-US" altLang="en-US" sz="200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can be determined by application of Ohm’s law and Kirchhoff’s voltage law to the drain circuit.</a:t>
            </a:r>
            <a:endParaRPr lang="en-US" altLang="en-US" sz="2000" b="1">
              <a:solidFill>
                <a:srgbClr val="000000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29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219200"/>
            <a:ext cx="31464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334490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914400"/>
          </a:xfrm>
        </p:spPr>
        <p:txBody>
          <a:bodyPr/>
          <a:lstStyle/>
          <a:p>
            <a:pPr algn="ctr" eaLnBrk="1" hangingPunct="1"/>
            <a:r>
              <a:rPr lang="en-US" sz="3600">
                <a:solidFill>
                  <a:schemeClr val="tx1"/>
                </a:solidFill>
              </a:rPr>
              <a:t>Example 7-16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066800"/>
            <a:ext cx="9329670" cy="44196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panose="020B0604030504040204" pitchFamily="34" charset="0"/>
              </a:rPr>
              <a:t>Determine V</a:t>
            </a:r>
            <a:r>
              <a:rPr lang="en-US" sz="1800" dirty="0">
                <a:latin typeface="Tahoma" panose="020B0604030504040204" pitchFamily="34" charset="0"/>
              </a:rPr>
              <a:t>GS</a:t>
            </a:r>
            <a:r>
              <a:rPr lang="en-US" sz="2400" dirty="0">
                <a:latin typeface="Tahoma" panose="020B0604030504040204" pitchFamily="34" charset="0"/>
              </a:rPr>
              <a:t> and V</a:t>
            </a:r>
            <a:r>
              <a:rPr lang="en-US" sz="1800" dirty="0">
                <a:latin typeface="Tahoma" panose="020B0604030504040204" pitchFamily="34" charset="0"/>
              </a:rPr>
              <a:t>DS</a:t>
            </a:r>
            <a:r>
              <a:rPr lang="en-US" sz="2400" dirty="0">
                <a:latin typeface="Tahoma" panose="020B0604030504040204" pitchFamily="34" charset="0"/>
              </a:rPr>
              <a:t> for E-MOSFET circuit below. Assume MOSFET has minimum values of I</a:t>
            </a:r>
            <a:r>
              <a:rPr lang="en-US" sz="1800" dirty="0">
                <a:latin typeface="Tahoma" panose="020B0604030504040204" pitchFamily="34" charset="0"/>
              </a:rPr>
              <a:t>D(on</a:t>
            </a:r>
            <a:r>
              <a:rPr lang="en-US" sz="1800" dirty="0" smtClean="0">
                <a:latin typeface="Tahoma" panose="020B0604030504040204" pitchFamily="34" charset="0"/>
              </a:rPr>
              <a:t>) </a:t>
            </a:r>
            <a:r>
              <a:rPr lang="en-US" sz="2400" dirty="0" smtClean="0">
                <a:latin typeface="Tahoma" panose="020B0604030504040204" pitchFamily="34" charset="0"/>
              </a:rPr>
              <a:t>=</a:t>
            </a:r>
            <a:r>
              <a:rPr lang="en-US" sz="2400" dirty="0">
                <a:latin typeface="Tahoma" panose="020B0604030504040204" pitchFamily="34" charset="0"/>
              </a:rPr>
              <a:t>200mA at V</a:t>
            </a:r>
            <a:r>
              <a:rPr lang="en-US" sz="1800" dirty="0">
                <a:latin typeface="Tahoma" panose="020B0604030504040204" pitchFamily="34" charset="0"/>
              </a:rPr>
              <a:t>GS</a:t>
            </a:r>
            <a:r>
              <a:rPr lang="en-US" sz="2400" dirty="0">
                <a:latin typeface="Tahoma" panose="020B0604030504040204" pitchFamily="34" charset="0"/>
              </a:rPr>
              <a:t>=4V and V</a:t>
            </a:r>
            <a:r>
              <a:rPr lang="en-US" sz="1800" dirty="0">
                <a:latin typeface="Tahoma" panose="020B0604030504040204" pitchFamily="34" charset="0"/>
              </a:rPr>
              <a:t>GS(</a:t>
            </a:r>
            <a:r>
              <a:rPr lang="en-US" sz="1800" dirty="0" err="1">
                <a:latin typeface="Tahoma" panose="020B0604030504040204" pitchFamily="34" charset="0"/>
              </a:rPr>
              <a:t>th</a:t>
            </a:r>
            <a:r>
              <a:rPr lang="en-US" sz="1800" dirty="0">
                <a:latin typeface="Tahoma" panose="020B0604030504040204" pitchFamily="34" charset="0"/>
              </a:rPr>
              <a:t>)</a:t>
            </a:r>
            <a:r>
              <a:rPr lang="en-US" sz="2400" dirty="0">
                <a:latin typeface="Tahoma" panose="020B0604030504040204" pitchFamily="34" charset="0"/>
              </a:rPr>
              <a:t>=2V.</a:t>
            </a:r>
          </a:p>
        </p:txBody>
      </p:sp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41" y="2426594"/>
            <a:ext cx="292417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949479"/>
              </p:ext>
            </p:extLst>
          </p:nvPr>
        </p:nvGraphicFramePr>
        <p:xfrm>
          <a:off x="4536583" y="3333481"/>
          <a:ext cx="46482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2679700" imgH="482600" progId="Equation.3">
                  <p:embed/>
                </p:oleObj>
              </mc:Choice>
              <mc:Fallback>
                <p:oleObj name="Equation" r:id="rId5" imgW="2679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583" y="3333481"/>
                        <a:ext cx="46482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008469"/>
              </p:ext>
            </p:extLst>
          </p:nvPr>
        </p:nvGraphicFramePr>
        <p:xfrm>
          <a:off x="4536583" y="4247881"/>
          <a:ext cx="4800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2755900" imgH="482600" progId="Equation.3">
                  <p:embed/>
                </p:oleObj>
              </mc:Choice>
              <mc:Fallback>
                <p:oleObj name="Equation" r:id="rId7" imgW="2755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583" y="4247881"/>
                        <a:ext cx="4800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566485"/>
              </p:ext>
            </p:extLst>
          </p:nvPr>
        </p:nvGraphicFramePr>
        <p:xfrm>
          <a:off x="4460383" y="5238481"/>
          <a:ext cx="6553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9" imgW="3581400" imgH="254000" progId="Equation.3">
                  <p:embed/>
                </p:oleObj>
              </mc:Choice>
              <mc:Fallback>
                <p:oleObj name="Equation" r:id="rId9" imgW="3581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383" y="5238481"/>
                        <a:ext cx="6553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25396"/>
              </p:ext>
            </p:extLst>
          </p:nvPr>
        </p:nvGraphicFramePr>
        <p:xfrm>
          <a:off x="4536583" y="6000481"/>
          <a:ext cx="563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1" imgW="3022600" imgH="228600" progId="Equation.3">
                  <p:embed/>
                </p:oleObj>
              </mc:Choice>
              <mc:Fallback>
                <p:oleObj name="Equation" r:id="rId11" imgW="3022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583" y="6000481"/>
                        <a:ext cx="5638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8385684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8534400" cy="11430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00"/>
                </a:solidFill>
              </a:rPr>
              <a:t>MOSFET Biasing- drain feedback bias</a:t>
            </a:r>
          </a:p>
        </p:txBody>
      </p:sp>
      <p:sp>
        <p:nvSpPr>
          <p:cNvPr id="135171" name="Text Box 2051"/>
          <p:cNvSpPr txBox="1">
            <a:spLocks noChangeArrowheads="1"/>
          </p:cNvSpPr>
          <p:nvPr/>
        </p:nvSpPr>
        <p:spPr bwMode="auto">
          <a:xfrm>
            <a:off x="1905000" y="1905000"/>
            <a:ext cx="51816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With drain-feedback </a:t>
            </a:r>
            <a:r>
              <a:rPr lang="en-US" altLang="en-US" sz="28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bias there is no voltage drop across </a:t>
            </a:r>
            <a:r>
              <a:rPr lang="en-US" altLang="en-US" sz="2800" i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R</a:t>
            </a:r>
            <a:r>
              <a:rPr lang="en-US" altLang="en-US" sz="2800" i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</a:t>
            </a:r>
            <a:r>
              <a:rPr lang="en-US" altLang="en-US" sz="28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making </a:t>
            </a:r>
            <a:r>
              <a:rPr lang="en-US" altLang="en-US" sz="2800" i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</a:t>
            </a:r>
            <a:r>
              <a:rPr lang="en-US" altLang="en-US" sz="2800" i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</a:t>
            </a:r>
            <a:r>
              <a:rPr lang="en-US" altLang="en-US" sz="2800" i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= V</a:t>
            </a:r>
            <a:r>
              <a:rPr lang="en-US" altLang="en-US" sz="2800" i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DS</a:t>
            </a:r>
            <a:r>
              <a:rPr lang="en-US" altLang="en-US" sz="28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  <a:r>
              <a:rPr lang="en-US" altLang="en-US" sz="2800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With </a:t>
            </a:r>
            <a:r>
              <a:rPr lang="en-US" altLang="en-US" sz="2800" i="1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V</a:t>
            </a:r>
            <a:r>
              <a:rPr lang="en-US" altLang="en-US" sz="2800" i="1" baseline="-25000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GS</a:t>
            </a:r>
            <a:r>
              <a:rPr lang="en-US" altLang="en-US" sz="2800" i="1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given determining I</a:t>
            </a:r>
            <a:r>
              <a:rPr lang="en-US" altLang="en-US" sz="2800" baseline="-25000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US" altLang="en-US" sz="2800" dirty="0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can be accomplished by the formula below.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US" altLang="en-US" sz="2800" b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= (V</a:t>
            </a:r>
            <a:r>
              <a:rPr lang="en-US" altLang="en-US" sz="2800" b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DD </a:t>
            </a: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– V</a:t>
            </a:r>
            <a:r>
              <a:rPr lang="en-US" altLang="en-US" sz="2800" b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DS</a:t>
            </a:r>
            <a:r>
              <a:rPr lang="en-US" altLang="en-US" sz="2800" b="1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)/R</a:t>
            </a:r>
            <a:r>
              <a:rPr lang="en-US" altLang="en-US" sz="2800" b="1" baseline="-25000" dirty="0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800" b="1" dirty="0">
              <a:solidFill>
                <a:srgbClr val="04617B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35172" name="Picture 20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371601"/>
            <a:ext cx="27130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814332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856" y="296214"/>
            <a:ext cx="10341736" cy="620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8427"/>
      </p:ext>
    </p:extLst>
  </p:cSld>
  <p:clrMapOvr>
    <a:masterClrMapping/>
  </p:clrMapOvr>
  <p:transition>
    <p:fade thruBlk="1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318</Words>
  <Application>Microsoft Office PowerPoint</Application>
  <PresentationFormat>Widescreen</PresentationFormat>
  <Paragraphs>33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Constantia</vt:lpstr>
      <vt:lpstr>Tahoma</vt:lpstr>
      <vt:lpstr>Times New Roman</vt:lpstr>
      <vt:lpstr>Wingdings 2</vt:lpstr>
      <vt:lpstr>Office Theme</vt:lpstr>
      <vt:lpstr>Flow</vt:lpstr>
      <vt:lpstr>1_Flow</vt:lpstr>
      <vt:lpstr>Equation</vt:lpstr>
      <vt:lpstr>E-MOSFET</vt:lpstr>
      <vt:lpstr>E-MOSFET Characteristics and Parameters</vt:lpstr>
      <vt:lpstr>MOSFET Biasing- voltage divider bias</vt:lpstr>
      <vt:lpstr>Example 7-16</vt:lpstr>
      <vt:lpstr>MOSFET Biasing- drain feedback bias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E-MOSFET Characteristics and Parameters</dc:title>
  <dc:creator>fenna85</dc:creator>
  <cp:lastModifiedBy>fenna85</cp:lastModifiedBy>
  <cp:revision>4</cp:revision>
  <dcterms:created xsi:type="dcterms:W3CDTF">2013-12-15T07:17:46Z</dcterms:created>
  <dcterms:modified xsi:type="dcterms:W3CDTF">2013-12-15T09:01:05Z</dcterms:modified>
</cp:coreProperties>
</file>