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60" r:id="rId5"/>
    <p:sldId id="259" r:id="rId6"/>
    <p:sldId id="263" r:id="rId7"/>
    <p:sldId id="267" r:id="rId8"/>
    <p:sldId id="266" r:id="rId9"/>
    <p:sldId id="261" r:id="rId10"/>
    <p:sldId id="258" r:id="rId11"/>
    <p:sldId id="265" r:id="rId12"/>
    <p:sldId id="264"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6" autoAdjust="0"/>
  </p:normalViewPr>
  <p:slideViewPr>
    <p:cSldViewPr snapToGrid="0" snapToObjects="1">
      <p:cViewPr varScale="1">
        <p:scale>
          <a:sx n="103" d="100"/>
          <a:sy n="103" d="100"/>
        </p:scale>
        <p:origin x="-15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71CB9-97C8-ED47-92A8-0F271E51F4B4}" type="datetimeFigureOut">
              <a:rPr lang="en-US" smtClean="0"/>
              <a:t>10/10/14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7F530-F011-894F-AB9E-D26484D6EB9B}" type="slidenum">
              <a:rPr lang="en-US" smtClean="0"/>
              <a:t>‹#›</a:t>
            </a:fld>
            <a:endParaRPr lang="en-US"/>
          </a:p>
        </p:txBody>
      </p:sp>
    </p:spTree>
    <p:extLst>
      <p:ext uri="{BB962C8B-B14F-4D97-AF65-F5344CB8AC3E}">
        <p14:creationId xmlns:p14="http://schemas.microsoft.com/office/powerpoint/2010/main" val="2601792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C7F530-F011-894F-AB9E-D26484D6EB9B}" type="slidenum">
              <a:rPr lang="en-US" smtClean="0"/>
              <a:t>1</a:t>
            </a:fld>
            <a:endParaRPr lang="en-US"/>
          </a:p>
        </p:txBody>
      </p:sp>
    </p:spTree>
    <p:extLst>
      <p:ext uri="{BB962C8B-B14F-4D97-AF65-F5344CB8AC3E}">
        <p14:creationId xmlns:p14="http://schemas.microsoft.com/office/powerpoint/2010/main" val="188223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Utility:</a:t>
            </a:r>
            <a:r>
              <a:rPr lang="en-US" baseline="0" dirty="0" smtClean="0"/>
              <a:t> wind turbines are larger than 100 kw, are developed with electricity delivered to the power grid and distributed to the end user by electric utilities or power system operator</a:t>
            </a:r>
          </a:p>
          <a:p>
            <a:r>
              <a:rPr lang="en-US" baseline="0" dirty="0" smtClean="0"/>
              <a:t>Turbines on wind farms are connected so the electricity can travel from the wind farm to the power grid, once there power operators will direct it to where its needed </a:t>
            </a:r>
          </a:p>
          <a:p>
            <a:r>
              <a:rPr lang="en-US" baseline="0" dirty="0" smtClean="0"/>
              <a:t>Wind farms are located on private land where the developer of the farm leases the land from the original land owner providing lease payments </a:t>
            </a:r>
          </a:p>
          <a:p>
            <a:r>
              <a:rPr lang="en-US" baseline="0" dirty="0" smtClean="0"/>
              <a:t>Wind accounts for less than 1% of the electricity generated in the US, but installed capacity have been expanding at an annual average rate of 25% </a:t>
            </a:r>
          </a:p>
          <a:p>
            <a:endParaRPr lang="en-US" baseline="0" dirty="0" smtClean="0"/>
          </a:p>
          <a:p>
            <a:r>
              <a:rPr lang="en-US" baseline="0" dirty="0" smtClean="0"/>
              <a:t>Distributed/Small Winds: turbines of 100 kw or smaller to directly power a home, farm, or small business </a:t>
            </a:r>
          </a:p>
          <a:p>
            <a:r>
              <a:rPr lang="en-US" baseline="0" dirty="0" smtClean="0"/>
              <a:t>More expensive than utility scale due to no being connected to the grid, needs expensive battery  </a:t>
            </a:r>
          </a:p>
          <a:p>
            <a:endParaRPr lang="en-US" baseline="0" dirty="0" smtClean="0"/>
          </a:p>
          <a:p>
            <a:r>
              <a:rPr lang="en-US" baseline="0" dirty="0" smtClean="0"/>
              <a:t>Offshore Wind: turbines placed in bodies of water around the world, not currently in US though</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10</a:t>
            </a:fld>
            <a:endParaRPr lang="en-US"/>
          </a:p>
        </p:txBody>
      </p:sp>
    </p:spTree>
    <p:extLst>
      <p:ext uri="{BB962C8B-B14F-4D97-AF65-F5344CB8AC3E}">
        <p14:creationId xmlns:p14="http://schemas.microsoft.com/office/powerpoint/2010/main" val="268482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 cost higher then onshore wind </a:t>
            </a:r>
          </a:p>
          <a:p>
            <a:r>
              <a:rPr lang="en-US" dirty="0" smtClean="0"/>
              <a:t>Off-shore</a:t>
            </a:r>
            <a:r>
              <a:rPr lang="en-US" baseline="0" dirty="0" smtClean="0"/>
              <a:t> wind speeds are generally higher and steadier allowing greater energy production, the farther off shore you go the higher the wind speeds </a:t>
            </a:r>
          </a:p>
          <a:p>
            <a:r>
              <a:rPr lang="en-US" baseline="0" dirty="0" smtClean="0"/>
              <a:t>Off-shore turbines kept within 30 meter deep due to high developmental cost and 5 km in distance away from the grid, this leads to sight issues </a:t>
            </a:r>
          </a:p>
          <a:p>
            <a:r>
              <a:rPr lang="en-US" baseline="0" dirty="0" smtClean="0"/>
              <a:t>Current onshore wind potential can produce energy for 10 US, offshore potential could product energy for 13 US</a:t>
            </a:r>
          </a:p>
          <a:p>
            <a:r>
              <a:rPr lang="en-US" baseline="0" dirty="0" smtClean="0"/>
              <a:t>Currently no off-shore wind farms in US, but cape cod wind was signed off to happen in 2010 after much debate and will be the first US wind farm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11</a:t>
            </a:fld>
            <a:endParaRPr lang="en-US"/>
          </a:p>
        </p:txBody>
      </p:sp>
    </p:spTree>
    <p:extLst>
      <p:ext uri="{BB962C8B-B14F-4D97-AF65-F5344CB8AC3E}">
        <p14:creationId xmlns:p14="http://schemas.microsoft.com/office/powerpoint/2010/main" val="18192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Noise:</a:t>
            </a:r>
            <a:r>
              <a:rPr lang="en-US" baseline="0" dirty="0" smtClean="0"/>
              <a:t> the sources of the noise come from mechanical noise from the gearbox and generator, and aerodynamic noise which comes from the interaction of the air flow with the blades, most commercial wind turbines undergo noise measurement tests, most wind farms are far away from human habitat to eliminate noise complaints </a:t>
            </a:r>
          </a:p>
          <a:p>
            <a:r>
              <a:rPr lang="en-US" baseline="0" dirty="0" smtClean="0"/>
              <a:t>Electromagnetic Interference: when a turbine is positioned between a radio or television transmitter and receiver it can reflect some of the electromagnetic radiation in such a way that the reflected wave interferes with the original signal as it arrives at the receiver, this causes the received signal to be distorted, the extent depends on the material to make the blades, metal blades cause the biggest problem, laminated timber blades absorb rather than reflect radio waves so do not present a problem </a:t>
            </a:r>
          </a:p>
          <a:p>
            <a:r>
              <a:rPr lang="en-US" baseline="0" dirty="0" smtClean="0"/>
              <a:t>Birds: every turbine kills 1-2 birds per year (100,000-400,000 birds a year), the major cause of birds death is building and windows which kill 100 million to 1 billion, as wind farms become increasingly popular project sites need to be conscious of bird sensitive areas </a:t>
            </a:r>
          </a:p>
          <a:p>
            <a:r>
              <a:rPr lang="en-US" baseline="0" dirty="0" smtClean="0"/>
              <a:t>Visual appearance of landscape, resistant to changes in appearance of landscapes, opinions often change once structures have been around for a while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12</a:t>
            </a:fld>
            <a:endParaRPr lang="en-US"/>
          </a:p>
        </p:txBody>
      </p:sp>
    </p:spTree>
    <p:extLst>
      <p:ext uri="{BB962C8B-B14F-4D97-AF65-F5344CB8AC3E}">
        <p14:creationId xmlns:p14="http://schemas.microsoft.com/office/powerpoint/2010/main" val="3264385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Renewable</a:t>
            </a:r>
            <a:r>
              <a:rPr lang="en-US" baseline="0" dirty="0" smtClean="0"/>
              <a:t> Portfolio Standards- set targets for renewable energy in the near and long term future, currently 29 states have renewable portfolio standards, but this does not occur at a federal level  </a:t>
            </a:r>
          </a:p>
          <a:p>
            <a:r>
              <a:rPr lang="en-US" baseline="0" dirty="0" smtClean="0"/>
              <a:t>Deploying wind energy at a larger level than it is today requires the US to upgrade and expand our nation’s transmission grid, and use the current grid more efficiently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13</a:t>
            </a:fld>
            <a:endParaRPr lang="en-US"/>
          </a:p>
        </p:txBody>
      </p:sp>
    </p:spTree>
    <p:extLst>
      <p:ext uri="{BB962C8B-B14F-4D97-AF65-F5344CB8AC3E}">
        <p14:creationId xmlns:p14="http://schemas.microsoft.com/office/powerpoint/2010/main" val="107057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a:t>
            </a:r>
            <a:r>
              <a:rPr lang="en-US" baseline="0" dirty="0" smtClean="0"/>
              <a:t> energy is a domestic, renewable source of energy that generates no pollution and has little environment impact up to 95% of land used for wind farms can also be used for other profitable activities including ranching, farming, and forestry </a:t>
            </a:r>
          </a:p>
          <a:p>
            <a:r>
              <a:rPr lang="en-US" baseline="0" dirty="0" smtClean="0"/>
              <a:t>The current estimate of wind energy potential is 10x the amount of electricity consumption for the entire US </a:t>
            </a:r>
          </a:p>
          <a:p>
            <a:r>
              <a:rPr lang="en-US" baseline="0" dirty="0" smtClean="0"/>
              <a:t>The US currently get 4.1% of its energy from wind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2</a:t>
            </a:fld>
            <a:endParaRPr lang="en-US"/>
          </a:p>
        </p:txBody>
      </p:sp>
    </p:spTree>
    <p:extLst>
      <p:ext uri="{BB962C8B-B14F-4D97-AF65-F5344CB8AC3E}">
        <p14:creationId xmlns:p14="http://schemas.microsoft.com/office/powerpoint/2010/main" val="311740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cost</a:t>
            </a:r>
            <a:r>
              <a:rPr lang="en-US" baseline="0" dirty="0" smtClean="0"/>
              <a:t> and low risk option for electricity consumers and utilities </a:t>
            </a:r>
          </a:p>
          <a:p>
            <a:r>
              <a:rPr lang="en-US" baseline="0" dirty="0" smtClean="0"/>
              <a:t>Primary drivers that determines the cost of electricity from wind energy: capital cost, capacity factor, and operating cost</a:t>
            </a:r>
          </a:p>
          <a:p>
            <a:r>
              <a:rPr lang="en-US" baseline="0" dirty="0" smtClean="0"/>
              <a:t>With improving technology and techniques wind energy is increasingly becoming one of the most affordable forms of electricity today </a:t>
            </a:r>
          </a:p>
          <a:p>
            <a:r>
              <a:rPr lang="en-US" baseline="0" dirty="0" smtClean="0"/>
              <a:t>When assessing new sources of electricity generation, utilities consider risk of fuel price risk, future environmental regulation as well as cost </a:t>
            </a:r>
          </a:p>
          <a:p>
            <a:r>
              <a:rPr lang="en-US" baseline="0" dirty="0" smtClean="0"/>
              <a:t>Since wind energy doesn’t have fuel cost, contracts called power purchase agreements are signed that last about 20-30 years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3</a:t>
            </a:fld>
            <a:endParaRPr lang="en-US"/>
          </a:p>
        </p:txBody>
      </p:sp>
    </p:spTree>
    <p:extLst>
      <p:ext uri="{BB962C8B-B14F-4D97-AF65-F5344CB8AC3E}">
        <p14:creationId xmlns:p14="http://schemas.microsoft.com/office/powerpoint/2010/main" val="184397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t>
            </a:r>
            <a:r>
              <a:rPr lang="en-US" baseline="0" dirty="0" smtClean="0"/>
              <a:t> burns around 5.4 billion metric ton of carbon dioxide each year, the power sector is the biggest source of carbon dioxide emissions, contributing to 38% of carbon dioxide emissions in the US</a:t>
            </a:r>
          </a:p>
          <a:p>
            <a:r>
              <a:rPr lang="en-US" baseline="0" dirty="0" smtClean="0"/>
              <a:t>In 2013 168 million mega-watts per hour was generated by wind energy, which avoided over 96 million metric ton of carbon dioxide being emitted into the atmosphere, this reduced the power-sector carbon dioxide emission by 4.4%, and is equivalent to taking 16 million cars off the road </a:t>
            </a:r>
          </a:p>
          <a:p>
            <a:r>
              <a:rPr lang="en-US" baseline="0" dirty="0" smtClean="0"/>
              <a:t>On average a single average size wind turbine will avoid over 3,500 metric tons of CO2 annually, equivalent to taking 600 cars off the road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4</a:t>
            </a:fld>
            <a:endParaRPr lang="en-US"/>
          </a:p>
        </p:txBody>
      </p:sp>
    </p:spTree>
    <p:extLst>
      <p:ext uri="{BB962C8B-B14F-4D97-AF65-F5344CB8AC3E}">
        <p14:creationId xmlns:p14="http://schemas.microsoft.com/office/powerpoint/2010/main" val="312869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 turbines are basically</a:t>
            </a:r>
            <a:r>
              <a:rPr lang="en-US" baseline="0" dirty="0" smtClean="0"/>
              <a:t> highly evolved version of windmills </a:t>
            </a:r>
          </a:p>
          <a:p>
            <a:r>
              <a:rPr lang="en-US" baseline="0" dirty="0" smtClean="0"/>
              <a:t>Wind comes from solar heating of earth’s surface </a:t>
            </a:r>
          </a:p>
          <a:p>
            <a:r>
              <a:rPr lang="en-US" baseline="0" dirty="0" smtClean="0"/>
              <a:t>The earth receives 1.74 x 10^17 watts of power an hour from the sun, 2% of this energy is concerted to wind energy </a:t>
            </a:r>
          </a:p>
          <a:p>
            <a:r>
              <a:rPr lang="en-US" baseline="0" dirty="0" smtClean="0"/>
              <a:t>Modern wind turbines harness wind’s kinetic energy and convert it into electricity </a:t>
            </a:r>
          </a:p>
          <a:p>
            <a:r>
              <a:rPr lang="en-US" baseline="0" dirty="0" smtClean="0"/>
              <a:t>How Wind Energy Works: blades capture energy and rotate, this triggers an internal shaft to spin which is connected to a gear box increasing the speed of rotation, the gear box is connected to a generator that ultimately produces the energy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5</a:t>
            </a:fld>
            <a:endParaRPr lang="en-US"/>
          </a:p>
        </p:txBody>
      </p:sp>
    </p:spTree>
    <p:extLst>
      <p:ext uri="{BB962C8B-B14F-4D97-AF65-F5344CB8AC3E}">
        <p14:creationId xmlns:p14="http://schemas.microsoft.com/office/powerpoint/2010/main" val="204433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a:t>
            </a:r>
          </a:p>
          <a:p>
            <a:r>
              <a:rPr lang="en-US" dirty="0" smtClean="0"/>
              <a:t>Time: estimate assuming an annual</a:t>
            </a:r>
            <a:r>
              <a:rPr lang="en-US" baseline="0" dirty="0" smtClean="0"/>
              <a:t> average wind speed and a statistical distribution of wind speeds over time </a:t>
            </a:r>
            <a:endParaRPr lang="en-US" dirty="0" smtClean="0"/>
          </a:p>
          <a:p>
            <a:r>
              <a:rPr lang="en-US" dirty="0" smtClean="0"/>
              <a:t>Power of</a:t>
            </a:r>
            <a:r>
              <a:rPr lang="en-US" baseline="0" dirty="0" smtClean="0"/>
              <a:t> a mass of air moving through a hoop at velocity v</a:t>
            </a:r>
          </a:p>
          <a:p>
            <a:r>
              <a:rPr lang="en-US" baseline="0" dirty="0" smtClean="0"/>
              <a:t>Density of air = 1.239 kg/m^3 </a:t>
            </a:r>
          </a:p>
          <a:p>
            <a:r>
              <a:rPr lang="en-US" baseline="0" dirty="0" smtClean="0"/>
              <a:t>A = area which through the wind is passing, through the wind turbine rotor </a:t>
            </a:r>
          </a:p>
          <a:p>
            <a:r>
              <a:rPr lang="en-US" baseline="0" dirty="0" smtClean="0"/>
              <a:t>V = wind velocity </a:t>
            </a:r>
          </a:p>
          <a:p>
            <a:r>
              <a:rPr lang="en-US" baseline="0" dirty="0" smtClean="0"/>
              <a:t>Betz Limit = 59%</a:t>
            </a:r>
          </a:p>
          <a:p>
            <a:r>
              <a:rPr lang="en-US" baseline="0" dirty="0" smtClean="0"/>
              <a:t>Thus maximum mechanical power extracted from wind blowing through a hoop at a certain rate would be .59*(.5)pAV^3 </a:t>
            </a:r>
          </a:p>
          <a:p>
            <a:r>
              <a:rPr lang="en-US" baseline="0" dirty="0" smtClean="0"/>
              <a:t>Higher the wind speed, higher the efficiency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6</a:t>
            </a:fld>
            <a:endParaRPr lang="en-US"/>
          </a:p>
        </p:txBody>
      </p:sp>
    </p:spTree>
    <p:extLst>
      <p:ext uri="{BB962C8B-B14F-4D97-AF65-F5344CB8AC3E}">
        <p14:creationId xmlns:p14="http://schemas.microsoft.com/office/powerpoint/2010/main" val="403625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wind</a:t>
            </a:r>
            <a:r>
              <a:rPr lang="en-US" baseline="0" dirty="0" smtClean="0"/>
              <a:t> turbines use aerodynamic principles to capture wind’s energy most efficiently </a:t>
            </a:r>
            <a:endParaRPr lang="en-US" dirty="0" smtClean="0"/>
          </a:p>
          <a:p>
            <a:r>
              <a:rPr lang="en-US" dirty="0" smtClean="0"/>
              <a:t>An object in an air stream</a:t>
            </a:r>
            <a:r>
              <a:rPr lang="en-US" baseline="0" dirty="0" smtClean="0"/>
              <a:t> experiences a force  that is imparted from the air stream to that object, this force is equivalent to two component forces acting in perpendicular directions known as the drag and lift force, the magnitude of these forces depend on the shape of the object, its orientation to the direction of air the air stream, and the velocity of the air stream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Drag Force- component that is in line with the direction of the air stream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Acts parallel</a:t>
            </a:r>
            <a:r>
              <a:rPr lang="en-US" baseline="0" dirty="0" smtClean="0"/>
              <a:t> to wind flow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Lift Force- the component that is at right angles to the direction of the air stream,</a:t>
            </a:r>
            <a:r>
              <a:rPr lang="en-US" baseline="0" dirty="0" smtClean="0"/>
              <a:t> principle force that drives modern wind turbine rotor and thus allows it to produce power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Acts perpendicular to the wind flow </a:t>
            </a:r>
            <a:endParaRPr lang="en-US" dirty="0" smtClean="0"/>
          </a:p>
          <a:p>
            <a:r>
              <a:rPr lang="en-US" dirty="0" smtClean="0"/>
              <a:t>Modern</a:t>
            </a:r>
            <a:r>
              <a:rPr lang="en-US" baseline="0" dirty="0" smtClean="0"/>
              <a:t> wind turbines make use of the aerodynamic forces generated by </a:t>
            </a:r>
            <a:r>
              <a:rPr lang="en-US" baseline="0" dirty="0" err="1" smtClean="0"/>
              <a:t>aerofoils</a:t>
            </a:r>
            <a:r>
              <a:rPr lang="en-US" baseline="0" dirty="0" smtClean="0"/>
              <a:t> in order to extract power from the wind but each harness these forces in different ways </a:t>
            </a:r>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7</a:t>
            </a:fld>
            <a:endParaRPr lang="en-US"/>
          </a:p>
        </p:txBody>
      </p:sp>
    </p:spTree>
    <p:extLst>
      <p:ext uri="{BB962C8B-B14F-4D97-AF65-F5344CB8AC3E}">
        <p14:creationId xmlns:p14="http://schemas.microsoft.com/office/powerpoint/2010/main" val="172090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Horizontal</a:t>
            </a:r>
          </a:p>
          <a:p>
            <a:r>
              <a:rPr lang="en-US" dirty="0" smtClean="0"/>
              <a:t>Equipped</a:t>
            </a:r>
            <a:r>
              <a:rPr lang="en-US" baseline="0" dirty="0" smtClean="0"/>
              <a:t> with wind assessment equipment that will automatically rotate into the face of the wind and angle its blades to optimize energy capture </a:t>
            </a:r>
          </a:p>
          <a:p>
            <a:r>
              <a:rPr lang="en-US" baseline="0" dirty="0" smtClean="0"/>
              <a:t>Usually has 2-3 blades </a:t>
            </a:r>
          </a:p>
          <a:p>
            <a:r>
              <a:rPr lang="en-US" baseline="0" dirty="0" smtClean="0"/>
              <a:t>Produce high torque at low rotor speed</a:t>
            </a:r>
          </a:p>
          <a:p>
            <a:endParaRPr lang="en-US" baseline="0" dirty="0" smtClean="0"/>
          </a:p>
          <a:p>
            <a:r>
              <a:rPr lang="en-US" baseline="0" dirty="0" smtClean="0"/>
              <a:t>Vertical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wind from any direction without need for position device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Besides this up side they have found little commercial success due to issues with power quality,</a:t>
            </a:r>
            <a:r>
              <a:rPr lang="en-US" baseline="0" dirty="0" smtClean="0"/>
              <a:t> cyclic loads in the tower systems and the lower efficiency of some of them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 economically competitive with horizontal design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 able to self-start since they are unable to produce sufficient aerodynamic starting torque , most need some type of mechanism to start </a:t>
            </a:r>
            <a:endParaRPr lang="en-US" dirty="0" smtClean="0"/>
          </a:p>
          <a:p>
            <a:endParaRPr lang="en-US" dirty="0"/>
          </a:p>
        </p:txBody>
      </p:sp>
      <p:sp>
        <p:nvSpPr>
          <p:cNvPr id="4" name="Slide Number Placeholder 3"/>
          <p:cNvSpPr>
            <a:spLocks noGrp="1"/>
          </p:cNvSpPr>
          <p:nvPr>
            <p:ph type="sldNum" sz="quarter" idx="10"/>
          </p:nvPr>
        </p:nvSpPr>
        <p:spPr/>
        <p:txBody>
          <a:bodyPr/>
          <a:lstStyle/>
          <a:p>
            <a:fld id="{88C7F530-F011-894F-AB9E-D26484D6EB9B}" type="slidenum">
              <a:rPr lang="en-US" smtClean="0"/>
              <a:t>8</a:t>
            </a:fld>
            <a:endParaRPr lang="en-US"/>
          </a:p>
        </p:txBody>
      </p:sp>
    </p:spTree>
    <p:extLst>
      <p:ext uri="{BB962C8B-B14F-4D97-AF65-F5344CB8AC3E}">
        <p14:creationId xmlns:p14="http://schemas.microsoft.com/office/powerpoint/2010/main" val="233429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Thinner planetary</a:t>
            </a:r>
            <a:r>
              <a:rPr lang="en-US" baseline="0" dirty="0" smtClean="0"/>
              <a:t> boundary layer means that stronger winds blow closer to the ground, boundary layer gets thinner where surface obstruction such as trees a d topography are minimal -&gt; US Flat Plains </a:t>
            </a:r>
          </a:p>
          <a:p>
            <a:r>
              <a:rPr lang="en-US" baseline="0" dirty="0" smtClean="0"/>
              <a:t>North Dakota has enough available wind resources to supply energy to 36% of the US </a:t>
            </a:r>
          </a:p>
          <a:p>
            <a:r>
              <a:rPr lang="en-US" baseline="0" dirty="0" smtClean="0"/>
              <a:t>Wind speed can change from day-day, day-month, day-year</a:t>
            </a:r>
          </a:p>
          <a:p>
            <a:r>
              <a:rPr lang="en-US" baseline="0" dirty="0" smtClean="0"/>
              <a:t>A small change in wind velocity has a big impact on power and energy (since velocity is cubed) </a:t>
            </a:r>
          </a:p>
          <a:p>
            <a:r>
              <a:rPr lang="en-US" baseline="0" dirty="0" smtClean="0"/>
              <a:t>Wind speeds also varies at different times in different locations (example might be higher in California in the afternoon and higher in the morning in Minnesota)</a:t>
            </a:r>
          </a:p>
          <a:p>
            <a:endParaRPr lang="en-US" baseline="0" dirty="0" smtClean="0"/>
          </a:p>
          <a:p>
            <a:r>
              <a:rPr lang="en-US" baseline="0" dirty="0" smtClean="0"/>
              <a:t>Wisconsin</a:t>
            </a:r>
          </a:p>
          <a:p>
            <a:r>
              <a:rPr lang="en-US" baseline="0" dirty="0" smtClean="0"/>
              <a:t>Currently has 417 wind turbines, ranks 22</a:t>
            </a:r>
            <a:r>
              <a:rPr lang="en-US" baseline="30000" dirty="0" smtClean="0"/>
              <a:t>nd</a:t>
            </a:r>
            <a:r>
              <a:rPr lang="en-US" baseline="0" dirty="0" smtClean="0"/>
              <a:t> out of 43 for number of utility scaled wind turbines </a:t>
            </a:r>
          </a:p>
          <a:p>
            <a:r>
              <a:rPr lang="en-US" baseline="0" dirty="0" smtClean="0"/>
              <a:t>Ranks 17 in wind energy potential, currently Wisconsin’s wind potential is 4x the state’s current electricity needs </a:t>
            </a:r>
          </a:p>
          <a:p>
            <a:r>
              <a:rPr lang="en-US" baseline="0" dirty="0" smtClean="0"/>
              <a:t>Wisconsin enacted a renewable portfolio standard in 1999 and increased its requirement in 2006, which requires 10% of Wisconsin’s utilities to be generated by renewable resources </a:t>
            </a:r>
          </a:p>
        </p:txBody>
      </p:sp>
      <p:sp>
        <p:nvSpPr>
          <p:cNvPr id="4" name="Slide Number Placeholder 3"/>
          <p:cNvSpPr>
            <a:spLocks noGrp="1"/>
          </p:cNvSpPr>
          <p:nvPr>
            <p:ph type="sldNum" sz="quarter" idx="10"/>
          </p:nvPr>
        </p:nvSpPr>
        <p:spPr/>
        <p:txBody>
          <a:bodyPr/>
          <a:lstStyle/>
          <a:p>
            <a:fld id="{88C7F530-F011-894F-AB9E-D26484D6EB9B}" type="slidenum">
              <a:rPr lang="en-US" smtClean="0"/>
              <a:t>9</a:t>
            </a:fld>
            <a:endParaRPr lang="en-US"/>
          </a:p>
        </p:txBody>
      </p:sp>
    </p:spTree>
    <p:extLst>
      <p:ext uri="{BB962C8B-B14F-4D97-AF65-F5344CB8AC3E}">
        <p14:creationId xmlns:p14="http://schemas.microsoft.com/office/powerpoint/2010/main" val="46007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99A62-580F-0F44-BC0F-41C51FF5307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67297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99A62-580F-0F44-BC0F-41C51FF5307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17410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99A62-580F-0F44-BC0F-41C51FF5307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189951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99A62-580F-0F44-BC0F-41C51FF5307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26263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9A62-580F-0F44-BC0F-41C51FF5307F}"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94573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99A62-580F-0F44-BC0F-41C51FF5307F}"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410004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99A62-580F-0F44-BC0F-41C51FF5307F}" type="datetimeFigureOut">
              <a:rPr lang="en-US" smtClean="0"/>
              <a:t>10/10/14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264088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99A62-580F-0F44-BC0F-41C51FF5307F}" type="datetimeFigureOut">
              <a:rPr lang="en-US" smtClean="0"/>
              <a:t>10/10/14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95954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9A62-580F-0F44-BC0F-41C51FF5307F}" type="datetimeFigureOut">
              <a:rPr lang="en-US" smtClean="0"/>
              <a:t>10/10/14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218798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9A62-580F-0F44-BC0F-41C51FF5307F}"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189644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9A62-580F-0F44-BC0F-41C51FF5307F}"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62A4D-B67D-834C-B8A9-264BBEFB5E36}" type="slidenum">
              <a:rPr lang="en-US" smtClean="0"/>
              <a:t>‹#›</a:t>
            </a:fld>
            <a:endParaRPr lang="en-US"/>
          </a:p>
        </p:txBody>
      </p:sp>
    </p:spTree>
    <p:extLst>
      <p:ext uri="{BB962C8B-B14F-4D97-AF65-F5344CB8AC3E}">
        <p14:creationId xmlns:p14="http://schemas.microsoft.com/office/powerpoint/2010/main" val="3973379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99A62-580F-0F44-BC0F-41C51FF5307F}" type="datetimeFigureOut">
              <a:rPr lang="en-US" smtClean="0"/>
              <a:t>10/10/14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62A4D-B67D-834C-B8A9-264BBEFB5E36}" type="slidenum">
              <a:rPr lang="en-US" smtClean="0"/>
              <a:t>‹#›</a:t>
            </a:fld>
            <a:endParaRPr lang="en-US"/>
          </a:p>
        </p:txBody>
      </p:sp>
    </p:spTree>
    <p:extLst>
      <p:ext uri="{BB962C8B-B14F-4D97-AF65-F5344CB8AC3E}">
        <p14:creationId xmlns:p14="http://schemas.microsoft.com/office/powerpoint/2010/main" val="55668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 Energy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Chemical Engineering Seminar</a:t>
            </a:r>
          </a:p>
          <a:p>
            <a:r>
              <a:rPr lang="en-US" dirty="0" smtClean="0">
                <a:solidFill>
                  <a:schemeClr val="tx1"/>
                </a:solidFill>
              </a:rPr>
              <a:t>By: Jacqueline Milkovich</a:t>
            </a:r>
            <a:endParaRPr lang="en-US" dirty="0">
              <a:solidFill>
                <a:schemeClr val="tx1"/>
              </a:solidFill>
            </a:endParaRPr>
          </a:p>
        </p:txBody>
      </p:sp>
    </p:spTree>
    <p:extLst>
      <p:ext uri="{BB962C8B-B14F-4D97-AF65-F5344CB8AC3E}">
        <p14:creationId xmlns:p14="http://schemas.microsoft.com/office/powerpoint/2010/main" val="3327224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Wind Energy</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Utility Scale Wind</a:t>
            </a:r>
          </a:p>
          <a:p>
            <a:pPr marL="914400" lvl="1" indent="-514350"/>
            <a:r>
              <a:rPr lang="en-US" dirty="0" smtClean="0"/>
              <a:t>Turbines &gt; 100 KW</a:t>
            </a:r>
          </a:p>
          <a:p>
            <a:pPr marL="914400" lvl="1" indent="-514350"/>
            <a:r>
              <a:rPr lang="en-US" dirty="0" smtClean="0"/>
              <a:t>Electricity delivered to power grid</a:t>
            </a:r>
          </a:p>
          <a:p>
            <a:pPr marL="914400" lvl="1" indent="-514350"/>
            <a:r>
              <a:rPr lang="en-US" dirty="0" smtClean="0"/>
              <a:t>Less than 1% of the electricity generated in US</a:t>
            </a:r>
          </a:p>
          <a:p>
            <a:pPr marL="514350" indent="-514350">
              <a:buFont typeface="+mj-lt"/>
              <a:buAutoNum type="arabicPeriod"/>
            </a:pPr>
            <a:r>
              <a:rPr lang="en-US" dirty="0" smtClean="0"/>
              <a:t>Distributed/Smal</a:t>
            </a:r>
            <a:r>
              <a:rPr lang="en-US" dirty="0" smtClean="0"/>
              <a:t>l Winds</a:t>
            </a:r>
          </a:p>
          <a:p>
            <a:pPr marL="914400" lvl="1" indent="-514350"/>
            <a:r>
              <a:rPr lang="en-US" dirty="0" smtClean="0"/>
              <a:t>Turbines &lt; 100 KW</a:t>
            </a:r>
          </a:p>
          <a:p>
            <a:pPr marL="857250" lvl="1" indent="-457200"/>
            <a:r>
              <a:rPr lang="en-US" dirty="0" smtClean="0"/>
              <a:t>Electricity delivered directly to home/farm</a:t>
            </a:r>
          </a:p>
          <a:p>
            <a:pPr marL="857250" lvl="1" indent="-457200"/>
            <a:r>
              <a:rPr lang="en-US" dirty="0" smtClean="0"/>
              <a:t>More expensive than utility scale </a:t>
            </a:r>
          </a:p>
          <a:p>
            <a:pPr marL="514350" indent="-514350">
              <a:buFont typeface="+mj-lt"/>
              <a:buAutoNum type="arabicPeriod"/>
            </a:pPr>
            <a:r>
              <a:rPr lang="en-US" dirty="0" smtClean="0"/>
              <a:t>Offshore Winds </a:t>
            </a:r>
          </a:p>
          <a:p>
            <a:pPr marL="914400" lvl="1" indent="-514350"/>
            <a:r>
              <a:rPr lang="en-US" dirty="0" smtClean="0"/>
              <a:t>Turbines placed in water bodies</a:t>
            </a:r>
          </a:p>
          <a:p>
            <a:pPr marL="400050" lvl="1" indent="0">
              <a:buNone/>
            </a:pPr>
            <a:endParaRPr lang="en-US" dirty="0"/>
          </a:p>
        </p:txBody>
      </p:sp>
    </p:spTree>
    <p:extLst>
      <p:ext uri="{BB962C8B-B14F-4D97-AF65-F5344CB8AC3E}">
        <p14:creationId xmlns:p14="http://schemas.microsoft.com/office/powerpoint/2010/main" val="3275998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On-Shore vs. Off-Shore </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Off-shore capacity factor: 38%</a:t>
            </a:r>
          </a:p>
          <a:p>
            <a:r>
              <a:rPr lang="en-US" dirty="0" smtClean="0"/>
              <a:t>Off-shore energy is a higher investment but has greater energy returns </a:t>
            </a:r>
          </a:p>
          <a:p>
            <a:pPr lvl="1"/>
            <a:r>
              <a:rPr lang="en-US" dirty="0"/>
              <a:t>H</a:t>
            </a:r>
            <a:r>
              <a:rPr lang="en-US" dirty="0" smtClean="0"/>
              <a:t>igher capital costs </a:t>
            </a:r>
          </a:p>
          <a:p>
            <a:pPr lvl="1"/>
            <a:r>
              <a:rPr lang="en-US" dirty="0" smtClean="0"/>
              <a:t>Higher wind speeds</a:t>
            </a:r>
          </a:p>
          <a:p>
            <a:r>
              <a:rPr lang="en-US" dirty="0" smtClean="0"/>
              <a:t>US currently does not have off-shore wind farms</a:t>
            </a:r>
          </a:p>
          <a:p>
            <a:pPr lvl="1"/>
            <a:r>
              <a:rPr lang="en-US" dirty="0" smtClean="0"/>
              <a:t>Cape Cod Wind Project</a:t>
            </a:r>
          </a:p>
        </p:txBody>
      </p:sp>
      <p:pic>
        <p:nvPicPr>
          <p:cNvPr id="9" name="Content Placeholder 8" descr="wind_farm_Middelgrunder_KimHansen.jpg"/>
          <p:cNvPicPr>
            <a:picLocks noGrp="1" noChangeAspect="1"/>
          </p:cNvPicPr>
          <p:nvPr>
            <p:ph sz="half" idx="2"/>
          </p:nvPr>
        </p:nvPicPr>
        <p:blipFill>
          <a:blip r:embed="rId3">
            <a:extLst>
              <a:ext uri="{28A0092B-C50C-407E-A947-70E740481C1C}">
                <a14:useLocalDpi xmlns:a14="http://schemas.microsoft.com/office/drawing/2010/main" val="0"/>
              </a:ext>
            </a:extLst>
          </a:blip>
          <a:srcRect l="17542" r="17542"/>
          <a:stretch>
            <a:fillRect/>
          </a:stretch>
        </p:blipFill>
        <p:spPr/>
      </p:pic>
    </p:spTree>
    <p:extLst>
      <p:ext uri="{BB962C8B-B14F-4D97-AF65-F5344CB8AC3E}">
        <p14:creationId xmlns:p14="http://schemas.microsoft.com/office/powerpoint/2010/main" val="4937792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Impacts</a:t>
            </a:r>
            <a:endParaRPr lang="en-US" dirty="0"/>
          </a:p>
        </p:txBody>
      </p:sp>
      <p:sp>
        <p:nvSpPr>
          <p:cNvPr id="9" name="Text Placeholder 8"/>
          <p:cNvSpPr>
            <a:spLocks noGrp="1"/>
          </p:cNvSpPr>
          <p:nvPr>
            <p:ph type="body" idx="1"/>
          </p:nvPr>
        </p:nvSpPr>
        <p:spPr/>
        <p:txBody>
          <a:bodyPr/>
          <a:lstStyle/>
          <a:p>
            <a:r>
              <a:rPr lang="en-US" dirty="0" smtClean="0"/>
              <a:t>Positives</a:t>
            </a:r>
            <a:endParaRPr lang="en-US" dirty="0"/>
          </a:p>
        </p:txBody>
      </p:sp>
      <p:sp>
        <p:nvSpPr>
          <p:cNvPr id="10" name="Content Placeholder 9"/>
          <p:cNvSpPr>
            <a:spLocks noGrp="1"/>
          </p:cNvSpPr>
          <p:nvPr>
            <p:ph sz="half" idx="2"/>
          </p:nvPr>
        </p:nvSpPr>
        <p:spPr/>
        <p:txBody>
          <a:bodyPr>
            <a:normAutofit lnSpcReduction="10000"/>
          </a:bodyPr>
          <a:lstStyle/>
          <a:p>
            <a:r>
              <a:rPr lang="en-US" dirty="0" smtClean="0"/>
              <a:t>Reduction of air pollution for energy production </a:t>
            </a:r>
          </a:p>
          <a:p>
            <a:r>
              <a:rPr lang="en-US" dirty="0" smtClean="0"/>
              <a:t>Requires no water for waste heat removal</a:t>
            </a:r>
          </a:p>
          <a:p>
            <a:r>
              <a:rPr lang="en-US" dirty="0" smtClean="0"/>
              <a:t>Reduced carbon dioxide emissions </a:t>
            </a:r>
          </a:p>
          <a:p>
            <a:r>
              <a:rPr lang="en-US" dirty="0" smtClean="0"/>
              <a:t>95% of land used for wind farms can also be used for other profitable activities (farming, ranching, </a:t>
            </a:r>
            <a:r>
              <a:rPr lang="en-US" dirty="0" err="1" smtClean="0"/>
              <a:t>ect</a:t>
            </a:r>
            <a:r>
              <a:rPr lang="en-US" dirty="0" smtClean="0"/>
              <a:t>.)</a:t>
            </a:r>
          </a:p>
        </p:txBody>
      </p:sp>
      <p:sp>
        <p:nvSpPr>
          <p:cNvPr id="11" name="Text Placeholder 10"/>
          <p:cNvSpPr>
            <a:spLocks noGrp="1"/>
          </p:cNvSpPr>
          <p:nvPr>
            <p:ph type="body" sz="quarter" idx="3"/>
          </p:nvPr>
        </p:nvSpPr>
        <p:spPr/>
        <p:txBody>
          <a:bodyPr/>
          <a:lstStyle/>
          <a:p>
            <a:r>
              <a:rPr lang="en-US" dirty="0" smtClean="0"/>
              <a:t>Negatives</a:t>
            </a:r>
            <a:endParaRPr lang="en-US" dirty="0"/>
          </a:p>
        </p:txBody>
      </p:sp>
      <p:sp>
        <p:nvSpPr>
          <p:cNvPr id="12" name="Content Placeholder 11"/>
          <p:cNvSpPr>
            <a:spLocks noGrp="1"/>
          </p:cNvSpPr>
          <p:nvPr>
            <p:ph sz="quarter" idx="4"/>
          </p:nvPr>
        </p:nvSpPr>
        <p:spPr/>
        <p:txBody>
          <a:bodyPr/>
          <a:lstStyle/>
          <a:p>
            <a:r>
              <a:rPr lang="en-US" dirty="0" smtClean="0"/>
              <a:t>Noise</a:t>
            </a:r>
          </a:p>
          <a:p>
            <a:r>
              <a:rPr lang="en-US" dirty="0" smtClean="0"/>
              <a:t>Electromagnetic Interference </a:t>
            </a:r>
          </a:p>
          <a:p>
            <a:r>
              <a:rPr lang="en-US" dirty="0" smtClean="0"/>
              <a:t>Visual </a:t>
            </a:r>
          </a:p>
          <a:p>
            <a:r>
              <a:rPr lang="en-US" dirty="0" smtClean="0"/>
              <a:t>Birds </a:t>
            </a:r>
          </a:p>
        </p:txBody>
      </p:sp>
    </p:spTree>
    <p:extLst>
      <p:ext uri="{BB962C8B-B14F-4D97-AF65-F5344CB8AC3E}">
        <p14:creationId xmlns:p14="http://schemas.microsoft.com/office/powerpoint/2010/main" val="2141572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Future of Wind</a:t>
            </a:r>
            <a:endParaRPr lang="en-US" dirty="0"/>
          </a:p>
        </p:txBody>
      </p:sp>
      <p:sp>
        <p:nvSpPr>
          <p:cNvPr id="8" name="Content Placeholder 7"/>
          <p:cNvSpPr>
            <a:spLocks noGrp="1"/>
          </p:cNvSpPr>
          <p:nvPr>
            <p:ph idx="1"/>
          </p:nvPr>
        </p:nvSpPr>
        <p:spPr/>
        <p:txBody>
          <a:bodyPr/>
          <a:lstStyle/>
          <a:p>
            <a:r>
              <a:rPr lang="en-US" dirty="0" smtClean="0"/>
              <a:t>A strong national renewable electricity standard </a:t>
            </a:r>
          </a:p>
          <a:p>
            <a:r>
              <a:rPr lang="en-US" dirty="0" smtClean="0"/>
              <a:t>Research and Design</a:t>
            </a:r>
          </a:p>
          <a:p>
            <a:pPr lvl="1"/>
            <a:r>
              <a:rPr lang="en-US" dirty="0" smtClean="0"/>
              <a:t>Aerodynamics and extreme winds</a:t>
            </a:r>
          </a:p>
          <a:p>
            <a:pPr lvl="1"/>
            <a:r>
              <a:rPr lang="en-US" dirty="0" smtClean="0"/>
              <a:t>Integration to the grid</a:t>
            </a:r>
          </a:p>
          <a:p>
            <a:pPr lvl="1"/>
            <a:r>
              <a:rPr lang="en-US" dirty="0" smtClean="0"/>
              <a:t>Minimizing environmental impacts </a:t>
            </a:r>
          </a:p>
          <a:p>
            <a:pPr lvl="1"/>
            <a:r>
              <a:rPr lang="en-US" dirty="0" smtClean="0"/>
              <a:t>Public attitudes to development </a:t>
            </a:r>
            <a:endParaRPr lang="en-US" dirty="0"/>
          </a:p>
        </p:txBody>
      </p:sp>
    </p:spTree>
    <p:extLst>
      <p:ext uri="{BB962C8B-B14F-4D97-AF65-F5344CB8AC3E}">
        <p14:creationId xmlns:p14="http://schemas.microsoft.com/office/powerpoint/2010/main" val="34262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Wind Energy?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current estimate of wind energy potential is 10x the amount of electricity consumption for the entire </a:t>
            </a:r>
            <a:r>
              <a:rPr lang="en-US" dirty="0" smtClean="0"/>
              <a:t>United States </a:t>
            </a:r>
            <a:endParaRPr lang="en-US" dirty="0"/>
          </a:p>
          <a:p>
            <a:r>
              <a:rPr lang="en-US" dirty="0" smtClean="0"/>
              <a:t>Low cost and low risk option for electricity consumers and utility companies </a:t>
            </a:r>
          </a:p>
          <a:p>
            <a:r>
              <a:rPr lang="en-US" dirty="0" smtClean="0"/>
              <a:t>Reduced carbon dioxide emission </a:t>
            </a:r>
          </a:p>
        </p:txBody>
      </p:sp>
      <p:pic>
        <p:nvPicPr>
          <p:cNvPr id="8" name="Content Placeholder 7" descr="Untitled1.png"/>
          <p:cNvPicPr>
            <a:picLocks noGrp="1" noChangeAspect="1"/>
          </p:cNvPicPr>
          <p:nvPr>
            <p:ph sz="half" idx="2"/>
          </p:nvPr>
        </p:nvPicPr>
        <p:blipFill>
          <a:blip r:embed="rId3">
            <a:extLst>
              <a:ext uri="{28A0092B-C50C-407E-A947-70E740481C1C}">
                <a14:useLocalDpi xmlns:a14="http://schemas.microsoft.com/office/drawing/2010/main" val="0"/>
              </a:ext>
            </a:extLst>
          </a:blip>
          <a:srcRect t="2684" b="2684"/>
          <a:stretch>
            <a:fillRect/>
          </a:stretch>
        </p:blipFill>
        <p:spPr/>
      </p:pic>
    </p:spTree>
    <p:extLst>
      <p:ext uri="{BB962C8B-B14F-4D97-AF65-F5344CB8AC3E}">
        <p14:creationId xmlns:p14="http://schemas.microsoft.com/office/powerpoint/2010/main" val="366198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Risk </a:t>
            </a:r>
            <a:endParaRPr lang="en-US" dirty="0"/>
          </a:p>
        </p:txBody>
      </p:sp>
      <p:pic>
        <p:nvPicPr>
          <p:cNvPr id="4" name="Content Placeholder 3"/>
          <p:cNvPicPr>
            <a:picLocks noGrp="1" noChangeAspect="1"/>
          </p:cNvPicPr>
          <p:nvPr>
            <p:ph sz="half" idx="1"/>
          </p:nvPr>
        </p:nvPicPr>
        <p:blipFill>
          <a:blip r:embed="rId3"/>
          <a:srcRect t="-29810" b="-29810"/>
          <a:stretch>
            <a:fillRect/>
          </a:stretch>
        </p:blipFill>
        <p:spPr/>
      </p:pic>
      <p:pic>
        <p:nvPicPr>
          <p:cNvPr id="15" name="Content Placeholder 14" descr="EIA_LCOE_AEO2013.png"/>
          <p:cNvPicPr>
            <a:picLocks noGrp="1" noChangeAspect="1"/>
          </p:cNvPicPr>
          <p:nvPr>
            <p:ph sz="half" idx="2"/>
          </p:nvPr>
        </p:nvPicPr>
        <p:blipFill>
          <a:blip r:embed="rId4">
            <a:extLst>
              <a:ext uri="{28A0092B-C50C-407E-A947-70E740481C1C}">
                <a14:useLocalDpi xmlns:a14="http://schemas.microsoft.com/office/drawing/2010/main" val="0"/>
              </a:ext>
            </a:extLst>
          </a:blip>
          <a:srcRect t="-32068" b="-32068"/>
          <a:stretch>
            <a:fillRect/>
          </a:stretch>
        </p:blipFill>
        <p:spPr/>
      </p:pic>
      <p:cxnSp>
        <p:nvCxnSpPr>
          <p:cNvPr id="10" name="Straight Connector 9"/>
          <p:cNvCxnSpPr/>
          <p:nvPr/>
        </p:nvCxnSpPr>
        <p:spPr>
          <a:xfrm>
            <a:off x="5975989" y="3538150"/>
            <a:ext cx="52162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03838" y="4785574"/>
            <a:ext cx="793774"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3311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 and Carbon Dioxide</a:t>
            </a:r>
            <a:endParaRPr lang="en-US" dirty="0"/>
          </a:p>
        </p:txBody>
      </p:sp>
      <p:pic>
        <p:nvPicPr>
          <p:cNvPr id="4" name="Content Placeholder 3"/>
          <p:cNvPicPr>
            <a:picLocks noGrp="1" noChangeAspect="1"/>
          </p:cNvPicPr>
          <p:nvPr>
            <p:ph idx="1"/>
          </p:nvPr>
        </p:nvPicPr>
        <p:blipFill>
          <a:blip r:embed="rId3"/>
          <a:srcRect t="-11914" b="-11914"/>
          <a:stretch>
            <a:fillRect/>
          </a:stretch>
        </p:blipFill>
        <p:spPr/>
      </p:pic>
    </p:spTree>
    <p:extLst>
      <p:ext uri="{BB962C8B-B14F-4D97-AF65-F5344CB8AC3E}">
        <p14:creationId xmlns:p14="http://schemas.microsoft.com/office/powerpoint/2010/main" val="1830570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Basics </a:t>
            </a:r>
            <a:endParaRPr lang="en-US" dirty="0"/>
          </a:p>
        </p:txBody>
      </p:sp>
      <p:sp>
        <p:nvSpPr>
          <p:cNvPr id="3" name="Content Placeholder 2"/>
          <p:cNvSpPr>
            <a:spLocks noGrp="1"/>
          </p:cNvSpPr>
          <p:nvPr>
            <p:ph idx="1"/>
          </p:nvPr>
        </p:nvSpPr>
        <p:spPr/>
        <p:txBody>
          <a:bodyPr>
            <a:normAutofit lnSpcReduction="10000"/>
          </a:bodyPr>
          <a:lstStyle/>
          <a:p>
            <a:r>
              <a:rPr lang="en-US" dirty="0" smtClean="0"/>
              <a:t>Wind turbines are highly evolved windmills</a:t>
            </a:r>
          </a:p>
          <a:p>
            <a:r>
              <a:rPr lang="en-US" dirty="0" smtClean="0"/>
              <a:t>Energy ultimately comes from the sun</a:t>
            </a:r>
          </a:p>
          <a:p>
            <a:r>
              <a:rPr lang="en-US" dirty="0" smtClean="0"/>
              <a:t>Need good winds: &gt;4 m/s at 10 meters</a:t>
            </a:r>
          </a:p>
          <a:p>
            <a:r>
              <a:rPr lang="en-US" dirty="0" smtClean="0"/>
              <a:t>Wind turbines harness wind’s kinetic energy and convert it into electricity </a:t>
            </a:r>
          </a:p>
          <a:p>
            <a:r>
              <a:rPr lang="en-US" dirty="0" smtClean="0"/>
              <a:t>Blades capture energy -&gt; rotation of blades-&gt;internal shaft to spin, which is connected to gearbox -&gt; increase speed of rotation -&gt; connected to generator -&gt; produces energy </a:t>
            </a:r>
            <a:endParaRPr lang="en-US" dirty="0"/>
          </a:p>
        </p:txBody>
      </p:sp>
    </p:spTree>
    <p:extLst>
      <p:ext uri="{BB962C8B-B14F-4D97-AF65-F5344CB8AC3E}">
        <p14:creationId xmlns:p14="http://schemas.microsoft.com/office/powerpoint/2010/main" val="3295016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and Efficiency </a:t>
            </a:r>
            <a:endParaRPr lang="en-US" dirty="0"/>
          </a:p>
        </p:txBody>
      </p:sp>
      <p:sp>
        <p:nvSpPr>
          <p:cNvPr id="3" name="Content Placeholder 2"/>
          <p:cNvSpPr>
            <a:spLocks noGrp="1"/>
          </p:cNvSpPr>
          <p:nvPr>
            <p:ph idx="1"/>
          </p:nvPr>
        </p:nvSpPr>
        <p:spPr/>
        <p:txBody>
          <a:bodyPr>
            <a:normAutofit/>
          </a:bodyPr>
          <a:lstStyle/>
          <a:p>
            <a:r>
              <a:rPr lang="en-US" dirty="0"/>
              <a:t>Energy = Power * Time </a:t>
            </a:r>
            <a:endParaRPr lang="en-US" dirty="0" smtClean="0"/>
          </a:p>
          <a:p>
            <a:pPr lvl="1"/>
            <a:r>
              <a:rPr lang="en-US" dirty="0" smtClean="0"/>
              <a:t>Time</a:t>
            </a:r>
            <a:r>
              <a:rPr lang="en-US" dirty="0"/>
              <a:t>: Estimate from annual average wind speed </a:t>
            </a:r>
            <a:endParaRPr lang="en-US" dirty="0" smtClean="0"/>
          </a:p>
          <a:p>
            <a:pPr lvl="1"/>
            <a:r>
              <a:rPr lang="en-US" dirty="0" smtClean="0"/>
              <a:t>Power =.5(p)(A)(V^3)</a:t>
            </a:r>
          </a:p>
          <a:p>
            <a:r>
              <a:rPr lang="en-US" dirty="0" smtClean="0"/>
              <a:t>Maximum theoretical power conversion efficiency: Betz Limit = 59%</a:t>
            </a:r>
          </a:p>
          <a:p>
            <a:r>
              <a:rPr lang="en-US" dirty="0" smtClean="0"/>
              <a:t>Practical conversion efficiency: 10% - 30%</a:t>
            </a:r>
          </a:p>
          <a:p>
            <a:r>
              <a:rPr lang="en-US" dirty="0" smtClean="0"/>
              <a:t>Typical commercial turbine: 35% </a:t>
            </a:r>
            <a:endParaRPr lang="en-US" dirty="0"/>
          </a:p>
        </p:txBody>
      </p:sp>
    </p:spTree>
    <p:extLst>
      <p:ext uri="{BB962C8B-B14F-4D97-AF65-F5344CB8AC3E}">
        <p14:creationId xmlns:p14="http://schemas.microsoft.com/office/powerpoint/2010/main" val="23274095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Aerodynamics of Wind Turbines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Drag Force- component that is in line with the direction of the air stream </a:t>
            </a:r>
            <a:endParaRPr lang="en-US" dirty="0"/>
          </a:p>
          <a:p>
            <a:r>
              <a:rPr lang="en-US" dirty="0" smtClean="0"/>
              <a:t>Lift Force- the component that is at right angles to the direction of the air stream </a:t>
            </a:r>
          </a:p>
          <a:p>
            <a:pPr lvl="1"/>
            <a:r>
              <a:rPr lang="en-US" dirty="0" smtClean="0"/>
              <a:t>Principle force that drives modern wind turbine rotor </a:t>
            </a:r>
          </a:p>
          <a:p>
            <a:r>
              <a:rPr lang="en-US" dirty="0" smtClean="0"/>
              <a:t>Airfoil Design- </a:t>
            </a:r>
            <a:r>
              <a:rPr lang="en-US" dirty="0"/>
              <a:t>one surface of the blade is somewhat rounded, while the other is relatively </a:t>
            </a:r>
            <a:r>
              <a:rPr lang="en-US" dirty="0" smtClean="0"/>
              <a:t>flat</a:t>
            </a:r>
          </a:p>
          <a:p>
            <a:pPr lvl="1"/>
            <a:r>
              <a:rPr lang="en-US" dirty="0" smtClean="0"/>
              <a:t>Maximizes lift and minimizes drag </a:t>
            </a:r>
          </a:p>
          <a:p>
            <a:pPr lvl="1"/>
            <a:r>
              <a:rPr lang="en-US" dirty="0" smtClean="0"/>
              <a:t>Lift results from pressure difference between the upper and lower surfaces </a:t>
            </a:r>
            <a:endParaRPr lang="en-US" dirty="0"/>
          </a:p>
        </p:txBody>
      </p:sp>
    </p:spTree>
    <p:extLst>
      <p:ext uri="{BB962C8B-B14F-4D97-AF65-F5344CB8AC3E}">
        <p14:creationId xmlns:p14="http://schemas.microsoft.com/office/powerpoint/2010/main" val="295688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vs. Vertical Turbines</a:t>
            </a:r>
            <a:endParaRPr lang="en-US" dirty="0"/>
          </a:p>
        </p:txBody>
      </p:sp>
      <p:sp>
        <p:nvSpPr>
          <p:cNvPr id="4" name="Text Placeholder 3"/>
          <p:cNvSpPr>
            <a:spLocks noGrp="1"/>
          </p:cNvSpPr>
          <p:nvPr>
            <p:ph type="body" idx="1"/>
          </p:nvPr>
        </p:nvSpPr>
        <p:spPr/>
        <p:txBody>
          <a:bodyPr/>
          <a:lstStyle/>
          <a:p>
            <a:r>
              <a:rPr lang="en-US" dirty="0" smtClean="0"/>
              <a:t>Horizontal </a:t>
            </a:r>
            <a:endParaRPr lang="en-US" dirty="0"/>
          </a:p>
        </p:txBody>
      </p:sp>
      <p:sp>
        <p:nvSpPr>
          <p:cNvPr id="5" name="Content Placeholder 4"/>
          <p:cNvSpPr>
            <a:spLocks noGrp="1"/>
          </p:cNvSpPr>
          <p:nvPr>
            <p:ph sz="half" idx="2"/>
          </p:nvPr>
        </p:nvSpPr>
        <p:spPr/>
        <p:txBody>
          <a:bodyPr/>
          <a:lstStyle/>
          <a:p>
            <a:r>
              <a:rPr lang="en-US" dirty="0" smtClean="0"/>
              <a:t>Most common type </a:t>
            </a:r>
          </a:p>
          <a:p>
            <a:r>
              <a:rPr lang="en-US" dirty="0" smtClean="0"/>
              <a:t>Controls turn rotor into wind </a:t>
            </a:r>
          </a:p>
          <a:p>
            <a:r>
              <a:rPr lang="en-US" dirty="0" smtClean="0"/>
              <a:t>Self-starting</a:t>
            </a:r>
            <a:endParaRPr lang="en-US" dirty="0"/>
          </a:p>
        </p:txBody>
      </p:sp>
      <p:sp>
        <p:nvSpPr>
          <p:cNvPr id="6" name="Text Placeholder 5"/>
          <p:cNvSpPr>
            <a:spLocks noGrp="1"/>
          </p:cNvSpPr>
          <p:nvPr>
            <p:ph type="body" sz="quarter" idx="3"/>
          </p:nvPr>
        </p:nvSpPr>
        <p:spPr/>
        <p:txBody>
          <a:bodyPr/>
          <a:lstStyle/>
          <a:p>
            <a:r>
              <a:rPr lang="en-US" dirty="0" smtClean="0"/>
              <a:t>Vertical</a:t>
            </a:r>
            <a:endParaRPr lang="en-US" dirty="0"/>
          </a:p>
        </p:txBody>
      </p:sp>
      <p:sp>
        <p:nvSpPr>
          <p:cNvPr id="7" name="Content Placeholder 6"/>
          <p:cNvSpPr>
            <a:spLocks noGrp="1"/>
          </p:cNvSpPr>
          <p:nvPr>
            <p:ph sz="quarter" idx="4"/>
          </p:nvPr>
        </p:nvSpPr>
        <p:spPr/>
        <p:txBody>
          <a:bodyPr/>
          <a:lstStyle/>
          <a:p>
            <a:r>
              <a:rPr lang="en-US" dirty="0" smtClean="0"/>
              <a:t>Don</a:t>
            </a:r>
            <a:r>
              <a:rPr lang="fr-FR" dirty="0" smtClean="0"/>
              <a:t>’</a:t>
            </a:r>
            <a:r>
              <a:rPr lang="en-US" dirty="0" smtClean="0"/>
              <a:t>t need to be pointed into the wind</a:t>
            </a:r>
          </a:p>
          <a:p>
            <a:r>
              <a:rPr lang="en-US" dirty="0" smtClean="0"/>
              <a:t>Difficult to manufacture due to curved blades</a:t>
            </a:r>
          </a:p>
          <a:p>
            <a:r>
              <a:rPr lang="en-US" dirty="0" smtClean="0"/>
              <a:t>Low efficiency </a:t>
            </a:r>
          </a:p>
          <a:p>
            <a:r>
              <a:rPr lang="en-US" dirty="0" smtClean="0"/>
              <a:t>Non-self-starting </a:t>
            </a:r>
          </a:p>
        </p:txBody>
      </p:sp>
      <p:pic>
        <p:nvPicPr>
          <p:cNvPr id="8" name="Picture 7"/>
          <p:cNvPicPr>
            <a:picLocks noChangeAspect="1"/>
          </p:cNvPicPr>
          <p:nvPr/>
        </p:nvPicPr>
        <p:blipFill>
          <a:blip r:embed="rId3"/>
          <a:stretch>
            <a:fillRect/>
          </a:stretch>
        </p:blipFill>
        <p:spPr>
          <a:xfrm>
            <a:off x="963805" y="4074671"/>
            <a:ext cx="1540820" cy="2051492"/>
          </a:xfrm>
          <a:prstGeom prst="rect">
            <a:avLst/>
          </a:prstGeom>
        </p:spPr>
      </p:pic>
      <p:pic>
        <p:nvPicPr>
          <p:cNvPr id="9" name="Picture 8"/>
          <p:cNvPicPr>
            <a:picLocks noChangeAspect="1"/>
          </p:cNvPicPr>
          <p:nvPr/>
        </p:nvPicPr>
        <p:blipFill>
          <a:blip r:embed="rId4"/>
          <a:stretch>
            <a:fillRect/>
          </a:stretch>
        </p:blipFill>
        <p:spPr>
          <a:xfrm>
            <a:off x="5579288" y="4767638"/>
            <a:ext cx="1298781" cy="1729740"/>
          </a:xfrm>
          <a:prstGeom prst="rect">
            <a:avLst/>
          </a:prstGeom>
        </p:spPr>
      </p:pic>
    </p:spTree>
    <p:extLst>
      <p:ext uri="{BB962C8B-B14F-4D97-AF65-F5344CB8AC3E}">
        <p14:creationId xmlns:p14="http://schemas.microsoft.com/office/powerpoint/2010/main" val="115935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Speed in US</a:t>
            </a:r>
            <a:endParaRPr lang="en-US" dirty="0"/>
          </a:p>
        </p:txBody>
      </p:sp>
      <p:pic>
        <p:nvPicPr>
          <p:cNvPr id="4" name="Content Placeholder 3"/>
          <p:cNvPicPr>
            <a:picLocks noGrp="1" noChangeAspect="1"/>
          </p:cNvPicPr>
          <p:nvPr>
            <p:ph idx="1"/>
          </p:nvPr>
        </p:nvPicPr>
        <p:blipFill>
          <a:blip r:embed="rId3"/>
          <a:srcRect l="-18217" r="-18217"/>
          <a:stretch>
            <a:fillRect/>
          </a:stretch>
        </p:blipFill>
        <p:spPr/>
      </p:pic>
    </p:spTree>
    <p:extLst>
      <p:ext uri="{BB962C8B-B14F-4D97-AF65-F5344CB8AC3E}">
        <p14:creationId xmlns:p14="http://schemas.microsoft.com/office/powerpoint/2010/main" val="30000099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4207</TotalTime>
  <Words>2015</Words>
  <Application>Microsoft Macintosh PowerPoint</Application>
  <PresentationFormat>On-screen Show (4:3)</PresentationFormat>
  <Paragraphs>161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Wind Energy</vt:lpstr>
      <vt:lpstr>Why Wind Energy?</vt:lpstr>
      <vt:lpstr>Cost and Risk </vt:lpstr>
      <vt:lpstr>Wind Energy and Carbon Dioxide</vt:lpstr>
      <vt:lpstr>Wind Basics </vt:lpstr>
      <vt:lpstr>Energy and Efficiency </vt:lpstr>
      <vt:lpstr>Aerodynamics of Wind Turbines </vt:lpstr>
      <vt:lpstr>Horizontal vs. Vertical Turbines</vt:lpstr>
      <vt:lpstr>Wind Speed in US</vt:lpstr>
      <vt:lpstr>Types of Wind Energy</vt:lpstr>
      <vt:lpstr>On-Shore vs. Off-Shore </vt:lpstr>
      <vt:lpstr>Environmental Impacts</vt:lpstr>
      <vt:lpstr>Future of Wind</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Energy</dc:title>
  <dc:creator>jackie  milkovich</dc:creator>
  <cp:lastModifiedBy>jackie  milkovich</cp:lastModifiedBy>
  <cp:revision>70</cp:revision>
  <dcterms:created xsi:type="dcterms:W3CDTF">2014-10-10T20:21:41Z</dcterms:created>
  <dcterms:modified xsi:type="dcterms:W3CDTF">2014-10-13T18:40:20Z</dcterms:modified>
</cp:coreProperties>
</file>