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5"/>
  </p:notesMasterIdLst>
  <p:sldIdLst>
    <p:sldId id="256" r:id="rId2"/>
    <p:sldId id="287" r:id="rId3"/>
    <p:sldId id="283" r:id="rId4"/>
    <p:sldId id="301" r:id="rId5"/>
    <p:sldId id="286" r:id="rId6"/>
    <p:sldId id="288" r:id="rId7"/>
    <p:sldId id="289" r:id="rId8"/>
    <p:sldId id="290" r:id="rId9"/>
    <p:sldId id="293" r:id="rId10"/>
    <p:sldId id="304" r:id="rId11"/>
    <p:sldId id="296" r:id="rId12"/>
    <p:sldId id="300" r:id="rId13"/>
    <p:sldId id="303" r:id="rId14"/>
  </p:sldIdLst>
  <p:sldSz cx="9906000" cy="6858000" type="A4"/>
  <p:notesSz cx="666273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8A0"/>
    <a:srgbClr val="C89664"/>
    <a:srgbClr val="8C5028"/>
    <a:srgbClr val="A0B4D2"/>
    <a:srgbClr val="5A78A0"/>
    <a:srgbClr val="143769"/>
    <a:srgbClr val="D2D7D2"/>
    <a:srgbClr val="EBC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2" autoAdjust="0"/>
    <p:restoredTop sz="93668" autoAdjust="0"/>
  </p:normalViewPr>
  <p:slideViewPr>
    <p:cSldViewPr snapToObjects="1">
      <p:cViewPr>
        <p:scale>
          <a:sx n="75" d="100"/>
          <a:sy n="75" d="100"/>
        </p:scale>
        <p:origin x="642" y="6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4525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000" y="4714875"/>
            <a:ext cx="6408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1A9C36-5B5E-464D-AE1C-6BDC4EEC5B95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072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185738" indent="-1841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358775" indent="-171450" algn="l" rtl="0" fontAlgn="base">
      <a:spcBef>
        <a:spcPct val="0"/>
      </a:spcBef>
      <a:spcAft>
        <a:spcPct val="0"/>
      </a:spcAft>
      <a:buChar char="-"/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544513" indent="-184150" algn="l" rtl="0" fontAlgn="base">
      <a:spcBef>
        <a:spcPct val="0"/>
      </a:spcBef>
      <a:spcAft>
        <a:spcPct val="0"/>
      </a:spcAft>
      <a:buSzPct val="80000"/>
      <a:buChar char="•"/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4525" y="744538"/>
            <a:ext cx="537527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A9C36-5B5E-464D-AE1C-6BDC4EEC5B9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801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A22B0-D764-4843-A663-D3D025EB2CFC}" type="slidenum">
              <a:rPr lang="de-DE"/>
              <a:pPr/>
              <a:t>3</a:t>
            </a:fld>
            <a:endParaRPr 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7688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A9C36-5B5E-464D-AE1C-6BDC4EEC5B9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991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7BD2A-979D-42D5-9A2A-96D050227A40}" type="slidenum">
              <a:rPr lang="de-DE"/>
              <a:pPr/>
              <a:t>5</a:t>
            </a:fld>
            <a:endParaRPr lang="de-D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92379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A9C36-5B5E-464D-AE1C-6BDC4EEC5B95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468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4525" y="744538"/>
            <a:ext cx="537527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D05C9-551A-47B8-889B-B2C42D209EE2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822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F6DC5-F561-4548-8DBF-947E38994443}" type="slidenum">
              <a:rPr lang="de-DE"/>
              <a:pPr/>
              <a:t>12</a:t>
            </a:fld>
            <a:endParaRPr lang="de-DE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4525" y="744538"/>
            <a:ext cx="5375275" cy="37226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934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0" y="0"/>
            <a:ext cx="9907720" cy="4348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pic>
        <p:nvPicPr>
          <p:cNvPr id="5" name="Picture 32" descr="ppt_tite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17928"/>
            <a:ext cx="990772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pt_sg_weiß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727" y="1366841"/>
            <a:ext cx="2958042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8673" y="4678363"/>
            <a:ext cx="9128654" cy="36933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8673" y="5495928"/>
            <a:ext cx="9128654" cy="276999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EA0168DF-33B0-4685-BCAD-F6EF1E7F8EC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  <p:pic>
        <p:nvPicPr>
          <p:cNvPr id="11" name="Picture 24" descr="wm_pos2_400%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3066" y="4083050"/>
            <a:ext cx="2134262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horizontal 4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7"/>
          <p:cNvSpPr>
            <a:spLocks noChangeArrowheads="1"/>
          </p:cNvSpPr>
          <p:nvPr/>
        </p:nvSpPr>
        <p:spPr bwMode="auto">
          <a:xfrm rot="16200000">
            <a:off x="7040630" y="323653"/>
            <a:ext cx="923925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 rot="16200000">
            <a:off x="7040630" y="1368227"/>
            <a:ext cx="923925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 rot="16200000">
            <a:off x="7040630" y="2412802"/>
            <a:ext cx="923925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 rot="16200000">
            <a:off x="7040630" y="3457379"/>
            <a:ext cx="923925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2801543" y="2033174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76424"/>
            <a:ext cx="2189296" cy="923924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8" name="Textplatzhalter 19"/>
          <p:cNvSpPr>
            <a:spLocks noGrp="1"/>
          </p:cNvSpPr>
          <p:nvPr>
            <p:ph type="body" sz="quarter" idx="18"/>
          </p:nvPr>
        </p:nvSpPr>
        <p:spPr>
          <a:xfrm>
            <a:off x="2801543" y="3077749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9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388674" y="2920999"/>
            <a:ext cx="2189296" cy="923924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1" name="Textplatzhalter 19"/>
          <p:cNvSpPr>
            <a:spLocks noGrp="1"/>
          </p:cNvSpPr>
          <p:nvPr>
            <p:ph type="body" sz="quarter" idx="20"/>
          </p:nvPr>
        </p:nvSpPr>
        <p:spPr>
          <a:xfrm>
            <a:off x="2801543" y="4122324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2" name="Textplatzhalter 24"/>
          <p:cNvSpPr>
            <a:spLocks noGrp="1"/>
          </p:cNvSpPr>
          <p:nvPr>
            <p:ph type="body" sz="quarter" idx="21"/>
          </p:nvPr>
        </p:nvSpPr>
        <p:spPr>
          <a:xfrm>
            <a:off x="388674" y="3965574"/>
            <a:ext cx="2189296" cy="923924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4" name="Textplatzhalter 19"/>
          <p:cNvSpPr>
            <a:spLocks noGrp="1"/>
          </p:cNvSpPr>
          <p:nvPr>
            <p:ph type="body" sz="quarter" idx="22"/>
          </p:nvPr>
        </p:nvSpPr>
        <p:spPr>
          <a:xfrm>
            <a:off x="2801543" y="5166901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5" name="Textplatzhalter 24"/>
          <p:cNvSpPr>
            <a:spLocks noGrp="1"/>
          </p:cNvSpPr>
          <p:nvPr>
            <p:ph type="body" sz="quarter" idx="23"/>
          </p:nvPr>
        </p:nvSpPr>
        <p:spPr>
          <a:xfrm>
            <a:off x="388674" y="5010151"/>
            <a:ext cx="2189296" cy="923924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0" name="Fußzeilenplatzhalter 29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horizontal 2fach Pf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912644" y="3957641"/>
            <a:ext cx="994040" cy="1963737"/>
          </a:xfrm>
          <a:prstGeom prst="homePlate">
            <a:avLst>
              <a:gd name="adj" fmla="val 1488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5912644" y="1876425"/>
            <a:ext cx="994040" cy="1963738"/>
          </a:xfrm>
          <a:prstGeom prst="homePlate">
            <a:avLst>
              <a:gd name="adj" fmla="val 1488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1771386" y="2597829"/>
            <a:ext cx="4781021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1771386" y="4683311"/>
            <a:ext cx="4781021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9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386955" y="3965573"/>
            <a:ext cx="1176338" cy="1968501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76424"/>
            <a:ext cx="1175415" cy="19685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6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7032231" y="1876425"/>
            <a:ext cx="2485097" cy="4057649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horizontal 3fach Pf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912644" y="1878015"/>
            <a:ext cx="994040" cy="1265237"/>
          </a:xfrm>
          <a:prstGeom prst="homePlate">
            <a:avLst>
              <a:gd name="adj" fmla="val 1488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5912644" y="3271838"/>
            <a:ext cx="994040" cy="1266825"/>
          </a:xfrm>
          <a:prstGeom prst="homePlate">
            <a:avLst>
              <a:gd name="adj" fmla="val 1488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912644" y="4667250"/>
            <a:ext cx="994040" cy="1265238"/>
          </a:xfrm>
          <a:prstGeom prst="homePlate">
            <a:avLst>
              <a:gd name="adj" fmla="val 1488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1771386" y="2205683"/>
            <a:ext cx="4781021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76427"/>
            <a:ext cx="1175415" cy="1268943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6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7032231" y="1876425"/>
            <a:ext cx="2485097" cy="4057649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8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1771386" y="3600036"/>
            <a:ext cx="4781021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3" name="Textplatzhalter 24"/>
          <p:cNvSpPr>
            <a:spLocks noGrp="1"/>
          </p:cNvSpPr>
          <p:nvPr>
            <p:ph type="body" sz="quarter" idx="22"/>
          </p:nvPr>
        </p:nvSpPr>
        <p:spPr>
          <a:xfrm>
            <a:off x="388674" y="3270779"/>
            <a:ext cx="1175415" cy="1268943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7" name="Textplatzhalter 19"/>
          <p:cNvSpPr>
            <a:spLocks noGrp="1"/>
          </p:cNvSpPr>
          <p:nvPr>
            <p:ph type="body" sz="quarter" idx="23"/>
          </p:nvPr>
        </p:nvSpPr>
        <p:spPr>
          <a:xfrm>
            <a:off x="1771386" y="4994390"/>
            <a:ext cx="4781021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8" name="Textplatzhalter 24"/>
          <p:cNvSpPr>
            <a:spLocks noGrp="1"/>
          </p:cNvSpPr>
          <p:nvPr>
            <p:ph type="body" sz="quarter" idx="24"/>
          </p:nvPr>
        </p:nvSpPr>
        <p:spPr>
          <a:xfrm>
            <a:off x="388674" y="4665134"/>
            <a:ext cx="1175415" cy="1268943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9" name="Datumsplatzhalter 28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30" name="Foliennummernplatzhalter 29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1" name="Fußzeilenplatzhalter 30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88674" y="2320928"/>
            <a:ext cx="1809221" cy="4010025"/>
          </a:xfrm>
          <a:prstGeom prst="rect">
            <a:avLst/>
          </a:prstGeom>
          <a:gradFill rotWithShape="1">
            <a:gsLst>
              <a:gs pos="0">
                <a:srgbClr val="D2D7D2"/>
              </a:gs>
              <a:gs pos="100000">
                <a:srgbClr val="D2D7D2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88673" y="2320925"/>
            <a:ext cx="91286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388673" y="3657600"/>
            <a:ext cx="91286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388673" y="4994275"/>
            <a:ext cx="91286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388673" y="6330950"/>
            <a:ext cx="91286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2301083" y="1885950"/>
            <a:ext cx="2340636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3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4738029" y="1885950"/>
            <a:ext cx="234063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6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7176693" y="1885950"/>
            <a:ext cx="2340636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8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7176692" y="2387603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0" name="Textplatzhalter 19"/>
          <p:cNvSpPr>
            <a:spLocks noGrp="1"/>
          </p:cNvSpPr>
          <p:nvPr>
            <p:ph type="body" sz="quarter" idx="22"/>
          </p:nvPr>
        </p:nvSpPr>
        <p:spPr>
          <a:xfrm>
            <a:off x="4738028" y="2387603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1" name="Textplatzhalter 19"/>
          <p:cNvSpPr>
            <a:spLocks noGrp="1"/>
          </p:cNvSpPr>
          <p:nvPr>
            <p:ph type="body" sz="quarter" idx="23"/>
          </p:nvPr>
        </p:nvSpPr>
        <p:spPr>
          <a:xfrm>
            <a:off x="2301084" y="2387603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2" name="Textplatzhalter 19"/>
          <p:cNvSpPr>
            <a:spLocks noGrp="1"/>
          </p:cNvSpPr>
          <p:nvPr>
            <p:ph type="body" sz="quarter" idx="24"/>
          </p:nvPr>
        </p:nvSpPr>
        <p:spPr>
          <a:xfrm>
            <a:off x="7176692" y="3721111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3" name="Textplatzhalter 19"/>
          <p:cNvSpPr>
            <a:spLocks noGrp="1"/>
          </p:cNvSpPr>
          <p:nvPr>
            <p:ph type="body" sz="quarter" idx="25"/>
          </p:nvPr>
        </p:nvSpPr>
        <p:spPr>
          <a:xfrm>
            <a:off x="4738028" y="3721111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4" name="Textplatzhalter 19"/>
          <p:cNvSpPr>
            <a:spLocks noGrp="1"/>
          </p:cNvSpPr>
          <p:nvPr>
            <p:ph type="body" sz="quarter" idx="26"/>
          </p:nvPr>
        </p:nvSpPr>
        <p:spPr>
          <a:xfrm>
            <a:off x="2301084" y="3721111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5" name="Textplatzhalter 19"/>
          <p:cNvSpPr>
            <a:spLocks noGrp="1"/>
          </p:cNvSpPr>
          <p:nvPr>
            <p:ph type="body" sz="quarter" idx="27"/>
          </p:nvPr>
        </p:nvSpPr>
        <p:spPr>
          <a:xfrm>
            <a:off x="7176692" y="5057786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6" name="Textplatzhalter 19"/>
          <p:cNvSpPr>
            <a:spLocks noGrp="1"/>
          </p:cNvSpPr>
          <p:nvPr>
            <p:ph type="body" sz="quarter" idx="28"/>
          </p:nvPr>
        </p:nvSpPr>
        <p:spPr>
          <a:xfrm>
            <a:off x="4738028" y="5057786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7" name="Textplatzhalter 19"/>
          <p:cNvSpPr>
            <a:spLocks noGrp="1"/>
          </p:cNvSpPr>
          <p:nvPr>
            <p:ph type="body" sz="quarter" idx="29"/>
          </p:nvPr>
        </p:nvSpPr>
        <p:spPr>
          <a:xfrm>
            <a:off x="2301084" y="5057786"/>
            <a:ext cx="2340636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78" name="Textplatzhalter 24"/>
          <p:cNvSpPr>
            <a:spLocks noGrp="1"/>
          </p:cNvSpPr>
          <p:nvPr>
            <p:ph type="body" sz="quarter" idx="30"/>
          </p:nvPr>
        </p:nvSpPr>
        <p:spPr>
          <a:xfrm>
            <a:off x="392974" y="2619932"/>
            <a:ext cx="1660459" cy="738664"/>
          </a:xfrm>
          <a:noFill/>
          <a:ln>
            <a:noFill/>
          </a:ln>
        </p:spPr>
        <p:txBody>
          <a:bodyPr anchor="ctr"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79" name="Textplatzhalter 24"/>
          <p:cNvSpPr>
            <a:spLocks noGrp="1"/>
          </p:cNvSpPr>
          <p:nvPr>
            <p:ph type="body" sz="quarter" idx="31"/>
          </p:nvPr>
        </p:nvSpPr>
        <p:spPr>
          <a:xfrm>
            <a:off x="392974" y="3956607"/>
            <a:ext cx="1660459" cy="738664"/>
          </a:xfrm>
          <a:noFill/>
          <a:ln>
            <a:noFill/>
          </a:ln>
        </p:spPr>
        <p:txBody>
          <a:bodyPr anchor="ctr"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80" name="Textplatzhalter 24"/>
          <p:cNvSpPr>
            <a:spLocks noGrp="1"/>
          </p:cNvSpPr>
          <p:nvPr>
            <p:ph type="body" sz="quarter" idx="32"/>
          </p:nvPr>
        </p:nvSpPr>
        <p:spPr>
          <a:xfrm>
            <a:off x="392974" y="5293282"/>
            <a:ext cx="1660459" cy="738664"/>
          </a:xfrm>
          <a:noFill/>
          <a:ln>
            <a:noFill/>
          </a:ln>
        </p:spPr>
        <p:txBody>
          <a:bodyPr anchor="ctr"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4" name="Datumsplatzhalter 33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35" name="Foliennummernplatzhalter 34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7" name="Fußzeilenplatzhalter 36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kasten 3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3" y="1885950"/>
            <a:ext cx="29618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3" y="2425703"/>
            <a:ext cx="2961864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3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3472068" y="1885950"/>
            <a:ext cx="29618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5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3472068" y="2425703"/>
            <a:ext cx="2961864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6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6555463" y="1885950"/>
            <a:ext cx="29618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8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6555463" y="2425703"/>
            <a:ext cx="2961864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kasten 4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85950"/>
            <a:ext cx="219101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4" y="2425703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7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2701221" y="1885950"/>
            <a:ext cx="219101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18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2701221" y="2425703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9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5013767" y="1885950"/>
            <a:ext cx="219101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5013767" y="2425703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2" name="Textplatzhalter 24"/>
          <p:cNvSpPr>
            <a:spLocks noGrp="1"/>
          </p:cNvSpPr>
          <p:nvPr>
            <p:ph type="body" sz="quarter" idx="22"/>
          </p:nvPr>
        </p:nvSpPr>
        <p:spPr>
          <a:xfrm>
            <a:off x="7326314" y="1885950"/>
            <a:ext cx="219101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3" name="Textplatzhalter 19"/>
          <p:cNvSpPr>
            <a:spLocks noGrp="1"/>
          </p:cNvSpPr>
          <p:nvPr>
            <p:ph type="body" sz="quarter" idx="23"/>
          </p:nvPr>
        </p:nvSpPr>
        <p:spPr>
          <a:xfrm>
            <a:off x="7326314" y="2425703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0" name="Fußzeilenplatzhalter 29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kasten 5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85950"/>
            <a:ext cx="1728506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4" y="2425700"/>
            <a:ext cx="1728506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9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2238711" y="1885950"/>
            <a:ext cx="1728506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0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2238711" y="2425700"/>
            <a:ext cx="1728506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1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4088748" y="1885950"/>
            <a:ext cx="1728506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2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4088748" y="2425700"/>
            <a:ext cx="1728506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3" name="Textplatzhalter 24"/>
          <p:cNvSpPr>
            <a:spLocks noGrp="1"/>
          </p:cNvSpPr>
          <p:nvPr>
            <p:ph type="body" sz="quarter" idx="22"/>
          </p:nvPr>
        </p:nvSpPr>
        <p:spPr>
          <a:xfrm>
            <a:off x="5938786" y="1885950"/>
            <a:ext cx="1728506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4" name="Textplatzhalter 19"/>
          <p:cNvSpPr>
            <a:spLocks noGrp="1"/>
          </p:cNvSpPr>
          <p:nvPr>
            <p:ph type="body" sz="quarter" idx="23"/>
          </p:nvPr>
        </p:nvSpPr>
        <p:spPr>
          <a:xfrm>
            <a:off x="5938786" y="2425700"/>
            <a:ext cx="1728506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5" name="Textplatzhalter 24"/>
          <p:cNvSpPr>
            <a:spLocks noGrp="1"/>
          </p:cNvSpPr>
          <p:nvPr>
            <p:ph type="body" sz="quarter" idx="24"/>
          </p:nvPr>
        </p:nvSpPr>
        <p:spPr>
          <a:xfrm>
            <a:off x="7788823" y="1885950"/>
            <a:ext cx="1728506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6" name="Textplatzhalter 19"/>
          <p:cNvSpPr>
            <a:spLocks noGrp="1"/>
          </p:cNvSpPr>
          <p:nvPr>
            <p:ph type="body" sz="quarter" idx="25"/>
          </p:nvPr>
        </p:nvSpPr>
        <p:spPr>
          <a:xfrm>
            <a:off x="7788823" y="2425700"/>
            <a:ext cx="1728506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3" name="Datumsplatzhalter 2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kasten 6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6" y="1885950"/>
            <a:ext cx="14201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6" y="2425702"/>
            <a:ext cx="1420164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0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1930374" y="1885950"/>
            <a:ext cx="14201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1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1930374" y="2425702"/>
            <a:ext cx="1420164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2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3472071" y="1885950"/>
            <a:ext cx="14201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3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3472071" y="2425702"/>
            <a:ext cx="1420164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4" name="Textplatzhalter 24"/>
          <p:cNvSpPr>
            <a:spLocks noGrp="1"/>
          </p:cNvSpPr>
          <p:nvPr>
            <p:ph type="body" sz="quarter" idx="22"/>
          </p:nvPr>
        </p:nvSpPr>
        <p:spPr>
          <a:xfrm>
            <a:off x="5013767" y="1885950"/>
            <a:ext cx="14201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5" name="Textplatzhalter 19"/>
          <p:cNvSpPr>
            <a:spLocks noGrp="1"/>
          </p:cNvSpPr>
          <p:nvPr>
            <p:ph type="body" sz="quarter" idx="23"/>
          </p:nvPr>
        </p:nvSpPr>
        <p:spPr>
          <a:xfrm>
            <a:off x="5013767" y="2425702"/>
            <a:ext cx="1420164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6" name="Textplatzhalter 24"/>
          <p:cNvSpPr>
            <a:spLocks noGrp="1"/>
          </p:cNvSpPr>
          <p:nvPr>
            <p:ph type="body" sz="quarter" idx="24"/>
          </p:nvPr>
        </p:nvSpPr>
        <p:spPr>
          <a:xfrm>
            <a:off x="6555465" y="1885950"/>
            <a:ext cx="14201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7" name="Textplatzhalter 19"/>
          <p:cNvSpPr>
            <a:spLocks noGrp="1"/>
          </p:cNvSpPr>
          <p:nvPr>
            <p:ph type="body" sz="quarter" idx="25"/>
          </p:nvPr>
        </p:nvSpPr>
        <p:spPr>
          <a:xfrm>
            <a:off x="6555465" y="2425702"/>
            <a:ext cx="1420164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8" name="Textplatzhalter 24"/>
          <p:cNvSpPr>
            <a:spLocks noGrp="1"/>
          </p:cNvSpPr>
          <p:nvPr>
            <p:ph type="body" sz="quarter" idx="26"/>
          </p:nvPr>
        </p:nvSpPr>
        <p:spPr>
          <a:xfrm>
            <a:off x="8097163" y="1885950"/>
            <a:ext cx="14201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9" name="Textplatzhalter 19"/>
          <p:cNvSpPr>
            <a:spLocks noGrp="1"/>
          </p:cNvSpPr>
          <p:nvPr>
            <p:ph type="body" sz="quarter" idx="27"/>
          </p:nvPr>
        </p:nvSpPr>
        <p:spPr>
          <a:xfrm>
            <a:off x="8097163" y="2425702"/>
            <a:ext cx="1420164" cy="1102866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8673" y="1876427"/>
            <a:ext cx="4481777" cy="1225977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2" y="1876427"/>
            <a:ext cx="4481777" cy="1225977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ABD132AF-7AFD-4ADB-AFE5-F2AF4E599F1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DFFEFA40-2FF6-4A5A-8F27-70CF8787674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51409B9C-9E32-4422-977F-CD3264E21B7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8938" y="987426"/>
            <a:ext cx="9128126" cy="369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88938" y="1876427"/>
            <a:ext cx="9128126" cy="307777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88938" y="6559550"/>
            <a:ext cx="587375" cy="1222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176338" y="6559550"/>
            <a:ext cx="7824787" cy="1222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130740" y="6559115"/>
            <a:ext cx="386323" cy="12311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3E207598-A038-4CD6-8362-0C5768C257F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8673" y="987426"/>
            <a:ext cx="9128654" cy="36933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88673" y="1876428"/>
            <a:ext cx="4481777" cy="122597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2" y="1876428"/>
            <a:ext cx="4481777" cy="122597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88673" y="6559551"/>
            <a:ext cx="454986" cy="1231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tt-mm-201X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Titel der Präsentation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9131005" y="6559116"/>
            <a:ext cx="386323" cy="12311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fld id="{A4951F40-EE2F-4CD3-92C0-D851016B265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4194B0C5-6D79-405C-A5E9-7F5560AC9C2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2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88674" y="5421316"/>
            <a:ext cx="4504135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5013193" y="5421316"/>
            <a:ext cx="4504134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3" y="1885950"/>
            <a:ext cx="4503561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3" y="2425700"/>
            <a:ext cx="4503561" cy="610424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9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5013768" y="1885950"/>
            <a:ext cx="4503561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5013768" y="2425700"/>
            <a:ext cx="4503561" cy="610424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3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388675" y="5421316"/>
            <a:ext cx="2961481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472262" y="5421316"/>
            <a:ext cx="2961481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6555848" y="5421316"/>
            <a:ext cx="2961481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3" y="1885950"/>
            <a:ext cx="29618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3" y="2425703"/>
            <a:ext cx="2961864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3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3472068" y="1885950"/>
            <a:ext cx="29618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5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3472068" y="2425703"/>
            <a:ext cx="2961864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6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6555463" y="1885950"/>
            <a:ext cx="2961864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8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6555463" y="2425703"/>
            <a:ext cx="2961864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4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88674" y="5421316"/>
            <a:ext cx="2191015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701795" y="5421316"/>
            <a:ext cx="2191015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013195" y="5421316"/>
            <a:ext cx="2191015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326314" y="5421316"/>
            <a:ext cx="2191015" cy="909637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85950"/>
            <a:ext cx="2191015" cy="6096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4" y="2640016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4"/>
          </p:nvPr>
        </p:nvSpPr>
        <p:spPr>
          <a:xfrm>
            <a:off x="2701221" y="2640016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5"/>
          </p:nvPr>
        </p:nvSpPr>
        <p:spPr>
          <a:xfrm>
            <a:off x="5013767" y="2640016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3" name="Textplatzhalter 19"/>
          <p:cNvSpPr>
            <a:spLocks noGrp="1"/>
          </p:cNvSpPr>
          <p:nvPr>
            <p:ph type="body" sz="quarter" idx="16"/>
          </p:nvPr>
        </p:nvSpPr>
        <p:spPr>
          <a:xfrm>
            <a:off x="7326314" y="2640016"/>
            <a:ext cx="2191015" cy="856645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6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2701221" y="1885950"/>
            <a:ext cx="2191015" cy="6096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7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5013767" y="1885950"/>
            <a:ext cx="2191015" cy="6096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8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7326314" y="1885950"/>
            <a:ext cx="2191015" cy="6096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2" name="Datumsplatzhalter 3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33" name="Foliennummernplatzhalter 3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4" name="Fußzeilenplatzhalter 3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4fach 2 Ebe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88674" y="3676653"/>
            <a:ext cx="4504135" cy="377825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013193" y="3676653"/>
            <a:ext cx="4504134" cy="377825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88674" y="5953128"/>
            <a:ext cx="4504135" cy="377825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5013193" y="5953128"/>
            <a:ext cx="4504134" cy="377825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i="1" noProof="0">
              <a:latin typeface="+mn-lt"/>
              <a:ea typeface="MS PGothic" pitchFamily="34" charset="-128"/>
            </a:endParaRP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85950"/>
            <a:ext cx="450413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388674" y="2425700"/>
            <a:ext cx="4504135" cy="610424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39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5013195" y="1885950"/>
            <a:ext cx="450413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0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5013195" y="2425700"/>
            <a:ext cx="4504135" cy="610424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1" name="Textplatzhalter 24"/>
          <p:cNvSpPr>
            <a:spLocks noGrp="1"/>
          </p:cNvSpPr>
          <p:nvPr>
            <p:ph type="body" sz="quarter" idx="20"/>
          </p:nvPr>
        </p:nvSpPr>
        <p:spPr>
          <a:xfrm>
            <a:off x="388674" y="4157671"/>
            <a:ext cx="450413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2" name="Textplatzhalter 19"/>
          <p:cNvSpPr>
            <a:spLocks noGrp="1"/>
          </p:cNvSpPr>
          <p:nvPr>
            <p:ph type="body" sz="quarter" idx="21"/>
          </p:nvPr>
        </p:nvSpPr>
        <p:spPr>
          <a:xfrm>
            <a:off x="388674" y="4697421"/>
            <a:ext cx="4504135" cy="610424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43" name="Textplatzhalter 24"/>
          <p:cNvSpPr>
            <a:spLocks noGrp="1"/>
          </p:cNvSpPr>
          <p:nvPr>
            <p:ph type="body" sz="quarter" idx="22"/>
          </p:nvPr>
        </p:nvSpPr>
        <p:spPr>
          <a:xfrm>
            <a:off x="5013195" y="4157671"/>
            <a:ext cx="4504135" cy="4191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44" name="Textplatzhalter 19"/>
          <p:cNvSpPr>
            <a:spLocks noGrp="1"/>
          </p:cNvSpPr>
          <p:nvPr>
            <p:ph type="body" sz="quarter" idx="23"/>
          </p:nvPr>
        </p:nvSpPr>
        <p:spPr>
          <a:xfrm>
            <a:off x="5013195" y="4697421"/>
            <a:ext cx="4504135" cy="610424"/>
          </a:xfrm>
        </p:spPr>
        <p:txBody>
          <a:bodyPr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horizontal 2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/>
        </p:nvSpPr>
        <p:spPr bwMode="auto">
          <a:xfrm rot="16200000">
            <a:off x="6518341" y="2935089"/>
            <a:ext cx="1968500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 rot="16200000">
            <a:off x="6518341" y="845940"/>
            <a:ext cx="1968500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2801543" y="2597829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2" name="Textplatzhalter 19"/>
          <p:cNvSpPr>
            <a:spLocks noGrp="1"/>
          </p:cNvSpPr>
          <p:nvPr>
            <p:ph type="body" sz="quarter" idx="19"/>
          </p:nvPr>
        </p:nvSpPr>
        <p:spPr>
          <a:xfrm>
            <a:off x="2801543" y="4683311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19" name="Textplatzhalter 24"/>
          <p:cNvSpPr>
            <a:spLocks noGrp="1"/>
          </p:cNvSpPr>
          <p:nvPr>
            <p:ph type="body" sz="quarter" idx="18"/>
          </p:nvPr>
        </p:nvSpPr>
        <p:spPr>
          <a:xfrm>
            <a:off x="386955" y="3965573"/>
            <a:ext cx="2191015" cy="1968501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76424"/>
            <a:ext cx="2189296" cy="1968500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18" name="Datumsplatzhalter 17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 horizontal 3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7"/>
          <p:cNvSpPr>
            <a:spLocks noChangeArrowheads="1"/>
          </p:cNvSpPr>
          <p:nvPr/>
        </p:nvSpPr>
        <p:spPr bwMode="auto">
          <a:xfrm rot="16200000">
            <a:off x="6866797" y="497483"/>
            <a:ext cx="1271588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 rot="16200000">
            <a:off x="6866005" y="1890515"/>
            <a:ext cx="1273175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 rot="16200000">
            <a:off x="6866799" y="3283548"/>
            <a:ext cx="1271587" cy="4029471"/>
          </a:xfrm>
          <a:prstGeom prst="rect">
            <a:avLst/>
          </a:prstGeom>
          <a:gradFill rotWithShape="1">
            <a:gsLst>
              <a:gs pos="0">
                <a:srgbClr val="D2D7D2">
                  <a:gamma/>
                  <a:tint val="0"/>
                  <a:invGamma/>
                </a:srgbClr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i="1" noProof="0">
              <a:latin typeface="+mn-lt"/>
              <a:ea typeface="MS PGothic" pitchFamily="34" charset="-128"/>
            </a:endParaRP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3"/>
          </p:nvPr>
        </p:nvSpPr>
        <p:spPr>
          <a:xfrm>
            <a:off x="2801543" y="2207270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7"/>
          </p:nvPr>
        </p:nvSpPr>
        <p:spPr>
          <a:xfrm>
            <a:off x="388674" y="1876424"/>
            <a:ext cx="2189296" cy="1272116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/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8"/>
          </p:nvPr>
        </p:nvSpPr>
        <p:spPr>
          <a:xfrm>
            <a:off x="2801543" y="3600038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3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388674" y="3269192"/>
            <a:ext cx="2189296" cy="1272116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26" name="Textplatzhalter 19"/>
          <p:cNvSpPr>
            <a:spLocks noGrp="1"/>
          </p:cNvSpPr>
          <p:nvPr>
            <p:ph type="body" sz="quarter" idx="20"/>
          </p:nvPr>
        </p:nvSpPr>
        <p:spPr>
          <a:xfrm>
            <a:off x="2801543" y="4992805"/>
            <a:ext cx="6421702" cy="610424"/>
          </a:xfrm>
        </p:spPr>
        <p:txBody>
          <a:bodyPr anchor="ctr"/>
          <a:lstStyle>
            <a:lvl1pPr marL="180975" indent="-180975">
              <a:defRPr sz="1600"/>
            </a:lvl1pPr>
            <a:lvl2pPr marL="314325" indent="-133350">
              <a:defRPr sz="1200"/>
            </a:lvl2pPr>
            <a:lvl3pPr marL="409575" indent="-95250">
              <a:defRPr sz="1000"/>
            </a:lvl3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</p:txBody>
      </p:sp>
      <p:sp>
        <p:nvSpPr>
          <p:cNvPr id="27" name="Textplatzhalter 24"/>
          <p:cNvSpPr>
            <a:spLocks noGrp="1"/>
          </p:cNvSpPr>
          <p:nvPr>
            <p:ph type="body" sz="quarter" idx="21"/>
          </p:nvPr>
        </p:nvSpPr>
        <p:spPr>
          <a:xfrm>
            <a:off x="388674" y="4661959"/>
            <a:ext cx="2189296" cy="1272116"/>
          </a:xfrm>
          <a:solidFill>
            <a:srgbClr val="D2D7D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2" name="Fußzeilenplatzhalter 3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 smtClean="0"/>
              <a:t>Titel der Präsentation</a:t>
            </a:r>
            <a:endParaRPr lang="de-DE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388673" y="987425"/>
            <a:ext cx="9128654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Titelmasterformat durch Klicken bearbeiten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88673" y="1876425"/>
            <a:ext cx="9128654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8673" y="6559553"/>
            <a:ext cx="636323" cy="12382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tt-mm-201X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 flipH="1">
            <a:off x="1176339" y="6559553"/>
            <a:ext cx="7826771" cy="12382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Titel der Präsentation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31004" y="6559910"/>
            <a:ext cx="386323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 smtClean="0"/>
              <a:t>Page </a:t>
            </a:r>
            <a:fld id="{792BF480-32F0-484F-8762-A268CC8F9918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2" name="Gruppieren 2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Line 28"/>
            <p:cNvSpPr>
              <a:spLocks noChangeShapeType="1"/>
            </p:cNvSpPr>
            <p:nvPr userDrawn="1"/>
          </p:nvSpPr>
          <p:spPr bwMode="auto">
            <a:xfrm>
              <a:off x="358775" y="0"/>
              <a:ext cx="0" cy="6858000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0">
                <a:latin typeface="+mn-lt"/>
              </a:endParaRPr>
            </a:p>
          </p:txBody>
        </p:sp>
        <p:sp>
          <p:nvSpPr>
            <p:cNvPr id="9" name="Line 29"/>
            <p:cNvSpPr>
              <a:spLocks noChangeShapeType="1"/>
            </p:cNvSpPr>
            <p:nvPr userDrawn="1"/>
          </p:nvSpPr>
          <p:spPr bwMode="auto">
            <a:xfrm>
              <a:off x="8785225" y="0"/>
              <a:ext cx="0" cy="6858000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0">
                <a:latin typeface="+mn-lt"/>
              </a:endParaRPr>
            </a:p>
          </p:txBody>
        </p:sp>
        <p:sp>
          <p:nvSpPr>
            <p:cNvPr id="10" name="Line 30"/>
            <p:cNvSpPr>
              <a:spLocks noChangeShapeType="1"/>
            </p:cNvSpPr>
            <p:nvPr userDrawn="1"/>
          </p:nvSpPr>
          <p:spPr bwMode="auto">
            <a:xfrm>
              <a:off x="0" y="1876425"/>
              <a:ext cx="9144000" cy="0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0">
                <a:latin typeface="+mn-lt"/>
              </a:endParaRPr>
            </a:p>
          </p:txBody>
        </p:sp>
        <p:sp>
          <p:nvSpPr>
            <p:cNvPr id="11" name="Line 31"/>
            <p:cNvSpPr>
              <a:spLocks noChangeShapeType="1"/>
            </p:cNvSpPr>
            <p:nvPr userDrawn="1"/>
          </p:nvSpPr>
          <p:spPr bwMode="auto">
            <a:xfrm>
              <a:off x="0" y="6330950"/>
              <a:ext cx="9144000" cy="0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0">
                <a:latin typeface="+mn-lt"/>
              </a:endParaRPr>
            </a:p>
          </p:txBody>
        </p:sp>
        <p:sp>
          <p:nvSpPr>
            <p:cNvPr id="12" name="Line 32"/>
            <p:cNvSpPr>
              <a:spLocks noChangeShapeType="1"/>
            </p:cNvSpPr>
            <p:nvPr userDrawn="1"/>
          </p:nvSpPr>
          <p:spPr bwMode="auto">
            <a:xfrm>
              <a:off x="0" y="6540500"/>
              <a:ext cx="358775" cy="0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0">
                <a:latin typeface="+mn-lt"/>
              </a:endParaRPr>
            </a:p>
          </p:txBody>
        </p:sp>
        <p:sp>
          <p:nvSpPr>
            <p:cNvPr id="13" name="Line 33"/>
            <p:cNvSpPr>
              <a:spLocks noChangeShapeType="1"/>
            </p:cNvSpPr>
            <p:nvPr userDrawn="1"/>
          </p:nvSpPr>
          <p:spPr bwMode="auto">
            <a:xfrm>
              <a:off x="0" y="4065588"/>
              <a:ext cx="358775" cy="0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0">
                <a:latin typeface="+mn-lt"/>
              </a:endParaRPr>
            </a:p>
          </p:txBody>
        </p:sp>
        <p:sp>
          <p:nvSpPr>
            <p:cNvPr id="14" name="Line 34"/>
            <p:cNvSpPr>
              <a:spLocks noChangeShapeType="1"/>
            </p:cNvSpPr>
            <p:nvPr userDrawn="1"/>
          </p:nvSpPr>
          <p:spPr bwMode="auto">
            <a:xfrm>
              <a:off x="8785225" y="4065588"/>
              <a:ext cx="358775" cy="0"/>
            </a:xfrm>
            <a:prstGeom prst="line">
              <a:avLst/>
            </a:prstGeom>
            <a:noFill/>
            <a:ln w="9525">
              <a:noFill/>
              <a:prstDash val="dash"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noProof="0">
                <a:latin typeface="+mn-lt"/>
              </a:endParaRPr>
            </a:p>
          </p:txBody>
        </p:sp>
      </p:grp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906000" cy="706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noProof="0">
              <a:latin typeface="+mn-lt"/>
            </a:endParaRPr>
          </a:p>
        </p:txBody>
      </p:sp>
      <p:pic>
        <p:nvPicPr>
          <p:cNvPr id="1027" name="Picture 35" descr="ppt_titel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325"/>
            <a:ext cx="990772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4" descr="wm_pos2_400%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3066" y="438150"/>
            <a:ext cx="2134262" cy="25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3" r:id="rId20"/>
    <p:sldLayoutId id="2147483684" r:id="rId21"/>
  </p:sldLayoutIdLst>
  <p:transition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de-DE" sz="24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9pPr>
    </p:titleStyle>
    <p:bodyStyle>
      <a:lvl1pPr marL="276225" indent="-276225" algn="l" rtl="0" eaLnBrk="1" fontAlgn="base" hangingPunct="1">
        <a:spcBef>
          <a:spcPts val="725"/>
        </a:spcBef>
        <a:spcAft>
          <a:spcPct val="0"/>
        </a:spcAft>
        <a:buFont typeface="Wingdings" pitchFamily="2" charset="2"/>
        <a:buChar char="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79388" algn="l" rtl="0" eaLnBrk="1" fontAlgn="base" hangingPunct="1">
        <a:spcBef>
          <a:spcPts val="188"/>
        </a:spcBef>
        <a:spcAft>
          <a:spcPct val="0"/>
        </a:spcAft>
        <a:buFont typeface="Arial Narrow" pitchFamily="34" charset="0"/>
        <a:buChar char="-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36588" indent="-179388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lang="de-DE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0738" indent="-179388" algn="l" rtl="0" eaLnBrk="1" fontAlgn="base" hangingPunct="1">
        <a:spcBef>
          <a:spcPct val="0"/>
        </a:spcBef>
        <a:spcAft>
          <a:spcPct val="0"/>
        </a:spcAft>
        <a:buFont typeface="Arial Narrow" pitchFamily="34" charset="0"/>
        <a:buChar char="-"/>
        <a:defRPr lang="de-DE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79388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lang="de-DE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nutemancontrols.com/img/puls%20logo.png" TargetMode="External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//upload.wikimedia.org/wikipedia/de/5/5b/Phoenix_Contact_Logo.svg" TargetMode="External"/><Relationship Id="rId5" Type="http://schemas.openxmlformats.org/officeDocument/2006/relationships/image" Target="../media/image39.png"/><Relationship Id="rId10" Type="http://schemas.openxmlformats.org/officeDocument/2006/relationships/image" Target="../media/image42.jpeg"/><Relationship Id="rId4" Type="http://schemas.openxmlformats.org/officeDocument/2006/relationships/image" Target="../media/image38.png"/><Relationship Id="rId9" Type="http://schemas.openxmlformats.org/officeDocument/2006/relationships/image" Target="../media/image4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19" Type="http://schemas.openxmlformats.org/officeDocument/2006/relationships/image" Target="../media/image23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http://www.metrolab.com.ar/imagenes/DNV-logo.jpg" TargetMode="External"/><Relationship Id="rId13" Type="http://schemas.openxmlformats.org/officeDocument/2006/relationships/image" Target="../media/image32.emf"/><Relationship Id="rId3" Type="http://schemas.openxmlformats.org/officeDocument/2006/relationships/image" Target="../media/image25.png"/><Relationship Id="rId7" Type="http://schemas.openxmlformats.org/officeDocument/2006/relationships/image" Target="../media/image29.jpeg"/><Relationship Id="rId12" Type="http://schemas.openxmlformats.org/officeDocument/2006/relationships/image" Target="http://www.rittal.com/de-de/content/media/embilder/4/45technischeswissen/451produktzulassungen/pz18_160x120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11" Type="http://schemas.openxmlformats.org/officeDocument/2006/relationships/image" Target="../media/image31.jpeg"/><Relationship Id="rId5" Type="http://schemas.openxmlformats.org/officeDocument/2006/relationships/image" Target="../media/image27.jpeg"/><Relationship Id="rId10" Type="http://schemas.openxmlformats.org/officeDocument/2006/relationships/image" Target="http://www.wildhagen-marine.de/media/bilder/inhalt/hersteller-logos/logoBVhighquality.jpg" TargetMode="External"/><Relationship Id="rId4" Type="http://schemas.openxmlformats.org/officeDocument/2006/relationships/image" Target="../media/image26.jpeg"/><Relationship Id="rId9" Type="http://schemas.openxmlformats.org/officeDocument/2006/relationships/image" Target="../media/image30.jpe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DC/DC Converter </a:t>
            </a:r>
            <a:endParaRPr lang="en-US" dirty="0"/>
          </a:p>
        </p:txBody>
      </p:sp>
      <p:pic>
        <p:nvPicPr>
          <p:cNvPr id="5" name="Picture 2" descr="C:\Users\w010078\AppData\Local\Microsoft\Windows\Temporary Internet Files\Content.IE5\72S8CI2I\GR_Power_PRO_DC_DC_HA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128" y="4387979"/>
            <a:ext cx="3281412" cy="246105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0287" y="708466"/>
            <a:ext cx="559716" cy="100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9456" y="708465"/>
            <a:ext cx="735632" cy="100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0" y="-153888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0067" y="773652"/>
            <a:ext cx="988880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Competitive Analysis</a:t>
            </a:r>
          </a:p>
          <a:p>
            <a:pPr lvl="0"/>
            <a:r>
              <a:rPr lang="en-US" sz="2400" dirty="0" smtClean="0"/>
              <a:t> – we are </a:t>
            </a:r>
            <a:r>
              <a:rPr lang="en-US" sz="2400" b="1" u="sng" dirty="0" smtClean="0"/>
              <a:t>Best in class </a:t>
            </a:r>
            <a:r>
              <a:rPr lang="en-US" sz="2400" dirty="0" smtClean="0"/>
              <a:t>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980935" y="1699260"/>
          <a:ext cx="7439164" cy="4682068"/>
        </p:xfrm>
        <a:graphic>
          <a:graphicData uri="http://schemas.openxmlformats.org/drawingml/2006/table">
            <a:tbl>
              <a:tblPr/>
              <a:tblGrid>
                <a:gridCol w="2187990"/>
                <a:gridCol w="1326469"/>
                <a:gridCol w="1736715"/>
                <a:gridCol w="2187990"/>
              </a:tblGrid>
              <a:tr h="3793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Technical feature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Calibri"/>
                        </a:rPr>
                        <a:t>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Variants  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5 A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5, 10, 20 A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5, 10, 20 A 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Input Voltage DC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14,4…32,4 V</a:t>
                      </a: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14…32 V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14…32 V 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Dimension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latin typeface="Arial"/>
                        </a:rPr>
                        <a:t>32*124*102 (5A) </a:t>
                      </a:r>
                      <a:endParaRPr lang="en-US" sz="1000" b="0" i="0" u="none" strike="noStrike" noProof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48</a:t>
                      </a:r>
                      <a:r>
                        <a:rPr lang="en-US" sz="1000" b="0" i="0" u="none" strike="noStrike" noProof="0" dirty="0" smtClean="0">
                          <a:latin typeface="Arial"/>
                        </a:rPr>
                        <a:t>*130*120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43</a:t>
                      </a:r>
                      <a:r>
                        <a:rPr lang="en-US" sz="1200" b="0" i="0" u="none" strike="noStrike" noProof="0" dirty="0" smtClean="0">
                          <a:latin typeface="Arial"/>
                        </a:rPr>
                        <a:t>*130*120 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  <a:tr h="190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[W*H*D (mm)]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34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[10A Version]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34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MTBF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&gt; 800.000 Hours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&gt; 750.000 Hours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&gt; 1.250.000 Hours 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  <a:tr h="1934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Efficiency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latin typeface="Arial"/>
                        </a:rPr>
                        <a:t>90%</a:t>
                      </a:r>
                      <a:endParaRPr lang="en-US" sz="1000" b="0" i="0" u="none" strike="noStrike" noProof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92%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93%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  <a:tr h="19042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Operating Temperature 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latin typeface="Arial"/>
                        </a:rPr>
                        <a:t>-25°C … +70°C </a:t>
                      </a:r>
                      <a:endParaRPr lang="en-US" sz="1000" b="0" i="0" u="none" strike="noStrike" noProof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-25°C … +70°C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-25°C …+70°C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84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(Start-up: - 40 </a:t>
                      </a:r>
                      <a:r>
                        <a:rPr lang="en-US" sz="1200" b="0" i="0" u="none" strike="noStrike" noProof="0" dirty="0" smtClean="0">
                          <a:latin typeface="Calibri"/>
                        </a:rPr>
                        <a:t>°C)</a:t>
                      </a:r>
                      <a:r>
                        <a:rPr lang="en-US" sz="1200" b="0" i="0" u="none" strike="noStrike" noProof="0" dirty="0" smtClean="0">
                          <a:latin typeface="Arial"/>
                        </a:rPr>
                        <a:t> 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29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Power boost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latin typeface="Arial"/>
                        </a:rPr>
                        <a:t>Not applicable</a:t>
                      </a:r>
                      <a:endParaRPr lang="en-US" sz="1000" b="0" i="0" u="none" strike="noStrike" noProof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600% </a:t>
                      </a:r>
                      <a:r>
                        <a:rPr lang="en-US" sz="1000" b="0" i="0" u="none" strike="noStrike" noProof="0" dirty="0">
                          <a:latin typeface="Arial"/>
                        </a:rPr>
                        <a:t>x I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N</a:t>
                      </a:r>
                      <a:r>
                        <a:rPr lang="en-US" sz="1000" b="0" i="0" u="none" strike="noStrike" noProof="0" dirty="0">
                          <a:latin typeface="Arial"/>
                        </a:rPr>
                        <a:t> for 12ms </a:t>
                      </a: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600% </a:t>
                      </a:r>
                      <a:r>
                        <a:rPr lang="en-US" sz="1200" b="0" i="0" u="none" strike="noStrike" noProof="0" dirty="0">
                          <a:latin typeface="Arial"/>
                        </a:rPr>
                        <a:t>x I</a:t>
                      </a:r>
                      <a:r>
                        <a:rPr lang="en-US" sz="800" b="0" i="0" u="none" strike="noStrike" noProof="0" dirty="0">
                          <a:latin typeface="Arial"/>
                        </a:rPr>
                        <a:t>N</a:t>
                      </a:r>
                      <a:r>
                        <a:rPr lang="en-US" sz="1200" b="0" i="0" u="none" strike="noStrike" noProof="0" dirty="0">
                          <a:latin typeface="Arial"/>
                        </a:rPr>
                        <a:t> for </a:t>
                      </a:r>
                      <a:r>
                        <a:rPr lang="en-US" sz="1200" b="0" i="0" u="none" strike="noStrike" baseline="0" noProof="0" dirty="0" smtClean="0">
                          <a:latin typeface="Arial"/>
                        </a:rPr>
                        <a:t> 16</a:t>
                      </a:r>
                      <a:r>
                        <a:rPr lang="en-US" sz="1200" b="0" i="0" u="none" strike="noStrike" noProof="0" dirty="0" smtClean="0">
                          <a:latin typeface="Arial"/>
                        </a:rPr>
                        <a:t> </a:t>
                      </a:r>
                      <a:r>
                        <a:rPr lang="en-US" sz="1200" b="0" i="0" u="none" strike="noStrike" noProof="0" dirty="0">
                          <a:latin typeface="Arial"/>
                        </a:rPr>
                        <a:t>ms </a:t>
                      </a: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00"/>
                    </a:solidFill>
                  </a:tcPr>
                </a:tc>
              </a:tr>
              <a:tr h="19340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err="1" smtClean="0">
                          <a:latin typeface="Arial"/>
                        </a:rPr>
                        <a:t>Weidmüller</a:t>
                      </a:r>
                      <a:r>
                        <a:rPr lang="en-US" sz="1200" b="0" i="0" u="none" strike="noStrike" noProof="0" dirty="0" smtClean="0">
                          <a:latin typeface="Arial"/>
                        </a:rPr>
                        <a:t> Patent 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  <a:tr h="3734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Hold up time</a:t>
                      </a:r>
                      <a:b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latin typeface="Arial"/>
                        </a:rPr>
                        <a:t>6 ms</a:t>
                      </a:r>
                      <a:endParaRPr lang="en-US" sz="1000" b="0" i="0" u="none" strike="noStrike" noProof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12 ms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14 ms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  <a:tr h="1934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Terminals input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latin typeface="Arial"/>
                        </a:rPr>
                        <a:t>NON Pluggable</a:t>
                      </a:r>
                      <a:endParaRPr lang="en-US" sz="1000" b="0" i="0" u="none" strike="noStrike" noProof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Pluggable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Pluggable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Status indication</a:t>
                      </a:r>
                      <a:endParaRPr lang="en-US" sz="12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/>
                      </a:r>
                      <a:br>
                        <a:rPr lang="en-US" sz="1000" b="0" i="0" u="none" strike="noStrike" noProof="0" dirty="0" smtClean="0">
                          <a:latin typeface="Arial"/>
                        </a:rPr>
                      </a:br>
                      <a:r>
                        <a:rPr lang="en-US" sz="1000" b="0" i="0" u="none" strike="noStrike" noProof="0" dirty="0" err="1" smtClean="0">
                          <a:latin typeface="Arial"/>
                        </a:rPr>
                        <a:t>Uin</a:t>
                      </a:r>
                      <a:r>
                        <a:rPr lang="en-US" sz="1000" b="0" i="0" u="none" strike="noStrike" noProof="0" dirty="0" smtClean="0">
                          <a:latin typeface="Arial"/>
                        </a:rPr>
                        <a:t> &lt; 19.2 V</a:t>
                      </a:r>
                      <a:br>
                        <a:rPr lang="en-US" sz="1000" b="0" i="0" u="none" strike="noStrike" noProof="0" dirty="0" smtClean="0">
                          <a:latin typeface="Arial"/>
                        </a:rPr>
                      </a:br>
                      <a:r>
                        <a:rPr lang="en-US" sz="1000" b="0" i="0" u="none" strike="noStrike" noProof="0" dirty="0" smtClean="0">
                          <a:latin typeface="Arial"/>
                        </a:rPr>
                        <a:t>DC OK: Green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>
                          <a:latin typeface="Arial"/>
                        </a:rPr>
                        <a:t>Boost: Yellow</a:t>
                      </a:r>
                      <a:br>
                        <a:rPr lang="en-US" sz="1000" b="0" i="0" u="none" strike="noStrike" noProof="0" dirty="0">
                          <a:latin typeface="Arial"/>
                        </a:rPr>
                      </a:br>
                      <a:r>
                        <a:rPr lang="en-US" sz="1000" b="0" i="0" u="none" strike="noStrike" noProof="0" dirty="0" err="1">
                          <a:latin typeface="Arial"/>
                        </a:rPr>
                        <a:t>Uin</a:t>
                      </a:r>
                      <a:r>
                        <a:rPr lang="en-US" sz="1000" b="0" i="0" u="none" strike="noStrike" noProof="0" dirty="0">
                          <a:latin typeface="Arial"/>
                        </a:rPr>
                        <a:t> &lt; 19.2 V</a:t>
                      </a:r>
                      <a:br>
                        <a:rPr lang="en-US" sz="1000" b="0" i="0" u="none" strike="noStrike" noProof="0" dirty="0">
                          <a:latin typeface="Arial"/>
                        </a:rPr>
                      </a:br>
                      <a:r>
                        <a:rPr lang="en-US" sz="1000" b="0" i="0" u="none" strike="noStrike" noProof="0" dirty="0">
                          <a:latin typeface="Arial"/>
                        </a:rPr>
                        <a:t>DC OK: Green </a:t>
                      </a: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noProof="0" dirty="0" smtClean="0">
                          <a:latin typeface="Arial"/>
                        </a:rPr>
                        <a:t>DC </a:t>
                      </a:r>
                      <a:r>
                        <a:rPr lang="en-US" sz="1200" b="0" i="0" u="none" strike="noStrike" noProof="0" dirty="0" err="1">
                          <a:latin typeface="Arial"/>
                        </a:rPr>
                        <a:t>OK:Green</a:t>
                      </a:r>
                      <a:r>
                        <a:rPr lang="en-US" sz="1200" b="0" i="0" u="none" strike="noStrike" noProof="0" dirty="0">
                          <a:latin typeface="Arial"/>
                        </a:rPr>
                        <a:t/>
                      </a:r>
                      <a:br>
                        <a:rPr lang="en-US" sz="1200" b="0" i="0" u="none" strike="noStrike" noProof="0" dirty="0">
                          <a:latin typeface="Arial"/>
                        </a:rPr>
                      </a:br>
                      <a:r>
                        <a:rPr lang="en-US" sz="1200" b="0" i="0" u="none" strike="noStrike" noProof="0" dirty="0">
                          <a:latin typeface="Arial"/>
                        </a:rPr>
                        <a:t>&gt;90%In: Yellow</a:t>
                      </a:r>
                      <a:br>
                        <a:rPr lang="en-US" sz="1200" b="0" i="0" u="none" strike="noStrike" noProof="0" dirty="0">
                          <a:latin typeface="Arial"/>
                        </a:rPr>
                      </a:br>
                      <a:r>
                        <a:rPr lang="en-US" sz="1200" b="0" i="0" u="none" strike="noStrike" noProof="0" dirty="0">
                          <a:latin typeface="Arial"/>
                        </a:rPr>
                        <a:t>Fault: Red</a:t>
                      </a:r>
                      <a:br>
                        <a:rPr lang="en-US" sz="1200" b="0" i="0" u="none" strike="noStrike" noProof="0" dirty="0">
                          <a:latin typeface="Arial"/>
                        </a:rPr>
                      </a:br>
                      <a:r>
                        <a:rPr lang="en-US" sz="1200" b="0" i="0" u="none" strike="noStrike" noProof="0" dirty="0">
                          <a:latin typeface="Arial"/>
                        </a:rPr>
                        <a:t>Low </a:t>
                      </a:r>
                      <a:r>
                        <a:rPr lang="en-US" sz="1200" b="0" i="0" u="none" strike="noStrike" noProof="0" dirty="0" err="1">
                          <a:latin typeface="Arial"/>
                        </a:rPr>
                        <a:t>Uin</a:t>
                      </a:r>
                      <a:r>
                        <a:rPr lang="en-US" sz="1200" b="0" i="0" u="none" strike="noStrike" noProof="0" dirty="0">
                          <a:latin typeface="Arial"/>
                        </a:rPr>
                        <a:t>: Yellow</a:t>
                      </a:r>
                    </a:p>
                  </a:txBody>
                  <a:tcPr marL="6711" marR="6711" marT="61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29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Approvals </a:t>
                      </a:r>
                      <a:endParaRPr lang="en-US" sz="12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smtClean="0">
                          <a:latin typeface="Arial"/>
                        </a:rPr>
                        <a:t>cURus; cULus; </a:t>
                      </a:r>
                      <a:br>
                        <a:rPr lang="en-US" sz="1000" b="0" i="0" u="none" strike="noStrike" noProof="0" smtClean="0">
                          <a:latin typeface="Arial"/>
                        </a:rPr>
                      </a:br>
                      <a:r>
                        <a:rPr lang="en-US" sz="1000" b="0" i="0" u="none" strike="noStrike" noProof="0" smtClean="0">
                          <a:latin typeface="Arial"/>
                        </a:rPr>
                        <a:t>ATEX;</a:t>
                      </a:r>
                      <a:br>
                        <a:rPr lang="en-US" sz="1000" b="0" i="0" u="none" strike="noStrike" noProof="0" smtClean="0">
                          <a:latin typeface="Arial"/>
                        </a:rPr>
                      </a:br>
                      <a:r>
                        <a:rPr lang="en-US" sz="1000" b="0" i="0" u="none" strike="noStrike" noProof="0" smtClean="0">
                          <a:latin typeface="Arial"/>
                        </a:rPr>
                        <a:t>GL </a:t>
                      </a:r>
                      <a:endParaRPr lang="en-US" sz="1000" b="0" i="0" u="none" strike="noStrike" noProof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noProof="0" dirty="0" err="1" smtClean="0">
                          <a:latin typeface="Arial"/>
                        </a:rPr>
                        <a:t>cURus</a:t>
                      </a:r>
                      <a:r>
                        <a:rPr lang="en-US" sz="1000" b="0" i="0" u="none" strike="noStrike" noProof="0" dirty="0" smtClean="0">
                          <a:latin typeface="Arial"/>
                        </a:rPr>
                        <a:t>; </a:t>
                      </a:r>
                      <a:r>
                        <a:rPr lang="en-US" sz="1000" b="0" i="0" u="none" strike="noStrike" noProof="0" dirty="0" err="1" smtClean="0">
                          <a:latin typeface="Arial"/>
                        </a:rPr>
                        <a:t>cULus</a:t>
                      </a:r>
                      <a:r>
                        <a:rPr lang="en-US" sz="1000" b="0" i="0" u="none" strike="noStrike" noProof="0" dirty="0" smtClean="0">
                          <a:latin typeface="Arial"/>
                        </a:rPr>
                        <a:t>; </a:t>
                      </a:r>
                    </a:p>
                    <a:p>
                      <a:pPr algn="ctr" rtl="0" fontAlgn="ctr"/>
                      <a:r>
                        <a:rPr lang="en-US" sz="1000" b="0" i="0" u="none" strike="noStrike" noProof="0" dirty="0" smtClean="0">
                          <a:latin typeface="Arial"/>
                        </a:rPr>
                        <a:t>GL,DNV,BV, ABS,RINA,LR  </a:t>
                      </a:r>
                      <a:endParaRPr lang="en-US" sz="10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TÜV; </a:t>
                      </a:r>
                      <a:r>
                        <a:rPr lang="en-US" sz="1200" b="0" i="0" u="none" strike="noStrike" noProof="0" dirty="0" err="1" smtClean="0">
                          <a:latin typeface="Arial"/>
                        </a:rPr>
                        <a:t>cULus</a:t>
                      </a:r>
                      <a:r>
                        <a:rPr lang="en-US" sz="1200" b="0" i="0" u="none" strike="noStrike" noProof="0" dirty="0" smtClean="0">
                          <a:latin typeface="Arial"/>
                        </a:rPr>
                        <a:t>;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00"/>
                    </a:solidFill>
                  </a:tcPr>
                </a:tc>
              </a:tr>
              <a:tr h="19042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  Cl1,Div.2; ATEX;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00"/>
                    </a:solidFill>
                  </a:tcPr>
                </a:tc>
              </a:tr>
              <a:tr h="28545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noProof="0" dirty="0" smtClean="0">
                          <a:latin typeface="Arial"/>
                        </a:rPr>
                        <a:t>GL,DNV,BV, ABS, RINA, LR; 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6711" marR="6711" marT="61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sp>
        <p:nvSpPr>
          <p:cNvPr id="2050" name="AutoShape 2" descr="Bildergebnis für weidmüller"/>
          <p:cNvSpPr>
            <a:spLocks noChangeAspect="1" noChangeArrowheads="1"/>
          </p:cNvSpPr>
          <p:nvPr/>
        </p:nvSpPr>
        <p:spPr bwMode="auto">
          <a:xfrm>
            <a:off x="110067" y="-144463"/>
            <a:ext cx="3302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2" name="AutoShape 4" descr="Bildergebnis für weidmüller"/>
          <p:cNvSpPr>
            <a:spLocks noChangeAspect="1" noChangeArrowheads="1"/>
          </p:cNvSpPr>
          <p:nvPr/>
        </p:nvSpPr>
        <p:spPr bwMode="auto">
          <a:xfrm>
            <a:off x="110067" y="-144463"/>
            <a:ext cx="3302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4" name="AutoShape 6" descr="Bildergebnis für weidmüller"/>
          <p:cNvSpPr>
            <a:spLocks noChangeAspect="1" noChangeArrowheads="1"/>
          </p:cNvSpPr>
          <p:nvPr/>
        </p:nvSpPr>
        <p:spPr bwMode="auto">
          <a:xfrm>
            <a:off x="110067" y="-144463"/>
            <a:ext cx="3302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6" name="Picture 8" descr="http://www.login.karrieretag-soest.de/AusstellerLogos/1392935457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3720" y="1612901"/>
            <a:ext cx="2456550" cy="567129"/>
          </a:xfrm>
          <a:prstGeom prst="rect">
            <a:avLst/>
          </a:prstGeom>
          <a:noFill/>
        </p:spPr>
      </p:pic>
      <p:pic>
        <p:nvPicPr>
          <p:cNvPr id="2058" name="Picture 10" descr="Datei:Phoenix Contact Logo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1509" y="1736781"/>
            <a:ext cx="1322211" cy="344497"/>
          </a:xfrm>
          <a:prstGeom prst="rect">
            <a:avLst/>
          </a:prstGeom>
          <a:noFill/>
        </p:spPr>
      </p:pic>
      <p:pic>
        <p:nvPicPr>
          <p:cNvPr id="2060" name="Picture 12" descr="Bild in Originalgröße anzeige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9925" y="1714488"/>
            <a:ext cx="1025331" cy="312332"/>
          </a:xfrm>
          <a:prstGeom prst="rect">
            <a:avLst/>
          </a:prstGeom>
          <a:noFill/>
        </p:spPr>
      </p:pic>
      <p:pic>
        <p:nvPicPr>
          <p:cNvPr id="12" name="Picture 2" descr="\\SRVDE108\Germany\Funktionselektronik\Portfolio\PA_52\Technische Dokumentation\DCDC Converter\2001800000 PRO DCDC 120W 24V 5A\20018000009999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5208" y="708466"/>
            <a:ext cx="981022" cy="98102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274836" y="184667"/>
            <a:ext cx="9129900" cy="430887"/>
          </a:xfrm>
        </p:spPr>
        <p:txBody>
          <a:bodyPr/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DC/DC </a:t>
            </a:r>
            <a:r>
              <a:rPr lang="en-US" sz="2800" b="0" dirty="0" smtClean="0">
                <a:solidFill>
                  <a:schemeClr val="tx1"/>
                </a:solidFill>
              </a:rPr>
              <a:t>converter  </a:t>
            </a:r>
            <a:r>
              <a:rPr lang="en-US" sz="2000" b="0" dirty="0" smtClean="0">
                <a:solidFill>
                  <a:schemeClr val="tx1"/>
                </a:solidFill>
              </a:rPr>
              <a:t>Point </a:t>
            </a:r>
            <a:r>
              <a:rPr lang="en-US" sz="2000" b="0" dirty="0" smtClean="0">
                <a:solidFill>
                  <a:schemeClr val="tx1"/>
                </a:solidFill>
              </a:rPr>
              <a:t>of difference</a:t>
            </a:r>
            <a:endParaRPr lang="de-DE" sz="2800" b="0" dirty="0">
              <a:solidFill>
                <a:schemeClr val="tx1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73000" y="1071546"/>
          <a:ext cx="9360000" cy="5150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000"/>
                <a:gridCol w="3900260"/>
                <a:gridCol w="2339740"/>
              </a:tblGrid>
              <a:tr h="344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 smtClean="0"/>
                        <a:t>Feature</a:t>
                      </a: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noProof="0" smtClean="0"/>
                        <a:t>Customer benefit</a:t>
                      </a:r>
                      <a:endParaRPr lang="en-US" sz="1800" b="1" noProof="0"/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800" b="1" noProof="0" dirty="0" smtClean="0"/>
                        <a:t>Competition</a:t>
                      </a:r>
                      <a:endParaRPr lang="en-US" sz="1800" b="1" noProof="0" dirty="0"/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</a:tr>
              <a:tr h="15172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Status</a:t>
                      </a:r>
                      <a:r>
                        <a:rPr lang="en-US" sz="1200" baseline="0" noProof="0" dirty="0" smtClean="0"/>
                        <a:t> signaling with integrated status relay, transistor outputs and triple-color LED</a:t>
                      </a:r>
                      <a:endParaRPr lang="en-US" sz="1200" noProof="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360363" algn="l"/>
                        </a:tabLst>
                      </a:pPr>
                      <a:r>
                        <a:rPr lang="en-US" sz="1200" noProof="0" dirty="0" smtClean="0">
                          <a:sym typeface="Wingdings" pitchFamily="2" charset="2"/>
                        </a:rPr>
                        <a:t>	Remote</a:t>
                      </a: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 monitoring through status relay and transistor  outputs for PLC, DCS</a:t>
                      </a:r>
                      <a:endParaRPr lang="en-US" sz="1200" baseline="0" noProof="0" dirty="0" smtClean="0"/>
                    </a:p>
                    <a:p>
                      <a:pPr>
                        <a:lnSpc>
                          <a:spcPct val="150000"/>
                        </a:lnSpc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	Easy handling during the setting up of new machinery and system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/>
                        <a:buChar char="è"/>
                        <a:tabLst>
                          <a:tab pos="360363" algn="l"/>
                        </a:tabLst>
                      </a:pP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	Time saving during trouble shooting 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</a:tabLst>
                        <a:defRPr/>
                      </a:pPr>
                      <a:r>
                        <a:rPr lang="en-US" sz="1200" noProof="0" dirty="0" smtClean="0"/>
                        <a:t>No</a:t>
                      </a:r>
                      <a:r>
                        <a:rPr lang="en-US" sz="1200" baseline="0" noProof="0" dirty="0" smtClean="0"/>
                        <a:t> competitor can offer such combined status signaling with different methods.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</a:tabLst>
                        <a:defRPr/>
                      </a:pPr>
                      <a:r>
                        <a:rPr lang="en-US" sz="1200" baseline="0" noProof="0" dirty="0" smtClean="0"/>
                        <a:t>Triple-LED is true USP from </a:t>
                      </a:r>
                      <a:r>
                        <a:rPr lang="en-US" sz="1200" baseline="0" noProof="0" dirty="0" err="1" smtClean="0"/>
                        <a:t>Weidmüller</a:t>
                      </a:r>
                      <a:endParaRPr lang="en-US" sz="1200" baseline="0" noProof="0" dirty="0" smtClean="0"/>
                    </a:p>
                  </a:txBody>
                  <a:tcPr marL="99060" marR="99060"/>
                </a:tc>
              </a:tr>
              <a:tr h="531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smtClean="0"/>
                        <a:t>Narrow</a:t>
                      </a:r>
                      <a:r>
                        <a:rPr lang="en-US" sz="1200" baseline="0" noProof="0" smtClean="0"/>
                        <a:t> housing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noProof="0" smtClean="0"/>
                        <a:t>5A:   32 x 120 x 130 mm (W x D x H)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noProof="0" smtClean="0"/>
                        <a:t>10A: 43 x 120 x 130 mm (W x D x H)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noProof="0" smtClean="0"/>
                        <a:t>20A: 75 x 120 x 130 mm (W x D x H)</a:t>
                      </a:r>
                      <a:endParaRPr lang="en-US" sz="1200" noProof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360363" algn="l"/>
                        </a:tabLst>
                      </a:pPr>
                      <a:r>
                        <a:rPr lang="en-US" sz="1200" noProof="0" dirty="0" smtClean="0">
                          <a:sym typeface="Wingdings" pitchFamily="2" charset="2"/>
                        </a:rPr>
                        <a:t>	up</a:t>
                      </a: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 to 30% space saving </a:t>
                      </a:r>
                      <a:endParaRPr lang="en-US" sz="1200" baseline="0" noProof="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628650" algn="l"/>
                        </a:tabLst>
                      </a:pPr>
                      <a:r>
                        <a:rPr lang="en-US" sz="1200" noProof="0" dirty="0" smtClean="0"/>
                        <a:t>Phoenix</a:t>
                      </a:r>
                      <a:r>
                        <a:rPr lang="en-US" sz="1200" baseline="0" noProof="0" dirty="0" smtClean="0"/>
                        <a:t> Contact:</a:t>
                      </a:r>
                      <a:r>
                        <a:rPr lang="en-US" sz="1200" noProof="0" dirty="0" smtClean="0"/>
                        <a:t>	</a:t>
                      </a:r>
                      <a:r>
                        <a:rPr lang="en-US" sz="1200" baseline="0" noProof="0" dirty="0" smtClean="0"/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tabLst>
                          <a:tab pos="628650" algn="l"/>
                        </a:tabLst>
                      </a:pPr>
                      <a:r>
                        <a:rPr lang="en-US" sz="1200" baseline="0" noProof="0" dirty="0" smtClean="0"/>
                        <a:t>32 mm (5A) 48 </a:t>
                      </a:r>
                      <a:r>
                        <a:rPr lang="en-US" sz="1200" noProof="0" dirty="0" smtClean="0"/>
                        <a:t>mm (10A) </a:t>
                      </a:r>
                    </a:p>
                    <a:p>
                      <a:pPr>
                        <a:lnSpc>
                          <a:spcPct val="150000"/>
                        </a:lnSpc>
                        <a:tabLst>
                          <a:tab pos="628650" algn="l"/>
                        </a:tabLst>
                      </a:pPr>
                      <a:r>
                        <a:rPr lang="en-US" sz="1200" baseline="0" noProof="0" dirty="0" smtClean="0"/>
                        <a:t>82 mm (20A)</a:t>
                      </a:r>
                      <a:endParaRPr lang="en-US" sz="1200" noProof="0" dirty="0" smtClean="0"/>
                    </a:p>
                    <a:p>
                      <a:pPr>
                        <a:lnSpc>
                          <a:spcPct val="150000"/>
                        </a:lnSpc>
                        <a:tabLst>
                          <a:tab pos="628650" algn="l"/>
                        </a:tabLst>
                      </a:pPr>
                      <a:endParaRPr lang="en-US" sz="1200" noProof="0" dirty="0"/>
                    </a:p>
                  </a:txBody>
                  <a:tcPr marL="99060" marR="99060"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High</a:t>
                      </a:r>
                      <a:r>
                        <a:rPr lang="en-US" sz="1200" baseline="0" noProof="0" dirty="0" smtClean="0"/>
                        <a:t> efficiency up to 94% &amp; minimal no-load losses</a:t>
                      </a:r>
                      <a:endParaRPr lang="en-US" sz="1200" noProof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360363" algn="l"/>
                        </a:tabLst>
                      </a:pP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	Cost saving due to low energy consumption</a:t>
                      </a:r>
                      <a:endParaRPr lang="en-US" sz="1200" baseline="0" noProof="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Phoenix</a:t>
                      </a:r>
                      <a:r>
                        <a:rPr lang="en-US" sz="1200" baseline="0" noProof="0" dirty="0" smtClean="0"/>
                        <a:t> Contact: 9</a:t>
                      </a:r>
                      <a:r>
                        <a:rPr lang="en-US" sz="1200" noProof="0" dirty="0" smtClean="0"/>
                        <a:t>2%</a:t>
                      </a:r>
                      <a:r>
                        <a:rPr lang="en-US" sz="1200" baseline="0" noProof="0" dirty="0" smtClean="0"/>
                        <a:t> efficiency </a:t>
                      </a:r>
                      <a:endParaRPr lang="en-US" sz="1200" noProof="0" dirty="0"/>
                    </a:p>
                  </a:txBody>
                  <a:tcPr marL="99060" marR="99060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noProof="0" dirty="0" smtClean="0"/>
                        <a:t>Super boost of  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&gt; 600% * In for minimal 14 ms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(Dynamic Current Limiting: </a:t>
                      </a:r>
                      <a:r>
                        <a:rPr kumimoji="0" lang="en-US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Weidmüller</a:t>
                      </a: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 Patent)</a:t>
                      </a:r>
                      <a:endParaRPr lang="en-US" sz="1200" noProof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/>
                        <a:buChar char="è"/>
                        <a:tabLst>
                          <a:tab pos="360363" algn="l"/>
                        </a:tabLst>
                      </a:pP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	Tripping of circuit breaker reliably and quickly in case of short circuits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/>
                        <a:buChar char="è"/>
                        <a:tabLst>
                          <a:tab pos="360363" algn="l"/>
                        </a:tabLst>
                      </a:pP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      Reliable starting up of high capacitive load: e.g. Motor</a:t>
                      </a:r>
                      <a:endParaRPr lang="en-US" sz="1200" baseline="0" noProof="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noProof="0" dirty="0" err="1" smtClean="0"/>
                        <a:t>Weidmüller</a:t>
                      </a:r>
                      <a:r>
                        <a:rPr lang="en-US" sz="1200" noProof="0" dirty="0" smtClean="0"/>
                        <a:t>-Technology has</a:t>
                      </a:r>
                      <a:r>
                        <a:rPr lang="en-US" sz="1200" baseline="0" noProof="0" dirty="0" smtClean="0"/>
                        <a:t> higher performance than SFB technology from Phoenix Contact.</a:t>
                      </a:r>
                      <a:endParaRPr lang="en-US" sz="1200" noProof="0" dirty="0"/>
                    </a:p>
                  </a:txBody>
                  <a:tcPr marL="99060" marR="99060"/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Full set of approvals for shipbuilding</a:t>
                      </a:r>
                      <a:r>
                        <a:rPr lang="en-US" sz="1200" baseline="0" noProof="0" dirty="0" smtClean="0"/>
                        <a:t> and heavy process segments</a:t>
                      </a:r>
                      <a:endParaRPr lang="en-US" sz="1200" noProof="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/>
                        <a:buChar char="è"/>
                        <a:tabLst>
                          <a:tab pos="360363" algn="l"/>
                        </a:tabLst>
                      </a:pP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	Suitable for both marine applications and</a:t>
                      </a:r>
                      <a:br>
                        <a:rPr lang="en-US" sz="1200" baseline="0" noProof="0" dirty="0" smtClean="0">
                          <a:sym typeface="Wingdings" pitchFamily="2" charset="2"/>
                        </a:rPr>
                      </a:br>
                      <a:r>
                        <a:rPr lang="en-US" sz="1200" baseline="0" noProof="0" dirty="0" smtClean="0">
                          <a:sym typeface="Wingdings" pitchFamily="2" charset="2"/>
                        </a:rPr>
                        <a:t>	Ex applications in hazardous areas</a:t>
                      </a:r>
                      <a:endParaRPr lang="en-US" sz="1200" baseline="0" noProof="0" dirty="0" smtClean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200" noProof="0" dirty="0" smtClean="0"/>
                        <a:t>Only Phoenix</a:t>
                      </a:r>
                      <a:r>
                        <a:rPr lang="en-US" sz="1200" baseline="0" noProof="0" dirty="0" smtClean="0"/>
                        <a:t> contact</a:t>
                      </a:r>
                      <a:endParaRPr lang="en-US" sz="1200" noProof="0" dirty="0"/>
                    </a:p>
                  </a:txBody>
                  <a:tcPr marL="99060" marR="9906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835" name="Group 147"/>
          <p:cNvGraphicFramePr>
            <a:graphicFrameLocks noGrp="1"/>
          </p:cNvGraphicFramePr>
          <p:nvPr>
            <p:ph type="tbl" idx="1"/>
          </p:nvPr>
        </p:nvGraphicFramePr>
        <p:xfrm>
          <a:off x="1219994" y="2152650"/>
          <a:ext cx="6483348" cy="1809750"/>
        </p:xfrm>
        <a:graphic>
          <a:graphicData uri="http://schemas.openxmlformats.org/drawingml/2006/table">
            <a:tbl>
              <a:tblPr/>
              <a:tblGrid>
                <a:gridCol w="2067557"/>
                <a:gridCol w="2082536"/>
                <a:gridCol w="2333255"/>
              </a:tblGrid>
              <a:tr h="738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Weidmüller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Order 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Puls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Order 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Phoenix Contact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Order 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93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2001800000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de-DE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CD5.241 /CD5.241-L1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de-DE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2320034 / 2320542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773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2001810000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1600" b="0" i="0" u="none" strike="noStrike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Not available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de-DE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2320092 / 2320555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9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2001820000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b="0" i="0" u="none" strike="noStrike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Not available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de-DE" sz="16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2320102 / 2320568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41338" y="1139826"/>
            <a:ext cx="9128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Cross-Reference List</a:t>
            </a:r>
            <a:endParaRPr kumimoji="0" lang="de-DE" sz="2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endParaRPr lang="de-DE" dirty="0"/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388673" y="5661248"/>
            <a:ext cx="9128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DC/DC Converter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w010078\AppData\Local\Microsoft\Windows\Temporary Internet Files\Content.IE5\72S8CI2I\GR_Power_PRO_DC_DC_HA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0592" y="1260140"/>
            <a:ext cx="7308304" cy="5481228"/>
          </a:xfrm>
          <a:prstGeom prst="rect">
            <a:avLst/>
          </a:prstGeom>
          <a:noFill/>
        </p:spPr>
      </p:pic>
      <p:sp>
        <p:nvSpPr>
          <p:cNvPr id="11" name="Titel 1"/>
          <p:cNvSpPr txBox="1">
            <a:spLocks/>
          </p:cNvSpPr>
          <p:nvPr/>
        </p:nvSpPr>
        <p:spPr bwMode="auto">
          <a:xfrm>
            <a:off x="354986" y="6021288"/>
            <a:ext cx="943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sz="2400" b="1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Innovative products for industrial automation</a:t>
            </a:r>
            <a:endParaRPr lang="en-US" sz="2400" b="1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908720"/>
            <a:ext cx="8426450" cy="738664"/>
          </a:xfrm>
        </p:spPr>
        <p:txBody>
          <a:bodyPr/>
          <a:lstStyle/>
          <a:p>
            <a:r>
              <a:rPr lang="en-US" dirty="0" smtClean="0"/>
              <a:t>Stabilize control </a:t>
            </a:r>
            <a:r>
              <a:rPr lang="en-US" dirty="0" smtClean="0"/>
              <a:t>voltages in 24 V DC systems</a:t>
            </a:r>
            <a:br>
              <a:rPr lang="en-US" dirty="0" smtClean="0"/>
            </a:br>
            <a:r>
              <a:rPr lang="en-US" dirty="0" smtClean="0"/>
              <a:t>Compact and powerful DC/DC converters for an everlasting supply</a:t>
            </a:r>
            <a:endParaRPr lang="en-US" b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10708" y="980728"/>
            <a:ext cx="9572692" cy="4742324"/>
          </a:xfrm>
        </p:spPr>
        <p:txBody>
          <a:bodyPr/>
          <a:lstStyle/>
          <a:p>
            <a:pPr eaLnBrk="1" hangingPunct="1"/>
            <a:r>
              <a:rPr lang="en-US" dirty="0" smtClean="0"/>
              <a:t>The compact DC/DC converters feature protection class III. </a:t>
            </a:r>
          </a:p>
          <a:p>
            <a:pPr eaLnBrk="1" hangingPunct="1">
              <a:buNone/>
            </a:pPr>
            <a:r>
              <a:rPr lang="en-US" dirty="0" smtClean="0"/>
              <a:t>		They are suitable for applications in floating systems, </a:t>
            </a:r>
          </a:p>
          <a:p>
            <a:pPr eaLnBrk="1" hangingPunct="1">
              <a:buNone/>
            </a:pPr>
            <a:r>
              <a:rPr lang="en-US" dirty="0" smtClean="0"/>
              <a:t>		e.g. emergency backup systems in ships. </a:t>
            </a:r>
          </a:p>
          <a:p>
            <a:pPr eaLnBrk="1" hangingPunct="1"/>
            <a:r>
              <a:rPr lang="en-US" dirty="0" smtClean="0"/>
              <a:t>The extraordinary performance: </a:t>
            </a:r>
          </a:p>
          <a:p>
            <a:pPr marL="180975" lvl="0" indent="-180975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cs typeface="Arial" pitchFamily="34" charset="0"/>
              </a:rPr>
              <a:t>High efficiency up to 94%</a:t>
            </a:r>
          </a:p>
          <a:p>
            <a:pPr marL="180975" lvl="0" indent="-180975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High shock and vibration immunity</a:t>
            </a:r>
            <a:endParaRPr lang="en-US" dirty="0" smtClean="0">
              <a:cs typeface="Arial" pitchFamily="34" charset="0"/>
            </a:endParaRPr>
          </a:p>
          <a:p>
            <a:pPr marL="180975" lvl="0" indent="-180975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cs typeface="Arial" pitchFamily="34" charset="0"/>
              </a:rPr>
              <a:t>Narrow housing</a:t>
            </a:r>
          </a:p>
          <a:p>
            <a:pPr marL="180975" indent="-180975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/>
              <a:t>Galvanic isolation: Protection Class III</a:t>
            </a:r>
          </a:p>
          <a:p>
            <a:pPr marL="180975" indent="-180975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cs typeface="Arial" pitchFamily="34" charset="0"/>
              </a:rPr>
              <a:t>Super boost  with more than 600% * I</a:t>
            </a:r>
            <a:r>
              <a:rPr lang="en-US" sz="1200" dirty="0" smtClean="0">
                <a:cs typeface="Arial" pitchFamily="34" charset="0"/>
              </a:rPr>
              <a:t>N</a:t>
            </a:r>
            <a:r>
              <a:rPr lang="en-US" dirty="0" smtClean="0">
                <a:cs typeface="Arial" pitchFamily="34" charset="0"/>
              </a:rPr>
              <a:t> for 16 ms</a:t>
            </a:r>
          </a:p>
          <a:p>
            <a:pPr marL="180975" indent="-180975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cs typeface="Arial" pitchFamily="34" charset="0"/>
              </a:rPr>
              <a:t>Integrated status relay and active switching outputs</a:t>
            </a:r>
          </a:p>
          <a:p>
            <a:pPr marL="180975" indent="-180975">
              <a:buClr>
                <a:schemeClr val="accent1"/>
              </a:buClr>
              <a:buFont typeface="+mj-lt"/>
              <a:buAutoNum type="arabicPeriod"/>
            </a:pPr>
            <a:r>
              <a:rPr lang="en-US" dirty="0" smtClean="0">
                <a:cs typeface="Arial" pitchFamily="34" charset="0"/>
              </a:rPr>
              <a:t>Comprehensive international approvals : TUV, UL, Class I, Div2, ATEX, GL, DNV, ABS, BV, RINA, LR</a:t>
            </a:r>
            <a:endParaRPr lang="en-US" dirty="0" smtClean="0"/>
          </a:p>
          <a:p>
            <a:pPr algn="ctr" eaLnBrk="1" hangingPunct="1">
              <a:buNone/>
            </a:pPr>
            <a:r>
              <a:rPr lang="en-US" sz="2400" b="1" dirty="0" smtClean="0"/>
              <a:t>All these make the converter an all-rounder in all 24 V DC supply systems</a:t>
            </a:r>
            <a:r>
              <a:rPr lang="en-US" sz="2400" dirty="0" smtClean="0"/>
              <a:t>!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530944" y="1412776"/>
            <a:ext cx="504056" cy="216024"/>
          </a:xfrm>
          <a:prstGeom prst="rightArrow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dirty="0" err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1927861" y="2510825"/>
            <a:ext cx="1363795" cy="31686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1200" i="1" dirty="0">
              <a:solidFill>
                <a:schemeClr val="bg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97"/>
          <p:cNvSpPr>
            <a:spLocks noChangeArrowheads="1"/>
          </p:cNvSpPr>
          <p:nvPr/>
        </p:nvSpPr>
        <p:spPr bwMode="auto">
          <a:xfrm>
            <a:off x="4989090" y="2510825"/>
            <a:ext cx="1363795" cy="31686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1200" i="1" dirty="0">
              <a:solidFill>
                <a:schemeClr val="bg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7"/>
          <p:cNvSpPr>
            <a:spLocks noChangeArrowheads="1"/>
          </p:cNvSpPr>
          <p:nvPr/>
        </p:nvSpPr>
        <p:spPr bwMode="auto">
          <a:xfrm>
            <a:off x="6493909" y="2439387"/>
            <a:ext cx="1363794" cy="32400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1200" i="1" dirty="0">
              <a:solidFill>
                <a:schemeClr val="bg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97"/>
          <p:cNvSpPr>
            <a:spLocks noChangeArrowheads="1"/>
          </p:cNvSpPr>
          <p:nvPr/>
        </p:nvSpPr>
        <p:spPr bwMode="auto">
          <a:xfrm>
            <a:off x="8029682" y="2439387"/>
            <a:ext cx="1363795" cy="32400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2D7D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 sz="1200" i="1" dirty="0">
              <a:solidFill>
                <a:schemeClr val="bg2"/>
              </a:solidFill>
              <a:latin typeface="Arial" charset="0"/>
              <a:ea typeface="MS PGothic" pitchFamily="34" charset="-128"/>
            </a:endParaRPr>
          </a:p>
        </p:txBody>
      </p:sp>
      <p:pic>
        <p:nvPicPr>
          <p:cNvPr id="13" name="Picture 49" descr="shutterstock_48279409[1]_klei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17542" y="3768125"/>
            <a:ext cx="136379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0" descr="automotive_beile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7542" y="2710851"/>
            <a:ext cx="1363795" cy="720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15" name="Picture 37" descr="Prozess_kle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49878" y="2720376"/>
            <a:ext cx="1363794" cy="720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16" name="Picture 48" descr="iStock_000010642415XXXLarge_kle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9559" y="3749076"/>
            <a:ext cx="136379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0" descr="iStock_000007916728XLarge_klei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49878" y="4822226"/>
            <a:ext cx="136379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1" descr="Photovoltaik_08_dv791033_22 Kopi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71892" y="2723551"/>
            <a:ext cx="1363795" cy="7080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19" name="Picture 46" descr="s14_EIS0073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80492" y="3752250"/>
            <a:ext cx="1363794" cy="717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0" name="Picture 47" descr="Hochstromanwendung_klein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80492" y="4825401"/>
            <a:ext cx="1363794" cy="720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1" name="Picture 42" descr="ship_aid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97349" y="4823813"/>
            <a:ext cx="1363794" cy="7207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22" name="Picture 43" descr="TAI0049H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97349" y="3761776"/>
            <a:ext cx="136379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3" descr="GAT_Steuerungstechnik_App_1"/>
          <p:cNvPicPr preferRelativeResize="0">
            <a:picLocks noChangeAspect="1" noChangeArrowheads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34842" y="2723551"/>
            <a:ext cx="1363794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84"/>
          <p:cNvSpPr>
            <a:spLocks noChangeArrowheads="1"/>
          </p:cNvSpPr>
          <p:nvPr/>
        </p:nvSpPr>
        <p:spPr bwMode="auto">
          <a:xfrm>
            <a:off x="383488" y="1935332"/>
            <a:ext cx="2897850" cy="54005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+mj-lt"/>
                <a:ea typeface="MS PGothic" pitchFamily="34" charset="-128"/>
              </a:rPr>
              <a:t>Machinery</a:t>
            </a:r>
          </a:p>
        </p:txBody>
      </p:sp>
      <p:sp>
        <p:nvSpPr>
          <p:cNvPr id="25" name="Rectangle 84"/>
          <p:cNvSpPr>
            <a:spLocks noChangeArrowheads="1"/>
          </p:cNvSpPr>
          <p:nvPr/>
        </p:nvSpPr>
        <p:spPr bwMode="auto">
          <a:xfrm>
            <a:off x="3451597" y="1935332"/>
            <a:ext cx="1363795" cy="54005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+mj-lt"/>
                <a:ea typeface="MS PGothic" pitchFamily="34" charset="-128"/>
              </a:rPr>
              <a:t>Process</a:t>
            </a:r>
          </a:p>
        </p:txBody>
      </p:sp>
      <p:sp>
        <p:nvSpPr>
          <p:cNvPr id="26" name="Rectangle 84"/>
          <p:cNvSpPr>
            <a:spLocks noChangeArrowheads="1"/>
          </p:cNvSpPr>
          <p:nvPr/>
        </p:nvSpPr>
        <p:spPr bwMode="auto">
          <a:xfrm>
            <a:off x="4968453" y="1935332"/>
            <a:ext cx="1363795" cy="54005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+mj-lt"/>
                <a:ea typeface="MS PGothic" pitchFamily="34" charset="-128"/>
              </a:rPr>
              <a:t>Energy</a:t>
            </a:r>
          </a:p>
        </p:txBody>
      </p:sp>
      <p:sp>
        <p:nvSpPr>
          <p:cNvPr id="27" name="Rectangle 84"/>
          <p:cNvSpPr>
            <a:spLocks noChangeArrowheads="1"/>
          </p:cNvSpPr>
          <p:nvPr/>
        </p:nvSpPr>
        <p:spPr bwMode="auto">
          <a:xfrm>
            <a:off x="6493909" y="1935332"/>
            <a:ext cx="1363794" cy="54005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+mj-lt"/>
                <a:ea typeface="MS PGothic" pitchFamily="34" charset="-128"/>
              </a:rPr>
              <a:t>Transportation</a:t>
            </a:r>
          </a:p>
        </p:txBody>
      </p:sp>
      <p:sp>
        <p:nvSpPr>
          <p:cNvPr id="28" name="Rectangle 84"/>
          <p:cNvSpPr>
            <a:spLocks noChangeArrowheads="1"/>
          </p:cNvSpPr>
          <p:nvPr/>
        </p:nvSpPr>
        <p:spPr bwMode="auto">
          <a:xfrm>
            <a:off x="8029682" y="1935332"/>
            <a:ext cx="1363795" cy="54005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MS PGothic" pitchFamily="34" charset="-128"/>
              </a:rPr>
              <a:t>Device</a:t>
            </a:r>
          </a:p>
          <a:p>
            <a:pPr algn="ctr"/>
            <a:r>
              <a:rPr lang="en-US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MS PGothic" pitchFamily="34" charset="-128"/>
              </a:rPr>
              <a:t>Manufacturer</a:t>
            </a:r>
            <a:endParaRPr lang="en-US" sz="1400" b="1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ea typeface="MS PGothic" pitchFamily="34" charset="-128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83488" y="2510825"/>
            <a:ext cx="1327679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  <a:buFont typeface="Wingdings" pitchFamily="2" charset="2"/>
              <a:buNone/>
            </a:pPr>
            <a:r>
              <a:rPr lang="en-US" sz="1000" b="1" dirty="0">
                <a:latin typeface="+mn-lt"/>
              </a:rPr>
              <a:t>Machine Tools</a:t>
            </a:r>
          </a:p>
        </p:txBody>
      </p:sp>
      <p:sp>
        <p:nvSpPr>
          <p:cNvPr id="30" name="Text Box 47"/>
          <p:cNvSpPr txBox="1">
            <a:spLocks noChangeArrowheads="1"/>
          </p:cNvSpPr>
          <p:nvPr/>
        </p:nvSpPr>
        <p:spPr bwMode="auto">
          <a:xfrm>
            <a:off x="1920982" y="2510825"/>
            <a:ext cx="142523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 smtClean="0">
                <a:latin typeface="+mn-lt"/>
              </a:rPr>
              <a:t>Automotive</a:t>
            </a:r>
            <a:endParaRPr lang="en-US" sz="1000" b="1" dirty="0">
              <a:latin typeface="+mn-lt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1917542" y="3534762"/>
            <a:ext cx="154459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Elevators &amp; Escalators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441277" y="2510825"/>
            <a:ext cx="11763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latin typeface="+mn-lt"/>
              </a:rPr>
              <a:t>Oil &amp; Gas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4975332" y="2510825"/>
            <a:ext cx="1030156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 err="1">
                <a:latin typeface="+mn-lt"/>
              </a:rPr>
              <a:t>Renewables</a:t>
            </a:r>
            <a:endParaRPr lang="en-US" sz="1000" b="1" dirty="0">
              <a:latin typeface="+mn-lt"/>
            </a:endParaRP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4978772" y="3539525"/>
            <a:ext cx="98888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Traditional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4975332" y="4514251"/>
            <a:ext cx="149021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Transmission &amp; Distribution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8019364" y="3449037"/>
            <a:ext cx="140163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Drive Controls &amp; </a:t>
            </a:r>
            <a:b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</a:b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Power Electronics</a:t>
            </a:r>
          </a:p>
        </p:txBody>
      </p:sp>
      <p:sp>
        <p:nvSpPr>
          <p:cNvPr id="37" name="Text Box 64"/>
          <p:cNvSpPr txBox="1">
            <a:spLocks noChangeArrowheads="1"/>
          </p:cNvSpPr>
          <p:nvPr/>
        </p:nvSpPr>
        <p:spPr bwMode="auto">
          <a:xfrm>
            <a:off x="8019363" y="2510825"/>
            <a:ext cx="14532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I/O control devices</a:t>
            </a: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3434399" y="3541112"/>
            <a:ext cx="1682249" cy="154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latin typeface="+mn-lt"/>
              </a:rPr>
              <a:t>Chemical / </a:t>
            </a:r>
            <a:r>
              <a:rPr lang="en-US" sz="1000" b="1" dirty="0" err="1">
                <a:latin typeface="+mn-lt"/>
              </a:rPr>
              <a:t>Pharma</a:t>
            </a:r>
            <a:endParaRPr lang="en-US" sz="1000" b="1" dirty="0">
              <a:latin typeface="+mn-lt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3451597" y="4622200"/>
            <a:ext cx="143602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latin typeface="+mn-lt"/>
              </a:rPr>
              <a:t>Water Treatment</a:t>
            </a: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380048" y="3541112"/>
            <a:ext cx="14486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latin typeface="+mn-lt"/>
              </a:rPr>
              <a:t>Food &amp; Beverage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6473271" y="3582387"/>
            <a:ext cx="1258888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75000"/>
              </a:lnSpc>
              <a:buClr>
                <a:srgbClr val="FF6600"/>
              </a:buClr>
            </a:pPr>
            <a:r>
              <a:rPr lang="en-US" sz="1000" b="1" dirty="0">
                <a:latin typeface="+mn-lt"/>
              </a:rPr>
              <a:t>Infrastructure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6483590" y="4611087"/>
            <a:ext cx="1248569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latin typeface="+mn-lt"/>
              </a:rPr>
              <a:t>Ship Building</a:t>
            </a: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6493909" y="2510825"/>
            <a:ext cx="1186656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Railway</a:t>
            </a:r>
          </a:p>
        </p:txBody>
      </p:sp>
      <p:pic>
        <p:nvPicPr>
          <p:cNvPr id="44" name="Picture 38" descr="Filling Machine_0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0049" y="3750663"/>
            <a:ext cx="136379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8019363" y="4619904"/>
            <a:ext cx="1604456" cy="15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Interface Electronics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1922703" y="4617437"/>
            <a:ext cx="1331119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FF6600"/>
              </a:buClr>
            </a:pPr>
            <a:r>
              <a:rPr lang="en-US" sz="1000" b="1" dirty="0">
                <a:latin typeface="+mn-lt"/>
              </a:rPr>
              <a:t>Conveying Systems</a:t>
            </a:r>
          </a:p>
        </p:txBody>
      </p:sp>
      <p:pic>
        <p:nvPicPr>
          <p:cNvPr id="47" name="Picture 44" descr="ICE-Railway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02507" y="2723551"/>
            <a:ext cx="136379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35" descr="GAT_Antriebstechnik_App_1_klein"/>
          <p:cNvPicPr preferRelativeResize="0">
            <a:picLocks noChangeAspect="1" noChangeArrowheads="1"/>
          </p:cNvPicPr>
          <p:nvPr/>
        </p:nvPicPr>
        <p:blipFill>
          <a:blip r:embed="rId16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26242" y="3769712"/>
            <a:ext cx="136379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5" descr="GA_Brit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97247" y="2714025"/>
            <a:ext cx="136379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34" descr="GAT_Schaltschrankelektronik_Appl_1"/>
          <p:cNvPicPr preferRelativeResize="0">
            <a:picLocks noChangeAspect="1" noChangeArrowheads="1"/>
          </p:cNvPicPr>
          <p:nvPr/>
        </p:nvPicPr>
        <p:blipFill>
          <a:blip r:embed="rId1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019363" y="4828575"/>
            <a:ext cx="136379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39" descr="116_korr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922703" y="4817463"/>
            <a:ext cx="1363794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itel 1"/>
          <p:cNvSpPr>
            <a:spLocks noGrp="1"/>
          </p:cNvSpPr>
          <p:nvPr>
            <p:ph type="title"/>
          </p:nvPr>
        </p:nvSpPr>
        <p:spPr>
          <a:xfrm>
            <a:off x="387427" y="1041916"/>
            <a:ext cx="9129900" cy="3693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Target industries and customers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Abgerundetes Rechteck 57"/>
          <p:cNvSpPr/>
          <p:nvPr/>
        </p:nvSpPr>
        <p:spPr bwMode="auto">
          <a:xfrm>
            <a:off x="314721" y="2510825"/>
            <a:ext cx="1513976" cy="1023938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60" name="Abgerundetes Rechteck 59"/>
          <p:cNvSpPr/>
          <p:nvPr/>
        </p:nvSpPr>
        <p:spPr bwMode="auto">
          <a:xfrm>
            <a:off x="1836710" y="2510825"/>
            <a:ext cx="1517516" cy="1023938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61" name="Abgerundetes Rechteck 60"/>
          <p:cNvSpPr/>
          <p:nvPr/>
        </p:nvSpPr>
        <p:spPr bwMode="auto">
          <a:xfrm>
            <a:off x="3370107" y="2510824"/>
            <a:ext cx="1517516" cy="3146425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62" name="Abgerundetes Rechteck 61"/>
          <p:cNvSpPr/>
          <p:nvPr/>
        </p:nvSpPr>
        <p:spPr bwMode="auto">
          <a:xfrm>
            <a:off x="6403870" y="3534763"/>
            <a:ext cx="1517516" cy="2144713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pic>
        <p:nvPicPr>
          <p:cNvPr id="53" name="Picture 46" descr="s14_EIS0073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68453" y="2714025"/>
            <a:ext cx="1363794" cy="717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54" name="Picture 46" descr="s14_EIS0073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3489" y="3752250"/>
            <a:ext cx="1363794" cy="717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55" name="Picture 46" descr="s14_EIS0073E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17543" y="4814287"/>
            <a:ext cx="1363794" cy="717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Product Utility / Attribute</a:t>
            </a:r>
          </a:p>
        </p:txBody>
      </p:sp>
      <p:graphicFrame>
        <p:nvGraphicFramePr>
          <p:cNvPr id="98429" name="Group 125"/>
          <p:cNvGraphicFramePr>
            <a:graphicFrameLocks noGrp="1"/>
          </p:cNvGraphicFramePr>
          <p:nvPr>
            <p:ph sz="half" idx="1"/>
          </p:nvPr>
        </p:nvGraphicFramePr>
        <p:xfrm>
          <a:off x="388938" y="1773238"/>
          <a:ext cx="4481512" cy="4389120"/>
        </p:xfrm>
        <a:graphic>
          <a:graphicData uri="http://schemas.openxmlformats.org/drawingml/2006/table">
            <a:tbl>
              <a:tblPr/>
              <a:tblGrid>
                <a:gridCol w="44815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All-purpose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International approvals like cULus, Class1.Div2 ,ATEX as well as GL ,DNV,BV ensure the world-wide use in different applications.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Space saving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The compact design saves up to 30% space in the cabinet.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Preventive function monitoring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The integrated alarm outputs provide the status supervision for PLC or DCS systems.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Applicable for use in floating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DC/DC converter for protection class III. Typical applications are emergency battery banks in buffer mode.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Super boost  with more than 600% * I</a:t>
                      </a:r>
                      <a:r>
                        <a:rPr kumimoji="0" lang="en-US" sz="10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N</a:t>
                      </a:r>
                      <a:r>
                        <a:rPr kumimoji="0" lang="en-US" sz="16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 for 16 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Fast and reliable tripping of circuit breakers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Robust and reliable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Reliable operation in a wide temperature range of -25…+70°C </a:t>
                      </a:r>
                      <a:r>
                        <a:rPr lang="en-US" sz="1200" noProof="0" dirty="0" smtClean="0"/>
                        <a:t>(Start-Up:– 40 °C) and MTBF value &gt;</a:t>
                      </a:r>
                      <a:r>
                        <a:rPr lang="en-US" sz="1200" baseline="0" noProof="0" dirty="0" smtClean="0"/>
                        <a:t> 1.000.000 Hours</a:t>
                      </a:r>
                      <a:endParaRPr kumimoji="0" lang="en-US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Rectangle 124"/>
          <p:cNvSpPr txBox="1">
            <a:spLocks noChangeArrowheads="1"/>
          </p:cNvSpPr>
          <p:nvPr/>
        </p:nvSpPr>
        <p:spPr bwMode="auto">
          <a:xfrm>
            <a:off x="5035550" y="1773238"/>
            <a:ext cx="46783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76225" indent="-276225">
              <a:spcBef>
                <a:spcPct val="30000"/>
              </a:spcBef>
              <a:buFont typeface="Wingdings" pitchFamily="2" charset="2"/>
              <a:buChar char=""/>
              <a:defRPr/>
            </a:pPr>
            <a:r>
              <a:rPr lang="en-US" sz="1800" kern="0" dirty="0" smtClean="0">
                <a:latin typeface="+mn-lt"/>
                <a:cs typeface="+mn-cs"/>
              </a:rPr>
              <a:t>A galvanic isolated DC/DC converter avoids critical earth loops and regenerates a stable output voltage out of an unregulated or distorted input voltage.</a:t>
            </a:r>
            <a:endParaRPr lang="en-US" sz="1800" kern="0" dirty="0">
              <a:latin typeface="+mn-lt"/>
              <a:cs typeface="+mn-cs"/>
            </a:endParaRPr>
          </a:p>
        </p:txBody>
      </p:sp>
      <p:pic>
        <p:nvPicPr>
          <p:cNvPr id="1026" name="Picture 2" descr="\\SRVDE108\Germany\Funktionselektronik\Portfolio\PA_52\Technische Dokumentation\DCDC Converter\2001810000 PRO DCDC 240W 24V 10A\200181000099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5048" y="2664296"/>
            <a:ext cx="3861048" cy="38610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2779" y="6185079"/>
            <a:ext cx="414115" cy="36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6" descr="90px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8824" y="6137454"/>
            <a:ext cx="452999" cy="418154"/>
          </a:xfrm>
          <a:prstGeom prst="rect">
            <a:avLst/>
          </a:prstGeom>
          <a:noFill/>
        </p:spPr>
      </p:pic>
      <p:pic>
        <p:nvPicPr>
          <p:cNvPr id="2050" name="Picture 2" descr="\\SRVDE108\Germany\Funktionselektronik\Portfolio\PA_52\Technische Dokumentation\DCDC Converter\2001810000 PRO DCDC 240W 24V 10A\2001810000999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8768" y="1495536"/>
            <a:ext cx="5362464" cy="536246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4" y="710982"/>
            <a:ext cx="4032448" cy="369332"/>
          </a:xfrm>
        </p:spPr>
        <p:txBody>
          <a:bodyPr/>
          <a:lstStyle/>
          <a:p>
            <a:r>
              <a:rPr lang="en-US" dirty="0" smtClean="0"/>
              <a:t>Key Benefits against competitors</a:t>
            </a:r>
            <a:endParaRPr lang="en-US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584688" y="1590582"/>
            <a:ext cx="251940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520952" y="3167637"/>
            <a:ext cx="142628" cy="144016"/>
          </a:xfrm>
          <a:prstGeom prst="ellipse">
            <a:avLst/>
          </a:prstGeom>
          <a:solidFill>
            <a:srgbClr val="FFC000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4596905" y="1590582"/>
            <a:ext cx="0" cy="160563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4584687" y="849205"/>
            <a:ext cx="4381008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b="1" dirty="0" smtClean="0"/>
              <a:t>Rapid status diagnosis</a:t>
            </a:r>
          </a:p>
          <a:p>
            <a:r>
              <a:rPr lang="en-US" dirty="0" smtClean="0"/>
              <a:t>LED indicators and integrated status </a:t>
            </a:r>
          </a:p>
          <a:p>
            <a:r>
              <a:rPr lang="en-US" dirty="0" smtClean="0"/>
              <a:t>relay and transistor outputs facilitate status and rapid error analysis</a:t>
            </a:r>
            <a:endParaRPr lang="en-US" b="1" dirty="0" smtClean="0"/>
          </a:p>
        </p:txBody>
      </p:sp>
      <p:sp>
        <p:nvSpPr>
          <p:cNvPr id="12" name="Ellipse 11"/>
          <p:cNvSpPr/>
          <p:nvPr/>
        </p:nvSpPr>
        <p:spPr>
          <a:xfrm>
            <a:off x="5356473" y="3509396"/>
            <a:ext cx="142628" cy="144016"/>
          </a:xfrm>
          <a:prstGeom prst="ellipse">
            <a:avLst/>
          </a:prstGeom>
          <a:solidFill>
            <a:srgbClr val="FFC000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5499102" y="3583280"/>
            <a:ext cx="289915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5815817" y="2670564"/>
            <a:ext cx="2848537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b="1" dirty="0" smtClean="0"/>
              <a:t>Space saving</a:t>
            </a:r>
          </a:p>
          <a:p>
            <a:r>
              <a:rPr lang="en-US" dirty="0" smtClean="0"/>
              <a:t>perfectly suitable for all standard control</a:t>
            </a:r>
          </a:p>
          <a:p>
            <a:r>
              <a:rPr lang="en-US" dirty="0" smtClean="0"/>
              <a:t>cabinets and the compact design</a:t>
            </a:r>
          </a:p>
          <a:p>
            <a:r>
              <a:rPr lang="en-US" dirty="0" smtClean="0"/>
              <a:t>can saves up to 30% space in the cabinet. </a:t>
            </a:r>
            <a:endParaRPr lang="en-US" b="1" dirty="0" smtClean="0"/>
          </a:p>
        </p:txBody>
      </p:sp>
      <p:grpSp>
        <p:nvGrpSpPr>
          <p:cNvPr id="3" name="Gruppieren 97"/>
          <p:cNvGrpSpPr/>
          <p:nvPr/>
        </p:nvGrpSpPr>
        <p:grpSpPr>
          <a:xfrm>
            <a:off x="8697416" y="3140968"/>
            <a:ext cx="659570" cy="922071"/>
            <a:chOff x="5076056" y="2600908"/>
            <a:chExt cx="1368152" cy="2016224"/>
          </a:xfrm>
        </p:grpSpPr>
        <p:cxnSp>
          <p:nvCxnSpPr>
            <p:cNvPr id="68" name="Gerade Verbindung 67"/>
            <p:cNvCxnSpPr/>
            <p:nvPr/>
          </p:nvCxnSpPr>
          <p:spPr>
            <a:xfrm>
              <a:off x="5076056" y="2852936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>
            <a:xfrm>
              <a:off x="5076056" y="4617132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>
            <a:xfrm>
              <a:off x="5724128" y="2852936"/>
              <a:ext cx="0" cy="17641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>
            <a:xfrm>
              <a:off x="5076056" y="2852936"/>
              <a:ext cx="0" cy="17641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flipV="1">
              <a:off x="5724128" y="2600908"/>
              <a:ext cx="720080" cy="252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>
            <a:xfrm flipV="1">
              <a:off x="5076056" y="2600908"/>
              <a:ext cx="720080" cy="252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>
              <a:off x="5796136" y="260090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>
            <a:xfrm>
              <a:off x="6444208" y="2600908"/>
              <a:ext cx="0" cy="1584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>
            <a:xfrm flipV="1">
              <a:off x="5724128" y="4185084"/>
              <a:ext cx="720080" cy="4320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>
            <a:xfrm>
              <a:off x="5796136" y="2600908"/>
              <a:ext cx="0" cy="151216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>
            <a:xfrm>
              <a:off x="5796136" y="4185084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 flipV="1">
              <a:off x="5076056" y="4185084"/>
              <a:ext cx="720080" cy="43204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ieren 98"/>
          <p:cNvGrpSpPr/>
          <p:nvPr/>
        </p:nvGrpSpPr>
        <p:grpSpPr>
          <a:xfrm>
            <a:off x="9201472" y="3442146"/>
            <a:ext cx="358053" cy="587733"/>
            <a:chOff x="5076056" y="2600908"/>
            <a:chExt cx="1368152" cy="2016224"/>
          </a:xfrm>
        </p:grpSpPr>
        <p:cxnSp>
          <p:nvCxnSpPr>
            <p:cNvPr id="56" name="Gerade Verbindung 55"/>
            <p:cNvCxnSpPr/>
            <p:nvPr/>
          </p:nvCxnSpPr>
          <p:spPr>
            <a:xfrm>
              <a:off x="5076056" y="2852936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>
            <a:xfrm>
              <a:off x="5076056" y="4617132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>
              <a:off x="5724128" y="2852936"/>
              <a:ext cx="0" cy="17641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>
              <a:off x="5076056" y="2852936"/>
              <a:ext cx="0" cy="17641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 flipV="1">
              <a:off x="5724128" y="2600908"/>
              <a:ext cx="720080" cy="252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 flipV="1">
              <a:off x="5076056" y="2600908"/>
              <a:ext cx="720080" cy="252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5796136" y="2600908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6444208" y="2600908"/>
              <a:ext cx="0" cy="1584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 flipV="1">
              <a:off x="5724128" y="4185084"/>
              <a:ext cx="720080" cy="43204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/>
          </p:nvCxnSpPr>
          <p:spPr>
            <a:xfrm>
              <a:off x="5796136" y="2600908"/>
              <a:ext cx="0" cy="151216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/>
            <p:nvPr/>
          </p:nvCxnSpPr>
          <p:spPr>
            <a:xfrm>
              <a:off x="5796136" y="4185084"/>
              <a:ext cx="64807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>
            <a:xfrm flipV="1">
              <a:off x="5076056" y="4185084"/>
              <a:ext cx="720080" cy="43204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Ellipse 52"/>
          <p:cNvSpPr/>
          <p:nvPr/>
        </p:nvSpPr>
        <p:spPr>
          <a:xfrm>
            <a:off x="8409384" y="3009338"/>
            <a:ext cx="1394519" cy="1392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/>
          <p:cNvSpPr txBox="1"/>
          <p:nvPr/>
        </p:nvSpPr>
        <p:spPr>
          <a:xfrm>
            <a:off x="8818265" y="4006679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latin typeface="Franklin Gothic Medium" pitchFamily="34" charset="0"/>
              </a:rPr>
              <a:t>Space saving</a:t>
            </a:r>
          </a:p>
          <a:p>
            <a:pPr algn="ctr"/>
            <a:r>
              <a:rPr lang="en-US" sz="1000" dirty="0" smtClean="0">
                <a:latin typeface="Franklin Gothic Medium" pitchFamily="34" charset="0"/>
              </a:rPr>
              <a:t>Up to </a:t>
            </a:r>
            <a:r>
              <a:rPr lang="en-US" sz="1000" b="1" dirty="0" smtClean="0">
                <a:latin typeface="Franklin Gothic Medium" pitchFamily="34" charset="0"/>
              </a:rPr>
              <a:t>30%</a:t>
            </a:r>
          </a:p>
        </p:txBody>
      </p:sp>
      <p:sp>
        <p:nvSpPr>
          <p:cNvPr id="95" name="Ellipse 3"/>
          <p:cNvSpPr/>
          <p:nvPr/>
        </p:nvSpPr>
        <p:spPr>
          <a:xfrm>
            <a:off x="8237110" y="5181823"/>
            <a:ext cx="1497184" cy="14761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Textfeld 101"/>
          <p:cNvSpPr txBox="1"/>
          <p:nvPr/>
        </p:nvSpPr>
        <p:spPr>
          <a:xfrm>
            <a:off x="5817096" y="4661797"/>
            <a:ext cx="3931204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/>
            <a:r>
              <a:rPr lang="en-US" b="1" dirty="0" smtClean="0"/>
              <a:t>Comprehensive applications around the world</a:t>
            </a:r>
          </a:p>
          <a:p>
            <a:r>
              <a:rPr lang="en-US" dirty="0" smtClean="0"/>
              <a:t>They can be used reliably in different regions and industries </a:t>
            </a:r>
          </a:p>
          <a:p>
            <a:r>
              <a:rPr lang="en-US" dirty="0" smtClean="0"/>
              <a:t>because of the international approvals </a:t>
            </a:r>
          </a:p>
          <a:p>
            <a:r>
              <a:rPr lang="en-US" dirty="0" smtClean="0"/>
              <a:t>(UL, Cl1.Div2, GL, DNV and ATEX)</a:t>
            </a:r>
          </a:p>
        </p:txBody>
      </p:sp>
      <p:sp>
        <p:nvSpPr>
          <p:cNvPr id="103" name="Ellipse 102"/>
          <p:cNvSpPr/>
          <p:nvPr/>
        </p:nvSpPr>
        <p:spPr>
          <a:xfrm>
            <a:off x="4378325" y="5523571"/>
            <a:ext cx="142628" cy="144016"/>
          </a:xfrm>
          <a:prstGeom prst="ellipse">
            <a:avLst/>
          </a:prstGeom>
          <a:solidFill>
            <a:srgbClr val="FFC000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04" name="Gerade Verbindung 103"/>
          <p:cNvCxnSpPr/>
          <p:nvPr/>
        </p:nvCxnSpPr>
        <p:spPr>
          <a:xfrm>
            <a:off x="4520953" y="5609096"/>
            <a:ext cx="355755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feld 105"/>
          <p:cNvSpPr txBox="1"/>
          <p:nvPr/>
        </p:nvSpPr>
        <p:spPr>
          <a:xfrm>
            <a:off x="196421" y="5637671"/>
            <a:ext cx="1308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Franklin Gothic Medium" pitchFamily="34" charset="0"/>
              </a:rPr>
              <a:t>High Efficiency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243545" y="4888478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Up to </a:t>
            </a:r>
            <a:r>
              <a:rPr lang="en-US" sz="2400" b="1" dirty="0" smtClean="0"/>
              <a:t>94%</a:t>
            </a:r>
            <a:endParaRPr lang="en-US" sz="2400" b="1" dirty="0"/>
          </a:p>
        </p:txBody>
      </p:sp>
      <p:sp>
        <p:nvSpPr>
          <p:cNvPr id="108" name="Torte 107"/>
          <p:cNvSpPr/>
          <p:nvPr/>
        </p:nvSpPr>
        <p:spPr>
          <a:xfrm>
            <a:off x="53045" y="4819873"/>
            <a:ext cx="1498871" cy="1513830"/>
          </a:xfrm>
          <a:prstGeom prst="pie">
            <a:avLst>
              <a:gd name="adj1" fmla="val 0"/>
              <a:gd name="adj2" fmla="val 211137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B050"/>
              </a:solidFill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53045" y="3705897"/>
            <a:ext cx="2955740" cy="12064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30000"/>
              </a:spcBef>
            </a:pPr>
            <a:r>
              <a:rPr lang="en-US" b="1" dirty="0" smtClean="0"/>
              <a:t>Energy saving</a:t>
            </a:r>
            <a:r>
              <a:rPr lang="en-US" dirty="0" smtClean="0"/>
              <a:t> 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High efficiency up to 94% and low idling power losses ensure low energy consumption and long product life time</a:t>
            </a:r>
          </a:p>
          <a:p>
            <a:pPr lvl="0">
              <a:spcBef>
                <a:spcPct val="30000"/>
              </a:spcBef>
            </a:pPr>
            <a:endParaRPr lang="en-US" b="1" dirty="0" smtClean="0"/>
          </a:p>
        </p:txBody>
      </p:sp>
      <p:sp>
        <p:nvSpPr>
          <p:cNvPr id="110" name="Ellipse 109"/>
          <p:cNvSpPr/>
          <p:nvPr/>
        </p:nvSpPr>
        <p:spPr>
          <a:xfrm>
            <a:off x="3287291" y="4623697"/>
            <a:ext cx="142628" cy="144016"/>
          </a:xfrm>
          <a:prstGeom prst="ellipse">
            <a:avLst/>
          </a:prstGeom>
          <a:solidFill>
            <a:srgbClr val="FFC000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11" name="Gerade Verbindung 110"/>
          <p:cNvCxnSpPr/>
          <p:nvPr/>
        </p:nvCxnSpPr>
        <p:spPr>
          <a:xfrm>
            <a:off x="53044" y="4705795"/>
            <a:ext cx="3386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feld 113"/>
          <p:cNvSpPr txBox="1"/>
          <p:nvPr/>
        </p:nvSpPr>
        <p:spPr>
          <a:xfrm>
            <a:off x="53045" y="1360694"/>
            <a:ext cx="2955740" cy="12711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30000"/>
              </a:spcBef>
            </a:pPr>
            <a:r>
              <a:rPr lang="en-US" b="1" dirty="0" smtClean="0"/>
              <a:t>Robust and reliable</a:t>
            </a:r>
            <a:endParaRPr lang="en-US" dirty="0" smtClean="0"/>
          </a:p>
          <a:p>
            <a:pPr lvl="0">
              <a:spcBef>
                <a:spcPct val="30000"/>
              </a:spcBef>
            </a:pPr>
            <a:r>
              <a:rPr lang="en-US" dirty="0" smtClean="0"/>
              <a:t>Reliable operation throughout a wide temperature range of – 25 °C …+70 °C</a:t>
            </a:r>
          </a:p>
          <a:p>
            <a:pPr lvl="0">
              <a:spcBef>
                <a:spcPct val="30000"/>
              </a:spcBef>
            </a:pPr>
            <a:r>
              <a:rPr lang="en-US" dirty="0" smtClean="0"/>
              <a:t>High MTBF value of  &gt; 1.000.000 hours</a:t>
            </a:r>
          </a:p>
          <a:p>
            <a:pPr lvl="0">
              <a:spcBef>
                <a:spcPct val="30000"/>
              </a:spcBef>
            </a:pPr>
            <a:endParaRPr lang="en-US" b="1" dirty="0" smtClean="0"/>
          </a:p>
        </p:txBody>
      </p:sp>
      <p:sp>
        <p:nvSpPr>
          <p:cNvPr id="115" name="Ellipse 114"/>
          <p:cNvSpPr/>
          <p:nvPr/>
        </p:nvSpPr>
        <p:spPr>
          <a:xfrm>
            <a:off x="3277767" y="2326194"/>
            <a:ext cx="142628" cy="144016"/>
          </a:xfrm>
          <a:prstGeom prst="ellipse">
            <a:avLst/>
          </a:prstGeom>
          <a:solidFill>
            <a:srgbClr val="FFC000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400" dirty="0" err="1" smtClean="0">
              <a:solidFill>
                <a:schemeClr val="tx1"/>
              </a:solidFill>
            </a:endParaRPr>
          </a:p>
        </p:txBody>
      </p:sp>
      <p:cxnSp>
        <p:nvCxnSpPr>
          <p:cNvPr id="116" name="Gerade Verbindung 115"/>
          <p:cNvCxnSpPr/>
          <p:nvPr/>
        </p:nvCxnSpPr>
        <p:spPr>
          <a:xfrm>
            <a:off x="43519" y="2408292"/>
            <a:ext cx="3386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352" y="2448696"/>
            <a:ext cx="1147241" cy="117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Grafik 83" descr="http://www.metrolab.com.ar/imagenes/DNV-logo.jpg"/>
          <p:cNvPicPr/>
          <p:nvPr/>
        </p:nvPicPr>
        <p:blipFill>
          <a:blip r:embed="rId7" r:link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00470" y="5741910"/>
            <a:ext cx="323323" cy="42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" name="Grafik 84" descr="http://www.wildhagen-marine.de/media/bilder/inhalt/hersteller-logos/logoBVhighquality.jpg"/>
          <p:cNvPicPr/>
          <p:nvPr/>
        </p:nvPicPr>
        <p:blipFill>
          <a:blip r:embed="rId9" r:link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7915" y="5741911"/>
            <a:ext cx="426311" cy="38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Grafik 85" descr="http://www.rittal.com/de-de/content/media/embilder/4/45technischeswissen/451produktzulassungen/pz18_160x120.jpg"/>
          <p:cNvPicPr/>
          <p:nvPr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24617" y="5741911"/>
            <a:ext cx="465866" cy="40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04998" y="5306444"/>
            <a:ext cx="519620" cy="43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3431" y="1559037"/>
            <a:ext cx="1478162" cy="117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388938" y="987425"/>
            <a:ext cx="9128126" cy="738664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Application: </a:t>
            </a:r>
            <a:br>
              <a:rPr lang="en-US" dirty="0" smtClean="0"/>
            </a:br>
            <a:r>
              <a:rPr lang="en-US" dirty="0" smtClean="0"/>
              <a:t>Power supply system with DC/DC converter </a:t>
            </a:r>
          </a:p>
        </p:txBody>
      </p:sp>
      <p:sp>
        <p:nvSpPr>
          <p:cNvPr id="11268" name="Rectangle 14"/>
          <p:cNvSpPr>
            <a:spLocks noChangeArrowheads="1"/>
          </p:cNvSpPr>
          <p:nvPr/>
        </p:nvSpPr>
        <p:spPr bwMode="auto">
          <a:xfrm>
            <a:off x="5923322" y="4761151"/>
            <a:ext cx="2898775" cy="962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6097946" y="5046901"/>
            <a:ext cx="622300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6113822" y="5054837"/>
            <a:ext cx="332142" cy="2154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1271" name="Text Box 17"/>
          <p:cNvSpPr txBox="1">
            <a:spLocks noChangeArrowheads="1"/>
          </p:cNvSpPr>
          <p:nvPr/>
        </p:nvSpPr>
        <p:spPr bwMode="auto">
          <a:xfrm>
            <a:off x="6310671" y="5238987"/>
            <a:ext cx="3321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1272" name="Line 18"/>
          <p:cNvSpPr>
            <a:spLocks noChangeShapeType="1"/>
          </p:cNvSpPr>
          <p:nvPr/>
        </p:nvSpPr>
        <p:spPr bwMode="auto">
          <a:xfrm flipH="1">
            <a:off x="6093184" y="5061187"/>
            <a:ext cx="620713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50"/>
          <p:cNvSpPr>
            <a:spLocks noChangeShapeType="1"/>
          </p:cNvSpPr>
          <p:nvPr/>
        </p:nvSpPr>
        <p:spPr bwMode="auto">
          <a:xfrm flipV="1">
            <a:off x="3192822" y="5262799"/>
            <a:ext cx="292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74" name="Line 51"/>
          <p:cNvSpPr>
            <a:spLocks noChangeShapeType="1"/>
          </p:cNvSpPr>
          <p:nvPr/>
        </p:nvSpPr>
        <p:spPr bwMode="auto">
          <a:xfrm>
            <a:off x="6726597" y="5251687"/>
            <a:ext cx="16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75" name="Line 52"/>
          <p:cNvSpPr>
            <a:spLocks noChangeShapeType="1"/>
          </p:cNvSpPr>
          <p:nvPr/>
        </p:nvSpPr>
        <p:spPr bwMode="auto">
          <a:xfrm>
            <a:off x="6886933" y="4970699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6891696" y="5013562"/>
            <a:ext cx="338137" cy="107950"/>
            <a:chOff x="2325" y="2145"/>
            <a:chExt cx="534" cy="239"/>
          </a:xfrm>
        </p:grpSpPr>
        <p:sp>
          <p:nvSpPr>
            <p:cNvPr id="11436" name="Line 55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7" name="Line 56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8" name="Line 57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9" name="Line 58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40" name="Line 59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41" name="Line 60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42" name="Line 61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43" name="Line 62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44" name="Line 63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6890109" y="5211999"/>
            <a:ext cx="338138" cy="107950"/>
            <a:chOff x="2325" y="2145"/>
            <a:chExt cx="534" cy="239"/>
          </a:xfrm>
        </p:grpSpPr>
        <p:sp>
          <p:nvSpPr>
            <p:cNvPr id="11427" name="Line 65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28" name="Line 66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29" name="Line 67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0" name="Line 68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1" name="Line 69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2" name="Line 70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3" name="Line 71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4" name="Line 72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35" name="Line 73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11278" name="Text Box 74"/>
          <p:cNvSpPr txBox="1">
            <a:spLocks noChangeArrowheads="1"/>
          </p:cNvSpPr>
          <p:nvPr/>
        </p:nvSpPr>
        <p:spPr bwMode="auto">
          <a:xfrm>
            <a:off x="7780697" y="4807187"/>
            <a:ext cx="8271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smtClean="0"/>
              <a:t>Control box</a:t>
            </a:r>
            <a:endParaRPr lang="en-US" b="1"/>
          </a:p>
        </p:txBody>
      </p:sp>
      <p:sp>
        <p:nvSpPr>
          <p:cNvPr id="11279" name="Line 79"/>
          <p:cNvSpPr>
            <a:spLocks noChangeShapeType="1"/>
          </p:cNvSpPr>
          <p:nvPr/>
        </p:nvSpPr>
        <p:spPr bwMode="auto">
          <a:xfrm>
            <a:off x="3518259" y="5367574"/>
            <a:ext cx="2208213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86" name="Text Box 80"/>
          <p:cNvSpPr txBox="1">
            <a:spLocks noChangeArrowheads="1"/>
          </p:cNvSpPr>
          <p:nvPr/>
        </p:nvSpPr>
        <p:spPr bwMode="auto">
          <a:xfrm>
            <a:off x="4194533" y="5427899"/>
            <a:ext cx="763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1" smtClean="0">
                <a:solidFill>
                  <a:srgbClr val="00B0F0"/>
                </a:solidFill>
                <a:latin typeface="+mn-lt"/>
                <a:cs typeface="+mn-cs"/>
              </a:rPr>
              <a:t>Voltage drop</a:t>
            </a:r>
            <a:endParaRPr lang="en-US" sz="1200" b="1">
              <a:solidFill>
                <a:srgbClr val="00B0F0"/>
              </a:solidFill>
              <a:latin typeface="+mn-lt"/>
              <a:cs typeface="+mn-cs"/>
            </a:endParaRPr>
          </a:p>
        </p:txBody>
      </p: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5640746" y="5916849"/>
            <a:ext cx="542926" cy="260350"/>
            <a:chOff x="3312" y="3784"/>
            <a:chExt cx="316" cy="164"/>
          </a:xfrm>
        </p:grpSpPr>
        <p:sp>
          <p:nvSpPr>
            <p:cNvPr id="11424" name="Line 81"/>
            <p:cNvSpPr>
              <a:spLocks noChangeShapeType="1"/>
            </p:cNvSpPr>
            <p:nvPr/>
          </p:nvSpPr>
          <p:spPr bwMode="auto">
            <a:xfrm flipV="1">
              <a:off x="3312" y="3784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25" name="Line 82"/>
            <p:cNvSpPr>
              <a:spLocks noChangeShapeType="1"/>
            </p:cNvSpPr>
            <p:nvPr/>
          </p:nvSpPr>
          <p:spPr bwMode="auto">
            <a:xfrm>
              <a:off x="3312" y="3948"/>
              <a:ext cx="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26" name="Freeform 83"/>
            <p:cNvSpPr>
              <a:spLocks/>
            </p:cNvSpPr>
            <p:nvPr/>
          </p:nvSpPr>
          <p:spPr bwMode="auto">
            <a:xfrm>
              <a:off x="3314" y="3848"/>
              <a:ext cx="284" cy="30"/>
            </a:xfrm>
            <a:custGeom>
              <a:avLst/>
              <a:gdLst>
                <a:gd name="T0" fmla="*/ 0 w 284"/>
                <a:gd name="T1" fmla="*/ 4 h 30"/>
                <a:gd name="T2" fmla="*/ 32 w 284"/>
                <a:gd name="T3" fmla="*/ 10 h 30"/>
                <a:gd name="T4" fmla="*/ 50 w 284"/>
                <a:gd name="T5" fmla="*/ 2 h 30"/>
                <a:gd name="T6" fmla="*/ 56 w 284"/>
                <a:gd name="T7" fmla="*/ 0 h 30"/>
                <a:gd name="T8" fmla="*/ 64 w 284"/>
                <a:gd name="T9" fmla="*/ 30 h 30"/>
                <a:gd name="T10" fmla="*/ 96 w 284"/>
                <a:gd name="T11" fmla="*/ 6 h 30"/>
                <a:gd name="T12" fmla="*/ 114 w 284"/>
                <a:gd name="T13" fmla="*/ 2 h 30"/>
                <a:gd name="T14" fmla="*/ 142 w 284"/>
                <a:gd name="T15" fmla="*/ 18 h 30"/>
                <a:gd name="T16" fmla="*/ 180 w 284"/>
                <a:gd name="T17" fmla="*/ 8 h 30"/>
                <a:gd name="T18" fmla="*/ 206 w 284"/>
                <a:gd name="T19" fmla="*/ 18 h 30"/>
                <a:gd name="T20" fmla="*/ 214 w 284"/>
                <a:gd name="T21" fmla="*/ 8 h 30"/>
                <a:gd name="T22" fmla="*/ 238 w 284"/>
                <a:gd name="T23" fmla="*/ 16 h 30"/>
                <a:gd name="T24" fmla="*/ 284 w 284"/>
                <a:gd name="T25" fmla="*/ 18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4"/>
                <a:gd name="T40" fmla="*/ 0 h 30"/>
                <a:gd name="T41" fmla="*/ 284 w 284"/>
                <a:gd name="T42" fmla="*/ 30 h 3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4" h="30">
                  <a:moveTo>
                    <a:pt x="0" y="4"/>
                  </a:moveTo>
                  <a:cubicBezTo>
                    <a:pt x="23" y="7"/>
                    <a:pt x="7" y="13"/>
                    <a:pt x="32" y="10"/>
                  </a:cubicBezTo>
                  <a:cubicBezTo>
                    <a:pt x="42" y="4"/>
                    <a:pt x="36" y="7"/>
                    <a:pt x="50" y="2"/>
                  </a:cubicBezTo>
                  <a:cubicBezTo>
                    <a:pt x="52" y="1"/>
                    <a:pt x="56" y="0"/>
                    <a:pt x="56" y="0"/>
                  </a:cubicBezTo>
                  <a:cubicBezTo>
                    <a:pt x="62" y="11"/>
                    <a:pt x="62" y="17"/>
                    <a:pt x="64" y="30"/>
                  </a:cubicBezTo>
                  <a:cubicBezTo>
                    <a:pt x="84" y="23"/>
                    <a:pt x="78" y="18"/>
                    <a:pt x="96" y="6"/>
                  </a:cubicBezTo>
                  <a:cubicBezTo>
                    <a:pt x="101" y="3"/>
                    <a:pt x="108" y="4"/>
                    <a:pt x="114" y="2"/>
                  </a:cubicBezTo>
                  <a:cubicBezTo>
                    <a:pt x="119" y="9"/>
                    <a:pt x="133" y="15"/>
                    <a:pt x="142" y="18"/>
                  </a:cubicBezTo>
                  <a:cubicBezTo>
                    <a:pt x="157" y="16"/>
                    <a:pt x="166" y="13"/>
                    <a:pt x="180" y="8"/>
                  </a:cubicBezTo>
                  <a:cubicBezTo>
                    <a:pt x="190" y="23"/>
                    <a:pt x="180" y="21"/>
                    <a:pt x="206" y="18"/>
                  </a:cubicBezTo>
                  <a:cubicBezTo>
                    <a:pt x="210" y="16"/>
                    <a:pt x="210" y="10"/>
                    <a:pt x="214" y="8"/>
                  </a:cubicBezTo>
                  <a:cubicBezTo>
                    <a:pt x="218" y="6"/>
                    <a:pt x="233" y="15"/>
                    <a:pt x="238" y="16"/>
                  </a:cubicBezTo>
                  <a:cubicBezTo>
                    <a:pt x="258" y="20"/>
                    <a:pt x="252" y="18"/>
                    <a:pt x="284" y="1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6642460" y="5918437"/>
            <a:ext cx="544513" cy="260350"/>
            <a:chOff x="3979" y="3787"/>
            <a:chExt cx="316" cy="164"/>
          </a:xfrm>
        </p:grpSpPr>
        <p:sp>
          <p:nvSpPr>
            <p:cNvPr id="11422" name="Line 84"/>
            <p:cNvSpPr>
              <a:spLocks noChangeShapeType="1"/>
            </p:cNvSpPr>
            <p:nvPr/>
          </p:nvSpPr>
          <p:spPr bwMode="auto">
            <a:xfrm flipV="1">
              <a:off x="3979" y="3787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423" name="Line 85"/>
            <p:cNvSpPr>
              <a:spLocks noChangeShapeType="1"/>
            </p:cNvSpPr>
            <p:nvPr/>
          </p:nvSpPr>
          <p:spPr bwMode="auto">
            <a:xfrm>
              <a:off x="3979" y="3951"/>
              <a:ext cx="3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11283" name="Line 89"/>
          <p:cNvSpPr>
            <a:spLocks noChangeShapeType="1"/>
          </p:cNvSpPr>
          <p:nvPr/>
        </p:nvSpPr>
        <p:spPr bwMode="auto">
          <a:xfrm>
            <a:off x="6645634" y="604067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84" name="Line 90"/>
          <p:cNvSpPr>
            <a:spLocks noChangeShapeType="1"/>
          </p:cNvSpPr>
          <p:nvPr/>
        </p:nvSpPr>
        <p:spPr bwMode="auto">
          <a:xfrm flipV="1">
            <a:off x="5850296" y="5285024"/>
            <a:ext cx="0" cy="622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85" name="Line 91"/>
          <p:cNvSpPr>
            <a:spLocks noChangeShapeType="1"/>
          </p:cNvSpPr>
          <p:nvPr/>
        </p:nvSpPr>
        <p:spPr bwMode="auto">
          <a:xfrm flipV="1">
            <a:off x="6820258" y="5285026"/>
            <a:ext cx="0" cy="625475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86" name="Text Box 92"/>
          <p:cNvSpPr txBox="1">
            <a:spLocks noChangeArrowheads="1"/>
          </p:cNvSpPr>
          <p:nvPr/>
        </p:nvSpPr>
        <p:spPr bwMode="auto">
          <a:xfrm>
            <a:off x="5574116" y="6251813"/>
            <a:ext cx="6476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b="1" smtClean="0"/>
              <a:t>fluctuations due</a:t>
            </a:r>
          </a:p>
          <a:p>
            <a:pPr algn="ctr"/>
            <a:r>
              <a:rPr lang="en-US" sz="800" b="1" smtClean="0"/>
              <a:t>to load currents</a:t>
            </a:r>
            <a:endParaRPr lang="en-US" sz="800" b="1"/>
          </a:p>
        </p:txBody>
      </p:sp>
      <p:sp>
        <p:nvSpPr>
          <p:cNvPr id="11287" name="Text Box 93"/>
          <p:cNvSpPr txBox="1">
            <a:spLocks noChangeArrowheads="1"/>
          </p:cNvSpPr>
          <p:nvPr/>
        </p:nvSpPr>
        <p:spPr bwMode="auto">
          <a:xfrm>
            <a:off x="6750578" y="6253401"/>
            <a:ext cx="293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b="1" dirty="0" smtClean="0"/>
              <a:t>stable</a:t>
            </a:r>
          </a:p>
          <a:p>
            <a:pPr algn="ctr"/>
            <a:r>
              <a:rPr lang="en-US" sz="800" b="1" dirty="0" smtClean="0"/>
              <a:t>voltage</a:t>
            </a:r>
            <a:endParaRPr lang="en-US" sz="800" b="1" dirty="0"/>
          </a:p>
        </p:txBody>
      </p:sp>
      <p:grpSp>
        <p:nvGrpSpPr>
          <p:cNvPr id="6" name="Gruppieren 220"/>
          <p:cNvGrpSpPr>
            <a:grpSpLocks/>
          </p:cNvGrpSpPr>
          <p:nvPr/>
        </p:nvGrpSpPr>
        <p:grpSpPr bwMode="auto">
          <a:xfrm>
            <a:off x="695684" y="4724639"/>
            <a:ext cx="2687638" cy="1023841"/>
            <a:chOff x="900113" y="4700588"/>
            <a:chExt cx="2481262" cy="1023385"/>
          </a:xfrm>
        </p:grpSpPr>
        <p:sp>
          <p:nvSpPr>
            <p:cNvPr id="11381" name="Rectangle 5"/>
            <p:cNvSpPr>
              <a:spLocks noChangeArrowheads="1"/>
            </p:cNvSpPr>
            <p:nvPr/>
          </p:nvSpPr>
          <p:spPr bwMode="auto">
            <a:xfrm>
              <a:off x="1574800" y="4700588"/>
              <a:ext cx="1806575" cy="1004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lgDashDot"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1382" name="Line 6"/>
            <p:cNvSpPr>
              <a:spLocks noChangeShapeType="1"/>
            </p:cNvSpPr>
            <p:nvPr/>
          </p:nvSpPr>
          <p:spPr bwMode="auto">
            <a:xfrm>
              <a:off x="1374775" y="5226050"/>
              <a:ext cx="414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83" name="Text Box 7"/>
            <p:cNvSpPr txBox="1">
              <a:spLocks noChangeArrowheads="1"/>
            </p:cNvSpPr>
            <p:nvPr/>
          </p:nvSpPr>
          <p:spPr bwMode="auto">
            <a:xfrm>
              <a:off x="900113" y="5116513"/>
              <a:ext cx="359619" cy="153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smtClean="0"/>
                <a:t>230VAC</a:t>
              </a:r>
              <a:endParaRPr lang="en-US" sz="1000"/>
            </a:p>
          </p:txBody>
        </p:sp>
        <p:sp>
          <p:nvSpPr>
            <p:cNvPr id="11384" name="Rectangle 8"/>
            <p:cNvSpPr>
              <a:spLocks noChangeArrowheads="1"/>
            </p:cNvSpPr>
            <p:nvPr/>
          </p:nvSpPr>
          <p:spPr bwMode="auto">
            <a:xfrm>
              <a:off x="1806575" y="5014913"/>
              <a:ext cx="593725" cy="4111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>
                <a:latin typeface="Arial" charset="0"/>
              </a:endParaRPr>
            </a:p>
          </p:txBody>
        </p:sp>
        <p:sp>
          <p:nvSpPr>
            <p:cNvPr id="11385" name="Text Box 9"/>
            <p:cNvSpPr txBox="1">
              <a:spLocks noChangeArrowheads="1"/>
            </p:cNvSpPr>
            <p:nvPr/>
          </p:nvSpPr>
          <p:spPr bwMode="auto">
            <a:xfrm>
              <a:off x="1827213" y="5027613"/>
              <a:ext cx="306638" cy="2153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b="1" smtClean="0">
                  <a:latin typeface="Arial" charset="0"/>
                </a:rPr>
                <a:t>AC</a:t>
              </a:r>
              <a:endParaRPr lang="en-US" sz="800" b="1">
                <a:latin typeface="Arial" charset="0"/>
              </a:endParaRPr>
            </a:p>
          </p:txBody>
        </p:sp>
        <p:sp>
          <p:nvSpPr>
            <p:cNvPr id="11386" name="Text Box 10"/>
            <p:cNvSpPr txBox="1">
              <a:spLocks noChangeArrowheads="1"/>
            </p:cNvSpPr>
            <p:nvPr/>
          </p:nvSpPr>
          <p:spPr bwMode="auto">
            <a:xfrm>
              <a:off x="2020888" y="5235575"/>
              <a:ext cx="306638" cy="21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b="1" smtClean="0">
                  <a:latin typeface="Arial" charset="0"/>
                </a:rPr>
                <a:t>DC</a:t>
              </a:r>
              <a:endParaRPr lang="en-US" sz="800" b="1">
                <a:latin typeface="Arial" charset="0"/>
              </a:endParaRPr>
            </a:p>
          </p:txBody>
        </p:sp>
        <p:sp>
          <p:nvSpPr>
            <p:cNvPr id="11387" name="Line 11"/>
            <p:cNvSpPr>
              <a:spLocks noChangeShapeType="1"/>
            </p:cNvSpPr>
            <p:nvPr/>
          </p:nvSpPr>
          <p:spPr bwMode="auto">
            <a:xfrm flipH="1">
              <a:off x="1797050" y="5033963"/>
              <a:ext cx="592138" cy="39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Line 12"/>
            <p:cNvSpPr>
              <a:spLocks noChangeShapeType="1"/>
            </p:cNvSpPr>
            <p:nvPr/>
          </p:nvSpPr>
          <p:spPr bwMode="auto">
            <a:xfrm>
              <a:off x="2400300" y="5238750"/>
              <a:ext cx="514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89" name="Line 13"/>
            <p:cNvSpPr>
              <a:spLocks noChangeShapeType="1"/>
            </p:cNvSpPr>
            <p:nvPr/>
          </p:nvSpPr>
          <p:spPr bwMode="auto">
            <a:xfrm>
              <a:off x="2908300" y="4799012"/>
              <a:ext cx="1588" cy="768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2916237" y="5130800"/>
              <a:ext cx="320675" cy="107950"/>
              <a:chOff x="2325" y="2145"/>
              <a:chExt cx="534" cy="239"/>
            </a:xfrm>
          </p:grpSpPr>
          <p:sp>
            <p:nvSpPr>
              <p:cNvPr id="11413" name="Line 21"/>
              <p:cNvSpPr>
                <a:spLocks noChangeShapeType="1"/>
              </p:cNvSpPr>
              <p:nvPr/>
            </p:nvSpPr>
            <p:spPr bwMode="auto">
              <a:xfrm>
                <a:off x="2325" y="2381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4" name="Line 22"/>
              <p:cNvSpPr>
                <a:spLocks noChangeShapeType="1"/>
              </p:cNvSpPr>
              <p:nvPr/>
            </p:nvSpPr>
            <p:spPr bwMode="auto">
              <a:xfrm>
                <a:off x="2492" y="2240"/>
                <a:ext cx="211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5" name="Line 23"/>
              <p:cNvSpPr>
                <a:spLocks noChangeShapeType="1"/>
              </p:cNvSpPr>
              <p:nvPr/>
            </p:nvSpPr>
            <p:spPr bwMode="auto">
              <a:xfrm>
                <a:off x="2703" y="238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6" name="Line 24"/>
              <p:cNvSpPr>
                <a:spLocks noChangeShapeType="1"/>
              </p:cNvSpPr>
              <p:nvPr/>
            </p:nvSpPr>
            <p:spPr bwMode="auto">
              <a:xfrm flipV="1">
                <a:off x="2561" y="2145"/>
                <a:ext cx="45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7" name="Line 25"/>
              <p:cNvSpPr>
                <a:spLocks noChangeShapeType="1"/>
              </p:cNvSpPr>
              <p:nvPr/>
            </p:nvSpPr>
            <p:spPr bwMode="auto">
              <a:xfrm>
                <a:off x="2606" y="2145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8" name="Line 26"/>
              <p:cNvSpPr>
                <a:spLocks noChangeShapeType="1"/>
              </p:cNvSpPr>
              <p:nvPr/>
            </p:nvSpPr>
            <p:spPr bwMode="auto">
              <a:xfrm flipV="1">
                <a:off x="2651" y="2145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9" name="Line 27"/>
              <p:cNvSpPr>
                <a:spLocks noChangeShapeType="1"/>
              </p:cNvSpPr>
              <p:nvPr/>
            </p:nvSpPr>
            <p:spPr bwMode="auto">
              <a:xfrm>
                <a:off x="2562" y="2201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20" name="Line 28"/>
              <p:cNvSpPr>
                <a:spLocks noChangeShapeType="1"/>
              </p:cNvSpPr>
              <p:nvPr/>
            </p:nvSpPr>
            <p:spPr bwMode="auto">
              <a:xfrm flipV="1">
                <a:off x="2575" y="2240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21" name="Line 29"/>
              <p:cNvSpPr>
                <a:spLocks noChangeShapeType="1"/>
              </p:cNvSpPr>
              <p:nvPr/>
            </p:nvSpPr>
            <p:spPr bwMode="auto">
              <a:xfrm flipV="1">
                <a:off x="2641" y="2163"/>
                <a:ext cx="129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2914650" y="4852987"/>
              <a:ext cx="320675" cy="107950"/>
              <a:chOff x="2325" y="2145"/>
              <a:chExt cx="534" cy="239"/>
            </a:xfrm>
          </p:grpSpPr>
          <p:sp>
            <p:nvSpPr>
              <p:cNvPr id="11404" name="Line 31"/>
              <p:cNvSpPr>
                <a:spLocks noChangeShapeType="1"/>
              </p:cNvSpPr>
              <p:nvPr/>
            </p:nvSpPr>
            <p:spPr bwMode="auto">
              <a:xfrm>
                <a:off x="2325" y="2381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5" name="Line 32"/>
              <p:cNvSpPr>
                <a:spLocks noChangeShapeType="1"/>
              </p:cNvSpPr>
              <p:nvPr/>
            </p:nvSpPr>
            <p:spPr bwMode="auto">
              <a:xfrm>
                <a:off x="2492" y="2240"/>
                <a:ext cx="211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6" name="Line 33"/>
              <p:cNvSpPr>
                <a:spLocks noChangeShapeType="1"/>
              </p:cNvSpPr>
              <p:nvPr/>
            </p:nvSpPr>
            <p:spPr bwMode="auto">
              <a:xfrm>
                <a:off x="2703" y="238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7" name="Line 34"/>
              <p:cNvSpPr>
                <a:spLocks noChangeShapeType="1"/>
              </p:cNvSpPr>
              <p:nvPr/>
            </p:nvSpPr>
            <p:spPr bwMode="auto">
              <a:xfrm flipV="1">
                <a:off x="2561" y="2145"/>
                <a:ext cx="45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8" name="Line 35"/>
              <p:cNvSpPr>
                <a:spLocks noChangeShapeType="1"/>
              </p:cNvSpPr>
              <p:nvPr/>
            </p:nvSpPr>
            <p:spPr bwMode="auto">
              <a:xfrm>
                <a:off x="2606" y="2145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9" name="Line 36"/>
              <p:cNvSpPr>
                <a:spLocks noChangeShapeType="1"/>
              </p:cNvSpPr>
              <p:nvPr/>
            </p:nvSpPr>
            <p:spPr bwMode="auto">
              <a:xfrm flipV="1">
                <a:off x="2651" y="2145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0" name="Line 37"/>
              <p:cNvSpPr>
                <a:spLocks noChangeShapeType="1"/>
              </p:cNvSpPr>
              <p:nvPr/>
            </p:nvSpPr>
            <p:spPr bwMode="auto">
              <a:xfrm>
                <a:off x="2562" y="2201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1" name="Line 38"/>
              <p:cNvSpPr>
                <a:spLocks noChangeShapeType="1"/>
              </p:cNvSpPr>
              <p:nvPr/>
            </p:nvSpPr>
            <p:spPr bwMode="auto">
              <a:xfrm flipV="1">
                <a:off x="2575" y="2240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12" name="Line 39"/>
              <p:cNvSpPr>
                <a:spLocks noChangeShapeType="1"/>
              </p:cNvSpPr>
              <p:nvPr/>
            </p:nvSpPr>
            <p:spPr bwMode="auto">
              <a:xfrm flipV="1">
                <a:off x="2641" y="2163"/>
                <a:ext cx="129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2908300" y="5356225"/>
              <a:ext cx="320675" cy="107950"/>
              <a:chOff x="2325" y="2145"/>
              <a:chExt cx="534" cy="239"/>
            </a:xfrm>
          </p:grpSpPr>
          <p:sp>
            <p:nvSpPr>
              <p:cNvPr id="11395" name="Line 41"/>
              <p:cNvSpPr>
                <a:spLocks noChangeShapeType="1"/>
              </p:cNvSpPr>
              <p:nvPr/>
            </p:nvSpPr>
            <p:spPr bwMode="auto">
              <a:xfrm>
                <a:off x="2325" y="2381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396" name="Line 42"/>
              <p:cNvSpPr>
                <a:spLocks noChangeShapeType="1"/>
              </p:cNvSpPr>
              <p:nvPr/>
            </p:nvSpPr>
            <p:spPr bwMode="auto">
              <a:xfrm>
                <a:off x="2492" y="2240"/>
                <a:ext cx="211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397" name="Line 43"/>
              <p:cNvSpPr>
                <a:spLocks noChangeShapeType="1"/>
              </p:cNvSpPr>
              <p:nvPr/>
            </p:nvSpPr>
            <p:spPr bwMode="auto">
              <a:xfrm>
                <a:off x="2703" y="238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398" name="Line 44"/>
              <p:cNvSpPr>
                <a:spLocks noChangeShapeType="1"/>
              </p:cNvSpPr>
              <p:nvPr/>
            </p:nvSpPr>
            <p:spPr bwMode="auto">
              <a:xfrm flipV="1">
                <a:off x="2561" y="2145"/>
                <a:ext cx="45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399" name="Line 45"/>
              <p:cNvSpPr>
                <a:spLocks noChangeShapeType="1"/>
              </p:cNvSpPr>
              <p:nvPr/>
            </p:nvSpPr>
            <p:spPr bwMode="auto">
              <a:xfrm>
                <a:off x="2606" y="2145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0" name="Line 46"/>
              <p:cNvSpPr>
                <a:spLocks noChangeShapeType="1"/>
              </p:cNvSpPr>
              <p:nvPr/>
            </p:nvSpPr>
            <p:spPr bwMode="auto">
              <a:xfrm flipV="1">
                <a:off x="2651" y="2145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1" name="Line 47"/>
              <p:cNvSpPr>
                <a:spLocks noChangeShapeType="1"/>
              </p:cNvSpPr>
              <p:nvPr/>
            </p:nvSpPr>
            <p:spPr bwMode="auto">
              <a:xfrm>
                <a:off x="2562" y="2201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2" name="Line 48"/>
              <p:cNvSpPr>
                <a:spLocks noChangeShapeType="1"/>
              </p:cNvSpPr>
              <p:nvPr/>
            </p:nvSpPr>
            <p:spPr bwMode="auto">
              <a:xfrm flipV="1">
                <a:off x="2575" y="2240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1403" name="Line 49"/>
              <p:cNvSpPr>
                <a:spLocks noChangeShapeType="1"/>
              </p:cNvSpPr>
              <p:nvPr/>
            </p:nvSpPr>
            <p:spPr bwMode="auto">
              <a:xfrm flipV="1">
                <a:off x="2641" y="2163"/>
                <a:ext cx="129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sp>
          <p:nvSpPr>
            <p:cNvPr id="11393" name="Text Box 76"/>
            <p:cNvSpPr txBox="1">
              <a:spLocks noChangeArrowheads="1"/>
            </p:cNvSpPr>
            <p:nvPr/>
          </p:nvSpPr>
          <p:spPr bwMode="auto">
            <a:xfrm>
              <a:off x="1636713" y="4711700"/>
              <a:ext cx="998941" cy="21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smtClean="0"/>
                <a:t>Control cabinet</a:t>
              </a:r>
              <a:endParaRPr lang="en-US" b="1"/>
            </a:p>
          </p:txBody>
        </p:sp>
        <p:sp>
          <p:nvSpPr>
            <p:cNvPr id="11394" name="Textfeld 91"/>
            <p:cNvSpPr txBox="1">
              <a:spLocks noChangeArrowheads="1"/>
            </p:cNvSpPr>
            <p:nvPr/>
          </p:nvSpPr>
          <p:spPr bwMode="auto">
            <a:xfrm>
              <a:off x="2833688" y="5508625"/>
              <a:ext cx="420592" cy="215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b="1" smtClean="0"/>
                <a:t>24VDC</a:t>
              </a:r>
              <a:endParaRPr lang="en-US" sz="800" b="1"/>
            </a:p>
          </p:txBody>
        </p:sp>
      </p:grpSp>
      <p:sp>
        <p:nvSpPr>
          <p:cNvPr id="11289" name="Textfeld 92"/>
          <p:cNvSpPr txBox="1">
            <a:spLocks noChangeArrowheads="1"/>
          </p:cNvSpPr>
          <p:nvPr/>
        </p:nvSpPr>
        <p:spPr bwMode="auto">
          <a:xfrm>
            <a:off x="7037747" y="5418374"/>
            <a:ext cx="45557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/>
              <a:t>24VDC</a:t>
            </a:r>
            <a:endParaRPr lang="en-US" sz="800" b="1"/>
          </a:p>
        </p:txBody>
      </p:sp>
      <p:sp>
        <p:nvSpPr>
          <p:cNvPr id="11290" name="Rectangle 5"/>
          <p:cNvSpPr>
            <a:spLocks noChangeArrowheads="1"/>
          </p:cNvSpPr>
          <p:nvPr/>
        </p:nvSpPr>
        <p:spPr bwMode="auto">
          <a:xfrm>
            <a:off x="1324335" y="2709716"/>
            <a:ext cx="2019300" cy="10572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291" name="Line 6"/>
          <p:cNvSpPr>
            <a:spLocks noChangeShapeType="1"/>
          </p:cNvSpPr>
          <p:nvPr/>
        </p:nvSpPr>
        <p:spPr bwMode="auto">
          <a:xfrm>
            <a:off x="1114786" y="3319314"/>
            <a:ext cx="434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92" name="Text Box 7"/>
          <p:cNvSpPr txBox="1">
            <a:spLocks noChangeArrowheads="1"/>
          </p:cNvSpPr>
          <p:nvPr/>
        </p:nvSpPr>
        <p:spPr bwMode="auto">
          <a:xfrm>
            <a:off x="617898" y="3209778"/>
            <a:ext cx="38953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/>
              <a:t>230VAC</a:t>
            </a:r>
            <a:endParaRPr lang="en-US" sz="1000" dirty="0"/>
          </a:p>
        </p:txBody>
      </p:sp>
      <p:sp>
        <p:nvSpPr>
          <p:cNvPr id="11293" name="Rectangle 8"/>
          <p:cNvSpPr>
            <a:spLocks noChangeArrowheads="1"/>
          </p:cNvSpPr>
          <p:nvPr/>
        </p:nvSpPr>
        <p:spPr bwMode="auto">
          <a:xfrm>
            <a:off x="1568810" y="3108177"/>
            <a:ext cx="622300" cy="411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sp>
        <p:nvSpPr>
          <p:cNvPr id="11294" name="Text Box 9"/>
          <p:cNvSpPr txBox="1">
            <a:spLocks noChangeArrowheads="1"/>
          </p:cNvSpPr>
          <p:nvPr/>
        </p:nvSpPr>
        <p:spPr bwMode="auto">
          <a:xfrm>
            <a:off x="1589448" y="3120877"/>
            <a:ext cx="332142" cy="2154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AC</a:t>
            </a:r>
            <a:endParaRPr lang="en-US" sz="800" b="1">
              <a:latin typeface="Arial" charset="0"/>
            </a:endParaRPr>
          </a:p>
        </p:txBody>
      </p:sp>
      <p:sp>
        <p:nvSpPr>
          <p:cNvPr id="11295" name="Text Box 10"/>
          <p:cNvSpPr txBox="1">
            <a:spLocks noChangeArrowheads="1"/>
          </p:cNvSpPr>
          <p:nvPr/>
        </p:nvSpPr>
        <p:spPr bwMode="auto">
          <a:xfrm>
            <a:off x="1792648" y="3328839"/>
            <a:ext cx="3321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1296" name="Line 11"/>
          <p:cNvSpPr>
            <a:spLocks noChangeShapeType="1"/>
          </p:cNvSpPr>
          <p:nvPr/>
        </p:nvSpPr>
        <p:spPr bwMode="auto">
          <a:xfrm flipH="1">
            <a:off x="1557699" y="3127227"/>
            <a:ext cx="62230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Line 12"/>
          <p:cNvSpPr>
            <a:spLocks noChangeShapeType="1"/>
          </p:cNvSpPr>
          <p:nvPr/>
        </p:nvSpPr>
        <p:spPr bwMode="auto">
          <a:xfrm flipV="1">
            <a:off x="2195873" y="3219303"/>
            <a:ext cx="5651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298" name="Line 13"/>
          <p:cNvSpPr>
            <a:spLocks noChangeShapeType="1"/>
          </p:cNvSpPr>
          <p:nvPr/>
        </p:nvSpPr>
        <p:spPr bwMode="auto">
          <a:xfrm>
            <a:off x="2761022" y="2833541"/>
            <a:ext cx="0" cy="51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2767373" y="3114527"/>
            <a:ext cx="336551" cy="107950"/>
            <a:chOff x="2325" y="2145"/>
            <a:chExt cx="534" cy="239"/>
          </a:xfrm>
        </p:grpSpPr>
        <p:sp>
          <p:nvSpPr>
            <p:cNvPr id="11372" name="Line 21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3" name="Line 22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4" name="Line 23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5" name="Line 24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6" name="Line 25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7" name="Line 26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8" name="Line 27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9" name="Line 28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80" name="Line 29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2765784" y="2836714"/>
            <a:ext cx="336551" cy="107950"/>
            <a:chOff x="2325" y="2145"/>
            <a:chExt cx="534" cy="239"/>
          </a:xfrm>
        </p:grpSpPr>
        <p:sp>
          <p:nvSpPr>
            <p:cNvPr id="11363" name="Line 31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64" name="Line 32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65" name="Line 33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66" name="Line 34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67" name="Line 35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68" name="Line 36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69" name="Line 37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0" name="Line 38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71" name="Line 39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11301" name="Textfeld 91"/>
          <p:cNvSpPr txBox="1">
            <a:spLocks noChangeArrowheads="1"/>
          </p:cNvSpPr>
          <p:nvPr/>
        </p:nvSpPr>
        <p:spPr bwMode="auto">
          <a:xfrm>
            <a:off x="2145074" y="2987527"/>
            <a:ext cx="50526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/>
              <a:t>+24VDC</a:t>
            </a:r>
            <a:endParaRPr lang="en-US" sz="800" b="1"/>
          </a:p>
        </p:txBody>
      </p:sp>
      <p:sp>
        <p:nvSpPr>
          <p:cNvPr id="11302" name="Line 12"/>
          <p:cNvSpPr>
            <a:spLocks noChangeShapeType="1"/>
          </p:cNvSpPr>
          <p:nvPr/>
        </p:nvSpPr>
        <p:spPr bwMode="auto">
          <a:xfrm>
            <a:off x="2348272" y="343361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grpSp>
        <p:nvGrpSpPr>
          <p:cNvPr id="12" name="Gruppieren 152"/>
          <p:cNvGrpSpPr>
            <a:grpSpLocks/>
          </p:cNvGrpSpPr>
          <p:nvPr/>
        </p:nvGrpSpPr>
        <p:grpSpPr bwMode="auto">
          <a:xfrm>
            <a:off x="2245085" y="3747939"/>
            <a:ext cx="201613" cy="342900"/>
            <a:chOff x="5338763" y="3509963"/>
            <a:chExt cx="185737" cy="342900"/>
          </a:xfrm>
        </p:grpSpPr>
        <p:sp>
          <p:nvSpPr>
            <p:cNvPr id="11358" name="Ellipse 136"/>
            <p:cNvSpPr>
              <a:spLocks noChangeArrowheads="1"/>
            </p:cNvSpPr>
            <p:nvPr/>
          </p:nvSpPr>
          <p:spPr bwMode="auto">
            <a:xfrm>
              <a:off x="5410200" y="3509963"/>
              <a:ext cx="45719" cy="476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cxnSp>
          <p:nvCxnSpPr>
            <p:cNvPr id="11359" name="Gerade Verbindung 138"/>
            <p:cNvCxnSpPr>
              <a:cxnSpLocks noChangeShapeType="1"/>
              <a:stCxn id="11358" idx="4"/>
            </p:cNvCxnSpPr>
            <p:nvPr/>
          </p:nvCxnSpPr>
          <p:spPr bwMode="auto">
            <a:xfrm>
              <a:off x="5433060" y="3557588"/>
              <a:ext cx="953" cy="2190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60" name="Gerade Verbindung 140"/>
            <p:cNvCxnSpPr>
              <a:cxnSpLocks noChangeShapeType="1"/>
            </p:cNvCxnSpPr>
            <p:nvPr/>
          </p:nvCxnSpPr>
          <p:spPr bwMode="auto">
            <a:xfrm>
              <a:off x="5338763" y="3781425"/>
              <a:ext cx="185737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61" name="Gerade Verbindung 146"/>
            <p:cNvCxnSpPr>
              <a:cxnSpLocks noChangeShapeType="1"/>
            </p:cNvCxnSpPr>
            <p:nvPr/>
          </p:nvCxnSpPr>
          <p:spPr bwMode="auto">
            <a:xfrm>
              <a:off x="5381625" y="3819525"/>
              <a:ext cx="10001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62" name="Gerade Verbindung 151"/>
            <p:cNvCxnSpPr>
              <a:cxnSpLocks noChangeShapeType="1"/>
            </p:cNvCxnSpPr>
            <p:nvPr/>
          </p:nvCxnSpPr>
          <p:spPr bwMode="auto">
            <a:xfrm>
              <a:off x="5424488" y="3852863"/>
              <a:ext cx="190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1305" name="Ellipse 155"/>
          <p:cNvSpPr>
            <a:spLocks noChangeArrowheads="1"/>
          </p:cNvSpPr>
          <p:nvPr/>
        </p:nvSpPr>
        <p:spPr bwMode="auto">
          <a:xfrm flipV="1">
            <a:off x="2322872" y="3608241"/>
            <a:ext cx="49212" cy="492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06" name="Ellipse 156"/>
          <p:cNvSpPr>
            <a:spLocks noChangeArrowheads="1"/>
          </p:cNvSpPr>
          <p:nvPr/>
        </p:nvSpPr>
        <p:spPr bwMode="auto">
          <a:xfrm flipV="1">
            <a:off x="2735622" y="3198666"/>
            <a:ext cx="49212" cy="492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07" name="Textfeld 91"/>
          <p:cNvSpPr txBox="1">
            <a:spLocks noChangeArrowheads="1"/>
          </p:cNvSpPr>
          <p:nvPr/>
        </p:nvSpPr>
        <p:spPr bwMode="auto">
          <a:xfrm>
            <a:off x="2702285" y="3539977"/>
            <a:ext cx="4828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dirty="0" smtClean="0"/>
              <a:t>-24VDC</a:t>
            </a:r>
            <a:endParaRPr lang="en-US" sz="800" b="1" dirty="0"/>
          </a:p>
        </p:txBody>
      </p:sp>
      <p:sp>
        <p:nvSpPr>
          <p:cNvPr id="11308" name="Rectangle 14"/>
          <p:cNvSpPr>
            <a:spLocks noChangeArrowheads="1"/>
          </p:cNvSpPr>
          <p:nvPr/>
        </p:nvSpPr>
        <p:spPr bwMode="auto">
          <a:xfrm>
            <a:off x="5789973" y="2741464"/>
            <a:ext cx="2898775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309" name="Rectangle 15"/>
          <p:cNvSpPr>
            <a:spLocks noChangeArrowheads="1"/>
          </p:cNvSpPr>
          <p:nvPr/>
        </p:nvSpPr>
        <p:spPr bwMode="auto">
          <a:xfrm>
            <a:off x="5964598" y="3112940"/>
            <a:ext cx="622300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sp>
        <p:nvSpPr>
          <p:cNvPr id="11310" name="Text Box 16"/>
          <p:cNvSpPr txBox="1">
            <a:spLocks noChangeArrowheads="1"/>
          </p:cNvSpPr>
          <p:nvPr/>
        </p:nvSpPr>
        <p:spPr bwMode="auto">
          <a:xfrm>
            <a:off x="5980473" y="3120877"/>
            <a:ext cx="332142" cy="2154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1311" name="Text Box 17"/>
          <p:cNvSpPr txBox="1">
            <a:spLocks noChangeArrowheads="1"/>
          </p:cNvSpPr>
          <p:nvPr/>
        </p:nvSpPr>
        <p:spPr bwMode="auto">
          <a:xfrm>
            <a:off x="6177322" y="3305027"/>
            <a:ext cx="3321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1312" name="Line 18"/>
          <p:cNvSpPr>
            <a:spLocks noChangeShapeType="1"/>
          </p:cNvSpPr>
          <p:nvPr/>
        </p:nvSpPr>
        <p:spPr bwMode="auto">
          <a:xfrm flipH="1">
            <a:off x="5959835" y="3127227"/>
            <a:ext cx="620713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3" name="Line 51"/>
          <p:cNvSpPr>
            <a:spLocks noChangeShapeType="1"/>
          </p:cNvSpPr>
          <p:nvPr/>
        </p:nvSpPr>
        <p:spPr bwMode="auto">
          <a:xfrm>
            <a:off x="6593248" y="3189139"/>
            <a:ext cx="16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14" name="Line 52"/>
          <p:cNvSpPr>
            <a:spLocks noChangeShapeType="1"/>
          </p:cNvSpPr>
          <p:nvPr/>
        </p:nvSpPr>
        <p:spPr bwMode="auto">
          <a:xfrm>
            <a:off x="6748822" y="2884339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6753585" y="2927202"/>
            <a:ext cx="338138" cy="107950"/>
            <a:chOff x="2325" y="2145"/>
            <a:chExt cx="534" cy="239"/>
          </a:xfrm>
        </p:grpSpPr>
        <p:sp>
          <p:nvSpPr>
            <p:cNvPr id="11349" name="Line 55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0" name="Line 56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1" name="Line 57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2" name="Line 58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3" name="Line 59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4" name="Line 60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5" name="Line 61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6" name="Line 62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57" name="Line 63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6751997" y="3125639"/>
            <a:ext cx="336551" cy="107950"/>
            <a:chOff x="2325" y="2145"/>
            <a:chExt cx="534" cy="239"/>
          </a:xfrm>
        </p:grpSpPr>
        <p:sp>
          <p:nvSpPr>
            <p:cNvPr id="11340" name="Line 65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1" name="Line 66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2" name="Line 67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3" name="Line 68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4" name="Line 69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5" name="Line 70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6" name="Line 71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7" name="Line 72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348" name="Line 73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11317" name="Text Box 74"/>
          <p:cNvSpPr txBox="1">
            <a:spLocks noChangeArrowheads="1"/>
          </p:cNvSpPr>
          <p:nvPr/>
        </p:nvSpPr>
        <p:spPr bwMode="auto">
          <a:xfrm>
            <a:off x="7647349" y="2787502"/>
            <a:ext cx="8271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smtClean="0"/>
              <a:t>Control box</a:t>
            </a:r>
            <a:endParaRPr lang="en-US" b="1"/>
          </a:p>
        </p:txBody>
      </p:sp>
      <p:sp>
        <p:nvSpPr>
          <p:cNvPr id="11318" name="Textfeld 92"/>
          <p:cNvSpPr txBox="1">
            <a:spLocks noChangeArrowheads="1"/>
          </p:cNvSpPr>
          <p:nvPr/>
        </p:nvSpPr>
        <p:spPr bwMode="auto">
          <a:xfrm>
            <a:off x="6790097" y="3203427"/>
            <a:ext cx="45557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/>
              <a:t>24VDC</a:t>
            </a:r>
            <a:endParaRPr lang="en-US" sz="800" b="1"/>
          </a:p>
        </p:txBody>
      </p:sp>
      <p:grpSp>
        <p:nvGrpSpPr>
          <p:cNvPr id="15" name="Gruppieren 189"/>
          <p:cNvGrpSpPr>
            <a:grpSpLocks/>
          </p:cNvGrpSpPr>
          <p:nvPr/>
        </p:nvGrpSpPr>
        <p:grpSpPr bwMode="auto">
          <a:xfrm>
            <a:off x="7171098" y="3733652"/>
            <a:ext cx="201612" cy="342900"/>
            <a:chOff x="5338763" y="3509963"/>
            <a:chExt cx="185737" cy="342900"/>
          </a:xfrm>
        </p:grpSpPr>
        <p:sp>
          <p:nvSpPr>
            <p:cNvPr id="11335" name="Ellipse 190"/>
            <p:cNvSpPr>
              <a:spLocks noChangeArrowheads="1"/>
            </p:cNvSpPr>
            <p:nvPr/>
          </p:nvSpPr>
          <p:spPr bwMode="auto">
            <a:xfrm>
              <a:off x="5410200" y="3509963"/>
              <a:ext cx="45719" cy="47625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cxnSp>
          <p:nvCxnSpPr>
            <p:cNvPr id="11336" name="Gerade Verbindung 191"/>
            <p:cNvCxnSpPr>
              <a:cxnSpLocks noChangeShapeType="1"/>
              <a:stCxn id="11335" idx="4"/>
            </p:cNvCxnSpPr>
            <p:nvPr/>
          </p:nvCxnSpPr>
          <p:spPr bwMode="auto">
            <a:xfrm>
              <a:off x="5433060" y="3557588"/>
              <a:ext cx="953" cy="2190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37" name="Gerade Verbindung 192"/>
            <p:cNvCxnSpPr>
              <a:cxnSpLocks noChangeShapeType="1"/>
            </p:cNvCxnSpPr>
            <p:nvPr/>
          </p:nvCxnSpPr>
          <p:spPr bwMode="auto">
            <a:xfrm>
              <a:off x="5338763" y="3781425"/>
              <a:ext cx="185737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38" name="Gerade Verbindung 193"/>
            <p:cNvCxnSpPr>
              <a:cxnSpLocks noChangeShapeType="1"/>
            </p:cNvCxnSpPr>
            <p:nvPr/>
          </p:nvCxnSpPr>
          <p:spPr bwMode="auto">
            <a:xfrm>
              <a:off x="5381625" y="3819525"/>
              <a:ext cx="10001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39" name="Gerade Verbindung 194"/>
            <p:cNvCxnSpPr>
              <a:cxnSpLocks noChangeShapeType="1"/>
            </p:cNvCxnSpPr>
            <p:nvPr/>
          </p:nvCxnSpPr>
          <p:spPr bwMode="auto">
            <a:xfrm>
              <a:off x="5424488" y="3852863"/>
              <a:ext cx="1905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97" name="Textfeld 196"/>
          <p:cNvSpPr txBox="1"/>
          <p:nvPr/>
        </p:nvSpPr>
        <p:spPr>
          <a:xfrm>
            <a:off x="2584810" y="3833665"/>
            <a:ext cx="425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>
              <a:spcBef>
                <a:spcPct val="30000"/>
              </a:spcBef>
              <a:defRPr/>
            </a:pPr>
            <a:r>
              <a:rPr lang="en-US" sz="1200" b="1" smtClean="0">
                <a:latin typeface="+mn-lt"/>
                <a:cs typeface="+mn-cs"/>
              </a:rPr>
              <a:t>PE1</a:t>
            </a:r>
            <a:endParaRPr lang="en-US" sz="1200" b="1">
              <a:latin typeface="+mn-lt"/>
              <a:cs typeface="+mn-cs"/>
            </a:endParaRPr>
          </a:p>
        </p:txBody>
      </p:sp>
      <p:sp>
        <p:nvSpPr>
          <p:cNvPr id="198" name="Textfeld 197"/>
          <p:cNvSpPr txBox="1"/>
          <p:nvPr/>
        </p:nvSpPr>
        <p:spPr>
          <a:xfrm>
            <a:off x="6521810" y="3824140"/>
            <a:ext cx="425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>
              <a:spcBef>
                <a:spcPct val="30000"/>
              </a:spcBef>
              <a:defRPr/>
            </a:pPr>
            <a:r>
              <a:rPr lang="en-US" sz="1200" b="1" smtClean="0">
                <a:latin typeface="+mn-lt"/>
                <a:cs typeface="+mn-cs"/>
              </a:rPr>
              <a:t>PE2</a:t>
            </a:r>
            <a:endParaRPr lang="en-US" sz="1200" b="1">
              <a:latin typeface="+mn-lt"/>
              <a:cs typeface="+mn-cs"/>
            </a:endParaRPr>
          </a:p>
        </p:txBody>
      </p:sp>
      <p:sp>
        <p:nvSpPr>
          <p:cNvPr id="11322" name="Line 12"/>
          <p:cNvSpPr>
            <a:spLocks noChangeShapeType="1"/>
          </p:cNvSpPr>
          <p:nvPr/>
        </p:nvSpPr>
        <p:spPr bwMode="auto">
          <a:xfrm flipV="1">
            <a:off x="2191110" y="3438378"/>
            <a:ext cx="37734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1323" name="Ellipse 155"/>
          <p:cNvSpPr>
            <a:spLocks noChangeArrowheads="1"/>
          </p:cNvSpPr>
          <p:nvPr/>
        </p:nvSpPr>
        <p:spPr bwMode="auto">
          <a:xfrm flipV="1">
            <a:off x="2322872" y="3408216"/>
            <a:ext cx="49212" cy="492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cxnSp>
        <p:nvCxnSpPr>
          <p:cNvPr id="11324" name="Gerade Verbindung 182"/>
          <p:cNvCxnSpPr>
            <a:cxnSpLocks noChangeShapeType="1"/>
          </p:cNvCxnSpPr>
          <p:nvPr/>
        </p:nvCxnSpPr>
        <p:spPr bwMode="auto">
          <a:xfrm>
            <a:off x="6583723" y="3447902"/>
            <a:ext cx="866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325" name="Textfeld 92"/>
          <p:cNvSpPr txBox="1">
            <a:spLocks noChangeArrowheads="1"/>
          </p:cNvSpPr>
          <p:nvPr/>
        </p:nvSpPr>
        <p:spPr bwMode="auto">
          <a:xfrm>
            <a:off x="7496535" y="3346302"/>
            <a:ext cx="4828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/>
              <a:t>-24VDC</a:t>
            </a:r>
            <a:endParaRPr lang="en-US" sz="800" b="1"/>
          </a:p>
        </p:txBody>
      </p:sp>
      <p:cxnSp>
        <p:nvCxnSpPr>
          <p:cNvPr id="11326" name="Gerade Verbindung 185"/>
          <p:cNvCxnSpPr>
            <a:cxnSpLocks noChangeShapeType="1"/>
          </p:cNvCxnSpPr>
          <p:nvPr/>
        </p:nvCxnSpPr>
        <p:spPr bwMode="auto">
          <a:xfrm flipH="1" flipV="1">
            <a:off x="7269523" y="3462190"/>
            <a:ext cx="0" cy="2762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327" name="Ellipse 156"/>
          <p:cNvSpPr>
            <a:spLocks noChangeArrowheads="1"/>
          </p:cNvSpPr>
          <p:nvPr/>
        </p:nvSpPr>
        <p:spPr bwMode="auto">
          <a:xfrm flipV="1">
            <a:off x="7244123" y="3427266"/>
            <a:ext cx="49212" cy="492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cxnSp>
        <p:nvCxnSpPr>
          <p:cNvPr id="11328" name="Gerade Verbindung 188"/>
          <p:cNvCxnSpPr>
            <a:cxnSpLocks noChangeShapeType="1"/>
          </p:cNvCxnSpPr>
          <p:nvPr/>
        </p:nvCxnSpPr>
        <p:spPr bwMode="auto">
          <a:xfrm>
            <a:off x="3103924" y="3222479"/>
            <a:ext cx="28606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29" name="Gerade Verbindung mit Pfeil 211"/>
          <p:cNvCxnSpPr>
            <a:cxnSpLocks noChangeShapeType="1"/>
          </p:cNvCxnSpPr>
          <p:nvPr/>
        </p:nvCxnSpPr>
        <p:spPr bwMode="auto">
          <a:xfrm>
            <a:off x="3334111" y="3681264"/>
            <a:ext cx="2465388" cy="0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3" name="Textfeld 212"/>
          <p:cNvSpPr txBox="1"/>
          <p:nvPr/>
        </p:nvSpPr>
        <p:spPr>
          <a:xfrm>
            <a:off x="4159610" y="3709840"/>
            <a:ext cx="760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>
              <a:spcBef>
                <a:spcPct val="30000"/>
              </a:spcBef>
              <a:defRPr/>
            </a:pPr>
            <a:r>
              <a:rPr lang="en-US" sz="1200" b="1" smtClean="0">
                <a:solidFill>
                  <a:srgbClr val="00B0F0"/>
                </a:solidFill>
                <a:latin typeface="+mn-lt"/>
                <a:cs typeface="+mn-cs"/>
              </a:rPr>
              <a:t>Udiff &lt;&gt; 0</a:t>
            </a:r>
            <a:endParaRPr lang="en-US" sz="1200" b="1">
              <a:solidFill>
                <a:srgbClr val="00B0F0"/>
              </a:solidFill>
              <a:latin typeface="+mn-lt"/>
              <a:cs typeface="+mn-cs"/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2720752" y="2323352"/>
            <a:ext cx="332334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76225" indent="-276225" algn="ctr">
              <a:spcBef>
                <a:spcPct val="30000"/>
              </a:spcBef>
              <a:defRPr/>
            </a:pPr>
            <a:r>
              <a:rPr lang="en-US" sz="1200" b="1" dirty="0" smtClean="0">
                <a:latin typeface="+mn-lt"/>
                <a:cs typeface="+mn-cs"/>
              </a:rPr>
              <a:t>Galvanic isolation required due to different potential</a:t>
            </a:r>
            <a:endParaRPr lang="en-US" sz="1200" b="1" dirty="0">
              <a:latin typeface="+mn-lt"/>
              <a:cs typeface="+mn-cs"/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3551334" y="4391802"/>
            <a:ext cx="1960794" cy="517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76225" indent="-276225" algn="ctr">
              <a:spcBef>
                <a:spcPct val="30000"/>
              </a:spcBef>
              <a:defRPr/>
            </a:pPr>
            <a:r>
              <a:rPr lang="en-US" sz="1200" b="1" dirty="0" smtClean="0">
                <a:latin typeface="+mn-lt"/>
                <a:cs typeface="+mn-cs"/>
              </a:rPr>
              <a:t>Reconditioning of the 24V DC</a:t>
            </a:r>
          </a:p>
          <a:p>
            <a:pPr marL="276225" indent="-276225" algn="ctr">
              <a:spcBef>
                <a:spcPct val="30000"/>
              </a:spcBef>
              <a:defRPr/>
            </a:pPr>
            <a:r>
              <a:rPr lang="en-US" sz="1200" b="1" dirty="0" smtClean="0">
                <a:latin typeface="+mn-lt"/>
                <a:cs typeface="+mn-cs"/>
              </a:rPr>
              <a:t>due to voltage drops </a:t>
            </a:r>
            <a:endParaRPr lang="en-US" sz="1200" b="1" dirty="0">
              <a:latin typeface="+mn-lt"/>
              <a:cs typeface="+mn-cs"/>
            </a:endParaRPr>
          </a:p>
        </p:txBody>
      </p:sp>
      <p:sp>
        <p:nvSpPr>
          <p:cNvPr id="11333" name="Text Box 76"/>
          <p:cNvSpPr txBox="1">
            <a:spLocks noChangeArrowheads="1"/>
          </p:cNvSpPr>
          <p:nvPr/>
        </p:nvSpPr>
        <p:spPr bwMode="auto">
          <a:xfrm>
            <a:off x="1370373" y="2754164"/>
            <a:ext cx="10820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smtClean="0"/>
              <a:t>Control cabinet</a:t>
            </a:r>
            <a:endParaRPr lang="en-US" b="1"/>
          </a:p>
        </p:txBody>
      </p:sp>
      <p:sp>
        <p:nvSpPr>
          <p:cNvPr id="181" name="Textfeld 180"/>
          <p:cNvSpPr txBox="1"/>
          <p:nvPr/>
        </p:nvSpPr>
        <p:spPr>
          <a:xfrm>
            <a:off x="3518260" y="6018449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smtClean="0"/>
              <a:t>Principle diagram 1</a:t>
            </a:r>
            <a:endParaRPr lang="en-US" sz="1800" u="sng"/>
          </a:p>
        </p:txBody>
      </p:sp>
      <p:pic>
        <p:nvPicPr>
          <p:cNvPr id="184" name="Picture 2" descr="\\SRVDE108\Germany\Funktionselektronik\Portfolio\PA_52\Technische Dokumentation\DCDC Converter\2001800000 PRO DCDC 120W 24V 5A\200180000099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3184" y="2214554"/>
            <a:ext cx="397805" cy="893623"/>
          </a:xfrm>
          <a:prstGeom prst="rect">
            <a:avLst/>
          </a:prstGeom>
          <a:noFill/>
        </p:spPr>
      </p:pic>
      <p:pic>
        <p:nvPicPr>
          <p:cNvPr id="186" name="Picture 2" descr="\\SRVDE108\Germany\Funktionselektronik\Portfolio\PA_52\Technische Dokumentation\DCDC Converter\2001800000 PRO DCDC 120W 24V 5A\200180000099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9093" y="4124327"/>
            <a:ext cx="397805" cy="893623"/>
          </a:xfrm>
          <a:prstGeom prst="rect">
            <a:avLst/>
          </a:prstGeom>
          <a:noFill/>
        </p:spPr>
      </p:pic>
      <p:pic>
        <p:nvPicPr>
          <p:cNvPr id="2050" name="Picture 2" descr="C:\Users\w010078\AppData\Local\Microsoft\Windows\Temporary Internet Files\Content.IE5\7S9I5CCZ\ethernet_world_process_oil_gas-farb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9864" y="828160"/>
            <a:ext cx="3172821" cy="1495192"/>
          </a:xfrm>
          <a:prstGeom prst="rect">
            <a:avLst/>
          </a:prstGeom>
          <a:noFill/>
        </p:spPr>
      </p:pic>
      <p:cxnSp>
        <p:nvCxnSpPr>
          <p:cNvPr id="191" name="Gerade Verbindung 190"/>
          <p:cNvCxnSpPr>
            <a:stCxn id="11305" idx="7"/>
            <a:endCxn id="11307" idx="1"/>
          </p:cNvCxnSpPr>
          <p:nvPr/>
        </p:nvCxnSpPr>
        <p:spPr>
          <a:xfrm flipV="1">
            <a:off x="2364877" y="3647699"/>
            <a:ext cx="337408" cy="254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388938" y="987425"/>
            <a:ext cx="9128126" cy="369888"/>
          </a:xfrm>
        </p:spPr>
        <p:txBody>
          <a:bodyPr/>
          <a:lstStyle/>
          <a:p>
            <a:pPr eaLnBrk="1" hangingPunct="1"/>
            <a:r>
              <a:rPr lang="en-US" dirty="0" smtClean="0"/>
              <a:t>Application: Principle power supply system in shipbuilding industry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4602703" y="1554162"/>
            <a:ext cx="3363913" cy="25146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4169316" y="2349502"/>
            <a:ext cx="762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006638" y="1827214"/>
            <a:ext cx="5706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000" b="1" smtClean="0"/>
              <a:t>3x400VAC</a:t>
            </a:r>
          </a:p>
          <a:p>
            <a:pPr algn="ctr"/>
            <a:r>
              <a:rPr lang="en-US" sz="1000" b="1" smtClean="0"/>
              <a:t>generator 1</a:t>
            </a:r>
            <a:endParaRPr lang="en-US" sz="1000" b="1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4939253" y="2130425"/>
            <a:ext cx="642938" cy="411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4961478" y="2143125"/>
            <a:ext cx="332142" cy="2154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AC</a:t>
            </a:r>
            <a:endParaRPr lang="en-US" sz="800" b="1">
              <a:latin typeface="Arial" charset="0"/>
            </a:endParaRP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5171028" y="2351088"/>
            <a:ext cx="3321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4929728" y="2149475"/>
            <a:ext cx="64135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>
            <a:off x="5582190" y="2354262"/>
            <a:ext cx="4191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 flipH="1">
            <a:off x="7445916" y="2154237"/>
            <a:ext cx="4762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452266" y="2932112"/>
            <a:ext cx="347662" cy="107950"/>
            <a:chOff x="2325" y="2145"/>
            <a:chExt cx="534" cy="239"/>
          </a:xfrm>
        </p:grpSpPr>
        <p:sp>
          <p:nvSpPr>
            <p:cNvPr id="12452" name="Line 21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3" name="Line 22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4" name="Line 23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5" name="Line 24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6" name="Line 25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7" name="Line 26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8" name="Line 27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9" name="Line 28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60" name="Line 29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460203" y="2673350"/>
            <a:ext cx="347663" cy="107950"/>
            <a:chOff x="2325" y="2145"/>
            <a:chExt cx="534" cy="239"/>
          </a:xfrm>
        </p:grpSpPr>
        <p:sp>
          <p:nvSpPr>
            <p:cNvPr id="12443" name="Line 31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4" name="Line 32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5" name="Line 33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6" name="Line 34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7" name="Line 35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8" name="Line 36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9" name="Line 37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0" name="Line 38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51" name="Line 39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7444329" y="3157537"/>
            <a:ext cx="346075" cy="107950"/>
            <a:chOff x="2325" y="2145"/>
            <a:chExt cx="534" cy="239"/>
          </a:xfrm>
        </p:grpSpPr>
        <p:sp>
          <p:nvSpPr>
            <p:cNvPr id="12434" name="Line 41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35" name="Line 42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36" name="Line 43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37" name="Line 44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38" name="Line 45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39" name="Line 46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0" name="Line 47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1" name="Line 48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42" name="Line 49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12304" name="Text Box 76"/>
          <p:cNvSpPr txBox="1">
            <a:spLocks noChangeArrowheads="1"/>
          </p:cNvSpPr>
          <p:nvPr/>
        </p:nvSpPr>
        <p:spPr bwMode="auto">
          <a:xfrm>
            <a:off x="4704304" y="1703387"/>
            <a:ext cx="10820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smtClean="0"/>
              <a:t>Control cabinet</a:t>
            </a:r>
            <a:endParaRPr lang="en-US" b="1"/>
          </a:p>
        </p:txBody>
      </p:sp>
      <p:sp>
        <p:nvSpPr>
          <p:cNvPr id="12305" name="Textfeld 91"/>
          <p:cNvSpPr txBox="1">
            <a:spLocks noChangeArrowheads="1"/>
          </p:cNvSpPr>
          <p:nvPr/>
        </p:nvSpPr>
        <p:spPr bwMode="auto">
          <a:xfrm>
            <a:off x="7363366" y="3500438"/>
            <a:ext cx="45557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/>
              <a:t>24VDC</a:t>
            </a:r>
            <a:endParaRPr lang="en-US" sz="800" b="1"/>
          </a:p>
        </p:txBody>
      </p:sp>
      <p:grpSp>
        <p:nvGrpSpPr>
          <p:cNvPr id="5" name="Group 198"/>
          <p:cNvGrpSpPr>
            <a:grpSpLocks/>
          </p:cNvGrpSpPr>
          <p:nvPr/>
        </p:nvGrpSpPr>
        <p:grpSpPr bwMode="auto">
          <a:xfrm>
            <a:off x="6480716" y="2097089"/>
            <a:ext cx="609600" cy="1427163"/>
            <a:chOff x="1338" y="2112"/>
            <a:chExt cx="355" cy="899"/>
          </a:xfrm>
        </p:grpSpPr>
        <p:sp>
          <p:nvSpPr>
            <p:cNvPr id="12401" name="Rectangle 199"/>
            <p:cNvSpPr>
              <a:spLocks noChangeArrowheads="1"/>
            </p:cNvSpPr>
            <p:nvPr/>
          </p:nvSpPr>
          <p:spPr bwMode="auto">
            <a:xfrm>
              <a:off x="1338" y="2112"/>
              <a:ext cx="355" cy="8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grpSp>
          <p:nvGrpSpPr>
            <p:cNvPr id="6" name="Group 200"/>
            <p:cNvGrpSpPr>
              <a:grpSpLocks/>
            </p:cNvGrpSpPr>
            <p:nvPr/>
          </p:nvGrpSpPr>
          <p:grpSpPr bwMode="auto">
            <a:xfrm>
              <a:off x="1494" y="2392"/>
              <a:ext cx="120" cy="95"/>
              <a:chOff x="1059" y="3448"/>
              <a:chExt cx="120" cy="95"/>
            </a:xfrm>
          </p:grpSpPr>
          <p:sp>
            <p:nvSpPr>
              <p:cNvPr id="12429" name="Line 201"/>
              <p:cNvSpPr>
                <a:spLocks noChangeShapeType="1"/>
              </p:cNvSpPr>
              <p:nvPr/>
            </p:nvSpPr>
            <p:spPr bwMode="auto">
              <a:xfrm>
                <a:off x="1059" y="3498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30" name="Line 202"/>
              <p:cNvSpPr>
                <a:spLocks noChangeShapeType="1"/>
              </p:cNvSpPr>
              <p:nvPr/>
            </p:nvSpPr>
            <p:spPr bwMode="auto">
              <a:xfrm>
                <a:off x="1095" y="3450"/>
                <a:ext cx="0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31" name="Line 203"/>
              <p:cNvSpPr>
                <a:spLocks noChangeShapeType="1"/>
              </p:cNvSpPr>
              <p:nvPr/>
            </p:nvSpPr>
            <p:spPr bwMode="auto">
              <a:xfrm>
                <a:off x="1095" y="3450"/>
                <a:ext cx="39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32" name="Line 204"/>
              <p:cNvSpPr>
                <a:spLocks noChangeShapeType="1"/>
              </p:cNvSpPr>
              <p:nvPr/>
            </p:nvSpPr>
            <p:spPr bwMode="auto">
              <a:xfrm flipV="1">
                <a:off x="1095" y="3498"/>
                <a:ext cx="39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33" name="Line 205"/>
              <p:cNvSpPr>
                <a:spLocks noChangeShapeType="1"/>
              </p:cNvSpPr>
              <p:nvPr/>
            </p:nvSpPr>
            <p:spPr bwMode="auto">
              <a:xfrm>
                <a:off x="1134" y="3448"/>
                <a:ext cx="0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7" name="Group 206"/>
            <p:cNvGrpSpPr>
              <a:grpSpLocks/>
            </p:cNvGrpSpPr>
            <p:nvPr/>
          </p:nvGrpSpPr>
          <p:grpSpPr bwMode="auto">
            <a:xfrm>
              <a:off x="1494" y="2591"/>
              <a:ext cx="120" cy="95"/>
              <a:chOff x="1059" y="3448"/>
              <a:chExt cx="120" cy="95"/>
            </a:xfrm>
          </p:grpSpPr>
          <p:sp>
            <p:nvSpPr>
              <p:cNvPr id="12424" name="Line 207"/>
              <p:cNvSpPr>
                <a:spLocks noChangeShapeType="1"/>
              </p:cNvSpPr>
              <p:nvPr/>
            </p:nvSpPr>
            <p:spPr bwMode="auto">
              <a:xfrm>
                <a:off x="1059" y="3498"/>
                <a:ext cx="1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25" name="Line 208"/>
              <p:cNvSpPr>
                <a:spLocks noChangeShapeType="1"/>
              </p:cNvSpPr>
              <p:nvPr/>
            </p:nvSpPr>
            <p:spPr bwMode="auto">
              <a:xfrm>
                <a:off x="1095" y="3450"/>
                <a:ext cx="0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26" name="Line 209"/>
              <p:cNvSpPr>
                <a:spLocks noChangeShapeType="1"/>
              </p:cNvSpPr>
              <p:nvPr/>
            </p:nvSpPr>
            <p:spPr bwMode="auto">
              <a:xfrm>
                <a:off x="1095" y="3450"/>
                <a:ext cx="39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27" name="Line 210"/>
              <p:cNvSpPr>
                <a:spLocks noChangeShapeType="1"/>
              </p:cNvSpPr>
              <p:nvPr/>
            </p:nvSpPr>
            <p:spPr bwMode="auto">
              <a:xfrm flipV="1">
                <a:off x="1095" y="3498"/>
                <a:ext cx="39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428" name="Line 211"/>
              <p:cNvSpPr>
                <a:spLocks noChangeShapeType="1"/>
              </p:cNvSpPr>
              <p:nvPr/>
            </p:nvSpPr>
            <p:spPr bwMode="auto">
              <a:xfrm>
                <a:off x="1134" y="3448"/>
                <a:ext cx="0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sp>
          <p:nvSpPr>
            <p:cNvPr id="12404" name="Line 212"/>
            <p:cNvSpPr>
              <a:spLocks noChangeShapeType="1"/>
            </p:cNvSpPr>
            <p:nvPr/>
          </p:nvSpPr>
          <p:spPr bwMode="auto">
            <a:xfrm>
              <a:off x="1614" y="2442"/>
              <a:ext cx="0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05" name="Line 213"/>
            <p:cNvSpPr>
              <a:spLocks noChangeShapeType="1"/>
            </p:cNvSpPr>
            <p:nvPr/>
          </p:nvSpPr>
          <p:spPr bwMode="auto">
            <a:xfrm>
              <a:off x="1614" y="2543"/>
              <a:ext cx="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06" name="Line 214"/>
            <p:cNvSpPr>
              <a:spLocks noChangeShapeType="1"/>
            </p:cNvSpPr>
            <p:nvPr/>
          </p:nvSpPr>
          <p:spPr bwMode="auto">
            <a:xfrm flipH="1">
              <a:off x="1422" y="244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07" name="Line 215"/>
            <p:cNvSpPr>
              <a:spLocks noChangeShapeType="1"/>
            </p:cNvSpPr>
            <p:nvPr/>
          </p:nvSpPr>
          <p:spPr bwMode="auto">
            <a:xfrm flipH="1">
              <a:off x="1422" y="2640"/>
              <a:ext cx="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08" name="Rectangle 216"/>
            <p:cNvSpPr>
              <a:spLocks noChangeArrowheads="1"/>
            </p:cNvSpPr>
            <p:nvPr/>
          </p:nvSpPr>
          <p:spPr bwMode="auto">
            <a:xfrm>
              <a:off x="1437" y="2293"/>
              <a:ext cx="72" cy="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409" name="Rectangle 217"/>
            <p:cNvSpPr>
              <a:spLocks noChangeArrowheads="1"/>
            </p:cNvSpPr>
            <p:nvPr/>
          </p:nvSpPr>
          <p:spPr bwMode="auto">
            <a:xfrm>
              <a:off x="1437" y="2725"/>
              <a:ext cx="72" cy="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12410" name="Line 218"/>
            <p:cNvSpPr>
              <a:spLocks noChangeShapeType="1"/>
            </p:cNvSpPr>
            <p:nvPr/>
          </p:nvSpPr>
          <p:spPr bwMode="auto">
            <a:xfrm>
              <a:off x="1473" y="2361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1" name="Line 219"/>
            <p:cNvSpPr>
              <a:spLocks noChangeShapeType="1"/>
            </p:cNvSpPr>
            <p:nvPr/>
          </p:nvSpPr>
          <p:spPr bwMode="auto">
            <a:xfrm>
              <a:off x="1473" y="2640"/>
              <a:ext cx="0" cy="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2" name="Line 220"/>
            <p:cNvSpPr>
              <a:spLocks noChangeShapeType="1"/>
            </p:cNvSpPr>
            <p:nvPr/>
          </p:nvSpPr>
          <p:spPr bwMode="auto">
            <a:xfrm flipV="1">
              <a:off x="1368" y="2225"/>
              <a:ext cx="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3" name="Line 221"/>
            <p:cNvSpPr>
              <a:spLocks noChangeShapeType="1"/>
            </p:cNvSpPr>
            <p:nvPr/>
          </p:nvSpPr>
          <p:spPr bwMode="auto">
            <a:xfrm>
              <a:off x="1437" y="2180"/>
              <a:ext cx="99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4" name="Line 222"/>
            <p:cNvSpPr>
              <a:spLocks noChangeShapeType="1"/>
            </p:cNvSpPr>
            <p:nvPr/>
          </p:nvSpPr>
          <p:spPr bwMode="auto">
            <a:xfrm>
              <a:off x="1536" y="2225"/>
              <a:ext cx="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5" name="Line 223"/>
            <p:cNvSpPr>
              <a:spLocks noChangeShapeType="1"/>
            </p:cNvSpPr>
            <p:nvPr/>
          </p:nvSpPr>
          <p:spPr bwMode="auto">
            <a:xfrm>
              <a:off x="1369" y="2139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6" name="Line 224"/>
            <p:cNvSpPr>
              <a:spLocks noChangeShapeType="1"/>
            </p:cNvSpPr>
            <p:nvPr/>
          </p:nvSpPr>
          <p:spPr bwMode="auto">
            <a:xfrm flipV="1">
              <a:off x="1569" y="2137"/>
              <a:ext cx="0" cy="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7" name="Line 225"/>
            <p:cNvSpPr>
              <a:spLocks noChangeShapeType="1"/>
            </p:cNvSpPr>
            <p:nvPr/>
          </p:nvSpPr>
          <p:spPr bwMode="auto">
            <a:xfrm>
              <a:off x="1376" y="2901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8" name="Line 226"/>
            <p:cNvSpPr>
              <a:spLocks noChangeShapeType="1"/>
            </p:cNvSpPr>
            <p:nvPr/>
          </p:nvSpPr>
          <p:spPr bwMode="auto">
            <a:xfrm>
              <a:off x="1443" y="2874"/>
              <a:ext cx="87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19" name="Line 227"/>
            <p:cNvSpPr>
              <a:spLocks noChangeShapeType="1"/>
            </p:cNvSpPr>
            <p:nvPr/>
          </p:nvSpPr>
          <p:spPr bwMode="auto">
            <a:xfrm>
              <a:off x="1530" y="2903"/>
              <a:ext cx="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20" name="Line 228"/>
            <p:cNvSpPr>
              <a:spLocks noChangeShapeType="1"/>
            </p:cNvSpPr>
            <p:nvPr/>
          </p:nvSpPr>
          <p:spPr bwMode="auto">
            <a:xfrm>
              <a:off x="1375" y="2903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21" name="Line 229"/>
            <p:cNvSpPr>
              <a:spLocks noChangeShapeType="1"/>
            </p:cNvSpPr>
            <p:nvPr/>
          </p:nvSpPr>
          <p:spPr bwMode="auto">
            <a:xfrm flipV="1">
              <a:off x="1563" y="2910"/>
              <a:ext cx="0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22" name="Line 230"/>
            <p:cNvSpPr>
              <a:spLocks noChangeShapeType="1"/>
            </p:cNvSpPr>
            <p:nvPr/>
          </p:nvSpPr>
          <p:spPr bwMode="auto">
            <a:xfrm>
              <a:off x="1473" y="2234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23" name="Line 231"/>
            <p:cNvSpPr>
              <a:spLocks noChangeShapeType="1"/>
            </p:cNvSpPr>
            <p:nvPr/>
          </p:nvSpPr>
          <p:spPr bwMode="auto">
            <a:xfrm>
              <a:off x="1472" y="2796"/>
              <a:ext cx="0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12307" name="Text Box 277"/>
          <p:cNvSpPr txBox="1">
            <a:spLocks noChangeArrowheads="1"/>
          </p:cNvSpPr>
          <p:nvPr/>
        </p:nvSpPr>
        <p:spPr bwMode="auto">
          <a:xfrm>
            <a:off x="6469603" y="1958977"/>
            <a:ext cx="57066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smtClean="0"/>
              <a:t>Power Good: A</a:t>
            </a:r>
            <a:endParaRPr lang="en-US" sz="800"/>
          </a:p>
        </p:txBody>
      </p:sp>
      <p:sp>
        <p:nvSpPr>
          <p:cNvPr id="12308" name="Text Box 278"/>
          <p:cNvSpPr txBox="1">
            <a:spLocks noChangeArrowheads="1"/>
          </p:cNvSpPr>
          <p:nvPr/>
        </p:nvSpPr>
        <p:spPr bwMode="auto">
          <a:xfrm>
            <a:off x="6458491" y="3548063"/>
            <a:ext cx="57066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smtClean="0"/>
              <a:t>Power Good: B</a:t>
            </a:r>
            <a:endParaRPr lang="en-US" sz="800"/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7450678" y="2425700"/>
            <a:ext cx="347663" cy="107950"/>
            <a:chOff x="2325" y="2145"/>
            <a:chExt cx="534" cy="239"/>
          </a:xfrm>
        </p:grpSpPr>
        <p:sp>
          <p:nvSpPr>
            <p:cNvPr id="12392" name="Line 31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3" name="Line 32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4" name="Line 33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5" name="Line 34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6" name="Line 35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7" name="Line 36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8" name="Line 37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9" name="Line 38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400" name="Line 39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7450678" y="2187575"/>
            <a:ext cx="347663" cy="107950"/>
            <a:chOff x="2325" y="2145"/>
            <a:chExt cx="534" cy="239"/>
          </a:xfrm>
        </p:grpSpPr>
        <p:sp>
          <p:nvSpPr>
            <p:cNvPr id="12383" name="Line 31"/>
            <p:cNvSpPr>
              <a:spLocks noChangeShapeType="1"/>
            </p:cNvSpPr>
            <p:nvPr/>
          </p:nvSpPr>
          <p:spPr bwMode="auto">
            <a:xfrm>
              <a:off x="2325" y="2381"/>
              <a:ext cx="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84" name="Line 32"/>
            <p:cNvSpPr>
              <a:spLocks noChangeShapeType="1"/>
            </p:cNvSpPr>
            <p:nvPr/>
          </p:nvSpPr>
          <p:spPr bwMode="auto">
            <a:xfrm>
              <a:off x="2492" y="2240"/>
              <a:ext cx="211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85" name="Line 33"/>
            <p:cNvSpPr>
              <a:spLocks noChangeShapeType="1"/>
            </p:cNvSpPr>
            <p:nvPr/>
          </p:nvSpPr>
          <p:spPr bwMode="auto">
            <a:xfrm>
              <a:off x="2703" y="2384"/>
              <a:ext cx="1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86" name="Line 34"/>
            <p:cNvSpPr>
              <a:spLocks noChangeShapeType="1"/>
            </p:cNvSpPr>
            <p:nvPr/>
          </p:nvSpPr>
          <p:spPr bwMode="auto">
            <a:xfrm flipV="1">
              <a:off x="2561" y="2145"/>
              <a:ext cx="45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87" name="Line 35"/>
            <p:cNvSpPr>
              <a:spLocks noChangeShapeType="1"/>
            </p:cNvSpPr>
            <p:nvPr/>
          </p:nvSpPr>
          <p:spPr bwMode="auto">
            <a:xfrm>
              <a:off x="2606" y="2145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88" name="Line 36"/>
            <p:cNvSpPr>
              <a:spLocks noChangeShapeType="1"/>
            </p:cNvSpPr>
            <p:nvPr/>
          </p:nvSpPr>
          <p:spPr bwMode="auto">
            <a:xfrm flipV="1">
              <a:off x="2651" y="2145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89" name="Line 37"/>
            <p:cNvSpPr>
              <a:spLocks noChangeShapeType="1"/>
            </p:cNvSpPr>
            <p:nvPr/>
          </p:nvSpPr>
          <p:spPr bwMode="auto">
            <a:xfrm>
              <a:off x="2562" y="2201"/>
              <a:ext cx="4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0" name="Line 38"/>
            <p:cNvSpPr>
              <a:spLocks noChangeShapeType="1"/>
            </p:cNvSpPr>
            <p:nvPr/>
          </p:nvSpPr>
          <p:spPr bwMode="auto">
            <a:xfrm flipV="1">
              <a:off x="2575" y="2240"/>
              <a:ext cx="31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2391" name="Line 39"/>
            <p:cNvSpPr>
              <a:spLocks noChangeShapeType="1"/>
            </p:cNvSpPr>
            <p:nvPr/>
          </p:nvSpPr>
          <p:spPr bwMode="auto">
            <a:xfrm flipV="1">
              <a:off x="2641" y="2163"/>
              <a:ext cx="129" cy="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12311" name="Gerade Verbindung 104"/>
          <p:cNvCxnSpPr>
            <a:cxnSpLocks noChangeShapeType="1"/>
          </p:cNvCxnSpPr>
          <p:nvPr/>
        </p:nvCxnSpPr>
        <p:spPr bwMode="auto">
          <a:xfrm flipH="1">
            <a:off x="7095078" y="2782887"/>
            <a:ext cx="355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2" name="Gerade Verbindung 108"/>
          <p:cNvCxnSpPr>
            <a:cxnSpLocks noChangeShapeType="1"/>
          </p:cNvCxnSpPr>
          <p:nvPr/>
        </p:nvCxnSpPr>
        <p:spPr bwMode="auto">
          <a:xfrm>
            <a:off x="6001291" y="2349500"/>
            <a:ext cx="0" cy="266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13" name="Gerade Verbindung 110"/>
          <p:cNvCxnSpPr>
            <a:cxnSpLocks noChangeShapeType="1"/>
          </p:cNvCxnSpPr>
          <p:nvPr/>
        </p:nvCxnSpPr>
        <p:spPr bwMode="auto">
          <a:xfrm>
            <a:off x="5994942" y="2611437"/>
            <a:ext cx="4810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14" name="Rectangle 15"/>
          <p:cNvSpPr>
            <a:spLocks noChangeArrowheads="1"/>
          </p:cNvSpPr>
          <p:nvPr/>
        </p:nvSpPr>
        <p:spPr bwMode="auto">
          <a:xfrm>
            <a:off x="4948778" y="3071814"/>
            <a:ext cx="622300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sp>
        <p:nvSpPr>
          <p:cNvPr id="12315" name="Text Box 16"/>
          <p:cNvSpPr txBox="1">
            <a:spLocks noChangeArrowheads="1"/>
          </p:cNvSpPr>
          <p:nvPr/>
        </p:nvSpPr>
        <p:spPr bwMode="auto">
          <a:xfrm>
            <a:off x="4963066" y="3079750"/>
            <a:ext cx="332142" cy="21544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2316" name="Text Box 17"/>
          <p:cNvSpPr txBox="1">
            <a:spLocks noChangeArrowheads="1"/>
          </p:cNvSpPr>
          <p:nvPr/>
        </p:nvSpPr>
        <p:spPr bwMode="auto">
          <a:xfrm>
            <a:off x="5161502" y="3263900"/>
            <a:ext cx="3321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>
                <a:latin typeface="Arial" charset="0"/>
              </a:rPr>
              <a:t>DC</a:t>
            </a:r>
            <a:endParaRPr lang="en-US" sz="800" b="1">
              <a:latin typeface="Arial" charset="0"/>
            </a:endParaRPr>
          </a:p>
        </p:txBody>
      </p:sp>
      <p:sp>
        <p:nvSpPr>
          <p:cNvPr id="12317" name="Line 18"/>
          <p:cNvSpPr>
            <a:spLocks noChangeShapeType="1"/>
          </p:cNvSpPr>
          <p:nvPr/>
        </p:nvSpPr>
        <p:spPr bwMode="auto">
          <a:xfrm flipH="1">
            <a:off x="4942428" y="3086100"/>
            <a:ext cx="620713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12"/>
          <p:cNvSpPr>
            <a:spLocks noChangeShapeType="1"/>
          </p:cNvSpPr>
          <p:nvPr/>
        </p:nvSpPr>
        <p:spPr bwMode="auto">
          <a:xfrm flipV="1">
            <a:off x="5572665" y="3287712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cxnSp>
        <p:nvCxnSpPr>
          <p:cNvPr id="12319" name="Gerade Verbindung 116"/>
          <p:cNvCxnSpPr>
            <a:cxnSpLocks noChangeShapeType="1"/>
          </p:cNvCxnSpPr>
          <p:nvPr/>
        </p:nvCxnSpPr>
        <p:spPr bwMode="auto">
          <a:xfrm>
            <a:off x="6006053" y="2940050"/>
            <a:ext cx="0" cy="3476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20" name="Gerade Verbindung 117"/>
          <p:cNvCxnSpPr>
            <a:cxnSpLocks noChangeShapeType="1"/>
          </p:cNvCxnSpPr>
          <p:nvPr/>
        </p:nvCxnSpPr>
        <p:spPr bwMode="auto">
          <a:xfrm>
            <a:off x="5994942" y="2940050"/>
            <a:ext cx="4810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21" name="Rechteck 139"/>
          <p:cNvSpPr>
            <a:spLocks noChangeArrowheads="1"/>
          </p:cNvSpPr>
          <p:nvPr/>
        </p:nvSpPr>
        <p:spPr bwMode="auto">
          <a:xfrm>
            <a:off x="1899190" y="2744787"/>
            <a:ext cx="1701800" cy="13335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12322" name="Rechteck 141"/>
          <p:cNvSpPr>
            <a:spLocks noChangeArrowheads="1"/>
          </p:cNvSpPr>
          <p:nvPr/>
        </p:nvSpPr>
        <p:spPr bwMode="auto">
          <a:xfrm>
            <a:off x="2234154" y="2959100"/>
            <a:ext cx="541338" cy="347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>
              <a:latin typeface="Arial" charset="0"/>
            </a:endParaRPr>
          </a:p>
        </p:txBody>
      </p:sp>
      <p:grpSp>
        <p:nvGrpSpPr>
          <p:cNvPr id="10" name="Gruppieren 220"/>
          <p:cNvGrpSpPr>
            <a:grpSpLocks/>
          </p:cNvGrpSpPr>
          <p:nvPr/>
        </p:nvGrpSpPr>
        <p:grpSpPr bwMode="auto">
          <a:xfrm>
            <a:off x="3166017" y="2844800"/>
            <a:ext cx="357187" cy="762000"/>
            <a:chOff x="2927351" y="4191000"/>
            <a:chExt cx="328612" cy="762001"/>
          </a:xfrm>
        </p:grpSpPr>
        <p:sp>
          <p:nvSpPr>
            <p:cNvPr id="12352" name="Line 13"/>
            <p:cNvSpPr>
              <a:spLocks noChangeShapeType="1"/>
            </p:cNvSpPr>
            <p:nvPr/>
          </p:nvSpPr>
          <p:spPr bwMode="auto">
            <a:xfrm flipH="1">
              <a:off x="2928939" y="4191000"/>
              <a:ext cx="4761" cy="7620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US"/>
            </a:p>
          </p:txBody>
        </p: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2935288" y="4516437"/>
              <a:ext cx="320675" cy="107950"/>
              <a:chOff x="2325" y="2145"/>
              <a:chExt cx="534" cy="239"/>
            </a:xfrm>
          </p:grpSpPr>
          <p:sp>
            <p:nvSpPr>
              <p:cNvPr id="12374" name="Line 21"/>
              <p:cNvSpPr>
                <a:spLocks noChangeShapeType="1"/>
              </p:cNvSpPr>
              <p:nvPr/>
            </p:nvSpPr>
            <p:spPr bwMode="auto">
              <a:xfrm>
                <a:off x="2325" y="2381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5" name="Line 22"/>
              <p:cNvSpPr>
                <a:spLocks noChangeShapeType="1"/>
              </p:cNvSpPr>
              <p:nvPr/>
            </p:nvSpPr>
            <p:spPr bwMode="auto">
              <a:xfrm>
                <a:off x="2492" y="2240"/>
                <a:ext cx="211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6" name="Line 23"/>
              <p:cNvSpPr>
                <a:spLocks noChangeShapeType="1"/>
              </p:cNvSpPr>
              <p:nvPr/>
            </p:nvSpPr>
            <p:spPr bwMode="auto">
              <a:xfrm>
                <a:off x="2703" y="238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7" name="Line 24"/>
              <p:cNvSpPr>
                <a:spLocks noChangeShapeType="1"/>
              </p:cNvSpPr>
              <p:nvPr/>
            </p:nvSpPr>
            <p:spPr bwMode="auto">
              <a:xfrm flipV="1">
                <a:off x="2561" y="2145"/>
                <a:ext cx="45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8" name="Line 25"/>
              <p:cNvSpPr>
                <a:spLocks noChangeShapeType="1"/>
              </p:cNvSpPr>
              <p:nvPr/>
            </p:nvSpPr>
            <p:spPr bwMode="auto">
              <a:xfrm>
                <a:off x="2606" y="2145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9" name="Line 26"/>
              <p:cNvSpPr>
                <a:spLocks noChangeShapeType="1"/>
              </p:cNvSpPr>
              <p:nvPr/>
            </p:nvSpPr>
            <p:spPr bwMode="auto">
              <a:xfrm flipV="1">
                <a:off x="2651" y="2145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80" name="Line 27"/>
              <p:cNvSpPr>
                <a:spLocks noChangeShapeType="1"/>
              </p:cNvSpPr>
              <p:nvPr/>
            </p:nvSpPr>
            <p:spPr bwMode="auto">
              <a:xfrm>
                <a:off x="2562" y="2201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81" name="Line 28"/>
              <p:cNvSpPr>
                <a:spLocks noChangeShapeType="1"/>
              </p:cNvSpPr>
              <p:nvPr/>
            </p:nvSpPr>
            <p:spPr bwMode="auto">
              <a:xfrm flipV="1">
                <a:off x="2575" y="2240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82" name="Line 29"/>
              <p:cNvSpPr>
                <a:spLocks noChangeShapeType="1"/>
              </p:cNvSpPr>
              <p:nvPr/>
            </p:nvSpPr>
            <p:spPr bwMode="auto">
              <a:xfrm flipV="1">
                <a:off x="2641" y="2163"/>
                <a:ext cx="129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2933701" y="4238624"/>
              <a:ext cx="320675" cy="107950"/>
              <a:chOff x="2325" y="2145"/>
              <a:chExt cx="534" cy="239"/>
            </a:xfrm>
          </p:grpSpPr>
          <p:sp>
            <p:nvSpPr>
              <p:cNvPr id="12365" name="Line 31"/>
              <p:cNvSpPr>
                <a:spLocks noChangeShapeType="1"/>
              </p:cNvSpPr>
              <p:nvPr/>
            </p:nvSpPr>
            <p:spPr bwMode="auto">
              <a:xfrm>
                <a:off x="2325" y="2381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6" name="Line 32"/>
              <p:cNvSpPr>
                <a:spLocks noChangeShapeType="1"/>
              </p:cNvSpPr>
              <p:nvPr/>
            </p:nvSpPr>
            <p:spPr bwMode="auto">
              <a:xfrm>
                <a:off x="2492" y="2240"/>
                <a:ext cx="211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7" name="Line 33"/>
              <p:cNvSpPr>
                <a:spLocks noChangeShapeType="1"/>
              </p:cNvSpPr>
              <p:nvPr/>
            </p:nvSpPr>
            <p:spPr bwMode="auto">
              <a:xfrm>
                <a:off x="2703" y="238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8" name="Line 34"/>
              <p:cNvSpPr>
                <a:spLocks noChangeShapeType="1"/>
              </p:cNvSpPr>
              <p:nvPr/>
            </p:nvSpPr>
            <p:spPr bwMode="auto">
              <a:xfrm flipV="1">
                <a:off x="2561" y="2145"/>
                <a:ext cx="45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9" name="Line 35"/>
              <p:cNvSpPr>
                <a:spLocks noChangeShapeType="1"/>
              </p:cNvSpPr>
              <p:nvPr/>
            </p:nvSpPr>
            <p:spPr bwMode="auto">
              <a:xfrm>
                <a:off x="2606" y="2145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0" name="Line 36"/>
              <p:cNvSpPr>
                <a:spLocks noChangeShapeType="1"/>
              </p:cNvSpPr>
              <p:nvPr/>
            </p:nvSpPr>
            <p:spPr bwMode="auto">
              <a:xfrm flipV="1">
                <a:off x="2651" y="2145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1" name="Line 37"/>
              <p:cNvSpPr>
                <a:spLocks noChangeShapeType="1"/>
              </p:cNvSpPr>
              <p:nvPr/>
            </p:nvSpPr>
            <p:spPr bwMode="auto">
              <a:xfrm>
                <a:off x="2562" y="2201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2" name="Line 38"/>
              <p:cNvSpPr>
                <a:spLocks noChangeShapeType="1"/>
              </p:cNvSpPr>
              <p:nvPr/>
            </p:nvSpPr>
            <p:spPr bwMode="auto">
              <a:xfrm flipV="1">
                <a:off x="2575" y="2240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73" name="Line 39"/>
              <p:cNvSpPr>
                <a:spLocks noChangeShapeType="1"/>
              </p:cNvSpPr>
              <p:nvPr/>
            </p:nvSpPr>
            <p:spPr bwMode="auto">
              <a:xfrm flipV="1">
                <a:off x="2641" y="2163"/>
                <a:ext cx="129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2927351" y="4741862"/>
              <a:ext cx="320675" cy="107950"/>
              <a:chOff x="2325" y="2145"/>
              <a:chExt cx="534" cy="239"/>
            </a:xfrm>
          </p:grpSpPr>
          <p:sp>
            <p:nvSpPr>
              <p:cNvPr id="12356" name="Line 41"/>
              <p:cNvSpPr>
                <a:spLocks noChangeShapeType="1"/>
              </p:cNvSpPr>
              <p:nvPr/>
            </p:nvSpPr>
            <p:spPr bwMode="auto">
              <a:xfrm>
                <a:off x="2325" y="2381"/>
                <a:ext cx="1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57" name="Line 42"/>
              <p:cNvSpPr>
                <a:spLocks noChangeShapeType="1"/>
              </p:cNvSpPr>
              <p:nvPr/>
            </p:nvSpPr>
            <p:spPr bwMode="auto">
              <a:xfrm>
                <a:off x="2492" y="2240"/>
                <a:ext cx="211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58" name="Line 43"/>
              <p:cNvSpPr>
                <a:spLocks noChangeShapeType="1"/>
              </p:cNvSpPr>
              <p:nvPr/>
            </p:nvSpPr>
            <p:spPr bwMode="auto">
              <a:xfrm>
                <a:off x="2703" y="2384"/>
                <a:ext cx="1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59" name="Line 44"/>
              <p:cNvSpPr>
                <a:spLocks noChangeShapeType="1"/>
              </p:cNvSpPr>
              <p:nvPr/>
            </p:nvSpPr>
            <p:spPr bwMode="auto">
              <a:xfrm flipV="1">
                <a:off x="2561" y="2145"/>
                <a:ext cx="45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0" name="Line 45"/>
              <p:cNvSpPr>
                <a:spLocks noChangeShapeType="1"/>
              </p:cNvSpPr>
              <p:nvPr/>
            </p:nvSpPr>
            <p:spPr bwMode="auto">
              <a:xfrm>
                <a:off x="2606" y="2145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1" name="Line 46"/>
              <p:cNvSpPr>
                <a:spLocks noChangeShapeType="1"/>
              </p:cNvSpPr>
              <p:nvPr/>
            </p:nvSpPr>
            <p:spPr bwMode="auto">
              <a:xfrm flipV="1">
                <a:off x="2651" y="2145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2" name="Line 47"/>
              <p:cNvSpPr>
                <a:spLocks noChangeShapeType="1"/>
              </p:cNvSpPr>
              <p:nvPr/>
            </p:nvSpPr>
            <p:spPr bwMode="auto">
              <a:xfrm>
                <a:off x="2562" y="2201"/>
                <a:ext cx="45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3" name="Line 48"/>
              <p:cNvSpPr>
                <a:spLocks noChangeShapeType="1"/>
              </p:cNvSpPr>
              <p:nvPr/>
            </p:nvSpPr>
            <p:spPr bwMode="auto">
              <a:xfrm flipV="1">
                <a:off x="2575" y="2240"/>
                <a:ext cx="31" cy="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  <p:sp>
            <p:nvSpPr>
              <p:cNvPr id="12364" name="Line 49"/>
              <p:cNvSpPr>
                <a:spLocks noChangeShapeType="1"/>
              </p:cNvSpPr>
              <p:nvPr/>
            </p:nvSpPr>
            <p:spPr bwMode="auto">
              <a:xfrm flipV="1">
                <a:off x="2641" y="2163"/>
                <a:ext cx="129" cy="1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lIns="0" tIns="0" rIns="0" bIns="0" anchor="ctr"/>
              <a:lstStyle/>
              <a:p>
                <a:endParaRPr lang="en-US"/>
              </a:p>
            </p:txBody>
          </p:sp>
        </p:grpSp>
      </p:grpSp>
      <p:sp>
        <p:nvSpPr>
          <p:cNvPr id="12324" name="Textfeld 91"/>
          <p:cNvSpPr txBox="1">
            <a:spLocks noChangeArrowheads="1"/>
          </p:cNvSpPr>
          <p:nvPr/>
        </p:nvSpPr>
        <p:spPr bwMode="auto">
          <a:xfrm>
            <a:off x="3064415" y="3671888"/>
            <a:ext cx="45557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b="1" smtClean="0"/>
              <a:t>24VDC</a:t>
            </a:r>
            <a:endParaRPr lang="en-US" sz="800" b="1"/>
          </a:p>
        </p:txBody>
      </p:sp>
      <p:grpSp>
        <p:nvGrpSpPr>
          <p:cNvPr id="14" name="Gruppieren 219"/>
          <p:cNvGrpSpPr>
            <a:grpSpLocks/>
          </p:cNvGrpSpPr>
          <p:nvPr/>
        </p:nvGrpSpPr>
        <p:grpSpPr bwMode="auto">
          <a:xfrm>
            <a:off x="2853279" y="3554414"/>
            <a:ext cx="169863" cy="385763"/>
            <a:chOff x="2733679" y="4819650"/>
            <a:chExt cx="157159" cy="385763"/>
          </a:xfrm>
        </p:grpSpPr>
        <p:grpSp>
          <p:nvGrpSpPr>
            <p:cNvPr id="15" name="Gruppieren 212"/>
            <p:cNvGrpSpPr>
              <a:grpSpLocks/>
            </p:cNvGrpSpPr>
            <p:nvPr/>
          </p:nvGrpSpPr>
          <p:grpSpPr bwMode="auto">
            <a:xfrm>
              <a:off x="2733680" y="5057775"/>
              <a:ext cx="157158" cy="147638"/>
              <a:chOff x="2733680" y="5057775"/>
              <a:chExt cx="157158" cy="147638"/>
            </a:xfrm>
          </p:grpSpPr>
          <p:cxnSp>
            <p:nvCxnSpPr>
              <p:cNvPr id="12348" name="Gerade Verbindung 120"/>
              <p:cNvCxnSpPr>
                <a:cxnSpLocks noChangeShapeType="1"/>
              </p:cNvCxnSpPr>
              <p:nvPr/>
            </p:nvCxnSpPr>
            <p:spPr bwMode="auto">
              <a:xfrm>
                <a:off x="2781300" y="5145881"/>
                <a:ext cx="61913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349" name="Gerade Verbindung 122"/>
              <p:cNvCxnSpPr>
                <a:cxnSpLocks noChangeShapeType="1"/>
              </p:cNvCxnSpPr>
              <p:nvPr/>
            </p:nvCxnSpPr>
            <p:spPr bwMode="auto">
              <a:xfrm flipV="1">
                <a:off x="2733680" y="5110163"/>
                <a:ext cx="157158" cy="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350" name="Gerade Verbindung 125"/>
              <p:cNvCxnSpPr>
                <a:cxnSpLocks noChangeShapeType="1"/>
              </p:cNvCxnSpPr>
              <p:nvPr/>
            </p:nvCxnSpPr>
            <p:spPr bwMode="auto">
              <a:xfrm flipH="1">
                <a:off x="2814638" y="5150645"/>
                <a:ext cx="6" cy="5476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351" name="Gerade Verbindung 130"/>
              <p:cNvCxnSpPr>
                <a:cxnSpLocks noChangeShapeType="1"/>
              </p:cNvCxnSpPr>
              <p:nvPr/>
            </p:nvCxnSpPr>
            <p:spPr bwMode="auto">
              <a:xfrm>
                <a:off x="2814638" y="5057775"/>
                <a:ext cx="5" cy="5715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12342" name="Gerade Verbindung 138"/>
            <p:cNvCxnSpPr>
              <a:cxnSpLocks noChangeShapeType="1"/>
            </p:cNvCxnSpPr>
            <p:nvPr/>
          </p:nvCxnSpPr>
          <p:spPr bwMode="auto">
            <a:xfrm flipH="1" flipV="1">
              <a:off x="2814638" y="4950619"/>
              <a:ext cx="4" cy="8572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grpSp>
          <p:nvGrpSpPr>
            <p:cNvPr id="16" name="Gruppieren 213"/>
            <p:cNvGrpSpPr>
              <a:grpSpLocks/>
            </p:cNvGrpSpPr>
            <p:nvPr/>
          </p:nvGrpSpPr>
          <p:grpSpPr bwMode="auto">
            <a:xfrm>
              <a:off x="2733679" y="4819650"/>
              <a:ext cx="157158" cy="147638"/>
              <a:chOff x="2733680" y="5057775"/>
              <a:chExt cx="157158" cy="147638"/>
            </a:xfrm>
          </p:grpSpPr>
          <p:cxnSp>
            <p:nvCxnSpPr>
              <p:cNvPr id="12344" name="Gerade Verbindung 214"/>
              <p:cNvCxnSpPr>
                <a:cxnSpLocks noChangeShapeType="1"/>
              </p:cNvCxnSpPr>
              <p:nvPr/>
            </p:nvCxnSpPr>
            <p:spPr bwMode="auto">
              <a:xfrm>
                <a:off x="2781300" y="5145881"/>
                <a:ext cx="61913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345" name="Gerade Verbindung 215"/>
              <p:cNvCxnSpPr>
                <a:cxnSpLocks noChangeShapeType="1"/>
              </p:cNvCxnSpPr>
              <p:nvPr/>
            </p:nvCxnSpPr>
            <p:spPr bwMode="auto">
              <a:xfrm flipV="1">
                <a:off x="2733680" y="5110163"/>
                <a:ext cx="157158" cy="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346" name="Gerade Verbindung 216"/>
              <p:cNvCxnSpPr>
                <a:cxnSpLocks noChangeShapeType="1"/>
              </p:cNvCxnSpPr>
              <p:nvPr/>
            </p:nvCxnSpPr>
            <p:spPr bwMode="auto">
              <a:xfrm flipH="1">
                <a:off x="2814638" y="5150645"/>
                <a:ext cx="6" cy="5476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2347" name="Gerade Verbindung 217"/>
              <p:cNvCxnSpPr>
                <a:cxnSpLocks noChangeShapeType="1"/>
              </p:cNvCxnSpPr>
              <p:nvPr/>
            </p:nvCxnSpPr>
            <p:spPr bwMode="auto">
              <a:xfrm>
                <a:off x="2814638" y="5057775"/>
                <a:ext cx="5" cy="5715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12326" name="Gerade Verbindung 222"/>
          <p:cNvCxnSpPr>
            <a:cxnSpLocks noChangeShapeType="1"/>
            <a:stCxn id="12322" idx="3"/>
          </p:cNvCxnSpPr>
          <p:nvPr/>
        </p:nvCxnSpPr>
        <p:spPr bwMode="auto">
          <a:xfrm>
            <a:off x="2775492" y="3133725"/>
            <a:ext cx="390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27" name="Gerade Verbindung 224"/>
          <p:cNvCxnSpPr>
            <a:cxnSpLocks noChangeShapeType="1"/>
          </p:cNvCxnSpPr>
          <p:nvPr/>
        </p:nvCxnSpPr>
        <p:spPr bwMode="auto">
          <a:xfrm>
            <a:off x="2940590" y="3130552"/>
            <a:ext cx="0" cy="428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28" name="Ellipse 156"/>
          <p:cNvSpPr>
            <a:spLocks noChangeArrowheads="1"/>
          </p:cNvSpPr>
          <p:nvPr/>
        </p:nvSpPr>
        <p:spPr bwMode="auto">
          <a:xfrm flipV="1">
            <a:off x="2915190" y="3114675"/>
            <a:ext cx="50800" cy="4921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228" name="Textfeld 227"/>
          <p:cNvSpPr txBox="1"/>
          <p:nvPr/>
        </p:nvSpPr>
        <p:spPr>
          <a:xfrm>
            <a:off x="2188116" y="2992439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>
              <a:spcBef>
                <a:spcPct val="30000"/>
              </a:spcBef>
              <a:defRPr/>
            </a:pPr>
            <a:r>
              <a:rPr lang="en-US" sz="1000" b="1" smtClean="0">
                <a:latin typeface="+mn-lt"/>
                <a:cs typeface="+mn-cs"/>
              </a:rPr>
              <a:t>charger</a:t>
            </a:r>
            <a:endParaRPr lang="en-US" sz="1000" b="1">
              <a:latin typeface="+mn-lt"/>
              <a:cs typeface="+mn-cs"/>
            </a:endParaRPr>
          </a:p>
        </p:txBody>
      </p:sp>
      <p:sp>
        <p:nvSpPr>
          <p:cNvPr id="12330" name="Line 6"/>
          <p:cNvSpPr>
            <a:spLocks noChangeShapeType="1"/>
          </p:cNvSpPr>
          <p:nvPr/>
        </p:nvSpPr>
        <p:spPr bwMode="auto">
          <a:xfrm>
            <a:off x="1692817" y="3130552"/>
            <a:ext cx="5349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en-US"/>
          </a:p>
        </p:txBody>
      </p:sp>
      <p:cxnSp>
        <p:nvCxnSpPr>
          <p:cNvPr id="12331" name="Gerade Verbindung 234"/>
          <p:cNvCxnSpPr>
            <a:cxnSpLocks noChangeShapeType="1"/>
            <a:stCxn id="12293" idx="0"/>
          </p:cNvCxnSpPr>
          <p:nvPr/>
        </p:nvCxnSpPr>
        <p:spPr bwMode="auto">
          <a:xfrm flipV="1">
            <a:off x="4169316" y="1954212"/>
            <a:ext cx="0" cy="395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32" name="Gerade Verbindung 236"/>
          <p:cNvCxnSpPr>
            <a:cxnSpLocks noChangeShapeType="1"/>
          </p:cNvCxnSpPr>
          <p:nvPr/>
        </p:nvCxnSpPr>
        <p:spPr bwMode="auto">
          <a:xfrm flipH="1" flipV="1">
            <a:off x="1692816" y="1958975"/>
            <a:ext cx="24765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33" name="Text Box 7"/>
          <p:cNvSpPr txBox="1">
            <a:spLocks noChangeArrowheads="1"/>
          </p:cNvSpPr>
          <p:nvPr/>
        </p:nvSpPr>
        <p:spPr bwMode="auto">
          <a:xfrm>
            <a:off x="1032038" y="2965452"/>
            <a:ext cx="5706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000" b="1" smtClean="0"/>
              <a:t>3x400VAC</a:t>
            </a:r>
          </a:p>
          <a:p>
            <a:pPr algn="ctr"/>
            <a:r>
              <a:rPr lang="en-US" sz="1000" b="1" smtClean="0"/>
              <a:t>generator 2</a:t>
            </a:r>
            <a:endParaRPr lang="en-US" sz="1000" b="1"/>
          </a:p>
        </p:txBody>
      </p:sp>
      <p:cxnSp>
        <p:nvCxnSpPr>
          <p:cNvPr id="12334" name="Gerade Verbindung 242"/>
          <p:cNvCxnSpPr>
            <a:cxnSpLocks noChangeShapeType="1"/>
            <a:stCxn id="12314" idx="1"/>
          </p:cNvCxnSpPr>
          <p:nvPr/>
        </p:nvCxnSpPr>
        <p:spPr bwMode="auto">
          <a:xfrm flipH="1">
            <a:off x="3524791" y="3278187"/>
            <a:ext cx="14239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335" name="Text Box 76"/>
          <p:cNvSpPr txBox="1">
            <a:spLocks noChangeArrowheads="1"/>
          </p:cNvSpPr>
          <p:nvPr/>
        </p:nvSpPr>
        <p:spPr bwMode="auto">
          <a:xfrm>
            <a:off x="1611853" y="4386262"/>
            <a:ext cx="21223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smtClean="0"/>
              <a:t>Emergency power distribution</a:t>
            </a:r>
            <a:endParaRPr lang="en-US" b="1"/>
          </a:p>
        </p:txBody>
      </p:sp>
      <p:sp>
        <p:nvSpPr>
          <p:cNvPr id="247" name="Textfeld 246"/>
          <p:cNvSpPr txBox="1"/>
          <p:nvPr/>
        </p:nvSpPr>
        <p:spPr>
          <a:xfrm>
            <a:off x="2037384" y="3497262"/>
            <a:ext cx="771365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 algn="ctr">
              <a:spcBef>
                <a:spcPct val="30000"/>
              </a:spcBef>
              <a:defRPr/>
            </a:pPr>
            <a:r>
              <a:rPr lang="en-US" sz="1000" smtClean="0">
                <a:latin typeface="+mn-lt"/>
                <a:cs typeface="+mn-cs"/>
              </a:rPr>
              <a:t>Central</a:t>
            </a:r>
          </a:p>
          <a:p>
            <a:pPr marL="276225" indent="-276225" algn="ctr">
              <a:spcBef>
                <a:spcPct val="30000"/>
              </a:spcBef>
              <a:defRPr/>
            </a:pPr>
            <a:r>
              <a:rPr lang="en-US" sz="1000" smtClean="0">
                <a:latin typeface="+mn-lt"/>
                <a:cs typeface="+mn-cs"/>
              </a:rPr>
              <a:t>Battery bank</a:t>
            </a:r>
            <a:endParaRPr lang="en-US" sz="1000">
              <a:latin typeface="+mn-lt"/>
              <a:cs typeface="+mn-cs"/>
            </a:endParaRPr>
          </a:p>
        </p:txBody>
      </p:sp>
      <p:sp>
        <p:nvSpPr>
          <p:cNvPr id="248" name="Textfeld 247"/>
          <p:cNvSpPr txBox="1"/>
          <p:nvPr/>
        </p:nvSpPr>
        <p:spPr>
          <a:xfrm>
            <a:off x="4870992" y="1884204"/>
            <a:ext cx="8258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>
              <a:spcBef>
                <a:spcPct val="30000"/>
              </a:spcBef>
              <a:defRPr/>
            </a:pPr>
            <a:r>
              <a:rPr lang="en-US" sz="1000" dirty="0" smtClean="0">
                <a:latin typeface="+mn-lt"/>
                <a:cs typeface="+mn-cs"/>
              </a:rPr>
              <a:t>10A </a:t>
            </a:r>
            <a:r>
              <a:rPr lang="en-US" sz="1000" dirty="0" err="1" smtClean="0">
                <a:latin typeface="+mn-lt"/>
                <a:cs typeface="+mn-cs"/>
              </a:rPr>
              <a:t>PROmax</a:t>
            </a:r>
            <a:endParaRPr lang="en-US" sz="1000" dirty="0">
              <a:latin typeface="+mn-lt"/>
              <a:cs typeface="+mn-cs"/>
            </a:endParaRPr>
          </a:p>
        </p:txBody>
      </p:sp>
      <p:sp>
        <p:nvSpPr>
          <p:cNvPr id="249" name="Textfeld 248"/>
          <p:cNvSpPr txBox="1"/>
          <p:nvPr/>
        </p:nvSpPr>
        <p:spPr>
          <a:xfrm>
            <a:off x="4928776" y="2825593"/>
            <a:ext cx="7296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>
              <a:spcBef>
                <a:spcPct val="30000"/>
              </a:spcBef>
              <a:defRPr/>
            </a:pPr>
            <a:r>
              <a:rPr lang="en-US" sz="1000" dirty="0" smtClean="0">
                <a:latin typeface="+mn-lt"/>
                <a:cs typeface="+mn-cs"/>
              </a:rPr>
              <a:t>10A DC/DC</a:t>
            </a:r>
            <a:endParaRPr lang="en-US" sz="1000" dirty="0">
              <a:latin typeface="+mn-lt"/>
              <a:cs typeface="+mn-cs"/>
            </a:endParaRPr>
          </a:p>
        </p:txBody>
      </p:sp>
      <p:sp>
        <p:nvSpPr>
          <p:cNvPr id="250" name="Textfeld 249"/>
          <p:cNvSpPr txBox="1"/>
          <p:nvPr/>
        </p:nvSpPr>
        <p:spPr>
          <a:xfrm>
            <a:off x="6387053" y="3744914"/>
            <a:ext cx="7553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6225" indent="-276225">
              <a:spcBef>
                <a:spcPct val="30000"/>
              </a:spcBef>
              <a:defRPr/>
            </a:pPr>
            <a:r>
              <a:rPr lang="en-US" sz="1000" smtClean="0">
                <a:latin typeface="+mn-lt"/>
                <a:cs typeface="+mn-cs"/>
              </a:rPr>
              <a:t>CP M DM20</a:t>
            </a:r>
            <a:endParaRPr lang="en-US" sz="1000">
              <a:latin typeface="+mn-lt"/>
              <a:cs typeface="+mn-cs"/>
            </a:endParaRPr>
          </a:p>
        </p:txBody>
      </p:sp>
      <p:sp>
        <p:nvSpPr>
          <p:cNvPr id="173" name="Textfeld 172"/>
          <p:cNvSpPr txBox="1"/>
          <p:nvPr/>
        </p:nvSpPr>
        <p:spPr>
          <a:xfrm>
            <a:off x="1692817" y="5029237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u="sng" dirty="0" smtClean="0"/>
              <a:t>Principle diagram 2</a:t>
            </a:r>
            <a:endParaRPr lang="en-US" sz="1800" u="sng" dirty="0"/>
          </a:p>
        </p:txBody>
      </p:sp>
      <p:pic>
        <p:nvPicPr>
          <p:cNvPr id="175" name="Picture 2" descr="\\SRVDE108\Germany\Funktionselektronik\Portfolio\PA_52\Technische Dokumentation\DCDC Converter\2001800000 PRO DCDC 120W 24V 5A\2001800000999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4717" y="3503611"/>
            <a:ext cx="397805" cy="893623"/>
          </a:xfrm>
          <a:prstGeom prst="rect">
            <a:avLst/>
          </a:prstGeom>
          <a:noFill/>
        </p:spPr>
      </p:pic>
      <p:pic>
        <p:nvPicPr>
          <p:cNvPr id="1026" name="Bild 5" descr="image00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561" y="4386262"/>
            <a:ext cx="3909536" cy="190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8673" y="987425"/>
            <a:ext cx="9128654" cy="369332"/>
          </a:xfrm>
        </p:spPr>
        <p:txBody>
          <a:bodyPr/>
          <a:lstStyle/>
          <a:p>
            <a:r>
              <a:rPr lang="en-US" dirty="0" smtClean="0"/>
              <a:t>Selection chart</a:t>
            </a:r>
            <a:endParaRPr lang="en-US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04529" y="1691462"/>
          <a:ext cx="8283103" cy="10045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39034"/>
                <a:gridCol w="1848023"/>
                <a:gridCol w="1848023"/>
                <a:gridCol w="1848023"/>
              </a:tblGrid>
              <a:tr h="1821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Type </a:t>
                      </a: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Order</a:t>
                      </a:r>
                      <a:r>
                        <a:rPr lang="en-US" sz="1600" b="1" i="0" u="none" strike="noStrike" baseline="0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code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Input</a:t>
                      </a:r>
                      <a:r>
                        <a:rPr lang="de-DE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/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Output </a:t>
                      </a:r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de-DE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oltage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Output </a:t>
                      </a:r>
                      <a:r>
                        <a:rPr lang="de-DE" sz="16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  <a:r>
                        <a:rPr lang="de-DE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urrent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7800"/>
                    </a:solidFill>
                  </a:tcPr>
                </a:tc>
              </a:tr>
              <a:tr h="18943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 DCDC</a:t>
                      </a:r>
                      <a:r>
                        <a:rPr lang="de-DE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120W 24V 5A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2001800000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 V DC</a:t>
                      </a: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</a:tr>
              <a:tr h="182151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 DCDC</a:t>
                      </a:r>
                      <a:r>
                        <a:rPr lang="de-DE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240W 24V 10A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2001810000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 V DC</a:t>
                      </a: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 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</a:tr>
              <a:tr h="182151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 DCDC</a:t>
                      </a:r>
                      <a:r>
                        <a:rPr lang="de-DE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48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0W 24V 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0A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2001820000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 V DC</a:t>
                      </a: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 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88673" y="1357315"/>
            <a:ext cx="31300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276225" marR="0" lvl="0" indent="-276225" algn="l" defTabSz="914400" rtl="0" eaLnBrk="1" fontAlgn="base" latinLnBrk="0" hangingPunct="1">
              <a:lnSpc>
                <a:spcPct val="100000"/>
              </a:lnSpc>
              <a:spcBef>
                <a:spcPts val="725"/>
              </a:spcBef>
              <a:spcAft>
                <a:spcPct val="0"/>
              </a:spcAft>
              <a:buClrTx/>
              <a:buSzTx/>
              <a:buFont typeface="Wingdings" pitchFamily="2" charset="2"/>
              <a:buChar char=""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DC/DC Converter</a:t>
            </a: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88675" y="3048001"/>
            <a:ext cx="506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276225" marR="0" lvl="0" indent="-276225" algn="l" defTabSz="914400" rtl="0" eaLnBrk="1" fontAlgn="base" latinLnBrk="0" hangingPunct="1">
              <a:lnSpc>
                <a:spcPct val="100000"/>
              </a:lnSpc>
              <a:spcBef>
                <a:spcPts val="725"/>
              </a:spcBef>
              <a:spcAft>
                <a:spcPct val="0"/>
              </a:spcAft>
              <a:buClrTx/>
              <a:buSzTx/>
              <a:buFont typeface="Wingdings" pitchFamily="2" charset="2"/>
              <a:buChar char=""/>
              <a:tabLst/>
              <a:defRPr/>
            </a:pPr>
            <a:r>
              <a:rPr lang="en-US" sz="1800" dirty="0" smtClean="0">
                <a:latin typeface="+mn-lt"/>
                <a:cs typeface="+mn-cs"/>
              </a:rPr>
              <a:t>Accessories modules for different applications  </a:t>
            </a: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704530" y="3514725"/>
          <a:ext cx="8283100" cy="125563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49529"/>
                <a:gridCol w="1806833"/>
                <a:gridCol w="3726738"/>
              </a:tblGrid>
              <a:tr h="18215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Type </a:t>
                      </a: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Order</a:t>
                      </a:r>
                      <a:r>
                        <a:rPr lang="en-US" sz="1600" b="1" i="0" u="none" strike="noStrike" baseline="0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code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78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Application</a:t>
                      </a:r>
                      <a:r>
                        <a:rPr lang="en-US" sz="1600" b="1" i="0" u="none" strike="noStrike" baseline="0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note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7800"/>
                    </a:solidFill>
                  </a:tcPr>
                </a:tc>
              </a:tr>
              <a:tr h="189437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CP DM 10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8710620000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Diode</a:t>
                      </a:r>
                      <a:r>
                        <a:rPr lang="en-US" sz="1600" b="0" i="0" u="none" strike="noStrike" baseline="0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module 10A for redundancy power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</a:tr>
              <a:tr h="182151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CP M DM20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1222210000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Diode</a:t>
                      </a:r>
                      <a:r>
                        <a:rPr lang="en-US" sz="1600" b="0" i="0" u="none" strike="noStrike" baseline="0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module 20A for redundancy power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</a:tr>
              <a:tr h="182151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CP DC UPS 24V 20A/10A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1370050010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smtClean="0">
                          <a:solidFill>
                            <a:srgbClr val="000000"/>
                          </a:solidFill>
                          <a:latin typeface="+mn-lt"/>
                        </a:rPr>
                        <a:t>DC UPS for 10A/20A</a:t>
                      </a:r>
                      <a:endParaRPr lang="en-US" sz="1600" b="0" i="0" u="none" strike="noStrike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</a:tr>
              <a:tr h="182151">
                <a:tc>
                  <a:txBody>
                    <a:bodyPr/>
                    <a:lstStyle/>
                    <a:p>
                      <a:pPr algn="l" fontAlgn="t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CP DC UPS 24V 40A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1370040010</a:t>
                      </a: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DC UPS for 40A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893" marR="7893" marT="7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D6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idmüller Design">
  <a:themeElements>
    <a:clrScheme name="Weidmüller Designfarb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B8C00"/>
      </a:accent1>
      <a:accent2>
        <a:srgbClr val="767676"/>
      </a:accent2>
      <a:accent3>
        <a:srgbClr val="B9B9B9"/>
      </a:accent3>
      <a:accent4>
        <a:srgbClr val="000000"/>
      </a:accent4>
      <a:accent5>
        <a:srgbClr val="EBB25E"/>
      </a:accent5>
      <a:accent6>
        <a:srgbClr val="717571"/>
      </a:accent6>
      <a:hlink>
        <a:srgbClr val="B9B9B9"/>
      </a:hlink>
      <a:folHlink>
        <a:srgbClr val="EBB25E"/>
      </a:folHlink>
    </a:clrScheme>
    <a:fontScheme name="weidmuelle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4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F_Slide_Master_EN</Template>
  <TotalTime>113</TotalTime>
  <Words>927</Words>
  <Application>Microsoft Office PowerPoint</Application>
  <PresentationFormat>A4 Paper (210x297 mm)</PresentationFormat>
  <Paragraphs>272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Arial Narrow</vt:lpstr>
      <vt:lpstr>Calibri</vt:lpstr>
      <vt:lpstr>Franklin Gothic Medium</vt:lpstr>
      <vt:lpstr>Wingdings</vt:lpstr>
      <vt:lpstr>Weidmüller Design</vt:lpstr>
      <vt:lpstr>DC/DC Converter </vt:lpstr>
      <vt:lpstr>Stabilize control voltages in 24 V DC systems Compact and powerful DC/DC converters for an everlasting supply</vt:lpstr>
      <vt:lpstr>PowerPoint Presentation</vt:lpstr>
      <vt:lpstr>Target industries and customers</vt:lpstr>
      <vt:lpstr>Product Utility / Attribute</vt:lpstr>
      <vt:lpstr>Key Benefits against competitors</vt:lpstr>
      <vt:lpstr>Application:  Power supply system with DC/DC converter </vt:lpstr>
      <vt:lpstr>Application: Principle power supply system in shipbuilding industry</vt:lpstr>
      <vt:lpstr>Selection chart</vt:lpstr>
      <vt:lpstr>PowerPoint Presentation</vt:lpstr>
      <vt:lpstr>DC/DC converter  Point of difference</vt:lpstr>
      <vt:lpstr>PowerPoint Presentation</vt:lpstr>
      <vt:lpstr>Thank you</vt:lpstr>
    </vt:vector>
  </TitlesOfParts>
  <Company>WEIDMUELLER INTERFACE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Produkt-/Produktgruppenname</dc:title>
  <dc:creator>Christine Deutschmann</dc:creator>
  <cp:lastModifiedBy>Bruce Hofmann</cp:lastModifiedBy>
  <cp:revision>195</cp:revision>
  <cp:lastPrinted>2015-10-23T18:35:12Z</cp:lastPrinted>
  <dcterms:created xsi:type="dcterms:W3CDTF">2011-09-16T07:48:04Z</dcterms:created>
  <dcterms:modified xsi:type="dcterms:W3CDTF">2015-11-25T17:10:36Z</dcterms:modified>
</cp:coreProperties>
</file>