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7" r:id="rId6"/>
    <p:sldId id="261" r:id="rId7"/>
    <p:sldId id="288" r:id="rId8"/>
    <p:sldId id="266" r:id="rId9"/>
    <p:sldId id="289" r:id="rId10"/>
    <p:sldId id="265" r:id="rId11"/>
    <p:sldId id="290" r:id="rId12"/>
    <p:sldId id="262" r:id="rId13"/>
    <p:sldId id="291" r:id="rId14"/>
    <p:sldId id="264" r:id="rId15"/>
    <p:sldId id="292" r:id="rId16"/>
    <p:sldId id="267" r:id="rId17"/>
    <p:sldId id="268" r:id="rId18"/>
    <p:sldId id="263" r:id="rId19"/>
    <p:sldId id="293" r:id="rId20"/>
    <p:sldId id="272" r:id="rId21"/>
    <p:sldId id="294" r:id="rId22"/>
    <p:sldId id="273" r:id="rId23"/>
    <p:sldId id="295" r:id="rId24"/>
    <p:sldId id="274" r:id="rId25"/>
    <p:sldId id="296" r:id="rId26"/>
    <p:sldId id="279" r:id="rId27"/>
    <p:sldId id="280" r:id="rId28"/>
    <p:sldId id="297" r:id="rId29"/>
    <p:sldId id="281" r:id="rId30"/>
    <p:sldId id="298" r:id="rId31"/>
    <p:sldId id="284" r:id="rId32"/>
    <p:sldId id="299" r:id="rId33"/>
    <p:sldId id="283" r:id="rId34"/>
    <p:sldId id="300" r:id="rId35"/>
    <p:sldId id="282" r:id="rId36"/>
    <p:sldId id="301" r:id="rId37"/>
    <p:sldId id="286" r:id="rId38"/>
    <p:sldId id="302" r:id="rId39"/>
    <p:sldId id="306" r:id="rId40"/>
    <p:sldId id="285" r:id="rId41"/>
    <p:sldId id="307" r:id="rId42"/>
    <p:sldId id="275" r:id="rId43"/>
    <p:sldId id="303" r:id="rId44"/>
    <p:sldId id="278" r:id="rId45"/>
    <p:sldId id="277" r:id="rId46"/>
    <p:sldId id="305" r:id="rId47"/>
    <p:sldId id="260"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autoAdjust="0"/>
  </p:normalViewPr>
  <p:slideViewPr>
    <p:cSldViewPr>
      <p:cViewPr>
        <p:scale>
          <a:sx n="80" d="100"/>
          <a:sy n="80"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6F4278-68E3-405E-A30D-1CA2BEF26824}" type="datetimeFigureOut">
              <a:rPr lang="en-US" smtClean="0"/>
              <a:pPr/>
              <a:t>11-Nov-14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915816C-0A8B-4B46-9416-1224DDA963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F4278-68E3-405E-A30D-1CA2BEF26824}" type="datetimeFigureOut">
              <a:rPr lang="en-US" smtClean="0"/>
              <a:pPr/>
              <a:t>11-Nov-14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F4278-68E3-405E-A30D-1CA2BEF26824}" type="datetimeFigureOut">
              <a:rPr lang="en-US" smtClean="0"/>
              <a:pPr/>
              <a:t>11-Nov-14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6F4278-68E3-405E-A30D-1CA2BEF26824}" type="datetimeFigureOut">
              <a:rPr lang="en-US" smtClean="0"/>
              <a:pPr/>
              <a:t>11-Nov-14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6F4278-68E3-405E-A30D-1CA2BEF26824}" type="datetimeFigureOut">
              <a:rPr lang="en-US" smtClean="0"/>
              <a:pPr/>
              <a:t>11-Nov-14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5816C-0A8B-4B46-9416-1224DDA963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F4278-68E3-405E-A30D-1CA2BEF26824}" type="datetimeFigureOut">
              <a:rPr lang="en-US" smtClean="0"/>
              <a:pPr/>
              <a:t>11-Nov-14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6F4278-68E3-405E-A30D-1CA2BEF26824}" type="datetimeFigureOut">
              <a:rPr lang="en-US" smtClean="0"/>
              <a:pPr/>
              <a:t>11-Nov-14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6F4278-68E3-405E-A30D-1CA2BEF26824}" type="datetimeFigureOut">
              <a:rPr lang="en-US" smtClean="0"/>
              <a:pPr/>
              <a:t>11-Nov-14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F4278-68E3-405E-A30D-1CA2BEF26824}" type="datetimeFigureOut">
              <a:rPr lang="en-US" smtClean="0"/>
              <a:pPr/>
              <a:t>11-Nov-14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6F4278-68E3-405E-A30D-1CA2BEF26824}" type="datetimeFigureOut">
              <a:rPr lang="en-US" smtClean="0"/>
              <a:pPr/>
              <a:t>11-Nov-14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5816C-0A8B-4B46-9416-1224DDA963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6F4278-68E3-405E-A30D-1CA2BEF26824}" type="datetimeFigureOut">
              <a:rPr lang="en-US" smtClean="0"/>
              <a:pPr/>
              <a:t>11-Nov-14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915816C-0A8B-4B46-9416-1224DDA963F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6F4278-68E3-405E-A30D-1CA2BEF26824}" type="datetimeFigureOut">
              <a:rPr lang="en-US" smtClean="0"/>
              <a:pPr/>
              <a:t>11-Nov-14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15816C-0A8B-4B46-9416-1224DDA963F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419600"/>
            <a:ext cx="7010400" cy="1524000"/>
          </a:xfrm>
        </p:spPr>
        <p:style>
          <a:lnRef idx="2">
            <a:schemeClr val="dk1"/>
          </a:lnRef>
          <a:fillRef idx="1">
            <a:schemeClr val="lt1"/>
          </a:fillRef>
          <a:effectRef idx="0">
            <a:schemeClr val="dk1"/>
          </a:effectRef>
          <a:fontRef idx="minor">
            <a:schemeClr val="dk1"/>
          </a:fontRef>
        </p:style>
        <p:txBody>
          <a:bodyPr>
            <a:noAutofit/>
          </a:bodyPr>
          <a:lstStyle/>
          <a:p>
            <a:pPr algn="ctr"/>
            <a:r>
              <a:rPr lang="en-US" sz="4000" dirty="0" smtClean="0">
                <a:solidFill>
                  <a:schemeClr val="bg1"/>
                </a:solidFill>
              </a:rPr>
              <a:t>SUBJECT :</a:t>
            </a:r>
          </a:p>
          <a:p>
            <a:pPr algn="ctr"/>
            <a:r>
              <a:rPr lang="en-US" sz="4000" dirty="0" smtClean="0">
                <a:solidFill>
                  <a:schemeClr val="bg1"/>
                </a:solidFill>
              </a:rPr>
              <a:t> DC  Machine &amp; Transformer </a:t>
            </a:r>
            <a:endParaRPr lang="en-US" sz="4000" dirty="0">
              <a:solidFill>
                <a:schemeClr val="bg1"/>
              </a:solidFill>
            </a:endParaRPr>
          </a:p>
        </p:txBody>
      </p:sp>
      <p:pic>
        <p:nvPicPr>
          <p:cNvPr id="6" name="Content Placeholder 3" descr="logo.jpg"/>
          <p:cNvPicPr>
            <a:picLocks noChangeAspect="1"/>
          </p:cNvPicPr>
          <p:nvPr/>
        </p:nvPicPr>
        <p:blipFill>
          <a:blip r:embed="rId3"/>
          <a:stretch>
            <a:fillRect/>
          </a:stretch>
        </p:blipFill>
        <p:spPr>
          <a:xfrm>
            <a:off x="0" y="838200"/>
            <a:ext cx="2286000" cy="2133600"/>
          </a:xfrm>
          <a:prstGeom prst="rect">
            <a:avLst/>
          </a:prstGeom>
          <a:noFill/>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0">
            <a:schemeClr val="accent5"/>
          </a:lnRef>
          <a:fillRef idx="3">
            <a:schemeClr val="accent5"/>
          </a:fillRef>
          <a:effectRef idx="3">
            <a:schemeClr val="accent5"/>
          </a:effectRef>
          <a:fontRef idx="minor">
            <a:schemeClr val="lt1"/>
          </a:fontRef>
        </p:style>
      </p:pic>
      <p:sp>
        <p:nvSpPr>
          <p:cNvPr id="7" name="Rectangle 6"/>
          <p:cNvSpPr/>
          <p:nvPr/>
        </p:nvSpPr>
        <p:spPr>
          <a:xfrm>
            <a:off x="1066800" y="0"/>
            <a:ext cx="8077200" cy="2862322"/>
          </a:xfrm>
          <a:prstGeom prst="rect">
            <a:avLst/>
          </a:prstGeom>
        </p:spPr>
        <p:txBody>
          <a:bodyPr wrap="square">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    </a:t>
            </a:r>
            <a:r>
              <a:rPr lang="en-US" sz="60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astellar" pitchFamily="18" charset="0"/>
              </a:rPr>
              <a:t>U</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NIVERSAL </a:t>
            </a:r>
            <a:r>
              <a:rPr lang="en-US" sz="60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astellar" pitchFamily="18" charset="0"/>
              </a:rPr>
              <a:t>C</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OLLEGE OF </a:t>
            </a:r>
            <a:r>
              <a:rPr lang="en-US" sz="60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astellar" pitchFamily="18" charset="0"/>
              </a:rPr>
              <a:t>E</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NGINEERING </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&amp;</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 </a:t>
            </a:r>
            <a:r>
              <a:rPr lang="en-US" sz="6000" b="1" cap="all" dirty="0" smtClean="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Castellar" pitchFamily="18" charset="0"/>
              </a:rPr>
              <a:t>T</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ECHNOLOGY</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lnSpc>
                <a:spcPct val="200000"/>
              </a:lnSpc>
              <a:buClr>
                <a:srgbClr val="FF0000"/>
              </a:buClr>
              <a:buFont typeface="Constantia" pitchFamily="18" charset="0"/>
              <a:buChar char="¤"/>
            </a:pPr>
            <a:r>
              <a:rPr lang="en-US" sz="3500" dirty="0" smtClean="0"/>
              <a:t>So from current point of view, these are step down transformer, stepping down the current value considerably  from primary to secondary.</a:t>
            </a:r>
          </a:p>
        </p:txBody>
      </p:sp>
      <p:sp>
        <p:nvSpPr>
          <p:cNvPr id="4" name="Rectangle 3"/>
          <p:cNvSpPr/>
          <p:nvPr/>
        </p:nvSpPr>
        <p:spPr>
          <a:xfrm rot="5400000">
            <a:off x="7838033" y="31464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pPr>
              <a:buClr>
                <a:srgbClr val="FF0000"/>
              </a:buClr>
              <a:buFont typeface="Constantia" pitchFamily="18" charset="0"/>
              <a:buChar char="¤"/>
            </a:pPr>
            <a:r>
              <a:rPr lang="en-US" sz="3200" dirty="0" smtClean="0"/>
              <a:t>Let   N1 = Number of turns of primary</a:t>
            </a:r>
          </a:p>
          <a:p>
            <a:pPr>
              <a:buClr>
                <a:srgbClr val="FF0000"/>
              </a:buClr>
              <a:buNone/>
            </a:pPr>
            <a:r>
              <a:rPr lang="en-US" sz="3200" dirty="0" smtClean="0"/>
              <a:t>              N2 = Number of turns of secondary</a:t>
            </a:r>
          </a:p>
          <a:p>
            <a:pPr>
              <a:buClr>
                <a:srgbClr val="FF0000"/>
              </a:buClr>
              <a:buNone/>
            </a:pPr>
            <a:r>
              <a:rPr lang="en-US" sz="3200" dirty="0" smtClean="0"/>
              <a:t>              I1 = Primary current, </a:t>
            </a:r>
          </a:p>
          <a:p>
            <a:pPr>
              <a:buClr>
                <a:srgbClr val="FF0000"/>
              </a:buClr>
              <a:buNone/>
            </a:pPr>
            <a:r>
              <a:rPr lang="en-US" sz="3200" dirty="0" smtClean="0"/>
              <a:t>              I2 = Secondary current</a:t>
            </a:r>
          </a:p>
          <a:p>
            <a:pPr>
              <a:buClr>
                <a:srgbClr val="FF0000"/>
              </a:buClr>
              <a:buNone/>
            </a:pPr>
            <a:endParaRPr lang="en-US" sz="3200" dirty="0" smtClean="0"/>
          </a:p>
          <a:p>
            <a:pPr>
              <a:buClr>
                <a:srgbClr val="FF0000"/>
              </a:buClr>
              <a:buNone/>
            </a:pPr>
            <a:r>
              <a:rPr lang="en-US" sz="3200" dirty="0" smtClean="0"/>
              <a:t>     For a transformer,                                              </a:t>
            </a:r>
            <a:endParaRPr lang="en-US" sz="3200" dirty="0"/>
          </a:p>
        </p:txBody>
      </p:sp>
      <p:sp>
        <p:nvSpPr>
          <p:cNvPr id="4" name="Rectangle 3"/>
          <p:cNvSpPr/>
          <p:nvPr/>
        </p:nvSpPr>
        <p:spPr>
          <a:xfrm rot="5400000">
            <a:off x="7838033" y="31464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graphicFrame>
        <p:nvGraphicFramePr>
          <p:cNvPr id="2050" name="Object 2"/>
          <p:cNvGraphicFramePr>
            <a:graphicFrameLocks noChangeAspect="1"/>
          </p:cNvGraphicFramePr>
          <p:nvPr/>
        </p:nvGraphicFramePr>
        <p:xfrm>
          <a:off x="4876800" y="3810000"/>
          <a:ext cx="3048000" cy="1905000"/>
        </p:xfrm>
        <a:graphic>
          <a:graphicData uri="http://schemas.openxmlformats.org/presentationml/2006/ole">
            <p:oleObj spid="_x0000_s39938" name="Equation" r:id="rId3" imgW="571320" imgH="431640" progId="Equation.3">
              <p:embed/>
            </p:oleObj>
          </a:graphicData>
        </a:graphic>
      </p:graphicFrame>
      <p:sp>
        <p:nvSpPr>
          <p:cNvPr id="6" name="Rectangle 5"/>
          <p:cNvSpPr/>
          <p:nvPr/>
        </p:nvSpPr>
        <p:spPr>
          <a:xfrm>
            <a:off x="4876800" y="3886200"/>
            <a:ext cx="3048000" cy="1828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p:cTn id="27" dur="500" fill="hold"/>
                                        <p:tgtEl>
                                          <p:spTgt spid="2050"/>
                                        </p:tgtEl>
                                        <p:attrNameLst>
                                          <p:attrName>ppt_w</p:attrName>
                                        </p:attrNameLst>
                                      </p:cBhvr>
                                      <p:tavLst>
                                        <p:tav tm="0">
                                          <p:val>
                                            <p:fltVal val="0"/>
                                          </p:val>
                                        </p:tav>
                                        <p:tav tm="100000">
                                          <p:val>
                                            <p:strVal val="#ppt_w"/>
                                          </p:val>
                                        </p:tav>
                                      </p:tavLst>
                                    </p:anim>
                                    <p:anim calcmode="lin" valueType="num">
                                      <p:cBhvr>
                                        <p:cTn id="28" dur="500" fill="hold"/>
                                        <p:tgtEl>
                                          <p:spTgt spid="2050"/>
                                        </p:tgtEl>
                                        <p:attrNameLst>
                                          <p:attrName>ppt_h</p:attrName>
                                        </p:attrNameLst>
                                      </p:cBhvr>
                                      <p:tavLst>
                                        <p:tav tm="0">
                                          <p:val>
                                            <p:fltVal val="0"/>
                                          </p:val>
                                        </p:tav>
                                        <p:tav tm="100000">
                                          <p:val>
                                            <p:strVal val="#ppt_h"/>
                                          </p:val>
                                        </p:tav>
                                      </p:tavLst>
                                    </p:anim>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rgbClr val="C00000"/>
              </a:buClr>
              <a:buFont typeface="Constantia" pitchFamily="18" charset="0"/>
              <a:buChar char="¤"/>
            </a:pPr>
            <a:r>
              <a:rPr lang="en-US" sz="3500" dirty="0" smtClean="0"/>
              <a:t>The basic principal of these transformers is same as current transformers.</a:t>
            </a:r>
          </a:p>
          <a:p>
            <a:pPr>
              <a:buClr>
                <a:srgbClr val="C00000"/>
              </a:buClr>
              <a:buFont typeface="Constantia" pitchFamily="18" charset="0"/>
              <a:buChar char="¤"/>
            </a:pPr>
            <a:r>
              <a:rPr lang="en-US" sz="3500" dirty="0" smtClean="0"/>
              <a:t>The high alternating voltage is reduced in a fixed proportion for the measurement purpose with the help of potential transformers.</a:t>
            </a:r>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smtClean="0"/>
          </a:p>
          <a:p>
            <a:pPr>
              <a:buClr>
                <a:srgbClr val="C00000"/>
              </a:buClr>
              <a:buFont typeface="Constantia" pitchFamily="18" charset="0"/>
              <a:buChar char="¤"/>
            </a:pPr>
            <a:endParaRPr lang="en-US" sz="3500" dirty="0"/>
          </a:p>
        </p:txBody>
      </p:sp>
      <p:sp>
        <p:nvSpPr>
          <p:cNvPr id="5" name="Rectangle 4"/>
          <p:cNvSpPr/>
          <p:nvPr/>
        </p:nvSpPr>
        <p:spPr>
          <a:xfrm>
            <a:off x="0" y="685800"/>
            <a:ext cx="8458200" cy="861774"/>
          </a:xfrm>
          <a:prstGeom prst="rect">
            <a:avLst/>
          </a:prstGeom>
        </p:spPr>
        <p:txBody>
          <a:bodyPr wrap="square">
            <a:spAutoFit/>
          </a:bodyPr>
          <a:lstStyle/>
          <a:p>
            <a:pPr marL="571500" indent="-571500" algn="ctr"/>
            <a:r>
              <a:rPr lang="en-US" sz="5000" b="1" dirty="0" smtClean="0">
                <a:solidFill>
                  <a:srgbClr val="7030A0"/>
                </a:solidFill>
                <a:effectLst>
                  <a:outerShdw blurRad="38100" dist="38100" dir="2700000" algn="tl">
                    <a:srgbClr val="000000">
                      <a:alpha val="43137"/>
                    </a:srgbClr>
                  </a:outerShdw>
                </a:effectLst>
              </a:rPr>
              <a:t>2. Potential Transformer</a:t>
            </a:r>
          </a:p>
        </p:txBody>
      </p:sp>
      <p:sp>
        <p:nvSpPr>
          <p:cNvPr id="6" name="Rectangle 5"/>
          <p:cNvSpPr/>
          <p:nvPr/>
        </p:nvSpPr>
        <p:spPr>
          <a:xfrm rot="5400000">
            <a:off x="7774619" y="3057450"/>
            <a:ext cx="2369431" cy="369332"/>
          </a:xfrm>
          <a:prstGeom prst="rect">
            <a:avLst/>
          </a:prstGeom>
        </p:spPr>
        <p:txBody>
          <a:bodyPr wrap="none">
            <a:spAutoFit/>
          </a:bodyPr>
          <a:lstStyle/>
          <a:p>
            <a:r>
              <a:rPr lang="en-US" dirty="0" smtClean="0">
                <a:solidFill>
                  <a:schemeClr val="accent6">
                    <a:lumMod val="75000"/>
                  </a:schemeClr>
                </a:solidFill>
              </a:rPr>
              <a:t>Potential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a:lnSpc>
                <a:spcPct val="150000"/>
              </a:lnSpc>
              <a:buClr>
                <a:srgbClr val="C00000"/>
              </a:buClr>
              <a:buFont typeface="Constantia" pitchFamily="18" charset="0"/>
              <a:buChar char="¤"/>
            </a:pPr>
            <a:r>
              <a:rPr lang="en-US" sz="3500" dirty="0" smtClean="0"/>
              <a:t>The construction of these transformer is similar to the normal transformer.</a:t>
            </a:r>
          </a:p>
          <a:p>
            <a:pPr>
              <a:lnSpc>
                <a:spcPct val="150000"/>
              </a:lnSpc>
              <a:buClr>
                <a:srgbClr val="C00000"/>
              </a:buClr>
              <a:buFont typeface="Constantia" pitchFamily="18" charset="0"/>
              <a:buChar char="¤"/>
            </a:pPr>
            <a:r>
              <a:rPr lang="en-US" sz="3500" dirty="0" smtClean="0"/>
              <a:t> These are extremely accurate ratio step down transformers.</a:t>
            </a:r>
          </a:p>
          <a:p>
            <a:pPr>
              <a:lnSpc>
                <a:spcPct val="150000"/>
              </a:lnSpc>
              <a:buClr>
                <a:srgbClr val="C00000"/>
              </a:buClr>
              <a:buFont typeface="Constantia" pitchFamily="18" charset="0"/>
              <a:buChar char="¤"/>
            </a:pPr>
            <a:r>
              <a:rPr lang="en-US" sz="3500" dirty="0" smtClean="0"/>
              <a:t>The windings are low power rating windings. </a:t>
            </a:r>
          </a:p>
        </p:txBody>
      </p:sp>
      <p:sp>
        <p:nvSpPr>
          <p:cNvPr id="6" name="Rectangle 5"/>
          <p:cNvSpPr/>
          <p:nvPr/>
        </p:nvSpPr>
        <p:spPr>
          <a:xfrm rot="5400000">
            <a:off x="7774619" y="3057450"/>
            <a:ext cx="2369431" cy="369332"/>
          </a:xfrm>
          <a:prstGeom prst="rect">
            <a:avLst/>
          </a:prstGeom>
        </p:spPr>
        <p:txBody>
          <a:bodyPr wrap="none">
            <a:spAutoFit/>
          </a:bodyPr>
          <a:lstStyle/>
          <a:p>
            <a:r>
              <a:rPr lang="en-US" dirty="0" smtClean="0">
                <a:solidFill>
                  <a:schemeClr val="accent6">
                    <a:lumMod val="75000"/>
                  </a:schemeClr>
                </a:solidFill>
              </a:rPr>
              <a:t>Potential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7774619" y="3057450"/>
            <a:ext cx="2369431" cy="369332"/>
          </a:xfrm>
          <a:prstGeom prst="rect">
            <a:avLst/>
          </a:prstGeom>
        </p:spPr>
        <p:txBody>
          <a:bodyPr wrap="none">
            <a:spAutoFit/>
          </a:bodyPr>
          <a:lstStyle/>
          <a:p>
            <a:r>
              <a:rPr lang="en-US" dirty="0" smtClean="0">
                <a:solidFill>
                  <a:schemeClr val="accent6">
                    <a:lumMod val="75000"/>
                  </a:schemeClr>
                </a:solidFill>
              </a:rPr>
              <a:t>Potential Transformer</a:t>
            </a:r>
            <a:endParaRPr lang="en-US" dirty="0">
              <a:solidFill>
                <a:schemeClr val="accent6">
                  <a:lumMod val="75000"/>
                </a:schemeClr>
              </a:solidFill>
            </a:endParaRPr>
          </a:p>
        </p:txBody>
      </p:sp>
      <p:sp>
        <p:nvSpPr>
          <p:cNvPr id="6" name="Content Placeholder 2"/>
          <p:cNvSpPr txBox="1">
            <a:spLocks/>
          </p:cNvSpPr>
          <p:nvPr/>
        </p:nvSpPr>
        <p:spPr>
          <a:xfrm>
            <a:off x="533400" y="609600"/>
            <a:ext cx="8229600" cy="5410200"/>
          </a:xfrm>
          <a:prstGeom prst="rect">
            <a:avLst/>
          </a:prstGeom>
        </p:spPr>
        <p:txBody>
          <a:bodyPr vert="horz">
            <a:noAutofit/>
          </a:bodyPr>
          <a:lstStyle/>
          <a:p>
            <a:pPr marL="274320" marR="0" lvl="0" indent="-274320" algn="l" defTabSz="914400" rtl="0" eaLnBrk="1" fontAlgn="auto" latinLnBrk="0" hangingPunct="1">
              <a:lnSpc>
                <a:spcPct val="150000"/>
              </a:lnSpc>
              <a:spcBef>
                <a:spcPct val="20000"/>
              </a:spcBef>
              <a:spcAft>
                <a:spcPts val="0"/>
              </a:spcAft>
              <a:buClr>
                <a:srgbClr val="C00000"/>
              </a:buClr>
              <a:buSzPct val="95000"/>
              <a:buFont typeface="Constant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Primary winding consists of large number of turns while  secondary has less number of turns and usually rated for 110 V, irrespective of the primary voltage rating.</a:t>
            </a:r>
          </a:p>
          <a:p>
            <a:pPr marL="274320" marR="0" lvl="0" indent="-274320" algn="l" defTabSz="914400" rtl="0" eaLnBrk="1" fontAlgn="auto" latinLnBrk="0" hangingPunct="1">
              <a:lnSpc>
                <a:spcPct val="150000"/>
              </a:lnSpc>
              <a:spcBef>
                <a:spcPct val="20000"/>
              </a:spcBef>
              <a:spcAft>
                <a:spcPts val="0"/>
              </a:spcAft>
              <a:buClr>
                <a:srgbClr val="C00000"/>
              </a:buClr>
              <a:buSzPct val="95000"/>
              <a:buFont typeface="Constantia" pitchFamily="18"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primary is connected across the high voltage line while secondary is connected to the low range voltmeter coil.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7774619" y="3057450"/>
            <a:ext cx="2369431" cy="369332"/>
          </a:xfrm>
          <a:prstGeom prst="rect">
            <a:avLst/>
          </a:prstGeom>
        </p:spPr>
        <p:txBody>
          <a:bodyPr wrap="none">
            <a:spAutoFit/>
          </a:bodyPr>
          <a:lstStyle/>
          <a:p>
            <a:r>
              <a:rPr lang="en-US" dirty="0" smtClean="0">
                <a:solidFill>
                  <a:schemeClr val="accent6">
                    <a:lumMod val="75000"/>
                  </a:schemeClr>
                </a:solidFill>
              </a:rPr>
              <a:t>Potential Transformer</a:t>
            </a:r>
            <a:endParaRPr lang="en-US" dirty="0">
              <a:solidFill>
                <a:schemeClr val="accent6">
                  <a:lumMod val="75000"/>
                </a:schemeClr>
              </a:solidFill>
            </a:endParaRPr>
          </a:p>
        </p:txBody>
      </p:sp>
      <p:sp>
        <p:nvSpPr>
          <p:cNvPr id="6" name="Content Placeholder 2"/>
          <p:cNvSpPr txBox="1">
            <a:spLocks/>
          </p:cNvSpPr>
          <p:nvPr/>
        </p:nvSpPr>
        <p:spPr>
          <a:xfrm>
            <a:off x="457200" y="4419600"/>
            <a:ext cx="8229600" cy="1981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rgbClr val="C00000"/>
              </a:buClr>
              <a:buSzPct val="95000"/>
              <a:buFont typeface="Constantia" pitchFamily="18" charset="0"/>
              <a:buChar char="¤"/>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One end of the secondary is always grounded for safety</a:t>
            </a:r>
            <a:r>
              <a:rPr kumimoji="0" lang="en-US" sz="3500" b="0" i="0" u="none" strike="noStrike" kern="1200" cap="none" spc="0" normalizeH="0" noProof="0" dirty="0" smtClean="0">
                <a:ln>
                  <a:noFill/>
                </a:ln>
                <a:solidFill>
                  <a:schemeClr val="tx1"/>
                </a:solidFill>
                <a:effectLst/>
                <a:uLnTx/>
                <a:uFillTx/>
                <a:latin typeface="+mn-lt"/>
                <a:ea typeface="+mn-ea"/>
                <a:cs typeface="+mn-cs"/>
              </a:rPr>
              <a:t> purpose.</a:t>
            </a:r>
          </a:p>
          <a:p>
            <a:pPr marL="274320" indent="-274320">
              <a:spcBef>
                <a:spcPct val="20000"/>
              </a:spcBef>
              <a:buClr>
                <a:srgbClr val="C00000"/>
              </a:buClr>
              <a:buSzPct val="95000"/>
              <a:buFont typeface="Constantia" pitchFamily="18" charset="0"/>
              <a:buChar char="¤"/>
              <a:defRPr/>
            </a:pPr>
            <a:r>
              <a:rPr lang="en-US" sz="3500" dirty="0" smtClean="0"/>
              <a:t>The connections are shown in the figure.     </a:t>
            </a:r>
          </a:p>
          <a:p>
            <a:pPr marL="274320" marR="0" lvl="0" indent="-274320" algn="l" defTabSz="914400" rtl="0" eaLnBrk="1" fontAlgn="auto" latinLnBrk="0" hangingPunct="1">
              <a:lnSpc>
                <a:spcPct val="100000"/>
              </a:lnSpc>
              <a:spcBef>
                <a:spcPct val="20000"/>
              </a:spcBef>
              <a:spcAft>
                <a:spcPts val="0"/>
              </a:spcAft>
              <a:buClr>
                <a:srgbClr val="C00000"/>
              </a:buClr>
              <a:buSzPct val="95000"/>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
            </a:r>
            <a:br>
              <a:rPr kumimoji="0" lang="en-US" sz="35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500" b="0" i="0" u="none" strike="noStrike" kern="1200" cap="none" spc="0" normalizeH="0" baseline="0" noProof="0" dirty="0">
              <a:ln>
                <a:noFill/>
              </a:ln>
              <a:solidFill>
                <a:schemeClr val="tx1"/>
              </a:solidFill>
              <a:effectLst/>
              <a:uLnTx/>
              <a:uFillTx/>
              <a:latin typeface="+mn-lt"/>
              <a:ea typeface="+mn-ea"/>
              <a:cs typeface="+mn-cs"/>
            </a:endParaRPr>
          </a:p>
        </p:txBody>
      </p:sp>
      <p:pic>
        <p:nvPicPr>
          <p:cNvPr id="21508" name="Picture 4"/>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457200" y="533400"/>
            <a:ext cx="8153400" cy="3429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slide(fromBottom)">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34000"/>
          </a:xfrm>
        </p:spPr>
        <p:txBody>
          <a:bodyPr>
            <a:noAutofit/>
          </a:bodyPr>
          <a:lstStyle/>
          <a:p>
            <a:pPr>
              <a:lnSpc>
                <a:spcPct val="150000"/>
              </a:lnSpc>
              <a:buClr>
                <a:srgbClr val="C00000"/>
              </a:buClr>
              <a:buFont typeface="Constantia" pitchFamily="18" charset="0"/>
              <a:buChar char="¤"/>
            </a:pPr>
            <a:r>
              <a:rPr lang="en-US" sz="3000" dirty="0" smtClean="0"/>
              <a:t>As a normal transformer, its ratio can be specified as,</a:t>
            </a:r>
          </a:p>
          <a:p>
            <a:pPr>
              <a:lnSpc>
                <a:spcPct val="150000"/>
              </a:lnSpc>
              <a:buClr>
                <a:srgbClr val="C00000"/>
              </a:buClr>
              <a:buFont typeface="Constantia" pitchFamily="18" charset="0"/>
              <a:buChar char="¤"/>
            </a:pPr>
            <a:endParaRPr lang="en-US" sz="3000" dirty="0" smtClean="0"/>
          </a:p>
          <a:p>
            <a:pPr>
              <a:lnSpc>
                <a:spcPct val="150000"/>
              </a:lnSpc>
              <a:buClr>
                <a:srgbClr val="C00000"/>
              </a:buClr>
              <a:buFont typeface="Constantia" pitchFamily="18" charset="0"/>
              <a:buChar char="¤"/>
            </a:pPr>
            <a:endParaRPr lang="en-US" sz="3000" dirty="0" smtClean="0"/>
          </a:p>
          <a:p>
            <a:pPr>
              <a:lnSpc>
                <a:spcPct val="150000"/>
              </a:lnSpc>
              <a:buClr>
                <a:srgbClr val="C00000"/>
              </a:buClr>
              <a:buNone/>
            </a:pPr>
            <a:endParaRPr lang="en-US" sz="3000" dirty="0" smtClean="0"/>
          </a:p>
          <a:p>
            <a:pPr>
              <a:lnSpc>
                <a:spcPct val="150000"/>
              </a:lnSpc>
              <a:buClr>
                <a:srgbClr val="C00000"/>
              </a:buClr>
              <a:buFont typeface="Constantia" pitchFamily="18" charset="0"/>
              <a:buChar char="¤"/>
            </a:pPr>
            <a:r>
              <a:rPr lang="en-US" sz="3000" dirty="0" smtClean="0"/>
              <a:t>So if voltage ratio of P.T. is known and the voltmeter rating is known then the high voltage to be measured, can be determined.</a:t>
            </a:r>
            <a:endParaRPr lang="en-US" sz="3000" dirty="0"/>
          </a:p>
        </p:txBody>
      </p:sp>
      <p:sp>
        <p:nvSpPr>
          <p:cNvPr id="4" name="Rectangle 3"/>
          <p:cNvSpPr/>
          <p:nvPr/>
        </p:nvSpPr>
        <p:spPr>
          <a:xfrm rot="5400000">
            <a:off x="7774619" y="3057450"/>
            <a:ext cx="2369431" cy="369332"/>
          </a:xfrm>
          <a:prstGeom prst="rect">
            <a:avLst/>
          </a:prstGeom>
        </p:spPr>
        <p:txBody>
          <a:bodyPr wrap="none">
            <a:spAutoFit/>
          </a:bodyPr>
          <a:lstStyle/>
          <a:p>
            <a:r>
              <a:rPr lang="en-US" dirty="0" smtClean="0">
                <a:solidFill>
                  <a:schemeClr val="accent6">
                    <a:lumMod val="75000"/>
                  </a:schemeClr>
                </a:solidFill>
              </a:rPr>
              <a:t>Potential Transformer</a:t>
            </a:r>
            <a:endParaRPr lang="en-US" dirty="0">
              <a:solidFill>
                <a:schemeClr val="accent6">
                  <a:lumMod val="75000"/>
                </a:schemeClr>
              </a:solidFill>
            </a:endParaRPr>
          </a:p>
        </p:txBody>
      </p:sp>
      <p:graphicFrame>
        <p:nvGraphicFramePr>
          <p:cNvPr id="22530" name="Object 2"/>
          <p:cNvGraphicFramePr>
            <a:graphicFrameLocks noChangeAspect="1"/>
          </p:cNvGraphicFramePr>
          <p:nvPr/>
        </p:nvGraphicFramePr>
        <p:xfrm>
          <a:off x="2895600" y="2209800"/>
          <a:ext cx="3124200" cy="1828800"/>
        </p:xfrm>
        <a:graphic>
          <a:graphicData uri="http://schemas.openxmlformats.org/presentationml/2006/ole">
            <p:oleObj spid="_x0000_s22530" name="Equation" r:id="rId3" imgW="571320" imgH="431640" progId="Equation.3">
              <p:embed/>
            </p:oleObj>
          </a:graphicData>
        </a:graphic>
      </p:graphicFrame>
      <p:sp>
        <p:nvSpPr>
          <p:cNvPr id="6" name="Rectangle 5"/>
          <p:cNvSpPr/>
          <p:nvPr/>
        </p:nvSpPr>
        <p:spPr>
          <a:xfrm>
            <a:off x="2819400" y="2209800"/>
            <a:ext cx="3200400" cy="1828800"/>
          </a:xfrm>
          <a:prstGeom prst="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530"/>
                                        </p:tgtEl>
                                        <p:attrNameLst>
                                          <p:attrName>style.visibility</p:attrName>
                                        </p:attrNameLst>
                                      </p:cBhvr>
                                      <p:to>
                                        <p:strVal val="visible"/>
                                      </p:to>
                                    </p:set>
                                    <p:anim calcmode="lin" valueType="num">
                                      <p:cBhvr additive="base">
                                        <p:cTn id="21" dur="500" fill="hold"/>
                                        <p:tgtEl>
                                          <p:spTgt spid="22530"/>
                                        </p:tgtEl>
                                        <p:attrNameLst>
                                          <p:attrName>ppt_x</p:attrName>
                                        </p:attrNameLst>
                                      </p:cBhvr>
                                      <p:tavLst>
                                        <p:tav tm="0">
                                          <p:val>
                                            <p:strVal val="#ppt_x"/>
                                          </p:val>
                                        </p:tav>
                                        <p:tav tm="100000">
                                          <p:val>
                                            <p:strVal val="#ppt_x"/>
                                          </p:val>
                                        </p:tav>
                                      </p:tavLst>
                                    </p:anim>
                                    <p:anim calcmode="lin" valueType="num">
                                      <p:cBhvr additive="base">
                                        <p:cTn id="22"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ctr"/>
            <a:r>
              <a:rPr lang="en-US" sz="4400" b="1" u="sng" dirty="0" smtClean="0">
                <a:effectLst>
                  <a:outerShdw blurRad="38100" dist="38100" dir="2700000" algn="tl">
                    <a:srgbClr val="000000">
                      <a:alpha val="43137"/>
                    </a:srgbClr>
                  </a:outerShdw>
                </a:effectLst>
              </a:rPr>
              <a:t>Application of C.T. and P.T.</a:t>
            </a:r>
            <a:endParaRPr lang="en-US" sz="4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800600"/>
          </a:xfrm>
        </p:spPr>
        <p:txBody>
          <a:bodyPr>
            <a:noAutofit/>
          </a:bodyPr>
          <a:lstStyle/>
          <a:p>
            <a:pPr>
              <a:lnSpc>
                <a:spcPct val="150000"/>
              </a:lnSpc>
              <a:buClr>
                <a:srgbClr val="C00000"/>
              </a:buClr>
              <a:buFont typeface="Constantia" pitchFamily="18" charset="0"/>
              <a:buChar char="¤"/>
            </a:pPr>
            <a:r>
              <a:rPr lang="en-US" sz="3000" dirty="0" smtClean="0"/>
              <a:t>The C.T.s and P.T.s are used for,</a:t>
            </a:r>
          </a:p>
          <a:p>
            <a:pPr marL="514350" indent="-514350">
              <a:lnSpc>
                <a:spcPct val="150000"/>
              </a:lnSpc>
              <a:buClr>
                <a:srgbClr val="C00000"/>
              </a:buClr>
              <a:buFont typeface="+mj-lt"/>
              <a:buAutoNum type="arabicPeriod"/>
            </a:pPr>
            <a:r>
              <a:rPr lang="en-US" sz="3000" dirty="0" smtClean="0"/>
              <a:t>Circulating current differential protection.</a:t>
            </a:r>
          </a:p>
          <a:p>
            <a:pPr marL="514350" indent="-514350">
              <a:lnSpc>
                <a:spcPct val="150000"/>
              </a:lnSpc>
              <a:buClr>
                <a:srgbClr val="C00000"/>
              </a:buClr>
              <a:buFont typeface="+mj-lt"/>
              <a:buAutoNum type="arabicPeriod"/>
            </a:pPr>
            <a:r>
              <a:rPr lang="en-US" sz="3000" dirty="0" smtClean="0"/>
              <a:t>Over current phase fault protection.</a:t>
            </a:r>
          </a:p>
          <a:p>
            <a:pPr marL="514350" indent="-514350">
              <a:lnSpc>
                <a:spcPct val="150000"/>
              </a:lnSpc>
              <a:buClr>
                <a:srgbClr val="C00000"/>
              </a:buClr>
              <a:buFont typeface="+mj-lt"/>
              <a:buAutoNum type="arabicPeriod"/>
            </a:pPr>
            <a:r>
              <a:rPr lang="en-US" sz="3000" dirty="0" smtClean="0"/>
              <a:t>Distance protection.</a:t>
            </a:r>
          </a:p>
          <a:p>
            <a:pPr marL="514350" indent="-514350">
              <a:lnSpc>
                <a:spcPct val="150000"/>
              </a:lnSpc>
              <a:buClr>
                <a:srgbClr val="C00000"/>
              </a:buClr>
              <a:buFont typeface="+mj-lt"/>
              <a:buAutoNum type="arabicPeriod"/>
            </a:pPr>
            <a:r>
              <a:rPr lang="en-US" sz="3000" dirty="0" smtClean="0"/>
              <a:t>Intermediate CTs for feeding protective devices, measuring systems, relays etc.</a:t>
            </a:r>
            <a:endParaRPr lang="en-US" sz="3000" dirty="0"/>
          </a:p>
        </p:txBody>
      </p:sp>
      <p:sp>
        <p:nvSpPr>
          <p:cNvPr id="4" name="Rectangle 3"/>
          <p:cNvSpPr/>
          <p:nvPr/>
        </p:nvSpPr>
        <p:spPr>
          <a:xfrm rot="5400000">
            <a:off x="7253194" y="1750075"/>
            <a:ext cx="3412281" cy="369332"/>
          </a:xfrm>
          <a:prstGeom prst="rect">
            <a:avLst/>
          </a:prstGeom>
        </p:spPr>
        <p:txBody>
          <a:bodyPr wrap="none">
            <a:spAutoFit/>
          </a:bodyPr>
          <a:lstStyle/>
          <a:p>
            <a:r>
              <a:rPr lang="en-US" dirty="0" smtClean="0">
                <a:solidFill>
                  <a:schemeClr val="accent6">
                    <a:lumMod val="75000"/>
                  </a:schemeClr>
                </a:solidFill>
              </a:rPr>
              <a:t>Potential &amp; Current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Bottom)">
                                      <p:cBhvr>
                                        <p:cTn id="23" dur="500"/>
                                        <p:tgtEl>
                                          <p:spTgt spid="3">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lide(fromBottom)">
                                      <p:cBhvr>
                                        <p:cTn id="26" dur="500"/>
                                        <p:tgtEl>
                                          <p:spTgt spid="3">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lide(fromBottom)">
                                      <p:cBhvr>
                                        <p:cTn id="29" dur="500"/>
                                        <p:tgtEl>
                                          <p:spTgt spid="3">
                                            <p:txEl>
                                              <p:pRg st="3" end="3"/>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b="1" u="sng" dirty="0" smtClean="0">
                <a:solidFill>
                  <a:srgbClr val="7030A0"/>
                </a:solidFill>
                <a:effectLst>
                  <a:outerShdw blurRad="38100" dist="38100" dir="2700000" algn="tl">
                    <a:srgbClr val="000000">
                      <a:alpha val="43137"/>
                    </a:srgbClr>
                  </a:outerShdw>
                </a:effectLst>
              </a:rPr>
              <a:t>3. Pulse Transformer</a:t>
            </a:r>
            <a:br>
              <a:rPr lang="en-US" sz="5400" b="1" u="sng" dirty="0" smtClean="0">
                <a:solidFill>
                  <a:srgbClr val="7030A0"/>
                </a:solidFill>
                <a:effectLst>
                  <a:outerShdw blurRad="38100" dist="38100" dir="2700000" algn="tl">
                    <a:srgbClr val="000000">
                      <a:alpha val="43137"/>
                    </a:srgbClr>
                  </a:outerShdw>
                </a:effectLst>
              </a:rPr>
            </a:b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5257800" cy="5181600"/>
          </a:xfrm>
        </p:spPr>
        <p:txBody>
          <a:bodyPr>
            <a:normAutofit fontScale="92500"/>
          </a:bodyPr>
          <a:lstStyle/>
          <a:p>
            <a:pPr>
              <a:buClr>
                <a:srgbClr val="7030A0"/>
              </a:buClr>
              <a:buFont typeface="Wingdings 2" pitchFamily="18" charset="2"/>
              <a:buChar char=""/>
            </a:pPr>
            <a:r>
              <a:rPr lang="en-US" sz="4000" dirty="0" smtClean="0"/>
              <a:t>The pulse transformer is basically a transformer which couples a source of pulses of electrical energy to the load with its shape and other properties maintained.</a:t>
            </a:r>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pic>
        <p:nvPicPr>
          <p:cNvPr id="6" name="Picture 6"/>
          <p:cNvPicPr>
            <a:picLocks noChangeAspect="1" noChangeArrowheads="1"/>
          </p:cNvPicPr>
          <p:nvPr/>
        </p:nvPicPr>
        <p:blipFill>
          <a:blip r:embed="rId2"/>
          <a:srcRect l="26563" t="20000" r="48125" b="48750"/>
          <a:stretch>
            <a:fillRect/>
          </a:stretch>
        </p:blipFill>
        <p:spPr bwMode="auto">
          <a:xfrm rot="20992826">
            <a:off x="5388723" y="2017906"/>
            <a:ext cx="3332735" cy="2896036"/>
          </a:xfrm>
          <a:prstGeom prst="rect">
            <a:avLst/>
          </a:prstGeom>
          <a:ln>
            <a:noFill/>
          </a:ln>
          <a:effectLst>
            <a:softEdge rad="112500"/>
          </a:effectLst>
        </p:spPr>
      </p:pic>
      <p:sp>
        <p:nvSpPr>
          <p:cNvPr id="7" name="Rectangle 6"/>
          <p:cNvSpPr/>
          <p:nvPr/>
        </p:nvSpPr>
        <p:spPr>
          <a:xfrm>
            <a:off x="6096000" y="4876800"/>
            <a:ext cx="2768835" cy="400110"/>
          </a:xfrm>
          <a:prstGeom prst="rect">
            <a:avLst/>
          </a:prstGeom>
        </p:spPr>
        <p:txBody>
          <a:bodyPr wrap="none">
            <a:spAutoFit/>
          </a:bodyPr>
          <a:lstStyle/>
          <a:p>
            <a:r>
              <a:rPr lang="en-US" sz="2000" b="1" u="sng" dirty="0" smtClean="0">
                <a:solidFill>
                  <a:srgbClr val="7030A0"/>
                </a:solidFill>
                <a:effectLst>
                  <a:outerShdw blurRad="38100" dist="38100" dir="2700000" algn="tl">
                    <a:srgbClr val="000000">
                      <a:alpha val="43137"/>
                    </a:srgbClr>
                  </a:outerShdw>
                </a:effectLst>
                <a:latin typeface="Arial Black" pitchFamily="34" charset="0"/>
              </a:rPr>
              <a:t>Pulse Transformer</a:t>
            </a:r>
            <a:endParaRPr lang="en-US" sz="2000" b="1" u="sng" dirty="0">
              <a:solidFill>
                <a:srgbClr val="7030A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9418"/>
            <a:ext cx="8229600" cy="5126182"/>
          </a:xfrm>
        </p:spPr>
        <p:txBody>
          <a:bodyPr>
            <a:normAutofit/>
          </a:bodyPr>
          <a:lstStyle/>
          <a:p>
            <a:pPr>
              <a:buClr>
                <a:srgbClr val="7030A0"/>
              </a:buClr>
              <a:buFont typeface="Wingdings 2" pitchFamily="18" charset="2"/>
              <a:buChar char=""/>
            </a:pPr>
            <a:r>
              <a:rPr lang="en-US" sz="3000" dirty="0" smtClean="0"/>
              <a:t>The traditional transformers deals with sinusoidal waveforms, but pulse transformers deals with square pulse waveforms.</a:t>
            </a:r>
          </a:p>
          <a:p>
            <a:pPr>
              <a:buClr>
                <a:srgbClr val="7030A0"/>
              </a:buClr>
              <a:buFont typeface="Wingdings 2" pitchFamily="18" charset="2"/>
              <a:buChar char=""/>
            </a:pPr>
            <a:r>
              <a:rPr lang="en-US" sz="3000" dirty="0" smtClean="0"/>
              <a:t>Signal processing is the vital part of this transformers. Initially, input signal waves are provided in the primary side of pulse transformer, it may be distorted sinusoidal or square pulse signal.</a:t>
            </a:r>
          </a:p>
          <a:p>
            <a:pPr>
              <a:buClr>
                <a:srgbClr val="7030A0"/>
              </a:buClr>
              <a:buFont typeface="Wingdings 2" pitchFamily="18" charset="2"/>
              <a:buChar char=""/>
            </a:pPr>
            <a:r>
              <a:rPr lang="en-US" sz="3000" dirty="0" smtClean="0"/>
              <a:t>But, this distorted signal usually randomize the flux distribution in primary coil.</a:t>
            </a:r>
            <a:endParaRPr lang="en-US" sz="3000" dirty="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
        <p:nvSpPr>
          <p:cNvPr id="5" name="Rectangle 4"/>
          <p:cNvSpPr/>
          <p:nvPr/>
        </p:nvSpPr>
        <p:spPr>
          <a:xfrm>
            <a:off x="304800" y="685800"/>
            <a:ext cx="8534400" cy="630942"/>
          </a:xfrm>
          <a:prstGeom prst="rect">
            <a:avLst/>
          </a:prstGeom>
        </p:spPr>
        <p:txBody>
          <a:bodyPr wrap="square">
            <a:spAutoFit/>
          </a:bodyPr>
          <a:lstStyle/>
          <a:p>
            <a:r>
              <a:rPr lang="en-US" sz="3500" b="1" u="sng" dirty="0" smtClean="0">
                <a:solidFill>
                  <a:srgbClr val="FF0000"/>
                </a:solidFill>
                <a:effectLst>
                  <a:outerShdw blurRad="38100" dist="38100" dir="2700000" algn="tl">
                    <a:srgbClr val="000000">
                      <a:alpha val="43137"/>
                    </a:srgbClr>
                  </a:outerShdw>
                </a:effectLst>
              </a:rPr>
              <a:t>Working principle of pulse transformer </a:t>
            </a:r>
            <a:endParaRPr lang="en-US" sz="35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slide(fromBottom)">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2209800"/>
            <a:ext cx="8458200" cy="3200400"/>
          </a:xfrm>
        </p:spPr>
        <p:txBody>
          <a:bodyPr>
            <a:normAutofit fontScale="92500"/>
          </a:bodyPr>
          <a:lstStyle/>
          <a:p>
            <a:pPr>
              <a:buNone/>
            </a:pPr>
            <a:r>
              <a:rPr lang="en-US" sz="5000" b="1" u="sng" dirty="0" smtClean="0">
                <a:solidFill>
                  <a:srgbClr val="A50021"/>
                </a:solidFill>
              </a:rPr>
              <a:t>GROUP NO.</a:t>
            </a:r>
            <a:r>
              <a:rPr lang="en-US" sz="5000" b="1" u="sng" dirty="0" smtClean="0">
                <a:solidFill>
                  <a:srgbClr val="A50021"/>
                </a:solidFill>
                <a:latin typeface="Arial Black" pitchFamily="34" charset="0"/>
              </a:rPr>
              <a:t>9</a:t>
            </a:r>
          </a:p>
          <a:p>
            <a:pPr>
              <a:buNone/>
            </a:pPr>
            <a:endParaRPr lang="en-US" sz="3500" dirty="0" smtClean="0">
              <a:solidFill>
                <a:schemeClr val="accent3">
                  <a:lumMod val="50000"/>
                </a:schemeClr>
              </a:solidFill>
              <a:effectLst>
                <a:outerShdw blurRad="38100" dist="38100" dir="2700000" algn="tl">
                  <a:srgbClr val="000000">
                    <a:alpha val="43137"/>
                  </a:srgbClr>
                </a:outerShdw>
              </a:effectLst>
              <a:latin typeface="Algerian" pitchFamily="82" charset="0"/>
            </a:endParaRPr>
          </a:p>
          <a:p>
            <a:pPr algn="ctr">
              <a:buNone/>
            </a:pPr>
            <a:r>
              <a:rPr lang="en-US" sz="3500" dirty="0" smtClean="0">
                <a:solidFill>
                  <a:schemeClr val="accent3">
                    <a:lumMod val="50000"/>
                  </a:schemeClr>
                </a:solidFill>
                <a:effectLst>
                  <a:outerShdw blurRad="38100" dist="38100" dir="2700000" algn="tl">
                    <a:srgbClr val="000000">
                      <a:alpha val="43137"/>
                    </a:srgbClr>
                  </a:outerShdw>
                </a:effectLst>
                <a:latin typeface="Algerian" pitchFamily="82" charset="0"/>
              </a:rPr>
              <a:t>  AGRAWAL MILAP M.(130460109027)</a:t>
            </a:r>
          </a:p>
          <a:p>
            <a:pPr algn="ctr">
              <a:buNone/>
            </a:pPr>
            <a:r>
              <a:rPr lang="en-US" sz="3500" dirty="0" smtClean="0">
                <a:solidFill>
                  <a:schemeClr val="accent3">
                    <a:lumMod val="50000"/>
                  </a:schemeClr>
                </a:solidFill>
                <a:effectLst>
                  <a:outerShdw blurRad="38100" dist="38100" dir="2700000" algn="tl">
                    <a:srgbClr val="000000">
                      <a:alpha val="43137"/>
                    </a:srgbClr>
                  </a:outerShdw>
                </a:effectLst>
                <a:latin typeface="Algerian" pitchFamily="82" charset="0"/>
              </a:rPr>
              <a:t>        AMIT MUNJANI C. (130460109028)</a:t>
            </a:r>
          </a:p>
          <a:p>
            <a:pPr algn="ctr">
              <a:buNone/>
            </a:pPr>
            <a:r>
              <a:rPr lang="en-US" sz="3500" dirty="0" smtClean="0">
                <a:solidFill>
                  <a:schemeClr val="accent3">
                    <a:lumMod val="50000"/>
                  </a:schemeClr>
                </a:solidFill>
                <a:effectLst>
                  <a:outerShdw blurRad="38100" dist="38100" dir="2700000" algn="tl">
                    <a:srgbClr val="000000">
                      <a:alpha val="43137"/>
                    </a:srgbClr>
                  </a:outerShdw>
                </a:effectLst>
                <a:latin typeface="Algerian" pitchFamily="82" charset="0"/>
              </a:rPr>
              <a:t>        Dwijkumar mewada(130460109026)</a:t>
            </a:r>
            <a:endParaRPr lang="en-US" sz="3500" dirty="0">
              <a:solidFill>
                <a:schemeClr val="accent3">
                  <a:lumMod val="50000"/>
                </a:schemeClr>
              </a:solidFill>
              <a:effectLst>
                <a:outerShdw blurRad="38100" dist="38100" dir="2700000" algn="tl">
                  <a:srgbClr val="000000">
                    <a:alpha val="43137"/>
                  </a:srgbClr>
                </a:outerShdw>
              </a:effectLst>
              <a:latin typeface="Algerian" pitchFamily="82" charset="0"/>
            </a:endParaRPr>
          </a:p>
        </p:txBody>
      </p:sp>
      <p:sp>
        <p:nvSpPr>
          <p:cNvPr id="7" name="Title 1"/>
          <p:cNvSpPr txBox="1">
            <a:spLocks/>
          </p:cNvSpPr>
          <p:nvPr/>
        </p:nvSpPr>
        <p:spPr>
          <a:xfrm>
            <a:off x="5559552" y="2362200"/>
            <a:ext cx="3584448" cy="990600"/>
          </a:xfrm>
          <a:prstGeom prst="rect">
            <a:avLst/>
          </a:prstGeom>
        </p:spPr>
        <p:style>
          <a:lnRef idx="1">
            <a:schemeClr val="accent1"/>
          </a:lnRef>
          <a:fillRef idx="3">
            <a:schemeClr val="accent1"/>
          </a:fillRef>
          <a:effectRef idx="2">
            <a:schemeClr val="accent1"/>
          </a:effectRef>
          <a:fontRef idx="minor">
            <a:schemeClr val="lt1"/>
          </a:fontRef>
        </p:style>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rPr>
              <a:t>BE </a:t>
            </a:r>
            <a:r>
              <a:rPr kumimoji="0" lang="en-US" sz="2400" b="0" i="0" u="none" strike="noStrike" kern="1200" cap="none" spc="0" normalizeH="0" baseline="0" noProof="0" dirty="0" smtClean="0">
                <a:ln>
                  <a:noFill/>
                </a:ln>
                <a:solidFill>
                  <a:schemeClr val="lt1"/>
                </a:solidFill>
                <a:effectLst/>
                <a:uLnTx/>
                <a:uFillTx/>
                <a:latin typeface="+mn-lt"/>
                <a:ea typeface="+mn-ea"/>
                <a:cs typeface="+mn-cs"/>
              </a:rPr>
              <a:t>3</a:t>
            </a:r>
            <a:r>
              <a:rPr kumimoji="0" lang="en-US" sz="2400" b="0" i="0" u="none" strike="noStrike" kern="1200" cap="none" spc="0" normalizeH="0" baseline="30000" noProof="0" dirty="0" smtClean="0">
                <a:ln>
                  <a:noFill/>
                </a:ln>
                <a:solidFill>
                  <a:schemeClr val="lt1"/>
                </a:solidFill>
                <a:effectLst/>
                <a:uLnTx/>
                <a:uFillTx/>
                <a:latin typeface="+mn-lt"/>
                <a:ea typeface="+mn-ea"/>
                <a:cs typeface="+mn-cs"/>
              </a:rPr>
              <a:t>RD </a:t>
            </a:r>
            <a:r>
              <a:rPr kumimoji="0" lang="en-US" sz="2400" b="0" i="0" u="none" strike="noStrike" kern="1200" cap="none" spc="0" normalizeH="0" baseline="0" noProof="0" dirty="0" smtClean="0">
                <a:ln>
                  <a:noFill/>
                </a:ln>
                <a:solidFill>
                  <a:schemeClr val="lt1"/>
                </a:solidFill>
                <a:effectLst/>
                <a:uLnTx/>
                <a:uFillTx/>
                <a:latin typeface="+mn-lt"/>
                <a:ea typeface="+mn-ea"/>
                <a:cs typeface="+mn-cs"/>
              </a:rPr>
              <a:t> SEM. ELECTRICAL</a:t>
            </a:r>
            <a:br>
              <a:rPr kumimoji="0" lang="en-US" sz="2400" b="0" i="0" u="none" strike="noStrike" kern="1200" cap="none" spc="0" normalizeH="0" baseline="0" noProof="0" dirty="0" smtClean="0">
                <a:ln>
                  <a:noFill/>
                </a:ln>
                <a:solidFill>
                  <a:schemeClr val="lt1"/>
                </a:solidFill>
                <a:effectLst/>
                <a:uLnTx/>
                <a:uFillTx/>
                <a:latin typeface="+mn-lt"/>
                <a:ea typeface="+mn-ea"/>
                <a:cs typeface="+mn-cs"/>
              </a:rPr>
            </a:br>
            <a:endParaRPr kumimoji="0" lang="en-US" sz="2400" b="0" i="0" u="none" strike="noStrike" kern="1200" cap="none" spc="0" normalizeH="0" baseline="0" noProof="0" dirty="0">
              <a:ln>
                <a:noFill/>
              </a:ln>
              <a:solidFill>
                <a:schemeClr val="lt1"/>
              </a:solidFill>
              <a:effectLst/>
              <a:uLnTx/>
              <a:uFillTx/>
              <a:latin typeface="Arial" pitchFamily="34" charset="0"/>
              <a:ea typeface="+mn-ea"/>
              <a:cs typeface="Arial" pitchFamily="34" charset="0"/>
            </a:endParaRPr>
          </a:p>
        </p:txBody>
      </p:sp>
      <p:sp>
        <p:nvSpPr>
          <p:cNvPr id="4" name="Rectangle 3"/>
          <p:cNvSpPr/>
          <p:nvPr/>
        </p:nvSpPr>
        <p:spPr>
          <a:xfrm>
            <a:off x="533400" y="762000"/>
            <a:ext cx="8305800" cy="1246495"/>
          </a:xfrm>
          <a:prstGeom prst="rect">
            <a:avLst/>
          </a:prstGeom>
        </p:spPr>
        <p:txBody>
          <a:bodyPr wrap="square">
            <a:spAutoFit/>
          </a:bodyPr>
          <a:lstStyle/>
          <a:p>
            <a:r>
              <a:rPr lang="en-US" sz="2500" b="1" u="sng" dirty="0" smtClean="0">
                <a:effectLst>
                  <a:outerShdw blurRad="38100" dist="38100" dir="2700000" algn="tl">
                    <a:srgbClr val="000000">
                      <a:alpha val="43137"/>
                    </a:srgbClr>
                  </a:outerShdw>
                </a:effectLst>
              </a:rPr>
              <a:t>SPECIAL TRANSFORMERS </a:t>
            </a:r>
            <a:r>
              <a:rPr lang="en-US" sz="2500" b="1" u="sng" dirty="0" smtClean="0"/>
              <a:t>:</a:t>
            </a:r>
            <a:r>
              <a:rPr lang="en-US" sz="2500" b="1" dirty="0" smtClean="0"/>
              <a:t>Current Transformer, Potential Transformer, Pulse Transformer, Audio Frequency Transformer, Grounding Transformer.</a:t>
            </a:r>
          </a:p>
        </p:txBody>
      </p:sp>
      <p:sp>
        <p:nvSpPr>
          <p:cNvPr id="5" name="TextBox 4"/>
          <p:cNvSpPr txBox="1"/>
          <p:nvPr/>
        </p:nvSpPr>
        <p:spPr>
          <a:xfrm>
            <a:off x="457200" y="304800"/>
            <a:ext cx="20574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AIM. :</a:t>
            </a:r>
            <a:endParaRPr lang="en-US" sz="2800" b="1" dirty="0">
              <a:effectLst>
                <a:outerShdw blurRad="38100" dist="38100" dir="2700000" algn="tl">
                  <a:srgbClr val="000000">
                    <a:alpha val="43137"/>
                  </a:srgbClr>
                </a:outerShdw>
              </a:effectLst>
            </a:endParaRPr>
          </a:p>
        </p:txBody>
      </p:sp>
      <p:sp>
        <p:nvSpPr>
          <p:cNvPr id="8" name="Rectangle 7"/>
          <p:cNvSpPr/>
          <p:nvPr/>
        </p:nvSpPr>
        <p:spPr>
          <a:xfrm>
            <a:off x="4682779" y="5943600"/>
            <a:ext cx="4461221" cy="477054"/>
          </a:xfrm>
          <a:prstGeom prst="rect">
            <a:avLst/>
          </a:prstGeom>
        </p:spPr>
        <p:txBody>
          <a:bodyPr wrap="none">
            <a:spAutoFit/>
          </a:bodyPr>
          <a:lstStyle/>
          <a:p>
            <a:r>
              <a:rPr lang="en-US" sz="2500" dirty="0" err="1" smtClean="0">
                <a:solidFill>
                  <a:schemeClr val="tx2">
                    <a:lumMod val="50000"/>
                  </a:schemeClr>
                </a:solidFill>
              </a:rPr>
              <a:t>Navin</a:t>
            </a:r>
            <a:r>
              <a:rPr lang="en-US" sz="2500" dirty="0" smtClean="0">
                <a:solidFill>
                  <a:schemeClr val="tx2">
                    <a:lumMod val="50000"/>
                  </a:schemeClr>
                </a:solidFill>
              </a:rPr>
              <a:t> </a:t>
            </a:r>
            <a:r>
              <a:rPr lang="en-US" sz="2500" dirty="0" err="1" smtClean="0">
                <a:solidFill>
                  <a:schemeClr val="tx2">
                    <a:lumMod val="50000"/>
                  </a:schemeClr>
                </a:solidFill>
              </a:rPr>
              <a:t>sharma</a:t>
            </a:r>
            <a:r>
              <a:rPr lang="en-US" sz="2500" dirty="0" smtClean="0">
                <a:solidFill>
                  <a:schemeClr val="tx2">
                    <a:lumMod val="50000"/>
                  </a:schemeClr>
                </a:solidFill>
              </a:rPr>
              <a:t>  &amp; </a:t>
            </a:r>
            <a:r>
              <a:rPr lang="en-US" sz="2500" dirty="0" err="1" smtClean="0">
                <a:solidFill>
                  <a:schemeClr val="tx2">
                    <a:lumMod val="50000"/>
                  </a:schemeClr>
                </a:solidFill>
              </a:rPr>
              <a:t>Ravisankar</a:t>
            </a:r>
            <a:r>
              <a:rPr lang="en-US" sz="2500" dirty="0" smtClean="0">
                <a:solidFill>
                  <a:schemeClr val="tx2">
                    <a:lumMod val="50000"/>
                  </a:schemeClr>
                </a:solidFill>
              </a:rPr>
              <a:t> sir</a:t>
            </a:r>
            <a:endParaRPr lang="en-US" sz="25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914400"/>
            <a:ext cx="8229600" cy="5410200"/>
          </a:xfrm>
        </p:spPr>
        <p:txBody>
          <a:bodyPr>
            <a:noAutofit/>
          </a:bodyPr>
          <a:lstStyle/>
          <a:p>
            <a:pPr marL="514350" indent="-514350">
              <a:lnSpc>
                <a:spcPct val="150000"/>
              </a:lnSpc>
              <a:buClr>
                <a:srgbClr val="7030A0"/>
              </a:buClr>
              <a:buFont typeface="Wingdings 2" pitchFamily="18" charset="2"/>
              <a:buChar char="Ù"/>
            </a:pPr>
            <a:r>
              <a:rPr lang="en-US" sz="3500" dirty="0" smtClean="0"/>
              <a:t>Then the high reluctance path(core) is confine those fluxes into it and reduces the leakage fluxes.</a:t>
            </a:r>
          </a:p>
          <a:p>
            <a:pPr marL="514350" indent="-514350">
              <a:lnSpc>
                <a:spcPct val="150000"/>
              </a:lnSpc>
              <a:buClr>
                <a:srgbClr val="7030A0"/>
              </a:buClr>
              <a:buFont typeface="Wingdings 2" pitchFamily="18" charset="2"/>
              <a:buChar char="Ù"/>
            </a:pPr>
            <a:r>
              <a:rPr lang="en-US" sz="3500" dirty="0" smtClean="0"/>
              <a:t>The distortion of pulses are </a:t>
            </a:r>
            <a:r>
              <a:rPr lang="en-US" sz="3500" dirty="0" err="1" smtClean="0"/>
              <a:t>are</a:t>
            </a:r>
            <a:r>
              <a:rPr lang="en-US" sz="3500" dirty="0" smtClean="0"/>
              <a:t> also reduced as the core is made by high permeability material.</a:t>
            </a:r>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914400"/>
            <a:ext cx="8229600" cy="5410200"/>
          </a:xfrm>
        </p:spPr>
        <p:txBody>
          <a:bodyPr>
            <a:noAutofit/>
          </a:bodyPr>
          <a:lstStyle/>
          <a:p>
            <a:pPr marL="514350" indent="-514350">
              <a:lnSpc>
                <a:spcPct val="150000"/>
              </a:lnSpc>
              <a:buClr>
                <a:srgbClr val="7030A0"/>
              </a:buClr>
              <a:buFont typeface="Wingdings 2" pitchFamily="18" charset="2"/>
              <a:buChar char="Ù"/>
            </a:pPr>
            <a:r>
              <a:rPr lang="en-US" sz="3100" dirty="0" smtClean="0"/>
              <a:t>Then the flux linkages in secondary winding leads to develop another pulse series, which is nothing but the  </a:t>
            </a:r>
            <a:r>
              <a:rPr lang="en-US" sz="3100" dirty="0" err="1" smtClean="0"/>
              <a:t>dV</a:t>
            </a:r>
            <a:r>
              <a:rPr lang="en-US" sz="3100" dirty="0" smtClean="0"/>
              <a:t> / </a:t>
            </a:r>
            <a:r>
              <a:rPr lang="en-US" sz="3100" dirty="0" err="1" smtClean="0"/>
              <a:t>dt</a:t>
            </a:r>
            <a:r>
              <a:rPr lang="en-US" sz="3100" dirty="0" smtClean="0"/>
              <a:t> of the input signal.</a:t>
            </a:r>
          </a:p>
          <a:p>
            <a:pPr marL="514350" indent="-514350">
              <a:lnSpc>
                <a:spcPct val="150000"/>
              </a:lnSpc>
              <a:buClr>
                <a:srgbClr val="7030A0"/>
              </a:buClr>
              <a:buFont typeface="Wingdings 2" pitchFamily="18" charset="2"/>
              <a:buChar char="Ù"/>
            </a:pPr>
            <a:r>
              <a:rPr lang="en-US" sz="3100" dirty="0" smtClean="0"/>
              <a:t>Amplitude of the pulses are depended upon the turns ratio. So, it gives a </a:t>
            </a:r>
            <a:r>
              <a:rPr lang="en-US" sz="3100" dirty="0" err="1" smtClean="0"/>
              <a:t>distortionless</a:t>
            </a:r>
            <a:r>
              <a:rPr lang="en-US" sz="3100" dirty="0" smtClean="0"/>
              <a:t> and modified pulse series as the output.</a:t>
            </a:r>
            <a:endParaRPr lang="en-US" sz="3100" dirty="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1066800"/>
            <a:ext cx="8229600" cy="5410200"/>
          </a:xfrm>
        </p:spPr>
        <p:txBody>
          <a:bodyPr>
            <a:noAutofit/>
          </a:bodyPr>
          <a:lstStyle/>
          <a:p>
            <a:pPr>
              <a:lnSpc>
                <a:spcPct val="120000"/>
              </a:lnSpc>
              <a:buClr>
                <a:srgbClr val="7030A0"/>
              </a:buClr>
              <a:buFont typeface="Wingdings 2" pitchFamily="18" charset="2"/>
              <a:buChar char="Ù"/>
            </a:pPr>
            <a:r>
              <a:rPr lang="en-US" sz="3000" dirty="0" smtClean="0"/>
              <a:t>The general construction of pulse transformer are quite similar to that of the power transformers.</a:t>
            </a:r>
          </a:p>
          <a:p>
            <a:pPr>
              <a:lnSpc>
                <a:spcPct val="120000"/>
              </a:lnSpc>
              <a:buClr>
                <a:srgbClr val="7030A0"/>
              </a:buClr>
              <a:buFont typeface="Wingdings 2" pitchFamily="18" charset="2"/>
              <a:buChar char="Ù"/>
            </a:pPr>
            <a:r>
              <a:rPr lang="en-US" sz="3000" dirty="0" smtClean="0"/>
              <a:t>But some special improvement or modification is provided.</a:t>
            </a:r>
          </a:p>
          <a:p>
            <a:pPr>
              <a:lnSpc>
                <a:spcPct val="120000"/>
              </a:lnSpc>
              <a:buClr>
                <a:srgbClr val="7030A0"/>
              </a:buClr>
              <a:buFont typeface="Wingdings 2" pitchFamily="18" charset="2"/>
              <a:buChar char="Ù"/>
            </a:pPr>
            <a:r>
              <a:rPr lang="en-US" sz="3000" dirty="0" smtClean="0"/>
              <a:t>As they are used in sophisticated electronics applications, therefore the design of that transformers should carried out in such a way, that they can minimize the effects of signal distortion.</a:t>
            </a:r>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
        <p:nvSpPr>
          <p:cNvPr id="5" name="Rectangle 4"/>
          <p:cNvSpPr/>
          <p:nvPr/>
        </p:nvSpPr>
        <p:spPr>
          <a:xfrm>
            <a:off x="685800" y="304800"/>
            <a:ext cx="7467600" cy="630942"/>
          </a:xfrm>
          <a:prstGeom prst="rect">
            <a:avLst/>
          </a:prstGeom>
        </p:spPr>
        <p:txBody>
          <a:bodyPr wrap="square">
            <a:spAutoFit/>
          </a:bodyPr>
          <a:lstStyle/>
          <a:p>
            <a:r>
              <a:rPr lang="en-US" sz="3500" b="1" u="sng" dirty="0" smtClean="0">
                <a:solidFill>
                  <a:srgbClr val="7030A0"/>
                </a:solidFill>
                <a:effectLst>
                  <a:outerShdw blurRad="38100" dist="38100" dir="2700000" algn="tl">
                    <a:srgbClr val="000000">
                      <a:alpha val="43137"/>
                    </a:srgbClr>
                  </a:outerShdw>
                </a:effectLst>
              </a:rPr>
              <a:t>Construction of Pulse Transformer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381000" y="762000"/>
            <a:ext cx="8229600" cy="5410200"/>
          </a:xfrm>
        </p:spPr>
        <p:txBody>
          <a:bodyPr>
            <a:noAutofit/>
          </a:bodyPr>
          <a:lstStyle/>
          <a:p>
            <a:pPr>
              <a:buClr>
                <a:srgbClr val="7030A0"/>
              </a:buClr>
              <a:buFont typeface="Wingdings 2" pitchFamily="18" charset="2"/>
              <a:buChar char="Ù"/>
            </a:pPr>
            <a:r>
              <a:rPr lang="en-US" sz="3000" dirty="0" smtClean="0"/>
              <a:t>The pulse transformers are designed on shell type core construction.</a:t>
            </a:r>
          </a:p>
          <a:p>
            <a:pPr>
              <a:buClr>
                <a:srgbClr val="7030A0"/>
              </a:buClr>
              <a:buFont typeface="Wingdings 2" pitchFamily="18" charset="2"/>
              <a:buChar char="Ù"/>
            </a:pPr>
            <a:r>
              <a:rPr lang="en-US" sz="3000" dirty="0" smtClean="0"/>
              <a:t>The main reason is, shell type core construction provides reduce susceptibility for eddy current as well it can withstand with high voltage level ( specially in case of power pulse transformer ).</a:t>
            </a:r>
          </a:p>
          <a:p>
            <a:pPr>
              <a:buClr>
                <a:srgbClr val="7030A0"/>
              </a:buClr>
              <a:buFont typeface="Wingdings 2" pitchFamily="18" charset="2"/>
              <a:buChar char="Ù"/>
            </a:pPr>
            <a:r>
              <a:rPr lang="en-US" sz="3000" dirty="0" smtClean="0"/>
              <a:t>As those transformers are based on shell type core construction, therefore the capacitance effect in between the primary and secondary winding is reduced.</a:t>
            </a:r>
            <a:endParaRPr lang="en-US" sz="3000" dirty="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pPr algn="ctr"/>
            <a:r>
              <a:rPr lang="en-US" sz="4800" b="1" u="sng" dirty="0" smtClean="0"/>
              <a:t>Types of Pulse Transformers</a:t>
            </a:r>
            <a:endParaRPr lang="en-US" dirty="0"/>
          </a:p>
        </p:txBody>
      </p:sp>
      <p:sp>
        <p:nvSpPr>
          <p:cNvPr id="3" name="Content Placeholder 2"/>
          <p:cNvSpPr>
            <a:spLocks noGrp="1"/>
          </p:cNvSpPr>
          <p:nvPr>
            <p:ph idx="1"/>
          </p:nvPr>
        </p:nvSpPr>
        <p:spPr>
          <a:xfrm>
            <a:off x="381000" y="1143000"/>
            <a:ext cx="8229600" cy="4648200"/>
          </a:xfrm>
        </p:spPr>
        <p:txBody>
          <a:bodyPr>
            <a:noAutofit/>
          </a:bodyPr>
          <a:lstStyle/>
          <a:p>
            <a:pPr>
              <a:lnSpc>
                <a:spcPct val="150000"/>
              </a:lnSpc>
              <a:buClr>
                <a:schemeClr val="tx2"/>
              </a:buClr>
              <a:buFont typeface="Wingdings 2" pitchFamily="18" charset="2"/>
              <a:buChar char="Ù"/>
            </a:pPr>
            <a:r>
              <a:rPr lang="en-US" sz="3200" dirty="0" smtClean="0"/>
              <a:t>In general, pulse transformers are classified in two categories, namely signal type pulse transformer and power type pulse transformer.</a:t>
            </a:r>
          </a:p>
          <a:p>
            <a:pPr>
              <a:lnSpc>
                <a:spcPct val="150000"/>
              </a:lnSpc>
              <a:buClr>
                <a:schemeClr val="tx2"/>
              </a:buClr>
              <a:buFont typeface="Wingdings 2" pitchFamily="18" charset="2"/>
              <a:buChar char="Ù"/>
            </a:pPr>
            <a:r>
              <a:rPr lang="en-US" sz="3200" dirty="0" smtClean="0"/>
              <a:t>The product of those is termed as voltage time integral. Large voltage time integral means the pulse peak voltages are high.</a:t>
            </a:r>
          </a:p>
          <a:p>
            <a:pPr>
              <a:lnSpc>
                <a:spcPct val="150000"/>
              </a:lnSpc>
              <a:buClr>
                <a:schemeClr val="tx2"/>
              </a:buClr>
              <a:buFont typeface="Wingdings 2" pitchFamily="18" charset="2"/>
              <a:buChar char="Ù"/>
            </a:pPr>
            <a:endParaRPr lang="en-US" sz="3200" dirty="0" smtClean="0"/>
          </a:p>
          <a:p>
            <a:pPr>
              <a:lnSpc>
                <a:spcPct val="150000"/>
              </a:lnSpc>
              <a:buNone/>
            </a:pPr>
            <a:endParaRPr lang="en-US" sz="3200" dirty="0" smtClean="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648200"/>
          </a:xfrm>
        </p:spPr>
        <p:txBody>
          <a:bodyPr>
            <a:noAutofit/>
          </a:bodyPr>
          <a:lstStyle/>
          <a:p>
            <a:pPr>
              <a:lnSpc>
                <a:spcPct val="150000"/>
              </a:lnSpc>
              <a:buClr>
                <a:schemeClr val="tx2"/>
              </a:buClr>
              <a:buFont typeface="Wingdings 2" pitchFamily="18" charset="2"/>
              <a:buChar char="Ù"/>
            </a:pPr>
            <a:r>
              <a:rPr lang="en-US" sz="3500" dirty="0" smtClean="0"/>
              <a:t>The classification of pulse transformers are done with the help of a determining factor ‘Voltage Time Integral’. Each pulse has its peak voltage ( that is the maximum amplitude ) and a certain time period (duration of the pulse).</a:t>
            </a:r>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pic>
        <p:nvPicPr>
          <p:cNvPr id="25604" name="Picture 4"/>
          <p:cNvPicPr>
            <a:picLocks noChangeAspect="1" noChangeArrowheads="1"/>
          </p:cNvPicPr>
          <p:nvPr/>
        </p:nvPicPr>
        <p:blipFill>
          <a:blip r:embed="rId2"/>
          <a:srcRect/>
          <a:stretch>
            <a:fillRect/>
          </a:stretch>
        </p:blipFill>
        <p:spPr bwMode="auto">
          <a:xfrm>
            <a:off x="304800" y="2438400"/>
            <a:ext cx="3962400" cy="4191000"/>
          </a:xfrm>
          <a:prstGeom prst="rect">
            <a:avLst/>
          </a:prstGeom>
          <a:ln>
            <a:noFill/>
          </a:ln>
          <a:effectLst>
            <a:softEdge rad="112500"/>
          </a:effectLst>
        </p:spPr>
      </p:pic>
      <p:pic>
        <p:nvPicPr>
          <p:cNvPr id="25605" name="Picture 5"/>
          <p:cNvPicPr>
            <a:picLocks noChangeAspect="1" noChangeArrowheads="1"/>
          </p:cNvPicPr>
          <p:nvPr/>
        </p:nvPicPr>
        <p:blipFill>
          <a:blip r:embed="rId3"/>
          <a:srcRect/>
          <a:stretch>
            <a:fillRect/>
          </a:stretch>
        </p:blipFill>
        <p:spPr bwMode="auto">
          <a:xfrm>
            <a:off x="4648200" y="2362200"/>
            <a:ext cx="4191000" cy="4191000"/>
          </a:xfrm>
          <a:prstGeom prst="rect">
            <a:avLst/>
          </a:prstGeom>
          <a:ln>
            <a:noFill/>
          </a:ln>
          <a:effectLst>
            <a:softEdge rad="112500"/>
          </a:effectLst>
        </p:spPr>
      </p:pic>
      <p:pic>
        <p:nvPicPr>
          <p:cNvPr id="25607" name="Picture 7"/>
          <p:cNvPicPr>
            <a:picLocks noChangeAspect="1" noChangeArrowheads="1"/>
          </p:cNvPicPr>
          <p:nvPr/>
        </p:nvPicPr>
        <p:blipFill>
          <a:blip r:embed="rId4"/>
          <a:srcRect l="4063" t="31250" r="9687" b="43750"/>
          <a:stretch>
            <a:fillRect/>
          </a:stretch>
        </p:blipFill>
        <p:spPr bwMode="auto">
          <a:xfrm>
            <a:off x="762000" y="838200"/>
            <a:ext cx="7315200" cy="1066800"/>
          </a:xfrm>
          <a:prstGeom prst="rect">
            <a:avLst/>
          </a:prstGeom>
          <a:ln>
            <a:noFill/>
          </a:ln>
          <a:effectLst>
            <a:softEdge rad="112500"/>
          </a:effectLst>
        </p:spPr>
      </p:pic>
      <p:sp>
        <p:nvSpPr>
          <p:cNvPr id="13" name="Rectangle 12"/>
          <p:cNvSpPr/>
          <p:nvPr/>
        </p:nvSpPr>
        <p:spPr>
          <a:xfrm>
            <a:off x="3733800" y="1752600"/>
            <a:ext cx="1114408" cy="523220"/>
          </a:xfrm>
          <a:prstGeom prst="rect">
            <a:avLst/>
          </a:prstGeom>
        </p:spPr>
        <p:txBody>
          <a:bodyPr wrap="none">
            <a:spAutoFit/>
          </a:bodyPr>
          <a:lstStyle/>
          <a:p>
            <a:r>
              <a:rPr lang="en-US" sz="2800" b="1" dirty="0" smtClean="0">
                <a:solidFill>
                  <a:srgbClr val="7030A0"/>
                </a:solidFill>
              </a:rPr>
              <a:t>Pulse</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slide(fromBottom)">
                                      <p:cBhvr>
                                        <p:cTn id="7" dur="5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
                                        <p:tgtEl>
                                          <p:spTgt spid="2560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5"/>
                                        </p:tgtEl>
                                        <p:attrNameLst>
                                          <p:attrName>style.visibility</p:attrName>
                                        </p:attrNameLst>
                                      </p:cBhvr>
                                      <p:to>
                                        <p:strVal val="visible"/>
                                      </p:to>
                                    </p:set>
                                    <p:animEffect transition="in" filter="box(in)">
                                      <p:cBhvr>
                                        <p:cTn id="2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990600"/>
          </a:xfrm>
        </p:spPr>
        <p:txBody>
          <a:bodyPr>
            <a:normAutofit fontScale="90000"/>
          </a:bodyPr>
          <a:lstStyle/>
          <a:p>
            <a:pPr algn="ctr"/>
            <a:r>
              <a:rPr lang="en-US" sz="5400" b="1" u="sng" dirty="0" smtClean="0">
                <a:effectLst>
                  <a:outerShdw blurRad="38100" dist="38100" dir="2700000" algn="tl">
                    <a:srgbClr val="000000">
                      <a:alpha val="43137"/>
                    </a:srgbClr>
                  </a:outerShdw>
                </a:effectLst>
              </a:rPr>
              <a:t>Application</a:t>
            </a:r>
            <a:r>
              <a:rPr lang="en-US" b="1" u="sng" dirty="0" smtClean="0">
                <a:effectLst>
                  <a:outerShdw blurRad="38100" dist="38100" dir="2700000" algn="tl">
                    <a:srgbClr val="000000">
                      <a:alpha val="43137"/>
                    </a:srgbClr>
                  </a:outerShdw>
                </a:effectLst>
              </a:rPr>
              <a:t> of pulse transformers </a:t>
            </a:r>
            <a:br>
              <a:rPr lang="en-US" b="1" u="sng"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410200"/>
          </a:xfrm>
        </p:spPr>
        <p:txBody>
          <a:bodyPr>
            <a:normAutofit/>
          </a:bodyPr>
          <a:lstStyle/>
          <a:p>
            <a:pPr>
              <a:buClr>
                <a:schemeClr val="tx2"/>
              </a:buClr>
              <a:buFont typeface="Wingdings 2" pitchFamily="18" charset="2"/>
              <a:buChar char="Ù"/>
            </a:pPr>
            <a:endParaRPr lang="en-US" sz="3500" dirty="0" smtClean="0"/>
          </a:p>
          <a:p>
            <a:pPr>
              <a:lnSpc>
                <a:spcPct val="150000"/>
              </a:lnSpc>
              <a:buClr>
                <a:srgbClr val="7030A0"/>
              </a:buClr>
              <a:buFont typeface="Wingdings 2" pitchFamily="18" charset="2"/>
              <a:buChar char="Ù"/>
            </a:pPr>
            <a:r>
              <a:rPr lang="en-US" sz="3500" dirty="0" smtClean="0"/>
              <a:t>Small sized pulse transformers, that is signal transformers are used in low voltage electronics applications like camera flasher, and they are also used in controlling of digital logic circuits. </a:t>
            </a:r>
          </a:p>
          <a:p>
            <a:pPr>
              <a:buClr>
                <a:srgbClr val="7030A0"/>
              </a:buClr>
              <a:buNone/>
            </a:pPr>
            <a:endParaRPr lang="en-US" sz="3500" dirty="0" smtClean="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Autofit/>
          </a:bodyPr>
          <a:lstStyle/>
          <a:p>
            <a:pPr>
              <a:buClr>
                <a:schemeClr val="tx2"/>
              </a:buClr>
              <a:buFont typeface="Wingdings 2" pitchFamily="18" charset="2"/>
              <a:buChar char="Ù"/>
            </a:pPr>
            <a:endParaRPr lang="en-US" sz="3000" dirty="0" smtClean="0"/>
          </a:p>
          <a:p>
            <a:pPr>
              <a:lnSpc>
                <a:spcPct val="150000"/>
              </a:lnSpc>
              <a:buClr>
                <a:srgbClr val="7030A0"/>
              </a:buClr>
              <a:buFont typeface="Wingdings 2" pitchFamily="18" charset="2"/>
              <a:buChar char="Ù"/>
            </a:pPr>
            <a:r>
              <a:rPr lang="en-US" sz="3000" dirty="0" smtClean="0"/>
              <a:t>These generated pulse from this type of transformers are used for gate turn on process.</a:t>
            </a:r>
          </a:p>
          <a:p>
            <a:pPr>
              <a:lnSpc>
                <a:spcPct val="150000"/>
              </a:lnSpc>
              <a:buClr>
                <a:srgbClr val="7030A0"/>
              </a:buClr>
              <a:buFont typeface="Wingdings 2" pitchFamily="18" charset="2"/>
              <a:buChar char="Ù"/>
            </a:pPr>
            <a:r>
              <a:rPr lang="en-US" sz="3000" dirty="0" smtClean="0"/>
              <a:t>They are also used in telecommunication system.</a:t>
            </a:r>
          </a:p>
          <a:p>
            <a:pPr>
              <a:lnSpc>
                <a:spcPct val="150000"/>
              </a:lnSpc>
              <a:buClr>
                <a:srgbClr val="7030A0"/>
              </a:buClr>
              <a:buFont typeface="Wingdings 2" pitchFamily="18" charset="2"/>
              <a:buChar char="Ù"/>
            </a:pPr>
            <a:r>
              <a:rPr lang="en-US" sz="3000" dirty="0" smtClean="0"/>
              <a:t>High voltage pulse transformers, that is power pulse transformers are used in radars, particle acceleration purposes.</a:t>
            </a:r>
          </a:p>
          <a:p>
            <a:pPr>
              <a:buClr>
                <a:srgbClr val="7030A0"/>
              </a:buClr>
              <a:buFont typeface="Wingdings 2" pitchFamily="18" charset="2"/>
              <a:buChar char="Ù"/>
            </a:pPr>
            <a:endParaRPr lang="en-US" sz="3000" dirty="0" smtClean="0"/>
          </a:p>
        </p:txBody>
      </p:sp>
      <p:sp>
        <p:nvSpPr>
          <p:cNvPr id="4" name="Rectangle 3"/>
          <p:cNvSpPr/>
          <p:nvPr/>
        </p:nvSpPr>
        <p:spPr>
          <a:xfrm rot="5400000">
            <a:off x="7959927" y="2491143"/>
            <a:ext cx="1998817" cy="369332"/>
          </a:xfrm>
          <a:prstGeom prst="rect">
            <a:avLst/>
          </a:prstGeom>
        </p:spPr>
        <p:txBody>
          <a:bodyPr wrap="none">
            <a:spAutoFit/>
          </a:bodyPr>
          <a:lstStyle/>
          <a:p>
            <a:pPr algn="ctr"/>
            <a:r>
              <a:rPr lang="en-US" dirty="0" smtClean="0">
                <a:solidFill>
                  <a:schemeClr val="accent6">
                    <a:lumMod val="75000"/>
                  </a:schemeClr>
                </a:solidFill>
              </a:rPr>
              <a:t>Pulse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1371600"/>
            <a:ext cx="8229600" cy="5029200"/>
          </a:xfrm>
        </p:spPr>
        <p:txBody>
          <a:bodyPr>
            <a:noAutofit/>
          </a:bodyPr>
          <a:lstStyle/>
          <a:p>
            <a:pPr>
              <a:lnSpc>
                <a:spcPct val="150000"/>
              </a:lnSpc>
              <a:buClr>
                <a:srgbClr val="002060"/>
              </a:buClr>
              <a:buFont typeface="Wingdings 2" pitchFamily="18" charset="2"/>
              <a:buChar char=""/>
            </a:pPr>
            <a:r>
              <a:rPr lang="en-US" sz="3000" dirty="0" smtClean="0"/>
              <a:t> The transformers used in power systems operating at   a frequency of 50 Hz transformers power from one voltage level into other.</a:t>
            </a:r>
          </a:p>
          <a:p>
            <a:pPr>
              <a:lnSpc>
                <a:spcPct val="150000"/>
              </a:lnSpc>
              <a:buClr>
                <a:srgbClr val="002060"/>
              </a:buClr>
              <a:buFont typeface="Wingdings 2" pitchFamily="18" charset="2"/>
              <a:buChar char=""/>
            </a:pPr>
            <a:r>
              <a:rPr lang="en-US" sz="3000" dirty="0" smtClean="0"/>
              <a:t> These transformers come across wide range of frequencies i.e. bandwidth of the signal dependent on type of application like audio, video etc.</a:t>
            </a:r>
          </a:p>
        </p:txBody>
      </p:sp>
      <p:sp>
        <p:nvSpPr>
          <p:cNvPr id="4" name="Rectangle 3"/>
          <p:cNvSpPr/>
          <p:nvPr/>
        </p:nvSpPr>
        <p:spPr>
          <a:xfrm>
            <a:off x="229507" y="304800"/>
            <a:ext cx="8914493" cy="784830"/>
          </a:xfrm>
          <a:prstGeom prst="rect">
            <a:avLst/>
          </a:prstGeom>
        </p:spPr>
        <p:txBody>
          <a:bodyPr wrap="none">
            <a:spAutoFit/>
          </a:bodyPr>
          <a:lstStyle/>
          <a:p>
            <a:pPr algn="ctr"/>
            <a:r>
              <a:rPr lang="en-US" sz="4500" b="1" dirty="0" smtClean="0">
                <a:solidFill>
                  <a:srgbClr val="7030A0"/>
                </a:solidFill>
                <a:effectLst>
                  <a:outerShdw blurRad="38100" dist="38100" dir="2700000" algn="tl">
                    <a:srgbClr val="000000">
                      <a:alpha val="43137"/>
                    </a:srgbClr>
                  </a:outerShdw>
                </a:effectLst>
                <a:latin typeface="Calibri (Headings)"/>
              </a:rPr>
              <a:t>4.</a:t>
            </a:r>
            <a:r>
              <a:rPr lang="en-US" sz="4500" b="1" dirty="0" smtClean="0">
                <a:solidFill>
                  <a:srgbClr val="7030A0"/>
                </a:solidFill>
                <a:effectLst>
                  <a:outerShdw blurRad="38100" dist="38100" dir="2700000" algn="tl">
                    <a:srgbClr val="000000">
                      <a:alpha val="43137"/>
                    </a:srgbClr>
                  </a:outerShdw>
                </a:effectLst>
                <a:latin typeface="+mj-lt"/>
              </a:rPr>
              <a:t> </a:t>
            </a:r>
            <a:r>
              <a:rPr lang="en-US" sz="4500" b="1" dirty="0" smtClean="0">
                <a:solidFill>
                  <a:srgbClr val="7030A0"/>
                </a:solidFill>
                <a:effectLst>
                  <a:outerShdw blurRad="38100" dist="38100" dir="2700000" algn="tl">
                    <a:srgbClr val="000000">
                      <a:alpha val="43137"/>
                    </a:srgbClr>
                  </a:outerShdw>
                </a:effectLst>
              </a:rPr>
              <a:t>Audio</a:t>
            </a:r>
            <a:r>
              <a:rPr lang="en-US" sz="4500" b="1" dirty="0" smtClean="0">
                <a:solidFill>
                  <a:srgbClr val="7030A0"/>
                </a:solidFill>
                <a:effectLst>
                  <a:outerShdw blurRad="38100" dist="38100" dir="2700000" algn="tl">
                    <a:srgbClr val="000000">
                      <a:alpha val="43137"/>
                    </a:srgbClr>
                  </a:outerShdw>
                </a:effectLst>
                <a:latin typeface="+mj-lt"/>
              </a:rPr>
              <a:t> </a:t>
            </a:r>
            <a:r>
              <a:rPr lang="en-US" sz="4500" b="1" dirty="0" smtClean="0">
                <a:solidFill>
                  <a:srgbClr val="7030A0"/>
                </a:solidFill>
                <a:effectLst>
                  <a:outerShdw blurRad="38100" dist="38100" dir="2700000" algn="tl">
                    <a:srgbClr val="000000">
                      <a:alpha val="43137"/>
                    </a:srgbClr>
                  </a:outerShdw>
                </a:effectLst>
              </a:rPr>
              <a:t>Frequency Transformer</a:t>
            </a:r>
            <a:endParaRPr lang="en-US" sz="4500" b="1"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43000"/>
          </a:xfrm>
        </p:spPr>
        <p:txBody>
          <a:bodyPr>
            <a:normAutofit/>
          </a:bodyPr>
          <a:lstStyle/>
          <a:p>
            <a:pPr algn="ctr"/>
            <a:r>
              <a:rPr lang="en-US" b="1" u="sng" dirty="0" smtClean="0"/>
              <a:t>SPECIAL TRANSFORMERS :</a:t>
            </a:r>
            <a:endParaRPr lang="en-US" b="1" u="sng" dirty="0"/>
          </a:p>
        </p:txBody>
      </p:sp>
      <p:sp>
        <p:nvSpPr>
          <p:cNvPr id="3" name="Content Placeholder 2"/>
          <p:cNvSpPr>
            <a:spLocks noGrp="1"/>
          </p:cNvSpPr>
          <p:nvPr>
            <p:ph idx="1"/>
          </p:nvPr>
        </p:nvSpPr>
        <p:spPr>
          <a:xfrm>
            <a:off x="381000" y="2468880"/>
            <a:ext cx="8229600" cy="4389120"/>
          </a:xfrm>
        </p:spPr>
        <p:txBody>
          <a:bodyPr>
            <a:normAutofit/>
          </a:bodyPr>
          <a:lstStyle/>
          <a:p>
            <a:pPr marL="571500" indent="-571500">
              <a:buFont typeface="+mj-lt"/>
              <a:buAutoNum type="romanUcPeriod"/>
            </a:pPr>
            <a:r>
              <a:rPr lang="en-US" sz="4000" b="1" dirty="0" smtClean="0">
                <a:solidFill>
                  <a:srgbClr val="7030A0"/>
                </a:solidFill>
              </a:rPr>
              <a:t>Current Transformer</a:t>
            </a:r>
          </a:p>
          <a:p>
            <a:pPr marL="571500" indent="-571500">
              <a:buFont typeface="+mj-lt"/>
              <a:buAutoNum type="romanUcPeriod"/>
            </a:pPr>
            <a:r>
              <a:rPr lang="en-US" sz="4000" b="1" dirty="0" smtClean="0">
                <a:solidFill>
                  <a:srgbClr val="7030A0"/>
                </a:solidFill>
              </a:rPr>
              <a:t>Potential Transformer</a:t>
            </a:r>
          </a:p>
          <a:p>
            <a:pPr marL="571500" indent="-571500">
              <a:buFont typeface="+mj-lt"/>
              <a:buAutoNum type="romanUcPeriod"/>
            </a:pPr>
            <a:r>
              <a:rPr lang="en-US" sz="4000" b="1" dirty="0" smtClean="0">
                <a:solidFill>
                  <a:srgbClr val="7030A0"/>
                </a:solidFill>
              </a:rPr>
              <a:t>Pulse Transformer</a:t>
            </a:r>
          </a:p>
          <a:p>
            <a:pPr marL="571500" indent="-571500">
              <a:buFont typeface="+mj-lt"/>
              <a:buAutoNum type="romanUcPeriod"/>
            </a:pPr>
            <a:r>
              <a:rPr lang="en-US" sz="4000" b="1" dirty="0" smtClean="0">
                <a:solidFill>
                  <a:srgbClr val="7030A0"/>
                </a:solidFill>
              </a:rPr>
              <a:t>Audio Frequency Transformer</a:t>
            </a:r>
          </a:p>
          <a:p>
            <a:pPr marL="571500" indent="-571500">
              <a:buFont typeface="+mj-lt"/>
              <a:buAutoNum type="romanUcPeriod"/>
            </a:pPr>
            <a:r>
              <a:rPr lang="en-US" sz="4000" b="1" dirty="0" smtClean="0">
                <a:solidFill>
                  <a:srgbClr val="7030A0"/>
                </a:solidFill>
              </a:rPr>
              <a:t>Grounding Transformer</a:t>
            </a:r>
            <a:endParaRPr lang="en-US" sz="4000" b="1" dirty="0">
              <a:solidFill>
                <a:srgbClr val="7030A0"/>
              </a:solidFill>
            </a:endParaRPr>
          </a:p>
        </p:txBody>
      </p:sp>
      <p:sp>
        <p:nvSpPr>
          <p:cNvPr id="5" name="Rectangle 4"/>
          <p:cNvSpPr/>
          <p:nvPr/>
        </p:nvSpPr>
        <p:spPr>
          <a:xfrm rot="1438390">
            <a:off x="6128858" y="427436"/>
            <a:ext cx="3071290" cy="584775"/>
          </a:xfrm>
          <a:prstGeom prst="rect">
            <a:avLst/>
          </a:prstGeom>
        </p:spPr>
        <p:txBody>
          <a:bodyPr wrap="none">
            <a:spAutoFit/>
          </a:bodyPr>
          <a:lstStyle/>
          <a:p>
            <a:r>
              <a:rPr lang="en-US" sz="2800" dirty="0" smtClean="0">
                <a:solidFill>
                  <a:schemeClr val="bg1"/>
                </a:solidFill>
              </a:rPr>
              <a:t>S</a:t>
            </a:r>
            <a:r>
              <a:rPr lang="en-US" dirty="0" smtClean="0">
                <a:solidFill>
                  <a:schemeClr val="bg1"/>
                </a:solidFill>
              </a:rPr>
              <a:t>PECIAL </a:t>
            </a:r>
            <a:r>
              <a:rPr lang="en-US" sz="3200" dirty="0" smtClean="0">
                <a:solidFill>
                  <a:schemeClr val="bg1"/>
                </a:solidFill>
              </a:rPr>
              <a:t>T</a:t>
            </a:r>
            <a:r>
              <a:rPr lang="en-US" dirty="0" smtClean="0">
                <a:solidFill>
                  <a:schemeClr val="bg1"/>
                </a:solidFill>
              </a:rPr>
              <a:t>RANSFORMERS</a:t>
            </a:r>
            <a:endParaRPr lang="en-US" dirty="0">
              <a:solidFill>
                <a:schemeClr val="bg1"/>
              </a:solidFill>
            </a:endParaRPr>
          </a:p>
        </p:txBody>
      </p:sp>
      <p:sp>
        <p:nvSpPr>
          <p:cNvPr id="6" name="Rectangle 5"/>
          <p:cNvSpPr/>
          <p:nvPr/>
        </p:nvSpPr>
        <p:spPr>
          <a:xfrm>
            <a:off x="0" y="0"/>
            <a:ext cx="3711785" cy="861774"/>
          </a:xfrm>
          <a:prstGeom prst="rect">
            <a:avLst/>
          </a:prstGeom>
        </p:spPr>
        <p:txBody>
          <a:bodyPr wrap="none">
            <a:spAutoFit/>
          </a:bodyPr>
          <a:lstStyle/>
          <a:p>
            <a:r>
              <a:rPr lang="en-US" dirty="0" smtClean="0">
                <a:solidFill>
                  <a:schemeClr val="bg2">
                    <a:lumMod val="25000"/>
                  </a:schemeClr>
                </a:solidFill>
              </a:rPr>
              <a:t> </a:t>
            </a:r>
            <a:r>
              <a:rPr lang="en-US" sz="5000" u="sng" dirty="0" smtClean="0">
                <a:solidFill>
                  <a:schemeClr val="bg2">
                    <a:lumMod val="25000"/>
                  </a:schemeClr>
                </a:solidFill>
              </a:rPr>
              <a:t>Topic name </a:t>
            </a:r>
            <a:r>
              <a:rPr lang="en-US" u="sng" dirty="0" smtClean="0">
                <a:solidFill>
                  <a:schemeClr val="bg2">
                    <a:lumMod val="25000"/>
                  </a:schemeClr>
                </a:solidFill>
              </a:rPr>
              <a:t>: </a:t>
            </a:r>
            <a:endParaRPr lang="en-US"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762000"/>
            <a:ext cx="8229600" cy="5791200"/>
          </a:xfrm>
        </p:spPr>
        <p:txBody>
          <a:bodyPr>
            <a:normAutofit/>
          </a:bodyPr>
          <a:lstStyle/>
          <a:p>
            <a:pPr>
              <a:lnSpc>
                <a:spcPct val="150000"/>
              </a:lnSpc>
              <a:buClr>
                <a:srgbClr val="002060"/>
              </a:buClr>
              <a:buFont typeface="Wingdings 2" pitchFamily="18" charset="2"/>
              <a:buChar char=""/>
            </a:pPr>
            <a:r>
              <a:rPr lang="en-US" sz="3000" dirty="0" smtClean="0"/>
              <a:t>There are basically two main applications of these transformers used in electronic circuit and handling variable frequencies.</a:t>
            </a:r>
          </a:p>
          <a:p>
            <a:pPr>
              <a:lnSpc>
                <a:spcPct val="150000"/>
              </a:lnSpc>
              <a:buClr>
                <a:srgbClr val="002060"/>
              </a:buClr>
              <a:buFont typeface="Wingdings 2" pitchFamily="18" charset="2"/>
              <a:buChar char=""/>
            </a:pPr>
            <a:r>
              <a:rPr lang="en-US" sz="3000" dirty="0" smtClean="0"/>
              <a:t> Firstly the load is coupled to the source in such a way as to have maximum power to transfer from source to load which requires impedance matching.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838200"/>
            <a:ext cx="8229600" cy="5867400"/>
          </a:xfrm>
        </p:spPr>
        <p:txBody>
          <a:bodyPr>
            <a:normAutofit fontScale="92500"/>
          </a:bodyPr>
          <a:lstStyle/>
          <a:p>
            <a:pPr>
              <a:lnSpc>
                <a:spcPct val="150000"/>
              </a:lnSpc>
              <a:buClr>
                <a:srgbClr val="7030A0"/>
              </a:buClr>
              <a:buFont typeface="Wingdings 2" pitchFamily="18" charset="2"/>
              <a:buChar char="¦"/>
            </a:pPr>
            <a:r>
              <a:rPr lang="en-US" sz="3000" dirty="0" smtClean="0"/>
              <a:t> Under this case, the efficiency may be as low as </a:t>
            </a:r>
            <a:r>
              <a:rPr lang="en-US" sz="3000" dirty="0" smtClean="0">
                <a:solidFill>
                  <a:schemeClr val="accent1"/>
                </a:solidFill>
                <a:latin typeface="Arial Black" pitchFamily="34" charset="0"/>
              </a:rPr>
              <a:t>50% </a:t>
            </a:r>
            <a:r>
              <a:rPr lang="en-US" sz="3000" dirty="0" smtClean="0"/>
              <a:t>but it is not the important consideration here.</a:t>
            </a:r>
          </a:p>
          <a:p>
            <a:pPr>
              <a:lnSpc>
                <a:spcPct val="150000"/>
              </a:lnSpc>
              <a:buClr>
                <a:srgbClr val="7030A0"/>
              </a:buClr>
              <a:buFont typeface="Wingdings 2" pitchFamily="18" charset="2"/>
              <a:buChar char="¦"/>
            </a:pPr>
            <a:r>
              <a:rPr lang="en-US" sz="3000" dirty="0" smtClean="0"/>
              <a:t> Since the prime importance here is for maximum power transfer rather than maximum efficiency in case of power transformer.</a:t>
            </a:r>
          </a:p>
          <a:p>
            <a:pPr>
              <a:lnSpc>
                <a:spcPct val="150000"/>
              </a:lnSpc>
              <a:buClr>
                <a:srgbClr val="7030A0"/>
              </a:buClr>
              <a:buFont typeface="Wingdings 2" pitchFamily="18" charset="2"/>
              <a:buChar char="¦"/>
            </a:pPr>
            <a:r>
              <a:rPr lang="en-US" sz="3000" dirty="0" smtClean="0"/>
              <a:t> These transformers  are called </a:t>
            </a:r>
            <a:r>
              <a:rPr lang="en-US" sz="3000" b="1" dirty="0" smtClean="0">
                <a:solidFill>
                  <a:schemeClr val="accent1"/>
                </a:solidFill>
              </a:rPr>
              <a:t>output transformers</a:t>
            </a:r>
            <a:r>
              <a:rPr lang="en-US" sz="3000" dirty="0" smtClean="0">
                <a:solidFill>
                  <a:schemeClr val="accent1"/>
                </a:solidFill>
              </a:rPr>
              <a:t>.</a:t>
            </a:r>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Autofit/>
          </a:bodyPr>
          <a:lstStyle/>
          <a:p>
            <a:pPr>
              <a:buClr>
                <a:srgbClr val="7030A0"/>
              </a:buClr>
              <a:buFont typeface="Wingdings 2" pitchFamily="18" charset="2"/>
              <a:buChar char="¦"/>
            </a:pPr>
            <a:r>
              <a:rPr lang="en-US" sz="3000" dirty="0" smtClean="0"/>
              <a:t>If these transformers are employed in audio applications, they are called </a:t>
            </a:r>
            <a:r>
              <a:rPr lang="en-US" sz="3000" b="1" dirty="0" smtClean="0">
                <a:solidFill>
                  <a:schemeClr val="accent1"/>
                </a:solidFill>
              </a:rPr>
              <a:t>audio transformers</a:t>
            </a:r>
            <a:r>
              <a:rPr lang="en-US" sz="3000" dirty="0" smtClean="0">
                <a:solidFill>
                  <a:schemeClr val="accent1"/>
                </a:solidFill>
              </a:rPr>
              <a:t>. </a:t>
            </a:r>
          </a:p>
          <a:p>
            <a:pPr>
              <a:buClr>
                <a:srgbClr val="7030A0"/>
              </a:buClr>
              <a:buFont typeface="Wingdings 2" pitchFamily="18" charset="2"/>
              <a:buChar char="¦"/>
            </a:pPr>
            <a:r>
              <a:rPr lang="en-US" sz="3000" dirty="0" smtClean="0"/>
              <a:t> Secondly these transformers provide a path for dc bias current through its primary circuit while it keeps this current away from secondary circuit.</a:t>
            </a:r>
          </a:p>
          <a:p>
            <a:pPr>
              <a:buClr>
                <a:srgbClr val="7030A0"/>
              </a:buClr>
              <a:buFont typeface="Wingdings 2" pitchFamily="18" charset="2"/>
              <a:buChar char="¦"/>
            </a:pPr>
            <a:r>
              <a:rPr lang="en-US" sz="3000" dirty="0" smtClean="0"/>
              <a:t> The main factor to be considered in case of these transformers is that the amplitude of voltage gain which is ratio of output voltage to input voltage should remain nearly constant over the range of frequencies. </a:t>
            </a:r>
            <a:endParaRPr lang="en-US" sz="3000" dirty="0"/>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990600"/>
            <a:ext cx="8229600" cy="5105400"/>
          </a:xfrm>
        </p:spPr>
        <p:txBody>
          <a:bodyPr>
            <a:normAutofit/>
          </a:bodyPr>
          <a:lstStyle/>
          <a:p>
            <a:pPr>
              <a:lnSpc>
                <a:spcPct val="150000"/>
              </a:lnSpc>
              <a:buClr>
                <a:srgbClr val="7030A0"/>
              </a:buClr>
              <a:buFont typeface="Wingdings 2" pitchFamily="18" charset="2"/>
              <a:buChar char="¦"/>
            </a:pPr>
            <a:r>
              <a:rPr lang="en-US" sz="3200" dirty="0" smtClean="0"/>
              <a:t> The phase shift between input and output voltage should also be small over the working range of frequencies.</a:t>
            </a:r>
          </a:p>
          <a:p>
            <a:pPr>
              <a:lnSpc>
                <a:spcPct val="150000"/>
              </a:lnSpc>
              <a:buClr>
                <a:srgbClr val="7030A0"/>
              </a:buClr>
              <a:buFont typeface="Wingdings 2" pitchFamily="18" charset="2"/>
              <a:buChar char="¦"/>
            </a:pPr>
            <a:r>
              <a:rPr lang="en-US" sz="3200" dirty="0" smtClean="0"/>
              <a:t> To study the gain and phase characteristics with frequency , logarithmic scale should be used as frequency range is large.</a:t>
            </a:r>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533400" y="4114800"/>
            <a:ext cx="8229600" cy="2743200"/>
          </a:xfrm>
        </p:spPr>
        <p:txBody>
          <a:bodyPr>
            <a:normAutofit/>
          </a:bodyPr>
          <a:lstStyle/>
          <a:p>
            <a:pPr>
              <a:buClr>
                <a:srgbClr val="7030A0"/>
              </a:buClr>
              <a:buFont typeface="Wingdings 2" pitchFamily="18" charset="2"/>
              <a:buChar char="¦"/>
            </a:pPr>
            <a:r>
              <a:rPr lang="en-US" sz="3200" dirty="0" smtClean="0"/>
              <a:t>The phase shift between input and output voltage To study these characteristic under various range of frequencies, let us consider the equivalent circuit of the transformer as shown in Fig.  </a:t>
            </a:r>
            <a:endParaRPr lang="en-US" sz="3200" dirty="0"/>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pic>
        <p:nvPicPr>
          <p:cNvPr id="25606" name="Picture 6"/>
          <p:cNvPicPr>
            <a:picLocks noChangeAspect="1" noChangeArrowheads="1"/>
          </p:cNvPicPr>
          <p:nvPr/>
        </p:nvPicPr>
        <p:blipFill>
          <a:blip r:embed="rId2"/>
          <a:srcRect/>
          <a:stretch>
            <a:fillRect/>
          </a:stretch>
        </p:blipFill>
        <p:spPr bwMode="auto">
          <a:xfrm>
            <a:off x="304800" y="381000"/>
            <a:ext cx="8382000" cy="3276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1000"/>
                                        <p:tgtEl>
                                          <p:spTgt spid="25606"/>
                                        </p:tgtEl>
                                      </p:cBhvr>
                                    </p:animEffect>
                                    <p:anim calcmode="lin" valueType="num">
                                      <p:cBhvr>
                                        <p:cTn id="8" dur="1000" fill="hold"/>
                                        <p:tgtEl>
                                          <p:spTgt spid="25606"/>
                                        </p:tgtEl>
                                        <p:attrNameLst>
                                          <p:attrName>ppt_x</p:attrName>
                                        </p:attrNameLst>
                                      </p:cBhvr>
                                      <p:tavLst>
                                        <p:tav tm="0">
                                          <p:val>
                                            <p:strVal val="#ppt_x"/>
                                          </p:val>
                                        </p:tav>
                                        <p:tav tm="100000">
                                          <p:val>
                                            <p:strVal val="#ppt_x"/>
                                          </p:val>
                                        </p:tav>
                                      </p:tavLst>
                                    </p:anim>
                                    <p:anim calcmode="lin" valueType="num">
                                      <p:cBhvr>
                                        <p:cTn id="9" dur="900" decel="100000" fill="hold"/>
                                        <p:tgtEl>
                                          <p:spTgt spid="256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838200"/>
            <a:ext cx="8229600" cy="5486400"/>
          </a:xfrm>
        </p:spPr>
        <p:txBody>
          <a:bodyPr>
            <a:normAutofit fontScale="92500"/>
          </a:bodyPr>
          <a:lstStyle/>
          <a:p>
            <a:pPr>
              <a:lnSpc>
                <a:spcPct val="150000"/>
              </a:lnSpc>
              <a:buClr>
                <a:srgbClr val="7030A0"/>
              </a:buClr>
              <a:buFont typeface="Wingdings 2" pitchFamily="18" charset="2"/>
              <a:buChar char="¦"/>
            </a:pPr>
            <a:r>
              <a:rPr lang="en-US" sz="3200" dirty="0" smtClean="0"/>
              <a:t>The source is having internal resistance Rs and it is driving the load resistance RL .</a:t>
            </a:r>
          </a:p>
          <a:p>
            <a:pPr>
              <a:lnSpc>
                <a:spcPct val="150000"/>
              </a:lnSpc>
              <a:buClr>
                <a:srgbClr val="7030A0"/>
              </a:buClr>
              <a:buFont typeface="Wingdings 2" pitchFamily="18" charset="2"/>
              <a:buChar char="¦"/>
            </a:pPr>
            <a:r>
              <a:rPr lang="en-US" sz="3200" dirty="0" smtClean="0"/>
              <a:t>Lo is magnetizing branch inductance inductance while L1 and L2 are leakage inductance of primary and secondary coil respectively.</a:t>
            </a:r>
          </a:p>
          <a:p>
            <a:pPr>
              <a:lnSpc>
                <a:spcPct val="150000"/>
              </a:lnSpc>
              <a:buClr>
                <a:srgbClr val="7030A0"/>
              </a:buClr>
              <a:buFont typeface="Wingdings 2" pitchFamily="18" charset="2"/>
              <a:buChar char="¦"/>
            </a:pPr>
            <a:r>
              <a:rPr lang="en-US" sz="3200" dirty="0" smtClean="0"/>
              <a:t>Let us consider the mid frequency region first. </a:t>
            </a:r>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609600"/>
            <a:ext cx="8229600" cy="5715000"/>
          </a:xfrm>
        </p:spPr>
        <p:txBody>
          <a:bodyPr/>
          <a:lstStyle/>
          <a:p>
            <a:pPr>
              <a:buClr>
                <a:srgbClr val="7030A0"/>
              </a:buClr>
              <a:buFont typeface="Wingdings 2" pitchFamily="18" charset="2"/>
              <a:buChar char="¦"/>
            </a:pPr>
            <a:r>
              <a:rPr lang="en-US" sz="3000" dirty="0" smtClean="0"/>
              <a:t>In this region the leakage inductances on both sides be neglected as they cause very small voltage drops while the magnetizing inductance branch treated as open circuit.</a:t>
            </a:r>
          </a:p>
          <a:p>
            <a:pPr>
              <a:buClr>
                <a:srgbClr val="7030A0"/>
              </a:buClr>
              <a:buFont typeface="Wingdings 2" pitchFamily="18" charset="2"/>
              <a:buChar char="¦"/>
            </a:pPr>
            <a:r>
              <a:rPr lang="en-US" sz="3000" dirty="0" smtClean="0"/>
              <a:t>The equivalent circuit in this is shown in the Fig.       </a:t>
            </a:r>
          </a:p>
          <a:p>
            <a:pPr>
              <a:buClr>
                <a:srgbClr val="7030A0"/>
              </a:buClr>
              <a:buNone/>
            </a:pPr>
            <a:r>
              <a:rPr lang="en-US" b="1" dirty="0" smtClean="0"/>
              <a:t>                       </a:t>
            </a:r>
            <a:endParaRPr lang="en-US" b="1" dirty="0"/>
          </a:p>
        </p:txBody>
      </p:sp>
      <p:sp>
        <p:nvSpPr>
          <p:cNvPr id="4" name="Rectangle 3"/>
          <p:cNvSpPr/>
          <p:nvPr/>
        </p:nvSpPr>
        <p:spPr>
          <a:xfrm rot="5400000">
            <a:off x="7377881" y="2491143"/>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pic>
        <p:nvPicPr>
          <p:cNvPr id="5" name="Picture 2"/>
          <p:cNvPicPr>
            <a:picLocks noChangeAspect="1" noChangeArrowheads="1"/>
          </p:cNvPicPr>
          <p:nvPr/>
        </p:nvPicPr>
        <p:blipFill>
          <a:blip r:embed="rId2"/>
          <a:srcRect/>
          <a:stretch>
            <a:fillRect/>
          </a:stretch>
        </p:blipFill>
        <p:spPr bwMode="auto">
          <a:xfrm>
            <a:off x="1066800" y="3657600"/>
            <a:ext cx="6934200" cy="2971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4" name="Rectangle 3"/>
          <p:cNvSpPr/>
          <p:nvPr/>
        </p:nvSpPr>
        <p:spPr>
          <a:xfrm rot="5400000">
            <a:off x="7377875" y="5091876"/>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graphicFrame>
        <p:nvGraphicFramePr>
          <p:cNvPr id="26627" name="Object 3"/>
          <p:cNvGraphicFramePr>
            <a:graphicFrameLocks noChangeAspect="1"/>
          </p:cNvGraphicFramePr>
          <p:nvPr/>
        </p:nvGraphicFramePr>
        <p:xfrm>
          <a:off x="228600" y="1219200"/>
          <a:ext cx="990600" cy="1295400"/>
        </p:xfrm>
        <a:graphic>
          <a:graphicData uri="http://schemas.openxmlformats.org/presentationml/2006/ole">
            <p:oleObj spid="_x0000_s26627" name="Equation" r:id="rId3" imgW="190440" imgH="228600" progId="Equation.3">
              <p:embed/>
            </p:oleObj>
          </a:graphicData>
        </a:graphic>
      </p:graphicFrame>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0" name="Rectangle 6"/>
          <p:cNvSpPr>
            <a:spLocks noChangeArrowheads="1"/>
          </p:cNvSpPr>
          <p:nvPr/>
        </p:nvSpPr>
        <p:spPr bwMode="auto">
          <a:xfrm>
            <a:off x="1219200" y="685800"/>
            <a:ext cx="7924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3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3000" b="0" i="0" u="none" strike="noStrike" cap="none" normalizeH="0" baseline="0" dirty="0" smtClean="0">
                <a:ln>
                  <a:noFill/>
                </a:ln>
                <a:effectLst/>
                <a:latin typeface="Calibri" pitchFamily="34" charset="0"/>
                <a:ea typeface="Calibri" pitchFamily="34" charset="0"/>
                <a:cs typeface="Times New Roman" pitchFamily="18" charset="0"/>
              </a:rPr>
              <a:t>= Equivalent resistance of secondary referred to primary</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sz="3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30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effectLst/>
                <a:latin typeface="Calibri" pitchFamily="34" charset="0"/>
                <a:ea typeface="Calibri" pitchFamily="34" charset="0"/>
                <a:cs typeface="Times New Roman" pitchFamily="18" charset="0"/>
              </a:rPr>
              <a:t>= Transformation</a:t>
            </a:r>
            <a:r>
              <a:rPr kumimoji="0" lang="en-US" sz="3000" b="0" i="0" u="none" strike="noStrike" cap="none" normalizeH="0" dirty="0" smtClean="0">
                <a:ln>
                  <a:noFill/>
                </a:ln>
                <a:effectLst/>
                <a:latin typeface="Calibri" pitchFamily="34" charset="0"/>
                <a:ea typeface="Calibri" pitchFamily="34" charset="0"/>
                <a:cs typeface="Times New Roman" pitchFamily="18" charset="0"/>
              </a:rPr>
              <a:t> ratio =</a:t>
            </a:r>
            <a:endParaRPr kumimoji="0" lang="en-US" sz="30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Arial" pitchFamily="34" charset="0"/>
              <a:cs typeface="Arial" pitchFamily="34" charset="0"/>
            </a:endParaRPr>
          </a:p>
        </p:txBody>
      </p:sp>
      <p:graphicFrame>
        <p:nvGraphicFramePr>
          <p:cNvPr id="26631" name="Object 7"/>
          <p:cNvGraphicFramePr>
            <a:graphicFrameLocks noChangeAspect="1"/>
          </p:cNvGraphicFramePr>
          <p:nvPr/>
        </p:nvGraphicFramePr>
        <p:xfrm>
          <a:off x="685800" y="3886200"/>
          <a:ext cx="533400" cy="609600"/>
        </p:xfrm>
        <a:graphic>
          <a:graphicData uri="http://schemas.openxmlformats.org/presentationml/2006/ole">
            <p:oleObj spid="_x0000_s26631" name="Equation" r:id="rId4" imgW="164880" imgH="152280" progId="Equation.3">
              <p:embed/>
            </p:oleObj>
          </a:graphicData>
        </a:graphic>
      </p:graphicFrame>
      <p:graphicFrame>
        <p:nvGraphicFramePr>
          <p:cNvPr id="26632" name="Object 8"/>
          <p:cNvGraphicFramePr>
            <a:graphicFrameLocks noChangeAspect="1"/>
          </p:cNvGraphicFramePr>
          <p:nvPr/>
        </p:nvGraphicFramePr>
        <p:xfrm>
          <a:off x="5181600" y="3505200"/>
          <a:ext cx="1219200" cy="1600200"/>
        </p:xfrm>
        <a:graphic>
          <a:graphicData uri="http://schemas.openxmlformats.org/presentationml/2006/ole">
            <p:oleObj spid="_x0000_s26632" name="Equation" r:id="rId5" imgW="2538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slide(fromBottom)">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30">
                                            <p:txEl>
                                              <p:pRg st="1" end="1"/>
                                            </p:txEl>
                                          </p:spTgt>
                                        </p:tgtEl>
                                        <p:attrNameLst>
                                          <p:attrName>style.visibility</p:attrName>
                                        </p:attrNameLst>
                                      </p:cBhvr>
                                      <p:to>
                                        <p:strVal val="visible"/>
                                      </p:to>
                                    </p:set>
                                    <p:anim calcmode="lin" valueType="num">
                                      <p:cBhvr additive="base">
                                        <p:cTn id="12" dur="500" fill="hold"/>
                                        <p:tgtEl>
                                          <p:spTgt spid="2663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slide(fromBottom)">
                                      <p:cBhvr>
                                        <p:cTn id="18" dur="500"/>
                                        <p:tgtEl>
                                          <p:spTgt spid="266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anim calcmode="lin" valueType="num">
                                      <p:cBhvr additive="base">
                                        <p:cTn id="23" dur="500" fill="hold"/>
                                        <p:tgtEl>
                                          <p:spTgt spid="266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6632"/>
                                        </p:tgtEl>
                                        <p:attrNameLst>
                                          <p:attrName>style.visibility</p:attrName>
                                        </p:attrNameLst>
                                      </p:cBhvr>
                                      <p:to>
                                        <p:strVal val="visible"/>
                                      </p:to>
                                    </p:set>
                                    <p:animEffect transition="in" filter="slide(fromBottom)">
                                      <p:cBhvr>
                                        <p:cTn id="29"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a:lnSpc>
                <a:spcPct val="150000"/>
              </a:lnSpc>
              <a:buClr>
                <a:schemeClr val="accent3">
                  <a:lumMod val="50000"/>
                </a:schemeClr>
              </a:buClr>
              <a:buFont typeface="Constantia" pitchFamily="18" charset="0"/>
              <a:buChar char="&gt;"/>
            </a:pPr>
            <a:r>
              <a:rPr lang="en-US" sz="3500" dirty="0" smtClean="0"/>
              <a:t>Now to find out the ratio          we can use potential divider rule,</a:t>
            </a:r>
            <a:endParaRPr lang="en-US" sz="3000" dirty="0" smtClean="0"/>
          </a:p>
          <a:p>
            <a:pPr>
              <a:buClr>
                <a:schemeClr val="accent3">
                  <a:lumMod val="50000"/>
                </a:schemeClr>
              </a:buClr>
              <a:buFont typeface="Constantia" pitchFamily="18" charset="0"/>
              <a:buChar char="&gt;"/>
            </a:pPr>
            <a:r>
              <a:rPr lang="en-US" sz="4000" dirty="0" smtClean="0"/>
              <a:t>We have,                                            </a:t>
            </a:r>
          </a:p>
        </p:txBody>
      </p:sp>
      <p:sp>
        <p:nvSpPr>
          <p:cNvPr id="4" name="Rectangle 3"/>
          <p:cNvSpPr/>
          <p:nvPr/>
        </p:nvSpPr>
        <p:spPr>
          <a:xfrm rot="5400000">
            <a:off x="7377875" y="5091876"/>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33" name="Object 9"/>
          <p:cNvGraphicFramePr>
            <a:graphicFrameLocks noChangeAspect="1"/>
          </p:cNvGraphicFramePr>
          <p:nvPr/>
        </p:nvGraphicFramePr>
        <p:xfrm>
          <a:off x="5791200" y="762000"/>
          <a:ext cx="685800" cy="1219200"/>
        </p:xfrm>
        <a:graphic>
          <a:graphicData uri="http://schemas.openxmlformats.org/presentationml/2006/ole">
            <p:oleObj spid="_x0000_s40965" name="Equation" r:id="rId3" imgW="228600" imgH="457200" progId="Equation.3">
              <p:embed/>
            </p:oleObj>
          </a:graphicData>
        </a:graphic>
      </p:graphicFrame>
      <p:graphicFrame>
        <p:nvGraphicFramePr>
          <p:cNvPr id="26634" name="Object 10"/>
          <p:cNvGraphicFramePr>
            <a:graphicFrameLocks noChangeAspect="1"/>
          </p:cNvGraphicFramePr>
          <p:nvPr/>
        </p:nvGraphicFramePr>
        <p:xfrm>
          <a:off x="457200" y="3733800"/>
          <a:ext cx="7467600" cy="1676400"/>
        </p:xfrm>
        <a:graphic>
          <a:graphicData uri="http://schemas.openxmlformats.org/presentationml/2006/ole">
            <p:oleObj spid="_x0000_s40966" name="Equation" r:id="rId4" imgW="1206360" imgH="304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slide(fromBottom)">
                                      <p:cBhvr>
                                        <p:cTn id="12" dur="500"/>
                                        <p:tgtEl>
                                          <p:spTgt spid="266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6634"/>
                                        </p:tgtEl>
                                        <p:attrNameLst>
                                          <p:attrName>style.visibility</p:attrName>
                                        </p:attrNameLst>
                                      </p:cBhvr>
                                      <p:to>
                                        <p:strVal val="visible"/>
                                      </p:to>
                                    </p:set>
                                    <p:animEffect transition="in" filter="slide(fromBottom)">
                                      <p:cBhvr>
                                        <p:cTn id="23"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1066800"/>
            <a:ext cx="8229600" cy="5257800"/>
          </a:xfrm>
        </p:spPr>
        <p:txBody>
          <a:bodyPr>
            <a:normAutofit/>
          </a:bodyPr>
          <a:lstStyle/>
          <a:p>
            <a:pPr>
              <a:buClr>
                <a:schemeClr val="accent3">
                  <a:lumMod val="50000"/>
                </a:schemeClr>
              </a:buClr>
              <a:buFont typeface="Constantia" pitchFamily="18" charset="0"/>
              <a:buChar char="&gt;"/>
            </a:pPr>
            <a:r>
              <a:rPr lang="en-US" sz="4000" dirty="0" smtClean="0"/>
              <a:t>  Let</a:t>
            </a:r>
          </a:p>
          <a:p>
            <a:pPr>
              <a:buClr>
                <a:schemeClr val="accent3">
                  <a:lumMod val="50000"/>
                </a:schemeClr>
              </a:buClr>
              <a:buFont typeface="Constantia" pitchFamily="18" charset="0"/>
              <a:buChar char="&gt;"/>
            </a:pPr>
            <a:endParaRPr lang="en-US" sz="3000" dirty="0" smtClean="0"/>
          </a:p>
          <a:p>
            <a:pPr>
              <a:buClr>
                <a:schemeClr val="accent3">
                  <a:lumMod val="50000"/>
                </a:schemeClr>
              </a:buClr>
              <a:buNone/>
            </a:pPr>
            <a:r>
              <a:rPr lang="en-US" sz="3000" dirty="0" smtClean="0"/>
              <a:t>                                          </a:t>
            </a:r>
          </a:p>
          <a:p>
            <a:pPr>
              <a:buClr>
                <a:schemeClr val="accent3">
                  <a:lumMod val="50000"/>
                </a:schemeClr>
              </a:buClr>
              <a:buNone/>
            </a:pPr>
            <a:endParaRPr lang="en-US" sz="3000" dirty="0" smtClean="0"/>
          </a:p>
          <a:p>
            <a:pPr>
              <a:buClr>
                <a:schemeClr val="accent3">
                  <a:lumMod val="50000"/>
                </a:schemeClr>
              </a:buClr>
              <a:buNone/>
            </a:pPr>
            <a:r>
              <a:rPr lang="en-US" sz="3000" dirty="0" smtClean="0"/>
              <a:t>                                  </a:t>
            </a:r>
          </a:p>
          <a:p>
            <a:pPr>
              <a:buClr>
                <a:schemeClr val="accent3">
                  <a:lumMod val="50000"/>
                </a:schemeClr>
              </a:buClr>
              <a:buNone/>
            </a:pPr>
            <a:endParaRPr lang="en-US" sz="3000" dirty="0" smtClean="0"/>
          </a:p>
          <a:p>
            <a:pPr>
              <a:buClr>
                <a:schemeClr val="accent3">
                  <a:lumMod val="50000"/>
                </a:schemeClr>
              </a:buClr>
              <a:buNone/>
            </a:pPr>
            <a:r>
              <a:rPr lang="en-US" sz="4000" dirty="0" smtClean="0"/>
              <a:t>But  </a:t>
            </a:r>
            <a:endParaRPr lang="en-US" sz="4000" dirty="0"/>
          </a:p>
        </p:txBody>
      </p:sp>
      <p:sp>
        <p:nvSpPr>
          <p:cNvPr id="4" name="Rectangle 3"/>
          <p:cNvSpPr/>
          <p:nvPr/>
        </p:nvSpPr>
        <p:spPr>
          <a:xfrm rot="5400000">
            <a:off x="7377875" y="5091876"/>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35" name="Object 11"/>
          <p:cNvGraphicFramePr>
            <a:graphicFrameLocks noChangeAspect="1"/>
          </p:cNvGraphicFramePr>
          <p:nvPr/>
        </p:nvGraphicFramePr>
        <p:xfrm>
          <a:off x="2590800" y="914400"/>
          <a:ext cx="5029200" cy="1219200"/>
        </p:xfrm>
        <a:graphic>
          <a:graphicData uri="http://schemas.openxmlformats.org/presentationml/2006/ole">
            <p:oleObj spid="_x0000_s89092" name="Equation" r:id="rId3" imgW="1117440" imgH="253800" progId="Equation.3">
              <p:embed/>
            </p:oleObj>
          </a:graphicData>
        </a:graphic>
      </p:graphicFrame>
      <p:graphicFrame>
        <p:nvGraphicFramePr>
          <p:cNvPr id="26636" name="Object 12"/>
          <p:cNvGraphicFramePr>
            <a:graphicFrameLocks noChangeAspect="1"/>
          </p:cNvGraphicFramePr>
          <p:nvPr/>
        </p:nvGraphicFramePr>
        <p:xfrm>
          <a:off x="304800" y="2362200"/>
          <a:ext cx="4648200" cy="1752600"/>
        </p:xfrm>
        <a:graphic>
          <a:graphicData uri="http://schemas.openxmlformats.org/presentationml/2006/ole">
            <p:oleObj spid="_x0000_s89093" name="Equation" r:id="rId4" imgW="1155600" imgH="507960" progId="Equation.3">
              <p:embed/>
            </p:oleObj>
          </a:graphicData>
        </a:graphic>
      </p:graphicFrame>
      <p:graphicFrame>
        <p:nvGraphicFramePr>
          <p:cNvPr id="26637" name="Object 13"/>
          <p:cNvGraphicFramePr>
            <a:graphicFrameLocks noChangeAspect="1"/>
          </p:cNvGraphicFramePr>
          <p:nvPr/>
        </p:nvGraphicFramePr>
        <p:xfrm>
          <a:off x="2438400" y="4419600"/>
          <a:ext cx="6019800" cy="1981200"/>
        </p:xfrm>
        <a:graphic>
          <a:graphicData uri="http://schemas.openxmlformats.org/presentationml/2006/ole">
            <p:oleObj spid="_x0000_s89094" name="Equation" r:id="rId5" imgW="1612800" imgH="685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6635"/>
                                        </p:tgtEl>
                                        <p:attrNameLst>
                                          <p:attrName>style.visibility</p:attrName>
                                        </p:attrNameLst>
                                      </p:cBhvr>
                                      <p:to>
                                        <p:strVal val="visible"/>
                                      </p:to>
                                    </p:set>
                                    <p:animEffect transition="in" filter="slide(fromBottom)">
                                      <p:cBhvr>
                                        <p:cTn id="13" dur="500"/>
                                        <p:tgtEl>
                                          <p:spTgt spid="266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6636"/>
                                        </p:tgtEl>
                                        <p:attrNameLst>
                                          <p:attrName>style.visibility</p:attrName>
                                        </p:attrNameLst>
                                      </p:cBhvr>
                                      <p:to>
                                        <p:strVal val="visible"/>
                                      </p:to>
                                    </p:set>
                                    <p:animEffect transition="in" filter="slide(fromBottom)">
                                      <p:cBhvr>
                                        <p:cTn id="18" dur="500"/>
                                        <p:tgtEl>
                                          <p:spTgt spid="2663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6637"/>
                                        </p:tgtEl>
                                        <p:attrNameLst>
                                          <p:attrName>style.visibility</p:attrName>
                                        </p:attrNameLst>
                                      </p:cBhvr>
                                      <p:to>
                                        <p:strVal val="visible"/>
                                      </p:to>
                                    </p:set>
                                    <p:animEffect transition="in" filter="slide(fromBottom)">
                                      <p:cBhvr>
                                        <p:cTn id="35"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304800" y="1447800"/>
            <a:ext cx="4800600" cy="5181600"/>
          </a:xfrm>
        </p:spPr>
        <p:txBody>
          <a:bodyPr>
            <a:noAutofit/>
          </a:bodyPr>
          <a:lstStyle/>
          <a:p>
            <a:pPr>
              <a:buClr>
                <a:srgbClr val="FF0000"/>
              </a:buClr>
              <a:buFont typeface="Constantia" pitchFamily="18" charset="0"/>
              <a:buChar char="¤"/>
            </a:pPr>
            <a:r>
              <a:rPr lang="en-US" sz="3000" dirty="0" smtClean="0"/>
              <a:t>The large alternating currents which can not be sensed or passed through normal ammeters and current coil of wattmeter's, energy meters can easily be measured by use of current transformers along with normal low rang instruments.</a:t>
            </a:r>
          </a:p>
        </p:txBody>
      </p:sp>
      <p:sp>
        <p:nvSpPr>
          <p:cNvPr id="4" name="Rectangle 3"/>
          <p:cNvSpPr/>
          <p:nvPr/>
        </p:nvSpPr>
        <p:spPr>
          <a:xfrm>
            <a:off x="381000" y="228600"/>
            <a:ext cx="7391400" cy="769441"/>
          </a:xfrm>
          <a:prstGeom prst="rect">
            <a:avLst/>
          </a:prstGeom>
        </p:spPr>
        <p:txBody>
          <a:bodyPr wrap="square">
            <a:spAutoFit/>
          </a:bodyPr>
          <a:lstStyle/>
          <a:p>
            <a:pPr marL="571500" indent="-571500">
              <a:buFont typeface="+mj-lt"/>
              <a:buAutoNum type="romanUcPeriod"/>
            </a:pPr>
            <a:r>
              <a:rPr lang="en-US" sz="4400" b="1" u="sng" dirty="0" smtClean="0">
                <a:solidFill>
                  <a:srgbClr val="7030A0"/>
                </a:solidFill>
                <a:effectLst>
                  <a:outerShdw blurRad="38100" dist="38100" dir="2700000" algn="tl">
                    <a:srgbClr val="000000">
                      <a:alpha val="43137"/>
                    </a:srgbClr>
                  </a:outerShdw>
                </a:effectLst>
              </a:rPr>
              <a:t>Current Transformer</a:t>
            </a:r>
          </a:p>
        </p:txBody>
      </p:sp>
      <p:pic>
        <p:nvPicPr>
          <p:cNvPr id="8" name="Picture 2"/>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5029200" y="1295400"/>
            <a:ext cx="4114800" cy="4724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990600" y="4419600"/>
          <a:ext cx="6553199" cy="1447800"/>
        </p:xfrm>
        <a:graphic>
          <a:graphicData uri="http://schemas.openxmlformats.org/presentationml/2006/ole">
            <p:oleObj spid="_x0000_s27650" name="Equation" r:id="rId3" imgW="1688760" imgH="507960" progId="Equation.3">
              <p:embed/>
            </p:oleObj>
          </a:graphicData>
        </a:graphic>
      </p:graphicFrame>
      <p:sp>
        <p:nvSpPr>
          <p:cNvPr id="2" name="Title 1"/>
          <p:cNvSpPr>
            <a:spLocks noGrp="1"/>
          </p:cNvSpPr>
          <p:nvPr>
            <p:ph type="title"/>
          </p:nvPr>
        </p:nvSpPr>
        <p:spPr>
          <a:xfrm>
            <a:off x="533400" y="9144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4" name="Rectangle 3"/>
          <p:cNvSpPr/>
          <p:nvPr/>
        </p:nvSpPr>
        <p:spPr>
          <a:xfrm rot="5400000">
            <a:off x="7377875" y="1396792"/>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graphicFrame>
        <p:nvGraphicFramePr>
          <p:cNvPr id="27649" name="Object 1"/>
          <p:cNvGraphicFramePr>
            <a:graphicFrameLocks noChangeAspect="1"/>
          </p:cNvGraphicFramePr>
          <p:nvPr/>
        </p:nvGraphicFramePr>
        <p:xfrm>
          <a:off x="762000" y="990600"/>
          <a:ext cx="7391400" cy="1981200"/>
        </p:xfrm>
        <a:graphic>
          <a:graphicData uri="http://schemas.openxmlformats.org/presentationml/2006/ole">
            <p:oleObj spid="_x0000_s27649" name="Equation" r:id="rId4" imgW="1549080" imgH="507960" progId="Equation.3">
              <p:embed/>
            </p:oleObj>
          </a:graphicData>
        </a:graphic>
      </p:graphicFrame>
      <p:sp>
        <p:nvSpPr>
          <p:cNvPr id="8" name="Rectangle 7"/>
          <p:cNvSpPr/>
          <p:nvPr/>
        </p:nvSpPr>
        <p:spPr>
          <a:xfrm>
            <a:off x="990600" y="3276600"/>
            <a:ext cx="3810000" cy="707886"/>
          </a:xfrm>
          <a:prstGeom prst="rect">
            <a:avLst/>
          </a:prstGeom>
        </p:spPr>
        <p:txBody>
          <a:bodyPr wrap="square">
            <a:spAutoFit/>
          </a:bodyPr>
          <a:lstStyle/>
          <a:p>
            <a:r>
              <a:rPr lang="en-US" sz="4000" b="1" dirty="0" smtClean="0"/>
              <a:t>Voltage  gain</a:t>
            </a:r>
            <a:r>
              <a:rPr lang="en-US" sz="3000" b="1" dirty="0" smtClean="0"/>
              <a:t>,</a:t>
            </a:r>
            <a:endParaRPr lang="en-US" sz="3000" b="1" dirty="0"/>
          </a:p>
        </p:txBody>
      </p:sp>
      <p:sp>
        <p:nvSpPr>
          <p:cNvPr id="11" name="Rectangle 10"/>
          <p:cNvSpPr/>
          <p:nvPr/>
        </p:nvSpPr>
        <p:spPr>
          <a:xfrm>
            <a:off x="990600" y="4419600"/>
            <a:ext cx="6553200" cy="1524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slide(fromBottom)">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slide(fromBottom)">
                                      <p:cBhvr>
                                        <p:cTn id="1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4" name="Rectangle 3"/>
          <p:cNvSpPr/>
          <p:nvPr/>
        </p:nvSpPr>
        <p:spPr>
          <a:xfrm rot="5400000">
            <a:off x="7377875" y="1396792"/>
            <a:ext cx="3162917" cy="369332"/>
          </a:xfrm>
          <a:prstGeom prst="rect">
            <a:avLst/>
          </a:prstGeom>
        </p:spPr>
        <p:txBody>
          <a:bodyPr wrap="none">
            <a:spAutoFit/>
          </a:bodyPr>
          <a:lstStyle/>
          <a:p>
            <a:pPr algn="ctr"/>
            <a:r>
              <a:rPr lang="en-US" dirty="0" smtClean="0">
                <a:solidFill>
                  <a:schemeClr val="accent6">
                    <a:lumMod val="75000"/>
                  </a:schemeClr>
                </a:solidFill>
              </a:rPr>
              <a:t>Audio Frequency Transformer</a:t>
            </a:r>
            <a:endParaRPr lang="en-US" dirty="0">
              <a:solidFill>
                <a:schemeClr val="accent6">
                  <a:lumMod val="75000"/>
                </a:schemeClr>
              </a:solidFill>
            </a:endParaRPr>
          </a:p>
        </p:txBody>
      </p:sp>
      <p:pic>
        <p:nvPicPr>
          <p:cNvPr id="27651" name="Picture 3"/>
          <p:cNvPicPr>
            <a:picLocks noChangeAspect="1" noChangeArrowheads="1"/>
          </p:cNvPicPr>
          <p:nvPr/>
        </p:nvPicPr>
        <p:blipFill>
          <a:blip r:embed="rId2"/>
          <a:srcRect/>
          <a:stretch>
            <a:fillRect/>
          </a:stretch>
        </p:blipFill>
        <p:spPr bwMode="auto">
          <a:xfrm>
            <a:off x="3810000" y="2971800"/>
            <a:ext cx="5334000" cy="3886201"/>
          </a:xfrm>
          <a:prstGeom prst="rect">
            <a:avLst/>
          </a:prstGeom>
          <a:ln>
            <a:noFill/>
          </a:ln>
          <a:effectLst>
            <a:softEdge rad="112500"/>
          </a:effectLst>
        </p:spPr>
      </p:pic>
      <p:pic>
        <p:nvPicPr>
          <p:cNvPr id="27652" name="Picture 4" descr="E:\++MILAP-           -MILAP++\EEmi\271400.jpeg"/>
          <p:cNvPicPr>
            <a:picLocks noChangeAspect="1" noChangeArrowheads="1"/>
          </p:cNvPicPr>
          <p:nvPr/>
        </p:nvPicPr>
        <p:blipFill>
          <a:blip r:embed="rId3"/>
          <a:srcRect/>
          <a:stretch>
            <a:fillRect/>
          </a:stretch>
        </p:blipFill>
        <p:spPr bwMode="auto">
          <a:xfrm>
            <a:off x="0" y="0"/>
            <a:ext cx="4267200" cy="3657600"/>
          </a:xfrm>
          <a:prstGeom prst="rect">
            <a:avLst/>
          </a:prstGeom>
          <a:ln>
            <a:noFill/>
          </a:ln>
          <a:effectLst>
            <a:softEdge rad="112500"/>
          </a:effectLst>
        </p:spPr>
      </p:pic>
      <p:sp>
        <p:nvSpPr>
          <p:cNvPr id="10" name="Rectangle 9"/>
          <p:cNvSpPr/>
          <p:nvPr/>
        </p:nvSpPr>
        <p:spPr>
          <a:xfrm rot="19669280">
            <a:off x="-395423" y="2841568"/>
            <a:ext cx="9496254" cy="861774"/>
          </a:xfrm>
          <a:prstGeom prst="rect">
            <a:avLst/>
          </a:prstGeom>
        </p:spPr>
        <p:txBody>
          <a:bodyPr wrap="none">
            <a:spAutoFit/>
          </a:bodyPr>
          <a:lstStyle/>
          <a:p>
            <a:r>
              <a:rPr lang="en-US" sz="5000" b="1" dirty="0" smtClean="0">
                <a:solidFill>
                  <a:srgbClr val="7030A0"/>
                </a:solidFill>
                <a:effectLst>
                  <a:outerShdw blurRad="38100" dist="38100" dir="2700000" algn="tl">
                    <a:srgbClr val="000000">
                      <a:alpha val="43137"/>
                    </a:srgbClr>
                  </a:outerShdw>
                </a:effectLst>
              </a:rPr>
              <a:t>Audio Frequency Transformers</a:t>
            </a:r>
            <a:endParaRPr 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fill="hold"/>
                                        <p:tgtEl>
                                          <p:spTgt spid="27652"/>
                                        </p:tgtEl>
                                        <p:attrNameLst>
                                          <p:attrName>ppt_w</p:attrName>
                                        </p:attrNameLst>
                                      </p:cBhvr>
                                      <p:tavLst>
                                        <p:tav tm="0">
                                          <p:val>
                                            <p:fltVal val="0"/>
                                          </p:val>
                                        </p:tav>
                                        <p:tav tm="100000">
                                          <p:val>
                                            <p:strVal val="#ppt_w"/>
                                          </p:val>
                                        </p:tav>
                                      </p:tavLst>
                                    </p:anim>
                                    <p:anim calcmode="lin" valueType="num">
                                      <p:cBhvr>
                                        <p:cTn id="8" dur="500" fill="hold"/>
                                        <p:tgtEl>
                                          <p:spTgt spid="27652"/>
                                        </p:tgtEl>
                                        <p:attrNameLst>
                                          <p:attrName>ppt_h</p:attrName>
                                        </p:attrNameLst>
                                      </p:cBhvr>
                                      <p:tavLst>
                                        <p:tav tm="0">
                                          <p:val>
                                            <p:fltVal val="0"/>
                                          </p:val>
                                        </p:tav>
                                        <p:tav tm="100000">
                                          <p:val>
                                            <p:strVal val="#ppt_h"/>
                                          </p:val>
                                        </p:tav>
                                      </p:tavLst>
                                    </p:anim>
                                    <p:animEffect transition="in" filter="fade">
                                      <p:cBhvr>
                                        <p:cTn id="9" dur="500"/>
                                        <p:tgtEl>
                                          <p:spTgt spid="276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7651"/>
                                        </p:tgtEl>
                                        <p:attrNameLst>
                                          <p:attrName>style.visibility</p:attrName>
                                        </p:attrNameLst>
                                      </p:cBhvr>
                                      <p:to>
                                        <p:strVal val="visible"/>
                                      </p:to>
                                    </p:set>
                                    <p:anim calcmode="lin" valueType="num">
                                      <p:cBhvr>
                                        <p:cTn id="14" dur="500" fill="hold"/>
                                        <p:tgtEl>
                                          <p:spTgt spid="27651"/>
                                        </p:tgtEl>
                                        <p:attrNameLst>
                                          <p:attrName>ppt_w</p:attrName>
                                        </p:attrNameLst>
                                      </p:cBhvr>
                                      <p:tavLst>
                                        <p:tav tm="0">
                                          <p:val>
                                            <p:fltVal val="0"/>
                                          </p:val>
                                        </p:tav>
                                        <p:tav tm="100000">
                                          <p:val>
                                            <p:strVal val="#ppt_w"/>
                                          </p:val>
                                        </p:tav>
                                      </p:tavLst>
                                    </p:anim>
                                    <p:anim calcmode="lin" valueType="num">
                                      <p:cBhvr>
                                        <p:cTn id="15" dur="500" fill="hold"/>
                                        <p:tgtEl>
                                          <p:spTgt spid="27651"/>
                                        </p:tgtEl>
                                        <p:attrNameLst>
                                          <p:attrName>ppt_h</p:attrName>
                                        </p:attrNameLst>
                                      </p:cBhvr>
                                      <p:tavLst>
                                        <p:tav tm="0">
                                          <p:val>
                                            <p:fltVal val="0"/>
                                          </p:val>
                                        </p:tav>
                                        <p:tav tm="100000">
                                          <p:val>
                                            <p:strVal val="#ppt_h"/>
                                          </p:val>
                                        </p:tav>
                                      </p:tavLst>
                                    </p:anim>
                                    <p:animEffect transition="in" filter="fade">
                                      <p:cBhvr>
                                        <p:cTn id="16"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71600"/>
          </a:xfrm>
        </p:spPr>
        <p:txBody>
          <a:bodyPr>
            <a:noAutofit/>
          </a:bodyPr>
          <a:lstStyle/>
          <a:p>
            <a:pPr algn="ctr"/>
            <a:r>
              <a:rPr lang="en-US" sz="4500" u="sng" dirty="0" smtClean="0">
                <a:solidFill>
                  <a:srgbClr val="7030A0"/>
                </a:solidFill>
                <a:effectLst>
                  <a:outerShdw blurRad="38100" dist="38100" dir="2700000" algn="tl">
                    <a:srgbClr val="000000">
                      <a:alpha val="43137"/>
                    </a:srgbClr>
                  </a:outerShdw>
                </a:effectLst>
              </a:rPr>
              <a:t>5.Grounding  Transformer</a:t>
            </a:r>
            <a:br>
              <a:rPr lang="en-US" sz="4500" u="sng" dirty="0" smtClean="0">
                <a:solidFill>
                  <a:srgbClr val="7030A0"/>
                </a:solidFill>
                <a:effectLst>
                  <a:outerShdw blurRad="38100" dist="38100" dir="2700000" algn="tl">
                    <a:srgbClr val="000000">
                      <a:alpha val="43137"/>
                    </a:srgbClr>
                  </a:outerShdw>
                </a:effectLst>
              </a:rPr>
            </a:br>
            <a:endParaRPr lang="en-US" sz="4500" u="sng"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76800"/>
          </a:xfrm>
        </p:spPr>
        <p:txBody>
          <a:bodyPr>
            <a:normAutofit/>
          </a:bodyPr>
          <a:lstStyle/>
          <a:p>
            <a:pPr>
              <a:lnSpc>
                <a:spcPct val="150000"/>
              </a:lnSpc>
              <a:buClr>
                <a:srgbClr val="7030A0"/>
              </a:buClr>
              <a:buFont typeface="Wingdings 2" pitchFamily="18" charset="2"/>
              <a:buChar char=""/>
            </a:pPr>
            <a:r>
              <a:rPr lang="en-US" sz="3500" dirty="0" smtClean="0"/>
              <a:t>The grounding transformer is also called earthing transformer.</a:t>
            </a:r>
          </a:p>
          <a:p>
            <a:pPr>
              <a:lnSpc>
                <a:spcPct val="150000"/>
              </a:lnSpc>
              <a:buClr>
                <a:srgbClr val="7030A0"/>
              </a:buClr>
              <a:buFont typeface="Wingdings 2" pitchFamily="18" charset="2"/>
              <a:buChar char=""/>
            </a:pPr>
            <a:r>
              <a:rPr lang="en-US" sz="3500" dirty="0" smtClean="0"/>
              <a:t>Its main purpose is to provide  neutral point for grounding purposes.</a:t>
            </a:r>
          </a:p>
        </p:txBody>
      </p:sp>
      <p:sp>
        <p:nvSpPr>
          <p:cNvPr id="4" name="Rectangle 3"/>
          <p:cNvSpPr/>
          <p:nvPr/>
        </p:nvSpPr>
        <p:spPr>
          <a:xfrm rot="5400000">
            <a:off x="7651831" y="2491143"/>
            <a:ext cx="2615011" cy="369332"/>
          </a:xfrm>
          <a:prstGeom prst="rect">
            <a:avLst/>
          </a:prstGeom>
        </p:spPr>
        <p:txBody>
          <a:bodyPr wrap="none">
            <a:spAutoFit/>
          </a:bodyPr>
          <a:lstStyle/>
          <a:p>
            <a:pPr algn="ctr"/>
            <a:r>
              <a:rPr lang="en-US" dirty="0" smtClean="0">
                <a:solidFill>
                  <a:schemeClr val="accent6">
                    <a:lumMod val="75000"/>
                  </a:schemeClr>
                </a:solidFill>
              </a:rPr>
              <a:t>Grounding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a:lnSpc>
                <a:spcPct val="150000"/>
              </a:lnSpc>
              <a:buClr>
                <a:srgbClr val="7030A0"/>
              </a:buClr>
              <a:buFont typeface="Wingdings 2" pitchFamily="18" charset="2"/>
              <a:buChar char=""/>
            </a:pPr>
            <a:r>
              <a:rPr lang="en-US" sz="3000" dirty="0" smtClean="0"/>
              <a:t>When the transformers or generators are delta connected or if the neutral points are not accessible then artificially the neutral earthing point can be created with the help of star connected grounding transformer.</a:t>
            </a:r>
          </a:p>
          <a:p>
            <a:pPr>
              <a:lnSpc>
                <a:spcPct val="150000"/>
              </a:lnSpc>
              <a:buClr>
                <a:srgbClr val="7030A0"/>
              </a:buClr>
              <a:buFont typeface="Wingdings 2" pitchFamily="18" charset="2"/>
              <a:buChar char=""/>
            </a:pPr>
            <a:r>
              <a:rPr lang="en-US" sz="3000" dirty="0" smtClean="0"/>
              <a:t>Such transformer has no secondary winding.</a:t>
            </a:r>
          </a:p>
          <a:p>
            <a:pPr>
              <a:lnSpc>
                <a:spcPct val="150000"/>
              </a:lnSpc>
              <a:buClr>
                <a:srgbClr val="7030A0"/>
              </a:buClr>
              <a:buFont typeface="Wingdings 2" pitchFamily="18" charset="2"/>
              <a:buChar char=""/>
            </a:pPr>
            <a:r>
              <a:rPr lang="en-US" sz="3000" dirty="0" smtClean="0"/>
              <a:t>Each phase of primary has two equal parts.</a:t>
            </a:r>
            <a:endParaRPr lang="en-US" sz="3000" dirty="0"/>
          </a:p>
        </p:txBody>
      </p:sp>
      <p:sp>
        <p:nvSpPr>
          <p:cNvPr id="4" name="Rectangle 3"/>
          <p:cNvSpPr/>
          <p:nvPr/>
        </p:nvSpPr>
        <p:spPr>
          <a:xfrm rot="5400000">
            <a:off x="7651831" y="2491143"/>
            <a:ext cx="2615011" cy="369332"/>
          </a:xfrm>
          <a:prstGeom prst="rect">
            <a:avLst/>
          </a:prstGeom>
        </p:spPr>
        <p:txBody>
          <a:bodyPr wrap="none">
            <a:spAutoFit/>
          </a:bodyPr>
          <a:lstStyle/>
          <a:p>
            <a:pPr algn="ctr"/>
            <a:r>
              <a:rPr lang="en-US" dirty="0" smtClean="0">
                <a:solidFill>
                  <a:schemeClr val="accent6">
                    <a:lumMod val="75000"/>
                  </a:schemeClr>
                </a:solidFill>
              </a:rPr>
              <a:t>Grounding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914400"/>
            <a:ext cx="3810000" cy="5410200"/>
          </a:xfrm>
        </p:spPr>
        <p:txBody>
          <a:bodyPr>
            <a:normAutofit/>
          </a:bodyPr>
          <a:lstStyle/>
          <a:p>
            <a:pPr>
              <a:lnSpc>
                <a:spcPct val="150000"/>
              </a:lnSpc>
              <a:buClr>
                <a:srgbClr val="7030A0"/>
              </a:buClr>
              <a:buFont typeface="Wingdings 2" pitchFamily="18" charset="2"/>
              <a:buChar char=""/>
            </a:pPr>
            <a:r>
              <a:rPr lang="en-US" sz="3000" dirty="0" smtClean="0"/>
              <a:t>There are three limbs and each limb has two winding opposite flux during normal condition. </a:t>
            </a:r>
          </a:p>
          <a:p>
            <a:pPr algn="ctr">
              <a:lnSpc>
                <a:spcPct val="150000"/>
              </a:lnSpc>
              <a:buClr>
                <a:srgbClr val="7030A0"/>
              </a:buClr>
              <a:buFont typeface="Wingdings 2" pitchFamily="18" charset="2"/>
              <a:buChar char=""/>
            </a:pPr>
            <a:r>
              <a:rPr lang="en-US" sz="3000" dirty="0" smtClean="0"/>
              <a:t>Such a transformer is shown in Figure.</a:t>
            </a:r>
            <a:endParaRPr lang="en-US" sz="3000" dirty="0"/>
          </a:p>
        </p:txBody>
      </p:sp>
      <p:sp>
        <p:nvSpPr>
          <p:cNvPr id="4" name="Rectangle 3"/>
          <p:cNvSpPr/>
          <p:nvPr/>
        </p:nvSpPr>
        <p:spPr>
          <a:xfrm rot="5400000">
            <a:off x="7651831" y="2491143"/>
            <a:ext cx="2615011" cy="369332"/>
          </a:xfrm>
          <a:prstGeom prst="rect">
            <a:avLst/>
          </a:prstGeom>
        </p:spPr>
        <p:txBody>
          <a:bodyPr wrap="none">
            <a:spAutoFit/>
          </a:bodyPr>
          <a:lstStyle/>
          <a:p>
            <a:pPr algn="ctr"/>
            <a:r>
              <a:rPr lang="en-US" dirty="0" smtClean="0">
                <a:solidFill>
                  <a:schemeClr val="accent6">
                    <a:lumMod val="75000"/>
                  </a:schemeClr>
                </a:solidFill>
              </a:rPr>
              <a:t>Grounding  Transformer</a:t>
            </a:r>
            <a:endParaRPr lang="en-US" dirty="0">
              <a:solidFill>
                <a:schemeClr val="accent6">
                  <a:lumMod val="75000"/>
                </a:schemeClr>
              </a:solidFill>
            </a:endParaRPr>
          </a:p>
        </p:txBody>
      </p:sp>
      <p:pic>
        <p:nvPicPr>
          <p:cNvPr id="25603" name="Picture 3"/>
          <p:cNvPicPr>
            <a:picLocks noChangeAspect="1" noChangeArrowheads="1"/>
          </p:cNvPicPr>
          <p:nvPr/>
        </p:nvPicPr>
        <p:blipFill>
          <a:blip r:embed="rId2"/>
          <a:srcRect/>
          <a:stretch>
            <a:fillRect/>
          </a:stretch>
        </p:blipFill>
        <p:spPr bwMode="auto">
          <a:xfrm rot="5400000">
            <a:off x="3802856" y="1302543"/>
            <a:ext cx="5562600" cy="4481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1000"/>
                                        <p:tgtEl>
                                          <p:spTgt spid="25603"/>
                                        </p:tgtEl>
                                      </p:cBhvr>
                                    </p:animEffect>
                                    <p:anim calcmode="lin" valueType="num">
                                      <p:cBhvr>
                                        <p:cTn id="18" dur="1000" fill="hold"/>
                                        <p:tgtEl>
                                          <p:spTgt spid="25603"/>
                                        </p:tgtEl>
                                        <p:attrNameLst>
                                          <p:attrName>ppt_x</p:attrName>
                                        </p:attrNameLst>
                                      </p:cBhvr>
                                      <p:tavLst>
                                        <p:tav tm="0">
                                          <p:val>
                                            <p:strVal val="#ppt_x"/>
                                          </p:val>
                                        </p:tav>
                                        <p:tav tm="100000">
                                          <p:val>
                                            <p:strVal val="#ppt_x"/>
                                          </p:val>
                                        </p:tav>
                                      </p:tavLst>
                                    </p:anim>
                                    <p:anim calcmode="lin" valueType="num">
                                      <p:cBhvr>
                                        <p:cTn id="19" dur="900" decel="100000" fill="hold"/>
                                        <p:tgtEl>
                                          <p:spTgt spid="2560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304800" y="1219200"/>
            <a:ext cx="8229600" cy="5638800"/>
          </a:xfrm>
          <a:noFill/>
          <a:ln>
            <a:noFill/>
          </a:ln>
        </p:spPr>
        <p:txBody>
          <a:bodyPr>
            <a:normAutofit/>
          </a:bodyPr>
          <a:lstStyle/>
          <a:p>
            <a:pPr>
              <a:buClr>
                <a:srgbClr val="7030A0"/>
              </a:buClr>
              <a:buFont typeface="Wingdings 2" pitchFamily="18" charset="2"/>
              <a:buChar char=""/>
            </a:pPr>
            <a:r>
              <a:rPr lang="en-US" sz="3500" dirty="0" smtClean="0"/>
              <a:t>One set of winding are connected in star providing the neutral point.</a:t>
            </a:r>
          </a:p>
          <a:p>
            <a:pPr>
              <a:buClr>
                <a:srgbClr val="7030A0"/>
              </a:buClr>
              <a:buFont typeface="Wingdings 2" pitchFamily="18" charset="2"/>
              <a:buChar char=""/>
            </a:pPr>
            <a:r>
              <a:rPr lang="en-US" sz="3500" dirty="0" smtClean="0"/>
              <a:t>The other ends of this set of windings are connected to the second set of windings as shown in the figure.</a:t>
            </a:r>
          </a:p>
          <a:p>
            <a:pPr>
              <a:buClr>
                <a:srgbClr val="7030A0"/>
              </a:buClr>
              <a:buFont typeface="Wingdings 2" pitchFamily="18" charset="2"/>
              <a:buChar char=""/>
            </a:pPr>
            <a:r>
              <a:rPr lang="en-US" sz="3500" dirty="0" smtClean="0"/>
              <a:t>The directions of the currents in the two windings each limb are opposite to each other.</a:t>
            </a:r>
          </a:p>
        </p:txBody>
      </p:sp>
      <p:sp>
        <p:nvSpPr>
          <p:cNvPr id="4" name="Rectangle 3"/>
          <p:cNvSpPr/>
          <p:nvPr/>
        </p:nvSpPr>
        <p:spPr>
          <a:xfrm rot="5400000">
            <a:off x="7651831" y="2491143"/>
            <a:ext cx="2615011" cy="369332"/>
          </a:xfrm>
          <a:prstGeom prst="rect">
            <a:avLst/>
          </a:prstGeom>
        </p:spPr>
        <p:txBody>
          <a:bodyPr wrap="none">
            <a:spAutoFit/>
          </a:bodyPr>
          <a:lstStyle/>
          <a:p>
            <a:pPr algn="ctr"/>
            <a:r>
              <a:rPr lang="en-US" dirty="0" smtClean="0">
                <a:solidFill>
                  <a:schemeClr val="accent6">
                    <a:lumMod val="75000"/>
                  </a:schemeClr>
                </a:solidFill>
              </a:rPr>
              <a:t>Grounding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371600"/>
          </a:xfrm>
        </p:spPr>
        <p:txBody>
          <a:bodyPr>
            <a:normAutofit fontScale="90000"/>
          </a:bodyPr>
          <a:lstStyle/>
          <a:p>
            <a:pPr algn="ctr"/>
            <a:r>
              <a:rPr lang="en-US" sz="5400" dirty="0" smtClean="0">
                <a:solidFill>
                  <a:srgbClr val="7030A0"/>
                </a:solidFill>
              </a:rPr>
              <a:t/>
            </a:r>
            <a:br>
              <a:rPr lang="en-US" sz="5400" dirty="0" smtClean="0">
                <a:solidFill>
                  <a:srgbClr val="7030A0"/>
                </a:solidFill>
              </a:rPr>
            </a:br>
            <a:endParaRPr lang="en-US" dirty="0"/>
          </a:p>
        </p:txBody>
      </p:sp>
      <p:sp>
        <p:nvSpPr>
          <p:cNvPr id="3" name="Content Placeholder 2"/>
          <p:cNvSpPr>
            <a:spLocks noGrp="1"/>
          </p:cNvSpPr>
          <p:nvPr>
            <p:ph idx="1"/>
          </p:nvPr>
        </p:nvSpPr>
        <p:spPr>
          <a:xfrm>
            <a:off x="457200" y="685800"/>
            <a:ext cx="8229600" cy="5638800"/>
          </a:xfrm>
          <a:noFill/>
          <a:ln>
            <a:noFill/>
          </a:ln>
        </p:spPr>
        <p:txBody>
          <a:bodyPr>
            <a:normAutofit/>
          </a:bodyPr>
          <a:lstStyle/>
          <a:p>
            <a:pPr>
              <a:buClr>
                <a:srgbClr val="7030A0"/>
              </a:buClr>
              <a:buFont typeface="Wingdings 2" pitchFamily="18" charset="2"/>
              <a:buChar char=""/>
            </a:pPr>
            <a:r>
              <a:rPr lang="en-US" sz="3500" dirty="0" smtClean="0"/>
              <a:t>This is necessary in systems with operating voltage between </a:t>
            </a:r>
            <a:r>
              <a:rPr lang="en-US" sz="3500" dirty="0" smtClean="0">
                <a:solidFill>
                  <a:srgbClr val="FF0000"/>
                </a:solidFill>
              </a:rPr>
              <a:t>2.2 kV</a:t>
            </a:r>
            <a:r>
              <a:rPr lang="en-US" sz="3500" dirty="0" smtClean="0"/>
              <a:t> and </a:t>
            </a:r>
            <a:r>
              <a:rPr lang="en-US" sz="3500" dirty="0" smtClean="0">
                <a:solidFill>
                  <a:srgbClr val="FF0000"/>
                </a:solidFill>
              </a:rPr>
              <a:t>3.3 kV</a:t>
            </a:r>
          </a:p>
          <a:p>
            <a:pPr>
              <a:buClr>
                <a:srgbClr val="7030A0"/>
              </a:buClr>
              <a:buFont typeface="Wingdings 2" pitchFamily="18" charset="2"/>
              <a:buChar char=""/>
            </a:pPr>
            <a:r>
              <a:rPr lang="en-US" sz="3500" dirty="0" smtClean="0">
                <a:solidFill>
                  <a:schemeClr val="tx1">
                    <a:lumMod val="50000"/>
                    <a:lumOff val="50000"/>
                  </a:schemeClr>
                </a:solidFill>
              </a:rPr>
              <a:t>These transformer are of short time rating in the rang of </a:t>
            </a:r>
            <a:r>
              <a:rPr lang="en-US" sz="3500" dirty="0" smtClean="0">
                <a:solidFill>
                  <a:srgbClr val="C00000"/>
                </a:solidFill>
              </a:rPr>
              <a:t>10  seconds </a:t>
            </a:r>
            <a:r>
              <a:rPr lang="en-US" sz="3500" dirty="0" smtClean="0">
                <a:solidFill>
                  <a:schemeClr val="tx1">
                    <a:lumMod val="50000"/>
                    <a:lumOff val="50000"/>
                  </a:schemeClr>
                </a:solidFill>
              </a:rPr>
              <a:t>to </a:t>
            </a:r>
            <a:r>
              <a:rPr lang="en-US" sz="3500" dirty="0" smtClean="0">
                <a:solidFill>
                  <a:srgbClr val="C00000"/>
                </a:solidFill>
              </a:rPr>
              <a:t>1 minute</a:t>
            </a:r>
            <a:r>
              <a:rPr lang="en-US" sz="3500" dirty="0" smtClean="0">
                <a:solidFill>
                  <a:schemeClr val="tx1">
                    <a:lumMod val="50000"/>
                    <a:lumOff val="50000"/>
                  </a:schemeClr>
                </a:solidFill>
              </a:rPr>
              <a:t>.</a:t>
            </a:r>
          </a:p>
          <a:p>
            <a:pPr>
              <a:buClr>
                <a:srgbClr val="7030A0"/>
              </a:buClr>
              <a:buFont typeface="Wingdings 2" pitchFamily="18" charset="2"/>
              <a:buChar char=""/>
            </a:pPr>
            <a:r>
              <a:rPr lang="en-US" sz="3500" dirty="0" smtClean="0">
                <a:solidFill>
                  <a:schemeClr val="tx1">
                    <a:lumMod val="50000"/>
                    <a:lumOff val="50000"/>
                  </a:schemeClr>
                </a:solidFill>
              </a:rPr>
              <a:t>Hence the size of these transformers is small as compared to power transformers of same rating.</a:t>
            </a:r>
          </a:p>
        </p:txBody>
      </p:sp>
      <p:sp>
        <p:nvSpPr>
          <p:cNvPr id="4" name="Rectangle 3"/>
          <p:cNvSpPr/>
          <p:nvPr/>
        </p:nvSpPr>
        <p:spPr>
          <a:xfrm rot="5400000">
            <a:off x="7651831" y="2491143"/>
            <a:ext cx="2615011" cy="369332"/>
          </a:xfrm>
          <a:prstGeom prst="rect">
            <a:avLst/>
          </a:prstGeom>
        </p:spPr>
        <p:txBody>
          <a:bodyPr wrap="none">
            <a:spAutoFit/>
          </a:bodyPr>
          <a:lstStyle/>
          <a:p>
            <a:pPr algn="ctr"/>
            <a:r>
              <a:rPr lang="en-US" dirty="0" smtClean="0">
                <a:solidFill>
                  <a:schemeClr val="accent6">
                    <a:lumMod val="75000"/>
                  </a:schemeClr>
                </a:solidFill>
              </a:rPr>
              <a:t>Grounding  Transformer</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533400" y="228600"/>
            <a:ext cx="3975652" cy="3657600"/>
          </a:xfrm>
          <a:prstGeom prst="rect">
            <a:avLst/>
          </a:prstGeom>
          <a:ln>
            <a:noFill/>
          </a:ln>
          <a:effectLst>
            <a:softEdge rad="112500"/>
          </a:effectLst>
        </p:spPr>
      </p:pic>
      <p:pic>
        <p:nvPicPr>
          <p:cNvPr id="30722" name="Picture 2"/>
          <p:cNvPicPr>
            <a:picLocks noChangeAspect="1" noChangeArrowheads="1"/>
          </p:cNvPicPr>
          <p:nvPr/>
        </p:nvPicPr>
        <p:blipFill>
          <a:blip r:embed="rId3"/>
          <a:srcRect/>
          <a:stretch>
            <a:fillRect/>
          </a:stretch>
        </p:blipFill>
        <p:spPr bwMode="auto">
          <a:xfrm>
            <a:off x="4953000" y="3352799"/>
            <a:ext cx="3962400" cy="3096445"/>
          </a:xfrm>
          <a:prstGeom prst="rect">
            <a:avLst/>
          </a:prstGeom>
          <a:ln>
            <a:noFill/>
          </a:ln>
          <a:effectLst>
            <a:softEdge rad="112500"/>
          </a:effectLst>
        </p:spPr>
      </p:pic>
      <p:sp>
        <p:nvSpPr>
          <p:cNvPr id="5" name="Rectangle 4"/>
          <p:cNvSpPr/>
          <p:nvPr/>
        </p:nvSpPr>
        <p:spPr>
          <a:xfrm rot="19670548">
            <a:off x="534323" y="2923980"/>
            <a:ext cx="9039323" cy="707886"/>
          </a:xfrm>
          <a:prstGeom prst="rect">
            <a:avLst/>
          </a:prstGeom>
        </p:spPr>
        <p:txBody>
          <a:bodyPr wrap="square">
            <a:spAutoFit/>
          </a:bodyPr>
          <a:lstStyle/>
          <a:p>
            <a:r>
              <a:rPr lang="en-US" sz="4000" dirty="0" smtClean="0">
                <a:solidFill>
                  <a:srgbClr val="FF0000"/>
                </a:solidFill>
              </a:rPr>
              <a:t>Grounding                   Transformers</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p:cTn id="7" dur="500" fill="hold"/>
                                        <p:tgtEl>
                                          <p:spTgt spid="30721"/>
                                        </p:tgtEl>
                                        <p:attrNameLst>
                                          <p:attrName>ppt_w</p:attrName>
                                        </p:attrNameLst>
                                      </p:cBhvr>
                                      <p:tavLst>
                                        <p:tav tm="0">
                                          <p:val>
                                            <p:fltVal val="0"/>
                                          </p:val>
                                        </p:tav>
                                        <p:tav tm="100000">
                                          <p:val>
                                            <p:strVal val="#ppt_w"/>
                                          </p:val>
                                        </p:tav>
                                      </p:tavLst>
                                    </p:anim>
                                    <p:anim calcmode="lin" valueType="num">
                                      <p:cBhvr>
                                        <p:cTn id="8" dur="500" fill="hold"/>
                                        <p:tgtEl>
                                          <p:spTgt spid="307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 calcmode="lin" valueType="num">
                                      <p:cBhvr>
                                        <p:cTn id="21" dur="500" fill="hold"/>
                                        <p:tgtEl>
                                          <p:spTgt spid="30722"/>
                                        </p:tgtEl>
                                        <p:attrNameLst>
                                          <p:attrName>ppt_w</p:attrName>
                                        </p:attrNameLst>
                                      </p:cBhvr>
                                      <p:tavLst>
                                        <p:tav tm="0">
                                          <p:val>
                                            <p:fltVal val="0"/>
                                          </p:val>
                                        </p:tav>
                                        <p:tav tm="100000">
                                          <p:val>
                                            <p:strVal val="#ppt_w"/>
                                          </p:val>
                                        </p:tav>
                                      </p:tavLst>
                                    </p:anim>
                                    <p:anim calcmode="lin" valueType="num">
                                      <p:cBhvr>
                                        <p:cTn id="22" dur="500" fill="hold"/>
                                        <p:tgtEl>
                                          <p:spTgt spid="307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0">
              <a:srgbClr val="5E9EFF"/>
            </a:gs>
            <a:gs pos="0">
              <a:srgbClr val="5E9EFF"/>
            </a:gs>
            <a:gs pos="0">
              <a:srgbClr val="5E9EFF"/>
            </a:gs>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457200" y="762000"/>
            <a:ext cx="8382000" cy="3323987"/>
          </a:xfrm>
          <a:prstGeom prst="rect">
            <a:avLst/>
          </a:prstGeom>
          <a:noFill/>
        </p:spPr>
        <p:txBody>
          <a:bodyPr wrap="square" rtlCol="0">
            <a:spAutoFit/>
          </a:bodyPr>
          <a:lstStyle/>
          <a:p>
            <a:r>
              <a:rPr lang="en-US" sz="3500" b="1" dirty="0" smtClean="0">
                <a:effectLst>
                  <a:outerShdw blurRad="38100" dist="38100" dir="2700000" algn="tl">
                    <a:srgbClr val="000000">
                      <a:alpha val="43137"/>
                    </a:srgbClr>
                  </a:outerShdw>
                </a:effectLst>
              </a:rPr>
              <a:t>Reference :</a:t>
            </a:r>
          </a:p>
          <a:p>
            <a:pPr>
              <a:buFont typeface="Wingdings" pitchFamily="2" charset="2"/>
              <a:buChar char="Ø"/>
            </a:pPr>
            <a:r>
              <a:rPr lang="en-US" sz="3500" b="1" dirty="0" smtClean="0">
                <a:effectLst>
                  <a:outerShdw blurRad="38100" dist="38100" dir="2700000" algn="tl">
                    <a:srgbClr val="000000">
                      <a:alpha val="43137"/>
                    </a:srgbClr>
                  </a:outerShdw>
                </a:effectLst>
              </a:rPr>
              <a:t>U.A.Bakashi, Technical publications</a:t>
            </a:r>
          </a:p>
          <a:p>
            <a:pPr>
              <a:buFont typeface="Wingdings" pitchFamily="2" charset="2"/>
              <a:buChar char="Ø"/>
            </a:pPr>
            <a:r>
              <a:rPr lang="en-US" sz="3500" b="1" dirty="0" smtClean="0">
                <a:effectLst>
                  <a:outerShdw blurRad="38100" dist="38100" dir="2700000" algn="tl">
                    <a:srgbClr val="000000">
                      <a:alpha val="43137"/>
                    </a:srgbClr>
                  </a:outerShdw>
                </a:effectLst>
              </a:rPr>
              <a:t>Tech-max  publications</a:t>
            </a:r>
          </a:p>
          <a:p>
            <a:pPr>
              <a:buFont typeface="Wingdings" pitchFamily="2" charset="2"/>
              <a:buChar char="Ø"/>
            </a:pPr>
            <a:r>
              <a:rPr lang="en-US" sz="3500" b="1" dirty="0" err="1" smtClean="0">
                <a:effectLst>
                  <a:outerShdw blurRad="38100" dist="38100" dir="2700000" algn="tl">
                    <a:srgbClr val="000000">
                      <a:alpha val="43137"/>
                    </a:srgbClr>
                  </a:outerShdw>
                </a:effectLst>
              </a:rPr>
              <a:t>B.L.Thereja</a:t>
            </a:r>
            <a:endParaRPr lang="en-US" sz="3500" b="1" dirty="0" smtClean="0">
              <a:effectLst>
                <a:outerShdw blurRad="38100" dist="38100" dir="2700000" algn="tl">
                  <a:srgbClr val="000000">
                    <a:alpha val="43137"/>
                  </a:srgbClr>
                </a:outerShdw>
              </a:effectLst>
            </a:endParaRPr>
          </a:p>
          <a:p>
            <a:pPr>
              <a:buFont typeface="Wingdings" pitchFamily="2" charset="2"/>
              <a:buChar char="Ø"/>
            </a:pPr>
            <a:r>
              <a:rPr lang="en-US" sz="3500" b="1" dirty="0" smtClean="0">
                <a:effectLst>
                  <a:outerShdw blurRad="38100" dist="38100" dir="2700000" algn="tl">
                    <a:srgbClr val="000000">
                      <a:alpha val="43137"/>
                    </a:srgbClr>
                  </a:outerShdw>
                </a:effectLst>
                <a:hlinkClick r:id="rId2"/>
              </a:rPr>
              <a:t>www.google.com</a:t>
            </a:r>
            <a:endParaRPr lang="en-US" sz="3500" b="1" dirty="0" smtClean="0">
              <a:effectLst>
                <a:outerShdw blurRad="38100" dist="38100" dir="2700000" algn="tl">
                  <a:srgbClr val="000000">
                    <a:alpha val="43137"/>
                  </a:srgbClr>
                </a:outerShdw>
              </a:effectLst>
            </a:endParaRPr>
          </a:p>
          <a:p>
            <a:pPr>
              <a:buFont typeface="Wingdings" pitchFamily="2" charset="2"/>
              <a:buChar char="Ø"/>
            </a:pPr>
            <a:r>
              <a:rPr lang="en-US" sz="3500" b="1" dirty="0" smtClean="0">
                <a:effectLst>
                  <a:outerShdw blurRad="38100" dist="38100" dir="2700000" algn="tl">
                    <a:srgbClr val="000000">
                      <a:alpha val="43137"/>
                    </a:srgbClr>
                  </a:outerShdw>
                </a:effectLst>
              </a:rPr>
              <a:t>Wikipedia</a:t>
            </a:r>
            <a:endParaRPr lang="en-US" sz="35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304800" y="4572000"/>
            <a:ext cx="5105400" cy="1905000"/>
          </a:xfrm>
        </p:spPr>
        <p:txBody>
          <a:bodyPr>
            <a:noAutofit/>
          </a:bodyPr>
          <a:lstStyle/>
          <a:p>
            <a:pPr>
              <a:buClr>
                <a:srgbClr val="FF0000"/>
              </a:buClr>
              <a:buFont typeface="Constantia" pitchFamily="18" charset="0"/>
              <a:buChar char="¤"/>
            </a:pPr>
            <a:r>
              <a:rPr lang="en-US" sz="3000" dirty="0" smtClean="0">
                <a:effectLst>
                  <a:outerShdw blurRad="38100" dist="38100" dir="2700000" algn="tl">
                    <a:srgbClr val="000000">
                      <a:alpha val="43137"/>
                    </a:srgbClr>
                  </a:outerShdw>
                </a:effectLst>
              </a:rPr>
              <a:t>A transformer is a device which consists of two windings called primary and secondary.</a:t>
            </a:r>
          </a:p>
          <a:p>
            <a:pPr>
              <a:buClr>
                <a:srgbClr val="FF0000"/>
              </a:buClr>
              <a:buFont typeface="Constantia" pitchFamily="18" charset="0"/>
              <a:buChar char="¤"/>
            </a:pPr>
            <a:endParaRPr lang="en-US" sz="2300" dirty="0">
              <a:effectLst>
                <a:outerShdw blurRad="38100" dist="38100" dir="2700000" algn="tl">
                  <a:srgbClr val="000000">
                    <a:alpha val="43137"/>
                  </a:srgbClr>
                </a:outerShdw>
              </a:effectLst>
            </a:endParaRPr>
          </a:p>
        </p:txBody>
      </p:sp>
      <p:pic>
        <p:nvPicPr>
          <p:cNvPr id="5121" name="Picture 1" descr="F:\current-transformer.jpg"/>
          <p:cNvPicPr>
            <a:picLocks noChangeAspect="1" noChangeArrowheads="1"/>
          </p:cNvPicPr>
          <p:nvPr/>
        </p:nvPicPr>
        <p:blipFill>
          <a:blip r:embed="rId2"/>
          <a:srcRect/>
          <a:stretch>
            <a:fillRect/>
          </a:stretch>
        </p:blipFill>
        <p:spPr bwMode="auto">
          <a:xfrm>
            <a:off x="762000" y="838200"/>
            <a:ext cx="3886200" cy="2743200"/>
          </a:xfrm>
          <a:prstGeom prst="rect">
            <a:avLst/>
          </a:prstGeom>
          <a:solidFill>
            <a:schemeClr val="accent2"/>
          </a:solidFill>
          <a:ln>
            <a:noFill/>
          </a:ln>
          <a:effectLst>
            <a:softEdge rad="112500"/>
          </a:effectLst>
        </p:spPr>
      </p:pic>
      <p:pic>
        <p:nvPicPr>
          <p:cNvPr id="5122" name="Picture 2"/>
          <p:cNvPicPr>
            <a:picLocks noChangeAspect="1" noChangeArrowheads="1"/>
          </p:cNvPicPr>
          <p:nvPr/>
        </p:nvPicPr>
        <p:blipFill>
          <a:blip r:embed="rId3"/>
          <a:srcRect/>
          <a:stretch>
            <a:fillRect/>
          </a:stretch>
        </p:blipFill>
        <p:spPr bwMode="auto">
          <a:xfrm>
            <a:off x="5867400" y="304800"/>
            <a:ext cx="2743200" cy="4848225"/>
          </a:xfrm>
          <a:prstGeom prst="rect">
            <a:avLst/>
          </a:prstGeom>
          <a:ln>
            <a:noFill/>
          </a:ln>
          <a:effectLst>
            <a:softEdge rad="112500"/>
          </a:effectLst>
        </p:spPr>
      </p:pic>
      <p:sp>
        <p:nvSpPr>
          <p:cNvPr id="7" name="Rectangle 6"/>
          <p:cNvSpPr/>
          <p:nvPr/>
        </p:nvSpPr>
        <p:spPr>
          <a:xfrm>
            <a:off x="5943600" y="5190756"/>
            <a:ext cx="3200399" cy="769441"/>
          </a:xfrm>
          <a:prstGeom prst="rect">
            <a:avLst/>
          </a:prstGeom>
        </p:spPr>
        <p:txBody>
          <a:bodyPr wrap="square">
            <a:spAutoFit/>
          </a:bodyPr>
          <a:lstStyle/>
          <a:p>
            <a:r>
              <a:rPr lang="en-US" sz="2200" b="1" u="sng" dirty="0" smtClean="0">
                <a:solidFill>
                  <a:srgbClr val="FF0000"/>
                </a:solidFill>
                <a:effectLst>
                  <a:outerShdw blurRad="38100" dist="38100" dir="2700000" algn="tl">
                    <a:srgbClr val="000000">
                      <a:alpha val="43137"/>
                    </a:srgbClr>
                  </a:outerShdw>
                </a:effectLst>
              </a:rPr>
              <a:t>A  </a:t>
            </a:r>
            <a:r>
              <a:rPr lang="en-US" sz="2200" b="1" u="sng" dirty="0" smtClean="0">
                <a:solidFill>
                  <a:schemeClr val="accent1"/>
                </a:solidFill>
                <a:effectLst>
                  <a:outerShdw blurRad="38100" dist="38100" dir="2700000" algn="tl">
                    <a:srgbClr val="000000">
                      <a:alpha val="43137"/>
                    </a:srgbClr>
                  </a:outerShdw>
                </a:effectLst>
              </a:rPr>
              <a:t>CT </a:t>
            </a:r>
            <a:r>
              <a:rPr lang="en-US" sz="2200" b="1" u="sng" dirty="0" smtClean="0">
                <a:solidFill>
                  <a:srgbClr val="FF0000"/>
                </a:solidFill>
                <a:effectLst>
                  <a:outerShdw blurRad="38100" dist="38100" dir="2700000" algn="tl">
                    <a:srgbClr val="000000">
                      <a:alpha val="43137"/>
                    </a:srgbClr>
                  </a:outerShdw>
                </a:effectLst>
              </a:rPr>
              <a:t> for operations  on  a </a:t>
            </a:r>
            <a:r>
              <a:rPr lang="en-US" sz="2200" b="1" u="sng" dirty="0" smtClean="0">
                <a:solidFill>
                  <a:schemeClr val="accent1"/>
                </a:solidFill>
                <a:effectLst>
                  <a:outerShdw blurRad="38100" dist="38100" dir="2700000" algn="tl">
                    <a:srgbClr val="000000">
                      <a:alpha val="43137"/>
                    </a:srgbClr>
                  </a:outerShdw>
                </a:effectLst>
                <a:latin typeface="Algerian" pitchFamily="82" charset="0"/>
              </a:rPr>
              <a:t>110</a:t>
            </a:r>
            <a:r>
              <a:rPr lang="en-US" sz="2200" b="1" u="sng" dirty="0" smtClean="0">
                <a:solidFill>
                  <a:schemeClr val="accent1"/>
                </a:solidFill>
                <a:effectLst>
                  <a:outerShdw blurRad="38100" dist="38100" dir="2700000" algn="tl">
                    <a:srgbClr val="000000">
                      <a:alpha val="43137"/>
                    </a:srgbClr>
                  </a:outerShdw>
                </a:effectLst>
              </a:rPr>
              <a:t> </a:t>
            </a:r>
            <a:r>
              <a:rPr lang="en-US" sz="2200" b="1" u="sng" dirty="0" smtClean="0">
                <a:solidFill>
                  <a:srgbClr val="FF0000"/>
                </a:solidFill>
                <a:effectLst>
                  <a:outerShdw blurRad="38100" dist="38100" dir="2700000" algn="tl">
                    <a:srgbClr val="000000">
                      <a:alpha val="43137"/>
                    </a:srgbClr>
                  </a:outerShdw>
                </a:effectLst>
              </a:rPr>
              <a:t> kV  grid</a:t>
            </a:r>
            <a:endParaRPr lang="en-US" sz="2200" b="1" u="sng"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1066800" y="3657600"/>
            <a:ext cx="2930161" cy="400110"/>
          </a:xfrm>
          <a:prstGeom prst="rect">
            <a:avLst/>
          </a:prstGeom>
        </p:spPr>
        <p:txBody>
          <a:bodyPr wrap="none">
            <a:spAutoFit/>
          </a:bodyPr>
          <a:lstStyle/>
          <a:p>
            <a:r>
              <a:rPr lang="en-US" sz="2000" b="1" u="sng" dirty="0" smtClean="0">
                <a:solidFill>
                  <a:schemeClr val="accent1"/>
                </a:solidFill>
                <a:latin typeface="Arial Black" pitchFamily="34" charset="0"/>
              </a:rPr>
              <a:t>36</a:t>
            </a:r>
            <a:r>
              <a:rPr lang="en-US" sz="2000" u="sng" dirty="0" smtClean="0">
                <a:solidFill>
                  <a:srgbClr val="FF0000"/>
                </a:solidFill>
                <a:latin typeface="Arial Black" pitchFamily="34" charset="0"/>
              </a:rPr>
              <a:t> KV Live Tank </a:t>
            </a:r>
            <a:r>
              <a:rPr lang="en-US" sz="2000" u="sng" dirty="0" smtClean="0">
                <a:solidFill>
                  <a:schemeClr val="accent1"/>
                </a:solidFill>
                <a:latin typeface="Arial Black" pitchFamily="34" charset="0"/>
              </a:rPr>
              <a:t>CT</a:t>
            </a:r>
            <a:endParaRPr lang="en-US" sz="2000" u="sng" dirty="0">
              <a:solidFill>
                <a:schemeClr val="accent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p:cTn id="13" dur="500" fill="hold"/>
                                        <p:tgtEl>
                                          <p:spTgt spid="5121"/>
                                        </p:tgtEl>
                                        <p:attrNameLst>
                                          <p:attrName>ppt_w</p:attrName>
                                        </p:attrNameLst>
                                      </p:cBhvr>
                                      <p:tavLst>
                                        <p:tav tm="0">
                                          <p:val>
                                            <p:fltVal val="0"/>
                                          </p:val>
                                        </p:tav>
                                        <p:tav tm="100000">
                                          <p:val>
                                            <p:strVal val="#ppt_w"/>
                                          </p:val>
                                        </p:tav>
                                      </p:tavLst>
                                    </p:anim>
                                    <p:anim calcmode="lin" valueType="num">
                                      <p:cBhvr>
                                        <p:cTn id="14" dur="500" fill="hold"/>
                                        <p:tgtEl>
                                          <p:spTgt spid="5121"/>
                                        </p:tgtEl>
                                        <p:attrNameLst>
                                          <p:attrName>ppt_h</p:attrName>
                                        </p:attrNameLst>
                                      </p:cBhvr>
                                      <p:tavLst>
                                        <p:tav tm="0">
                                          <p:val>
                                            <p:fltVal val="0"/>
                                          </p:val>
                                        </p:tav>
                                        <p:tav tm="100000">
                                          <p:val>
                                            <p:strVal val="#ppt_h"/>
                                          </p:val>
                                        </p:tav>
                                      </p:tavLst>
                                    </p:anim>
                                    <p:animEffect transition="in" filter="fade">
                                      <p:cBhvr>
                                        <p:cTn id="15" dur="500"/>
                                        <p:tgtEl>
                                          <p:spTgt spid="512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box(in)">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Bottom)">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Bottom)">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fontScale="92500" lnSpcReduction="10000"/>
          </a:bodyPr>
          <a:lstStyle/>
          <a:p>
            <a:pPr>
              <a:lnSpc>
                <a:spcPct val="150000"/>
              </a:lnSpc>
              <a:buClr>
                <a:srgbClr val="FF0000"/>
              </a:buClr>
              <a:buFont typeface="Constantia" pitchFamily="18" charset="0"/>
              <a:buChar char="¤"/>
            </a:pPr>
            <a:r>
              <a:rPr lang="en-US" sz="3600" dirty="0" smtClean="0"/>
              <a:t>It transfers energy from one side to another with suitable change in the level of current or voltage.</a:t>
            </a:r>
          </a:p>
          <a:p>
            <a:pPr>
              <a:lnSpc>
                <a:spcPct val="150000"/>
              </a:lnSpc>
              <a:buClr>
                <a:srgbClr val="FF0000"/>
              </a:buClr>
              <a:buFont typeface="Constantia" pitchFamily="18" charset="0"/>
              <a:buChar char="¤"/>
            </a:pPr>
            <a:r>
              <a:rPr lang="en-US" sz="3600" dirty="0" smtClean="0"/>
              <a:t>A current transformer basically has a primary coil of one or more turns of heavy cross-sectional area.</a:t>
            </a:r>
          </a:p>
          <a:p>
            <a:pPr>
              <a:lnSpc>
                <a:spcPct val="150000"/>
              </a:lnSpc>
              <a:buClr>
                <a:srgbClr val="FF0000"/>
              </a:buClr>
              <a:buFont typeface="Constantia" pitchFamily="18" charset="0"/>
              <a:buChar char="¤"/>
            </a:pPr>
            <a:r>
              <a:rPr lang="en-US" sz="3600" dirty="0" smtClean="0"/>
              <a:t>In some, the bar carrying high current may act as a primary.</a:t>
            </a:r>
          </a:p>
          <a:p>
            <a:pPr>
              <a:lnSpc>
                <a:spcPct val="150000"/>
              </a:lnSpc>
              <a:buClr>
                <a:srgbClr val="FF0000"/>
              </a:buClr>
              <a:buFont typeface="Constantia" pitchFamily="18" charset="0"/>
              <a:buChar char="¤"/>
            </a:pPr>
            <a:endParaRPr lang="en-US" dirty="0"/>
          </a:p>
        </p:txBody>
      </p:sp>
      <p:sp>
        <p:nvSpPr>
          <p:cNvPr id="4" name="Rectangle 3"/>
          <p:cNvSpPr/>
          <p:nvPr/>
        </p:nvSpPr>
        <p:spPr>
          <a:xfrm rot="5400000">
            <a:off x="7838033" y="31464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a:bodyPr>
          <a:lstStyle/>
          <a:p>
            <a:pPr>
              <a:lnSpc>
                <a:spcPct val="150000"/>
              </a:lnSpc>
              <a:buClr>
                <a:srgbClr val="FF0000"/>
              </a:buClr>
              <a:buFont typeface="Constantia" pitchFamily="18" charset="0"/>
              <a:buChar char="¤"/>
            </a:pPr>
            <a:r>
              <a:rPr lang="en-US" sz="3600" dirty="0" smtClean="0"/>
              <a:t>This is connected in series with the line carrying high current.</a:t>
            </a:r>
          </a:p>
          <a:p>
            <a:pPr>
              <a:lnSpc>
                <a:spcPct val="150000"/>
              </a:lnSpc>
              <a:buClr>
                <a:srgbClr val="FF0000"/>
              </a:buClr>
              <a:buFont typeface="Constantia" pitchFamily="18" charset="0"/>
              <a:buChar char="¤"/>
            </a:pPr>
            <a:r>
              <a:rPr lang="en-US" sz="3600" dirty="0" smtClean="0"/>
              <a:t>The secondary of the transformer is made up of a large number of turns of fine wire having small cross-sectional area.</a:t>
            </a:r>
          </a:p>
          <a:p>
            <a:pPr>
              <a:lnSpc>
                <a:spcPct val="150000"/>
              </a:lnSpc>
              <a:buClr>
                <a:srgbClr val="FF0000"/>
              </a:buClr>
              <a:buFont typeface="Constantia" pitchFamily="18" charset="0"/>
              <a:buChar char="¤"/>
            </a:pPr>
            <a:endParaRPr lang="en-US" dirty="0"/>
          </a:p>
        </p:txBody>
      </p:sp>
      <p:sp>
        <p:nvSpPr>
          <p:cNvPr id="4" name="Rectangle 3"/>
          <p:cNvSpPr/>
          <p:nvPr/>
        </p:nvSpPr>
        <p:spPr>
          <a:xfrm rot="5400000">
            <a:off x="7838033" y="31464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743200"/>
          </a:xfrm>
        </p:spPr>
        <p:txBody>
          <a:bodyPr>
            <a:normAutofit/>
          </a:bodyPr>
          <a:lstStyle/>
          <a:p>
            <a:pPr>
              <a:buClr>
                <a:srgbClr val="FF0000"/>
              </a:buClr>
              <a:buFont typeface="Constantia" pitchFamily="18" charset="0"/>
              <a:buChar char="¤"/>
            </a:pPr>
            <a:r>
              <a:rPr lang="en-US" sz="3000" dirty="0" smtClean="0"/>
              <a:t>This is usually rated for </a:t>
            </a:r>
            <a:r>
              <a:rPr lang="en-US" sz="3000" b="1" u="sng" dirty="0" smtClean="0">
                <a:solidFill>
                  <a:srgbClr val="00B0F0"/>
                </a:solidFill>
              </a:rPr>
              <a:t>5 A.</a:t>
            </a:r>
            <a:endParaRPr lang="en-US" sz="3000" b="1" u="sng" dirty="0" smtClean="0"/>
          </a:p>
          <a:p>
            <a:pPr>
              <a:buClr>
                <a:srgbClr val="FF0000"/>
              </a:buClr>
              <a:buFont typeface="Constantia" pitchFamily="18" charset="0"/>
              <a:buChar char="¤"/>
            </a:pPr>
            <a:r>
              <a:rPr lang="en-US" sz="3000" dirty="0" smtClean="0"/>
              <a:t>This is connected to the coil of normal range ammeter.</a:t>
            </a:r>
          </a:p>
          <a:p>
            <a:pPr>
              <a:buClr>
                <a:srgbClr val="FF0000"/>
              </a:buClr>
              <a:buFont typeface="Constantia" pitchFamily="18" charset="0"/>
              <a:buChar char="¤"/>
            </a:pPr>
            <a:r>
              <a:rPr lang="en-US" sz="3000" dirty="0" smtClean="0"/>
              <a:t>Symbolic representation of a current transformer is as shown in the figure.</a:t>
            </a:r>
          </a:p>
          <a:p>
            <a:pPr>
              <a:buClr>
                <a:srgbClr val="FF0000"/>
              </a:buClr>
              <a:buFont typeface="Constantia" pitchFamily="18" charset="0"/>
              <a:buChar char="¤"/>
            </a:pPr>
            <a:endParaRPr lang="en-US" sz="3000" dirty="0"/>
          </a:p>
        </p:txBody>
      </p:sp>
      <p:sp>
        <p:nvSpPr>
          <p:cNvPr id="4" name="Rectangle 3"/>
          <p:cNvSpPr/>
          <p:nvPr/>
        </p:nvSpPr>
        <p:spPr>
          <a:xfrm rot="5400000">
            <a:off x="7838033" y="13938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pic>
        <p:nvPicPr>
          <p:cNvPr id="6" name="Picture 2"/>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524000" y="304800"/>
            <a:ext cx="6172200"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7838033" y="1393835"/>
            <a:ext cx="2242602" cy="369332"/>
          </a:xfrm>
          <a:prstGeom prst="rect">
            <a:avLst/>
          </a:prstGeom>
        </p:spPr>
        <p:txBody>
          <a:bodyPr wrap="none">
            <a:spAutoFit/>
          </a:bodyPr>
          <a:lstStyle/>
          <a:p>
            <a:pPr marL="571500" indent="-571500"/>
            <a:r>
              <a:rPr lang="en-US" dirty="0" smtClean="0">
                <a:solidFill>
                  <a:schemeClr val="accent6">
                    <a:lumMod val="75000"/>
                  </a:schemeClr>
                </a:solidFill>
              </a:rPr>
              <a:t>Current Transformer</a:t>
            </a:r>
          </a:p>
        </p:txBody>
      </p:sp>
      <p:sp>
        <p:nvSpPr>
          <p:cNvPr id="5" name="Content Placeholder 2"/>
          <p:cNvSpPr txBox="1">
            <a:spLocks/>
          </p:cNvSpPr>
          <p:nvPr/>
        </p:nvSpPr>
        <p:spPr>
          <a:xfrm>
            <a:off x="457200" y="1371601"/>
            <a:ext cx="7924800" cy="4983324"/>
          </a:xfrm>
          <a:prstGeom prst="rect">
            <a:avLst/>
          </a:prstGeom>
        </p:spPr>
        <p:txBody>
          <a:bodyPr vert="horz">
            <a:noAutofit/>
          </a:bodyPr>
          <a:lstStyle/>
          <a:p>
            <a:pPr marL="274320" marR="0" lvl="0" indent="-274320" algn="l" defTabSz="914400" rtl="0" eaLnBrk="1" fontAlgn="auto" latinLnBrk="0" hangingPunct="1">
              <a:lnSpc>
                <a:spcPct val="150000"/>
              </a:lnSpc>
              <a:spcBef>
                <a:spcPct val="20000"/>
              </a:spcBef>
              <a:spcAft>
                <a:spcPts val="0"/>
              </a:spcAft>
              <a:buClr>
                <a:srgbClr val="FF0000"/>
              </a:buClr>
              <a:buSzPct val="95000"/>
              <a:buFont typeface="Constantia" pitchFamily="18" charset="0"/>
              <a:buChar char="¤"/>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These transformers are basically step up transformers i.e. stepping up</a:t>
            </a:r>
            <a:r>
              <a:rPr kumimoji="0" lang="en-US" sz="3500" b="0" i="0" u="none" strike="noStrike" kern="1200" cap="none" spc="0" normalizeH="0" noProof="0" dirty="0" smtClean="0">
                <a:ln>
                  <a:noFill/>
                </a:ln>
                <a:solidFill>
                  <a:schemeClr val="tx1"/>
                </a:solidFill>
                <a:effectLst/>
                <a:uLnTx/>
                <a:uFillTx/>
                <a:latin typeface="+mn-lt"/>
                <a:ea typeface="+mn-ea"/>
                <a:cs typeface="+mn-cs"/>
              </a:rPr>
              <a:t> a voltage from primary to secondary.</a:t>
            </a:r>
          </a:p>
          <a:p>
            <a:pPr marL="274320" marR="0" lvl="0" indent="-274320" algn="l" defTabSz="914400" rtl="0" eaLnBrk="1" fontAlgn="auto" latinLnBrk="0" hangingPunct="1">
              <a:lnSpc>
                <a:spcPct val="150000"/>
              </a:lnSpc>
              <a:spcBef>
                <a:spcPct val="20000"/>
              </a:spcBef>
              <a:spcAft>
                <a:spcPts val="0"/>
              </a:spcAft>
              <a:buClr>
                <a:srgbClr val="FF0000"/>
              </a:buClr>
              <a:buSzPct val="95000"/>
              <a:buFont typeface="Constantia" pitchFamily="18" charset="0"/>
              <a:buChar char="¤"/>
              <a:tabLst/>
              <a:defRPr/>
            </a:pPr>
            <a:r>
              <a:rPr lang="en-US" sz="3500" baseline="0" dirty="0" smtClean="0"/>
              <a:t>Thus</a:t>
            </a:r>
            <a:r>
              <a:rPr lang="en-US" sz="3500" dirty="0" smtClean="0"/>
              <a:t> the current reduces from primary to secondary. </a:t>
            </a:r>
            <a:endParaRPr kumimoji="0" lang="en-US" sz="3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1593</TotalTime>
  <Words>1798</Words>
  <Application>Microsoft Office PowerPoint</Application>
  <PresentationFormat>On-screen Show (4:3)</PresentationFormat>
  <Paragraphs>214</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Equation</vt:lpstr>
      <vt:lpstr>Slide 1</vt:lpstr>
      <vt:lpstr>Slide 2</vt:lpstr>
      <vt:lpstr>SPECIAL TRANSFORMERS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Application of C.T. and P.T.</vt:lpstr>
      <vt:lpstr>3. Pulse Transformer </vt:lpstr>
      <vt:lpstr>Slide 19</vt:lpstr>
      <vt:lpstr> </vt:lpstr>
      <vt:lpstr> </vt:lpstr>
      <vt:lpstr> </vt:lpstr>
      <vt:lpstr> </vt:lpstr>
      <vt:lpstr>Types of Pulse Transformers</vt:lpstr>
      <vt:lpstr>Slide 25</vt:lpstr>
      <vt:lpstr>Slide 26</vt:lpstr>
      <vt:lpstr>Application of pulse transformers  </vt:lpstr>
      <vt:lpstr>Slide 28</vt:lpstr>
      <vt:lpstr> </vt:lpstr>
      <vt:lpstr> </vt:lpstr>
      <vt:lpstr> </vt:lpstr>
      <vt:lpstr>Slide 32</vt:lpstr>
      <vt:lpstr> </vt:lpstr>
      <vt:lpstr> </vt:lpstr>
      <vt:lpstr> </vt:lpstr>
      <vt:lpstr> </vt:lpstr>
      <vt:lpstr> </vt:lpstr>
      <vt:lpstr> </vt:lpstr>
      <vt:lpstr> </vt:lpstr>
      <vt:lpstr> </vt:lpstr>
      <vt:lpstr> </vt:lpstr>
      <vt:lpstr>5.Grounding  Transformer </vt:lpstr>
      <vt:lpstr>Slide 43</vt:lpstr>
      <vt:lpstr> </vt:lpstr>
      <vt:lpstr> </vt:lpstr>
      <vt:lpstr> </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Hello</dc:creator>
  <cp:lastModifiedBy>ucet</cp:lastModifiedBy>
  <cp:revision>209</cp:revision>
  <dcterms:created xsi:type="dcterms:W3CDTF">2014-10-11T13:43:37Z</dcterms:created>
  <dcterms:modified xsi:type="dcterms:W3CDTF">2014-11-11T04:23:41Z</dcterms:modified>
</cp:coreProperties>
</file>