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CEC93-E10E-4880-8929-AFC83B533C15}" type="datetimeFigureOut">
              <a:rPr lang="fa-IR" smtClean="0"/>
              <a:pPr/>
              <a:t>1438/08/01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3AF6C0E-2061-470E-8526-2D3E0252C66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7CEC93-E10E-4880-8929-AFC83B533C15}" type="datetimeFigureOut">
              <a:rPr lang="fa-IR" smtClean="0"/>
              <a:pPr/>
              <a:t>1438/08/01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AF6C0E-2061-470E-8526-2D3E0252C66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HYDROTHERMAL SYSTEM ECONOMIC DISPATCH</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fa-IR" dirty="0"/>
          </a:p>
        </p:txBody>
      </p:sp>
      <p:pic>
        <p:nvPicPr>
          <p:cNvPr id="9218" name="Picture 2"/>
          <p:cNvPicPr>
            <a:picLocks noGrp="1" noChangeAspect="1" noChangeArrowheads="1"/>
          </p:cNvPicPr>
          <p:nvPr>
            <p:ph idx="1"/>
          </p:nvPr>
        </p:nvPicPr>
        <p:blipFill>
          <a:blip r:embed="rId2"/>
          <a:srcRect/>
          <a:stretch>
            <a:fillRect/>
          </a:stretch>
        </p:blipFill>
        <p:spPr bwMode="auto">
          <a:xfrm>
            <a:off x="0" y="1500174"/>
            <a:ext cx="5114925" cy="1314450"/>
          </a:xfrm>
          <a:prstGeom prst="rect">
            <a:avLst/>
          </a:prstGeom>
          <a:noFill/>
          <a:ln w="9525">
            <a:noFill/>
            <a:miter lim="800000"/>
            <a:headEnd/>
            <a:tailEnd/>
          </a:ln>
          <a:effectLst/>
        </p:spPr>
      </p:pic>
      <p:sp>
        <p:nvSpPr>
          <p:cNvPr id="5" name="Rectangle 4"/>
          <p:cNvSpPr/>
          <p:nvPr/>
        </p:nvSpPr>
        <p:spPr>
          <a:xfrm>
            <a:off x="0" y="3143248"/>
            <a:ext cx="9144000" cy="461665"/>
          </a:xfrm>
          <a:prstGeom prst="rect">
            <a:avLst/>
          </a:prstGeom>
        </p:spPr>
        <p:txBody>
          <a:bodyPr wrap="square">
            <a:spAutoFit/>
          </a:bodyPr>
          <a:lstStyle/>
          <a:p>
            <a:pPr algn="l" rtl="0"/>
            <a:r>
              <a:rPr lang="en-US" sz="2400" dirty="0"/>
              <a:t>For the second time stage, the load level is 700 MW; we get</a:t>
            </a:r>
            <a:endParaRPr lang="fa-IR" sz="2400" dirty="0"/>
          </a:p>
        </p:txBody>
      </p:sp>
      <p:sp>
        <p:nvSpPr>
          <p:cNvPr id="6" name="Rectangle 5"/>
          <p:cNvSpPr/>
          <p:nvPr/>
        </p:nvSpPr>
        <p:spPr>
          <a:xfrm>
            <a:off x="0" y="642918"/>
            <a:ext cx="8572560" cy="830997"/>
          </a:xfrm>
          <a:prstGeom prst="rect">
            <a:avLst/>
          </a:prstGeom>
        </p:spPr>
        <p:txBody>
          <a:bodyPr wrap="square">
            <a:spAutoFit/>
          </a:bodyPr>
          <a:lstStyle/>
          <a:p>
            <a:pPr algn="l" rtl="0"/>
            <a:r>
              <a:rPr lang="en-US" sz="2400" dirty="0"/>
              <a:t>Select the initial value of γ as 0.5. For the </a:t>
            </a:r>
            <a:r>
              <a:rPr lang="en-US" sz="2400" dirty="0" err="1"/>
              <a:t>fi</a:t>
            </a:r>
            <a:r>
              <a:rPr lang="en-US" sz="2400" dirty="0"/>
              <a:t> </a:t>
            </a:r>
            <a:r>
              <a:rPr lang="en-US" sz="2400" dirty="0" err="1"/>
              <a:t>rst</a:t>
            </a:r>
            <a:r>
              <a:rPr lang="en-US" sz="2400" dirty="0"/>
              <a:t> time stage, the load level </a:t>
            </a:r>
            <a:r>
              <a:rPr lang="en-US" sz="2400" dirty="0" smtClean="0"/>
              <a:t>is 350 </a:t>
            </a:r>
            <a:r>
              <a:rPr lang="en-US" sz="2400" dirty="0"/>
              <a:t>MW; we get</a:t>
            </a:r>
            <a:endParaRPr lang="fa-IR" sz="2400" dirty="0"/>
          </a:p>
        </p:txBody>
      </p:sp>
      <p:pic>
        <p:nvPicPr>
          <p:cNvPr id="9219" name="Picture 3"/>
          <p:cNvPicPr>
            <a:picLocks noChangeAspect="1" noChangeArrowheads="1"/>
          </p:cNvPicPr>
          <p:nvPr/>
        </p:nvPicPr>
        <p:blipFill>
          <a:blip r:embed="rId3"/>
          <a:srcRect/>
          <a:stretch>
            <a:fillRect/>
          </a:stretch>
        </p:blipFill>
        <p:spPr bwMode="auto">
          <a:xfrm>
            <a:off x="0" y="3929066"/>
            <a:ext cx="499110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5" name="Rectangle 4"/>
          <p:cNvSpPr/>
          <p:nvPr/>
        </p:nvSpPr>
        <p:spPr>
          <a:xfrm>
            <a:off x="0" y="1643050"/>
            <a:ext cx="7429552" cy="461665"/>
          </a:xfrm>
          <a:prstGeom prst="rect">
            <a:avLst/>
          </a:prstGeom>
        </p:spPr>
        <p:txBody>
          <a:bodyPr wrap="square">
            <a:spAutoFit/>
          </a:bodyPr>
          <a:lstStyle/>
          <a:p>
            <a:r>
              <a:rPr lang="en-US" sz="2400" dirty="0"/>
              <a:t>For the third time stage, the load level is 500 MW; we get</a:t>
            </a:r>
            <a:endParaRPr lang="fa-IR" sz="2400" dirty="0"/>
          </a:p>
        </p:txBody>
      </p:sp>
      <p:pic>
        <p:nvPicPr>
          <p:cNvPr id="10242" name="Picture 2"/>
          <p:cNvPicPr>
            <a:picLocks noChangeAspect="1" noChangeArrowheads="1"/>
          </p:cNvPicPr>
          <p:nvPr/>
        </p:nvPicPr>
        <p:blipFill>
          <a:blip r:embed="rId2"/>
          <a:srcRect/>
          <a:stretch>
            <a:fillRect/>
          </a:stretch>
        </p:blipFill>
        <p:spPr bwMode="auto">
          <a:xfrm>
            <a:off x="0" y="2071678"/>
            <a:ext cx="5133975" cy="1304925"/>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a:srcRect/>
          <a:stretch>
            <a:fillRect/>
          </a:stretch>
        </p:blipFill>
        <p:spPr bwMode="auto">
          <a:xfrm>
            <a:off x="214282" y="3429000"/>
            <a:ext cx="6962824" cy="1214446"/>
          </a:xfrm>
          <a:prstGeom prst="rect">
            <a:avLst/>
          </a:prstGeom>
          <a:noFill/>
          <a:ln w="9525">
            <a:noFill/>
            <a:miter lim="800000"/>
            <a:headEnd/>
            <a:tailEnd/>
          </a:ln>
          <a:effectLst/>
        </p:spPr>
      </p:pic>
      <p:sp>
        <p:nvSpPr>
          <p:cNvPr id="9" name="Rectangle 8"/>
          <p:cNvSpPr/>
          <p:nvPr/>
        </p:nvSpPr>
        <p:spPr>
          <a:xfrm>
            <a:off x="285720" y="5143512"/>
            <a:ext cx="7929618" cy="1200329"/>
          </a:xfrm>
          <a:prstGeom prst="rect">
            <a:avLst/>
          </a:prstGeom>
        </p:spPr>
        <p:txBody>
          <a:bodyPr wrap="square">
            <a:spAutoFit/>
          </a:bodyPr>
          <a:lstStyle/>
          <a:p>
            <a:pPr algn="l" rtl="0"/>
            <a:r>
              <a:rPr lang="en-US" sz="2400" dirty="0"/>
              <a:t>The water consumption is greater than the daily given amount. So </a:t>
            </a:r>
            <a:r>
              <a:rPr lang="en-US" sz="2400" dirty="0" smtClean="0"/>
              <a:t>increase the </a:t>
            </a:r>
            <a:r>
              <a:rPr lang="en-US" sz="2400" dirty="0"/>
              <a:t>value of γ , say let γ = 0.52, and </a:t>
            </a:r>
            <a:r>
              <a:rPr lang="en-US" sz="2400" dirty="0" err="1"/>
              <a:t>recompute</a:t>
            </a:r>
            <a:r>
              <a:rPr lang="en-US" sz="2400" dirty="0"/>
              <a:t> the power output</a:t>
            </a:r>
            <a:endParaRPr lang="fa-I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1266" name="Picture 2"/>
          <p:cNvPicPr>
            <a:picLocks noGrp="1" noChangeAspect="1" noChangeArrowheads="1"/>
          </p:cNvPicPr>
          <p:nvPr>
            <p:ph idx="1"/>
          </p:nvPr>
        </p:nvPicPr>
        <p:blipFill>
          <a:blip r:embed="rId2"/>
          <a:srcRect/>
          <a:stretch>
            <a:fillRect/>
          </a:stretch>
        </p:blipFill>
        <p:spPr bwMode="auto">
          <a:xfrm>
            <a:off x="0" y="1643050"/>
            <a:ext cx="4533900" cy="1190625"/>
          </a:xfrm>
          <a:prstGeom prst="rect">
            <a:avLst/>
          </a:prstGeom>
          <a:noFill/>
          <a:ln w="9525">
            <a:noFill/>
            <a:miter lim="800000"/>
            <a:headEnd/>
            <a:tailEnd/>
          </a:ln>
          <a:effectLst/>
        </p:spPr>
      </p:pic>
      <p:pic>
        <p:nvPicPr>
          <p:cNvPr id="11267" name="Picture 3"/>
          <p:cNvPicPr>
            <a:picLocks noChangeAspect="1" noChangeArrowheads="1"/>
          </p:cNvPicPr>
          <p:nvPr/>
        </p:nvPicPr>
        <p:blipFill>
          <a:blip r:embed="rId3"/>
          <a:srcRect/>
          <a:stretch>
            <a:fillRect/>
          </a:stretch>
        </p:blipFill>
        <p:spPr bwMode="auto">
          <a:xfrm>
            <a:off x="0" y="3000372"/>
            <a:ext cx="3952875" cy="590550"/>
          </a:xfrm>
          <a:prstGeom prst="rect">
            <a:avLst/>
          </a:prstGeom>
          <a:noFill/>
          <a:ln w="9525">
            <a:noFill/>
            <a:miter lim="800000"/>
            <a:headEnd/>
            <a:tailEnd/>
          </a:ln>
          <a:effectLst/>
        </p:spPr>
      </p:pic>
      <p:pic>
        <p:nvPicPr>
          <p:cNvPr id="11268" name="Picture 4"/>
          <p:cNvPicPr>
            <a:picLocks noChangeAspect="1" noChangeArrowheads="1"/>
          </p:cNvPicPr>
          <p:nvPr/>
        </p:nvPicPr>
        <p:blipFill>
          <a:blip r:embed="rId4"/>
          <a:srcRect/>
          <a:stretch>
            <a:fillRect/>
          </a:stretch>
        </p:blipFill>
        <p:spPr bwMode="auto">
          <a:xfrm>
            <a:off x="0" y="3857628"/>
            <a:ext cx="4429125" cy="676275"/>
          </a:xfrm>
          <a:prstGeom prst="rect">
            <a:avLst/>
          </a:prstGeom>
          <a:noFill/>
          <a:ln w="9525">
            <a:noFill/>
            <a:miter lim="800000"/>
            <a:headEnd/>
            <a:tailEnd/>
          </a:ln>
          <a:effectLst/>
        </p:spPr>
      </p:pic>
      <p:pic>
        <p:nvPicPr>
          <p:cNvPr id="11269" name="Picture 5"/>
          <p:cNvPicPr>
            <a:picLocks noChangeAspect="1" noChangeArrowheads="1"/>
          </p:cNvPicPr>
          <p:nvPr/>
        </p:nvPicPr>
        <p:blipFill>
          <a:blip r:embed="rId5"/>
          <a:srcRect/>
          <a:stretch>
            <a:fillRect/>
          </a:stretch>
        </p:blipFill>
        <p:spPr bwMode="auto">
          <a:xfrm>
            <a:off x="4500562" y="3357562"/>
            <a:ext cx="4419600" cy="1162050"/>
          </a:xfrm>
          <a:prstGeom prst="rect">
            <a:avLst/>
          </a:prstGeom>
          <a:noFill/>
          <a:ln w="9525">
            <a:noFill/>
            <a:miter lim="800000"/>
            <a:headEnd/>
            <a:tailEnd/>
          </a:ln>
          <a:effectLst/>
        </p:spPr>
      </p:pic>
      <p:pic>
        <p:nvPicPr>
          <p:cNvPr id="11270" name="Picture 6"/>
          <p:cNvPicPr>
            <a:picLocks noChangeAspect="1" noChangeArrowheads="1"/>
          </p:cNvPicPr>
          <p:nvPr/>
        </p:nvPicPr>
        <p:blipFill>
          <a:blip r:embed="rId6"/>
          <a:srcRect/>
          <a:stretch>
            <a:fillRect/>
          </a:stretch>
        </p:blipFill>
        <p:spPr bwMode="auto">
          <a:xfrm>
            <a:off x="285720" y="4929198"/>
            <a:ext cx="8102381" cy="1357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2290" name="Picture 2"/>
          <p:cNvPicPr>
            <a:picLocks noGrp="1" noChangeAspect="1" noChangeArrowheads="1"/>
          </p:cNvPicPr>
          <p:nvPr>
            <p:ph idx="1"/>
          </p:nvPr>
        </p:nvPicPr>
        <p:blipFill>
          <a:blip r:embed="rId2"/>
          <a:srcRect/>
          <a:stretch>
            <a:fillRect/>
          </a:stretch>
        </p:blipFill>
        <p:spPr bwMode="auto">
          <a:xfrm>
            <a:off x="785786" y="1785926"/>
            <a:ext cx="7321286"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dirty="0"/>
              <a:t>Consider Network Losses</a:t>
            </a:r>
            <a:endParaRPr lang="fa-IR" dirty="0"/>
          </a:p>
        </p:txBody>
      </p:sp>
      <p:sp>
        <p:nvSpPr>
          <p:cNvPr id="4" name="Rectangle 3"/>
          <p:cNvSpPr/>
          <p:nvPr/>
        </p:nvSpPr>
        <p:spPr>
          <a:xfrm>
            <a:off x="285720" y="1214422"/>
            <a:ext cx="8643998" cy="1569660"/>
          </a:xfrm>
          <a:prstGeom prst="rect">
            <a:avLst/>
          </a:prstGeom>
        </p:spPr>
        <p:txBody>
          <a:bodyPr wrap="square">
            <a:spAutoFit/>
          </a:bodyPr>
          <a:lstStyle/>
          <a:p>
            <a:pPr algn="l" rtl="0"/>
            <a:r>
              <a:rPr lang="en-US" sz="2400" dirty="0"/>
              <a:t>Suppose there are m hydro plants and n thermal plants. The system load </a:t>
            </a:r>
            <a:r>
              <a:rPr lang="en-US" sz="2400" dirty="0" smtClean="0"/>
              <a:t>is given </a:t>
            </a:r>
            <a:r>
              <a:rPr lang="en-US" sz="2400" dirty="0"/>
              <a:t>in the time period. The given water consumption of hydro plant j is W Σ j </a:t>
            </a:r>
            <a:r>
              <a:rPr lang="en-US" sz="2400" dirty="0" smtClean="0"/>
              <a:t>. The </a:t>
            </a:r>
            <a:r>
              <a:rPr lang="en-US" sz="2400" dirty="0"/>
              <a:t>hydrothermal system economic dispatch with network loss can </a:t>
            </a:r>
            <a:r>
              <a:rPr lang="en-US" sz="2400" dirty="0" smtClean="0"/>
              <a:t>be expressed </a:t>
            </a:r>
            <a:r>
              <a:rPr lang="en-US" sz="2400" dirty="0"/>
              <a:t>as below</a:t>
            </a:r>
            <a:endParaRPr lang="fa-IR" sz="2400" dirty="0"/>
          </a:p>
        </p:txBody>
      </p:sp>
      <p:pic>
        <p:nvPicPr>
          <p:cNvPr id="13314" name="Picture 2"/>
          <p:cNvPicPr>
            <a:picLocks noChangeAspect="1" noChangeArrowheads="1"/>
          </p:cNvPicPr>
          <p:nvPr/>
        </p:nvPicPr>
        <p:blipFill>
          <a:blip r:embed="rId2"/>
          <a:srcRect/>
          <a:stretch>
            <a:fillRect/>
          </a:stretch>
        </p:blipFill>
        <p:spPr bwMode="auto">
          <a:xfrm>
            <a:off x="285720" y="3000372"/>
            <a:ext cx="5876715" cy="857256"/>
          </a:xfrm>
          <a:prstGeom prst="rect">
            <a:avLst/>
          </a:prstGeom>
          <a:noFill/>
          <a:ln w="9525">
            <a:noFill/>
            <a:miter lim="800000"/>
            <a:headEnd/>
            <a:tailEnd/>
          </a:ln>
          <a:effectLst/>
        </p:spPr>
      </p:pic>
      <p:pic>
        <p:nvPicPr>
          <p:cNvPr id="13315" name="Picture 3"/>
          <p:cNvPicPr>
            <a:picLocks noChangeAspect="1" noChangeArrowheads="1"/>
          </p:cNvPicPr>
          <p:nvPr/>
        </p:nvPicPr>
        <p:blipFill>
          <a:blip r:embed="rId3"/>
          <a:srcRect/>
          <a:stretch>
            <a:fillRect/>
          </a:stretch>
        </p:blipFill>
        <p:spPr bwMode="auto">
          <a:xfrm>
            <a:off x="0" y="3786190"/>
            <a:ext cx="5010865" cy="1285884"/>
          </a:xfrm>
          <a:prstGeom prst="rect">
            <a:avLst/>
          </a:prstGeom>
          <a:noFill/>
          <a:ln w="9525">
            <a:noFill/>
            <a:miter lim="800000"/>
            <a:headEnd/>
            <a:tailEnd/>
          </a:ln>
          <a:effectLst/>
        </p:spPr>
      </p:pic>
      <p:pic>
        <p:nvPicPr>
          <p:cNvPr id="13316" name="Picture 4"/>
          <p:cNvPicPr>
            <a:picLocks noChangeAspect="1" noChangeArrowheads="1"/>
          </p:cNvPicPr>
          <p:nvPr/>
        </p:nvPicPr>
        <p:blipFill>
          <a:blip r:embed="rId4"/>
          <a:srcRect/>
          <a:stretch>
            <a:fillRect/>
          </a:stretch>
        </p:blipFill>
        <p:spPr bwMode="auto">
          <a:xfrm>
            <a:off x="0" y="5357826"/>
            <a:ext cx="4352925" cy="714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Picture 5"/>
          <p:cNvPicPr>
            <a:picLocks noGrp="1" noChangeAspect="1" noChangeArrowheads="1"/>
          </p:cNvPicPr>
          <p:nvPr>
            <p:ph idx="1"/>
          </p:nvPr>
        </p:nvPicPr>
        <p:blipFill>
          <a:blip r:embed="rId2"/>
          <a:srcRect/>
          <a:stretch>
            <a:fillRect/>
          </a:stretch>
        </p:blipFill>
        <p:spPr bwMode="auto">
          <a:xfrm>
            <a:off x="0" y="1714488"/>
            <a:ext cx="5238750" cy="1733550"/>
          </a:xfrm>
          <a:prstGeom prst="rect">
            <a:avLst/>
          </a:prstGeom>
          <a:noFill/>
          <a:ln w="9525">
            <a:noFill/>
            <a:miter lim="800000"/>
            <a:headEnd/>
            <a:tailEnd/>
          </a:ln>
          <a:effectLst/>
        </p:spPr>
      </p:pic>
      <p:sp>
        <p:nvSpPr>
          <p:cNvPr id="5" name="Rectangle 4"/>
          <p:cNvSpPr/>
          <p:nvPr/>
        </p:nvSpPr>
        <p:spPr>
          <a:xfrm>
            <a:off x="-545870" y="3786190"/>
            <a:ext cx="3831986" cy="461665"/>
          </a:xfrm>
          <a:prstGeom prst="rect">
            <a:avLst/>
          </a:prstGeom>
        </p:spPr>
        <p:txBody>
          <a:bodyPr wrap="square">
            <a:spAutoFit/>
          </a:bodyPr>
          <a:lstStyle/>
          <a:p>
            <a:r>
              <a:rPr lang="en-US" sz="2400" dirty="0"/>
              <a:t>The Lagrange function</a:t>
            </a:r>
            <a:endParaRPr lang="fa-IR" sz="2400" dirty="0"/>
          </a:p>
        </p:txBody>
      </p:sp>
      <p:pic>
        <p:nvPicPr>
          <p:cNvPr id="14338" name="Picture 2"/>
          <p:cNvPicPr>
            <a:picLocks noChangeAspect="1" noChangeArrowheads="1"/>
          </p:cNvPicPr>
          <p:nvPr/>
        </p:nvPicPr>
        <p:blipFill>
          <a:blip r:embed="rId3"/>
          <a:srcRect/>
          <a:stretch>
            <a:fillRect/>
          </a:stretch>
        </p:blipFill>
        <p:spPr bwMode="auto">
          <a:xfrm>
            <a:off x="214282" y="4357694"/>
            <a:ext cx="5857875" cy="1400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5362" name="Picture 2"/>
          <p:cNvPicPr>
            <a:picLocks noGrp="1" noChangeAspect="1" noChangeArrowheads="1"/>
          </p:cNvPicPr>
          <p:nvPr>
            <p:ph idx="1"/>
          </p:nvPr>
        </p:nvPicPr>
        <p:blipFill>
          <a:blip r:embed="rId2"/>
          <a:srcRect/>
          <a:stretch>
            <a:fillRect/>
          </a:stretch>
        </p:blipFill>
        <p:spPr bwMode="auto">
          <a:xfrm>
            <a:off x="500034" y="1714488"/>
            <a:ext cx="7178506"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5" name="Rectangle 4"/>
          <p:cNvSpPr/>
          <p:nvPr/>
        </p:nvSpPr>
        <p:spPr>
          <a:xfrm>
            <a:off x="214282" y="1571612"/>
            <a:ext cx="5331588" cy="461665"/>
          </a:xfrm>
          <a:prstGeom prst="rect">
            <a:avLst/>
          </a:prstGeom>
        </p:spPr>
        <p:txBody>
          <a:bodyPr wrap="none">
            <a:spAutoFit/>
          </a:bodyPr>
          <a:lstStyle/>
          <a:p>
            <a:r>
              <a:rPr lang="en-US" sz="2400" dirty="0"/>
              <a:t>From equations (4.91) and (4.92) , we get</a:t>
            </a:r>
            <a:endParaRPr lang="fa-IR" sz="2400" dirty="0"/>
          </a:p>
        </p:txBody>
      </p:sp>
      <p:pic>
        <p:nvPicPr>
          <p:cNvPr id="16386" name="Picture 2"/>
          <p:cNvPicPr>
            <a:picLocks noChangeAspect="1" noChangeArrowheads="1"/>
          </p:cNvPicPr>
          <p:nvPr/>
        </p:nvPicPr>
        <p:blipFill>
          <a:blip r:embed="rId2"/>
          <a:srcRect/>
          <a:stretch>
            <a:fillRect/>
          </a:stretch>
        </p:blipFill>
        <p:spPr bwMode="auto">
          <a:xfrm>
            <a:off x="0" y="2071678"/>
            <a:ext cx="6444032" cy="1000132"/>
          </a:xfrm>
          <a:prstGeom prst="rect">
            <a:avLst/>
          </a:prstGeom>
          <a:noFill/>
          <a:ln w="9525">
            <a:noFill/>
            <a:miter lim="800000"/>
            <a:headEnd/>
            <a:tailEnd/>
          </a:ln>
          <a:effectLst/>
        </p:spPr>
      </p:pic>
      <p:sp>
        <p:nvSpPr>
          <p:cNvPr id="7" name="Rectangle 6"/>
          <p:cNvSpPr/>
          <p:nvPr/>
        </p:nvSpPr>
        <p:spPr>
          <a:xfrm>
            <a:off x="214282" y="3214686"/>
            <a:ext cx="5857181" cy="461665"/>
          </a:xfrm>
          <a:prstGeom prst="rect">
            <a:avLst/>
          </a:prstGeom>
        </p:spPr>
        <p:txBody>
          <a:bodyPr wrap="none">
            <a:spAutoFit/>
          </a:bodyPr>
          <a:lstStyle/>
          <a:p>
            <a:r>
              <a:rPr lang="en-US" sz="2400" dirty="0"/>
              <a:t>Equation (4.95) is true for any time stage, i.e.,</a:t>
            </a:r>
            <a:endParaRPr lang="fa-IR" sz="2400" dirty="0"/>
          </a:p>
        </p:txBody>
      </p:sp>
      <p:pic>
        <p:nvPicPr>
          <p:cNvPr id="16387" name="Picture 3"/>
          <p:cNvPicPr>
            <a:picLocks noChangeAspect="1" noChangeArrowheads="1"/>
          </p:cNvPicPr>
          <p:nvPr/>
        </p:nvPicPr>
        <p:blipFill>
          <a:blip r:embed="rId3"/>
          <a:srcRect/>
          <a:stretch>
            <a:fillRect/>
          </a:stretch>
        </p:blipFill>
        <p:spPr bwMode="auto">
          <a:xfrm>
            <a:off x="285720" y="4286256"/>
            <a:ext cx="6086169" cy="10001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729634" cy="928693"/>
          </a:xfrm>
        </p:spPr>
        <p:txBody>
          <a:bodyPr>
            <a:normAutofit/>
          </a:bodyPr>
          <a:lstStyle/>
          <a:p>
            <a:pPr>
              <a:buNone/>
            </a:pPr>
            <a:r>
              <a:rPr lang="fa-IR" sz="2400" dirty="0" smtClean="0">
                <a:cs typeface="2  Lotus" pitchFamily="2" charset="-78"/>
              </a:rPr>
              <a:t>تکلیف: یک </a:t>
            </a:r>
            <a:r>
              <a:rPr lang="fa-IR" sz="2400" dirty="0">
                <a:cs typeface="2  Lotus" pitchFamily="2" charset="-78"/>
              </a:rPr>
              <a:t>سیستم قدرت شامل دو واحد حرارتی و یک واحد آبی با مشخصات  ورودی-خروجی به شرح زیر می باشد.</a:t>
            </a:r>
          </a:p>
        </p:txBody>
      </p:sp>
      <p:graphicFrame>
        <p:nvGraphicFramePr>
          <p:cNvPr id="4" name="Table 3"/>
          <p:cNvGraphicFramePr>
            <a:graphicFrameLocks noGrp="1"/>
          </p:cNvGraphicFramePr>
          <p:nvPr/>
        </p:nvGraphicFramePr>
        <p:xfrm>
          <a:off x="1928793" y="2643182"/>
          <a:ext cx="5286381" cy="1453522"/>
        </p:xfrm>
        <a:graphic>
          <a:graphicData uri="http://schemas.openxmlformats.org/drawingml/2006/table">
            <a:tbl>
              <a:tblPr rtl="1"/>
              <a:tblGrid>
                <a:gridCol w="878561"/>
                <a:gridCol w="570365"/>
                <a:gridCol w="709453"/>
                <a:gridCol w="513370"/>
                <a:gridCol w="627362"/>
                <a:gridCol w="570365"/>
                <a:gridCol w="1416905"/>
              </a:tblGrid>
              <a:tr h="452441">
                <a:tc>
                  <a:txBody>
                    <a:bodyPr/>
                    <a:lstStyle/>
                    <a:p>
                      <a:pPr algn="ctr" rtl="1">
                        <a:spcAft>
                          <a:spcPts val="0"/>
                        </a:spcAft>
                      </a:pPr>
                      <a:r>
                        <a:rPr lang="ar-SA" sz="1800" b="1" dirty="0">
                          <a:latin typeface="Times New Roman"/>
                          <a:ea typeface="Times New Roman"/>
                          <a:cs typeface="B Nazanin"/>
                        </a:rPr>
                        <a:t>6</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5</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4</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3</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2</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1</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smtClean="0">
                          <a:latin typeface="Times New Roman"/>
                          <a:ea typeface="Times New Roman"/>
                          <a:cs typeface="B Nazanin"/>
                        </a:rPr>
                        <a:t>دوره</a:t>
                      </a:r>
                      <a:r>
                        <a:rPr lang="fa-IR" sz="1800" b="1" dirty="0" smtClean="0">
                          <a:latin typeface="Times New Roman"/>
                          <a:ea typeface="Times New Roman"/>
                          <a:cs typeface="B Nazanin"/>
                        </a:rPr>
                        <a:t> زمانی</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441">
                <a:tc>
                  <a:txBody>
                    <a:bodyPr/>
                    <a:lstStyle/>
                    <a:p>
                      <a:pPr algn="ctr" rtl="1">
                        <a:spcAft>
                          <a:spcPts val="0"/>
                        </a:spcAft>
                      </a:pPr>
                      <a:r>
                        <a:rPr lang="ar-SA" sz="1800" b="1">
                          <a:latin typeface="Times New Roman"/>
                          <a:ea typeface="Times New Roman"/>
                          <a:cs typeface="B Nazanin"/>
                        </a:rPr>
                        <a:t>3</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6</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4</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5</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4</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2</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مدت زمان (ساعت)</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441">
                <a:tc>
                  <a:txBody>
                    <a:bodyPr/>
                    <a:lstStyle/>
                    <a:p>
                      <a:pPr algn="ctr" rtl="1">
                        <a:spcAft>
                          <a:spcPts val="0"/>
                        </a:spcAft>
                      </a:pPr>
                      <a:r>
                        <a:rPr lang="ar-SA" sz="1800" b="1">
                          <a:latin typeface="Times New Roman"/>
                          <a:ea typeface="Times New Roman"/>
                          <a:cs typeface="B Nazanin"/>
                        </a:rPr>
                        <a:t>200</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300</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450</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240</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200</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latin typeface="Times New Roman"/>
                          <a:ea typeface="Times New Roman"/>
                          <a:cs typeface="B Nazanin"/>
                        </a:rPr>
                        <a:t>120</a:t>
                      </a:r>
                      <a:endParaRPr lang="en-US" sz="2800" b="1">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B Nazanin"/>
                        </a:rPr>
                        <a:t>بار (مگاوات)</a:t>
                      </a:r>
                      <a:endParaRPr lang="en-US" sz="28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7413"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571480"/>
            <a:ext cx="5930942" cy="571504"/>
          </a:xfrm>
          <a:prstGeom prst="rect">
            <a:avLst/>
          </a:prstGeom>
          <a:noFill/>
          <a:ln w="9525">
            <a:noFill/>
            <a:miter lim="800000"/>
            <a:headEnd/>
            <a:tailEnd/>
          </a:ln>
        </p:spPr>
      </p:pic>
      <p:pic>
        <p:nvPicPr>
          <p:cNvPr id="1741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1000108"/>
            <a:ext cx="5072067" cy="513312"/>
          </a:xfrm>
          <a:prstGeom prst="rect">
            <a:avLst/>
          </a:prstGeom>
          <a:noFill/>
          <a:ln w="9525">
            <a:noFill/>
            <a:miter lim="800000"/>
            <a:headEnd/>
            <a:tailEnd/>
          </a:ln>
        </p:spPr>
      </p:pic>
      <p:pic>
        <p:nvPicPr>
          <p:cNvPr id="1741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1428736"/>
            <a:ext cx="5558628" cy="571504"/>
          </a:xfrm>
          <a:prstGeom prst="rect">
            <a:avLst/>
          </a:prstGeom>
          <a:noFill/>
          <a:ln w="9525">
            <a:noFill/>
            <a:miter lim="800000"/>
            <a:headEnd/>
            <a:tailEnd/>
          </a:ln>
        </p:spPr>
      </p:pic>
      <p:pic>
        <p:nvPicPr>
          <p:cNvPr id="1741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0" y="2071678"/>
            <a:ext cx="4979526" cy="285752"/>
          </a:xfrm>
          <a:prstGeom prst="rect">
            <a:avLst/>
          </a:prstGeom>
          <a:noFill/>
          <a:ln w="9525">
            <a:noFill/>
            <a:miter lim="800000"/>
            <a:headEnd/>
            <a:tailEnd/>
          </a:ln>
        </p:spPr>
      </p:pic>
      <p:sp>
        <p:nvSpPr>
          <p:cNvPr id="17421" name="Rectangle 13"/>
          <p:cNvSpPr>
            <a:spLocks noChangeArrowheads="1"/>
          </p:cNvSpPr>
          <p:nvPr/>
        </p:nvSpPr>
        <p:spPr bwMode="auto">
          <a:xfrm>
            <a:off x="0" y="4429132"/>
            <a:ext cx="89297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B Nazanin" pitchFamily="2" charset="-78"/>
              </a:rPr>
              <a:t>الگوی بار مصرف در یک دوره زمانی 24 ساعته در جدول(2) نشان داده شده است. با فرض در مدار بودن هر سه واحد، معادلات هماهنگی را برای حل مسئله توزیع اقتصادی بار </a:t>
            </a:r>
            <a:r>
              <a:rPr lang="fa-IR" sz="2400" dirty="0">
                <a:latin typeface="Times New Roman" pitchFamily="18" charset="0"/>
                <a:ea typeface="Times New Roman" pitchFamily="18" charset="0"/>
                <a:cs typeface="B Nazanin" pitchFamily="2" charset="-78"/>
              </a:rPr>
              <a:t>بین واحدهای آبی- حرارتی، با در نظر گرفتن تلفات شبکه انتقال تشکیل دهید و تعداد معادلات را </a:t>
            </a:r>
            <a:r>
              <a:rPr lang="fa-IR" sz="2400" dirty="0" smtClean="0">
                <a:latin typeface="Times New Roman" pitchFamily="18" charset="0"/>
                <a:ea typeface="Times New Roman" pitchFamily="18" charset="0"/>
                <a:cs typeface="B Nazanin" pitchFamily="2" charset="-78"/>
              </a:rPr>
              <a:t>مشخص و دستگاه معادلات را حل نمایید</a:t>
            </a:r>
            <a:r>
              <a:rPr lang="fa-IR" sz="2400" dirty="0">
                <a:latin typeface="Times New Roman" pitchFamily="18" charset="0"/>
                <a:ea typeface="Times New Roman" pitchFamily="18" charset="0"/>
                <a:cs typeface="B Nazanin" pitchFamily="2" charset="-78"/>
              </a:rPr>
              <a:t>. حجم آب قابل استفاده برای واحدآبی           می </a:t>
            </a:r>
            <a:r>
              <a:rPr lang="fa-IR" sz="2400" dirty="0" smtClean="0">
                <a:latin typeface="Times New Roman" pitchFamily="18" charset="0"/>
                <a:ea typeface="Times New Roman" pitchFamily="18" charset="0"/>
                <a:cs typeface="B Nazanin" pitchFamily="2" charset="-78"/>
              </a:rPr>
              <a:t>باشد. همچنین با استفاده از دستور </a:t>
            </a:r>
            <a:r>
              <a:rPr lang="en-US" sz="2400" dirty="0" err="1" smtClean="0">
                <a:latin typeface="Times New Roman" pitchFamily="18" charset="0"/>
                <a:ea typeface="Times New Roman" pitchFamily="18" charset="0"/>
                <a:cs typeface="B Nazanin" pitchFamily="2" charset="-78"/>
              </a:rPr>
              <a:t>fmincon</a:t>
            </a:r>
            <a:r>
              <a:rPr lang="en-US" sz="2400" dirty="0" smtClean="0">
                <a:latin typeface="Times New Roman" pitchFamily="18" charset="0"/>
                <a:ea typeface="Times New Roman" pitchFamily="18" charset="0"/>
                <a:cs typeface="B Nazanin" pitchFamily="2" charset="-78"/>
              </a:rPr>
              <a:t> </a:t>
            </a:r>
            <a:r>
              <a:rPr lang="fa-IR" sz="2400" dirty="0" smtClean="0">
                <a:latin typeface="Times New Roman" pitchFamily="18" charset="0"/>
                <a:ea typeface="Times New Roman" pitchFamily="18" charset="0"/>
                <a:cs typeface="B Nazanin" pitchFamily="2" charset="-78"/>
              </a:rPr>
              <a:t> در </a:t>
            </a:r>
            <a:r>
              <a:rPr lang="en-US" sz="2400" dirty="0" err="1" smtClean="0">
                <a:latin typeface="Times New Roman" pitchFamily="18" charset="0"/>
                <a:ea typeface="Times New Roman" pitchFamily="18" charset="0"/>
                <a:cs typeface="B Nazanin" pitchFamily="2" charset="-78"/>
              </a:rPr>
              <a:t>matlab</a:t>
            </a:r>
            <a:r>
              <a:rPr lang="fa-IR" sz="2400" dirty="0" smtClean="0">
                <a:latin typeface="Times New Roman" pitchFamily="18" charset="0"/>
                <a:ea typeface="Times New Roman" pitchFamily="18" charset="0"/>
                <a:cs typeface="B Nazanin" pitchFamily="2" charset="-78"/>
              </a:rPr>
              <a:t> مسئله بهینه سازی را حل کنید.</a:t>
            </a:r>
            <a:endParaRPr lang="fa-IR" sz="2400" dirty="0">
              <a:latin typeface="Times New Roman" pitchFamily="18" charset="0"/>
              <a:ea typeface="Times New Roman" pitchFamily="18" charset="0"/>
              <a:cs typeface="B Nazanin" pitchFamily="2" charset="-78"/>
            </a:endParaRPr>
          </a:p>
        </p:txBody>
      </p:sp>
      <p:pic>
        <p:nvPicPr>
          <p:cNvPr id="17420"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857356" y="5572140"/>
            <a:ext cx="857256" cy="44034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Neglect Network Losses</a:t>
            </a:r>
            <a:endParaRPr lang="fa-IR" dirty="0"/>
          </a:p>
        </p:txBody>
      </p:sp>
      <p:pic>
        <p:nvPicPr>
          <p:cNvPr id="1026" name="Picture 2"/>
          <p:cNvPicPr>
            <a:picLocks noGrp="1" noChangeAspect="1" noChangeArrowheads="1"/>
          </p:cNvPicPr>
          <p:nvPr>
            <p:ph idx="1"/>
          </p:nvPr>
        </p:nvPicPr>
        <p:blipFill>
          <a:blip r:embed="rId2"/>
          <a:srcRect/>
          <a:stretch>
            <a:fillRect/>
          </a:stretch>
        </p:blipFill>
        <p:spPr bwMode="auto">
          <a:xfrm>
            <a:off x="357158" y="1428736"/>
            <a:ext cx="6657975" cy="27336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85720" y="4556438"/>
            <a:ext cx="7858180" cy="1158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600201"/>
            <a:ext cx="8229600" cy="1614486"/>
          </a:xfrm>
        </p:spPr>
        <p:txBody>
          <a:bodyPr>
            <a:normAutofit/>
          </a:bodyPr>
          <a:lstStyle/>
          <a:p>
            <a:pPr algn="l" rtl="0"/>
            <a:r>
              <a:rPr lang="en-US" sz="2400" dirty="0"/>
              <a:t>For any time stage, suppose that the power output of the hydro plant and </a:t>
            </a:r>
            <a:r>
              <a:rPr lang="en-US" sz="2400" dirty="0" smtClean="0"/>
              <a:t>the thermal </a:t>
            </a:r>
            <a:r>
              <a:rPr lang="en-US" sz="2400" dirty="0"/>
              <a:t>plant as well as load demand are constant.</a:t>
            </a:r>
            <a:endParaRPr lang="fa-IR" sz="2400" dirty="0"/>
          </a:p>
        </p:txBody>
      </p:sp>
      <p:pic>
        <p:nvPicPr>
          <p:cNvPr id="2050" name="Picture 2"/>
          <p:cNvPicPr>
            <a:picLocks noChangeAspect="1" noChangeArrowheads="1"/>
          </p:cNvPicPr>
          <p:nvPr/>
        </p:nvPicPr>
        <p:blipFill>
          <a:blip r:embed="rId2"/>
          <a:srcRect/>
          <a:stretch>
            <a:fillRect/>
          </a:stretch>
        </p:blipFill>
        <p:spPr bwMode="auto">
          <a:xfrm>
            <a:off x="285720" y="2786058"/>
            <a:ext cx="7581900" cy="1381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357158" y="5000636"/>
            <a:ext cx="3724275" cy="1000125"/>
          </a:xfrm>
          <a:prstGeom prst="rect">
            <a:avLst/>
          </a:prstGeom>
          <a:noFill/>
          <a:ln w="9525">
            <a:noFill/>
            <a:miter lim="800000"/>
            <a:headEnd/>
            <a:tailEnd/>
          </a:ln>
          <a:effectLst/>
        </p:spPr>
      </p:pic>
      <p:sp>
        <p:nvSpPr>
          <p:cNvPr id="7" name="Rectangle 6"/>
          <p:cNvSpPr/>
          <p:nvPr/>
        </p:nvSpPr>
        <p:spPr>
          <a:xfrm>
            <a:off x="214282" y="4500570"/>
            <a:ext cx="3443250" cy="523220"/>
          </a:xfrm>
          <a:prstGeom prst="rect">
            <a:avLst/>
          </a:prstGeom>
        </p:spPr>
        <p:txBody>
          <a:bodyPr wrap="none">
            <a:spAutoFit/>
          </a:bodyPr>
          <a:lstStyle/>
          <a:p>
            <a:r>
              <a:rPr lang="en-US" sz="2800" dirty="0"/>
              <a:t>The objective function</a:t>
            </a:r>
            <a:endParaRPr lang="fa-I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214282" y="1214422"/>
            <a:ext cx="2961836" cy="461665"/>
          </a:xfrm>
          <a:prstGeom prst="rect">
            <a:avLst/>
          </a:prstGeom>
        </p:spPr>
        <p:txBody>
          <a:bodyPr wrap="none">
            <a:spAutoFit/>
          </a:bodyPr>
          <a:lstStyle/>
          <a:p>
            <a:r>
              <a:rPr lang="en-US" sz="2400" dirty="0"/>
              <a:t>The Lagrange function</a:t>
            </a:r>
            <a:endParaRPr lang="fa-IR" sz="2400" dirty="0"/>
          </a:p>
        </p:txBody>
      </p:sp>
      <p:pic>
        <p:nvPicPr>
          <p:cNvPr id="3074" name="Picture 2"/>
          <p:cNvPicPr>
            <a:picLocks noChangeAspect="1" noChangeArrowheads="1"/>
          </p:cNvPicPr>
          <p:nvPr/>
        </p:nvPicPr>
        <p:blipFill>
          <a:blip r:embed="rId2"/>
          <a:srcRect/>
          <a:stretch>
            <a:fillRect/>
          </a:stretch>
        </p:blipFill>
        <p:spPr bwMode="auto">
          <a:xfrm>
            <a:off x="0" y="1643050"/>
            <a:ext cx="5791200" cy="7334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500034" y="2571744"/>
            <a:ext cx="82962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0" y="1571612"/>
            <a:ext cx="6210867" cy="523220"/>
          </a:xfrm>
          <a:prstGeom prst="rect">
            <a:avLst/>
          </a:prstGeom>
        </p:spPr>
        <p:txBody>
          <a:bodyPr wrap="none">
            <a:spAutoFit/>
          </a:bodyPr>
          <a:lstStyle/>
          <a:p>
            <a:r>
              <a:rPr lang="en-US" sz="2800" dirty="0"/>
              <a:t>From equations (4.73) and (4.74) , we get</a:t>
            </a:r>
            <a:endParaRPr lang="fa-IR" sz="2800" dirty="0"/>
          </a:p>
        </p:txBody>
      </p:sp>
      <p:pic>
        <p:nvPicPr>
          <p:cNvPr id="4098" name="Picture 2"/>
          <p:cNvPicPr>
            <a:picLocks noChangeAspect="1" noChangeArrowheads="1"/>
          </p:cNvPicPr>
          <p:nvPr/>
        </p:nvPicPr>
        <p:blipFill>
          <a:blip r:embed="rId2"/>
          <a:srcRect/>
          <a:stretch>
            <a:fillRect/>
          </a:stretch>
        </p:blipFill>
        <p:spPr bwMode="auto">
          <a:xfrm>
            <a:off x="0" y="2214554"/>
            <a:ext cx="7381875" cy="990600"/>
          </a:xfrm>
          <a:prstGeom prst="rect">
            <a:avLst/>
          </a:prstGeom>
          <a:noFill/>
          <a:ln w="9525">
            <a:noFill/>
            <a:miter lim="800000"/>
            <a:headEnd/>
            <a:tailEnd/>
          </a:ln>
          <a:effectLst/>
        </p:spPr>
      </p:pic>
      <p:sp>
        <p:nvSpPr>
          <p:cNvPr id="6" name="Rectangle 5"/>
          <p:cNvSpPr/>
          <p:nvPr/>
        </p:nvSpPr>
        <p:spPr>
          <a:xfrm>
            <a:off x="285720" y="3357562"/>
            <a:ext cx="8572560" cy="461665"/>
          </a:xfrm>
          <a:prstGeom prst="rect">
            <a:avLst/>
          </a:prstGeom>
        </p:spPr>
        <p:txBody>
          <a:bodyPr wrap="square">
            <a:spAutoFit/>
          </a:bodyPr>
          <a:lstStyle/>
          <a:p>
            <a:r>
              <a:rPr lang="en-US" sz="2400" dirty="0"/>
              <a:t>If the time stage is very short, equation (4.77) can be expressed as</a:t>
            </a:r>
            <a:endParaRPr lang="fa-IR" sz="2400" dirty="0"/>
          </a:p>
        </p:txBody>
      </p:sp>
      <p:pic>
        <p:nvPicPr>
          <p:cNvPr id="4099" name="Picture 3"/>
          <p:cNvPicPr>
            <a:picLocks noChangeAspect="1" noChangeArrowheads="1"/>
          </p:cNvPicPr>
          <p:nvPr/>
        </p:nvPicPr>
        <p:blipFill>
          <a:blip r:embed="rId3"/>
          <a:srcRect/>
          <a:stretch>
            <a:fillRect/>
          </a:stretch>
        </p:blipFill>
        <p:spPr bwMode="auto">
          <a:xfrm>
            <a:off x="0" y="4071942"/>
            <a:ext cx="6229350" cy="990600"/>
          </a:xfrm>
          <a:prstGeom prst="rect">
            <a:avLst/>
          </a:prstGeom>
          <a:noFill/>
          <a:ln w="9525">
            <a:noFill/>
            <a:miter lim="800000"/>
            <a:headEnd/>
            <a:tailEnd/>
          </a:ln>
          <a:effectLst/>
        </p:spPr>
      </p:pic>
      <p:sp>
        <p:nvSpPr>
          <p:cNvPr id="8" name="Rectangle 7"/>
          <p:cNvSpPr/>
          <p:nvPr/>
        </p:nvSpPr>
        <p:spPr>
          <a:xfrm>
            <a:off x="142844" y="5357826"/>
            <a:ext cx="9001156" cy="954107"/>
          </a:xfrm>
          <a:prstGeom prst="rect">
            <a:avLst/>
          </a:prstGeom>
        </p:spPr>
        <p:txBody>
          <a:bodyPr wrap="square">
            <a:spAutoFit/>
          </a:bodyPr>
          <a:lstStyle/>
          <a:p>
            <a:pPr algn="l" rtl="0"/>
            <a:r>
              <a:rPr lang="en-US" sz="2800" dirty="0"/>
              <a:t>Equation (4.78) is the equal incremental principle of hydrothermal </a:t>
            </a:r>
            <a:r>
              <a:rPr lang="en-US" sz="2800" dirty="0" smtClean="0"/>
              <a:t>system economic </a:t>
            </a:r>
            <a:r>
              <a:rPr lang="en-US" sz="2800" dirty="0"/>
              <a:t>dispatch</a:t>
            </a:r>
            <a:endParaRPr lang="fa-I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122" name="Picture 2"/>
          <p:cNvPicPr>
            <a:picLocks noChangeAspect="1" noChangeArrowheads="1"/>
          </p:cNvPicPr>
          <p:nvPr/>
        </p:nvPicPr>
        <p:blipFill>
          <a:blip r:embed="rId2"/>
          <a:srcRect/>
          <a:stretch>
            <a:fillRect/>
          </a:stretch>
        </p:blipFill>
        <p:spPr bwMode="auto">
          <a:xfrm>
            <a:off x="0" y="1285860"/>
            <a:ext cx="6076950" cy="10001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0" y="2143116"/>
            <a:ext cx="5895975" cy="10858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a:srcRect/>
          <a:stretch>
            <a:fillRect/>
          </a:stretch>
        </p:blipFill>
        <p:spPr bwMode="auto">
          <a:xfrm>
            <a:off x="0" y="3857628"/>
            <a:ext cx="5619750" cy="857250"/>
          </a:xfrm>
          <a:prstGeom prst="rect">
            <a:avLst/>
          </a:prstGeom>
          <a:noFill/>
          <a:ln w="9525">
            <a:noFill/>
            <a:miter lim="800000"/>
            <a:headEnd/>
            <a:tailEnd/>
          </a:ln>
          <a:effectLst/>
        </p:spPr>
      </p:pic>
      <p:sp>
        <p:nvSpPr>
          <p:cNvPr id="7" name="Rectangle 6"/>
          <p:cNvSpPr/>
          <p:nvPr/>
        </p:nvSpPr>
        <p:spPr>
          <a:xfrm>
            <a:off x="214282" y="3286124"/>
            <a:ext cx="6313973" cy="523220"/>
          </a:xfrm>
          <a:prstGeom prst="rect">
            <a:avLst/>
          </a:prstGeom>
        </p:spPr>
        <p:txBody>
          <a:bodyPr wrap="none">
            <a:spAutoFit/>
          </a:bodyPr>
          <a:lstStyle/>
          <a:p>
            <a:r>
              <a:rPr lang="en-US" sz="2800" dirty="0"/>
              <a:t>From equations (4.78) – (4.80) , we obtain</a:t>
            </a:r>
            <a:endParaRPr lang="fa-IR" sz="2800" dirty="0"/>
          </a:p>
        </p:txBody>
      </p:sp>
      <p:sp>
        <p:nvSpPr>
          <p:cNvPr id="8" name="Rectangle 7"/>
          <p:cNvSpPr/>
          <p:nvPr/>
        </p:nvSpPr>
        <p:spPr>
          <a:xfrm>
            <a:off x="214282" y="4826675"/>
            <a:ext cx="8715436" cy="1569660"/>
          </a:xfrm>
          <a:prstGeom prst="rect">
            <a:avLst/>
          </a:prstGeom>
        </p:spPr>
        <p:txBody>
          <a:bodyPr wrap="square">
            <a:spAutoFit/>
          </a:bodyPr>
          <a:lstStyle/>
          <a:p>
            <a:pPr algn="l" rtl="0"/>
            <a:r>
              <a:rPr lang="en-US" sz="2400" dirty="0"/>
              <a:t>where γ is the </a:t>
            </a:r>
            <a:r>
              <a:rPr lang="en-US" sz="2400" dirty="0" err="1"/>
              <a:t>coeffi</a:t>
            </a:r>
            <a:r>
              <a:rPr lang="en-US" sz="2400" dirty="0"/>
              <a:t> </a:t>
            </a:r>
            <a:r>
              <a:rPr lang="en-US" sz="2400" dirty="0" err="1"/>
              <a:t>cient</a:t>
            </a:r>
            <a:r>
              <a:rPr lang="en-US" sz="2400" dirty="0"/>
              <a:t> that converts water consumption to fuel. In </a:t>
            </a:r>
            <a:r>
              <a:rPr lang="en-US" sz="2400" dirty="0" smtClean="0"/>
              <a:t>other words</a:t>
            </a:r>
            <a:r>
              <a:rPr lang="en-US" sz="2400" dirty="0"/>
              <a:t>, the water consumption of a hydro unit multiplied by γ is equivalent </a:t>
            </a:r>
            <a:r>
              <a:rPr lang="en-US" sz="2400" dirty="0" smtClean="0"/>
              <a:t>to the </a:t>
            </a:r>
            <a:r>
              <a:rPr lang="en-US" sz="2400" dirty="0"/>
              <a:t>fuel consumption of a thermal unit. Thus the hydro unit is equivalent to </a:t>
            </a:r>
            <a:r>
              <a:rPr lang="en-US" sz="2400" dirty="0" smtClean="0"/>
              <a:t>a thermal </a:t>
            </a:r>
            <a:r>
              <a:rPr lang="en-US" sz="2400" dirty="0"/>
              <a:t>unit.</a:t>
            </a:r>
            <a:endParaRPr lang="fa-I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Algorithm</a:t>
            </a:r>
            <a:endParaRPr lang="fa-IR" dirty="0"/>
          </a:p>
        </p:txBody>
      </p:sp>
      <p:pic>
        <p:nvPicPr>
          <p:cNvPr id="6147" name="Picture 3"/>
          <p:cNvPicPr>
            <a:picLocks noGrp="1" noChangeAspect="1" noChangeArrowheads="1"/>
          </p:cNvPicPr>
          <p:nvPr>
            <p:ph idx="1"/>
          </p:nvPr>
        </p:nvPicPr>
        <p:blipFill>
          <a:blip r:embed="rId2"/>
          <a:srcRect/>
          <a:stretch>
            <a:fillRect/>
          </a:stretch>
        </p:blipFill>
        <p:spPr bwMode="auto">
          <a:xfrm>
            <a:off x="46888" y="1500174"/>
            <a:ext cx="9097112"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r>
              <a:rPr lang="en-US" b="1" dirty="0"/>
              <a:t>Example</a:t>
            </a:r>
            <a:endParaRPr lang="fa-IR" dirty="0"/>
          </a:p>
        </p:txBody>
      </p:sp>
      <p:sp>
        <p:nvSpPr>
          <p:cNvPr id="4" name="Rectangle 3"/>
          <p:cNvSpPr/>
          <p:nvPr/>
        </p:nvSpPr>
        <p:spPr>
          <a:xfrm>
            <a:off x="0" y="1000108"/>
            <a:ext cx="8786842" cy="830997"/>
          </a:xfrm>
          <a:prstGeom prst="rect">
            <a:avLst/>
          </a:prstGeom>
        </p:spPr>
        <p:txBody>
          <a:bodyPr wrap="square">
            <a:spAutoFit/>
          </a:bodyPr>
          <a:lstStyle/>
          <a:p>
            <a:pPr algn="l" rtl="0"/>
            <a:r>
              <a:rPr lang="en-US" sz="2400" dirty="0"/>
              <a:t>A system has one thermal plant and one hydro plant. The input </a:t>
            </a:r>
            <a:r>
              <a:rPr lang="en-US" sz="2400" dirty="0" smtClean="0"/>
              <a:t>– output characteristic </a:t>
            </a:r>
            <a:r>
              <a:rPr lang="en-US" sz="2400" dirty="0"/>
              <a:t>of the thermal plant </a:t>
            </a:r>
            <a:r>
              <a:rPr lang="en-US" sz="2400" dirty="0" smtClean="0"/>
              <a:t>:</a:t>
            </a:r>
            <a:endParaRPr lang="fa-IR" sz="2400" dirty="0"/>
          </a:p>
        </p:txBody>
      </p:sp>
      <p:pic>
        <p:nvPicPr>
          <p:cNvPr id="7170" name="Picture 2"/>
          <p:cNvPicPr>
            <a:picLocks noChangeAspect="1" noChangeArrowheads="1"/>
          </p:cNvPicPr>
          <p:nvPr/>
        </p:nvPicPr>
        <p:blipFill>
          <a:blip r:embed="rId2"/>
          <a:srcRect/>
          <a:stretch>
            <a:fillRect/>
          </a:stretch>
        </p:blipFill>
        <p:spPr bwMode="auto">
          <a:xfrm>
            <a:off x="214282" y="1714488"/>
            <a:ext cx="5143536" cy="801138"/>
          </a:xfrm>
          <a:prstGeom prst="rect">
            <a:avLst/>
          </a:prstGeom>
          <a:noFill/>
          <a:ln w="9525">
            <a:noFill/>
            <a:miter lim="800000"/>
            <a:headEnd/>
            <a:tailEnd/>
          </a:ln>
          <a:effectLst/>
        </p:spPr>
      </p:pic>
      <p:sp>
        <p:nvSpPr>
          <p:cNvPr id="6" name="Rectangle 5"/>
          <p:cNvSpPr/>
          <p:nvPr/>
        </p:nvSpPr>
        <p:spPr>
          <a:xfrm>
            <a:off x="0" y="2714620"/>
            <a:ext cx="8572528" cy="461665"/>
          </a:xfrm>
          <a:prstGeom prst="rect">
            <a:avLst/>
          </a:prstGeom>
        </p:spPr>
        <p:txBody>
          <a:bodyPr wrap="square">
            <a:spAutoFit/>
          </a:bodyPr>
          <a:lstStyle/>
          <a:p>
            <a:pPr algn="l" rtl="0"/>
            <a:r>
              <a:rPr lang="en-US" sz="2400" dirty="0"/>
              <a:t>The input - output characteristic of the hydro plant</a:t>
            </a:r>
            <a:endParaRPr lang="fa-IR" sz="2400" dirty="0"/>
          </a:p>
        </p:txBody>
      </p:sp>
      <p:pic>
        <p:nvPicPr>
          <p:cNvPr id="7171" name="Picture 3"/>
          <p:cNvPicPr>
            <a:picLocks noChangeAspect="1" noChangeArrowheads="1"/>
          </p:cNvPicPr>
          <p:nvPr/>
        </p:nvPicPr>
        <p:blipFill>
          <a:blip r:embed="rId3"/>
          <a:srcRect/>
          <a:stretch>
            <a:fillRect/>
          </a:stretch>
        </p:blipFill>
        <p:spPr bwMode="auto">
          <a:xfrm>
            <a:off x="0" y="3143248"/>
            <a:ext cx="4071934" cy="626451"/>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srcRect/>
          <a:stretch>
            <a:fillRect/>
          </a:stretch>
        </p:blipFill>
        <p:spPr bwMode="auto">
          <a:xfrm>
            <a:off x="5715008" y="3143248"/>
            <a:ext cx="2857488" cy="6054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5"/>
          <a:srcRect/>
          <a:stretch>
            <a:fillRect/>
          </a:stretch>
        </p:blipFill>
        <p:spPr bwMode="auto">
          <a:xfrm>
            <a:off x="0" y="3786190"/>
            <a:ext cx="5929322" cy="2672012"/>
          </a:xfrm>
          <a:prstGeom prst="rect">
            <a:avLst/>
          </a:prstGeom>
          <a:noFill/>
          <a:ln w="9525">
            <a:noFill/>
            <a:miter lim="800000"/>
            <a:headEnd/>
            <a:tailEnd/>
          </a:ln>
          <a:effectLst/>
        </p:spPr>
      </p:pic>
      <p:pic>
        <p:nvPicPr>
          <p:cNvPr id="7174" name="Picture 6"/>
          <p:cNvPicPr>
            <a:picLocks noChangeAspect="1" noChangeArrowheads="1"/>
          </p:cNvPicPr>
          <p:nvPr/>
        </p:nvPicPr>
        <p:blipFill>
          <a:blip r:embed="rId6"/>
          <a:srcRect/>
          <a:stretch>
            <a:fillRect/>
          </a:stretch>
        </p:blipFill>
        <p:spPr bwMode="auto">
          <a:xfrm>
            <a:off x="5572132" y="1928802"/>
            <a:ext cx="1781175" cy="457200"/>
          </a:xfrm>
          <a:prstGeom prst="rect">
            <a:avLst/>
          </a:prstGeom>
          <a:noFill/>
          <a:ln w="9525">
            <a:noFill/>
            <a:miter lim="800000"/>
            <a:headEnd/>
            <a:tailEnd/>
          </a:ln>
          <a:effectLst/>
        </p:spPr>
      </p:pic>
      <p:pic>
        <p:nvPicPr>
          <p:cNvPr id="7175" name="Picture 7"/>
          <p:cNvPicPr>
            <a:picLocks noChangeAspect="1" noChangeArrowheads="1"/>
          </p:cNvPicPr>
          <p:nvPr/>
        </p:nvPicPr>
        <p:blipFill>
          <a:blip r:embed="rId7"/>
          <a:srcRect/>
          <a:stretch>
            <a:fillRect/>
          </a:stretch>
        </p:blipFill>
        <p:spPr bwMode="auto">
          <a:xfrm>
            <a:off x="3929058" y="3643314"/>
            <a:ext cx="1819275" cy="352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0" y="1643050"/>
            <a:ext cx="3427413" cy="523220"/>
          </a:xfrm>
          <a:prstGeom prst="rect">
            <a:avLst/>
          </a:prstGeom>
        </p:spPr>
        <p:txBody>
          <a:bodyPr wrap="none">
            <a:spAutoFit/>
          </a:bodyPr>
          <a:lstStyle/>
          <a:p>
            <a:r>
              <a:rPr lang="en-US" sz="2800" dirty="0"/>
              <a:t>coordination equation</a:t>
            </a:r>
            <a:endParaRPr lang="fa-IR" sz="2800" dirty="0"/>
          </a:p>
        </p:txBody>
      </p:sp>
      <p:pic>
        <p:nvPicPr>
          <p:cNvPr id="8194" name="Picture 2"/>
          <p:cNvPicPr>
            <a:picLocks noChangeAspect="1" noChangeArrowheads="1"/>
          </p:cNvPicPr>
          <p:nvPr/>
        </p:nvPicPr>
        <p:blipFill>
          <a:blip r:embed="rId2"/>
          <a:srcRect/>
          <a:stretch>
            <a:fillRect/>
          </a:stretch>
        </p:blipFill>
        <p:spPr bwMode="auto">
          <a:xfrm>
            <a:off x="3714744" y="1714488"/>
            <a:ext cx="4000528" cy="535785"/>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285720" y="2857496"/>
            <a:ext cx="3595695" cy="440981"/>
          </a:xfrm>
          <a:prstGeom prst="rect">
            <a:avLst/>
          </a:prstGeom>
          <a:noFill/>
          <a:ln w="9525">
            <a:noFill/>
            <a:miter lim="800000"/>
            <a:headEnd/>
            <a:tailEnd/>
          </a:ln>
          <a:effectLst/>
        </p:spPr>
      </p:pic>
      <p:sp>
        <p:nvSpPr>
          <p:cNvPr id="7" name="Rectangle 6"/>
          <p:cNvSpPr/>
          <p:nvPr/>
        </p:nvSpPr>
        <p:spPr>
          <a:xfrm>
            <a:off x="0" y="2285992"/>
            <a:ext cx="3215560" cy="461665"/>
          </a:xfrm>
          <a:prstGeom prst="rect">
            <a:avLst/>
          </a:prstGeom>
        </p:spPr>
        <p:txBody>
          <a:bodyPr wrap="none">
            <a:spAutoFit/>
          </a:bodyPr>
          <a:lstStyle/>
          <a:p>
            <a:r>
              <a:rPr lang="en-US" sz="2400" dirty="0"/>
              <a:t>power balance equation</a:t>
            </a:r>
            <a:endParaRPr lang="fa-IR" sz="2400" dirty="0"/>
          </a:p>
        </p:txBody>
      </p:sp>
      <p:pic>
        <p:nvPicPr>
          <p:cNvPr id="8196" name="Picture 4"/>
          <p:cNvPicPr>
            <a:picLocks noChangeAspect="1" noChangeArrowheads="1"/>
          </p:cNvPicPr>
          <p:nvPr/>
        </p:nvPicPr>
        <p:blipFill>
          <a:blip r:embed="rId4"/>
          <a:srcRect/>
          <a:stretch>
            <a:fillRect/>
          </a:stretch>
        </p:blipFill>
        <p:spPr bwMode="auto">
          <a:xfrm>
            <a:off x="0" y="3357562"/>
            <a:ext cx="5286375"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478</Words>
  <Application>Microsoft Office PowerPoint</Application>
  <PresentationFormat>On-screen Show (4:3)</PresentationFormat>
  <Paragraphs>48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2  Lotus</vt:lpstr>
      <vt:lpstr>Arial</vt:lpstr>
      <vt:lpstr>B Nazanin</vt:lpstr>
      <vt:lpstr>Calibri</vt:lpstr>
      <vt:lpstr>Times New Roman</vt:lpstr>
      <vt:lpstr>Office Theme</vt:lpstr>
      <vt:lpstr>HYDROTHERMAL SYSTEM ECONOMIC DISPATCH</vt:lpstr>
      <vt:lpstr>Neglect Network Losses</vt:lpstr>
      <vt:lpstr>PowerPoint Presentation</vt:lpstr>
      <vt:lpstr>PowerPoint Presentation</vt:lpstr>
      <vt:lpstr>PowerPoint Presentation</vt:lpstr>
      <vt:lpstr>PowerPoint Presentation</vt:lpstr>
      <vt:lpstr>Solution Algorithm</vt:lpstr>
      <vt:lpstr>Example</vt:lpstr>
      <vt:lpstr>PowerPoint Presentation</vt:lpstr>
      <vt:lpstr>PowerPoint Presentation</vt:lpstr>
      <vt:lpstr>PowerPoint Presentation</vt:lpstr>
      <vt:lpstr>PowerPoint Presentation</vt:lpstr>
      <vt:lpstr>PowerPoint Presentation</vt:lpstr>
      <vt:lpstr>Consider Network Losses</vt:lpstr>
      <vt:lpstr>PowerPoint Presentation</vt:lpstr>
      <vt:lpstr>PowerPoint Presentation</vt:lpstr>
      <vt:lpstr>PowerPoint Presentation</vt:lpstr>
      <vt:lpstr>PowerPoint Presentation</vt:lpstr>
    </vt:vector>
  </TitlesOfParts>
  <Company>vanda computer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HYDROTHERMAL SYSTEM ECONOMIC DISPATCH</dc:title>
  <dc:creator>barforoushi</dc:creator>
  <cp:lastModifiedBy>8p</cp:lastModifiedBy>
  <cp:revision>18</cp:revision>
  <dcterms:created xsi:type="dcterms:W3CDTF">2005-10-10T06:15:57Z</dcterms:created>
  <dcterms:modified xsi:type="dcterms:W3CDTF">2017-04-27T03:02:59Z</dcterms:modified>
</cp:coreProperties>
</file>