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7" r:id="rId3"/>
    <p:sldId id="259" r:id="rId4"/>
    <p:sldId id="274" r:id="rId5"/>
    <p:sldId id="275" r:id="rId6"/>
    <p:sldId id="261" r:id="rId7"/>
    <p:sldId id="258" r:id="rId8"/>
    <p:sldId id="263" r:id="rId9"/>
    <p:sldId id="264" r:id="rId10"/>
    <p:sldId id="268" r:id="rId11"/>
    <p:sldId id="262" r:id="rId12"/>
    <p:sldId id="272" r:id="rId13"/>
    <p:sldId id="273" r:id="rId14"/>
    <p:sldId id="269" r:id="rId15"/>
    <p:sldId id="270" r:id="rId16"/>
    <p:sldId id="271" r:id="rId17"/>
    <p:sldId id="266" r:id="rId1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64"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0" y="3690"/>
    </p:cViewPr>
  </p:outlineViewPr>
  <p:notesTextViewPr>
    <p:cViewPr>
      <p:scale>
        <a:sx n="100" d="100"/>
        <a:sy n="100" d="100"/>
      </p:scale>
      <p:origin x="0" y="0"/>
    </p:cViewPr>
  </p:notesTextViewPr>
  <p:notesViewPr>
    <p:cSldViewPr>
      <p:cViewPr varScale="1">
        <p:scale>
          <a:sx n="81" d="100"/>
          <a:sy n="81" d="100"/>
        </p:scale>
        <p:origin x="-206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85EC7C24-5DA7-4CE9-AC3A-557998C167EA}" type="slidenum">
              <a:rPr lang="en-US" smtClean="0"/>
              <a:pPr/>
              <a:t>‹#›</a:t>
            </a:fld>
            <a:endParaRPr lang="en-US"/>
          </a:p>
        </p:txBody>
      </p:sp>
    </p:spTree>
    <p:extLst>
      <p:ext uri="{BB962C8B-B14F-4D97-AF65-F5344CB8AC3E}">
        <p14:creationId xmlns:p14="http://schemas.microsoft.com/office/powerpoint/2010/main" val="1038951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7D3F001E-61DA-4906-AA96-90705566CBC5}" type="datetimeFigureOut">
              <a:rPr lang="en-US" smtClean="0"/>
              <a:pPr/>
              <a:t>7/28/2011</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2E434DE6-961A-46AC-8458-AF6D24D354CC}" type="slidenum">
              <a:rPr lang="en-US" smtClean="0"/>
              <a:pPr/>
              <a:t>‹#›</a:t>
            </a:fld>
            <a:endParaRPr lang="en-US"/>
          </a:p>
        </p:txBody>
      </p:sp>
    </p:spTree>
    <p:extLst>
      <p:ext uri="{BB962C8B-B14F-4D97-AF65-F5344CB8AC3E}">
        <p14:creationId xmlns:p14="http://schemas.microsoft.com/office/powerpoint/2010/main" val="294700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image was</a:t>
            </a:r>
            <a:r>
              <a:rPr lang="en-US" baseline="0" dirty="0" smtClean="0"/>
              <a:t> found at http://www.galex.caltech.edu/media/glx2006-01r_img02.html</a:t>
            </a:r>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MOSAIC system will detect any frequency</a:t>
            </a:r>
            <a:r>
              <a:rPr lang="en-US" baseline="0" dirty="0" smtClean="0"/>
              <a:t> emission at 11.07 GHz along the path it is pointed.  In the US, this band is relatively quiet from television and other manmade frequencies, but this is the frequency used for satellite television in Europe.  The ozone in the lower atmosphere certainly emits some radiation at 11.07 GHz, and it will be detected by MOSAIC along with mesospheric ozone (but the signal is pressure-broadened, making it easy to remove in analysis).  Further, any radio sources from space that happen to pass through the line of sight of MOSAIC will be measured if they emit significant radiation at 11.07 GHz.</a:t>
            </a:r>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information will be particularly interesting to students who have studied</a:t>
            </a:r>
            <a:r>
              <a:rPr lang="en-US" baseline="0" dirty="0" smtClean="0"/>
              <a:t> electromagnetism already. </a:t>
            </a:r>
            <a:r>
              <a:rPr lang="en-US" baseline="0" dirty="0" smtClean="0"/>
              <a:t>These students may recognize the constants </a:t>
            </a:r>
            <a:r>
              <a:rPr lang="en-US" baseline="0" dirty="0" smtClean="0">
                <a:sym typeface="Symbol"/>
              </a:rPr>
              <a:t></a:t>
            </a:r>
            <a:r>
              <a:rPr lang="en-US" baseline="-25000" dirty="0" smtClean="0">
                <a:sym typeface="Symbol"/>
              </a:rPr>
              <a:t>0</a:t>
            </a:r>
            <a:r>
              <a:rPr lang="en-US" baseline="0" dirty="0" smtClean="0">
                <a:sym typeface="Symbol"/>
              </a:rPr>
              <a:t> and </a:t>
            </a:r>
            <a:r>
              <a:rPr lang="en-US" baseline="-25000" dirty="0" smtClean="0">
                <a:sym typeface="Symbol"/>
              </a:rPr>
              <a:t>0</a:t>
            </a:r>
            <a:r>
              <a:rPr lang="en-US" baseline="0" dirty="0" smtClean="0">
                <a:sym typeface="Symbol"/>
              </a:rPr>
              <a:t> as the permittivity and permeability of a vacuum, respectively.  </a:t>
            </a:r>
            <a:endParaRPr lang="en-US" dirty="0">
              <a:latin typeface="Symbol" pitchFamily="18" charset="2"/>
            </a:endParaRPr>
          </a:p>
        </p:txBody>
      </p:sp>
      <p:sp>
        <p:nvSpPr>
          <p:cNvPr id="4" name="Slide Number Placeholder 3"/>
          <p:cNvSpPr>
            <a:spLocks noGrp="1"/>
          </p:cNvSpPr>
          <p:nvPr>
            <p:ph type="sldNum" sz="quarter" idx="10"/>
          </p:nvPr>
        </p:nvSpPr>
        <p:spPr/>
        <p:txBody>
          <a:bodyPr/>
          <a:lstStyle/>
          <a:p>
            <a:fld id="{2E434DE6-961A-46AC-8458-AF6D24D354C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electric and magnetic</a:t>
            </a:r>
            <a:r>
              <a:rPr lang="en-US" baseline="0" dirty="0" smtClean="0"/>
              <a:t> fields oscillate perpendicular to each other and to the direction of wave propagation.</a:t>
            </a:r>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a:t>
            </a:r>
            <a:r>
              <a:rPr lang="en-US" baseline="0" dirty="0" smtClean="0"/>
              <a:t> frequency scale is logarithmic on this diagram, indicating the huge range of frequencies between radio and gamma rays.</a:t>
            </a:r>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times indigo is included in a list of colors in the visible spectrum, and sometimes it is not.  Newton originally only identified five colors (Red, Yellow, Green, Blue, Violet), but later added Orange and Indigo so that the number of colors would be seven and thus analogous to the number of notes in the musical scale.</a:t>
            </a:r>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to students that this is classic</a:t>
            </a:r>
            <a:r>
              <a:rPr lang="en-US" baseline="0" dirty="0" smtClean="0"/>
              <a:t> illustration of a classic experiment, first published by Newton in the early 1600’s.  This is proof that white light is not its own color but instead consists of the combination of the other colors in the spectrum.</a:t>
            </a:r>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Gamma – Irradiating food to kill bacteria. Radioactive sources for radiation therapy in cancer patients. A new system called VACIS (vehicle</a:t>
            </a:r>
            <a:r>
              <a:rPr lang="en-US" baseline="0" dirty="0" smtClean="0"/>
              <a:t> and container imaging system) uses gamma rays to check containers for stowaways and other contraband.</a:t>
            </a:r>
            <a:endParaRPr lang="en-US" dirty="0" smtClean="0"/>
          </a:p>
          <a:p>
            <a:r>
              <a:rPr lang="en-US" dirty="0" smtClean="0"/>
              <a:t>X-Rays – Used to take pictures of inside the body.  X- Rays can penetrate tissue but not bone.</a:t>
            </a:r>
          </a:p>
          <a:p>
            <a:r>
              <a:rPr lang="en-US" dirty="0" smtClean="0"/>
              <a:t>Ultraviolet – Used for tanning and detecting forgeries on checks and</a:t>
            </a:r>
            <a:r>
              <a:rPr lang="en-US" baseline="0" dirty="0" smtClean="0"/>
              <a:t> credit cards.</a:t>
            </a:r>
            <a:endParaRPr lang="en-US" dirty="0" smtClean="0"/>
          </a:p>
          <a:p>
            <a:r>
              <a:rPr lang="en-US" dirty="0" smtClean="0"/>
              <a:t>Visible – Used for seeing and for lasers.</a:t>
            </a:r>
          </a:p>
          <a:p>
            <a:r>
              <a:rPr lang="en-US" dirty="0" smtClean="0"/>
              <a:t>Infra Red – used for cooking and thermal imaging, and ear</a:t>
            </a:r>
            <a:r>
              <a:rPr lang="en-US" baseline="0" dirty="0" smtClean="0"/>
              <a:t> thermometers</a:t>
            </a:r>
            <a:endParaRPr lang="en-US" dirty="0" smtClean="0"/>
          </a:p>
          <a:p>
            <a:r>
              <a:rPr lang="en-US" dirty="0" smtClean="0"/>
              <a:t>Microwaves – used for cooking, since water oscillates</a:t>
            </a:r>
            <a:r>
              <a:rPr lang="en-US" baseline="0" dirty="0" smtClean="0"/>
              <a:t> at microwave frequencies, creating friction and therefore heat in food.</a:t>
            </a:r>
            <a:endParaRPr lang="en-US" dirty="0" smtClean="0"/>
          </a:p>
          <a:p>
            <a:r>
              <a:rPr lang="en-US" dirty="0" smtClean="0"/>
              <a:t>Radio Waves – used for radio, </a:t>
            </a:r>
            <a:r>
              <a:rPr lang="en-US" dirty="0" err="1" smtClean="0"/>
              <a:t>tv</a:t>
            </a:r>
            <a:r>
              <a:rPr lang="en-US" dirty="0" smtClean="0"/>
              <a:t>, cell</a:t>
            </a:r>
            <a:r>
              <a:rPr lang="en-US" baseline="0" dirty="0" smtClean="0"/>
              <a:t> phone,</a:t>
            </a:r>
            <a:r>
              <a:rPr lang="en-US" dirty="0" smtClean="0"/>
              <a:t> and satellite signals</a:t>
            </a:r>
          </a:p>
          <a:p>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Gamma – Irradiating food to kill bacteria. Radioactive sources for radiation therapy in cancer patients. A new system called VACIS (vehicle and container imaging system) uses gamma rays to check containers for stowaways and other contraband.</a:t>
            </a:r>
          </a:p>
          <a:p>
            <a:r>
              <a:rPr lang="en-US" dirty="0" smtClean="0"/>
              <a:t>X-Rays – Used to take pictures of inside the body.  X- Rays can penetrate tissue but not bone.</a:t>
            </a:r>
          </a:p>
          <a:p>
            <a:r>
              <a:rPr lang="en-US" dirty="0" smtClean="0"/>
              <a:t>Ultraviolet – Used for tanning and detecting forgeries on checks and credit cards.</a:t>
            </a:r>
          </a:p>
          <a:p>
            <a:r>
              <a:rPr lang="en-US" dirty="0" smtClean="0"/>
              <a:t>Visible – Used for seeing and for lasers.</a:t>
            </a:r>
          </a:p>
          <a:p>
            <a:r>
              <a:rPr lang="en-US" dirty="0" smtClean="0"/>
              <a:t>Infrared </a:t>
            </a:r>
            <a:r>
              <a:rPr lang="en-US" dirty="0" smtClean="0"/>
              <a:t>– used for cooking and thermal imaging, and ear thermometers</a:t>
            </a:r>
          </a:p>
          <a:p>
            <a:r>
              <a:rPr lang="en-US" dirty="0" smtClean="0"/>
              <a:t>Microwaves – used for cooking, since water oscillates at microwave frequencies, creating friction and therefore heat in food.</a:t>
            </a:r>
          </a:p>
          <a:p>
            <a:r>
              <a:rPr lang="en-US" dirty="0" smtClean="0"/>
              <a:t>Radio Waves – used for radio, </a:t>
            </a:r>
            <a:r>
              <a:rPr lang="en-US" dirty="0" err="1" smtClean="0"/>
              <a:t>tv</a:t>
            </a:r>
            <a:r>
              <a:rPr lang="en-US" dirty="0" smtClean="0"/>
              <a:t>, cell phone, and satellite signals</a:t>
            </a:r>
          </a:p>
        </p:txBody>
      </p:sp>
      <p:sp>
        <p:nvSpPr>
          <p:cNvPr id="4" name="Slide Number Placeholder 3"/>
          <p:cNvSpPr>
            <a:spLocks noGrp="1"/>
          </p:cNvSpPr>
          <p:nvPr>
            <p:ph type="sldNum" sz="quarter" idx="10"/>
          </p:nvPr>
        </p:nvSpPr>
        <p:spPr/>
        <p:txBody>
          <a:bodyPr/>
          <a:lstStyle/>
          <a:p>
            <a:fld id="{2E434DE6-961A-46AC-8458-AF6D24D354C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Infrared</a:t>
            </a:r>
            <a:r>
              <a:rPr lang="en-US" baseline="0" dirty="0" smtClean="0"/>
              <a:t> observing really can be done from Earth, provided the telescope is above much of the water vapor in Earth’s atmosphere.</a:t>
            </a:r>
            <a:endParaRPr lang="en-US" dirty="0"/>
          </a:p>
        </p:txBody>
      </p:sp>
      <p:sp>
        <p:nvSpPr>
          <p:cNvPr id="4" name="Slide Number Placeholder 3"/>
          <p:cNvSpPr>
            <a:spLocks noGrp="1"/>
          </p:cNvSpPr>
          <p:nvPr>
            <p:ph type="sldNum" sz="quarter" idx="10"/>
          </p:nvPr>
        </p:nvSpPr>
        <p:spPr/>
        <p:txBody>
          <a:bodyPr/>
          <a:lstStyle/>
          <a:p>
            <a:fld id="{2E434DE6-961A-46AC-8458-AF6D24D354C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18AB91-2174-4A4F-81CA-B3A5FD7FD5C8}"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8AB91-2174-4A4F-81CA-B3A5FD7FD5C8}"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8AB91-2174-4A4F-81CA-B3A5FD7FD5C8}"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8AB91-2174-4A4F-81CA-B3A5FD7FD5C8}"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8AB91-2174-4A4F-81CA-B3A5FD7FD5C8}"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8AB91-2174-4A4F-81CA-B3A5FD7FD5C8}"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8AB91-2174-4A4F-81CA-B3A5FD7FD5C8}" type="datetimeFigureOut">
              <a:rPr lang="en-US" smtClean="0"/>
              <a:pPr/>
              <a:t>7/28/2011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8AB91-2174-4A4F-81CA-B3A5FD7FD5C8}" type="datetimeFigureOut">
              <a:rPr lang="en-US" smtClean="0"/>
              <a:pPr/>
              <a:t>7/28/2011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8AB91-2174-4A4F-81CA-B3A5FD7FD5C8}" type="datetimeFigureOut">
              <a:rPr lang="en-US" smtClean="0"/>
              <a:pPr/>
              <a:t>7/28/2011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8AB91-2174-4A4F-81CA-B3A5FD7FD5C8}"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8AB91-2174-4A4F-81CA-B3A5FD7FD5C8}"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86BA4-3855-491D-BFC5-9F27323B90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46000" contrast="-68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8AB91-2174-4A4F-81CA-B3A5FD7FD5C8}" type="datetimeFigureOut">
              <a:rPr lang="en-US" smtClean="0"/>
              <a:pPr/>
              <a:t>7/28/2011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6BA4-3855-491D-BFC5-9F27323B90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Electromagnetic Waves for Physics and MOSAIC</a:t>
            </a:r>
            <a:endParaRPr lang="en-US" dirty="0"/>
          </a:p>
        </p:txBody>
      </p:sp>
      <p:sp>
        <p:nvSpPr>
          <p:cNvPr id="3" name="Subtitle 2"/>
          <p:cNvSpPr>
            <a:spLocks noGrp="1"/>
          </p:cNvSpPr>
          <p:nvPr>
            <p:ph type="subTitle" idx="1"/>
          </p:nvPr>
        </p:nvSpPr>
        <p:spPr/>
        <p:txBody>
          <a:bodyPr/>
          <a:lstStyle/>
          <a:p>
            <a:r>
              <a:rPr lang="en-US" dirty="0" smtClean="0"/>
              <a:t>A Physics MOSAIC</a:t>
            </a:r>
          </a:p>
          <a:p>
            <a:r>
              <a:rPr lang="en-US" dirty="0" smtClean="0"/>
              <a:t>MIT Haystack Observatory RET 2010</a:t>
            </a:r>
            <a:endParaRPr lang="en-US" dirty="0"/>
          </a:p>
        </p:txBody>
      </p:sp>
      <p:sp>
        <p:nvSpPr>
          <p:cNvPr id="4" name="Content Placeholder 2"/>
          <p:cNvSpPr txBox="1">
            <a:spLocks/>
          </p:cNvSpPr>
          <p:nvPr/>
        </p:nvSpPr>
        <p:spPr>
          <a:xfrm>
            <a:off x="685800" y="19050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extBox 4"/>
          <p:cNvSpPr txBox="1"/>
          <p:nvPr/>
        </p:nvSpPr>
        <p:spPr>
          <a:xfrm>
            <a:off x="152400" y="6400800"/>
            <a:ext cx="4724400" cy="246221"/>
          </a:xfrm>
          <a:prstGeom prst="rect">
            <a:avLst/>
          </a:prstGeom>
          <a:noFill/>
        </p:spPr>
        <p:txBody>
          <a:bodyPr wrap="square" rtlCol="0">
            <a:spAutoFit/>
          </a:bodyPr>
          <a:lstStyle/>
          <a:p>
            <a:r>
              <a:rPr lang="en-US" sz="1000" dirty="0" smtClean="0"/>
              <a:t>Background Image from Wikipedia, Creative Commons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EM Spectrum</a:t>
            </a:r>
            <a:endParaRPr lang="en-US" dirty="0"/>
          </a:p>
        </p:txBody>
      </p:sp>
      <p:sp>
        <p:nvSpPr>
          <p:cNvPr id="3" name="Text Placeholder 2"/>
          <p:cNvSpPr>
            <a:spLocks noGrp="1"/>
          </p:cNvSpPr>
          <p:nvPr>
            <p:ph type="body" idx="4294967295"/>
          </p:nvPr>
        </p:nvSpPr>
        <p:spPr>
          <a:xfrm>
            <a:off x="381000" y="1447800"/>
            <a:ext cx="8458200" cy="5181600"/>
          </a:xfrm>
        </p:spPr>
        <p:txBody>
          <a:bodyPr>
            <a:normAutofit fontScale="77500" lnSpcReduction="20000"/>
          </a:bodyPr>
          <a:lstStyle/>
          <a:p>
            <a:r>
              <a:rPr lang="en-US" dirty="0" smtClean="0"/>
              <a:t>In</a:t>
            </a:r>
            <a:r>
              <a:rPr lang="en-US" baseline="0" dirty="0" smtClean="0"/>
              <a:t> going from radio waves to gamma rays (or red to blue visible light)</a:t>
            </a:r>
          </a:p>
          <a:p>
            <a:pPr lvl="1"/>
            <a:r>
              <a:rPr lang="en-US" dirty="0" smtClean="0"/>
              <a:t>Wavelength</a:t>
            </a:r>
            <a:r>
              <a:rPr lang="en-US" baseline="0" dirty="0" smtClean="0"/>
              <a:t> decreases</a:t>
            </a:r>
          </a:p>
          <a:p>
            <a:pPr lvl="1"/>
            <a:r>
              <a:rPr lang="en-US" baseline="0" dirty="0" smtClean="0"/>
              <a:t>Frequency increases</a:t>
            </a:r>
          </a:p>
          <a:p>
            <a:pPr lvl="1"/>
            <a:r>
              <a:rPr lang="en-US" baseline="0" dirty="0" smtClean="0"/>
              <a:t>Energy increases</a:t>
            </a:r>
          </a:p>
          <a:p>
            <a:pPr lvl="1"/>
            <a:r>
              <a:rPr lang="en-US" baseline="0" dirty="0" smtClean="0"/>
              <a:t>Speed remains constant</a:t>
            </a:r>
          </a:p>
          <a:p>
            <a:r>
              <a:rPr lang="en-US" dirty="0" smtClean="0"/>
              <a:t>This means that</a:t>
            </a:r>
          </a:p>
          <a:p>
            <a:pPr lvl="1"/>
            <a:r>
              <a:rPr lang="en-US" dirty="0" smtClean="0"/>
              <a:t>The surface of a visible telescope must be much smoother than the surface of a radio telescope.</a:t>
            </a:r>
          </a:p>
          <a:p>
            <a:pPr lvl="1"/>
            <a:r>
              <a:rPr lang="en-US" dirty="0" smtClean="0"/>
              <a:t>FM antennae are shorter than AM antennae, since the higher frequency requires quicker oscillations of the electrons in the metal.</a:t>
            </a:r>
          </a:p>
          <a:p>
            <a:pPr lvl="1"/>
            <a:r>
              <a:rPr lang="en-US" dirty="0" smtClean="0"/>
              <a:t>We are more concerned about UV damage to our skin than IR damage.</a:t>
            </a:r>
          </a:p>
          <a:p>
            <a:pPr lvl="1"/>
            <a:r>
              <a:rPr lang="en-US" dirty="0" smtClean="0"/>
              <a:t>All parts of the electromagnetic spectrum from an astronomical object reach us at the same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Uses of Electromagnetic Waves, I</a:t>
            </a:r>
            <a:endParaRPr lang="en-US" dirty="0"/>
          </a:p>
        </p:txBody>
      </p:sp>
      <p:sp>
        <p:nvSpPr>
          <p:cNvPr id="5" name="TextBox 4"/>
          <p:cNvSpPr txBox="1"/>
          <p:nvPr/>
        </p:nvSpPr>
        <p:spPr>
          <a:xfrm>
            <a:off x="136160" y="4539016"/>
            <a:ext cx="2393597" cy="553998"/>
          </a:xfrm>
          <a:prstGeom prst="rect">
            <a:avLst/>
          </a:prstGeom>
          <a:noFill/>
        </p:spPr>
        <p:txBody>
          <a:bodyPr wrap="square" rtlCol="0">
            <a:spAutoFit/>
          </a:bodyPr>
          <a:lstStyle/>
          <a:p>
            <a:r>
              <a:rPr lang="en-US" sz="1000" dirty="0" smtClean="0"/>
              <a:t>From Wikipedia, Public Domain</a:t>
            </a:r>
          </a:p>
          <a:p>
            <a:r>
              <a:rPr lang="en-US" sz="1000" dirty="0" smtClean="0"/>
              <a:t>Image by Wilhelm Roentgen, 1896, of wife Anna’s hand (with wedding ring)</a:t>
            </a:r>
            <a:endParaRPr lang="en-US" sz="1000" dirty="0"/>
          </a:p>
        </p:txBody>
      </p:sp>
      <p:sp>
        <p:nvSpPr>
          <p:cNvPr id="9" name="TextBox 8"/>
          <p:cNvSpPr txBox="1"/>
          <p:nvPr/>
        </p:nvSpPr>
        <p:spPr>
          <a:xfrm>
            <a:off x="2727078" y="3208218"/>
            <a:ext cx="3124200" cy="246221"/>
          </a:xfrm>
          <a:prstGeom prst="rect">
            <a:avLst/>
          </a:prstGeom>
          <a:noFill/>
        </p:spPr>
        <p:txBody>
          <a:bodyPr wrap="square" rtlCol="0">
            <a:spAutoFit/>
          </a:bodyPr>
          <a:lstStyle/>
          <a:p>
            <a:r>
              <a:rPr lang="en-US" sz="1000" dirty="0" smtClean="0"/>
              <a:t>Wikipedia, user </a:t>
            </a:r>
            <a:r>
              <a:rPr lang="en-US" sz="1000" dirty="0" err="1" smtClean="0"/>
              <a:t>Nebrot</a:t>
            </a:r>
            <a:r>
              <a:rPr lang="en-US" sz="1000" dirty="0" smtClean="0"/>
              <a:t>, Creative Commons</a:t>
            </a:r>
            <a:endParaRPr lang="en-US" sz="1000" dirty="0"/>
          </a:p>
        </p:txBody>
      </p:sp>
      <p:sp>
        <p:nvSpPr>
          <p:cNvPr id="11" name="TextBox 10"/>
          <p:cNvSpPr txBox="1"/>
          <p:nvPr/>
        </p:nvSpPr>
        <p:spPr>
          <a:xfrm>
            <a:off x="2711838" y="6539086"/>
            <a:ext cx="2133600" cy="246221"/>
          </a:xfrm>
          <a:prstGeom prst="rect">
            <a:avLst/>
          </a:prstGeom>
          <a:noFill/>
        </p:spPr>
        <p:txBody>
          <a:bodyPr wrap="square" rtlCol="0">
            <a:spAutoFit/>
          </a:bodyPr>
          <a:lstStyle/>
          <a:p>
            <a:r>
              <a:rPr lang="en-US" sz="1000" dirty="0" smtClean="0"/>
              <a:t>Image from NASA</a:t>
            </a:r>
            <a:endParaRPr lang="en-US" sz="1000" dirty="0"/>
          </a:p>
        </p:txBody>
      </p:sp>
      <p:sp>
        <p:nvSpPr>
          <p:cNvPr id="13" name="TextBox 12"/>
          <p:cNvSpPr txBox="1"/>
          <p:nvPr/>
        </p:nvSpPr>
        <p:spPr>
          <a:xfrm>
            <a:off x="6696193" y="4114718"/>
            <a:ext cx="2447808" cy="400110"/>
          </a:xfrm>
          <a:prstGeom prst="rect">
            <a:avLst/>
          </a:prstGeom>
          <a:noFill/>
        </p:spPr>
        <p:txBody>
          <a:bodyPr wrap="square" rtlCol="0">
            <a:spAutoFit/>
          </a:bodyPr>
          <a:lstStyle/>
          <a:p>
            <a:r>
              <a:rPr lang="en-US" sz="1000" dirty="0" smtClean="0"/>
              <a:t>From Flickr, Armand </a:t>
            </a:r>
            <a:r>
              <a:rPr lang="en-US" sz="1000" dirty="0" err="1" smtClean="0"/>
              <a:t>Agasi</a:t>
            </a:r>
            <a:r>
              <a:rPr lang="en-US" sz="1000" dirty="0" smtClean="0"/>
              <a:t>, Creative Commons</a:t>
            </a:r>
            <a:endParaRPr lang="en-US"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60" y="990600"/>
            <a:ext cx="239359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4349" y="3657881"/>
            <a:ext cx="3875934" cy="290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192" y="1022270"/>
            <a:ext cx="2319337" cy="30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7078" y="1007030"/>
            <a:ext cx="3521322" cy="221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11" y="152400"/>
            <a:ext cx="8704289" cy="762000"/>
          </a:xfrm>
        </p:spPr>
        <p:txBody>
          <a:bodyPr>
            <a:normAutofit/>
          </a:bodyPr>
          <a:lstStyle/>
          <a:p>
            <a:r>
              <a:rPr lang="en-US" dirty="0" smtClean="0"/>
              <a:t>Uses of Electromagnetic</a:t>
            </a:r>
            <a:r>
              <a:rPr lang="en-US" baseline="0" dirty="0" smtClean="0"/>
              <a:t> Waves, II</a:t>
            </a:r>
            <a:endParaRPr lang="en-US" dirty="0"/>
          </a:p>
        </p:txBody>
      </p:sp>
      <p:pic>
        <p:nvPicPr>
          <p:cNvPr id="4" name="Content Placeholder 3" descr="100_1308.JPG"/>
          <p:cNvPicPr>
            <a:picLocks noGrp="1" noChangeAspect="1"/>
          </p:cNvPicPr>
          <p:nvPr>
            <p:ph idx="1"/>
          </p:nvPr>
        </p:nvPicPr>
        <p:blipFill>
          <a:blip r:embed="rId3" cstate="print"/>
          <a:srcRect l="24454"/>
          <a:stretch>
            <a:fillRect/>
          </a:stretch>
        </p:blipFill>
        <p:spPr>
          <a:xfrm>
            <a:off x="211111" y="914400"/>
            <a:ext cx="3276600" cy="2888592"/>
          </a:xfrm>
          <a:prstGeom prst="rect">
            <a:avLst/>
          </a:prstGeom>
        </p:spPr>
      </p:pic>
      <p:sp>
        <p:nvSpPr>
          <p:cNvPr id="5" name="TextBox 4"/>
          <p:cNvSpPr txBox="1"/>
          <p:nvPr/>
        </p:nvSpPr>
        <p:spPr>
          <a:xfrm>
            <a:off x="211111" y="3823340"/>
            <a:ext cx="3276600" cy="246221"/>
          </a:xfrm>
          <a:prstGeom prst="rect">
            <a:avLst/>
          </a:prstGeom>
          <a:noFill/>
        </p:spPr>
        <p:txBody>
          <a:bodyPr wrap="square" rtlCol="0">
            <a:spAutoFit/>
          </a:bodyPr>
          <a:lstStyle/>
          <a:p>
            <a:r>
              <a:rPr lang="en-US" sz="1000" dirty="0" smtClean="0"/>
              <a:t>Image by </a:t>
            </a:r>
            <a:r>
              <a:rPr lang="en-US" sz="1000" dirty="0" err="1" smtClean="0"/>
              <a:t>SKMay</a:t>
            </a:r>
            <a:endParaRPr lang="en-US" sz="1000" dirty="0"/>
          </a:p>
        </p:txBody>
      </p:sp>
      <p:sp>
        <p:nvSpPr>
          <p:cNvPr id="7" name="TextBox 6"/>
          <p:cNvSpPr txBox="1"/>
          <p:nvPr/>
        </p:nvSpPr>
        <p:spPr>
          <a:xfrm>
            <a:off x="211111" y="6576302"/>
            <a:ext cx="3276600" cy="246221"/>
          </a:xfrm>
          <a:prstGeom prst="rect">
            <a:avLst/>
          </a:prstGeom>
          <a:noFill/>
        </p:spPr>
        <p:txBody>
          <a:bodyPr wrap="square" rtlCol="0">
            <a:spAutoFit/>
          </a:bodyPr>
          <a:lstStyle/>
          <a:p>
            <a:r>
              <a:rPr lang="en-US" sz="1000" dirty="0" smtClean="0"/>
              <a:t>From Wikipedia, Public Domain</a:t>
            </a:r>
            <a:endParaRPr lang="en-US" sz="1000" dirty="0"/>
          </a:p>
        </p:txBody>
      </p:sp>
      <p:pic>
        <p:nvPicPr>
          <p:cNvPr id="8" name="Picture 7" descr="100_1310.JPG"/>
          <p:cNvPicPr>
            <a:picLocks noChangeAspect="1"/>
          </p:cNvPicPr>
          <p:nvPr/>
        </p:nvPicPr>
        <p:blipFill>
          <a:blip r:embed="rId4" cstate="print"/>
          <a:stretch>
            <a:fillRect/>
          </a:stretch>
        </p:blipFill>
        <p:spPr>
          <a:xfrm>
            <a:off x="4002372" y="914400"/>
            <a:ext cx="4608228" cy="3069081"/>
          </a:xfrm>
          <a:prstGeom prst="rect">
            <a:avLst/>
          </a:prstGeom>
        </p:spPr>
      </p:pic>
      <p:sp>
        <p:nvSpPr>
          <p:cNvPr id="9" name="TextBox 8"/>
          <p:cNvSpPr txBox="1"/>
          <p:nvPr/>
        </p:nvSpPr>
        <p:spPr>
          <a:xfrm>
            <a:off x="4002372" y="3948738"/>
            <a:ext cx="3276600" cy="246221"/>
          </a:xfrm>
          <a:prstGeom prst="rect">
            <a:avLst/>
          </a:prstGeom>
          <a:noFill/>
        </p:spPr>
        <p:txBody>
          <a:bodyPr wrap="square" rtlCol="0">
            <a:spAutoFit/>
          </a:bodyPr>
          <a:lstStyle/>
          <a:p>
            <a:r>
              <a:rPr lang="en-US" sz="1000" dirty="0" smtClean="0"/>
              <a:t>Image by </a:t>
            </a:r>
            <a:r>
              <a:rPr lang="en-US" sz="1000" dirty="0" err="1" smtClean="0"/>
              <a:t>SKMay</a:t>
            </a:r>
            <a:endParaRPr lang="en-US" sz="10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11" y="4423652"/>
            <a:ext cx="7620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26" y="914400"/>
            <a:ext cx="8597405" cy="545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4826" y="6367384"/>
            <a:ext cx="4154774" cy="246221"/>
          </a:xfrm>
          <a:prstGeom prst="rect">
            <a:avLst/>
          </a:prstGeom>
          <a:noFill/>
        </p:spPr>
        <p:txBody>
          <a:bodyPr wrap="square" rtlCol="0">
            <a:spAutoFit/>
          </a:bodyPr>
          <a:lstStyle/>
          <a:p>
            <a:r>
              <a:rPr lang="en-US" sz="1000" dirty="0" smtClean="0"/>
              <a:t>Image from NASA</a:t>
            </a:r>
            <a:endParaRPr lang="en-US" sz="1000" dirty="0"/>
          </a:p>
        </p:txBody>
      </p:sp>
    </p:spTree>
    <p:extLst>
      <p:ext uri="{BB962C8B-B14F-4D97-AF65-F5344CB8AC3E}">
        <p14:creationId xmlns:p14="http://schemas.microsoft.com/office/powerpoint/2010/main" val="258525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smtClean="0"/>
              <a:t>Atmospheric Transparency</a:t>
            </a:r>
            <a:endParaRPr lang="en-US" dirty="0"/>
          </a:p>
        </p:txBody>
      </p:sp>
      <p:sp>
        <p:nvSpPr>
          <p:cNvPr id="3" name="Text Placeholder 2"/>
          <p:cNvSpPr>
            <a:spLocks noGrp="1"/>
          </p:cNvSpPr>
          <p:nvPr>
            <p:ph type="body" idx="4294967295"/>
          </p:nvPr>
        </p:nvSpPr>
        <p:spPr>
          <a:xfrm>
            <a:off x="152400" y="1371600"/>
            <a:ext cx="8763000" cy="5257800"/>
          </a:xfrm>
        </p:spPr>
        <p:txBody>
          <a:bodyPr>
            <a:normAutofit fontScale="77500" lnSpcReduction="20000"/>
          </a:bodyPr>
          <a:lstStyle/>
          <a:p>
            <a:r>
              <a:rPr lang="en-US" dirty="0" smtClean="0"/>
              <a:t>Earth’s atmosphere serves</a:t>
            </a:r>
            <a:r>
              <a:rPr lang="en-US" baseline="0" dirty="0" smtClean="0"/>
              <a:t> as a shield, blocking some parts of the electromagnetic spectrum from reaching us on the surface.</a:t>
            </a:r>
          </a:p>
          <a:p>
            <a:pPr lvl="1"/>
            <a:r>
              <a:rPr lang="en-US" b="1" i="1" baseline="0" dirty="0" smtClean="0"/>
              <a:t>Water vapor </a:t>
            </a:r>
            <a:r>
              <a:rPr lang="en-US" baseline="0" dirty="0" smtClean="0"/>
              <a:t>in Earth’s troposphere absorbs microwave and IR radiation.  </a:t>
            </a:r>
            <a:endParaRPr lang="en-US" dirty="0" smtClean="0"/>
          </a:p>
          <a:p>
            <a:pPr lvl="1"/>
            <a:r>
              <a:rPr lang="en-US" b="1" i="1" baseline="0" dirty="0" smtClean="0"/>
              <a:t>Ozone</a:t>
            </a:r>
            <a:r>
              <a:rPr lang="en-US" dirty="0" smtClean="0"/>
              <a:t> in Earth’s stratosphere absorbs UV, X, and Gamma rays.</a:t>
            </a:r>
          </a:p>
          <a:p>
            <a:r>
              <a:rPr lang="en-US" baseline="0" dirty="0" smtClean="0"/>
              <a:t>If astronomers</a:t>
            </a:r>
            <a:r>
              <a:rPr lang="en-US" dirty="0" smtClean="0"/>
              <a:t> want to observe in these parts of the spectrum (and they do!),</a:t>
            </a:r>
          </a:p>
          <a:p>
            <a:pPr lvl="1"/>
            <a:r>
              <a:rPr lang="en-US" baseline="0" dirty="0" smtClean="0"/>
              <a:t>They</a:t>
            </a:r>
            <a:r>
              <a:rPr lang="en-US" dirty="0" smtClean="0"/>
              <a:t> can often observe parts of the IR and microwave spectrum from high elevations on Earth on clear days.   </a:t>
            </a:r>
          </a:p>
          <a:p>
            <a:pPr lvl="1"/>
            <a:r>
              <a:rPr lang="en-US" dirty="0" smtClean="0"/>
              <a:t>Planes can be turned into IR and Microwave observatories, since they often fly above much of the water vapor in Earth’s atmosphere.</a:t>
            </a:r>
          </a:p>
          <a:p>
            <a:pPr lvl="1"/>
            <a:r>
              <a:rPr lang="en-US" dirty="0" smtClean="0"/>
              <a:t>Observations of UV, X- and Gamma rays must be done from Earth’s orbit.  </a:t>
            </a:r>
          </a:p>
          <a:p>
            <a:pPr lvl="1"/>
            <a:r>
              <a:rPr lang="en-US" dirty="0" smtClean="0"/>
              <a:t>Observations of all parts of the spectrum have higher resolution from space, and thus, it is an ideal location for observing.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smtClean="0"/>
              <a:t>Observing above Clouds</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152400" y="1143000"/>
            <a:ext cx="4402603" cy="2952750"/>
          </a:xfrm>
          <a:prstGeom prst="rect">
            <a:avLst/>
          </a:prstGeom>
          <a:noFill/>
          <a:ln w="9525">
            <a:noFill/>
            <a:miter lim="800000"/>
            <a:headEnd/>
            <a:tailEnd/>
          </a:ln>
        </p:spPr>
      </p:pic>
      <p:sp>
        <p:nvSpPr>
          <p:cNvPr id="4" name="TextBox 3"/>
          <p:cNvSpPr txBox="1"/>
          <p:nvPr/>
        </p:nvSpPr>
        <p:spPr>
          <a:xfrm>
            <a:off x="152400" y="4191000"/>
            <a:ext cx="4419600" cy="800219"/>
          </a:xfrm>
          <a:prstGeom prst="rect">
            <a:avLst/>
          </a:prstGeom>
          <a:noFill/>
        </p:spPr>
        <p:txBody>
          <a:bodyPr wrap="square" rtlCol="0">
            <a:spAutoFit/>
          </a:bodyPr>
          <a:lstStyle/>
          <a:p>
            <a:r>
              <a:rPr lang="en-US" dirty="0" smtClean="0"/>
              <a:t>University of Wyoming’s IR Observatory, located at an elevation of 9656 ft.  </a:t>
            </a:r>
          </a:p>
          <a:p>
            <a:r>
              <a:rPr lang="en-US" sz="1000" dirty="0" smtClean="0"/>
              <a:t>Picture from http://physics.uwyo.edu/~mpierce/WIRO/</a:t>
            </a:r>
            <a:endParaRPr lang="en-US" sz="1000" dirty="0"/>
          </a:p>
        </p:txBody>
      </p:sp>
      <p:pic>
        <p:nvPicPr>
          <p:cNvPr id="17411" name="Picture 3"/>
          <p:cNvPicPr>
            <a:picLocks noChangeAspect="1" noChangeArrowheads="1"/>
          </p:cNvPicPr>
          <p:nvPr/>
        </p:nvPicPr>
        <p:blipFill>
          <a:blip r:embed="rId4" cstate="print"/>
          <a:srcRect/>
          <a:stretch>
            <a:fillRect/>
          </a:stretch>
        </p:blipFill>
        <p:spPr bwMode="auto">
          <a:xfrm>
            <a:off x="4648200" y="3429000"/>
            <a:ext cx="4368800" cy="3276600"/>
          </a:xfrm>
          <a:prstGeom prst="rect">
            <a:avLst/>
          </a:prstGeom>
          <a:noFill/>
          <a:ln w="9525">
            <a:noFill/>
            <a:miter lim="800000"/>
            <a:headEnd/>
            <a:tailEnd/>
          </a:ln>
        </p:spPr>
      </p:pic>
      <p:sp>
        <p:nvSpPr>
          <p:cNvPr id="6" name="TextBox 5"/>
          <p:cNvSpPr txBox="1"/>
          <p:nvPr/>
        </p:nvSpPr>
        <p:spPr>
          <a:xfrm>
            <a:off x="4648200" y="2362200"/>
            <a:ext cx="4343400" cy="1077218"/>
          </a:xfrm>
          <a:prstGeom prst="rect">
            <a:avLst/>
          </a:prstGeom>
          <a:noFill/>
        </p:spPr>
        <p:txBody>
          <a:bodyPr wrap="square" rtlCol="0">
            <a:spAutoFit/>
          </a:bodyPr>
          <a:lstStyle/>
          <a:p>
            <a:r>
              <a:rPr lang="en-US" dirty="0" smtClean="0"/>
              <a:t>Some of the telescopes  (Subaru, Keck I and II, and NASA IR telescope) on Mauna Kea, Hawaii (elevation = 13,800 ft)</a:t>
            </a:r>
          </a:p>
          <a:p>
            <a:r>
              <a:rPr lang="en-US" sz="1000" dirty="0" smtClean="0"/>
              <a:t>Image from Wikipedia, Creative Commons</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Observing in Multiple Wavelengths</a:t>
            </a:r>
            <a:endParaRPr lang="en-US" dirty="0"/>
          </a:p>
        </p:txBody>
      </p:sp>
      <p:sp>
        <p:nvSpPr>
          <p:cNvPr id="5" name="Rectangle 4"/>
          <p:cNvSpPr/>
          <p:nvPr/>
        </p:nvSpPr>
        <p:spPr>
          <a:xfrm>
            <a:off x="2284751" y="6553199"/>
            <a:ext cx="5486400" cy="246221"/>
          </a:xfrm>
          <a:prstGeom prst="rect">
            <a:avLst/>
          </a:prstGeom>
        </p:spPr>
        <p:txBody>
          <a:bodyPr wrap="square">
            <a:spAutoFit/>
          </a:bodyPr>
          <a:lstStyle/>
          <a:p>
            <a:r>
              <a:rPr lang="en-US" sz="1000" dirty="0"/>
              <a:t>Credit: NASA/JPL-Caltech/P. N. Appleton (SSC-Caltech)</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457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The MOSAIC System</a:t>
            </a:r>
            <a:endParaRPr lang="en-US" dirty="0"/>
          </a:p>
        </p:txBody>
      </p:sp>
      <p:sp>
        <p:nvSpPr>
          <p:cNvPr id="3" name="Content Placeholder 2"/>
          <p:cNvSpPr>
            <a:spLocks noGrp="1"/>
          </p:cNvSpPr>
          <p:nvPr>
            <p:ph idx="1"/>
          </p:nvPr>
        </p:nvSpPr>
        <p:spPr>
          <a:xfrm>
            <a:off x="152400" y="1066800"/>
            <a:ext cx="8763000" cy="2895600"/>
          </a:xfrm>
        </p:spPr>
        <p:txBody>
          <a:bodyPr>
            <a:normAutofit fontScale="92500" lnSpcReduction="10000"/>
          </a:bodyPr>
          <a:lstStyle/>
          <a:p>
            <a:r>
              <a:rPr lang="en-US" dirty="0" smtClean="0"/>
              <a:t>The MOSAIC system receives electromagnetic radio waves from the ozone molecules in the mesosphere. </a:t>
            </a:r>
          </a:p>
          <a:p>
            <a:r>
              <a:rPr lang="en-US" dirty="0" smtClean="0"/>
              <a:t>Because the lower atmosphere is transparent to radio waves, they pass through unimpeded.</a:t>
            </a:r>
          </a:p>
          <a:p>
            <a:r>
              <a:rPr lang="en-US" dirty="0" smtClean="0"/>
              <a:t>What, besides mesospheric ozone, might we be detecting with our observations?</a:t>
            </a:r>
          </a:p>
          <a:p>
            <a:endParaRPr lang="en-US" dirty="0" smtClean="0"/>
          </a:p>
        </p:txBody>
      </p:sp>
      <p:pic>
        <p:nvPicPr>
          <p:cNvPr id="4" name="Picture 3" descr="100_1296.JPG"/>
          <p:cNvPicPr>
            <a:picLocks noChangeAspect="1"/>
          </p:cNvPicPr>
          <p:nvPr/>
        </p:nvPicPr>
        <p:blipFill>
          <a:blip r:embed="rId3" cstate="print"/>
          <a:stretch>
            <a:fillRect/>
          </a:stretch>
        </p:blipFill>
        <p:spPr>
          <a:xfrm>
            <a:off x="2286000" y="3810000"/>
            <a:ext cx="4118918" cy="2743200"/>
          </a:xfrm>
          <a:prstGeom prst="rect">
            <a:avLst/>
          </a:prstGeom>
        </p:spPr>
      </p:pic>
      <p:sp>
        <p:nvSpPr>
          <p:cNvPr id="5" name="TextBox 4"/>
          <p:cNvSpPr txBox="1"/>
          <p:nvPr/>
        </p:nvSpPr>
        <p:spPr>
          <a:xfrm>
            <a:off x="2286000" y="6553200"/>
            <a:ext cx="4267200" cy="246221"/>
          </a:xfrm>
          <a:prstGeom prst="rect">
            <a:avLst/>
          </a:prstGeom>
          <a:noFill/>
        </p:spPr>
        <p:txBody>
          <a:bodyPr wrap="square" rtlCol="0">
            <a:spAutoFit/>
          </a:bodyPr>
          <a:lstStyle/>
          <a:p>
            <a:r>
              <a:rPr lang="en-US" sz="1000" dirty="0" smtClean="0"/>
              <a:t>Photo by </a:t>
            </a:r>
            <a:r>
              <a:rPr lang="en-US" sz="1000" dirty="0" err="1" smtClean="0"/>
              <a:t>SKMay</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b="1" i="1" dirty="0" smtClean="0">
                <a:solidFill>
                  <a:srgbClr val="0070C0"/>
                </a:solidFill>
              </a:rPr>
              <a:t>Electro</a:t>
            </a:r>
            <a:r>
              <a:rPr lang="en-US" b="1" dirty="0" smtClean="0">
                <a:solidFill>
                  <a:srgbClr val="FF0000"/>
                </a:solidFill>
              </a:rPr>
              <a:t>magnetic</a:t>
            </a:r>
            <a:r>
              <a:rPr lang="en-US" dirty="0" smtClean="0"/>
              <a:t> Waves?</a:t>
            </a:r>
            <a:endParaRPr lang="en-US" dirty="0"/>
          </a:p>
        </p:txBody>
      </p:sp>
      <p:sp>
        <p:nvSpPr>
          <p:cNvPr id="3" name="Text Placeholder 2"/>
          <p:cNvSpPr>
            <a:spLocks noGrp="1"/>
          </p:cNvSpPr>
          <p:nvPr>
            <p:ph type="body" idx="4294967295"/>
          </p:nvPr>
        </p:nvSpPr>
        <p:spPr/>
        <p:txBody>
          <a:bodyPr/>
          <a:lstStyle/>
          <a:p>
            <a:r>
              <a:rPr lang="en-US" dirty="0" smtClean="0"/>
              <a:t>The</a:t>
            </a:r>
            <a:r>
              <a:rPr lang="en-US" baseline="0" dirty="0" smtClean="0"/>
              <a:t> existence of electromagnetic waves can be derived from simply the laws of electricity and magnetism already studied.</a:t>
            </a:r>
          </a:p>
          <a:p>
            <a:r>
              <a:rPr lang="en-US" baseline="0" dirty="0" smtClean="0"/>
              <a:t>Maxwell’s Equations predict a transverse wave that travels at              </a:t>
            </a:r>
            <a:r>
              <a:rPr lang="en-US" dirty="0" smtClean="0"/>
              <a:t> and consists of electric and magnetic fields oscillating perpendicular to each other and to the direction of propagation.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73877980"/>
              </p:ext>
            </p:extLst>
          </p:nvPr>
        </p:nvGraphicFramePr>
        <p:xfrm>
          <a:off x="3276600" y="3581400"/>
          <a:ext cx="1164166" cy="762000"/>
        </p:xfrm>
        <a:graphic>
          <a:graphicData uri="http://schemas.openxmlformats.org/presentationml/2006/ole">
            <mc:AlternateContent xmlns:mc="http://schemas.openxmlformats.org/markup-compatibility/2006">
              <mc:Choice xmlns:v="urn:schemas-microsoft-com:vml" Requires="v">
                <p:oleObj spid="_x0000_s1033" name="Equation" r:id="rId4" imgW="698400" imgH="457200" progId="Equation.3">
                  <p:embed/>
                </p:oleObj>
              </mc:Choice>
              <mc:Fallback>
                <p:oleObj name="Equation" r:id="rId4" imgW="69840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581400"/>
                        <a:ext cx="1164166" cy="762000"/>
                      </a:xfrm>
                      <a:prstGeom prst="rect">
                        <a:avLst/>
                      </a:prstGeom>
                      <a:noFill/>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Oscillating Electric and Magnetic Fields</a:t>
            </a:r>
            <a:endParaRPr lang="en-US" dirty="0"/>
          </a:p>
        </p:txBody>
      </p:sp>
      <p:pic>
        <p:nvPicPr>
          <p:cNvPr id="4" name="Picture 8"/>
          <p:cNvPicPr>
            <a:picLocks noGrp="1" noChangeAspect="1" noChangeArrowheads="1"/>
          </p:cNvPicPr>
          <p:nvPr>
            <p:ph idx="1"/>
          </p:nvPr>
        </p:nvPicPr>
        <p:blipFill>
          <a:blip r:embed="rId3" cstate="print"/>
          <a:srcRect/>
          <a:stretch>
            <a:fillRect/>
          </a:stretch>
        </p:blipFill>
        <p:spPr>
          <a:xfrm>
            <a:off x="457200" y="2329208"/>
            <a:ext cx="8229600" cy="3067947"/>
          </a:xfrm>
        </p:spPr>
      </p:pic>
      <p:sp>
        <p:nvSpPr>
          <p:cNvPr id="5" name="TextBox 4"/>
          <p:cNvSpPr txBox="1"/>
          <p:nvPr/>
        </p:nvSpPr>
        <p:spPr>
          <a:xfrm>
            <a:off x="457200" y="5479756"/>
            <a:ext cx="3886200" cy="369332"/>
          </a:xfrm>
          <a:prstGeom prst="rect">
            <a:avLst/>
          </a:prstGeom>
          <a:noFill/>
        </p:spPr>
        <p:txBody>
          <a:bodyPr wrap="square" rtlCol="0">
            <a:spAutoFit/>
          </a:bodyPr>
          <a:lstStyle/>
          <a:p>
            <a:r>
              <a:rPr lang="en-US" dirty="0" smtClean="0"/>
              <a:t>Image Courtesy Canadian Space Agency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792162"/>
          </a:xfrm>
        </p:spPr>
        <p:txBody>
          <a:bodyPr/>
          <a:lstStyle/>
          <a:p>
            <a:r>
              <a:rPr lang="en-US" dirty="0" smtClean="0"/>
              <a:t>Polarization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704126"/>
            <a:ext cx="3716323" cy="392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6629400"/>
            <a:ext cx="3810000" cy="246221"/>
          </a:xfrm>
          <a:prstGeom prst="rect">
            <a:avLst/>
          </a:prstGeom>
          <a:noFill/>
        </p:spPr>
        <p:txBody>
          <a:bodyPr wrap="square" rtlCol="0">
            <a:spAutoFit/>
          </a:bodyPr>
          <a:lstStyle/>
          <a:p>
            <a:r>
              <a:rPr lang="en-US" sz="1000" dirty="0" smtClean="0"/>
              <a:t>Image from NASA</a:t>
            </a:r>
            <a:endParaRPr lang="en-US" sz="1000" dirty="0"/>
          </a:p>
        </p:txBody>
      </p:sp>
      <p:sp>
        <p:nvSpPr>
          <p:cNvPr id="4" name="TextBox 3"/>
          <p:cNvSpPr txBox="1"/>
          <p:nvPr/>
        </p:nvSpPr>
        <p:spPr>
          <a:xfrm>
            <a:off x="304800" y="1134467"/>
            <a:ext cx="8458200" cy="1569660"/>
          </a:xfrm>
          <a:prstGeom prst="rect">
            <a:avLst/>
          </a:prstGeom>
          <a:noFill/>
        </p:spPr>
        <p:txBody>
          <a:bodyPr wrap="square" rtlCol="0">
            <a:spAutoFit/>
          </a:bodyPr>
          <a:lstStyle/>
          <a:p>
            <a:r>
              <a:rPr lang="en-US" sz="2400" dirty="0" smtClean="0"/>
              <a:t>Electromagnetic radiation is created by oscillating charges.</a:t>
            </a:r>
          </a:p>
          <a:p>
            <a:r>
              <a:rPr lang="en-US" sz="2400" dirty="0" smtClean="0"/>
              <a:t>Usually, these charges oscillate in all directions, randomly, creating electric and magnetic field that oscillate in all directions.  This light is called </a:t>
            </a:r>
            <a:r>
              <a:rPr lang="en-US" sz="2400" b="1" i="1" dirty="0" err="1" smtClean="0"/>
              <a:t>unpolarized</a:t>
            </a:r>
            <a:r>
              <a:rPr lang="en-US" sz="2400" dirty="0" smtClean="0"/>
              <a:t>.  </a:t>
            </a:r>
            <a:endParaRPr lang="en-US" sz="2400" dirty="0"/>
          </a:p>
        </p:txBody>
      </p:sp>
      <p:sp>
        <p:nvSpPr>
          <p:cNvPr id="5" name="TextBox 4"/>
          <p:cNvSpPr txBox="1"/>
          <p:nvPr/>
        </p:nvSpPr>
        <p:spPr>
          <a:xfrm>
            <a:off x="4114800" y="2387184"/>
            <a:ext cx="4648200" cy="4524315"/>
          </a:xfrm>
          <a:prstGeom prst="rect">
            <a:avLst/>
          </a:prstGeom>
          <a:noFill/>
        </p:spPr>
        <p:txBody>
          <a:bodyPr wrap="square" rtlCol="0">
            <a:spAutoFit/>
          </a:bodyPr>
          <a:lstStyle/>
          <a:p>
            <a:r>
              <a:rPr lang="en-US" sz="2400" dirty="0" smtClean="0"/>
              <a:t>In some situations, however (such as in lasers or when light is reflected at large angles), the oscillations of the electric field occur only in one orientation.  This light is said to be </a:t>
            </a:r>
            <a:r>
              <a:rPr lang="en-US" sz="2400" b="1" i="1" dirty="0" smtClean="0"/>
              <a:t>polarized</a:t>
            </a:r>
            <a:r>
              <a:rPr lang="en-US" sz="2400" dirty="0" smtClean="0"/>
              <a:t>.</a:t>
            </a:r>
          </a:p>
          <a:p>
            <a:endParaRPr lang="en-US" sz="2400" dirty="0"/>
          </a:p>
          <a:p>
            <a:r>
              <a:rPr lang="en-US" sz="2400" dirty="0" smtClean="0"/>
              <a:t>The electric field oscillations are drawn to the left for vertically and horizontally polarized radiation.  Radiation can also be circularly polarized, or polarized at any angle. </a:t>
            </a:r>
            <a:endParaRPr lang="en-US" sz="2400" dirty="0"/>
          </a:p>
        </p:txBody>
      </p:sp>
    </p:spTree>
    <p:extLst>
      <p:ext uri="{BB962C8B-B14F-4D97-AF65-F5344CB8AC3E}">
        <p14:creationId xmlns:p14="http://schemas.microsoft.com/office/powerpoint/2010/main" val="282600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Polarized Filters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745" y="4538991"/>
            <a:ext cx="6175110" cy="203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143000"/>
            <a:ext cx="8610600" cy="3477875"/>
          </a:xfrm>
          <a:prstGeom prst="rect">
            <a:avLst/>
          </a:prstGeom>
          <a:noFill/>
        </p:spPr>
        <p:txBody>
          <a:bodyPr wrap="square" rtlCol="0">
            <a:spAutoFit/>
          </a:bodyPr>
          <a:lstStyle/>
          <a:p>
            <a:pPr marL="342900" indent="-342900">
              <a:buFont typeface="Arial" pitchFamily="34" charset="0"/>
              <a:buChar char="•"/>
            </a:pPr>
            <a:r>
              <a:rPr lang="en-US" sz="2200" dirty="0" smtClean="0"/>
              <a:t>Because light that is reflecting off roads and bodies of water is polarized, many boaters and drivers appreciate using sunglasses with a polarizing filter.  This filter is specifically designed to absorb light with </a:t>
            </a:r>
            <a:r>
              <a:rPr lang="en-US" sz="2200" dirty="0" smtClean="0"/>
              <a:t>the particular polarization that corresponds to glare off the road or water.</a:t>
            </a:r>
            <a:endParaRPr lang="en-US" sz="2200" dirty="0" smtClean="0"/>
          </a:p>
          <a:p>
            <a:pPr marL="342900" indent="-342900">
              <a:buFont typeface="Arial" pitchFamily="34" charset="0"/>
              <a:buChar char="•"/>
            </a:pPr>
            <a:r>
              <a:rPr lang="en-US" sz="2200" dirty="0" smtClean="0"/>
              <a:t>Because the electric field inside a conductor is always zero, </a:t>
            </a:r>
            <a:r>
              <a:rPr lang="en-US" sz="2200" dirty="0" smtClean="0"/>
              <a:t>these materials </a:t>
            </a:r>
            <a:r>
              <a:rPr lang="en-US" sz="2200" dirty="0" smtClean="0"/>
              <a:t>can be created with very thin strips of conductors.  Electric fields oscillating perpendicular to these conductors can pass through the material with no problem, while electric fields oscillating parallel to these conductors is absorbed or reflected.</a:t>
            </a:r>
            <a:endParaRPr lang="en-US" sz="2200" dirty="0"/>
          </a:p>
        </p:txBody>
      </p:sp>
      <p:sp>
        <p:nvSpPr>
          <p:cNvPr id="4" name="TextBox 3"/>
          <p:cNvSpPr txBox="1"/>
          <p:nvPr/>
        </p:nvSpPr>
        <p:spPr>
          <a:xfrm>
            <a:off x="1598745" y="6573810"/>
            <a:ext cx="3430455" cy="246221"/>
          </a:xfrm>
          <a:prstGeom prst="rect">
            <a:avLst/>
          </a:prstGeom>
          <a:noFill/>
        </p:spPr>
        <p:txBody>
          <a:bodyPr wrap="square" rtlCol="0">
            <a:spAutoFit/>
          </a:bodyPr>
          <a:lstStyle/>
          <a:p>
            <a:r>
              <a:rPr lang="en-US" sz="1000" dirty="0" smtClean="0"/>
              <a:t>Image from NASA</a:t>
            </a:r>
            <a:endParaRPr lang="en-US" sz="1000" dirty="0"/>
          </a:p>
        </p:txBody>
      </p:sp>
    </p:spTree>
    <p:extLst>
      <p:ext uri="{BB962C8B-B14F-4D97-AF65-F5344CB8AC3E}">
        <p14:creationId xmlns:p14="http://schemas.microsoft.com/office/powerpoint/2010/main" val="350857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sp>
        <p:nvSpPr>
          <p:cNvPr id="3" name="Content Placeholder 2"/>
          <p:cNvSpPr>
            <a:spLocks noGrp="1"/>
          </p:cNvSpPr>
          <p:nvPr>
            <p:ph idx="1"/>
          </p:nvPr>
        </p:nvSpPr>
        <p:spPr>
          <a:xfrm>
            <a:off x="228600" y="1371600"/>
            <a:ext cx="8763000" cy="4953000"/>
          </a:xfrm>
        </p:spPr>
        <p:txBody>
          <a:bodyPr>
            <a:normAutofit fontScale="85000" lnSpcReduction="20000"/>
          </a:bodyPr>
          <a:lstStyle/>
          <a:p>
            <a:r>
              <a:rPr lang="en-US" dirty="0" smtClean="0"/>
              <a:t>Regardless of wavelength, all electromagnetic waves share certain properties.</a:t>
            </a:r>
          </a:p>
          <a:p>
            <a:pPr lvl="1"/>
            <a:r>
              <a:rPr lang="en-US" dirty="0" smtClean="0"/>
              <a:t>speed in vacuum = </a:t>
            </a:r>
            <a:r>
              <a:rPr lang="en-US" i="1" dirty="0" smtClean="0"/>
              <a:t>c</a:t>
            </a:r>
            <a:r>
              <a:rPr lang="en-US" dirty="0" smtClean="0"/>
              <a:t> = 3.0 x 10</a:t>
            </a:r>
            <a:r>
              <a:rPr lang="en-US" baseline="30000" dirty="0" smtClean="0"/>
              <a:t>8</a:t>
            </a:r>
            <a:r>
              <a:rPr lang="en-US" dirty="0" smtClean="0"/>
              <a:t> m/s</a:t>
            </a:r>
          </a:p>
          <a:p>
            <a:pPr lvl="1"/>
            <a:r>
              <a:rPr lang="en-US" dirty="0" smtClean="0"/>
              <a:t>transverse wave, oscillating </a:t>
            </a:r>
            <a:r>
              <a:rPr lang="en-US" b="1" dirty="0" smtClean="0"/>
              <a:t>E</a:t>
            </a:r>
            <a:r>
              <a:rPr lang="en-US" dirty="0" smtClean="0"/>
              <a:t> and </a:t>
            </a:r>
            <a:r>
              <a:rPr lang="en-US" b="1" dirty="0" smtClean="0"/>
              <a:t>B</a:t>
            </a:r>
            <a:r>
              <a:rPr lang="en-US" dirty="0" smtClean="0"/>
              <a:t> fields</a:t>
            </a:r>
          </a:p>
          <a:p>
            <a:pPr lvl="1"/>
            <a:r>
              <a:rPr lang="en-US" dirty="0" smtClean="0"/>
              <a:t>can propagate (travel) through a vacuum</a:t>
            </a:r>
          </a:p>
          <a:p>
            <a:r>
              <a:rPr lang="en-US" dirty="0" smtClean="0"/>
              <a:t>Just as with all waves</a:t>
            </a:r>
          </a:p>
          <a:p>
            <a:pPr lvl="1"/>
            <a:r>
              <a:rPr lang="en-US" dirty="0" smtClean="0"/>
              <a:t>The speed of the wave is a property of the medium.</a:t>
            </a:r>
          </a:p>
          <a:p>
            <a:pPr lvl="1"/>
            <a:r>
              <a:rPr lang="en-US" dirty="0" smtClean="0"/>
              <a:t>The frequency of a wave is fixed by its source.</a:t>
            </a:r>
          </a:p>
          <a:p>
            <a:pPr lvl="1"/>
            <a:r>
              <a:rPr lang="en-US" dirty="0" smtClean="0"/>
              <a:t>Wavelength and frequency are inversely related, since v = </a:t>
            </a:r>
            <a:r>
              <a:rPr lang="en-US" dirty="0" smtClean="0">
                <a:latin typeface="Symbol" pitchFamily="18" charset="2"/>
              </a:rPr>
              <a:t>l</a:t>
            </a:r>
            <a:r>
              <a:rPr lang="en-US" dirty="0" smtClean="0"/>
              <a:t>f.</a:t>
            </a:r>
          </a:p>
          <a:p>
            <a:r>
              <a:rPr lang="en-US" dirty="0" smtClean="0"/>
              <a:t>Additionally, we have seen that for light and other electromagnetic energy, E = hf.</a:t>
            </a:r>
          </a:p>
          <a:p>
            <a:r>
              <a:rPr lang="en-US" dirty="0" smtClean="0"/>
              <a:t>Electromagnetic waves are classified according to wavelength range into different parts of the spectrum.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
            </a:r>
            <a:r>
              <a:rPr lang="en-US" baseline="0" dirty="0" smtClean="0"/>
              <a:t> Electromagnetic Spectrum</a:t>
            </a:r>
            <a:endParaRPr lang="en-US" dirty="0"/>
          </a:p>
        </p:txBody>
      </p:sp>
      <p:pic>
        <p:nvPicPr>
          <p:cNvPr id="4" name="Picture 2" descr="untitled"/>
          <p:cNvPicPr>
            <a:picLocks noGrp="1" noChangeAspect="1" noChangeArrowheads="1"/>
          </p:cNvPicPr>
          <p:nvPr>
            <p:ph idx="1"/>
          </p:nvPr>
        </p:nvPicPr>
        <p:blipFill>
          <a:blip r:embed="rId3" cstate="print"/>
          <a:srcRect/>
          <a:stretch>
            <a:fillRect/>
          </a:stretch>
        </p:blipFill>
        <p:spPr>
          <a:xfrm>
            <a:off x="0" y="0"/>
            <a:ext cx="9144000" cy="685800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Spectrum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you could see in the previous slide,</a:t>
            </a:r>
            <a:r>
              <a:rPr lang="en-US" baseline="0" dirty="0" smtClean="0"/>
              <a:t> visible light is a very small part of the electromagnetic spectrum.</a:t>
            </a:r>
            <a:endParaRPr lang="en-US" dirty="0" smtClean="0"/>
          </a:p>
          <a:p>
            <a:r>
              <a:rPr lang="en-US" dirty="0" smtClean="0"/>
              <a:t>White light from the sun is actually made up of all the colors of the visible spectrum,</a:t>
            </a:r>
            <a:r>
              <a:rPr lang="en-US" baseline="0" dirty="0" smtClean="0"/>
              <a:t> as demonstrated by rainbows and prisms.  </a:t>
            </a:r>
            <a:endParaRPr lang="en-US" dirty="0" smtClean="0"/>
          </a:p>
          <a:p>
            <a:r>
              <a:rPr lang="en-US" dirty="0" smtClean="0"/>
              <a:t>Within</a:t>
            </a:r>
            <a:r>
              <a:rPr lang="en-US" baseline="0" dirty="0" smtClean="0"/>
              <a:t> visible light, the order f</a:t>
            </a:r>
            <a:r>
              <a:rPr lang="en-US" dirty="0" smtClean="0"/>
              <a:t>rom longest wavelength (lowest frequency) to shortest wavelength (highest frequency) is Red, Orange, Yellow, Green , Blue, (Indigo), Violet. </a:t>
            </a:r>
            <a:r>
              <a:rPr lang="en-US" dirty="0"/>
              <a:t>[</a:t>
            </a:r>
            <a:r>
              <a:rPr lang="en-US" dirty="0" smtClean="0"/>
              <a:t>ROY.G.B(I)V</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3886200" y="6019800"/>
            <a:ext cx="3200400" cy="369332"/>
          </a:xfrm>
          <a:prstGeom prst="rect">
            <a:avLst/>
          </a:prstGeom>
          <a:noFill/>
        </p:spPr>
        <p:txBody>
          <a:bodyPr wrap="square" rtlCol="0">
            <a:spAutoFit/>
          </a:bodyPr>
          <a:lstStyle/>
          <a:p>
            <a:r>
              <a:rPr lang="en-US" dirty="0" smtClean="0">
                <a:solidFill>
                  <a:schemeClr val="bg1"/>
                </a:solidFill>
              </a:rPr>
              <a:t>Courtesy Adam Hart-Davis</a:t>
            </a:r>
            <a:endParaRPr lang="en-US" dirty="0">
              <a:solidFill>
                <a:schemeClr val="bg1"/>
              </a:solidFill>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11" name="TextBox 10"/>
          <p:cNvSpPr txBox="1"/>
          <p:nvPr/>
        </p:nvSpPr>
        <p:spPr>
          <a:xfrm>
            <a:off x="0" y="6488668"/>
            <a:ext cx="2438400" cy="369332"/>
          </a:xfrm>
          <a:prstGeom prst="rect">
            <a:avLst/>
          </a:prstGeom>
          <a:noFill/>
        </p:spPr>
        <p:txBody>
          <a:bodyPr wrap="square" rtlCol="0">
            <a:spAutoFit/>
          </a:bodyPr>
          <a:lstStyle/>
          <a:p>
            <a:r>
              <a:rPr lang="en-US" dirty="0" smtClean="0">
                <a:solidFill>
                  <a:schemeClr val="bg1"/>
                </a:solidFill>
              </a:rPr>
              <a:t>©</a:t>
            </a:r>
            <a:r>
              <a:rPr lang="en-US" dirty="0" smtClean="0"/>
              <a:t> </a:t>
            </a:r>
            <a:r>
              <a:rPr lang="en-US" dirty="0" smtClean="0">
                <a:solidFill>
                  <a:schemeClr val="bg1"/>
                </a:solidFill>
              </a:rPr>
              <a:t>Adam Hart Davis</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1555</Words>
  <Application>Microsoft Office PowerPoint</Application>
  <PresentationFormat>On-screen Show (4:3)</PresentationFormat>
  <Paragraphs>114</Paragraphs>
  <Slides>17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Electromagnetic Waves for Physics and MOSAIC</vt:lpstr>
      <vt:lpstr>Why Electromagnetic Waves?</vt:lpstr>
      <vt:lpstr>Oscillating Electric and Magnetic Fields</vt:lpstr>
      <vt:lpstr>Polarization</vt:lpstr>
      <vt:lpstr>Polarized Filters</vt:lpstr>
      <vt:lpstr>Electromagnetic Spectrum</vt:lpstr>
      <vt:lpstr>The Electromagnetic Spectrum</vt:lpstr>
      <vt:lpstr>Visible Spectrum</vt:lpstr>
      <vt:lpstr>PowerPoint Presentation</vt:lpstr>
      <vt:lpstr>Trends in the EM Spectrum</vt:lpstr>
      <vt:lpstr>Uses of Electromagnetic Waves, I</vt:lpstr>
      <vt:lpstr>Uses of Electromagnetic Waves, II</vt:lpstr>
      <vt:lpstr>PowerPoint Presentation</vt:lpstr>
      <vt:lpstr>Atmospheric Transparency</vt:lpstr>
      <vt:lpstr>Observing above Clouds</vt:lpstr>
      <vt:lpstr>Observing in Multiple Wavelengths</vt:lpstr>
      <vt:lpstr>The MOSAIC System</vt:lpstr>
    </vt:vector>
  </TitlesOfParts>
  <Company>Haystack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Electromagnetic Waves</dc:title>
  <dc:creator>cclements</dc:creator>
  <cp:lastModifiedBy>skmay</cp:lastModifiedBy>
  <cp:revision>52</cp:revision>
  <dcterms:created xsi:type="dcterms:W3CDTF">2010-07-12T15:19:45Z</dcterms:created>
  <dcterms:modified xsi:type="dcterms:W3CDTF">2011-07-28T20:15:43Z</dcterms:modified>
</cp:coreProperties>
</file>