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94384" autoAdjust="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outlineViewPr>
    <p:cViewPr>
      <p:scale>
        <a:sx n="33" d="100"/>
        <a:sy n="33" d="100"/>
      </p:scale>
      <p:origin x="0" y="-75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QKELOE9eY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aAxUO6-U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wXQjRBLws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 Chapter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QKELOE9eY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jaAxUO6-U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as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Physics</a:t>
            </a:r>
          </a:p>
          <a:p>
            <a:r>
              <a:rPr lang="en-US" dirty="0" smtClean="0"/>
              <a:t>All particles can behave as waves</a:t>
            </a:r>
          </a:p>
          <a:p>
            <a:pPr lvl="1"/>
            <a:r>
              <a:rPr lang="en-US" dirty="0" smtClean="0"/>
              <a:t>This means that they can interfere with one another</a:t>
            </a:r>
          </a:p>
        </p:txBody>
      </p:sp>
    </p:spTree>
    <p:extLst>
      <p:ext uri="{BB962C8B-B14F-4D97-AF65-F5344CB8AC3E}">
        <p14:creationId xmlns:p14="http://schemas.microsoft.com/office/powerpoint/2010/main" val="34610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Electromagnetic Spectrum</a:t>
            </a:r>
            <a:endParaRPr lang="en-US" dirty="0"/>
          </a:p>
        </p:txBody>
      </p:sp>
      <p:pic>
        <p:nvPicPr>
          <p:cNvPr id="2050" name="Picture 2" descr="http://thumbs.dreamstime.com/z/electromagnetic-spectrum-vector-diagram-different-types-radiation-their-wavelengths-order-increasing-frequency-336257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647"/>
            <a:ext cx="12192000" cy="54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vs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41454" cy="4195481"/>
          </a:xfrm>
        </p:spPr>
        <p:txBody>
          <a:bodyPr/>
          <a:lstStyle/>
          <a:p>
            <a:r>
              <a:rPr lang="en-US" dirty="0" smtClean="0"/>
              <a:t>On the EM spectrum, as wavelength decreases, frequency increases and vice versa</a:t>
            </a:r>
          </a:p>
          <a:p>
            <a:pPr lvl="1"/>
            <a:r>
              <a:rPr lang="en-US" dirty="0" smtClean="0"/>
              <a:t>Radio waves have the longest wavelength, and the lowest frequency</a:t>
            </a:r>
          </a:p>
          <a:p>
            <a:pPr lvl="1"/>
            <a:r>
              <a:rPr lang="en-US" dirty="0" smtClean="0"/>
              <a:t>Gamma waves have the shortest wavelength, and the highest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Longest wavelength (1 meter or more)</a:t>
            </a:r>
          </a:p>
          <a:p>
            <a:r>
              <a:rPr lang="en-US" dirty="0" smtClean="0"/>
              <a:t>Lowest frequency (~10</a:t>
            </a:r>
            <a:r>
              <a:rPr lang="en-US" baseline="30000" dirty="0" smtClean="0"/>
              <a:t>5</a:t>
            </a:r>
            <a:r>
              <a:rPr lang="en-US" dirty="0" smtClean="0"/>
              <a:t>-10</a:t>
            </a:r>
            <a:r>
              <a:rPr lang="en-US" baseline="30000" dirty="0" smtClean="0"/>
              <a:t>9</a:t>
            </a:r>
            <a:r>
              <a:rPr lang="en-US" dirty="0" smtClean="0"/>
              <a:t> Hz)</a:t>
            </a:r>
          </a:p>
          <a:p>
            <a:r>
              <a:rPr lang="en-US" dirty="0" smtClean="0"/>
              <a:t>Used in communications and medical imaging </a:t>
            </a:r>
          </a:p>
          <a:p>
            <a:r>
              <a:rPr lang="en-US" dirty="0" smtClean="0"/>
              <a:t>RADAR (Radio Detecting And Ranging)</a:t>
            </a:r>
          </a:p>
          <a:p>
            <a:pPr lvl="1"/>
            <a:r>
              <a:rPr lang="en-US" dirty="0" smtClean="0"/>
              <a:t>Similar to sonar and echolocation</a:t>
            </a:r>
          </a:p>
          <a:p>
            <a:pPr lvl="2"/>
            <a:r>
              <a:rPr lang="en-US" dirty="0" smtClean="0"/>
              <a:t>Radio wave is released and bounce off of an object. How long it takes determines the distance</a:t>
            </a:r>
          </a:p>
          <a:p>
            <a:r>
              <a:rPr lang="en-US" dirty="0" smtClean="0"/>
              <a:t>MRI (Magnetic Resonance Imaging)</a:t>
            </a:r>
          </a:p>
          <a:p>
            <a:pPr lvl="1"/>
            <a:r>
              <a:rPr lang="en-US" dirty="0" smtClean="0"/>
              <a:t>Uses radio waves to penetrate into bones and tissues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88524"/>
            <a:ext cx="8946541" cy="4195481"/>
          </a:xfrm>
        </p:spPr>
        <p:txBody>
          <a:bodyPr/>
          <a:lstStyle/>
          <a:p>
            <a:r>
              <a:rPr lang="en-US" dirty="0" smtClean="0"/>
              <a:t>1 mm to 1 meter wavelength</a:t>
            </a:r>
          </a:p>
          <a:p>
            <a:r>
              <a:rPr lang="en-US" dirty="0" smtClean="0"/>
              <a:t>~10</a:t>
            </a:r>
            <a:r>
              <a:rPr lang="en-US" baseline="30000" dirty="0" smtClean="0"/>
              <a:t>9</a:t>
            </a:r>
            <a:r>
              <a:rPr lang="en-US" dirty="0" smtClean="0"/>
              <a:t>-10</a:t>
            </a:r>
            <a:r>
              <a:rPr lang="en-US" baseline="30000" dirty="0" smtClean="0"/>
              <a:t>12</a:t>
            </a:r>
            <a:r>
              <a:rPr lang="en-US" dirty="0" smtClean="0"/>
              <a:t> Hz</a:t>
            </a:r>
          </a:p>
          <a:p>
            <a:r>
              <a:rPr lang="en-US" dirty="0" smtClean="0"/>
              <a:t>Used in microwaves and communication</a:t>
            </a:r>
          </a:p>
          <a:p>
            <a:r>
              <a:rPr lang="en-US" dirty="0" smtClean="0"/>
              <a:t>Microwaves use microwaves to interact with water molecules</a:t>
            </a:r>
          </a:p>
          <a:p>
            <a:pPr lvl="1"/>
            <a:r>
              <a:rPr lang="en-US" dirty="0" smtClean="0"/>
              <a:t>The waves cause water molecules to rotate, increasing their kinetic energy</a:t>
            </a:r>
          </a:p>
          <a:p>
            <a:pPr lvl="2"/>
            <a:r>
              <a:rPr lang="en-US" dirty="0" smtClean="0"/>
              <a:t>The KE and Friction causes thermal energy, which heats the material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80091" cy="4195481"/>
          </a:xfrm>
        </p:spPr>
        <p:txBody>
          <a:bodyPr/>
          <a:lstStyle/>
          <a:p>
            <a:r>
              <a:rPr lang="en-US" dirty="0" smtClean="0"/>
              <a:t>~750nm-1mm wavelength</a:t>
            </a:r>
          </a:p>
          <a:p>
            <a:r>
              <a:rPr lang="en-US" dirty="0" smtClean="0"/>
              <a:t>~10</a:t>
            </a:r>
            <a:r>
              <a:rPr lang="en-US" baseline="30000" dirty="0" smtClean="0"/>
              <a:t>12</a:t>
            </a:r>
            <a:r>
              <a:rPr lang="en-US" dirty="0" smtClean="0"/>
              <a:t>-10</a:t>
            </a:r>
            <a:r>
              <a:rPr lang="en-US" baseline="30000" dirty="0" smtClean="0"/>
              <a:t>15</a:t>
            </a:r>
            <a:r>
              <a:rPr lang="en-US" dirty="0" smtClean="0"/>
              <a:t> Hz</a:t>
            </a:r>
          </a:p>
          <a:p>
            <a:r>
              <a:rPr lang="en-US" dirty="0" smtClean="0"/>
              <a:t>Leads to heat from fire</a:t>
            </a:r>
          </a:p>
          <a:p>
            <a:r>
              <a:rPr lang="en-US" dirty="0" smtClean="0"/>
              <a:t>Infrared detectors can be used to form images from the Infrared waves</a:t>
            </a:r>
          </a:p>
          <a:p>
            <a:pPr lvl="1"/>
            <a:r>
              <a:rPr lang="en-US" dirty="0" smtClean="0"/>
              <a:t>Also used in Night Vision</a:t>
            </a:r>
          </a:p>
          <a:p>
            <a:r>
              <a:rPr lang="en-US" dirty="0" smtClean="0"/>
              <a:t>Used in CD-ROMs</a:t>
            </a:r>
          </a:p>
          <a:p>
            <a:r>
              <a:rPr lang="en-US" dirty="0" smtClean="0"/>
              <a:t>Also used in meteorology (helps determine cloud heights and temperature)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97" y="0"/>
            <a:ext cx="4477823" cy="29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390-750 nm wavelength</a:t>
            </a:r>
          </a:p>
          <a:p>
            <a:r>
              <a:rPr lang="en-US" dirty="0" smtClean="0"/>
              <a:t>Around 10</a:t>
            </a:r>
            <a:r>
              <a:rPr lang="en-US" baseline="30000" dirty="0" smtClean="0"/>
              <a:t>15</a:t>
            </a:r>
            <a:r>
              <a:rPr lang="en-US" dirty="0" smtClean="0"/>
              <a:t> Hz</a:t>
            </a:r>
          </a:p>
          <a:p>
            <a:r>
              <a:rPr lang="en-US" dirty="0" smtClean="0"/>
              <a:t>Portion of EM spectrum we can see</a:t>
            </a:r>
          </a:p>
          <a:p>
            <a:pPr lvl="1"/>
            <a:r>
              <a:rPr lang="en-US" dirty="0" smtClean="0"/>
              <a:t>ROYGBIV</a:t>
            </a:r>
          </a:p>
          <a:p>
            <a:pPr lvl="2"/>
            <a:r>
              <a:rPr lang="en-US" dirty="0" smtClean="0"/>
              <a:t>Red has the longest wavelength and lowest frequency</a:t>
            </a:r>
          </a:p>
          <a:p>
            <a:pPr lvl="2"/>
            <a:r>
              <a:rPr lang="en-US" dirty="0" smtClean="0"/>
              <a:t>Violet has the shortest wavelength and highest frequency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5746"/>
            <a:ext cx="12192000" cy="23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Ultraviolet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10nm to 390nm wavelength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15 </a:t>
            </a:r>
            <a:r>
              <a:rPr lang="en-US" dirty="0" smtClean="0"/>
              <a:t>- 10</a:t>
            </a:r>
            <a:r>
              <a:rPr lang="en-US" baseline="30000" dirty="0" smtClean="0"/>
              <a:t>16 </a:t>
            </a:r>
            <a:r>
              <a:rPr lang="en-US" dirty="0" smtClean="0"/>
              <a:t>Hz</a:t>
            </a:r>
          </a:p>
          <a:p>
            <a:r>
              <a:rPr lang="en-US" dirty="0" smtClean="0"/>
              <a:t>Are able to enter organism’s cells</a:t>
            </a:r>
          </a:p>
          <a:p>
            <a:pPr lvl="1"/>
            <a:r>
              <a:rPr lang="en-US" dirty="0" smtClean="0"/>
              <a:t>Can be beneficial or harmful</a:t>
            </a:r>
          </a:p>
          <a:p>
            <a:pPr lvl="2"/>
            <a:r>
              <a:rPr lang="en-US" dirty="0" smtClean="0"/>
              <a:t>Beneficial</a:t>
            </a:r>
          </a:p>
          <a:p>
            <a:pPr lvl="3"/>
            <a:r>
              <a:rPr lang="en-US" dirty="0" smtClean="0"/>
              <a:t>UV waves help humans make Vitamin D, which helps bones and skin</a:t>
            </a:r>
          </a:p>
          <a:p>
            <a:pPr lvl="3"/>
            <a:r>
              <a:rPr lang="en-US" dirty="0" smtClean="0"/>
              <a:t>Can also disinfect foods and medical supplies by killing bacteria</a:t>
            </a:r>
          </a:p>
          <a:p>
            <a:pPr lvl="3"/>
            <a:r>
              <a:rPr lang="en-US" dirty="0" smtClean="0"/>
              <a:t>Can also make things become fluorescent </a:t>
            </a:r>
          </a:p>
          <a:p>
            <a:pPr lvl="2"/>
            <a:r>
              <a:rPr lang="en-US" dirty="0" smtClean="0"/>
              <a:t>Harmful</a:t>
            </a:r>
          </a:p>
          <a:p>
            <a:pPr lvl="3"/>
            <a:r>
              <a:rPr lang="en-US" dirty="0" smtClean="0"/>
              <a:t>Can destroy proteins and DNA</a:t>
            </a:r>
          </a:p>
          <a:p>
            <a:pPr lvl="4"/>
            <a:r>
              <a:rPr lang="en-US" dirty="0" smtClean="0"/>
              <a:t>Causes sunburn and can lead to skin cancer</a:t>
            </a:r>
          </a:p>
        </p:txBody>
      </p:sp>
    </p:spTree>
    <p:extLst>
      <p:ext uri="{BB962C8B-B14F-4D97-AF65-F5344CB8AC3E}">
        <p14:creationId xmlns:p14="http://schemas.microsoft.com/office/powerpoint/2010/main" val="16854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Transverse waves</a:t>
            </a:r>
          </a:p>
          <a:p>
            <a:r>
              <a:rPr lang="en-US" dirty="0" smtClean="0"/>
              <a:t>Not mechanical waves</a:t>
            </a:r>
          </a:p>
          <a:p>
            <a:pPr lvl="1"/>
            <a:r>
              <a:rPr lang="en-US" dirty="0" smtClean="0"/>
              <a:t>Do not require a medium</a:t>
            </a:r>
          </a:p>
          <a:p>
            <a:r>
              <a:rPr lang="en-US" dirty="0" smtClean="0"/>
              <a:t>Like all waves, results of vibrations</a:t>
            </a:r>
          </a:p>
          <a:p>
            <a:pPr lvl="1"/>
            <a:r>
              <a:rPr lang="en-US" dirty="0" smtClean="0"/>
              <a:t>Result from vibrations of electric charges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Ozone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Ozone is a molecule composed of 3 oxygen atoms (O</a:t>
            </a:r>
            <a:r>
              <a:rPr lang="en-US" baseline="-32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Earth’s atmosphere has a layer of ozone that absorbs a lot of harmful UV rays</a:t>
            </a:r>
          </a:p>
          <a:p>
            <a:pPr lvl="1"/>
            <a:r>
              <a:rPr lang="en-US" dirty="0" smtClean="0"/>
              <a:t>Humans have damaged the ozone layer with chemicals called chlorofluorocarbons (CFCs)</a:t>
            </a:r>
          </a:p>
          <a:p>
            <a:pPr lvl="2"/>
            <a:r>
              <a:rPr lang="en-US" dirty="0" smtClean="0"/>
              <a:t>UV rays interact with CFCs by breaking a chlorine atom off of the molecule</a:t>
            </a:r>
          </a:p>
          <a:p>
            <a:pPr lvl="2"/>
            <a:r>
              <a:rPr lang="en-US" dirty="0" smtClean="0"/>
              <a:t>The chlorine atom breaks an oxygen off of the ozone molecule, creating chlorine monoxide and oxygen</a:t>
            </a:r>
          </a:p>
          <a:p>
            <a:pPr lvl="2"/>
            <a:r>
              <a:rPr lang="en-US" dirty="0" smtClean="0"/>
              <a:t>The chlorine monoxide then gives up the oxygen atom to a free oxygen atom, and is once again free to break apart a new ozone molecule</a:t>
            </a:r>
          </a:p>
          <a:p>
            <a:pPr lvl="2"/>
            <a:r>
              <a:rPr lang="en-US" dirty="0" smtClean="0"/>
              <a:t>The cycle continues</a:t>
            </a:r>
          </a:p>
          <a:p>
            <a:r>
              <a:rPr lang="en-US" dirty="0" smtClean="0"/>
              <a:t>The process results in the ozone layer becoming depleted and less able to absorb harmful UV radiation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0.1 nm to 10 nm wavelength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17</a:t>
            </a:r>
            <a:r>
              <a:rPr lang="en-US" dirty="0" smtClean="0"/>
              <a:t>-10</a:t>
            </a:r>
            <a:r>
              <a:rPr lang="en-US" baseline="30000" dirty="0" smtClean="0"/>
              <a:t>19</a:t>
            </a:r>
            <a:r>
              <a:rPr lang="en-US" dirty="0" smtClean="0"/>
              <a:t> Hz</a:t>
            </a:r>
          </a:p>
          <a:p>
            <a:r>
              <a:rPr lang="en-US" dirty="0" smtClean="0"/>
              <a:t>Their large energy and short wavelengths allow them to penetrate skin and soft tissue</a:t>
            </a:r>
          </a:p>
          <a:p>
            <a:pPr lvl="1"/>
            <a:r>
              <a:rPr lang="en-US" dirty="0" smtClean="0"/>
              <a:t>Cannot penetrate bone or teeth</a:t>
            </a:r>
          </a:p>
          <a:p>
            <a:pPr lvl="1"/>
            <a:r>
              <a:rPr lang="en-US" dirty="0" smtClean="0"/>
              <a:t>Makes them useful for medical imaging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0"/>
            <a:ext cx="2095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than 0.1 nm wavelength</a:t>
            </a:r>
          </a:p>
          <a:p>
            <a:r>
              <a:rPr lang="en-US" dirty="0" smtClean="0"/>
              <a:t>Greater than 10</a:t>
            </a:r>
            <a:r>
              <a:rPr lang="en-US" baseline="30000" dirty="0" smtClean="0"/>
              <a:t>19</a:t>
            </a:r>
            <a:r>
              <a:rPr lang="en-US" dirty="0" smtClean="0"/>
              <a:t> Hz</a:t>
            </a:r>
          </a:p>
          <a:p>
            <a:r>
              <a:rPr lang="en-US" dirty="0" smtClean="0"/>
              <a:t>Highest energy</a:t>
            </a:r>
          </a:p>
          <a:p>
            <a:r>
              <a:rPr lang="en-US" dirty="0" smtClean="0"/>
              <a:t>Produced in a process that happens naturally in the nucleus of atoms</a:t>
            </a:r>
          </a:p>
          <a:p>
            <a:r>
              <a:rPr lang="en-US" dirty="0" smtClean="0"/>
              <a:t>Used in radiation therapy  for cancer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267909" cy="4195481"/>
          </a:xfrm>
        </p:spPr>
        <p:txBody>
          <a:bodyPr/>
          <a:lstStyle/>
          <a:p>
            <a:r>
              <a:rPr lang="en-US" dirty="0" smtClean="0"/>
              <a:t>Radio stations are assigned a frequency that is called a carrier wave</a:t>
            </a:r>
          </a:p>
          <a:p>
            <a:pPr lvl="1"/>
            <a:r>
              <a:rPr lang="en-US" dirty="0" smtClean="0"/>
              <a:t>The wave is then modulated </a:t>
            </a:r>
          </a:p>
          <a:p>
            <a:pPr lvl="2"/>
            <a:r>
              <a:rPr lang="en-US" dirty="0" smtClean="0"/>
              <a:t>A signal is added to the carrier wave</a:t>
            </a:r>
          </a:p>
          <a:p>
            <a:r>
              <a:rPr lang="en-US" dirty="0" smtClean="0"/>
              <a:t>2 modulation methods</a:t>
            </a:r>
          </a:p>
          <a:p>
            <a:pPr lvl="1"/>
            <a:r>
              <a:rPr lang="en-US" dirty="0" smtClean="0"/>
              <a:t>Amplitude modulation (AM)</a:t>
            </a:r>
          </a:p>
          <a:p>
            <a:pPr lvl="2"/>
            <a:r>
              <a:rPr lang="en-US" dirty="0" smtClean="0"/>
              <a:t>Amplitude of the carrier wave is varied</a:t>
            </a:r>
          </a:p>
          <a:p>
            <a:pPr lvl="1"/>
            <a:r>
              <a:rPr lang="en-US" dirty="0" smtClean="0"/>
              <a:t>Frequency modulation (FM)</a:t>
            </a:r>
          </a:p>
          <a:p>
            <a:pPr lvl="2"/>
            <a:r>
              <a:rPr lang="en-US" dirty="0" smtClean="0"/>
              <a:t>Frequency of the carrier wave is varied</a:t>
            </a:r>
          </a:p>
          <a:p>
            <a:pPr lvl="2"/>
            <a:r>
              <a:rPr lang="en-US" dirty="0" smtClean="0"/>
              <a:t>The strength is fixed, so it is more clear than 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984" y="3525253"/>
            <a:ext cx="2143125" cy="830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83" y="4471361"/>
            <a:ext cx="2143125" cy="8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Radio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signal from the station causes electrons in the transmission antenna to vibrate</a:t>
            </a:r>
          </a:p>
          <a:p>
            <a:pPr lvl="1"/>
            <a:r>
              <a:rPr lang="en-US" dirty="0" smtClean="0"/>
              <a:t>The vibration in the antenna causes an EM wave that travels outward</a:t>
            </a:r>
          </a:p>
          <a:p>
            <a:pPr lvl="1"/>
            <a:r>
              <a:rPr lang="en-US" dirty="0" smtClean="0"/>
              <a:t>The wave causes electrons in a receiving antenna to vibrate</a:t>
            </a:r>
          </a:p>
          <a:p>
            <a:pPr lvl="1"/>
            <a:r>
              <a:rPr lang="en-US" dirty="0" smtClean="0"/>
              <a:t>The vibrations create an electrical signal that a radio 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Revolution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Analogue signals are electrical signals whose values change smoothly over time</a:t>
            </a:r>
          </a:p>
          <a:p>
            <a:pPr lvl="1"/>
            <a:r>
              <a:rPr lang="en-US" dirty="0" smtClean="0"/>
              <a:t>This is what was used in the past</a:t>
            </a:r>
          </a:p>
          <a:p>
            <a:r>
              <a:rPr lang="en-US" dirty="0" smtClean="0"/>
              <a:t>Now we use digital signals for much of our communication</a:t>
            </a:r>
          </a:p>
          <a:p>
            <a:pPr lvl="1"/>
            <a:r>
              <a:rPr lang="en-US" dirty="0" smtClean="0"/>
              <a:t>In a digital signal, there are only 2 options: ON and OFF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24270"/>
            <a:ext cx="12192000" cy="26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Transceivers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that transmit one radio signal and receive another </a:t>
            </a:r>
          </a:p>
          <a:p>
            <a:pPr lvl="1"/>
            <a:r>
              <a:rPr lang="en-US" dirty="0" smtClean="0"/>
              <a:t>Allows incoming and outgoing signals at the same time</a:t>
            </a:r>
          </a:p>
          <a:p>
            <a:pPr lvl="2"/>
            <a:r>
              <a:rPr lang="en-US" dirty="0" smtClean="0"/>
              <a:t>Useful for telephones</a:t>
            </a:r>
          </a:p>
          <a:p>
            <a:pPr lvl="3"/>
            <a:r>
              <a:rPr lang="en-US" dirty="0" smtClean="0"/>
              <a:t>Use radio waves</a:t>
            </a:r>
          </a:p>
          <a:p>
            <a:pPr lvl="2"/>
            <a:r>
              <a:rPr lang="en-US" dirty="0" smtClean="0"/>
              <a:t>Also, satellites are transceivers  </a:t>
            </a:r>
          </a:p>
          <a:p>
            <a:pPr lvl="3"/>
            <a:r>
              <a:rPr lang="en-US" dirty="0" smtClean="0"/>
              <a:t>Satellites use microwaves	</a:t>
            </a:r>
          </a:p>
          <a:p>
            <a:r>
              <a:rPr lang="en-US" dirty="0" smtClean="0"/>
              <a:t>Global Positioning System (GPS)</a:t>
            </a:r>
          </a:p>
          <a:p>
            <a:pPr lvl="1"/>
            <a:r>
              <a:rPr lang="en-US" dirty="0" smtClean="0"/>
              <a:t>System of satellites that determines an exact location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Electromagnetism?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Magnetism and electricity are related</a:t>
            </a:r>
          </a:p>
          <a:p>
            <a:pPr lvl="1"/>
            <a:r>
              <a:rPr lang="en-US" dirty="0" smtClean="0"/>
              <a:t>You can generate an electric current with moving magnetic fields</a:t>
            </a:r>
          </a:p>
          <a:p>
            <a:pPr lvl="1"/>
            <a:r>
              <a:rPr lang="en-US" dirty="0" smtClean="0"/>
              <a:t>You can generate magnetism with changing electric fields </a:t>
            </a:r>
          </a:p>
          <a:p>
            <a:r>
              <a:rPr lang="en-US" dirty="0" smtClean="0"/>
              <a:t>Electromagnetic Waves result from changing electric and magnetic fields</a:t>
            </a:r>
          </a:p>
          <a:p>
            <a:pPr lvl="1"/>
            <a:r>
              <a:rPr lang="en-US" dirty="0" smtClean="0"/>
              <a:t>Both of these fields can exist without matter</a:t>
            </a:r>
          </a:p>
          <a:p>
            <a:r>
              <a:rPr lang="en-US" dirty="0" smtClean="0"/>
              <a:t>When an electric charge vibrates, the electric field changes and induces a changing magnetic field</a:t>
            </a:r>
          </a:p>
          <a:p>
            <a:pPr lvl="1"/>
            <a:r>
              <a:rPr lang="en-US" dirty="0" smtClean="0"/>
              <a:t>This induces an electric field, and so on</a:t>
            </a:r>
          </a:p>
          <a:p>
            <a:r>
              <a:rPr lang="en-US" dirty="0" smtClean="0"/>
              <a:t>Each electric field creates a magnetic field, and each magnetic field creates an electric field</a:t>
            </a:r>
          </a:p>
          <a:p>
            <a:pPr lvl="1"/>
            <a:r>
              <a:rPr lang="en-US" dirty="0" smtClean="0"/>
              <a:t>They induce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electromagnetic w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6"/>
            <a:ext cx="12177107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EM waves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magnetic and electric fields are perpendicular to one another</a:t>
                </a:r>
              </a:p>
              <a:p>
                <a:pPr lvl="1"/>
                <a:r>
                  <a:rPr lang="en-US" dirty="0" smtClean="0"/>
                  <a:t>At a right angle</a:t>
                </a:r>
              </a:p>
              <a:p>
                <a:pPr lvl="1"/>
                <a:r>
                  <a:rPr lang="en-US" dirty="0" smtClean="0"/>
                  <a:t>They travel outward from the moving charge</a:t>
                </a:r>
              </a:p>
              <a:p>
                <a:pPr lvl="2"/>
                <a:r>
                  <a:rPr lang="en-US" dirty="0" smtClean="0"/>
                  <a:t>This creates a transverse wave</a:t>
                </a:r>
              </a:p>
              <a:p>
                <a:r>
                  <a:rPr lang="en-US" dirty="0" smtClean="0"/>
                  <a:t>Wavelength and frequency are the same as in any transverse wave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 explains how the frequency and wavelength are related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2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EM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fast</a:t>
            </a:r>
          </a:p>
          <a:p>
            <a:pPr lvl="1"/>
            <a:r>
              <a:rPr lang="en-US" dirty="0" smtClean="0"/>
              <a:t>Much faster than sound</a:t>
            </a:r>
          </a:p>
          <a:p>
            <a:r>
              <a:rPr lang="en-US" dirty="0" smtClean="0"/>
              <a:t>In a vacuum, the speed of an EM wave is 3x10</a:t>
            </a:r>
            <a:r>
              <a:rPr lang="en-US" baseline="40000" dirty="0" smtClean="0"/>
              <a:t>8 </a:t>
            </a:r>
            <a:r>
              <a:rPr lang="en-US" dirty="0" smtClean="0"/>
              <a:t>m/s</a:t>
            </a:r>
          </a:p>
          <a:p>
            <a:pPr lvl="1"/>
            <a:r>
              <a:rPr lang="en-US" dirty="0" smtClean="0"/>
              <a:t>Note: This is the speed of light</a:t>
            </a:r>
          </a:p>
          <a:p>
            <a:pPr lvl="1"/>
            <a:r>
              <a:rPr lang="en-US" dirty="0" smtClean="0"/>
              <a:t>It slows down in matter</a:t>
            </a:r>
          </a:p>
          <a:p>
            <a:pPr lvl="2"/>
            <a:r>
              <a:rPr lang="en-US" dirty="0" smtClean="0"/>
              <a:t>This causes refraction (bending of light in mediums)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baseline="4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68" y="2627291"/>
            <a:ext cx="3922032" cy="4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EM waves hit objects, it causes them to gain energy and vibrate</a:t>
            </a:r>
          </a:p>
          <a:p>
            <a:pPr lvl="1"/>
            <a:r>
              <a:rPr lang="en-US" dirty="0" smtClean="0"/>
              <a:t>This heats the object up</a:t>
            </a:r>
          </a:p>
          <a:p>
            <a:r>
              <a:rPr lang="en-US" dirty="0" smtClean="0"/>
              <a:t>The energy carried by an EM wave is called radiant energy (radiation)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2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Particle-Wave Duality of EM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waves are waves</a:t>
            </a:r>
          </a:p>
          <a:p>
            <a:pPr lvl="1"/>
            <a:r>
              <a:rPr lang="en-US" dirty="0" smtClean="0"/>
              <a:t>They carry energy as they disturb matter</a:t>
            </a:r>
          </a:p>
          <a:p>
            <a:r>
              <a:rPr lang="en-US" dirty="0" smtClean="0"/>
              <a:t>EM waves are also particles</a:t>
            </a:r>
          </a:p>
          <a:p>
            <a:pPr lvl="1"/>
            <a:r>
              <a:rPr lang="en-US" dirty="0" smtClean="0"/>
              <a:t>Pieces of matter</a:t>
            </a:r>
          </a:p>
          <a:p>
            <a:r>
              <a:rPr lang="en-US" dirty="0" smtClean="0"/>
              <a:t>Heinrich Hertz</a:t>
            </a:r>
          </a:p>
          <a:p>
            <a:pPr lvl="1"/>
            <a:r>
              <a:rPr lang="en-US" dirty="0" smtClean="0"/>
              <a:t>Created spark shining light on a metal</a:t>
            </a:r>
          </a:p>
          <a:p>
            <a:r>
              <a:rPr lang="en-US" dirty="0" smtClean="0"/>
              <a:t>Albert Einstein</a:t>
            </a:r>
          </a:p>
          <a:p>
            <a:pPr lvl="1"/>
            <a:r>
              <a:rPr lang="en-US" dirty="0" smtClean="0"/>
              <a:t>Determined that and EM wave can behave as a massless particle</a:t>
            </a:r>
          </a:p>
          <a:p>
            <a:pPr lvl="2"/>
            <a:r>
              <a:rPr lang="en-US" dirty="0" smtClean="0"/>
              <a:t>Called a photon</a:t>
            </a:r>
          </a:p>
          <a:p>
            <a:pPr lvl="3"/>
            <a:r>
              <a:rPr lang="en-US" dirty="0" smtClean="0"/>
              <a:t>Photon’s energy depends on the frequency of the wave</a:t>
            </a:r>
          </a:p>
        </p:txBody>
      </p:sp>
    </p:spTree>
    <p:extLst>
      <p:ext uri="{BB962C8B-B14F-4D97-AF65-F5344CB8AC3E}">
        <p14:creationId xmlns:p14="http://schemas.microsoft.com/office/powerpoint/2010/main" val="34619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wXQjRBLws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1272</TotalTime>
  <Words>1009</Words>
  <Application>Microsoft Office PowerPoint</Application>
  <PresentationFormat>Widescreen</PresentationFormat>
  <Paragraphs>150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Century Gothic</vt:lpstr>
      <vt:lpstr>Wingdings 3</vt:lpstr>
      <vt:lpstr>Ion</vt:lpstr>
      <vt:lpstr>Electromagnetic Waves</vt:lpstr>
      <vt:lpstr>Electromagnetic Waves</vt:lpstr>
      <vt:lpstr>Recall Electromagnetism?</vt:lpstr>
      <vt:lpstr>PowerPoint Presentation</vt:lpstr>
      <vt:lpstr>Properties of EM waves</vt:lpstr>
      <vt:lpstr>Speed of EM waves</vt:lpstr>
      <vt:lpstr>Energy Transfer</vt:lpstr>
      <vt:lpstr>Particle-Wave Duality of EM Waves</vt:lpstr>
      <vt:lpstr>PowerPoint Presentation</vt:lpstr>
      <vt:lpstr>PowerPoint Presentation</vt:lpstr>
      <vt:lpstr>PowerPoint Presentation</vt:lpstr>
      <vt:lpstr>Particles as Waves</vt:lpstr>
      <vt:lpstr>The Electromagnetic Spectrum</vt:lpstr>
      <vt:lpstr>Wavelength vs Frequency</vt:lpstr>
      <vt:lpstr>Radio Waves</vt:lpstr>
      <vt:lpstr>Microwaves</vt:lpstr>
      <vt:lpstr>Infrared Waves</vt:lpstr>
      <vt:lpstr>Visible Light</vt:lpstr>
      <vt:lpstr>Ultraviolet Waves</vt:lpstr>
      <vt:lpstr>The Ozone Layer</vt:lpstr>
      <vt:lpstr>X-Rays</vt:lpstr>
      <vt:lpstr>Gamma Rays</vt:lpstr>
      <vt:lpstr>Radio Communication</vt:lpstr>
      <vt:lpstr>Broadcasting Radio Waves</vt:lpstr>
      <vt:lpstr>Digital Revolution   </vt:lpstr>
      <vt:lpstr>Transceivers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Waves</dc:title>
  <dc:creator>Christopher Bambrick</dc:creator>
  <cp:lastModifiedBy>Chris Bambrick</cp:lastModifiedBy>
  <cp:revision>24</cp:revision>
  <dcterms:created xsi:type="dcterms:W3CDTF">2015-04-05T16:32:45Z</dcterms:created>
  <dcterms:modified xsi:type="dcterms:W3CDTF">2016-04-13T15:29:33Z</dcterms:modified>
</cp:coreProperties>
</file>