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60" r:id="rId5"/>
    <p:sldId id="261" r:id="rId6"/>
    <p:sldId id="275" r:id="rId7"/>
    <p:sldId id="276" r:id="rId8"/>
    <p:sldId id="278" r:id="rId9"/>
    <p:sldId id="279" r:id="rId10"/>
    <p:sldId id="280" r:id="rId11"/>
    <p:sldId id="269" r:id="rId12"/>
    <p:sldId id="270" r:id="rId13"/>
    <p:sldId id="271" r:id="rId14"/>
    <p:sldId id="274" r:id="rId15"/>
    <p:sldId id="272" r:id="rId16"/>
    <p:sldId id="273" r:id="rId17"/>
    <p:sldId id="281" r:id="rId18"/>
    <p:sldId id="282" r:id="rId19"/>
    <p:sldId id="293" r:id="rId20"/>
    <p:sldId id="283" r:id="rId21"/>
    <p:sldId id="284" r:id="rId22"/>
    <p:sldId id="287" r:id="rId23"/>
    <p:sldId id="285" r:id="rId24"/>
    <p:sldId id="286" r:id="rId25"/>
    <p:sldId id="288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1" autoAdjust="0"/>
  </p:normalViewPr>
  <p:slideViewPr>
    <p:cSldViewPr>
      <p:cViewPr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n\Laporan%20TA\Data%20exell\PV%20Arra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n\Laporan%20TA\Data%20exell\PV%20Arra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len\Laporan%20TA\Data%20exell\PV%20Arr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902996500437446"/>
          <c:y val="2.9041289193689531E-2"/>
          <c:w val="0.81664370078740167"/>
          <c:h val="0.82945023001157225"/>
        </c:manualLayout>
      </c:layout>
      <c:scatterChart>
        <c:scatterStyle val="smoothMarker"/>
        <c:ser>
          <c:idx val="0"/>
          <c:order val="0"/>
          <c:tx>
            <c:strRef>
              <c:f>Sheet1!$C$2</c:f>
              <c:strCache>
                <c:ptCount val="1"/>
                <c:pt idx="0">
                  <c:v>I</c:v>
                </c:pt>
              </c:strCache>
            </c:strRef>
          </c:tx>
          <c:xVal>
            <c:numRef>
              <c:f>Sheet1!$B$3:$B$16</c:f>
              <c:numCache>
                <c:formatCode>General</c:formatCode>
                <c:ptCount val="14"/>
                <c:pt idx="0">
                  <c:v>0.3200000000000004</c:v>
                </c:pt>
                <c:pt idx="1">
                  <c:v>1.6</c:v>
                </c:pt>
                <c:pt idx="2">
                  <c:v>3.2</c:v>
                </c:pt>
                <c:pt idx="3">
                  <c:v>8.120000000000001</c:v>
                </c:pt>
                <c:pt idx="4">
                  <c:v>15.6</c:v>
                </c:pt>
                <c:pt idx="5">
                  <c:v>17.399999999999999</c:v>
                </c:pt>
                <c:pt idx="6">
                  <c:v>18.479999999999986</c:v>
                </c:pt>
                <c:pt idx="7">
                  <c:v>19.21</c:v>
                </c:pt>
                <c:pt idx="8">
                  <c:v>19.5</c:v>
                </c:pt>
                <c:pt idx="9">
                  <c:v>19.899999999999999</c:v>
                </c:pt>
                <c:pt idx="10">
                  <c:v>20.74</c:v>
                </c:pt>
                <c:pt idx="11">
                  <c:v>21.07</c:v>
                </c:pt>
                <c:pt idx="12">
                  <c:v>21.58</c:v>
                </c:pt>
                <c:pt idx="13">
                  <c:v>21.8</c:v>
                </c:pt>
              </c:numCache>
            </c:numRef>
          </c:xVal>
          <c:yVal>
            <c:numRef>
              <c:f>Sheet1!$C$3:$C$16</c:f>
              <c:numCache>
                <c:formatCode>General</c:formatCode>
                <c:ptCount val="14"/>
                <c:pt idx="0">
                  <c:v>3.24</c:v>
                </c:pt>
                <c:pt idx="1">
                  <c:v>3.24</c:v>
                </c:pt>
                <c:pt idx="2">
                  <c:v>3.24</c:v>
                </c:pt>
                <c:pt idx="3">
                  <c:v>3.24</c:v>
                </c:pt>
                <c:pt idx="4">
                  <c:v>3.12</c:v>
                </c:pt>
                <c:pt idx="5">
                  <c:v>2.9</c:v>
                </c:pt>
                <c:pt idx="6">
                  <c:v>2.6</c:v>
                </c:pt>
                <c:pt idx="7">
                  <c:v>2.2999999999999998</c:v>
                </c:pt>
                <c:pt idx="8">
                  <c:v>2.1800000000000002</c:v>
                </c:pt>
                <c:pt idx="9">
                  <c:v>1.99</c:v>
                </c:pt>
                <c:pt idx="10">
                  <c:v>1.3800000000000001</c:v>
                </c:pt>
                <c:pt idx="11">
                  <c:v>1.05</c:v>
                </c:pt>
                <c:pt idx="12">
                  <c:v>0.43000000000000033</c:v>
                </c:pt>
                <c:pt idx="13">
                  <c:v>0.21700000000000016</c:v>
                </c:pt>
              </c:numCache>
            </c:numRef>
          </c:yVal>
          <c:smooth val="1"/>
        </c:ser>
        <c:axId val="40629376"/>
        <c:axId val="40630912"/>
      </c:scatterChart>
      <c:valAx>
        <c:axId val="40629376"/>
        <c:scaling>
          <c:orientation val="minMax"/>
        </c:scaling>
        <c:axPos val="b"/>
        <c:numFmt formatCode="General" sourceLinked="1"/>
        <c:majorTickMark val="none"/>
        <c:tickLblPos val="nextTo"/>
        <c:crossAx val="40630912"/>
        <c:crosses val="autoZero"/>
        <c:crossBetween val="midCat"/>
      </c:valAx>
      <c:valAx>
        <c:axId val="40630912"/>
        <c:scaling>
          <c:orientation val="minMax"/>
        </c:scaling>
        <c:axPos val="l"/>
        <c:numFmt formatCode="General" sourceLinked="1"/>
        <c:majorTickMark val="none"/>
        <c:tickLblPos val="nextTo"/>
        <c:crossAx val="4062937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647938369509722"/>
          <c:y val="7.4692159081287859E-2"/>
          <c:w val="0.85231485172887456"/>
          <c:h val="0.80221550018857712"/>
        </c:manualLayout>
      </c:layout>
      <c:scatterChart>
        <c:scatterStyle val="smoothMarker"/>
        <c:ser>
          <c:idx val="0"/>
          <c:order val="0"/>
          <c:xVal>
            <c:numRef>
              <c:f>Sheet1!$B$3:$B$16</c:f>
              <c:numCache>
                <c:formatCode>General</c:formatCode>
                <c:ptCount val="14"/>
                <c:pt idx="0">
                  <c:v>0.3200000000000004</c:v>
                </c:pt>
                <c:pt idx="1">
                  <c:v>1.6</c:v>
                </c:pt>
                <c:pt idx="2">
                  <c:v>3.2</c:v>
                </c:pt>
                <c:pt idx="3">
                  <c:v>8.120000000000001</c:v>
                </c:pt>
                <c:pt idx="4">
                  <c:v>15.6</c:v>
                </c:pt>
                <c:pt idx="5">
                  <c:v>17.399999999999999</c:v>
                </c:pt>
                <c:pt idx="6">
                  <c:v>18.479999999999986</c:v>
                </c:pt>
                <c:pt idx="7">
                  <c:v>19.21</c:v>
                </c:pt>
                <c:pt idx="8">
                  <c:v>19.5</c:v>
                </c:pt>
                <c:pt idx="9">
                  <c:v>19.899999999999999</c:v>
                </c:pt>
                <c:pt idx="10">
                  <c:v>20.74</c:v>
                </c:pt>
                <c:pt idx="11">
                  <c:v>21.07</c:v>
                </c:pt>
                <c:pt idx="12">
                  <c:v>21.58</c:v>
                </c:pt>
                <c:pt idx="13">
                  <c:v>21.8</c:v>
                </c:pt>
              </c:numCache>
            </c:numRef>
          </c:xVal>
          <c:yVal>
            <c:numRef>
              <c:f>Sheet1!$D$3:$D$16</c:f>
              <c:numCache>
                <c:formatCode>General</c:formatCode>
                <c:ptCount val="14"/>
                <c:pt idx="0">
                  <c:v>1.0368000000000002</c:v>
                </c:pt>
                <c:pt idx="1">
                  <c:v>5.1839999999999975</c:v>
                </c:pt>
                <c:pt idx="2">
                  <c:v>10.368000000000002</c:v>
                </c:pt>
                <c:pt idx="3">
                  <c:v>26.30879999999997</c:v>
                </c:pt>
                <c:pt idx="4">
                  <c:v>48.672000000000011</c:v>
                </c:pt>
                <c:pt idx="5">
                  <c:v>50.46</c:v>
                </c:pt>
                <c:pt idx="6">
                  <c:v>48.048000000000002</c:v>
                </c:pt>
                <c:pt idx="7">
                  <c:v>44.183</c:v>
                </c:pt>
                <c:pt idx="8">
                  <c:v>42.510000000000005</c:v>
                </c:pt>
                <c:pt idx="9">
                  <c:v>39.601000000000006</c:v>
                </c:pt>
                <c:pt idx="10">
                  <c:v>28.621199999999988</c:v>
                </c:pt>
                <c:pt idx="11">
                  <c:v>22.1235</c:v>
                </c:pt>
                <c:pt idx="12">
                  <c:v>9.2794000000000008</c:v>
                </c:pt>
                <c:pt idx="13">
                  <c:v>4.7305999999999999</c:v>
                </c:pt>
              </c:numCache>
            </c:numRef>
          </c:yVal>
          <c:smooth val="1"/>
        </c:ser>
        <c:axId val="49826048"/>
        <c:axId val="49844224"/>
      </c:scatterChart>
      <c:valAx>
        <c:axId val="49826048"/>
        <c:scaling>
          <c:orientation val="minMax"/>
        </c:scaling>
        <c:axPos val="b"/>
        <c:numFmt formatCode="General" sourceLinked="1"/>
        <c:majorTickMark val="none"/>
        <c:tickLblPos val="nextTo"/>
        <c:crossAx val="49844224"/>
        <c:crosses val="autoZero"/>
        <c:crossBetween val="midCat"/>
      </c:valAx>
      <c:valAx>
        <c:axId val="49844224"/>
        <c:scaling>
          <c:orientation val="minMax"/>
        </c:scaling>
        <c:axPos val="l"/>
        <c:numFmt formatCode="General" sourceLinked="1"/>
        <c:majorTickMark val="none"/>
        <c:tickLblPos val="nextTo"/>
        <c:crossAx val="49826048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4018049350875743E-2"/>
          <c:y val="0.25332801754211132"/>
          <c:w val="0.84248829024716976"/>
          <c:h val="0.65894165919133685"/>
        </c:manualLayout>
      </c:layout>
      <c:scatterChart>
        <c:scatterStyle val="smoothMarker"/>
        <c:ser>
          <c:idx val="1"/>
          <c:order val="1"/>
          <c:marker>
            <c:symbol val="none"/>
          </c:marker>
          <c:xVal>
            <c:numRef>
              <c:f>Sheet1!$B$3:$B$16</c:f>
            </c:numRef>
          </c:xVal>
          <c:yVal>
            <c:numRef>
              <c:f>Sheet1!$D$3:$D$16</c:f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'[PV Array.xlsx]Sheet1'!$B$3:$B$16</c:f>
            </c:numRef>
          </c:xVal>
          <c:yVal>
            <c:numRef>
              <c:f>'[PV Array.xlsx]Sheet1'!$D$3:$D$16</c:f>
            </c:numRef>
          </c:yVal>
          <c:smooth val="1"/>
        </c:ser>
        <c:ser>
          <c:idx val="0"/>
          <c:order val="0"/>
          <c:marker>
            <c:symbol val="none"/>
          </c:marker>
          <c:xVal>
            <c:numRef>
              <c:f>'[PV Array.xlsx]Sheet1'!$B$3:$B$16</c:f>
              <c:numCache>
                <c:formatCode>General</c:formatCode>
                <c:ptCount val="14"/>
                <c:pt idx="0">
                  <c:v>0.32000000000000045</c:v>
                </c:pt>
                <c:pt idx="1">
                  <c:v>1.6</c:v>
                </c:pt>
                <c:pt idx="2">
                  <c:v>3.2</c:v>
                </c:pt>
                <c:pt idx="3">
                  <c:v>8.120000000000001</c:v>
                </c:pt>
                <c:pt idx="4">
                  <c:v>15.6</c:v>
                </c:pt>
                <c:pt idx="5">
                  <c:v>17.399999999999999</c:v>
                </c:pt>
                <c:pt idx="6">
                  <c:v>18.479999999999986</c:v>
                </c:pt>
                <c:pt idx="7">
                  <c:v>19.21</c:v>
                </c:pt>
                <c:pt idx="8">
                  <c:v>19.5</c:v>
                </c:pt>
                <c:pt idx="9">
                  <c:v>19.899999999999999</c:v>
                </c:pt>
                <c:pt idx="10">
                  <c:v>20.74</c:v>
                </c:pt>
                <c:pt idx="11">
                  <c:v>21.07</c:v>
                </c:pt>
                <c:pt idx="12">
                  <c:v>21.58</c:v>
                </c:pt>
                <c:pt idx="13">
                  <c:v>21.8</c:v>
                </c:pt>
              </c:numCache>
            </c:numRef>
          </c:xVal>
          <c:yVal>
            <c:numRef>
              <c:f>'[PV Array.xlsx]Sheet1'!$D$3:$D$16</c:f>
              <c:numCache>
                <c:formatCode>General</c:formatCode>
                <c:ptCount val="14"/>
                <c:pt idx="0">
                  <c:v>1.0368000000000002</c:v>
                </c:pt>
                <c:pt idx="1">
                  <c:v>5.1839999999999975</c:v>
                </c:pt>
                <c:pt idx="2">
                  <c:v>10.368000000000002</c:v>
                </c:pt>
                <c:pt idx="3">
                  <c:v>26.308799999999966</c:v>
                </c:pt>
                <c:pt idx="4">
                  <c:v>48.672000000000011</c:v>
                </c:pt>
                <c:pt idx="5">
                  <c:v>50.46</c:v>
                </c:pt>
                <c:pt idx="6">
                  <c:v>48.048000000000002</c:v>
                </c:pt>
                <c:pt idx="7">
                  <c:v>44.183</c:v>
                </c:pt>
                <c:pt idx="8">
                  <c:v>42.510000000000005</c:v>
                </c:pt>
                <c:pt idx="9">
                  <c:v>39.601000000000006</c:v>
                </c:pt>
                <c:pt idx="10">
                  <c:v>28.621199999999988</c:v>
                </c:pt>
                <c:pt idx="11">
                  <c:v>22.1235</c:v>
                </c:pt>
                <c:pt idx="12">
                  <c:v>9.2794000000000008</c:v>
                </c:pt>
                <c:pt idx="13">
                  <c:v>4.7305999999999999</c:v>
                </c:pt>
              </c:numCache>
            </c:numRef>
          </c:yVal>
          <c:smooth val="1"/>
        </c:ser>
        <c:axId val="49872256"/>
        <c:axId val="49878144"/>
      </c:scatterChart>
      <c:valAx>
        <c:axId val="49872256"/>
        <c:scaling>
          <c:orientation val="minMax"/>
        </c:scaling>
        <c:axPos val="b"/>
        <c:numFmt formatCode="General" sourceLinked="1"/>
        <c:majorTickMark val="none"/>
        <c:tickLblPos val="nextTo"/>
        <c:crossAx val="49878144"/>
        <c:crosses val="autoZero"/>
        <c:crossBetween val="midCat"/>
      </c:valAx>
      <c:valAx>
        <c:axId val="49878144"/>
        <c:scaling>
          <c:orientation val="minMax"/>
        </c:scaling>
        <c:axPos val="l"/>
        <c:numFmt formatCode="General" sourceLinked="1"/>
        <c:majorTickMark val="none"/>
        <c:tickLblPos val="nextTo"/>
        <c:crossAx val="49872256"/>
        <c:crosses val="autoZero"/>
        <c:crossBetween val="midCat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0.0838</cdr:x>
      <cdr:y>0.86076</cdr:y>
    </cdr:from>
    <cdr:to>
      <cdr:x>0.13036</cdr:x>
      <cdr:y>0.86102</cdr:y>
    </cdr:to>
    <cdr:sp macro="" textlink="">
      <cdr:nvSpPr>
        <cdr:cNvPr id="3" name="Straight Connector 2"/>
        <cdr:cNvSpPr/>
      </cdr:nvSpPr>
      <cdr:spPr>
        <a:xfrm xmlns:a="http://schemas.openxmlformats.org/drawingml/2006/main" rot="10800000">
          <a:off x="685800" y="5181600"/>
          <a:ext cx="381001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0.10242</cdr:x>
      <cdr:y>0.91139</cdr:y>
    </cdr:from>
    <cdr:to>
      <cdr:x>0.13967</cdr:x>
      <cdr:y>0.96203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8200" y="54864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0.03725</cdr:x>
      <cdr:y>0.83544</cdr:y>
    </cdr:from>
    <cdr:to>
      <cdr:x>0.07449</cdr:x>
      <cdr:y>0.88608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4800" y="50292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0.0838</cdr:x>
      <cdr:y>0.83544</cdr:y>
    </cdr:from>
    <cdr:to>
      <cdr:x>0.15829</cdr:x>
      <cdr:y>0.83571</cdr:y>
    </cdr:to>
    <cdr:sp macro="" textlink="">
      <cdr:nvSpPr>
        <cdr:cNvPr id="10" name="Straight Connector 9"/>
        <cdr:cNvSpPr/>
      </cdr:nvSpPr>
      <cdr:spPr>
        <a:xfrm xmlns:a="http://schemas.openxmlformats.org/drawingml/2006/main" rot="10800000">
          <a:off x="685800" y="5029200"/>
          <a:ext cx="609601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0.13967</cdr:x>
      <cdr:y>0.91139</cdr:y>
    </cdr:from>
    <cdr:to>
      <cdr:x>0.17692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43000" y="5486400"/>
          <a:ext cx="304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0.04656</cdr:x>
      <cdr:y>0.79747</cdr:y>
    </cdr:from>
    <cdr:to>
      <cdr:x>0.1676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1000" y="4800600"/>
          <a:ext cx="9906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0.04656</cdr:x>
      <cdr:y>0.81013</cdr:y>
    </cdr:from>
    <cdr:to>
      <cdr:x>0.1676</cdr:x>
      <cdr:y>0.98734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81000" y="4876800"/>
          <a:ext cx="990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0.03725</cdr:x>
      <cdr:y>0.81013</cdr:y>
    </cdr:from>
    <cdr:to>
      <cdr:x>0.07449</cdr:x>
      <cdr:y>0.86076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04800" y="48768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0.67032</cdr:x>
      <cdr:y>0.35456</cdr:y>
    </cdr:from>
    <cdr:to>
      <cdr:x>0.67051</cdr:x>
      <cdr:y>0.91152</cdr:y>
    </cdr:to>
    <cdr:sp macro="" textlink="">
      <cdr:nvSpPr>
        <cdr:cNvPr id="17" name="Straight Connector 16"/>
        <cdr:cNvSpPr/>
      </cdr:nvSpPr>
      <cdr:spPr>
        <a:xfrm xmlns:a="http://schemas.openxmlformats.org/drawingml/2006/main" rot="5400000">
          <a:off x="5485606" y="2134394"/>
          <a:ext cx="1589" cy="3352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0.35443</cdr:y>
    </cdr:from>
    <cdr:to>
      <cdr:x>0.67042</cdr:x>
      <cdr:y>0.35469</cdr:y>
    </cdr:to>
    <cdr:sp macro="" textlink="">
      <cdr:nvSpPr>
        <cdr:cNvPr id="19" name="Straight Connector 18"/>
        <cdr:cNvSpPr/>
      </cdr:nvSpPr>
      <cdr:spPr>
        <a:xfrm xmlns:a="http://schemas.openxmlformats.org/drawingml/2006/main" rot="10800000">
          <a:off x="685799" y="2133600"/>
          <a:ext cx="4800601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0.69835</cdr:x>
      <cdr:y>0.37975</cdr:y>
    </cdr:from>
    <cdr:to>
      <cdr:x>0.69855</cdr:x>
      <cdr:y>0.91139</cdr:y>
    </cdr:to>
    <cdr:sp macro="" textlink="">
      <cdr:nvSpPr>
        <cdr:cNvPr id="23" name="Straight Connector 22"/>
        <cdr:cNvSpPr/>
      </cdr:nvSpPr>
      <cdr:spPr>
        <a:xfrm xmlns:a="http://schemas.openxmlformats.org/drawingml/2006/main" rot="5400000">
          <a:off x="4115594" y="3885406"/>
          <a:ext cx="3200400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0.37975</cdr:y>
    </cdr:from>
    <cdr:to>
      <cdr:x>0.69835</cdr:x>
      <cdr:y>0.38001</cdr:y>
    </cdr:to>
    <cdr:sp macro="" textlink="">
      <cdr:nvSpPr>
        <cdr:cNvPr id="27" name="Straight Connector 26"/>
        <cdr:cNvSpPr/>
      </cdr:nvSpPr>
      <cdr:spPr>
        <a:xfrm xmlns:a="http://schemas.openxmlformats.org/drawingml/2006/main" rot="10800000">
          <a:off x="685799" y="2286000"/>
          <a:ext cx="5029201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0.67973</cdr:x>
      <cdr:y>0.91139</cdr:y>
    </cdr:from>
    <cdr:to>
      <cdr:x>0.7356</cdr:x>
      <cdr:y>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562600" y="5486400"/>
          <a:ext cx="457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0.18613</cdr:x>
      <cdr:y>0.81026</cdr:y>
    </cdr:from>
    <cdr:to>
      <cdr:x>0.18632</cdr:x>
      <cdr:y>0.91152</cdr:y>
    </cdr:to>
    <cdr:sp macro="" textlink="">
      <cdr:nvSpPr>
        <cdr:cNvPr id="45" name="Straight Connector 44"/>
        <cdr:cNvSpPr/>
      </cdr:nvSpPr>
      <cdr:spPr>
        <a:xfrm xmlns:a="http://schemas.openxmlformats.org/drawingml/2006/main" rot="5400000">
          <a:off x="1523206" y="4877594"/>
          <a:ext cx="1589" cy="609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0.81013</cdr:y>
    </cdr:from>
    <cdr:to>
      <cdr:x>0.18623</cdr:x>
      <cdr:y>0.81039</cdr:y>
    </cdr:to>
    <cdr:sp macro="" textlink="">
      <cdr:nvSpPr>
        <cdr:cNvPr id="47" name="Elbow Connector 46"/>
        <cdr:cNvSpPr/>
      </cdr:nvSpPr>
      <cdr:spPr>
        <a:xfrm xmlns:a="http://schemas.openxmlformats.org/drawingml/2006/main" rot="10800000">
          <a:off x="685800" y="4876800"/>
          <a:ext cx="838201" cy="158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0.1676</cdr:x>
      <cdr:y>0.91139</cdr:y>
    </cdr:from>
    <cdr:to>
      <cdr:x>0.21416</cdr:x>
      <cdr:y>1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1371565" y="5486386"/>
          <a:ext cx="381035" cy="533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0.0838</cdr:x>
      <cdr:y>0.86076</cdr:y>
    </cdr:from>
    <cdr:to>
      <cdr:x>0.13036</cdr:x>
      <cdr:y>0.86102</cdr:y>
    </cdr:to>
    <cdr:sp macro="" textlink="">
      <cdr:nvSpPr>
        <cdr:cNvPr id="2" name="Straight Connector 2"/>
        <cdr:cNvSpPr/>
      </cdr:nvSpPr>
      <cdr:spPr>
        <a:xfrm xmlns:a="http://schemas.openxmlformats.org/drawingml/2006/main" rot="10800000">
          <a:off x="685800" y="5181600"/>
          <a:ext cx="381001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0.10242</cdr:x>
      <cdr:y>0.91139</cdr:y>
    </cdr:from>
    <cdr:to>
      <cdr:x>0.13967</cdr:x>
      <cdr:y>0.96203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838200" y="54864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0.03725</cdr:x>
      <cdr:y>0.83544</cdr:y>
    </cdr:from>
    <cdr:to>
      <cdr:x>0.07449</cdr:x>
      <cdr:y>0.88608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304800" y="50292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0.0838</cdr:x>
      <cdr:y>0.83544</cdr:y>
    </cdr:from>
    <cdr:to>
      <cdr:x>0.15829</cdr:x>
      <cdr:y>0.83571</cdr:y>
    </cdr:to>
    <cdr:sp macro="" textlink="">
      <cdr:nvSpPr>
        <cdr:cNvPr id="8" name="Straight Connector 9"/>
        <cdr:cNvSpPr/>
      </cdr:nvSpPr>
      <cdr:spPr>
        <a:xfrm xmlns:a="http://schemas.openxmlformats.org/drawingml/2006/main" rot="10800000">
          <a:off x="685800" y="5029200"/>
          <a:ext cx="609601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0.13967</cdr:x>
      <cdr:y>0.91139</cdr:y>
    </cdr:from>
    <cdr:to>
      <cdr:x>0.17692</cdr:x>
      <cdr:y>1</cdr:y>
    </cdr:to>
    <cdr:sp macro="" textlink="">
      <cdr:nvSpPr>
        <cdr:cNvPr id="9" name="TextBox 10"/>
        <cdr:cNvSpPr txBox="1"/>
      </cdr:nvSpPr>
      <cdr:spPr>
        <a:xfrm xmlns:a="http://schemas.openxmlformats.org/drawingml/2006/main">
          <a:off x="1143000" y="5486400"/>
          <a:ext cx="304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0.04656</cdr:x>
      <cdr:y>0.79747</cdr:y>
    </cdr:from>
    <cdr:to>
      <cdr:x>0.1676</cdr:x>
      <cdr:y>1</cdr:y>
    </cdr:to>
    <cdr:sp macro="" textlink="">
      <cdr:nvSpPr>
        <cdr:cNvPr id="13" name="TextBox 11"/>
        <cdr:cNvSpPr txBox="1"/>
      </cdr:nvSpPr>
      <cdr:spPr>
        <a:xfrm xmlns:a="http://schemas.openxmlformats.org/drawingml/2006/main">
          <a:off x="381000" y="4800600"/>
          <a:ext cx="9906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0.04656</cdr:x>
      <cdr:y>0.81013</cdr:y>
    </cdr:from>
    <cdr:to>
      <cdr:x>0.1676</cdr:x>
      <cdr:y>0.98734</cdr:y>
    </cdr:to>
    <cdr:sp macro="" textlink="">
      <cdr:nvSpPr>
        <cdr:cNvPr id="16" name="TextBox 13"/>
        <cdr:cNvSpPr txBox="1"/>
      </cdr:nvSpPr>
      <cdr:spPr>
        <a:xfrm xmlns:a="http://schemas.openxmlformats.org/drawingml/2006/main">
          <a:off x="381000" y="4876800"/>
          <a:ext cx="990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0.03725</cdr:x>
      <cdr:y>0.81013</cdr:y>
    </cdr:from>
    <cdr:to>
      <cdr:x>0.07449</cdr:x>
      <cdr:y>0.86076</cdr:y>
    </cdr:to>
    <cdr:sp macro="" textlink="">
      <cdr:nvSpPr>
        <cdr:cNvPr id="18" name="TextBox 14"/>
        <cdr:cNvSpPr txBox="1"/>
      </cdr:nvSpPr>
      <cdr:spPr>
        <a:xfrm xmlns:a="http://schemas.openxmlformats.org/drawingml/2006/main">
          <a:off x="304800" y="48768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0.67032</cdr:x>
      <cdr:y>0.35456</cdr:y>
    </cdr:from>
    <cdr:to>
      <cdr:x>0.67051</cdr:x>
      <cdr:y>0.91152</cdr:y>
    </cdr:to>
    <cdr:sp macro="" textlink="">
      <cdr:nvSpPr>
        <cdr:cNvPr id="21" name="Straight Connector 16"/>
        <cdr:cNvSpPr/>
      </cdr:nvSpPr>
      <cdr:spPr>
        <a:xfrm xmlns:a="http://schemas.openxmlformats.org/drawingml/2006/main" rot="5400000">
          <a:off x="5485606" y="2134394"/>
          <a:ext cx="1589" cy="3352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0.35443</cdr:y>
    </cdr:from>
    <cdr:to>
      <cdr:x>0.67042</cdr:x>
      <cdr:y>0.35469</cdr:y>
    </cdr:to>
    <cdr:sp macro="" textlink="">
      <cdr:nvSpPr>
        <cdr:cNvPr id="22" name="Straight Connector 18"/>
        <cdr:cNvSpPr/>
      </cdr:nvSpPr>
      <cdr:spPr>
        <a:xfrm xmlns:a="http://schemas.openxmlformats.org/drawingml/2006/main" rot="10800000">
          <a:off x="685799" y="2133600"/>
          <a:ext cx="4800601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0.69835</cdr:x>
      <cdr:y>0.37975</cdr:y>
    </cdr:from>
    <cdr:to>
      <cdr:x>0.69855</cdr:x>
      <cdr:y>0.91139</cdr:y>
    </cdr:to>
    <cdr:sp macro="" textlink="">
      <cdr:nvSpPr>
        <cdr:cNvPr id="24" name="Straight Connector 22"/>
        <cdr:cNvSpPr/>
      </cdr:nvSpPr>
      <cdr:spPr>
        <a:xfrm xmlns:a="http://schemas.openxmlformats.org/drawingml/2006/main" rot="5400000">
          <a:off x="4115594" y="3885406"/>
          <a:ext cx="3200400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0.37975</cdr:y>
    </cdr:from>
    <cdr:to>
      <cdr:x>0.69835</cdr:x>
      <cdr:y>0.38001</cdr:y>
    </cdr:to>
    <cdr:sp macro="" textlink="">
      <cdr:nvSpPr>
        <cdr:cNvPr id="25" name="Straight Connector 26"/>
        <cdr:cNvSpPr/>
      </cdr:nvSpPr>
      <cdr:spPr>
        <a:xfrm xmlns:a="http://schemas.openxmlformats.org/drawingml/2006/main" rot="10800000">
          <a:off x="685799" y="2286000"/>
          <a:ext cx="5029201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0.18613</cdr:x>
      <cdr:y>0.81026</cdr:y>
    </cdr:from>
    <cdr:to>
      <cdr:x>0.18632</cdr:x>
      <cdr:y>0.91152</cdr:y>
    </cdr:to>
    <cdr:sp macro="" textlink="">
      <cdr:nvSpPr>
        <cdr:cNvPr id="30" name="Straight Connector 44"/>
        <cdr:cNvSpPr/>
      </cdr:nvSpPr>
      <cdr:spPr>
        <a:xfrm xmlns:a="http://schemas.openxmlformats.org/drawingml/2006/main" rot="5400000">
          <a:off x="1523206" y="4877594"/>
          <a:ext cx="1589" cy="609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0.81013</cdr:y>
    </cdr:from>
    <cdr:to>
      <cdr:x>0.18623</cdr:x>
      <cdr:y>0.81039</cdr:y>
    </cdr:to>
    <cdr:sp macro="" textlink="">
      <cdr:nvSpPr>
        <cdr:cNvPr id="31" name="Elbow Connector 46"/>
        <cdr:cNvSpPr/>
      </cdr:nvSpPr>
      <cdr:spPr>
        <a:xfrm xmlns:a="http://schemas.openxmlformats.org/drawingml/2006/main" rot="10800000">
          <a:off x="685800" y="4876800"/>
          <a:ext cx="838201" cy="158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0.1676</cdr:x>
      <cdr:y>0.91139</cdr:y>
    </cdr:from>
    <cdr:to>
      <cdr:x>0.21416</cdr:x>
      <cdr:y>1</cdr:y>
    </cdr:to>
    <cdr:sp macro="" textlink="">
      <cdr:nvSpPr>
        <cdr:cNvPr id="32" name="TextBox 47"/>
        <cdr:cNvSpPr txBox="1"/>
      </cdr:nvSpPr>
      <cdr:spPr>
        <a:xfrm xmlns:a="http://schemas.openxmlformats.org/drawingml/2006/main">
          <a:off x="1371565" y="5486386"/>
          <a:ext cx="381035" cy="533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0.0838</cdr:x>
      <cdr:y>0.86076</cdr:y>
    </cdr:from>
    <cdr:to>
      <cdr:x>0.13036</cdr:x>
      <cdr:y>0.86102</cdr:y>
    </cdr:to>
    <cdr:sp macro="" textlink="">
      <cdr:nvSpPr>
        <cdr:cNvPr id="33" name="Straight Connector 2"/>
        <cdr:cNvSpPr/>
      </cdr:nvSpPr>
      <cdr:spPr>
        <a:xfrm xmlns:a="http://schemas.openxmlformats.org/drawingml/2006/main" rot="10800000">
          <a:off x="685800" y="5181600"/>
          <a:ext cx="381001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0.10242</cdr:x>
      <cdr:y>0.91139</cdr:y>
    </cdr:from>
    <cdr:to>
      <cdr:x>0.13967</cdr:x>
      <cdr:y>0.96203</cdr:y>
    </cdr:to>
    <cdr:sp macro="" textlink="">
      <cdr:nvSpPr>
        <cdr:cNvPr id="34" name="TextBox 3"/>
        <cdr:cNvSpPr txBox="1"/>
      </cdr:nvSpPr>
      <cdr:spPr>
        <a:xfrm xmlns:a="http://schemas.openxmlformats.org/drawingml/2006/main">
          <a:off x="838200" y="54864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0.03725</cdr:x>
      <cdr:y>0.83544</cdr:y>
    </cdr:from>
    <cdr:to>
      <cdr:x>0.07449</cdr:x>
      <cdr:y>0.88608</cdr:y>
    </cdr:to>
    <cdr:sp macro="" textlink="">
      <cdr:nvSpPr>
        <cdr:cNvPr id="35" name="TextBox 4"/>
        <cdr:cNvSpPr txBox="1"/>
      </cdr:nvSpPr>
      <cdr:spPr>
        <a:xfrm xmlns:a="http://schemas.openxmlformats.org/drawingml/2006/main">
          <a:off x="304800" y="50292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0.0838</cdr:x>
      <cdr:y>0.83544</cdr:y>
    </cdr:from>
    <cdr:to>
      <cdr:x>0.15829</cdr:x>
      <cdr:y>0.83571</cdr:y>
    </cdr:to>
    <cdr:sp macro="" textlink="">
      <cdr:nvSpPr>
        <cdr:cNvPr id="36" name="Straight Connector 9"/>
        <cdr:cNvSpPr/>
      </cdr:nvSpPr>
      <cdr:spPr>
        <a:xfrm xmlns:a="http://schemas.openxmlformats.org/drawingml/2006/main" rot="10800000">
          <a:off x="685800" y="5029200"/>
          <a:ext cx="609601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0.13967</cdr:x>
      <cdr:y>0.91139</cdr:y>
    </cdr:from>
    <cdr:to>
      <cdr:x>0.17692</cdr:x>
      <cdr:y>1</cdr:y>
    </cdr:to>
    <cdr:sp macro="" textlink="">
      <cdr:nvSpPr>
        <cdr:cNvPr id="37" name="TextBox 10"/>
        <cdr:cNvSpPr txBox="1"/>
      </cdr:nvSpPr>
      <cdr:spPr>
        <a:xfrm xmlns:a="http://schemas.openxmlformats.org/drawingml/2006/main">
          <a:off x="1143000" y="5486400"/>
          <a:ext cx="304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0.04656</cdr:x>
      <cdr:y>0.79747</cdr:y>
    </cdr:from>
    <cdr:to>
      <cdr:x>0.1676</cdr:x>
      <cdr:y>1</cdr:y>
    </cdr:to>
    <cdr:sp macro="" textlink="">
      <cdr:nvSpPr>
        <cdr:cNvPr id="38" name="TextBox 11"/>
        <cdr:cNvSpPr txBox="1"/>
      </cdr:nvSpPr>
      <cdr:spPr>
        <a:xfrm xmlns:a="http://schemas.openxmlformats.org/drawingml/2006/main">
          <a:off x="381000" y="4800600"/>
          <a:ext cx="9906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0.04656</cdr:x>
      <cdr:y>0.81013</cdr:y>
    </cdr:from>
    <cdr:to>
      <cdr:x>0.1676</cdr:x>
      <cdr:y>0.98734</cdr:y>
    </cdr:to>
    <cdr:sp macro="" textlink="">
      <cdr:nvSpPr>
        <cdr:cNvPr id="39" name="TextBox 13"/>
        <cdr:cNvSpPr txBox="1"/>
      </cdr:nvSpPr>
      <cdr:spPr>
        <a:xfrm xmlns:a="http://schemas.openxmlformats.org/drawingml/2006/main">
          <a:off x="381000" y="4876800"/>
          <a:ext cx="990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0.03725</cdr:x>
      <cdr:y>0.81013</cdr:y>
    </cdr:from>
    <cdr:to>
      <cdr:x>0.07449</cdr:x>
      <cdr:y>0.86076</cdr:y>
    </cdr:to>
    <cdr:sp macro="" textlink="">
      <cdr:nvSpPr>
        <cdr:cNvPr id="40" name="TextBox 14"/>
        <cdr:cNvSpPr txBox="1"/>
      </cdr:nvSpPr>
      <cdr:spPr>
        <a:xfrm xmlns:a="http://schemas.openxmlformats.org/drawingml/2006/main">
          <a:off x="304800" y="48768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0.67032</cdr:x>
      <cdr:y>0.35456</cdr:y>
    </cdr:from>
    <cdr:to>
      <cdr:x>0.67051</cdr:x>
      <cdr:y>0.91152</cdr:y>
    </cdr:to>
    <cdr:sp macro="" textlink="">
      <cdr:nvSpPr>
        <cdr:cNvPr id="41" name="Straight Connector 16"/>
        <cdr:cNvSpPr/>
      </cdr:nvSpPr>
      <cdr:spPr>
        <a:xfrm xmlns:a="http://schemas.openxmlformats.org/drawingml/2006/main" rot="5400000">
          <a:off x="5485606" y="2134394"/>
          <a:ext cx="1589" cy="3352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0.35443</cdr:y>
    </cdr:from>
    <cdr:to>
      <cdr:x>0.67042</cdr:x>
      <cdr:y>0.35469</cdr:y>
    </cdr:to>
    <cdr:sp macro="" textlink="">
      <cdr:nvSpPr>
        <cdr:cNvPr id="42" name="Straight Connector 18"/>
        <cdr:cNvSpPr/>
      </cdr:nvSpPr>
      <cdr:spPr>
        <a:xfrm xmlns:a="http://schemas.openxmlformats.org/drawingml/2006/main" rot="10800000">
          <a:off x="685799" y="2133600"/>
          <a:ext cx="4800601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0.69835</cdr:x>
      <cdr:y>0.37975</cdr:y>
    </cdr:from>
    <cdr:to>
      <cdr:x>0.69855</cdr:x>
      <cdr:y>0.91139</cdr:y>
    </cdr:to>
    <cdr:sp macro="" textlink="">
      <cdr:nvSpPr>
        <cdr:cNvPr id="43" name="Straight Connector 22"/>
        <cdr:cNvSpPr/>
      </cdr:nvSpPr>
      <cdr:spPr>
        <a:xfrm xmlns:a="http://schemas.openxmlformats.org/drawingml/2006/main" rot="5400000">
          <a:off x="4115594" y="3885406"/>
          <a:ext cx="3200400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0.37975</cdr:y>
    </cdr:from>
    <cdr:to>
      <cdr:x>0.69835</cdr:x>
      <cdr:y>0.38001</cdr:y>
    </cdr:to>
    <cdr:sp macro="" textlink="">
      <cdr:nvSpPr>
        <cdr:cNvPr id="44" name="Straight Connector 26"/>
        <cdr:cNvSpPr/>
      </cdr:nvSpPr>
      <cdr:spPr>
        <a:xfrm xmlns:a="http://schemas.openxmlformats.org/drawingml/2006/main" rot="10800000">
          <a:off x="685799" y="2286000"/>
          <a:ext cx="5029201" cy="1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0.67973</cdr:x>
      <cdr:y>0.91139</cdr:y>
    </cdr:from>
    <cdr:to>
      <cdr:x>0.7356</cdr:x>
      <cdr:y>1</cdr:y>
    </cdr:to>
    <cdr:sp macro="" textlink="">
      <cdr:nvSpPr>
        <cdr:cNvPr id="46" name="TextBox 27"/>
        <cdr:cNvSpPr txBox="1"/>
      </cdr:nvSpPr>
      <cdr:spPr>
        <a:xfrm xmlns:a="http://schemas.openxmlformats.org/drawingml/2006/main">
          <a:off x="5562600" y="5486400"/>
          <a:ext cx="457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0.18613</cdr:x>
      <cdr:y>0.81026</cdr:y>
    </cdr:from>
    <cdr:to>
      <cdr:x>0.18632</cdr:x>
      <cdr:y>0.91152</cdr:y>
    </cdr:to>
    <cdr:sp macro="" textlink="">
      <cdr:nvSpPr>
        <cdr:cNvPr id="49" name="Straight Connector 44"/>
        <cdr:cNvSpPr/>
      </cdr:nvSpPr>
      <cdr:spPr>
        <a:xfrm xmlns:a="http://schemas.openxmlformats.org/drawingml/2006/main" rot="5400000">
          <a:off x="1523206" y="4877594"/>
          <a:ext cx="1589" cy="609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0.0838</cdr:x>
      <cdr:y>0.81013</cdr:y>
    </cdr:from>
    <cdr:to>
      <cdr:x>0.18623</cdr:x>
      <cdr:y>0.81039</cdr:y>
    </cdr:to>
    <cdr:sp macro="" textlink="">
      <cdr:nvSpPr>
        <cdr:cNvPr id="50" name="Elbow Connector 46"/>
        <cdr:cNvSpPr/>
      </cdr:nvSpPr>
      <cdr:spPr>
        <a:xfrm xmlns:a="http://schemas.openxmlformats.org/drawingml/2006/main" rot="10800000">
          <a:off x="685800" y="4876800"/>
          <a:ext cx="838201" cy="158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0.1676</cdr:x>
      <cdr:y>0.91139</cdr:y>
    </cdr:from>
    <cdr:to>
      <cdr:x>0.21416</cdr:x>
      <cdr:y>1</cdr:y>
    </cdr:to>
    <cdr:sp macro="" textlink="">
      <cdr:nvSpPr>
        <cdr:cNvPr id="51" name="TextBox 47"/>
        <cdr:cNvSpPr txBox="1"/>
      </cdr:nvSpPr>
      <cdr:spPr>
        <a:xfrm xmlns:a="http://schemas.openxmlformats.org/drawingml/2006/main">
          <a:off x="1371565" y="5486386"/>
          <a:ext cx="381035" cy="533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0.0838</cdr:x>
      <cdr:y>0.31646</cdr:y>
    </cdr:from>
    <cdr:to>
      <cdr:x>0.14898</cdr:x>
      <cdr:y>0.36709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685800" y="19050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P4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0.0838</cdr:x>
      <cdr:y>0.37975</cdr:y>
    </cdr:from>
    <cdr:to>
      <cdr:x>0.13967</cdr:x>
      <cdr:y>0.43038</cdr:y>
    </cdr:to>
    <cdr:sp macro="" textlink="">
      <cdr:nvSpPr>
        <cdr:cNvPr id="53" name="TextBox 52"/>
        <cdr:cNvSpPr txBox="1"/>
      </cdr:nvSpPr>
      <cdr:spPr>
        <a:xfrm xmlns:a="http://schemas.openxmlformats.org/drawingml/2006/main">
          <a:off x="685800" y="22860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0.0838</cdr:x>
      <cdr:y>0.77215</cdr:y>
    </cdr:from>
    <cdr:to>
      <cdr:x>0.14898</cdr:x>
      <cdr:y>0.81013</cdr:y>
    </cdr:to>
    <cdr:sp macro="" textlink="">
      <cdr:nvSpPr>
        <cdr:cNvPr id="54" name="TextBox 53"/>
        <cdr:cNvSpPr txBox="1"/>
      </cdr:nvSpPr>
      <cdr:spPr>
        <a:xfrm xmlns:a="http://schemas.openxmlformats.org/drawingml/2006/main">
          <a:off x="685800" y="46482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0.12105</cdr:x>
      <cdr:y>0.83544</cdr:y>
    </cdr:from>
    <cdr:to>
      <cdr:x>0.14898</cdr:x>
      <cdr:y>0.87342</cdr:y>
    </cdr:to>
    <cdr:sp macro="" textlink="">
      <cdr:nvSpPr>
        <cdr:cNvPr id="55" name="TextBox 54"/>
        <cdr:cNvSpPr txBox="1"/>
      </cdr:nvSpPr>
      <cdr:spPr>
        <a:xfrm xmlns:a="http://schemas.openxmlformats.org/drawingml/2006/main">
          <a:off x="990600" y="5029200"/>
          <a:ext cx="228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0.14898</cdr:x>
      <cdr:y>0.81013</cdr:y>
    </cdr:from>
    <cdr:to>
      <cdr:x>0.17692</cdr:x>
      <cdr:y>0.8481</cdr:y>
    </cdr:to>
    <cdr:sp macro="" textlink="">
      <cdr:nvSpPr>
        <cdr:cNvPr id="56" name="TextBox 55"/>
        <cdr:cNvSpPr txBox="1"/>
      </cdr:nvSpPr>
      <cdr:spPr>
        <a:xfrm xmlns:a="http://schemas.openxmlformats.org/drawingml/2006/main">
          <a:off x="1219200" y="4876800"/>
          <a:ext cx="228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0.17692</cdr:x>
      <cdr:y>0.78481</cdr:y>
    </cdr:from>
    <cdr:to>
      <cdr:x>0.20485</cdr:x>
      <cdr:y>0.83544</cdr:y>
    </cdr:to>
    <cdr:sp macro="" textlink="">
      <cdr:nvSpPr>
        <cdr:cNvPr id="57" name="TextBox 56"/>
        <cdr:cNvSpPr txBox="1"/>
      </cdr:nvSpPr>
      <cdr:spPr>
        <a:xfrm xmlns:a="http://schemas.openxmlformats.org/drawingml/2006/main">
          <a:off x="1447800" y="4724400"/>
          <a:ext cx="228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0.66111</cdr:x>
      <cdr:y>0.32911</cdr:y>
    </cdr:from>
    <cdr:to>
      <cdr:x>0.69835</cdr:x>
      <cdr:y>0.36709</cdr:y>
    </cdr:to>
    <cdr:sp macro="" textlink="">
      <cdr:nvSpPr>
        <cdr:cNvPr id="58" name="TextBox 57"/>
        <cdr:cNvSpPr txBox="1"/>
      </cdr:nvSpPr>
      <cdr:spPr>
        <a:xfrm xmlns:a="http://schemas.openxmlformats.org/drawingml/2006/main">
          <a:off x="5410200" y="19812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4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0.68904</cdr:x>
      <cdr:y>0.35443</cdr:y>
    </cdr:from>
    <cdr:to>
      <cdr:x>0.71697</cdr:x>
      <cdr:y>0.40506</cdr:y>
    </cdr:to>
    <cdr:sp macro="" textlink="">
      <cdr:nvSpPr>
        <cdr:cNvPr id="59" name="TextBox 58"/>
        <cdr:cNvSpPr txBox="1"/>
      </cdr:nvSpPr>
      <cdr:spPr>
        <a:xfrm xmlns:a="http://schemas.openxmlformats.org/drawingml/2006/main">
          <a:off x="5638800" y="2133600"/>
          <a:ext cx="228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38CDE3-F666-4A1F-81EE-550B27325D6E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45D3A4-E984-434D-A4C8-6862BA802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APLIKASI MAXIMUM POWER POINT TRACKING (MPPT) TIPE HILL CLIMBING UNTUK KONVERSI ENERGI PHOTOVOLTAIC 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64896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gency FB" pitchFamily="34" charset="0"/>
              </a:rPr>
              <a:t>OLEH: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gency FB" pitchFamily="34" charset="0"/>
              </a:rPr>
              <a:t>VALENDRO PUTRA PATANDUK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gency FB" pitchFamily="34" charset="0"/>
              </a:rPr>
              <a:t>23406032</a:t>
            </a:r>
            <a:endParaRPr lang="en-US" sz="2800" b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Maximum Power Point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>
              <a:buNone/>
            </a:pPr>
            <a:r>
              <a:rPr lang="en-US" dirty="0" smtClean="0"/>
              <a:t> </a:t>
            </a:r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r>
              <a:rPr lang="en-US" dirty="0" smtClean="0"/>
              <a:t>                  </a:t>
            </a:r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r>
              <a:rPr lang="en-US" dirty="0" smtClean="0"/>
              <a:t>                     </a:t>
            </a:r>
          </a:p>
          <a:p>
            <a:pPr lvl="8">
              <a:buNone/>
            </a:pPr>
            <a:r>
              <a:rPr lang="en-US" dirty="0" smtClean="0"/>
              <a:t>                       </a:t>
            </a:r>
            <a:r>
              <a:rPr lang="en-US" dirty="0" err="1" smtClean="0"/>
              <a:t>Kurva</a:t>
            </a:r>
            <a:r>
              <a:rPr lang="en-US" dirty="0" smtClean="0"/>
              <a:t> p-v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219200" y="1219200"/>
          <a:ext cx="6553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2895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752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MPP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MPPT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n-ID" dirty="0" smtClean="0"/>
              <a:t>	</a:t>
            </a:r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pengontrol</a:t>
            </a:r>
            <a:r>
              <a:rPr lang="en-ID" dirty="0" smtClean="0"/>
              <a:t> MPPT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menghasilkan</a:t>
            </a:r>
            <a:r>
              <a:rPr lang="en-ID" dirty="0" smtClean="0"/>
              <a:t> </a:t>
            </a:r>
            <a:r>
              <a:rPr lang="en-ID" dirty="0" err="1" smtClean="0"/>
              <a:t>tegangan</a:t>
            </a:r>
            <a:r>
              <a:rPr lang="en-ID" dirty="0" smtClean="0"/>
              <a:t> </a:t>
            </a:r>
            <a:r>
              <a:rPr lang="en-ID" dirty="0" err="1" smtClean="0"/>
              <a:t>referensi</a:t>
            </a:r>
            <a:r>
              <a:rPr lang="en-ID" dirty="0" smtClean="0"/>
              <a:t> yang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daya</a:t>
            </a:r>
            <a:r>
              <a:rPr lang="en-ID" dirty="0" smtClean="0"/>
              <a:t> </a:t>
            </a:r>
            <a:r>
              <a:rPr lang="en-ID" dirty="0" err="1" smtClean="0"/>
              <a:t>maksimum</a:t>
            </a:r>
            <a:r>
              <a:rPr lang="en-ID" dirty="0" smtClean="0"/>
              <a:t> PV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HILL CLIMBING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648200"/>
          </a:xfrm>
        </p:spPr>
        <p:txBody>
          <a:bodyPr>
            <a:normAutofit/>
          </a:bodyPr>
          <a:lstStyle/>
          <a:p>
            <a:r>
              <a:rPr lang="en-ID" dirty="0" smtClean="0"/>
              <a:t>Hal yang paling </a:t>
            </a:r>
            <a:r>
              <a:rPr lang="en-ID" dirty="0" err="1" smtClean="0"/>
              <a:t>mendasar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metode</a:t>
            </a:r>
            <a:r>
              <a:rPr lang="en-ID" dirty="0" smtClean="0"/>
              <a:t> </a:t>
            </a:r>
            <a:r>
              <a:rPr lang="en-ID" i="1" dirty="0" smtClean="0"/>
              <a:t>hill climbing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daya</a:t>
            </a:r>
            <a:r>
              <a:rPr lang="en-ID" dirty="0" smtClean="0"/>
              <a:t> </a:t>
            </a:r>
            <a:r>
              <a:rPr lang="en-ID" dirty="0" err="1" smtClean="0"/>
              <a:t>maksimum</a:t>
            </a:r>
            <a:r>
              <a:rPr lang="en-ID" dirty="0" smtClean="0"/>
              <a:t> </a:t>
            </a:r>
            <a:r>
              <a:rPr lang="en-ID" dirty="0" err="1" smtClean="0"/>
              <a:t>tercapai</a:t>
            </a:r>
            <a:r>
              <a:rPr lang="en-ID" dirty="0" smtClean="0"/>
              <a:t> </a:t>
            </a:r>
            <a:r>
              <a:rPr lang="en-ID" dirty="0" err="1" smtClean="0"/>
              <a:t>jika</a:t>
            </a:r>
            <a:r>
              <a:rPr lang="en-ID" dirty="0" smtClean="0"/>
              <a:t> </a:t>
            </a:r>
          </a:p>
          <a:p>
            <a:endParaRPr lang="en-ID" dirty="0" smtClean="0"/>
          </a:p>
          <a:p>
            <a:endParaRPr lang="en-ID" dirty="0" smtClean="0"/>
          </a:p>
          <a:p>
            <a:r>
              <a:rPr lang="en-ID" dirty="0" err="1" smtClean="0"/>
              <a:t>Nilai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i="1" dirty="0" err="1" smtClean="0"/>
              <a:t>dV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i="1" dirty="0" err="1" smtClean="0"/>
              <a:t>dP</a:t>
            </a:r>
            <a:r>
              <a:rPr lang="en-ID" dirty="0" smtClean="0"/>
              <a:t> </a:t>
            </a:r>
            <a:r>
              <a:rPr lang="en-ID" dirty="0" err="1" smtClean="0"/>
              <a:t>ditentukan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i="1" dirty="0" smtClean="0"/>
              <a:t>sampling</a:t>
            </a:r>
            <a:r>
              <a:rPr lang="en-ID" dirty="0" smtClean="0"/>
              <a:t> </a:t>
            </a:r>
            <a:r>
              <a:rPr lang="en-ID" dirty="0" err="1" smtClean="0"/>
              <a:t>tegangan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daya</a:t>
            </a:r>
            <a:r>
              <a:rPr lang="en-ID" dirty="0" smtClean="0"/>
              <a:t> </a:t>
            </a:r>
            <a:r>
              <a:rPr lang="en-ID" dirty="0" err="1" smtClean="0"/>
              <a:t>keluaran</a:t>
            </a:r>
            <a:r>
              <a:rPr lang="en-ID" dirty="0" smtClean="0"/>
              <a:t> PV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memperhitungkan</a:t>
            </a:r>
            <a:r>
              <a:rPr lang="en-ID" dirty="0" smtClean="0"/>
              <a:t> </a:t>
            </a:r>
            <a:r>
              <a:rPr lang="en-ID" dirty="0" err="1" smtClean="0"/>
              <a:t>perbedaan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2 </a:t>
            </a:r>
            <a:r>
              <a:rPr lang="en-ID" dirty="0" err="1" smtClean="0"/>
              <a:t>waktu</a:t>
            </a:r>
            <a:r>
              <a:rPr lang="en-ID" dirty="0" smtClean="0"/>
              <a:t> yang </a:t>
            </a:r>
            <a:r>
              <a:rPr lang="en-ID" dirty="0" err="1" smtClean="0"/>
              <a:t>berurutan</a:t>
            </a:r>
            <a:r>
              <a:rPr lang="en-ID" dirty="0" smtClean="0"/>
              <a:t>.</a:t>
            </a:r>
          </a:p>
          <a:p>
            <a:pPr>
              <a:buNone/>
            </a:pPr>
            <a:r>
              <a:rPr lang="en-ID" i="1" dirty="0" smtClean="0"/>
              <a:t>			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048000"/>
            <a:ext cx="1181100" cy="93345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5156" t="63542" r="31250" b="18750"/>
          <a:stretch>
            <a:fillRect/>
          </a:stretch>
        </p:blipFill>
        <p:spPr bwMode="auto">
          <a:xfrm>
            <a:off x="2743199" y="533400"/>
            <a:ext cx="34693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183563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1370806" y="5791200"/>
            <a:ext cx="305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523603" y="5715397"/>
            <a:ext cx="4579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59436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V4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609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 l="35156" t="45833" r="31250" b="36459"/>
          <a:stretch>
            <a:fillRect/>
          </a:stretch>
        </p:blipFill>
        <p:spPr bwMode="auto">
          <a:xfrm>
            <a:off x="2743199" y="533400"/>
            <a:ext cx="34693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</p:spPr>
        <p:txBody>
          <a:bodyPr/>
          <a:lstStyle/>
          <a:p>
            <a:r>
              <a:rPr lang="en-ID" dirty="0" err="1" smtClean="0"/>
              <a:t>Rangkaian</a:t>
            </a:r>
            <a:r>
              <a:rPr lang="en-ID" dirty="0" smtClean="0"/>
              <a:t> </a:t>
            </a:r>
            <a:r>
              <a:rPr lang="en-ID" dirty="0" err="1" smtClean="0"/>
              <a:t>Kontrol</a:t>
            </a:r>
            <a:r>
              <a:rPr lang="en-ID" dirty="0" smtClean="0"/>
              <a:t> MPPT </a:t>
            </a:r>
            <a:r>
              <a:rPr lang="en-ID" dirty="0" err="1" smtClean="0"/>
              <a:t>tipe</a:t>
            </a:r>
            <a:r>
              <a:rPr lang="en-ID" dirty="0" smtClean="0"/>
              <a:t> </a:t>
            </a:r>
            <a:r>
              <a:rPr lang="en-ID" i="1" dirty="0" smtClean="0"/>
              <a:t>Hill Climbing</a:t>
            </a:r>
            <a:endParaRPr lang="en-US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6497" t="12273" r="41090" b="31380"/>
          <a:stretch>
            <a:fillRect/>
          </a:stretch>
        </p:blipFill>
        <p:spPr bwMode="auto">
          <a:xfrm>
            <a:off x="1981200" y="1524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33594" t="25000" r="29688" b="52083"/>
          <a:stretch>
            <a:fillRect/>
          </a:stretch>
        </p:blipFill>
        <p:spPr bwMode="auto">
          <a:xfrm>
            <a:off x="1219200" y="1828800"/>
            <a:ext cx="211628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9844" t="48958" r="24219" b="21875"/>
          <a:stretch>
            <a:fillRect/>
          </a:stretch>
        </p:blipFill>
        <p:spPr bwMode="auto">
          <a:xfrm>
            <a:off x="2057400" y="4419600"/>
            <a:ext cx="2286000" cy="13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42969" t="34375" r="21094" b="19792"/>
          <a:stretch>
            <a:fillRect/>
          </a:stretch>
        </p:blipFill>
        <p:spPr bwMode="auto">
          <a:xfrm>
            <a:off x="4876800" y="4267200"/>
            <a:ext cx="207125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83880" cy="6096000"/>
          </a:xfrm>
        </p:spPr>
        <p:txBody>
          <a:bodyPr/>
          <a:lstStyle/>
          <a:p>
            <a:r>
              <a:rPr lang="en-US" dirty="0" smtClean="0"/>
              <a:t>Flowchart Hill Climbing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800600" y="1066800"/>
          <a:ext cx="3505200" cy="4978858"/>
        </p:xfrm>
        <a:graphic>
          <a:graphicData uri="http://schemas.openxmlformats.org/presentationml/2006/ole">
            <p:oleObj spid="_x0000_s1025" name="Visio" r:id="rId3" imgW="3613099" imgH="5139233" progId="Visio.Drawing.11">
              <p:embed/>
            </p:oleObj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l="35156" t="45833" r="31250" b="36459"/>
          <a:stretch>
            <a:fillRect/>
          </a:stretch>
        </p:blipFill>
        <p:spPr bwMode="auto">
          <a:xfrm>
            <a:off x="533400" y="2590800"/>
            <a:ext cx="404756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/>
          <a:lstStyle/>
          <a:p>
            <a:r>
              <a:rPr lang="en-US" dirty="0" smtClean="0"/>
              <a:t>Coding Hill Climbing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r="59735" b="16877"/>
          <a:stretch>
            <a:fillRect/>
          </a:stretch>
        </p:blipFill>
        <p:spPr bwMode="auto">
          <a:xfrm>
            <a:off x="2895600" y="1066800"/>
            <a:ext cx="350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de-DE" dirty="0" smtClean="0"/>
              <a:t>Cúk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49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DC-DC Converter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mentransfer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PV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5000" t="45833" r="30469" b="31250"/>
          <a:stretch>
            <a:fillRect/>
          </a:stretch>
        </p:blipFill>
        <p:spPr bwMode="auto">
          <a:xfrm>
            <a:off x="1524000" y="2819400"/>
            <a:ext cx="59228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Spesifikasi rangkaian simulasi yang digunakan dibatasi oleh :</a:t>
            </a:r>
            <a:endParaRPr lang="en-US" dirty="0" smtClean="0"/>
          </a:p>
          <a:p>
            <a:pPr lvl="0">
              <a:tabLst>
                <a:tab pos="4518025" algn="l"/>
              </a:tabLst>
            </a:pPr>
            <a:r>
              <a:rPr lang="en-ID" dirty="0" err="1" smtClean="0"/>
              <a:t>Daya</a:t>
            </a:r>
            <a:r>
              <a:rPr lang="en-ID" dirty="0" smtClean="0"/>
              <a:t> (Max)	: 51 watt</a:t>
            </a:r>
            <a:endParaRPr lang="en-US" dirty="0" smtClean="0"/>
          </a:p>
          <a:p>
            <a:pPr lvl="0"/>
            <a:r>
              <a:rPr lang="en-ID" dirty="0" err="1" smtClean="0"/>
              <a:t>Tegangan</a:t>
            </a:r>
            <a:r>
              <a:rPr lang="en-ID" dirty="0" smtClean="0"/>
              <a:t> </a:t>
            </a:r>
            <a:r>
              <a:rPr lang="en-ID" i="1" dirty="0" smtClean="0"/>
              <a:t>Input</a:t>
            </a:r>
          </a:p>
          <a:p>
            <a:pPr lvl="0">
              <a:buNone/>
              <a:tabLst>
                <a:tab pos="4121150" algn="l"/>
                <a:tab pos="4518025" algn="l"/>
              </a:tabLst>
            </a:pPr>
            <a:r>
              <a:rPr lang="en-ID" i="1" dirty="0" smtClean="0"/>
              <a:t>	</a:t>
            </a:r>
            <a:r>
              <a:rPr lang="en-ID" dirty="0" smtClean="0"/>
              <a:t>(</a:t>
            </a:r>
            <a:r>
              <a:rPr lang="en-ID" dirty="0" err="1" smtClean="0"/>
              <a:t>tegangan</a:t>
            </a:r>
            <a:r>
              <a:rPr lang="en-ID" dirty="0" smtClean="0"/>
              <a:t> </a:t>
            </a:r>
            <a:r>
              <a:rPr lang="en-ID" i="1" dirty="0" smtClean="0"/>
              <a:t>output</a:t>
            </a:r>
            <a:r>
              <a:rPr lang="en-ID" dirty="0" smtClean="0"/>
              <a:t> PV)  	: </a:t>
            </a:r>
            <a:r>
              <a:rPr lang="en-ID" dirty="0" err="1" smtClean="0"/>
              <a:t>berkisar</a:t>
            </a:r>
            <a:r>
              <a:rPr lang="en-ID" dirty="0" smtClean="0"/>
              <a:t> 18 volt </a:t>
            </a:r>
            <a:endParaRPr lang="en-US" dirty="0" smtClean="0"/>
          </a:p>
          <a:p>
            <a:pPr lvl="0">
              <a:tabLst>
                <a:tab pos="4518025" algn="l"/>
              </a:tabLst>
            </a:pPr>
            <a:r>
              <a:rPr lang="en-ID" dirty="0" err="1" smtClean="0"/>
              <a:t>Tegangan</a:t>
            </a:r>
            <a:r>
              <a:rPr lang="en-ID" dirty="0" smtClean="0"/>
              <a:t> </a:t>
            </a:r>
            <a:r>
              <a:rPr lang="en-ID" i="1" dirty="0" smtClean="0"/>
              <a:t>Output</a:t>
            </a:r>
            <a:r>
              <a:rPr lang="en-ID" dirty="0" smtClean="0"/>
              <a:t>	: 13.5 volt</a:t>
            </a:r>
            <a:endParaRPr lang="en-US" dirty="0" smtClean="0"/>
          </a:p>
          <a:p>
            <a:pPr lvl="0">
              <a:tabLst>
                <a:tab pos="4518025" algn="l"/>
              </a:tabLst>
            </a:pPr>
            <a:r>
              <a:rPr lang="en-ID" dirty="0" err="1" smtClean="0"/>
              <a:t>Beban</a:t>
            </a:r>
            <a:r>
              <a:rPr lang="en-ID" dirty="0" smtClean="0"/>
              <a:t>	: 6 ohm</a:t>
            </a:r>
            <a:endParaRPr lang="en-US" dirty="0" smtClean="0"/>
          </a:p>
          <a:p>
            <a:pPr lvl="0">
              <a:tabLst>
                <a:tab pos="4518025" algn="l"/>
              </a:tabLst>
            </a:pPr>
            <a:r>
              <a:rPr lang="en-ID" i="1" dirty="0" smtClean="0"/>
              <a:t>Switching</a:t>
            </a:r>
            <a:r>
              <a:rPr lang="en-ID" dirty="0" smtClean="0"/>
              <a:t> </a:t>
            </a:r>
            <a:r>
              <a:rPr lang="en-ID" dirty="0" err="1" smtClean="0"/>
              <a:t>Frekuensi</a:t>
            </a:r>
            <a:r>
              <a:rPr lang="en-ID" dirty="0" smtClean="0"/>
              <a:t>	: 30 kHz</a:t>
            </a:r>
            <a:endParaRPr lang="en-US" dirty="0" smtClean="0"/>
          </a:p>
          <a:p>
            <a:pPr lvl="0">
              <a:tabLst>
                <a:tab pos="4518025" algn="l"/>
              </a:tabLst>
            </a:pPr>
            <a:r>
              <a:rPr lang="en-ID" dirty="0" smtClean="0"/>
              <a:t>∆</a:t>
            </a:r>
            <a:r>
              <a:rPr lang="en-ID" i="1" dirty="0" err="1" smtClean="0"/>
              <a:t>i</a:t>
            </a:r>
            <a:r>
              <a:rPr lang="en-ID" i="1" baseline="-25000" dirty="0" err="1" smtClean="0"/>
              <a:t>L</a:t>
            </a:r>
            <a:r>
              <a:rPr lang="en-ID" i="1" dirty="0" smtClean="0"/>
              <a:t>	</a:t>
            </a:r>
            <a:r>
              <a:rPr lang="en-ID" dirty="0" smtClean="0"/>
              <a:t>: 10%</a:t>
            </a:r>
            <a:endParaRPr lang="en-US" dirty="0" smtClean="0"/>
          </a:p>
          <a:p>
            <a:pPr lvl="0">
              <a:tabLst>
                <a:tab pos="4518025" algn="l"/>
              </a:tabLst>
            </a:pPr>
            <a:r>
              <a:rPr lang="en-ID" dirty="0" smtClean="0"/>
              <a:t>∆</a:t>
            </a:r>
            <a:r>
              <a:rPr lang="en-ID" i="1" dirty="0" smtClean="0"/>
              <a:t>V</a:t>
            </a:r>
            <a:r>
              <a:rPr lang="en-ID" i="1" baseline="-25000" dirty="0" smtClean="0"/>
              <a:t>o</a:t>
            </a:r>
            <a:r>
              <a:rPr lang="en-ID" dirty="0" smtClean="0"/>
              <a:t> (</a:t>
            </a:r>
            <a:r>
              <a:rPr lang="en-ID" dirty="0" err="1" smtClean="0"/>
              <a:t>tegangan</a:t>
            </a:r>
            <a:r>
              <a:rPr lang="en-ID" dirty="0" smtClean="0"/>
              <a:t> </a:t>
            </a:r>
            <a:r>
              <a:rPr lang="en-ID" dirty="0" err="1" smtClean="0"/>
              <a:t>beban</a:t>
            </a:r>
            <a:r>
              <a:rPr lang="en-ID" dirty="0" smtClean="0"/>
              <a:t>) 	: ± 5%</a:t>
            </a:r>
            <a:endParaRPr lang="en-US" dirty="0" smtClean="0"/>
          </a:p>
          <a:p>
            <a:pPr lvl="0">
              <a:tabLst>
                <a:tab pos="4518025" algn="l"/>
              </a:tabLst>
            </a:pPr>
            <a:r>
              <a:rPr lang="en-ID" dirty="0" smtClean="0"/>
              <a:t>∆</a:t>
            </a:r>
            <a:r>
              <a:rPr lang="en-ID" i="1" dirty="0" smtClean="0"/>
              <a:t>V</a:t>
            </a:r>
            <a:r>
              <a:rPr lang="en-ID" i="1" baseline="-25000" dirty="0" smtClean="0"/>
              <a:t>C1</a:t>
            </a:r>
            <a:r>
              <a:rPr lang="en-ID" dirty="0" smtClean="0"/>
              <a:t>	: 30%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3206750" lvl="8" indent="-14288">
              <a:buNone/>
            </a:pPr>
            <a:r>
              <a:rPr lang="en-US" sz="2000" dirty="0" err="1" smtClean="0"/>
              <a:t>Pengatur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triger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didukung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MPPT controller.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3233" t="27204" r="42911" b="48363"/>
          <a:stretch>
            <a:fillRect/>
          </a:stretch>
        </p:blipFill>
        <p:spPr bwMode="auto">
          <a:xfrm>
            <a:off x="1828800" y="12954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5938" t="41667" r="50781" b="37500"/>
          <a:stretch>
            <a:fillRect/>
          </a:stretch>
        </p:blipFill>
        <p:spPr bwMode="auto">
          <a:xfrm>
            <a:off x="2133600" y="40386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Vref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43750" t="63542" r="33594" b="16667"/>
          <a:stretch>
            <a:fillRect/>
          </a:stretch>
        </p:blipFill>
        <p:spPr bwMode="auto">
          <a:xfrm>
            <a:off x="2667000" y="3429000"/>
            <a:ext cx="12793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05000" y="243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PEMBAHASAN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572000"/>
          </a:xfrm>
        </p:spPr>
        <p:txBody>
          <a:bodyPr/>
          <a:lstStyle/>
          <a:p>
            <a:r>
              <a:rPr lang="en-US" dirty="0" smtClean="0"/>
              <a:t>LATAR BELAKANG</a:t>
            </a:r>
          </a:p>
          <a:p>
            <a:r>
              <a:rPr lang="en-US" dirty="0" smtClean="0"/>
              <a:t>TUJUAN</a:t>
            </a:r>
          </a:p>
          <a:p>
            <a:r>
              <a:rPr lang="en-US" dirty="0" smtClean="0"/>
              <a:t>PHOTOVOLTAIC (PV)</a:t>
            </a:r>
          </a:p>
          <a:p>
            <a:r>
              <a:rPr lang="en-US" dirty="0" smtClean="0"/>
              <a:t>MPPT TIPE HILL CLIMBING</a:t>
            </a:r>
          </a:p>
          <a:p>
            <a:r>
              <a:rPr lang="de-DE" dirty="0" smtClean="0"/>
              <a:t>Cúk CONVERTER</a:t>
            </a:r>
          </a:p>
          <a:p>
            <a:r>
              <a:rPr lang="en-US" dirty="0" smtClean="0"/>
              <a:t>RANGKAIAN KOMBINASI</a:t>
            </a:r>
          </a:p>
          <a:p>
            <a:r>
              <a:rPr lang="en-US" dirty="0" smtClean="0"/>
              <a:t>HASIL SIMULASI</a:t>
            </a:r>
          </a:p>
          <a:p>
            <a:r>
              <a:rPr lang="en-US" dirty="0" smtClean="0"/>
              <a:t>KESIMPULAN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31250" t="53125" r="27344" b="26042"/>
          <a:stretch>
            <a:fillRect/>
          </a:stretch>
        </p:blipFill>
        <p:spPr bwMode="auto">
          <a:xfrm>
            <a:off x="457200" y="1295400"/>
            <a:ext cx="807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6497" t="12273" r="41090" b="45040"/>
          <a:stretch>
            <a:fillRect/>
          </a:stretch>
        </p:blipFill>
        <p:spPr bwMode="auto">
          <a:xfrm>
            <a:off x="4267200" y="43434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/>
          <a:srcRect r="59735" b="16877"/>
          <a:stretch>
            <a:fillRect/>
          </a:stretch>
        </p:blipFill>
        <p:spPr bwMode="auto">
          <a:xfrm>
            <a:off x="2057400" y="3581400"/>
            <a:ext cx="1752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reeform 35"/>
          <p:cNvSpPr/>
          <p:nvPr/>
        </p:nvSpPr>
        <p:spPr>
          <a:xfrm>
            <a:off x="4121624" y="3753135"/>
            <a:ext cx="297976" cy="1199866"/>
          </a:xfrm>
          <a:custGeom>
            <a:avLst/>
            <a:gdLst>
              <a:gd name="connsiteX0" fmla="*/ 0 w 313898"/>
              <a:gd name="connsiteY0" fmla="*/ 0 h 1419367"/>
              <a:gd name="connsiteX1" fmla="*/ 313898 w 313898"/>
              <a:gd name="connsiteY1" fmla="*/ 1419367 h 14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898" h="1419367">
                <a:moveTo>
                  <a:pt x="0" y="0"/>
                </a:moveTo>
                <a:lnTo>
                  <a:pt x="313898" y="141936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873689" y="2286001"/>
            <a:ext cx="774511" cy="3200400"/>
          </a:xfrm>
          <a:custGeom>
            <a:avLst/>
            <a:gdLst>
              <a:gd name="connsiteX0" fmla="*/ 807493 w 807493"/>
              <a:gd name="connsiteY0" fmla="*/ 0 h 3275463"/>
              <a:gd name="connsiteX1" fmla="*/ 43218 w 807493"/>
              <a:gd name="connsiteY1" fmla="*/ 1637731 h 3275463"/>
              <a:gd name="connsiteX2" fmla="*/ 548186 w 807493"/>
              <a:gd name="connsiteY2" fmla="*/ 3275463 h 32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493" h="3275463">
                <a:moveTo>
                  <a:pt x="807493" y="0"/>
                </a:moveTo>
                <a:cubicBezTo>
                  <a:pt x="446964" y="545910"/>
                  <a:pt x="86436" y="1091821"/>
                  <a:pt x="43218" y="1637731"/>
                </a:cubicBezTo>
                <a:cubicBezTo>
                  <a:pt x="0" y="2183642"/>
                  <a:pt x="434455" y="2984311"/>
                  <a:pt x="548186" y="32754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581400" y="5791200"/>
            <a:ext cx="2514600" cy="721056"/>
          </a:xfrm>
          <a:custGeom>
            <a:avLst/>
            <a:gdLst>
              <a:gd name="connsiteX0" fmla="*/ 2825087 w 2825087"/>
              <a:gd name="connsiteY0" fmla="*/ 95535 h 807492"/>
              <a:gd name="connsiteX1" fmla="*/ 1787857 w 2825087"/>
              <a:gd name="connsiteY1" fmla="*/ 791570 h 807492"/>
              <a:gd name="connsiteX2" fmla="*/ 0 w 2825087"/>
              <a:gd name="connsiteY2" fmla="*/ 0 h 80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087" h="807492">
                <a:moveTo>
                  <a:pt x="2825087" y="95535"/>
                </a:moveTo>
                <a:cubicBezTo>
                  <a:pt x="2541896" y="451513"/>
                  <a:pt x="2258705" y="807492"/>
                  <a:pt x="1787857" y="791570"/>
                </a:cubicBezTo>
                <a:cubicBezTo>
                  <a:pt x="1317009" y="775648"/>
                  <a:pt x="304800" y="141027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287069" y="3581400"/>
            <a:ext cx="494731" cy="2027830"/>
          </a:xfrm>
          <a:custGeom>
            <a:avLst/>
            <a:gdLst>
              <a:gd name="connsiteX0" fmla="*/ 209265 w 645994"/>
              <a:gd name="connsiteY0" fmla="*/ 2169994 h 2169994"/>
              <a:gd name="connsiteX1" fmla="*/ 72788 w 645994"/>
              <a:gd name="connsiteY1" fmla="*/ 873457 h 2169994"/>
              <a:gd name="connsiteX2" fmla="*/ 645994 w 645994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994" h="2169994">
                <a:moveTo>
                  <a:pt x="209265" y="2169994"/>
                </a:moveTo>
                <a:cubicBezTo>
                  <a:pt x="104632" y="1702558"/>
                  <a:pt x="0" y="1235123"/>
                  <a:pt x="72788" y="873457"/>
                </a:cubicBezTo>
                <a:cubicBezTo>
                  <a:pt x="145576" y="511791"/>
                  <a:pt x="395785" y="255895"/>
                  <a:pt x="64599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40" idx="2"/>
          </p:cNvCxnSpPr>
          <p:nvPr/>
        </p:nvCxnSpPr>
        <p:spPr>
          <a:xfrm flipV="1">
            <a:off x="6781800" y="34290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6" idx="1"/>
          </p:cNvCxnSpPr>
          <p:nvPr/>
        </p:nvCxnSpPr>
        <p:spPr>
          <a:xfrm>
            <a:off x="4419600" y="4953001"/>
            <a:ext cx="76200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" idx="2"/>
          </p:cNvCxnSpPr>
          <p:nvPr/>
        </p:nvCxnSpPr>
        <p:spPr>
          <a:xfrm>
            <a:off x="4399484" y="5486401"/>
            <a:ext cx="96316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8" idx="2"/>
          </p:cNvCxnSpPr>
          <p:nvPr/>
        </p:nvCxnSpPr>
        <p:spPr>
          <a:xfrm flipH="1" flipV="1">
            <a:off x="3352800" y="5638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HASIL SIMULASI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800600"/>
          </a:xfrm>
        </p:spPr>
        <p:txBody>
          <a:bodyPr>
            <a:normAutofit fontScale="85000" lnSpcReduction="20000"/>
          </a:bodyPr>
          <a:lstStyle/>
          <a:p>
            <a:pPr marL="5711825" indent="-265113"/>
            <a:endParaRPr lang="en-US" sz="2600" dirty="0" smtClean="0"/>
          </a:p>
          <a:p>
            <a:pPr algn="r"/>
            <a:endParaRPr lang="en-US" dirty="0" smtClean="0"/>
          </a:p>
          <a:p>
            <a:pPr lvl="6"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718175" indent="-5718175" algn="r">
              <a:buNone/>
            </a:pPr>
            <a:r>
              <a:rPr lang="en-US" dirty="0" smtClean="0"/>
              <a:t>	</a:t>
            </a:r>
          </a:p>
          <a:p>
            <a:pPr algn="r">
              <a:buNone/>
            </a:pPr>
            <a:r>
              <a:rPr lang="en-US" dirty="0" smtClean="0"/>
              <a:t>			</a:t>
            </a:r>
          </a:p>
          <a:p>
            <a:pPr algn="r">
              <a:buNone/>
            </a:pPr>
            <a:r>
              <a:rPr lang="en-US" dirty="0" smtClean="0"/>
              <a:t>				</a:t>
            </a:r>
          </a:p>
          <a:p>
            <a:pPr algn="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     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r>
              <a:rPr lang="en-US" dirty="0" smtClean="0"/>
              <a:t>                 I = 1 kW/m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8696" t="15365" r="8129" b="10327"/>
          <a:stretch>
            <a:fillRect/>
          </a:stretch>
        </p:blipFill>
        <p:spPr bwMode="auto">
          <a:xfrm>
            <a:off x="457200" y="1371600"/>
            <a:ext cx="601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29400" y="4572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cell</a:t>
            </a:r>
            <a:r>
              <a:rPr lang="en-US" dirty="0" smtClean="0"/>
              <a:t> </a:t>
            </a:r>
            <a:r>
              <a:rPr lang="en-US" dirty="0" err="1" smtClean="0"/>
              <a:t>berosilasi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puncak</a:t>
            </a:r>
            <a:r>
              <a:rPr lang="en-US" dirty="0" smtClean="0"/>
              <a:t>= 50.46W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3200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cell</a:t>
            </a:r>
            <a:r>
              <a:rPr lang="en-US" dirty="0" smtClean="0"/>
              <a:t> </a:t>
            </a:r>
            <a:r>
              <a:rPr lang="en-US" dirty="0" err="1" smtClean="0"/>
              <a:t>berosilasi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17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HASIL SIMULASI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88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 l="30469" t="58333" r="30469" b="14583"/>
          <a:stretch>
            <a:fillRect/>
          </a:stretch>
        </p:blipFill>
        <p:spPr bwMode="auto">
          <a:xfrm>
            <a:off x="1752600" y="20574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HASIL SIMULASI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 t="8564" r="302"/>
          <a:stretch>
            <a:fillRect/>
          </a:stretch>
        </p:blipFill>
        <p:spPr bwMode="auto">
          <a:xfrm>
            <a:off x="1219200" y="12192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6172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I = 1 kW/m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hill climbing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manual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315" t="51974" r="23036" b="15576"/>
          <a:stretch>
            <a:fillRect/>
          </a:stretch>
        </p:blipFill>
        <p:spPr bwMode="auto">
          <a:xfrm>
            <a:off x="1524000" y="2133600"/>
            <a:ext cx="606247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83880" cy="5943600"/>
          </a:xfrm>
        </p:spPr>
        <p:txBody>
          <a:bodyPr/>
          <a:lstStyle/>
          <a:p>
            <a:r>
              <a:rPr lang="en-US" i="1" dirty="0" smtClean="0"/>
              <a:t>Photovoltaic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Tingkat </a:t>
            </a:r>
            <a:r>
              <a:rPr lang="en-US" dirty="0" err="1" smtClean="0"/>
              <a:t>Penyinaran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14062" t="37500" r="54688" b="15625"/>
          <a:stretch>
            <a:fillRect/>
          </a:stretch>
        </p:blipFill>
        <p:spPr bwMode="auto">
          <a:xfrm>
            <a:off x="457200" y="1447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l="28906" t="37500" r="24219" b="20833"/>
          <a:stretch>
            <a:fillRect/>
          </a:stretch>
        </p:blipFill>
        <p:spPr bwMode="auto">
          <a:xfrm>
            <a:off x="2971800" y="1371600"/>
            <a:ext cx="5676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5029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dirty="0" smtClean="0"/>
              <a:t>MPPT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PV </a:t>
            </a:r>
            <a:r>
              <a:rPr lang="en-US" dirty="0" err="1" smtClean="0"/>
              <a:t>bergeser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i="1" dirty="0" smtClean="0"/>
              <a:t>p-v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pPr marL="109538" indent="-109538">
              <a:buFont typeface="Arial" pitchFamily="34" charset="0"/>
              <a:buChar char="•"/>
            </a:pPr>
            <a:r>
              <a:rPr lang="en-US" dirty="0" smtClean="0"/>
              <a:t>MPPT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PV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“</a:t>
            </a:r>
            <a:r>
              <a:rPr lang="en-US" i="1" dirty="0" smtClean="0"/>
              <a:t>climbing up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i="1" dirty="0" smtClean="0"/>
              <a:t>p-v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880" cy="5029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Karaktristik</a:t>
            </a:r>
            <a:r>
              <a:rPr lang="en-US" sz="2400" dirty="0" smtClean="0"/>
              <a:t> PV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dimodelkan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arus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PV.</a:t>
            </a:r>
          </a:p>
          <a:p>
            <a:r>
              <a:rPr lang="en-US" sz="2400" dirty="0" smtClean="0"/>
              <a:t>MPPT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,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penyinaran</a:t>
            </a:r>
            <a:r>
              <a:rPr lang="en-US" sz="2400" dirty="0" smtClean="0"/>
              <a:t> MPPT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mendorong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bergeser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kurva</a:t>
            </a:r>
            <a:r>
              <a:rPr lang="en-US" sz="2400" dirty="0" smtClean="0"/>
              <a:t> p-v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climbing up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kurva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.</a:t>
            </a:r>
          </a:p>
          <a:p>
            <a:r>
              <a:rPr lang="de-DE" sz="2400" dirty="0" smtClean="0"/>
              <a:t>Cúk converter berfungsi dengan baik untuk mentransfer daya maksimum dari PV ke beban dengan dukungan MPPT.</a:t>
            </a:r>
          </a:p>
          <a:p>
            <a:r>
              <a:rPr lang="de-DE" sz="2400" dirty="0" smtClean="0"/>
              <a:t>Rangkaian PV dan cúk converter dapat digabungkan dengan baik.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LATAR 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s-CO" i="1" dirty="0" smtClean="0"/>
              <a:t>	</a:t>
            </a:r>
            <a:r>
              <a:rPr lang="it-IT" sz="2400" dirty="0" smtClean="0"/>
              <a:t>Cahaya Matahari sebagai sumber energi primer tersedia sepanjang tahun di semua tempat di muka bumi. Tapi dengan fluktuasi tingkat penyinaran matahari menyebabkan daya keluaran dari </a:t>
            </a:r>
            <a:r>
              <a:rPr lang="it-IT" sz="2400" i="1" dirty="0" smtClean="0"/>
              <a:t>Photovoltaic</a:t>
            </a:r>
            <a:r>
              <a:rPr lang="it-IT" sz="2400" dirty="0" smtClean="0"/>
              <a:t> yang bervariasi. 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 034"/>
          <p:cNvPicPr/>
          <p:nvPr/>
        </p:nvPicPr>
        <p:blipFill>
          <a:blip r:embed="rId2">
            <a:lum bright="24000" contrast="60000"/>
            <a:grayscl/>
          </a:blip>
          <a:srcRect l="5804" t="4318" r="3571" b="8305"/>
          <a:stretch>
            <a:fillRect/>
          </a:stretch>
        </p:blipFill>
        <p:spPr bwMode="auto">
          <a:xfrm>
            <a:off x="2133600" y="3581400"/>
            <a:ext cx="495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	</a:t>
            </a:r>
            <a:r>
              <a:rPr lang="es-CO" sz="2400" dirty="0" err="1" smtClean="0"/>
              <a:t>Membuat</a:t>
            </a:r>
            <a:r>
              <a:rPr lang="es-CO" sz="2400" dirty="0" smtClean="0"/>
              <a:t> </a:t>
            </a:r>
            <a:r>
              <a:rPr lang="en-US" sz="2400" i="1" dirty="0" err="1" smtClean="0"/>
              <a:t>Cúk</a:t>
            </a:r>
            <a:r>
              <a:rPr lang="en-US" sz="2400" i="1" dirty="0" smtClean="0"/>
              <a:t> Converter</a:t>
            </a:r>
            <a:r>
              <a:rPr lang="en-US" sz="2400" dirty="0" smtClean="0"/>
              <a:t> </a:t>
            </a:r>
            <a:r>
              <a:rPr lang="es-CO" sz="2400" dirty="0" smtClean="0"/>
              <a:t>yang </a:t>
            </a:r>
            <a:r>
              <a:rPr lang="es-CO" sz="2400" dirty="0" err="1" smtClean="0"/>
              <a:t>dikontrol</a:t>
            </a:r>
            <a:r>
              <a:rPr lang="es-CO" sz="2400" dirty="0" smtClean="0"/>
              <a:t> </a:t>
            </a:r>
            <a:r>
              <a:rPr lang="es-CO" sz="2400" dirty="0" err="1" smtClean="0"/>
              <a:t>oleh</a:t>
            </a:r>
            <a:r>
              <a:rPr lang="es-CO" sz="2400" dirty="0" smtClean="0"/>
              <a:t> MPPT </a:t>
            </a:r>
            <a:r>
              <a:rPr lang="es-CO" sz="2400" dirty="0" err="1" smtClean="0"/>
              <a:t>untuk</a:t>
            </a:r>
            <a:r>
              <a:rPr lang="es-CO" sz="2400" dirty="0" smtClean="0"/>
              <a:t> </a:t>
            </a:r>
            <a:r>
              <a:rPr lang="es-CO" sz="2400" dirty="0" err="1" smtClean="0"/>
              <a:t>menghasilkan</a:t>
            </a:r>
            <a:r>
              <a:rPr lang="es-CO" sz="2400" dirty="0" smtClean="0"/>
              <a:t> </a:t>
            </a:r>
            <a:r>
              <a:rPr lang="es-CO" sz="2400" dirty="0" err="1" smtClean="0"/>
              <a:t>daya</a:t>
            </a:r>
            <a:r>
              <a:rPr lang="es-CO" sz="2400" dirty="0" smtClean="0"/>
              <a:t> </a:t>
            </a:r>
            <a:r>
              <a:rPr lang="es-CO" sz="2400" dirty="0" err="1" smtClean="0"/>
              <a:t>keluaran</a:t>
            </a:r>
            <a:r>
              <a:rPr lang="es-CO" sz="2400" dirty="0" smtClean="0"/>
              <a:t> </a:t>
            </a:r>
            <a:r>
              <a:rPr lang="es-CO" sz="2400" dirty="0" err="1" smtClean="0"/>
              <a:t>maksimum</a:t>
            </a:r>
            <a:r>
              <a:rPr lang="es-CO" sz="2400" dirty="0" smtClean="0"/>
              <a:t> </a:t>
            </a:r>
            <a:r>
              <a:rPr lang="es-CO" sz="2400" dirty="0" err="1" smtClean="0"/>
              <a:t>dari</a:t>
            </a:r>
            <a:r>
              <a:rPr lang="es-CO" sz="2400" dirty="0" smtClean="0"/>
              <a:t> </a:t>
            </a:r>
            <a:r>
              <a:rPr lang="es-CO" sz="2400" i="1" dirty="0" err="1" smtClean="0"/>
              <a:t>Photovoltaic</a:t>
            </a:r>
            <a:endParaRPr lang="en-US" sz="24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00400"/>
            <a:ext cx="52179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hotovolta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3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US" dirty="0" smtClean="0"/>
              <a:t>PHOTOVOLTAIC (PV)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</a:t>
            </a:r>
            <a:r>
              <a:rPr lang="id-ID" dirty="0" smtClean="0"/>
              <a:t>onversi </a:t>
            </a:r>
            <a:r>
              <a:rPr lang="id-ID" dirty="0" smtClean="0"/>
              <a:t>cahaya matahari secara langsung untuk diubah menjadi listrik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/>
          <a:lstStyle/>
          <a:p>
            <a:pPr>
              <a:buNone/>
            </a:pPr>
            <a:r>
              <a:rPr lang="en-ID" dirty="0" smtClean="0"/>
              <a:t>	Model PV </a:t>
            </a:r>
            <a:r>
              <a:rPr lang="en-ID" dirty="0" err="1" smtClean="0"/>
              <a:t>dibuat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persamaan</a:t>
            </a:r>
            <a:r>
              <a:rPr lang="en-ID" dirty="0" smtClean="0"/>
              <a:t> </a:t>
            </a:r>
            <a:r>
              <a:rPr lang="en-ID" dirty="0" err="1" smtClean="0"/>
              <a:t>arus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arus</a:t>
            </a:r>
            <a:r>
              <a:rPr lang="en-ID" dirty="0" smtClean="0"/>
              <a:t> yang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PV</a:t>
            </a:r>
            <a:r>
              <a:rPr lang="en-ID" i="1" dirty="0" smtClean="0"/>
              <a:t>, </a:t>
            </a:r>
            <a:r>
              <a:rPr lang="en-ID" dirty="0" smtClean="0"/>
              <a:t>yang </a:t>
            </a:r>
            <a:r>
              <a:rPr lang="en-ID" dirty="0" err="1" smtClean="0"/>
              <a:t>mana</a:t>
            </a:r>
            <a:r>
              <a:rPr lang="en-ID" dirty="0" smtClean="0"/>
              <a:t> </a:t>
            </a:r>
            <a:r>
              <a:rPr lang="en-ID" dirty="0" err="1" smtClean="0"/>
              <a:t>diberikan</a:t>
            </a:r>
            <a:r>
              <a:rPr lang="en-ID" dirty="0" smtClean="0"/>
              <a:t>:</a:t>
            </a:r>
          </a:p>
          <a:p>
            <a:pPr>
              <a:buNone/>
            </a:pPr>
            <a:endParaRPr lang="en-ID" dirty="0" smtClean="0"/>
          </a:p>
          <a:p>
            <a:pPr>
              <a:buNone/>
            </a:pPr>
            <a:r>
              <a:rPr lang="en-ID" dirty="0" smtClean="0"/>
              <a:t>	</a:t>
            </a:r>
          </a:p>
          <a:p>
            <a:pPr>
              <a:buNone/>
            </a:pPr>
            <a:r>
              <a:rPr lang="en-ID" dirty="0" smtClean="0"/>
              <a:t>	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aplikasi</a:t>
            </a:r>
            <a:r>
              <a:rPr lang="en-ID" dirty="0" smtClean="0"/>
              <a:t>, yang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modul</a:t>
            </a:r>
            <a:r>
              <a:rPr lang="en-ID" dirty="0" smtClean="0"/>
              <a:t> PV </a:t>
            </a:r>
            <a:r>
              <a:rPr lang="en-ID" dirty="0" err="1" smtClean="0"/>
              <a:t>dari</a:t>
            </a:r>
            <a:r>
              <a:rPr lang="en-ID" dirty="0" smtClean="0"/>
              <a:t> Power Electronic Laboratory, Sophia University, </a:t>
            </a:r>
            <a:r>
              <a:rPr lang="en-ID" dirty="0" err="1" smtClean="0"/>
              <a:t>Jepang</a:t>
            </a:r>
            <a:r>
              <a:rPr lang="en-ID" dirty="0" smtClean="0"/>
              <a:t> (Fuji Electric Co. ELR-615-160Z) </a:t>
            </a:r>
            <a:r>
              <a:rPr lang="en-ID" dirty="0" err="1" smtClean="0"/>
              <a:t>direpresentasikan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:</a:t>
            </a:r>
          </a:p>
          <a:p>
            <a:pPr>
              <a:buNone/>
            </a:pPr>
            <a:endParaRPr lang="en-ID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05400"/>
            <a:ext cx="6689558" cy="5334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981200"/>
            <a:ext cx="3886200" cy="644121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685800"/>
            <a:ext cx="4353983" cy="83820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l="7954" t="21716" r="38258" b="47980"/>
          <a:stretch>
            <a:fillRect/>
          </a:stretch>
        </p:blipFill>
        <p:spPr bwMode="auto">
          <a:xfrm>
            <a:off x="1219200" y="1981200"/>
            <a:ext cx="685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/>
          <a:lstStyle/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PV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    I = 1kW/m</a:t>
            </a:r>
            <a:r>
              <a:rPr lang="en-US" baseline="30000" dirty="0" smtClean="0"/>
              <a:t>2                                  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-v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191000" y="1447800"/>
          <a:ext cx="4572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2971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487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 l="19531" t="36458" r="60938" b="20833"/>
          <a:stretch>
            <a:fillRect/>
          </a:stretch>
        </p:blipFill>
        <p:spPr bwMode="auto">
          <a:xfrm>
            <a:off x="1371600" y="1371600"/>
            <a:ext cx="22860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/>
          <a:lstStyle/>
          <a:p>
            <a:r>
              <a:rPr lang="en-US" dirty="0" smtClean="0"/>
              <a:t>Maximum Power Point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3906" t="8333" r="50000" b="44792"/>
          <a:stretch>
            <a:fillRect/>
          </a:stretch>
        </p:blipFill>
        <p:spPr bwMode="auto">
          <a:xfrm>
            <a:off x="1981200" y="1447800"/>
            <a:ext cx="5105400" cy="38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495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876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 smtClean="0"/>
              <a:t>m</a:t>
            </a:r>
            <a:endParaRPr lang="en-US" sz="1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1905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</a:t>
            </a:r>
            <a:r>
              <a:rPr lang="en-US" sz="1400" baseline="-25000" dirty="0" smtClean="0"/>
              <a:t>m</a:t>
            </a:r>
            <a:endParaRPr lang="en-US" sz="14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2356</TotalTime>
  <Words>355</Words>
  <Application>Microsoft Office PowerPoint</Application>
  <PresentationFormat>On-screen Show (4:3)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Aspect</vt:lpstr>
      <vt:lpstr>Visio</vt:lpstr>
      <vt:lpstr>APLIKASI MAXIMUM POWER POINT TRACKING (MPPT) TIPE HILL CLIMBING UNTUK KONVERSI ENERGI PHOTOVOLTAIC </vt:lpstr>
      <vt:lpstr>PEMBAHASAN</vt:lpstr>
      <vt:lpstr>LATAR BELAKANG</vt:lpstr>
      <vt:lpstr>TUJUAN</vt:lpstr>
      <vt:lpstr>PHOTOVOLTAIC (PV)</vt:lpstr>
      <vt:lpstr>Slide 6</vt:lpstr>
      <vt:lpstr>Slide 7</vt:lpstr>
      <vt:lpstr>Slide 8</vt:lpstr>
      <vt:lpstr>Slide 9</vt:lpstr>
      <vt:lpstr>Slide 10</vt:lpstr>
      <vt:lpstr>MPPT</vt:lpstr>
      <vt:lpstr>HILL CLIMBING</vt:lpstr>
      <vt:lpstr>Slide 13</vt:lpstr>
      <vt:lpstr>Slide 14</vt:lpstr>
      <vt:lpstr>Slide 15</vt:lpstr>
      <vt:lpstr>Slide 16</vt:lpstr>
      <vt:lpstr>Cúk Converter</vt:lpstr>
      <vt:lpstr>Slide 18</vt:lpstr>
      <vt:lpstr>Slide 19</vt:lpstr>
      <vt:lpstr>Rangkaian Kombinasi</vt:lpstr>
      <vt:lpstr>HASIL SIMULASI</vt:lpstr>
      <vt:lpstr>HASIL SIMULASI</vt:lpstr>
      <vt:lpstr>HASIL SIMULASI</vt:lpstr>
      <vt:lpstr>Slide 24</vt:lpstr>
      <vt:lpstr>Slide 25</vt:lpstr>
      <vt:lpstr>KESIMPULAN</vt:lpstr>
      <vt:lpstr>TERIMA KASIH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MAXIMUM POWER POINT TRACKING (MPPT) TIPE HILL CLIMBINGUNTUK KONVERSI ENERGI PHOTOVOLTAIC </dc:title>
  <dc:creator> </dc:creator>
  <cp:lastModifiedBy> </cp:lastModifiedBy>
  <cp:revision>160</cp:revision>
  <dcterms:created xsi:type="dcterms:W3CDTF">2010-12-06T16:13:16Z</dcterms:created>
  <dcterms:modified xsi:type="dcterms:W3CDTF">2010-12-14T17:32:39Z</dcterms:modified>
</cp:coreProperties>
</file>