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31"/>
  </p:notesMasterIdLst>
  <p:sldIdLst>
    <p:sldId id="256" r:id="rId2"/>
    <p:sldId id="279" r:id="rId3"/>
    <p:sldId id="303" r:id="rId4"/>
    <p:sldId id="277" r:id="rId5"/>
    <p:sldId id="327" r:id="rId6"/>
    <p:sldId id="306" r:id="rId7"/>
    <p:sldId id="309" r:id="rId8"/>
    <p:sldId id="313" r:id="rId9"/>
    <p:sldId id="331" r:id="rId10"/>
    <p:sldId id="332" r:id="rId11"/>
    <p:sldId id="333" r:id="rId12"/>
    <p:sldId id="312" r:id="rId13"/>
    <p:sldId id="334" r:id="rId14"/>
    <p:sldId id="342" r:id="rId15"/>
    <p:sldId id="343" r:id="rId16"/>
    <p:sldId id="337" r:id="rId17"/>
    <p:sldId id="338" r:id="rId18"/>
    <p:sldId id="344" r:id="rId19"/>
    <p:sldId id="314" r:id="rId20"/>
    <p:sldId id="322" r:id="rId21"/>
    <p:sldId id="316" r:id="rId22"/>
    <p:sldId id="319" r:id="rId23"/>
    <p:sldId id="282" r:id="rId24"/>
    <p:sldId id="280" r:id="rId25"/>
    <p:sldId id="288" r:id="rId26"/>
    <p:sldId id="320" r:id="rId27"/>
    <p:sldId id="295" r:id="rId28"/>
    <p:sldId id="321" r:id="rId29"/>
    <p:sldId id="302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2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2D7383-EFE4-4286-800D-413086B33948}" type="datetimeFigureOut">
              <a:rPr lang="en-AU"/>
              <a:pPr>
                <a:defRPr/>
              </a:pPr>
              <a:t>1/07/2016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062E6-E96F-4CB0-A88F-19DD55B82A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4096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2" y="6165302"/>
            <a:ext cx="3999746" cy="72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6" y="5695594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C1468ECA-881A-4C0C-8486-81A2653315D2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695594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695594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1800000" y="6309319"/>
            <a:ext cx="5544617" cy="7200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6"/>
          <p:cNvSpPr/>
          <p:nvPr userDrawn="1"/>
        </p:nvSpPr>
        <p:spPr>
          <a:xfrm>
            <a:off x="4571999" y="6453336"/>
            <a:ext cx="4114801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8"/>
          <p:cNvSpPr/>
          <p:nvPr userDrawn="1"/>
        </p:nvSpPr>
        <p:spPr>
          <a:xfrm>
            <a:off x="448091" y="441325"/>
            <a:ext cx="2719909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9"/>
          <p:cNvSpPr/>
          <p:nvPr userDrawn="1"/>
        </p:nvSpPr>
        <p:spPr>
          <a:xfrm>
            <a:off x="5976001" y="441325"/>
            <a:ext cx="2710800" cy="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0"/>
          <p:cNvSpPr/>
          <p:nvPr userDrawn="1"/>
        </p:nvSpPr>
        <p:spPr>
          <a:xfrm>
            <a:off x="3216601" y="441325"/>
            <a:ext cx="2710800" cy="72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271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3C5675-9009-4CA0-A36D-EAF1E375DD8F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4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DE356301-9E17-47D8-A8B9-98D701B78CC0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8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5A7D73-8499-4600-8857-D9D933542A4A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9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2E59B29C-2A54-48DC-B14F-268C2249AC6A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6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E3E54-2FB3-4177-9A95-BACD3A3F67A2}" type="datetime1">
              <a:rPr lang="en-AU" smtClean="0"/>
              <a:t>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D60F34-42E2-4813-B017-BCA2D2EBCBBF}" type="datetime1">
              <a:rPr lang="en-AU" smtClean="0"/>
              <a:t>1/07/2016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1FF5FA-3970-43CF-BB5C-41EB7F05A4C1}" type="datetime1">
              <a:rPr lang="en-AU" smtClean="0"/>
              <a:t>1/07/2016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84A6F-8741-49E5-A3DB-30916581B333}" type="datetime1">
              <a:rPr lang="en-AU" smtClean="0"/>
              <a:t>1/07/2016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83831676-0131-4559-9CFD-3FBAF31ED72A}" type="datetime1">
              <a:rPr lang="en-AU" smtClean="0"/>
              <a:t>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27431-BE5D-4898-B73E-6846DA0E62E5}" type="datetime1">
              <a:rPr lang="en-AU" smtClean="0"/>
              <a:t>1/07/2016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1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505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809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169BD0A-0290-442D-8F16-00F2879B7E0D}" type="datetime1">
              <a:rPr lang="en-AU" smtClean="0"/>
              <a:t>1/07/2016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805264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6332" y="645118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6"/>
          <p:cNvSpPr/>
          <p:nvPr userDrawn="1"/>
        </p:nvSpPr>
        <p:spPr>
          <a:xfrm>
            <a:off x="448092" y="6165302"/>
            <a:ext cx="3999746" cy="72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6"/>
          <p:cNvSpPr/>
          <p:nvPr userDrawn="1"/>
        </p:nvSpPr>
        <p:spPr>
          <a:xfrm>
            <a:off x="1800000" y="6309319"/>
            <a:ext cx="5544617" cy="7200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6"/>
          <p:cNvSpPr/>
          <p:nvPr userDrawn="1"/>
        </p:nvSpPr>
        <p:spPr>
          <a:xfrm>
            <a:off x="4571999" y="6453336"/>
            <a:ext cx="4114801" cy="7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37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4427984" y="5517232"/>
            <a:ext cx="4392488" cy="79283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AU" sz="1800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Author: Craig Harrison</a:t>
            </a:r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3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Director, I S Systems Pty Limited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6621" y="2340000"/>
            <a:ext cx="5940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System Stability &amp; Efficiency Improvements through DC Techniques</a:t>
            </a:r>
            <a:endParaRPr lang="en-A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16632"/>
            <a:ext cx="4968552" cy="3693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PPA Conference, 1</a:t>
            </a:r>
            <a:r>
              <a:rPr lang="en-AU" sz="16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</a:t>
            </a:r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to 5</a:t>
            </a:r>
            <a:r>
              <a:rPr lang="en-AU" sz="16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 </a:t>
            </a:r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August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Typical Solar Data (Source: UQ)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44" y="1372110"/>
            <a:ext cx="6129712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68000" y="972000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000" i="1" dirty="0" smtClean="0">
                <a:solidFill>
                  <a:srgbClr val="FF0000"/>
                </a:solidFill>
                <a:latin typeface="Calibri" pitchFamily="34" charset="0"/>
              </a:rPr>
              <a:t>A More Typical Day …</a:t>
            </a:r>
            <a:endParaRPr lang="en-AU" sz="20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Typical Solar Data (Source: UQ)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3" y="1340769"/>
            <a:ext cx="1260000" cy="79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44" y="1340768"/>
            <a:ext cx="1260000" cy="82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344" y="1484784"/>
            <a:ext cx="1260000" cy="6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1516755"/>
            <a:ext cx="1260000" cy="6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96" y="1753789"/>
            <a:ext cx="1260000" cy="43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96" y="1389277"/>
            <a:ext cx="1260000" cy="8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81" y="1376226"/>
            <a:ext cx="1260000" cy="82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3" y="2348880"/>
            <a:ext cx="1260000" cy="8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44" y="2346642"/>
            <a:ext cx="1260000" cy="82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96" y="2348880"/>
            <a:ext cx="1260000" cy="8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2355172"/>
            <a:ext cx="1260000" cy="8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96" y="2355172"/>
            <a:ext cx="1260000" cy="82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96" y="2358367"/>
            <a:ext cx="1260000" cy="8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129" y="2366842"/>
            <a:ext cx="1260000" cy="79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3" y="3284984"/>
            <a:ext cx="1260000" cy="826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20" y="3573016"/>
            <a:ext cx="1260000" cy="5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86" y="3293920"/>
            <a:ext cx="1260000" cy="8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01" y="3283747"/>
            <a:ext cx="1260000" cy="82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96" y="3293920"/>
            <a:ext cx="1260000" cy="82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34" y="3283747"/>
            <a:ext cx="1260000" cy="81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24" y="3283643"/>
            <a:ext cx="1260000" cy="8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5" y="4293096"/>
            <a:ext cx="1260000" cy="82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30" y="4437111"/>
            <a:ext cx="1260000" cy="67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01" y="4437111"/>
            <a:ext cx="1260000" cy="66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96" y="4437111"/>
            <a:ext cx="1260000" cy="67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2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01" y="4581128"/>
            <a:ext cx="1260000" cy="52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29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96" y="4437111"/>
            <a:ext cx="1260000" cy="67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96" y="4581127"/>
            <a:ext cx="1260000" cy="53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31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15" y="5445224"/>
            <a:ext cx="1260000" cy="6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07" y="5589240"/>
            <a:ext cx="1260000" cy="5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96" y="5445224"/>
            <a:ext cx="1260000" cy="67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468000" y="972000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000" i="1" dirty="0" smtClean="0">
                <a:solidFill>
                  <a:srgbClr val="FF0000"/>
                </a:solidFill>
                <a:latin typeface="Calibri" pitchFamily="34" charset="0"/>
              </a:rPr>
              <a:t>A Month in January 2016</a:t>
            </a:r>
            <a:endParaRPr lang="en-AU" sz="20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Variable Speed Generation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76000" y="1260000"/>
            <a:ext cx="81419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Fast Response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Spinning reserve Genset is online – No starting or synchronising time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Reduced fuel consumption </a:t>
            </a:r>
            <a:r>
              <a:rPr lang="en-US" b="1" dirty="0"/>
              <a:t>– </a:t>
            </a:r>
            <a:r>
              <a:rPr lang="en-US" b="1" dirty="0" smtClean="0"/>
              <a:t>Spinning reserve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Facilitates higher load factor – Security without burning more fuel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Ramp rate smoothing option with large DC link capacitors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Online Inverter can function as a static VAR generator – Reduced VAR</a:t>
            </a:r>
          </a:p>
          <a:p>
            <a:r>
              <a:rPr lang="en-US" b="1" dirty="0" smtClean="0"/>
              <a:t>     demand on generators – Higher load factors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9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6" y="1143305"/>
            <a:ext cx="5880321" cy="4846292"/>
          </a:xfrm>
          <a:prstGeom prst="rect">
            <a:avLst/>
          </a:prstGeom>
        </p:spPr>
      </p:pic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Engine &amp; Generation Characteristics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817" y="320580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Load</a:t>
            </a:r>
          </a:p>
          <a:p>
            <a:r>
              <a:rPr lang="en-AU" sz="1600" b="1" dirty="0">
                <a:latin typeface="Calibri" panose="020F0502020204030204" pitchFamily="34" charset="0"/>
              </a:rPr>
              <a:t>(</a:t>
            </a:r>
            <a:r>
              <a:rPr lang="en-AU" sz="1600" b="1" dirty="0" smtClean="0">
                <a:latin typeface="Calibri" panose="020F0502020204030204" pitchFamily="34" charset="0"/>
              </a:rPr>
              <a:t>kW)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8234" y="5847043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Speed (RPM)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1310" y="4175803"/>
            <a:ext cx="1325170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Specific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Fuel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Consumption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Contours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(g/kWh)</a:t>
            </a:r>
            <a:endParaRPr lang="en-A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36096" y="3922534"/>
            <a:ext cx="504056" cy="3854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892818" y="4149080"/>
            <a:ext cx="1048492" cy="37697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33635" y="1732670"/>
            <a:ext cx="116089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1500 kW,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1800 RPM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Engine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6454974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 Only</a:t>
            </a:r>
            <a:endParaRPr lang="en-AU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1310" y="3270349"/>
            <a:ext cx="129663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1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Power = f(n</a:t>
            </a:r>
            <a:r>
              <a:rPr lang="en-AU" sz="1600" b="1" baseline="30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A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688124" y="3073034"/>
            <a:ext cx="1253186" cy="3215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932648" y="1109682"/>
            <a:ext cx="1020143" cy="105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5"/>
          <p:cNvSpPr/>
          <p:nvPr/>
        </p:nvSpPr>
        <p:spPr>
          <a:xfrm>
            <a:off x="1371817" y="5824654"/>
            <a:ext cx="895927" cy="16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5"/>
          <p:cNvSpPr/>
          <p:nvPr/>
        </p:nvSpPr>
        <p:spPr>
          <a:xfrm>
            <a:off x="7082680" y="5720905"/>
            <a:ext cx="870111" cy="29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6" y="1143305"/>
            <a:ext cx="5880321" cy="4846292"/>
          </a:xfrm>
          <a:prstGeom prst="rect">
            <a:avLst/>
          </a:prstGeom>
        </p:spPr>
      </p:pic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Engine &amp; Generation Characteristics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817" y="320580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Load</a:t>
            </a:r>
          </a:p>
          <a:p>
            <a:r>
              <a:rPr lang="en-AU" sz="1600" b="1" dirty="0">
                <a:latin typeface="Calibri" panose="020F0502020204030204" pitchFamily="34" charset="0"/>
              </a:rPr>
              <a:t>(</a:t>
            </a:r>
            <a:r>
              <a:rPr lang="en-AU" sz="1600" b="1" dirty="0" smtClean="0">
                <a:latin typeface="Calibri" panose="020F0502020204030204" pitchFamily="34" charset="0"/>
              </a:rPr>
              <a:t>kW)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3635" y="1732670"/>
            <a:ext cx="116089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1500 kW,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1800 RPM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Engine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6454974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 Only</a:t>
            </a:r>
            <a:endParaRPr lang="en-AU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2648" y="1109682"/>
            <a:ext cx="1020143" cy="105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5"/>
          <p:cNvSpPr/>
          <p:nvPr/>
        </p:nvSpPr>
        <p:spPr>
          <a:xfrm>
            <a:off x="1371817" y="5824654"/>
            <a:ext cx="895927" cy="16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5"/>
          <p:cNvSpPr/>
          <p:nvPr/>
        </p:nvSpPr>
        <p:spPr>
          <a:xfrm>
            <a:off x="7082680" y="5720905"/>
            <a:ext cx="870111" cy="29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6"/>
          <p:cNvCxnSpPr/>
          <p:nvPr/>
        </p:nvCxnSpPr>
        <p:spPr>
          <a:xfrm flipH="1">
            <a:off x="6627638" y="4115839"/>
            <a:ext cx="435825" cy="913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/>
          <p:nvPr/>
        </p:nvCxnSpPr>
        <p:spPr>
          <a:xfrm flipV="1">
            <a:off x="6554914" y="5180572"/>
            <a:ext cx="0" cy="54033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/>
          <p:cNvCxnSpPr/>
          <p:nvPr/>
        </p:nvCxnSpPr>
        <p:spPr>
          <a:xfrm>
            <a:off x="2331190" y="5136172"/>
            <a:ext cx="425703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6482190" y="5069031"/>
            <a:ext cx="145448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5"/>
          <p:cNvSpPr/>
          <p:nvPr/>
        </p:nvSpPr>
        <p:spPr>
          <a:xfrm>
            <a:off x="6932649" y="3284984"/>
            <a:ext cx="951720" cy="2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5"/>
          <p:cNvSpPr/>
          <p:nvPr/>
        </p:nvSpPr>
        <p:spPr>
          <a:xfrm>
            <a:off x="6915808" y="4465802"/>
            <a:ext cx="951720" cy="2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12"/>
          <p:cNvSpPr txBox="1"/>
          <p:nvPr/>
        </p:nvSpPr>
        <p:spPr>
          <a:xfrm>
            <a:off x="6909839" y="3270052"/>
            <a:ext cx="13909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1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305 g/kWh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@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100 % Speed</a:t>
            </a:r>
            <a:endParaRPr lang="en-A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3928234" y="5847043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Speed (RPM)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6" y="1143305"/>
            <a:ext cx="5880321" cy="4846292"/>
          </a:xfrm>
          <a:prstGeom prst="rect">
            <a:avLst/>
          </a:prstGeom>
        </p:spPr>
      </p:pic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Engine &amp; Generation Characteristics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817" y="3205807"/>
            <a:ext cx="596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Load</a:t>
            </a:r>
          </a:p>
          <a:p>
            <a:r>
              <a:rPr lang="en-AU" sz="1600" b="1" dirty="0">
                <a:latin typeface="Calibri" panose="020F0502020204030204" pitchFamily="34" charset="0"/>
              </a:rPr>
              <a:t>(</a:t>
            </a:r>
            <a:r>
              <a:rPr lang="en-AU" sz="1600" b="1" dirty="0" smtClean="0">
                <a:latin typeface="Calibri" panose="020F0502020204030204" pitchFamily="34" charset="0"/>
              </a:rPr>
              <a:t>kW)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3635" y="1732670"/>
            <a:ext cx="1160895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1500 kW,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1800 RPM</a:t>
            </a:r>
          </a:p>
          <a:p>
            <a:pPr algn="ctr"/>
            <a:r>
              <a:rPr lang="en-AU" b="1" dirty="0" smtClean="0">
                <a:latin typeface="Calibri" panose="020F0502020204030204" pitchFamily="34" charset="0"/>
              </a:rPr>
              <a:t>Engine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6454974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Example Only</a:t>
            </a:r>
            <a:endParaRPr lang="en-AU" sz="14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2648" y="1109682"/>
            <a:ext cx="1020143" cy="1050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5"/>
          <p:cNvSpPr/>
          <p:nvPr/>
        </p:nvSpPr>
        <p:spPr>
          <a:xfrm>
            <a:off x="1371817" y="5824654"/>
            <a:ext cx="895927" cy="16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5"/>
          <p:cNvSpPr/>
          <p:nvPr/>
        </p:nvSpPr>
        <p:spPr>
          <a:xfrm>
            <a:off x="7082680" y="5720905"/>
            <a:ext cx="870111" cy="29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Arrow Connector 6"/>
          <p:cNvCxnSpPr/>
          <p:nvPr/>
        </p:nvCxnSpPr>
        <p:spPr>
          <a:xfrm flipH="1">
            <a:off x="6627638" y="4115839"/>
            <a:ext cx="435825" cy="913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/>
          <p:nvPr/>
        </p:nvCxnSpPr>
        <p:spPr>
          <a:xfrm flipV="1">
            <a:off x="6554914" y="5180572"/>
            <a:ext cx="0" cy="54033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/>
          <p:cNvCxnSpPr/>
          <p:nvPr/>
        </p:nvCxnSpPr>
        <p:spPr>
          <a:xfrm>
            <a:off x="2331190" y="5136172"/>
            <a:ext cx="425703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8"/>
          <p:cNvSpPr/>
          <p:nvPr/>
        </p:nvSpPr>
        <p:spPr>
          <a:xfrm>
            <a:off x="6482190" y="5069031"/>
            <a:ext cx="145448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5"/>
          <p:cNvSpPr/>
          <p:nvPr/>
        </p:nvSpPr>
        <p:spPr>
          <a:xfrm>
            <a:off x="6932649" y="3284984"/>
            <a:ext cx="951720" cy="2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 5"/>
          <p:cNvSpPr/>
          <p:nvPr/>
        </p:nvSpPr>
        <p:spPr>
          <a:xfrm>
            <a:off x="6915808" y="4465802"/>
            <a:ext cx="951720" cy="282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12"/>
          <p:cNvSpPr txBox="1"/>
          <p:nvPr/>
        </p:nvSpPr>
        <p:spPr>
          <a:xfrm>
            <a:off x="6909839" y="3270052"/>
            <a:ext cx="13909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1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305 g/kWh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@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100 % Speed</a:t>
            </a:r>
            <a:endParaRPr lang="en-A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3928234" y="5847043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latin typeface="Calibri" panose="020F0502020204030204" pitchFamily="34" charset="0"/>
              </a:rPr>
              <a:t>Speed (RPM)</a:t>
            </a:r>
            <a:endParaRPr lang="en-AU" sz="1600" b="1" dirty="0">
              <a:latin typeface="Calibri" panose="020F050202020403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2569306" y="3283267"/>
            <a:ext cx="13909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1">
            <a:spAutoFit/>
          </a:bodyPr>
          <a:lstStyle/>
          <a:p>
            <a:pPr algn="ctr"/>
            <a:r>
              <a:rPr lang="en-AU" sz="1600" b="1" dirty="0" smtClean="0">
                <a:solidFill>
                  <a:srgbClr val="FF0000"/>
                </a:solidFill>
              </a:rPr>
              <a:t>~ </a:t>
            </a:r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218 g/kWh</a:t>
            </a:r>
            <a:endParaRPr lang="en-AU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@</a:t>
            </a:r>
          </a:p>
          <a:p>
            <a:pPr algn="ctr"/>
            <a:r>
              <a:rPr lang="en-AU" sz="1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50 % </a:t>
            </a:r>
            <a:r>
              <a:rPr lang="en-AU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Speed</a:t>
            </a:r>
          </a:p>
        </p:txBody>
      </p:sp>
      <p:cxnSp>
        <p:nvCxnSpPr>
          <p:cNvPr id="28" name="Straight Arrow Connector 17"/>
          <p:cNvCxnSpPr/>
          <p:nvPr/>
        </p:nvCxnSpPr>
        <p:spPr>
          <a:xfrm>
            <a:off x="3419872" y="4114264"/>
            <a:ext cx="209342" cy="9207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/>
          <p:nvPr/>
        </p:nvCxnSpPr>
        <p:spPr>
          <a:xfrm flipV="1">
            <a:off x="3648090" y="5136172"/>
            <a:ext cx="0" cy="584733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3"/>
          <p:cNvSpPr/>
          <p:nvPr/>
        </p:nvSpPr>
        <p:spPr>
          <a:xfrm>
            <a:off x="3575366" y="5069031"/>
            <a:ext cx="145448" cy="14401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6000" y="1260000"/>
                <a:ext cx="7056784" cy="42884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Diesel Fuel Density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 </a:t>
                </a:r>
                <a:r>
                  <a:rPr lang="en-US" b="1" dirty="0" smtClean="0"/>
                  <a:t>832 g/L</a:t>
                </a:r>
                <a:endParaRPr lang="en-US" b="1" dirty="0"/>
              </a:p>
              <a:p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100 % Speed @ ~ 10 % Base Load (200 kW) </a:t>
                </a:r>
                <a:endParaRPr lang="en-US" b="1" dirty="0"/>
              </a:p>
              <a:p>
                <a:r>
                  <a:rPr lang="en-US" b="1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/>
                            </a:rPr>
                            <m:t>𝟖𝟑𝟐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/>
                            </a:rPr>
                            <m:t>𝒈</m:t>
                          </m:r>
                          <m:r>
                            <a:rPr lang="en-AU" b="1" i="1">
                              <a:latin typeface="Cambria Math"/>
                            </a:rPr>
                            <m:t>/</m:t>
                          </m:r>
                          <m:r>
                            <a:rPr lang="en-AU" b="1" i="1"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AU" b="1" i="1">
                              <a:latin typeface="Cambria Math"/>
                            </a:rPr>
                            <m:t>𝟑𝟎𝟓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/>
                            </a:rPr>
                            <m:t>𝒈</m:t>
                          </m:r>
                          <m:r>
                            <a:rPr lang="en-AU" b="1" i="1">
                              <a:latin typeface="Cambria Math"/>
                            </a:rPr>
                            <m:t>/</m:t>
                          </m:r>
                          <m:r>
                            <a:rPr lang="en-AU" b="1" i="1">
                              <a:latin typeface="Cambria Math"/>
                            </a:rPr>
                            <m:t>𝒌𝑾𝒉</m:t>
                          </m:r>
                        </m:den>
                      </m:f>
                      <m:r>
                        <a:rPr lang="en-AU" b="1">
                          <a:latin typeface="Cambria Math"/>
                        </a:rPr>
                        <m:t>=</m:t>
                      </m:r>
                      <m:r>
                        <a:rPr lang="en-AU" b="1">
                          <a:latin typeface="Cambria Math"/>
                        </a:rPr>
                        <m:t>𝟐</m:t>
                      </m:r>
                      <m:r>
                        <a:rPr lang="en-AU" b="1">
                          <a:latin typeface="Cambria Math"/>
                        </a:rPr>
                        <m:t>.</m:t>
                      </m:r>
                      <m:r>
                        <a:rPr lang="en-AU" b="1">
                          <a:latin typeface="Cambria Math"/>
                        </a:rPr>
                        <m:t>𝟕𝟑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1">
                          <a:latin typeface="Cambria Math"/>
                        </a:rPr>
                        <m:t>𝐤𝐖𝐡</m:t>
                      </m:r>
                      <m:r>
                        <a:rPr lang="en-AU" b="1">
                          <a:latin typeface="Cambria Math"/>
                        </a:rPr>
                        <m:t>/</m:t>
                      </m:r>
                      <m:r>
                        <a:rPr lang="en-AU" b="1">
                          <a:latin typeface="Cambria Math"/>
                        </a:rPr>
                        <m:t>𝐋</m:t>
                      </m:r>
                    </m:oMath>
                  </m:oMathPara>
                </a14:m>
                <a:endParaRPr lang="en-US" b="1" dirty="0" smtClean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50 % </a:t>
                </a:r>
                <a:r>
                  <a:rPr lang="en-US" b="1" dirty="0"/>
                  <a:t>Speed @ </a:t>
                </a:r>
                <a:r>
                  <a:rPr lang="en-US" b="1" dirty="0" smtClean="0"/>
                  <a:t>~ 10 % </a:t>
                </a:r>
                <a:r>
                  <a:rPr lang="en-US" b="1" dirty="0"/>
                  <a:t>Base Load (</a:t>
                </a:r>
                <a:r>
                  <a:rPr lang="en-US" b="1" dirty="0" smtClean="0"/>
                  <a:t>200 kW</a:t>
                </a:r>
                <a:r>
                  <a:rPr lang="en-US" b="1" dirty="0"/>
                  <a:t>)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1" i="1">
                              <a:latin typeface="Cambria Math"/>
                            </a:rPr>
                            <m:t>𝟖𝟑𝟐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/>
                            </a:rPr>
                            <m:t>𝒈</m:t>
                          </m:r>
                          <m:r>
                            <a:rPr lang="en-AU" b="1" i="1">
                              <a:latin typeface="Cambria Math"/>
                            </a:rPr>
                            <m:t>/</m:t>
                          </m:r>
                          <m:r>
                            <a:rPr lang="en-AU" b="1" i="1">
                              <a:latin typeface="Cambria Math"/>
                            </a:rPr>
                            <m:t>𝑳</m:t>
                          </m:r>
                        </m:num>
                        <m:den>
                          <m:r>
                            <a:rPr lang="en-AU" b="1" i="1" smtClean="0">
                              <a:latin typeface="Cambria Math"/>
                            </a:rPr>
                            <m:t>𝟐𝟏𝟖</m:t>
                          </m:r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b="1" i="1">
                              <a:latin typeface="Cambria Math"/>
                            </a:rPr>
                            <m:t>𝒈</m:t>
                          </m:r>
                          <m:r>
                            <a:rPr lang="en-AU" b="1" i="1">
                              <a:latin typeface="Cambria Math"/>
                            </a:rPr>
                            <m:t>/</m:t>
                          </m:r>
                          <m:r>
                            <a:rPr lang="en-AU" b="1" i="1">
                              <a:latin typeface="Cambria Math"/>
                            </a:rPr>
                            <m:t>𝒌𝑾𝒉</m:t>
                          </m:r>
                        </m:den>
                      </m:f>
                      <m:r>
                        <a:rPr lang="en-AU" b="1">
                          <a:latin typeface="Cambria Math"/>
                        </a:rPr>
                        <m:t>=</m:t>
                      </m:r>
                      <m:r>
                        <a:rPr lang="en-AU" b="1" i="0" smtClean="0">
                          <a:latin typeface="Cambria Math"/>
                        </a:rPr>
                        <m:t>𝟑</m:t>
                      </m:r>
                      <m:r>
                        <a:rPr lang="en-AU" b="1" i="0" smtClean="0">
                          <a:latin typeface="Cambria Math"/>
                        </a:rPr>
                        <m:t>.</m:t>
                      </m:r>
                      <m:r>
                        <a:rPr lang="en-AU" b="1" i="0" smtClean="0">
                          <a:latin typeface="Cambria Math"/>
                        </a:rPr>
                        <m:t>𝟖𝟐</m:t>
                      </m:r>
                      <m:r>
                        <a:rPr lang="de-DE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1" i="0" smtClean="0">
                          <a:latin typeface="Cambria Math"/>
                        </a:rPr>
                        <m:t>𝐤𝐖𝐡</m:t>
                      </m:r>
                      <m:r>
                        <a:rPr lang="en-AU" b="1">
                          <a:latin typeface="Cambria Math"/>
                        </a:rPr>
                        <m:t>/</m:t>
                      </m:r>
                      <m:r>
                        <a:rPr lang="en-AU" b="1">
                          <a:latin typeface="Cambria Math"/>
                        </a:rPr>
                        <m:t>𝐋</m:t>
                      </m:r>
                    </m:oMath>
                  </m:oMathPara>
                </a14:m>
                <a:endParaRPr lang="en-US" b="1" dirty="0"/>
              </a:p>
              <a:p>
                <a:endParaRPr lang="en-US" b="1" dirty="0" smtClean="0"/>
              </a:p>
              <a:p>
                <a:r>
                  <a:rPr lang="en-US" b="1" dirty="0"/>
                  <a:t>	</a:t>
                </a:r>
                <a:endParaRPr lang="en-US" b="1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29 % Fuel saving by dropping to 50 % speed at low load</a:t>
                </a:r>
                <a:endParaRPr lang="en-US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260000"/>
                <a:ext cx="7056784" cy="4288482"/>
              </a:xfrm>
              <a:prstGeom prst="rect">
                <a:avLst/>
              </a:prstGeom>
              <a:blipFill rotWithShape="1">
                <a:blip r:embed="rId2"/>
                <a:stretch>
                  <a:fillRect l="-518" t="-711" b="-14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Engine &amp; Generation Characteristics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1,500kW Set - Savings at Low Utilisation</a:t>
            </a:r>
          </a:p>
          <a:p>
            <a:pPr algn="ctr"/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(approx. 10 hrs per day)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9" y="1368000"/>
            <a:ext cx="7707461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00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1,500kW Set - Savings at High Utilisation</a:t>
            </a:r>
          </a:p>
          <a:p>
            <a:pPr algn="ctr"/>
            <a:r>
              <a:rPr lang="en-A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(approx. 22 hrs per day)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2" y="1340768"/>
            <a:ext cx="7920880" cy="453650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Commercial Considerations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76000" y="1260000"/>
            <a:ext cx="847539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System cost will vary according to the engine, power required, utilization</a:t>
            </a:r>
          </a:p>
          <a:p>
            <a:r>
              <a:rPr lang="en-US" b="1" dirty="0" smtClean="0"/>
              <a:t>    &amp; specific site specifics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System life expectancy  </a:t>
            </a:r>
            <a:r>
              <a:rPr lang="en-US" b="1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/>
              <a:t> 20 years +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Cost Recovery Time typically – 4 to 6 years</a:t>
            </a:r>
          </a:p>
          <a:p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576000" y="2117063"/>
            <a:ext cx="8188125" cy="224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2218" tIns="25392" rIns="22218" bIns="6348" anchor="ctr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Medium </a:t>
            </a:r>
            <a:r>
              <a:rPr lang="en-US" b="1" dirty="0"/>
              <a:t>Utility Scale - Problems Needing </a:t>
            </a:r>
            <a:r>
              <a:rPr lang="en-US" b="1" dirty="0" smtClean="0"/>
              <a:t>Solutions</a:t>
            </a:r>
          </a:p>
          <a:p>
            <a:endParaRPr lang="en-US" b="1" dirty="0"/>
          </a:p>
          <a:p>
            <a:r>
              <a:rPr lang="en-US" b="1" dirty="0" smtClean="0"/>
              <a:t>2.   Flexible Generation - Minimum Spinning Reserve &amp; Dynamic Behaviour</a:t>
            </a:r>
          </a:p>
          <a:p>
            <a:r>
              <a:rPr lang="en-US" b="1" dirty="0" smtClean="0"/>
              <a:t>      - example</a:t>
            </a:r>
            <a:endParaRPr lang="en-US" b="1" dirty="0"/>
          </a:p>
          <a:p>
            <a:pPr marL="342900" indent="-342900"/>
            <a:endParaRPr lang="en-US" b="1" dirty="0"/>
          </a:p>
          <a:p>
            <a:r>
              <a:rPr lang="en-US" b="1" dirty="0" smtClean="0"/>
              <a:t>3    Network Management &amp; Stability - DC Interconnectivity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- example</a:t>
            </a:r>
            <a:endParaRPr lang="en-US" b="1" dirty="0"/>
          </a:p>
          <a:p>
            <a:pPr marL="342900" indent="-342900"/>
            <a:r>
              <a:rPr lang="en-US" dirty="0"/>
              <a:t> </a:t>
            </a:r>
          </a:p>
        </p:txBody>
      </p:sp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90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Presentation Outline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3326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Slow Speed Running - Impact on the Engine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404833" y="980728"/>
            <a:ext cx="8334333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Quotes from Caterpillar: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b="1" dirty="0" smtClean="0"/>
              <a:t>“The </a:t>
            </a:r>
            <a:r>
              <a:rPr lang="en-AU" b="1" dirty="0"/>
              <a:t>most prevalent consequence of </a:t>
            </a:r>
            <a:r>
              <a:rPr lang="en-AU" b="1" dirty="0" smtClean="0"/>
              <a:t>under loading </a:t>
            </a:r>
            <a:r>
              <a:rPr lang="en-AU" b="1" dirty="0"/>
              <a:t>is exhaust </a:t>
            </a:r>
            <a:r>
              <a:rPr lang="en-AU" b="1" dirty="0" smtClean="0"/>
              <a:t>manifold</a:t>
            </a:r>
          </a:p>
          <a:p>
            <a:r>
              <a:rPr lang="en-AU" b="1" dirty="0"/>
              <a:t> </a:t>
            </a:r>
            <a:r>
              <a:rPr lang="en-AU" b="1" dirty="0" smtClean="0"/>
              <a:t>    slobber</a:t>
            </a:r>
            <a:r>
              <a:rPr lang="en-AU" b="1" dirty="0"/>
              <a:t>, or wet </a:t>
            </a:r>
            <a:r>
              <a:rPr lang="en-AU" b="1" dirty="0" smtClean="0"/>
              <a:t>stacking”</a:t>
            </a:r>
          </a:p>
          <a:p>
            <a:endParaRPr lang="en-A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b="1" dirty="0" smtClean="0"/>
              <a:t>“Long </a:t>
            </a:r>
            <a:r>
              <a:rPr lang="en-AU" b="1" dirty="0"/>
              <a:t>periods of light loading can lead to deposit build-up behind </a:t>
            </a:r>
            <a:r>
              <a:rPr lang="en-AU" b="1" dirty="0" smtClean="0"/>
              <a:t>the</a:t>
            </a:r>
          </a:p>
          <a:p>
            <a:r>
              <a:rPr lang="en-AU" b="1" dirty="0" smtClean="0"/>
              <a:t>     piston </a:t>
            </a:r>
            <a:r>
              <a:rPr lang="en-AU" b="1" dirty="0"/>
              <a:t>rings or inside the </a:t>
            </a:r>
            <a:r>
              <a:rPr lang="en-AU" b="1" dirty="0" smtClean="0"/>
              <a:t>cylinders”</a:t>
            </a:r>
            <a:endParaRPr lang="en-AU" b="1" dirty="0"/>
          </a:p>
          <a:p>
            <a:endParaRPr lang="en-US" b="1" dirty="0" smtClean="0"/>
          </a:p>
          <a:p>
            <a:r>
              <a:rPr lang="en-US" b="1" dirty="0" smtClean="0"/>
              <a:t>Marine Engines: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Extensively studied and managed</a:t>
            </a:r>
          </a:p>
          <a:p>
            <a:endParaRPr lang="en-US" b="1" dirty="0" smtClean="0"/>
          </a:p>
          <a:p>
            <a:r>
              <a:rPr lang="en-US" b="1" dirty="0" smtClean="0"/>
              <a:t>Solution: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Generation scheduling to load sets for short periods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Fan control for correct temperature operation 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MV Inverter VSD -  Technology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58722" y="1340768"/>
            <a:ext cx="47320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89" y="1261982"/>
            <a:ext cx="6693421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5325" y="5527434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Inverter Cells</a:t>
            </a:r>
            <a:endParaRPr lang="en-AU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5527434"/>
            <a:ext cx="1381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rgbClr val="FF0000"/>
                </a:solidFill>
              </a:rPr>
              <a:t>Transformer</a:t>
            </a:r>
            <a:endParaRPr lang="en-AU" sz="16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028387" y="3887045"/>
            <a:ext cx="216024" cy="15732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19672" y="4365104"/>
            <a:ext cx="328826" cy="1095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19672" y="4365104"/>
            <a:ext cx="1192922" cy="1095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619672" y="4365104"/>
            <a:ext cx="2201034" cy="10951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18823"/>
            <a:ext cx="30398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4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Image: Delta Electronics, Taiwan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2196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AC Power Network Stabilisation</a:t>
            </a:r>
          </a:p>
          <a:p>
            <a:pPr algn="ctr"/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w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ith</a:t>
            </a:r>
          </a:p>
          <a:p>
            <a:pPr algn="ctr"/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DC Interconnector Units 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55576" y="249289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Rectangle 1"/>
          <p:cNvSpPr/>
          <p:nvPr/>
        </p:nvSpPr>
        <p:spPr>
          <a:xfrm>
            <a:off x="396984" y="116632"/>
            <a:ext cx="965970" cy="3693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Topic </a:t>
            </a:r>
            <a:r>
              <a:rPr lang="en-AU" b="1" cap="small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angle 8"/>
          <p:cNvSpPr/>
          <p:nvPr/>
        </p:nvSpPr>
        <p:spPr>
          <a:xfrm>
            <a:off x="448091" y="440672"/>
            <a:ext cx="2719909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9"/>
          <p:cNvSpPr/>
          <p:nvPr/>
        </p:nvSpPr>
        <p:spPr>
          <a:xfrm>
            <a:off x="5976001" y="440672"/>
            <a:ext cx="2710800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10"/>
          <p:cNvSpPr/>
          <p:nvPr/>
        </p:nvSpPr>
        <p:spPr>
          <a:xfrm>
            <a:off x="3216601" y="440672"/>
            <a:ext cx="2710800" cy="3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0" y="540000"/>
            <a:ext cx="9143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HVDC LINKS – HIGH POWER TRANSMISSION</a:t>
            </a:r>
          </a:p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Established Technology for High Powers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1" name="Picture 6" descr="7-10-2011 10-10-26 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6068" y="2110180"/>
            <a:ext cx="5631861" cy="300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576000" y="5157788"/>
            <a:ext cx="428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b="1" dirty="0" smtClean="0">
                <a:solidFill>
                  <a:schemeClr val="tx2"/>
                </a:solidFill>
              </a:rPr>
              <a:t>Siemens:   </a:t>
            </a:r>
            <a:r>
              <a:rPr lang="en-AU" sz="1600" b="1" dirty="0" err="1" smtClean="0">
                <a:solidFill>
                  <a:schemeClr val="tx2"/>
                </a:solidFill>
              </a:rPr>
              <a:t>Basslink</a:t>
            </a:r>
            <a:r>
              <a:rPr lang="en-AU" sz="1600" b="1" dirty="0" smtClean="0">
                <a:solidFill>
                  <a:schemeClr val="tx2"/>
                </a:solidFill>
              </a:rPr>
              <a:t> </a:t>
            </a:r>
            <a:r>
              <a:rPr lang="en-AU" sz="1600" b="1" dirty="0">
                <a:solidFill>
                  <a:schemeClr val="tx2"/>
                </a:solidFill>
              </a:rPr>
              <a:t>– Victoria &amp; Tasmania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576000" y="5734050"/>
            <a:ext cx="45752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b="1" dirty="0" smtClean="0">
                <a:solidFill>
                  <a:schemeClr val="tx2"/>
                </a:solidFill>
              </a:rPr>
              <a:t>Siemens:   Pole </a:t>
            </a:r>
            <a:r>
              <a:rPr lang="en-AU" sz="1600" b="1" dirty="0">
                <a:solidFill>
                  <a:schemeClr val="tx2"/>
                </a:solidFill>
              </a:rPr>
              <a:t>3 – NZ North &amp; South Islands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76000" y="1620000"/>
            <a:ext cx="18918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1600" b="1" dirty="0" smtClean="0">
                <a:solidFill>
                  <a:schemeClr val="tx2"/>
                </a:solidFill>
              </a:rPr>
              <a:t>ABB:</a:t>
            </a:r>
            <a:r>
              <a:rPr lang="en-AU" sz="1600" b="1" dirty="0">
                <a:solidFill>
                  <a:schemeClr val="tx2"/>
                </a:solidFill>
              </a:rPr>
              <a:t> </a:t>
            </a:r>
            <a:r>
              <a:rPr lang="en-AU" sz="1600" b="1" dirty="0" smtClean="0">
                <a:solidFill>
                  <a:schemeClr val="tx2"/>
                </a:solidFill>
              </a:rPr>
              <a:t>HVDC </a:t>
            </a:r>
            <a:r>
              <a:rPr lang="en-AU" sz="1600" b="1" dirty="0">
                <a:solidFill>
                  <a:schemeClr val="tx2"/>
                </a:solidFill>
              </a:rPr>
              <a:t>Light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 descr="grid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941" y="1222456"/>
            <a:ext cx="7056834" cy="433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DC Applied in Electrical Distribution Networks</a:t>
            </a: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6518823"/>
            <a:ext cx="44443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Presentation by: Dr</a:t>
            </a:r>
            <a:r>
              <a:rPr lang="en-US" sz="1400" b="1" cap="small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r>
              <a:rPr lang="en-US" sz="14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R. W. De Doncker, Director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375568" y="5753270"/>
            <a:ext cx="6392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Decoupling of AC Network Segments &amp; Reactive Power Demand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4288" y="3069434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DC Ring Main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Distribution Network Issues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116013" y="1916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76000" y="3420000"/>
            <a:ext cx="57439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Increased RE Penetration – Transient Behaviour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576000" y="1260000"/>
            <a:ext cx="54361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Poor Transmission Lines – Fringe of </a:t>
            </a:r>
            <a:r>
              <a:rPr lang="en-US" b="1" dirty="0" smtClean="0"/>
              <a:t>Network</a:t>
            </a:r>
            <a:endParaRPr lang="en-US" b="1" dirty="0"/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576000" y="1980000"/>
            <a:ext cx="6342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Power Quality – Reactive Power &amp; Voltage Regulation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576000" y="2700000"/>
            <a:ext cx="6675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Network Stability – Reactive Power &amp; Voltage Regulation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Network Segmentation – DC Interconnector Unit</a:t>
            </a:r>
          </a:p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(back to back inverters)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1116013" y="19161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7316203" cy="36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556" y="3394710"/>
            <a:ext cx="242888" cy="5040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645975" y="3010846"/>
            <a:ext cx="374347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95936" y="2694947"/>
            <a:ext cx="2980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rgbClr val="FF0000"/>
                </a:solidFill>
              </a:rPr>
              <a:t>Ramp Rate Smoothing Capacitor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7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62674" y="1980000"/>
            <a:ext cx="6673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 Frequency OR Phase </a:t>
            </a:r>
            <a:r>
              <a:rPr lang="en-AU" dirty="0"/>
              <a:t>Synchronising </a:t>
            </a:r>
            <a:r>
              <a:rPr lang="en-US" dirty="0"/>
              <a:t>Requirements</a:t>
            </a:r>
          </a:p>
        </p:txBody>
      </p:sp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576000" y="2700000"/>
            <a:ext cx="64087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Voltage Regulation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6"/>
          <p:cNvSpPr>
            <a:spLocks noChangeArrowheads="1"/>
          </p:cNvSpPr>
          <p:nvPr/>
        </p:nvSpPr>
        <p:spPr bwMode="auto">
          <a:xfrm>
            <a:off x="576000" y="3420000"/>
            <a:ext cx="46708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Support AND Fault Clearance</a:t>
            </a:r>
          </a:p>
        </p:txBody>
      </p:sp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38611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DC 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Interconnector Unit - Features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576000" y="1260000"/>
            <a:ext cx="59789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Bidirectional OR Unidirectional Active Power Flow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000" y="4132584"/>
            <a:ext cx="5580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Load Transient Smoothing Capacitors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410" y="4845168"/>
            <a:ext cx="7249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Static VAR Compensator – Import &amp; Export VARs – both sides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7"/>
          <p:cNvSpPr>
            <a:spLocks noChangeArrowheads="1"/>
          </p:cNvSpPr>
          <p:nvPr/>
        </p:nvSpPr>
        <p:spPr bwMode="auto">
          <a:xfrm>
            <a:off x="0" y="404664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DC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Interconnector 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Unit -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Example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064549" cy="50407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ChangeArrowheads="1"/>
          </p:cNvSpPr>
          <p:nvPr/>
        </p:nvSpPr>
        <p:spPr bwMode="auto">
          <a:xfrm>
            <a:off x="1" y="2132856"/>
            <a:ext cx="9143999" cy="1872208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/>
            <a:r>
              <a:rPr lang="en-AU" sz="36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AU" sz="36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AU" sz="3600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YOUR INTEREST</a:t>
            </a:r>
            <a:endParaRPr lang="en-US" sz="3600" b="1" cap="small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448091" y="440672"/>
            <a:ext cx="2719909" cy="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9"/>
          <p:cNvSpPr/>
          <p:nvPr/>
        </p:nvSpPr>
        <p:spPr>
          <a:xfrm>
            <a:off x="5976001" y="440672"/>
            <a:ext cx="2710800" cy="7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10"/>
          <p:cNvSpPr/>
          <p:nvPr/>
        </p:nvSpPr>
        <p:spPr>
          <a:xfrm>
            <a:off x="3216601" y="440672"/>
            <a:ext cx="2710800" cy="72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900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Conference Theme - Network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&amp; 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</a:t>
            </a:r>
          </a:p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Integration </a:t>
            </a:r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Problems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76000" y="1800000"/>
            <a:ext cx="65133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Maintaining Higher Load Factors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Reducing Spinning Reserve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Reducing Cyclic Operation of Conventional Generation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Minimising RE Spillage in the Absence of Storage</a:t>
            </a:r>
          </a:p>
          <a:p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Increasing Efficiency &amp; Reduced Fuel Consumption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0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900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Network &amp; RE Integration Problems</a:t>
            </a:r>
          </a:p>
        </p:txBody>
      </p:sp>
      <p:sp>
        <p:nvSpPr>
          <p:cNvPr id="49154" name="Rectangle 5"/>
          <p:cNvSpPr>
            <a:spLocks noChangeArrowheads="1"/>
          </p:cNvSpPr>
          <p:nvPr/>
        </p:nvSpPr>
        <p:spPr bwMode="auto">
          <a:xfrm>
            <a:off x="0" y="246694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"We cannot solve our problems </a:t>
            </a:r>
            <a:endParaRPr lang="en-US" sz="2800" b="1" dirty="0" smtClean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using </a:t>
            </a:r>
            <a:r>
              <a:rPr lang="en-US" sz="2800" b="1" dirty="0">
                <a:latin typeface="Calibri" pitchFamily="34" charset="0"/>
              </a:rPr>
              <a:t>the same thinking </a:t>
            </a:r>
            <a:endParaRPr lang="en-US" sz="2800" b="1" dirty="0" smtClean="0">
              <a:latin typeface="Calibri" pitchFamily="34" charset="0"/>
            </a:endParaRPr>
          </a:p>
          <a:p>
            <a:pPr algn="ctr"/>
            <a:r>
              <a:rPr lang="en-US" sz="2800" b="1" dirty="0" smtClean="0">
                <a:latin typeface="Calibri" pitchFamily="34" charset="0"/>
              </a:rPr>
              <a:t>we </a:t>
            </a:r>
            <a:r>
              <a:rPr lang="en-US" sz="2800" b="1" dirty="0">
                <a:latin typeface="Calibri" pitchFamily="34" charset="0"/>
              </a:rPr>
              <a:t>used to create them" </a:t>
            </a:r>
          </a:p>
          <a:p>
            <a:pPr algn="ctr"/>
            <a:r>
              <a:rPr lang="en-US" sz="2800" b="1" dirty="0" smtClean="0">
                <a:latin typeface="Calibri" pitchFamily="34" charset="0"/>
              </a:rPr>
              <a:t>Albert </a:t>
            </a:r>
            <a:r>
              <a:rPr lang="en-US" sz="2800" b="1" dirty="0">
                <a:latin typeface="Calibri" pitchFamily="34" charset="0"/>
              </a:rPr>
              <a:t>Einstein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0" y="537321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DC Techniques Offer an Alternative Approach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83968" y="1700808"/>
            <a:ext cx="360040" cy="64807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4283968" y="4509120"/>
            <a:ext cx="360040" cy="648072"/>
          </a:xfrm>
          <a:prstGeom prst="downArrow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900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Review of Studies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76000" y="1844824"/>
            <a:ext cx="825745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Network Stability &amp; Variable RE Studies suggest “standard solutions”! 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Variable DE generation is not considered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/>
              <a:t>Networks </a:t>
            </a:r>
            <a:r>
              <a:rPr lang="en-US" b="1" dirty="0"/>
              <a:t>&amp;</a:t>
            </a:r>
            <a:r>
              <a:rPr lang="en-US" b="1" dirty="0" smtClean="0"/>
              <a:t> Generation segmentation is not considered</a:t>
            </a:r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2196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Existing Generator Sets</a:t>
            </a:r>
          </a:p>
          <a:p>
            <a:pPr algn="ctr"/>
            <a:endParaRPr lang="en-AU" sz="28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onversion to</a:t>
            </a:r>
          </a:p>
          <a:p>
            <a:pPr algn="ctr"/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Flexible &amp; Dynamic “Hybrid Generators”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448091" y="440672"/>
            <a:ext cx="2719909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9"/>
          <p:cNvSpPr/>
          <p:nvPr/>
        </p:nvSpPr>
        <p:spPr>
          <a:xfrm>
            <a:off x="5976001" y="440672"/>
            <a:ext cx="2710800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0"/>
          <p:cNvSpPr/>
          <p:nvPr/>
        </p:nvSpPr>
        <p:spPr>
          <a:xfrm>
            <a:off x="3216601" y="440672"/>
            <a:ext cx="2710800" cy="36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755576" y="2492896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984" y="116632"/>
            <a:ext cx="965970" cy="3693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AU" b="1" cap="small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Topic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399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Variable Speed Generation!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965" y="3770456"/>
            <a:ext cx="11801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 smtClean="0">
                <a:solidFill>
                  <a:srgbClr val="FF0000"/>
                </a:solidFill>
              </a:rPr>
              <a:t>VS</a:t>
            </a:r>
          </a:p>
          <a:p>
            <a:r>
              <a:rPr lang="en-AU" sz="1400" b="1" dirty="0" smtClean="0">
                <a:solidFill>
                  <a:srgbClr val="FF0000"/>
                </a:solidFill>
              </a:rPr>
              <a:t>Generation</a:t>
            </a:r>
          </a:p>
          <a:p>
            <a:r>
              <a:rPr lang="en-AU" sz="1400" b="1" dirty="0" smtClean="0">
                <a:solidFill>
                  <a:srgbClr val="FF0000"/>
                </a:solidFill>
              </a:rPr>
              <a:t>Power Flow</a:t>
            </a:r>
            <a:endParaRPr lang="en-AU" sz="1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766" y="1332000"/>
            <a:ext cx="6378377" cy="486447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4684443" y="2996952"/>
            <a:ext cx="3810" cy="645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475653" y="3642177"/>
            <a:ext cx="3212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75656" y="3642177"/>
            <a:ext cx="0" cy="8669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13905" y="429309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475653" y="4509120"/>
            <a:ext cx="576064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76256" y="2780928"/>
            <a:ext cx="52290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1100" b="1" dirty="0" smtClean="0">
                <a:solidFill>
                  <a:srgbClr val="FF0000"/>
                </a:solidFill>
              </a:rPr>
              <a:t>open</a:t>
            </a:r>
            <a:endParaRPr lang="en-AU" sz="11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4653136"/>
            <a:ext cx="631904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AU" sz="1100" b="1" dirty="0" smtClean="0">
                <a:solidFill>
                  <a:srgbClr val="FF0000"/>
                </a:solidFill>
              </a:rPr>
              <a:t>closed</a:t>
            </a:r>
            <a:endParaRPr lang="en-AU" sz="1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056" y="3501008"/>
            <a:ext cx="631904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AU" sz="1100" b="1" dirty="0">
                <a:solidFill>
                  <a:srgbClr val="FF0000"/>
                </a:solidFill>
              </a:rPr>
              <a:t>closed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368" y="2330296"/>
            <a:ext cx="1193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FF0000"/>
                </a:solidFill>
              </a:rPr>
              <a:t>Spinning</a:t>
            </a:r>
          </a:p>
          <a:p>
            <a:r>
              <a:rPr lang="en-AU" sz="1400" b="1" dirty="0">
                <a:solidFill>
                  <a:srgbClr val="FF0000"/>
                </a:solidFill>
              </a:rPr>
              <a:t>Reserve</a:t>
            </a:r>
          </a:p>
          <a:p>
            <a:r>
              <a:rPr lang="en-AU" sz="1400" b="1" dirty="0">
                <a:solidFill>
                  <a:srgbClr val="FF0000"/>
                </a:solidFill>
              </a:rPr>
              <a:t>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How Does this Work? </a:t>
            </a:r>
            <a:endParaRPr lang="en-AU" sz="28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76001" y="1260000"/>
            <a:ext cx="82444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/>
              <a:t>Step 1:  Spinning Reserve Set (off bus) is idling at say 50 % Speed</a:t>
            </a:r>
          </a:p>
          <a:p>
            <a:r>
              <a:rPr lang="en-US" b="1" dirty="0"/>
              <a:t>	</a:t>
            </a:r>
            <a:r>
              <a:rPr lang="en-US" b="1" dirty="0" smtClean="0"/>
              <a:t>      &amp;</a:t>
            </a:r>
          </a:p>
          <a:p>
            <a:r>
              <a:rPr lang="en-US" b="1" dirty="0"/>
              <a:t>	</a:t>
            </a:r>
            <a:r>
              <a:rPr lang="en-US" b="1" dirty="0" smtClean="0"/>
              <a:t>Inverter is on-line &amp; lightly loaded, say 200 kW</a:t>
            </a:r>
          </a:p>
          <a:p>
            <a:endParaRPr lang="en-US" b="1" dirty="0"/>
          </a:p>
          <a:p>
            <a:r>
              <a:rPr lang="en-US" b="1" dirty="0" smtClean="0"/>
              <a:t>Step 2:	Station load </a:t>
            </a:r>
            <a:r>
              <a:rPr lang="en-US" b="1" dirty="0"/>
              <a:t>r</a:t>
            </a:r>
            <a:r>
              <a:rPr lang="en-US" b="1" dirty="0" smtClean="0"/>
              <a:t>apidly increasing above the base load</a:t>
            </a:r>
          </a:p>
          <a:p>
            <a:r>
              <a:rPr lang="en-US" b="1" dirty="0"/>
              <a:t>	</a:t>
            </a:r>
            <a:r>
              <a:rPr lang="en-US" b="1" dirty="0" smtClean="0"/>
              <a:t>(e.g. loss of PV)</a:t>
            </a:r>
          </a:p>
          <a:p>
            <a:endParaRPr lang="en-US" b="1" dirty="0" smtClean="0"/>
          </a:p>
          <a:p>
            <a:r>
              <a:rPr lang="en-US" b="1" dirty="0" smtClean="0"/>
              <a:t>Step 3:	Inverter instantly starts delivering power</a:t>
            </a:r>
            <a:r>
              <a:rPr lang="en-US" b="1" dirty="0"/>
              <a:t> </a:t>
            </a:r>
            <a:r>
              <a:rPr lang="en-US" b="1" dirty="0" smtClean="0"/>
              <a:t>from</a:t>
            </a:r>
            <a:r>
              <a:rPr lang="en-US" b="1" dirty="0"/>
              <a:t> </a:t>
            </a:r>
            <a:r>
              <a:rPr lang="en-US" b="1" dirty="0" smtClean="0"/>
              <a:t>generator via the</a:t>
            </a:r>
          </a:p>
          <a:p>
            <a:r>
              <a:rPr lang="en-US" b="1" dirty="0"/>
              <a:t>	</a:t>
            </a:r>
            <a:r>
              <a:rPr lang="en-US" b="1" dirty="0" smtClean="0"/>
              <a:t>DC rectifier - independent of volts and frequency and the DC link 	capacitors</a:t>
            </a:r>
          </a:p>
          <a:p>
            <a:endParaRPr lang="en-US" b="1" dirty="0" smtClean="0"/>
          </a:p>
          <a:p>
            <a:r>
              <a:rPr lang="en-US" b="1" dirty="0" smtClean="0"/>
              <a:t>Step 4:	Generator engine is accelerated – increasing the available power</a:t>
            </a:r>
          </a:p>
          <a:p>
            <a:r>
              <a:rPr lang="en-US" b="1" dirty="0"/>
              <a:t>	</a:t>
            </a:r>
            <a:r>
              <a:rPr lang="en-US" b="1" dirty="0" smtClean="0"/>
              <a:t>to match the increasing load – less than 10 s response</a:t>
            </a:r>
          </a:p>
          <a:p>
            <a:r>
              <a:rPr lang="en-US" b="1" dirty="0"/>
              <a:t>	</a:t>
            </a:r>
            <a:r>
              <a:rPr lang="en-US" b="1" dirty="0" smtClean="0"/>
              <a:t>(0 to 100 % power)</a:t>
            </a:r>
          </a:p>
          <a:p>
            <a:endParaRPr lang="en-US" b="1" dirty="0" smtClean="0"/>
          </a:p>
          <a:p>
            <a:r>
              <a:rPr lang="en-US" b="1" dirty="0" smtClean="0"/>
              <a:t>Step 5:	Excess load reduces – engine speed reduced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5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0" y="5400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Typical Solar Data (Source: UQ)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68000" y="972000"/>
            <a:ext cx="3888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000" i="1" dirty="0" smtClean="0">
                <a:solidFill>
                  <a:srgbClr val="FF0000"/>
                </a:solidFill>
                <a:latin typeface="Calibri" pitchFamily="34" charset="0"/>
              </a:rPr>
              <a:t>A Nearly Perfect Day!</a:t>
            </a:r>
            <a:endParaRPr lang="en-AU" sz="20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178" y="1368000"/>
            <a:ext cx="6125951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e">
  <a:themeElements>
    <a:clrScheme name="Grü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452</TotalTime>
  <Words>771</Words>
  <Application>Microsoft Office PowerPoint</Application>
  <PresentationFormat>On-screen Show (4:3)</PresentationFormat>
  <Paragraphs>245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 Math</vt:lpstr>
      <vt:lpstr>Gill Sans MT</vt:lpstr>
      <vt:lpstr>Times New Roman</vt:lpstr>
      <vt:lpstr>Wingdings</vt:lpstr>
      <vt:lpstr>Wingdings 2</vt:lpstr>
      <vt:lpstr>Dividende</vt:lpstr>
      <vt:lpstr>Author: Craig Harrison Managing Director, I S Systems Pty Limited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Ana Chan</cp:lastModifiedBy>
  <cp:revision>273</cp:revision>
  <dcterms:created xsi:type="dcterms:W3CDTF">2011-09-12T04:22:05Z</dcterms:created>
  <dcterms:modified xsi:type="dcterms:W3CDTF">2016-06-30T23:05:35Z</dcterms:modified>
</cp:coreProperties>
</file>