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8" r:id="rId4"/>
    <p:sldId id="272" r:id="rId5"/>
    <p:sldId id="276" r:id="rId6"/>
    <p:sldId id="259" r:id="rId7"/>
    <p:sldId id="260" r:id="rId8"/>
    <p:sldId id="261" r:id="rId9"/>
    <p:sldId id="264" r:id="rId10"/>
    <p:sldId id="280" r:id="rId11"/>
    <p:sldId id="263" r:id="rId12"/>
    <p:sldId id="265" r:id="rId13"/>
    <p:sldId id="266" r:id="rId14"/>
    <p:sldId id="285" r:id="rId15"/>
    <p:sldId id="273" r:id="rId16"/>
    <p:sldId id="267" r:id="rId17"/>
    <p:sldId id="275" r:id="rId18"/>
    <p:sldId id="268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69" r:id="rId27"/>
    <p:sldId id="270" r:id="rId28"/>
    <p:sldId id="271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C0196-5B34-4901-824A-B1387361F6B7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0AD80-4C5C-4F8C-880D-C342CA43D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AD80-4C5C-4F8C-880D-C342CA43D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9221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222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23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24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25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26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2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2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2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1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6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1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3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5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5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5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5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5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5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5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5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5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5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6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6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6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6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6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6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6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6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6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6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7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7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7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9273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274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275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9276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9277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9278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279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280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9281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9282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928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8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928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FD4D00-6F41-4D0C-9B3A-8BC82FAFB4E5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E6CB0-701D-4E74-BEC0-96F0718088A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C93C-8EFC-4576-B1BF-9CE5F36B2878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Basil Hamed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044B76-6D53-4113-ABFC-A91B688DB1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Basil Hamed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9DFD65-928E-402E-AA4A-FE3358FEC4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54013"/>
            <a:ext cx="5791200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4070350" cy="467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524000"/>
            <a:ext cx="4070350" cy="467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8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54013"/>
            <a:ext cx="5791200" cy="1057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70350" cy="467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750" y="1524000"/>
            <a:ext cx="4070350" cy="467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99880-CA21-41BC-8956-16283EBDA24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C60CA-4A75-4A6C-B921-D2048559E68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8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8D817-3B64-4703-8DB3-DD203E1E4B2A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D0C9D-BEA3-4D49-AB87-6921DADDA7DB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9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DEB29-C218-411D-BC42-5E82EEB9CDE2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A6F83-CC90-4624-935A-E1F1A1D0C468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8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FC2AF-083F-4264-93E2-00A82819EA1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42624-4F21-4AFB-8986-B3A8188F4AA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4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8196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819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19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19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0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0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821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822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2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2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2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2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2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2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2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2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3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3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3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3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3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3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3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3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3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3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4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4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4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4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4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4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4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4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4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b="1" u="sng" smtClean="0">
                    <a:solidFill>
                      <a:srgbClr val="40458C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824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u="sng" smtClean="0">
                <a:solidFill>
                  <a:srgbClr val="40458C"/>
                </a:solidFill>
                <a:latin typeface="Arial" pitchFamily="34" charset="0"/>
              </a:endParaRPr>
            </a:p>
          </p:txBody>
        </p:sp>
        <p:sp>
          <p:nvSpPr>
            <p:cNvPr id="825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u="sng" smtClean="0">
                <a:solidFill>
                  <a:srgbClr val="40458C"/>
                </a:solidFill>
                <a:latin typeface="Arial" pitchFamily="34" charset="0"/>
              </a:endParaRPr>
            </a:p>
          </p:txBody>
        </p:sp>
        <p:grpSp>
          <p:nvGrpSpPr>
            <p:cNvPr id="8251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8252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825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  <p:sp>
            <p:nvSpPr>
              <p:cNvPr id="8254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u="sng" smtClean="0">
                  <a:solidFill>
                    <a:srgbClr val="40458C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825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5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5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 u="none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825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u="none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Basil Hamed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517529-E271-4FA7-BB72-D185353C7D46}" type="slidenum">
              <a:rPr lang="en-US" smtClean="0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3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13" r:id="rId14"/>
    <p:sldLayoutId id="2147483729" r:id="rId1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hyperlink" Target="F22.mpg" TargetMode="Externa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Lect. 1 Introduction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Basil Hamed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315200" cy="609600"/>
          </a:xfrm>
        </p:spPr>
        <p:txBody>
          <a:bodyPr/>
          <a:lstStyle/>
          <a:p>
            <a:pPr defTabSz="914400"/>
            <a:r>
              <a:rPr lang="en-US" sz="3200" dirty="0">
                <a:solidFill>
                  <a:srgbClr val="990033"/>
                </a:solidFill>
                <a:latin typeface="Book Antiqua" pitchFamily="18" charset="0"/>
              </a:rPr>
              <a:t>Examples of Control Applications</a:t>
            </a: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21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660066"/>
                </a:solidFill>
                <a:latin typeface="Book Antiqua" pitchFamily="18" charset="0"/>
              </a:rPr>
              <a:t>Aerospace Applications: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660066"/>
                </a:solidFill>
                <a:latin typeface="Book Antiqua" pitchFamily="18" charset="0"/>
              </a:rPr>
              <a:t> Aircraft or missile guidance and control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660066"/>
                </a:solidFill>
                <a:latin typeface="Book Antiqua" pitchFamily="18" charset="0"/>
              </a:rPr>
              <a:t> Space vehicles and structures</a:t>
            </a:r>
          </a:p>
        </p:txBody>
      </p:sp>
      <p:pic>
        <p:nvPicPr>
          <p:cNvPr id="285700" name="Picture 4" descr="bd0537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8262"/>
            <a:ext cx="213995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701" name="Picture 5" descr="bd0516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406650"/>
            <a:ext cx="1992312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702" name="Picture 6" descr="bd0728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402138"/>
            <a:ext cx="2287587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703" name="Picture 7" descr="bs00954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2406650"/>
            <a:ext cx="1916112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704" name="Picture 8" descr="bd06987_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4092575"/>
            <a:ext cx="1741487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22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/>
          <a:lstStyle/>
          <a:p>
            <a:r>
              <a:rPr lang="en-US" sz="3300" b="1" dirty="0">
                <a:solidFill>
                  <a:srgbClr val="FF0000"/>
                </a:solidFill>
                <a:latin typeface="Arial"/>
              </a:rPr>
              <a:t>Examples of Control-System Applications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91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/>
              </a:rPr>
              <a:t>Sun-Tracking Control of Solar </a:t>
            </a:r>
            <a:r>
              <a:rPr lang="en-US" sz="2800" b="1" dirty="0" smtClean="0">
                <a:latin typeface="Times New Roman"/>
              </a:rPr>
              <a:t>Array: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/>
              </a:rPr>
              <a:t>To achieve the goal of developing economically feasible non-fossil-fuel electrical </a:t>
            </a:r>
            <a:r>
              <a:rPr lang="en-US" sz="2800" dirty="0" smtClean="0">
                <a:latin typeface="Times New Roman"/>
              </a:rPr>
              <a:t>power, </a:t>
            </a:r>
            <a:r>
              <a:rPr lang="en-US" sz="2800" dirty="0">
                <a:latin typeface="Times New Roman"/>
              </a:rPr>
              <a:t>development </a:t>
            </a:r>
            <a:r>
              <a:rPr lang="en-US" sz="2800" dirty="0" smtClean="0">
                <a:latin typeface="Times New Roman"/>
              </a:rPr>
              <a:t>of solar </a:t>
            </a:r>
            <a:r>
              <a:rPr lang="en-US" sz="2800" dirty="0">
                <a:latin typeface="Times New Roman"/>
              </a:rPr>
              <a:t>power conversion methods, including the solar-cell </a:t>
            </a:r>
            <a:r>
              <a:rPr lang="en-US" sz="2800" dirty="0" smtClean="0">
                <a:latin typeface="Times New Roman"/>
              </a:rPr>
              <a:t>conversion techniques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5943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39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458200" cy="1524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en-US" sz="400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Why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feedback is incorporated into most control 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systems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Control Systems can be classified as :</a:t>
            </a:r>
          </a:p>
          <a:p>
            <a:pPr algn="just"/>
            <a:r>
              <a:rPr lang="en-US" dirty="0" smtClean="0"/>
              <a:t>open loop system (</a:t>
            </a:r>
            <a:r>
              <a:rPr lang="en-US" dirty="0" err="1" smtClean="0"/>
              <a:t>Nonfeedback</a:t>
            </a:r>
            <a:r>
              <a:rPr lang="en-US" dirty="0" smtClean="0"/>
              <a:t> System) </a:t>
            </a:r>
          </a:p>
          <a:p>
            <a:pPr algn="just"/>
            <a:r>
              <a:rPr lang="en-US" dirty="0" smtClean="0"/>
              <a:t> closed loop system (Feedback System).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60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</a:rPr>
              <a:t>Open-Loop Control Systems (</a:t>
            </a:r>
            <a:r>
              <a:rPr lang="en-US" sz="3600" b="1" dirty="0" err="1">
                <a:solidFill>
                  <a:srgbClr val="FF0000"/>
                </a:solidFill>
                <a:latin typeface="Arial"/>
              </a:rPr>
              <a:t>Nonfeedback</a:t>
            </a:r>
            <a:r>
              <a:rPr lang="en-US" sz="3600" b="1" dirty="0">
                <a:solidFill>
                  <a:srgbClr val="FF0000"/>
                </a:solidFill>
                <a:latin typeface="Arial"/>
              </a:rPr>
              <a:t> Systems)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695272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/>
              </a:rPr>
              <a:t>The elements of an open-loop control system can usually be divided into two parts: </a:t>
            </a:r>
            <a:r>
              <a:rPr lang="en-US" sz="2800" dirty="0" smtClean="0">
                <a:latin typeface="Times New Roman"/>
              </a:rPr>
              <a:t>the controller </a:t>
            </a:r>
            <a:r>
              <a:rPr lang="en-US" sz="2800" dirty="0">
                <a:latin typeface="Times New Roman"/>
              </a:rPr>
              <a:t>and the controlled process, as shown by the block diagram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7543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011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/>
              </a:rPr>
              <a:t>Open Loop Control 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1534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/>
              </a:rPr>
              <a:t>A system in which the output has no effect on the control action </a:t>
            </a:r>
            <a:r>
              <a:rPr lang="en-US" dirty="0" smtClean="0">
                <a:latin typeface="Times New Roman"/>
              </a:rPr>
              <a:t>is known </a:t>
            </a:r>
            <a:r>
              <a:rPr lang="en-US" dirty="0">
                <a:latin typeface="Times New Roman"/>
              </a:rPr>
              <a:t>as an 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open loop control system</a:t>
            </a:r>
            <a:r>
              <a:rPr lang="en-US" dirty="0">
                <a:latin typeface="Times New Roman"/>
              </a:rPr>
              <a:t>. For a given input the system produces a certain output. </a:t>
            </a:r>
            <a:r>
              <a:rPr lang="en-US" dirty="0" smtClean="0">
                <a:latin typeface="Times New Roman"/>
              </a:rPr>
              <a:t>If there </a:t>
            </a:r>
            <a:r>
              <a:rPr lang="en-US" dirty="0">
                <a:latin typeface="Times New Roman"/>
              </a:rPr>
              <a:t>are any disturbances, the out put changes and there is no adjustment of the input to bring </a:t>
            </a:r>
            <a:r>
              <a:rPr lang="en-US" dirty="0" smtClean="0">
                <a:latin typeface="Times New Roman"/>
              </a:rPr>
              <a:t>back the </a:t>
            </a:r>
            <a:r>
              <a:rPr lang="en-US" dirty="0">
                <a:latin typeface="Times New Roman"/>
              </a:rPr>
              <a:t>output to the original value.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880-CA21-41BC-8956-16283EBDA241}" type="slidenum">
              <a:rPr lang="en-US" smtClean="0">
                <a:solidFill>
                  <a:srgbClr val="40458C"/>
                </a:solidFill>
              </a:rPr>
              <a:pPr/>
              <a:t>14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63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</a:rPr>
              <a:t>Open-Loop Control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53340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cs typeface="+mj-cs"/>
              </a:rPr>
              <a:t>• The controlled ‘</a:t>
            </a:r>
            <a:r>
              <a:rPr lang="en-US" sz="2800" dirty="0" smtClean="0">
                <a:cs typeface="+mj-cs"/>
              </a:rPr>
              <a:t>output’ is </a:t>
            </a:r>
            <a:r>
              <a:rPr lang="en-US" sz="2800" dirty="0">
                <a:cs typeface="+mj-cs"/>
              </a:rPr>
              <a:t>the resulting toast</a:t>
            </a:r>
          </a:p>
          <a:p>
            <a:pPr marL="0" indent="0" algn="just">
              <a:buNone/>
            </a:pPr>
            <a:r>
              <a:rPr lang="en-US" sz="2800" dirty="0" smtClean="0">
                <a:cs typeface="+mj-cs"/>
              </a:rPr>
              <a:t>• </a:t>
            </a:r>
            <a:r>
              <a:rPr lang="en-US" sz="2800" dirty="0">
                <a:cs typeface="+mj-cs"/>
              </a:rPr>
              <a:t>System does </a:t>
            </a:r>
            <a:r>
              <a:rPr lang="en-US" sz="2800" dirty="0" smtClean="0">
                <a:cs typeface="+mj-cs"/>
              </a:rPr>
              <a:t>not reject </a:t>
            </a:r>
            <a:r>
              <a:rPr lang="en-US" sz="2800" dirty="0">
                <a:cs typeface="+mj-cs"/>
              </a:rPr>
              <a:t>changes </a:t>
            </a:r>
            <a:r>
              <a:rPr lang="en-US" sz="2800" dirty="0" smtClean="0">
                <a:cs typeface="+mj-cs"/>
              </a:rPr>
              <a:t>in component characteristics</a:t>
            </a:r>
            <a:endParaRPr lang="en-US" sz="2800" dirty="0"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880-CA21-41BC-8956-16283EBDA241}" type="slidenum">
              <a:rPr lang="en-US" smtClean="0">
                <a:solidFill>
                  <a:srgbClr val="40458C"/>
                </a:solidFill>
              </a:rPr>
              <a:pPr/>
              <a:t>15</a:t>
            </a:fld>
            <a:endParaRPr lang="en-US">
              <a:solidFill>
                <a:srgbClr val="40458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30003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695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</a:rPr>
              <a:t>Closed-Loop Control Systems (Feedback Control Systems)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56" y="1143001"/>
            <a:ext cx="8820944" cy="4191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/>
              </a:rPr>
              <a:t>What is missing in the open-loop control system for more accurate and more </a:t>
            </a:r>
            <a:r>
              <a:rPr lang="en-US" sz="2800" dirty="0" smtClean="0">
                <a:latin typeface="Times New Roman"/>
              </a:rPr>
              <a:t>adaptive control </a:t>
            </a:r>
            <a:r>
              <a:rPr lang="en-US" sz="2800" dirty="0">
                <a:latin typeface="Times New Roman"/>
              </a:rPr>
              <a:t>is a link or feedback from the output to the input of the system</a:t>
            </a:r>
            <a:r>
              <a:rPr lang="en-US" dirty="0" smtClean="0">
                <a:latin typeface="Times New Roman"/>
              </a:rPr>
              <a:t>.</a:t>
            </a:r>
          </a:p>
          <a:p>
            <a:pPr algn="just"/>
            <a:r>
              <a:rPr lang="en-US" sz="2800" dirty="0">
                <a:latin typeface="Times New Roman"/>
              </a:rPr>
              <a:t>To obtain </a:t>
            </a:r>
            <a:r>
              <a:rPr lang="en-US" sz="2800" dirty="0" smtClean="0">
                <a:latin typeface="Times New Roman"/>
              </a:rPr>
              <a:t>more accurate </a:t>
            </a:r>
            <a:r>
              <a:rPr lang="en-US" sz="2800" dirty="0">
                <a:latin typeface="Times New Roman"/>
              </a:rPr>
              <a:t>control, the controlled signal </a:t>
            </a:r>
            <a:r>
              <a:rPr lang="en-US" sz="2800" i="1" dirty="0">
                <a:latin typeface="Times New Roman"/>
              </a:rPr>
              <a:t>y </a:t>
            </a:r>
            <a:r>
              <a:rPr lang="en-US" sz="2800" dirty="0">
                <a:latin typeface="Times New Roman"/>
              </a:rPr>
              <a:t>should be fed back and compared with </a:t>
            </a:r>
            <a:r>
              <a:rPr lang="en-US" sz="2800" dirty="0" smtClean="0">
                <a:latin typeface="Times New Roman"/>
              </a:rPr>
              <a:t>the reference input</a:t>
            </a:r>
            <a:r>
              <a:rPr lang="en-US" sz="2800" dirty="0">
                <a:latin typeface="Times New Roman"/>
              </a:rPr>
              <a:t>.</a:t>
            </a:r>
            <a:endParaRPr lang="en-US" dirty="0" smtClean="0">
              <a:latin typeface="Times New Roman"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3581400"/>
            <a:ext cx="601979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680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Open-Closed </a:t>
            </a:r>
            <a:r>
              <a:rPr lang="en-AU" dirty="0"/>
              <a:t>Loop Control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93100" cy="914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u="sng" dirty="0"/>
              <a:t>Closed-loop</a:t>
            </a:r>
            <a:r>
              <a:rPr lang="en-AU" dirty="0"/>
              <a:t> control takes account of actual output and compares this to desired output</a:t>
            </a:r>
          </a:p>
        </p:txBody>
      </p:sp>
      <p:grpSp>
        <p:nvGrpSpPr>
          <p:cNvPr id="212004" name="Group 36"/>
          <p:cNvGrpSpPr>
            <a:grpSpLocks/>
          </p:cNvGrpSpPr>
          <p:nvPr/>
        </p:nvGrpSpPr>
        <p:grpSpPr bwMode="auto">
          <a:xfrm>
            <a:off x="457200" y="3048000"/>
            <a:ext cx="7924800" cy="2971800"/>
            <a:chOff x="288" y="1920"/>
            <a:chExt cx="4992" cy="1872"/>
          </a:xfrm>
        </p:grpSpPr>
        <p:sp>
          <p:nvSpPr>
            <p:cNvPr id="211978" name="Rectangle 10"/>
            <p:cNvSpPr>
              <a:spLocks noChangeArrowheads="1"/>
            </p:cNvSpPr>
            <p:nvPr/>
          </p:nvSpPr>
          <p:spPr bwMode="auto">
            <a:xfrm>
              <a:off x="2342" y="3216"/>
              <a:ext cx="1344" cy="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1979" name="Text Box 11"/>
            <p:cNvSpPr txBox="1">
              <a:spLocks noChangeArrowheads="1"/>
            </p:cNvSpPr>
            <p:nvPr/>
          </p:nvSpPr>
          <p:spPr bwMode="auto">
            <a:xfrm>
              <a:off x="2400" y="3312"/>
              <a:ext cx="1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400" smtClean="0">
                  <a:solidFill>
                    <a:srgbClr val="000000"/>
                  </a:solidFill>
                  <a:latin typeface="Times New Roman" pitchFamily="18" charset="0"/>
                </a:rPr>
                <a:t>Measurement</a:t>
              </a:r>
            </a:p>
          </p:txBody>
        </p:sp>
        <p:cxnSp>
          <p:nvCxnSpPr>
            <p:cNvPr id="211976" name="AutoShape 8"/>
            <p:cNvCxnSpPr>
              <a:cxnSpLocks noChangeShapeType="1"/>
              <a:endCxn id="211983" idx="2"/>
            </p:cNvCxnSpPr>
            <p:nvPr/>
          </p:nvCxnSpPr>
          <p:spPr bwMode="auto">
            <a:xfrm>
              <a:off x="288" y="2400"/>
              <a:ext cx="61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1983" name="AutoShape 15"/>
            <p:cNvSpPr>
              <a:spLocks noChangeArrowheads="1"/>
            </p:cNvSpPr>
            <p:nvPr/>
          </p:nvSpPr>
          <p:spPr bwMode="auto">
            <a:xfrm>
              <a:off x="912" y="2208"/>
              <a:ext cx="384" cy="384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11989" name="AutoShape 21"/>
            <p:cNvCxnSpPr>
              <a:cxnSpLocks noChangeShapeType="1"/>
              <a:stCxn id="211978" idx="1"/>
              <a:endCxn id="211983" idx="4"/>
            </p:cNvCxnSpPr>
            <p:nvPr/>
          </p:nvCxnSpPr>
          <p:spPr bwMode="auto">
            <a:xfrm rot="10800000">
              <a:off x="1104" y="2601"/>
              <a:ext cx="1229" cy="903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990" name="AutoShape 22"/>
            <p:cNvCxnSpPr>
              <a:cxnSpLocks noChangeShapeType="1"/>
              <a:stCxn id="211978" idx="3"/>
            </p:cNvCxnSpPr>
            <p:nvPr/>
          </p:nvCxnSpPr>
          <p:spPr bwMode="auto">
            <a:xfrm flipV="1">
              <a:off x="3695" y="2400"/>
              <a:ext cx="1585" cy="1104"/>
            </a:xfrm>
            <a:prstGeom prst="bentConnector3">
              <a:avLst>
                <a:gd name="adj1" fmla="val 79241"/>
              </a:avLst>
            </a:prstGeom>
            <a:noFill/>
            <a:ln w="28575">
              <a:solidFill>
                <a:srgbClr val="FF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1992" name="Text Box 24"/>
            <p:cNvSpPr txBox="1">
              <a:spLocks noChangeArrowheads="1"/>
            </p:cNvSpPr>
            <p:nvPr/>
          </p:nvSpPr>
          <p:spPr bwMode="auto">
            <a:xfrm>
              <a:off x="288" y="1920"/>
              <a:ext cx="515" cy="3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smtClean="0">
                  <a:solidFill>
                    <a:srgbClr val="000000"/>
                  </a:solidFill>
                  <a:latin typeface="Times New Roman" pitchFamily="18" charset="0"/>
                </a:rPr>
                <a:t>Desired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smtClean="0">
                  <a:solidFill>
                    <a:srgbClr val="000000"/>
                  </a:solidFill>
                  <a:latin typeface="Times New Roman" pitchFamily="18" charset="0"/>
                </a:rPr>
                <a:t>Output</a:t>
              </a:r>
            </a:p>
          </p:txBody>
        </p:sp>
        <p:sp>
          <p:nvSpPr>
            <p:cNvPr id="211997" name="Text Box 29"/>
            <p:cNvSpPr txBox="1">
              <a:spLocks noChangeArrowheads="1"/>
            </p:cNvSpPr>
            <p:nvPr/>
          </p:nvSpPr>
          <p:spPr bwMode="auto">
            <a:xfrm>
              <a:off x="720" y="2400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400" b="1" smtClean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11999" name="Text Box 31"/>
            <p:cNvSpPr txBox="1">
              <a:spLocks noChangeArrowheads="1"/>
            </p:cNvSpPr>
            <p:nvPr/>
          </p:nvSpPr>
          <p:spPr bwMode="auto">
            <a:xfrm>
              <a:off x="912" y="2544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400" b="1" smtClean="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</a:p>
          </p:txBody>
        </p:sp>
      </p:grpSp>
      <p:grpSp>
        <p:nvGrpSpPr>
          <p:cNvPr id="212002" name="Group 34"/>
          <p:cNvGrpSpPr>
            <a:grpSpLocks/>
          </p:cNvGrpSpPr>
          <p:nvPr/>
        </p:nvGrpSpPr>
        <p:grpSpPr bwMode="auto">
          <a:xfrm>
            <a:off x="2071688" y="3276600"/>
            <a:ext cx="6386512" cy="990600"/>
            <a:chOff x="1305" y="2064"/>
            <a:chExt cx="4023" cy="624"/>
          </a:xfrm>
        </p:grpSpPr>
        <p:grpSp>
          <p:nvGrpSpPr>
            <p:cNvPr id="211973" name="Group 5"/>
            <p:cNvGrpSpPr>
              <a:grpSpLocks/>
            </p:cNvGrpSpPr>
            <p:nvPr/>
          </p:nvGrpSpPr>
          <p:grpSpPr bwMode="auto">
            <a:xfrm>
              <a:off x="3504" y="2112"/>
              <a:ext cx="1056" cy="576"/>
              <a:chOff x="2208" y="1728"/>
              <a:chExt cx="1344" cy="576"/>
            </a:xfrm>
          </p:grpSpPr>
          <p:sp>
            <p:nvSpPr>
              <p:cNvPr id="211974" name="Rectangle 6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1344" cy="5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975" name="Text Box 7"/>
              <p:cNvSpPr txBox="1">
                <a:spLocks noChangeArrowheads="1"/>
              </p:cNvSpPr>
              <p:nvPr/>
            </p:nvSpPr>
            <p:spPr bwMode="auto">
              <a:xfrm>
                <a:off x="2279" y="1728"/>
                <a:ext cx="113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2400" smtClean="0">
                    <a:solidFill>
                      <a:srgbClr val="000000"/>
                    </a:solidFill>
                    <a:latin typeface="Times New Roman" pitchFamily="18" charset="0"/>
                  </a:rPr>
                  <a:t>Process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2400" smtClean="0">
                    <a:solidFill>
                      <a:srgbClr val="000000"/>
                    </a:solidFill>
                    <a:latin typeface="Times New Roman" pitchFamily="18" charset="0"/>
                  </a:rPr>
                  <a:t>Dynamics</a:t>
                </a:r>
              </a:p>
            </p:txBody>
          </p:sp>
        </p:grpSp>
        <p:grpSp>
          <p:nvGrpSpPr>
            <p:cNvPr id="211980" name="Group 12"/>
            <p:cNvGrpSpPr>
              <a:grpSpLocks/>
            </p:cNvGrpSpPr>
            <p:nvPr/>
          </p:nvGrpSpPr>
          <p:grpSpPr bwMode="auto">
            <a:xfrm>
              <a:off x="1920" y="2112"/>
              <a:ext cx="1152" cy="576"/>
              <a:chOff x="2208" y="1728"/>
              <a:chExt cx="1344" cy="576"/>
            </a:xfrm>
          </p:grpSpPr>
          <p:sp>
            <p:nvSpPr>
              <p:cNvPr id="211981" name="Rectangle 13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1344" cy="5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982" name="Text Box 14"/>
              <p:cNvSpPr txBox="1">
                <a:spLocks noChangeArrowheads="1"/>
              </p:cNvSpPr>
              <p:nvPr/>
            </p:nvSpPr>
            <p:spPr bwMode="auto">
              <a:xfrm>
                <a:off x="2290" y="1728"/>
                <a:ext cx="111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2400" smtClean="0">
                    <a:solidFill>
                      <a:srgbClr val="000000"/>
                    </a:solidFill>
                    <a:latin typeface="Times New Roman" pitchFamily="18" charset="0"/>
                  </a:rPr>
                  <a:t>Controller/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2400" smtClean="0">
                    <a:solidFill>
                      <a:srgbClr val="000000"/>
                    </a:solidFill>
                    <a:latin typeface="Times New Roman" pitchFamily="18" charset="0"/>
                  </a:rPr>
                  <a:t>Amplifier</a:t>
                </a:r>
              </a:p>
            </p:txBody>
          </p:sp>
        </p:grpSp>
        <p:cxnSp>
          <p:nvCxnSpPr>
            <p:cNvPr id="211985" name="AutoShape 17"/>
            <p:cNvCxnSpPr>
              <a:cxnSpLocks noChangeShapeType="1"/>
              <a:stCxn id="211983" idx="6"/>
              <a:endCxn id="211981" idx="1"/>
            </p:cNvCxnSpPr>
            <p:nvPr/>
          </p:nvCxnSpPr>
          <p:spPr bwMode="auto">
            <a:xfrm>
              <a:off x="1305" y="2400"/>
              <a:ext cx="60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986" name="AutoShape 18"/>
            <p:cNvCxnSpPr>
              <a:cxnSpLocks noChangeShapeType="1"/>
              <a:stCxn id="211981" idx="3"/>
              <a:endCxn id="211974" idx="1"/>
            </p:cNvCxnSpPr>
            <p:nvPr/>
          </p:nvCxnSpPr>
          <p:spPr bwMode="auto">
            <a:xfrm>
              <a:off x="3081" y="2400"/>
              <a:ext cx="41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987" name="AutoShape 19"/>
            <p:cNvCxnSpPr>
              <a:cxnSpLocks noChangeShapeType="1"/>
              <a:stCxn id="211974" idx="3"/>
            </p:cNvCxnSpPr>
            <p:nvPr/>
          </p:nvCxnSpPr>
          <p:spPr bwMode="auto">
            <a:xfrm>
              <a:off x="4569" y="2400"/>
              <a:ext cx="759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1993" name="Text Box 25"/>
            <p:cNvSpPr txBox="1">
              <a:spLocks noChangeArrowheads="1"/>
            </p:cNvSpPr>
            <p:nvPr/>
          </p:nvSpPr>
          <p:spPr bwMode="auto">
            <a:xfrm>
              <a:off x="4848" y="2064"/>
              <a:ext cx="472" cy="2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smtClean="0">
                  <a:solidFill>
                    <a:srgbClr val="000000"/>
                  </a:solidFill>
                  <a:latin typeface="Times New Roman" pitchFamily="18" charset="0"/>
                </a:rPr>
                <a:t>Output</a:t>
              </a:r>
            </a:p>
          </p:txBody>
        </p:sp>
        <p:sp>
          <p:nvSpPr>
            <p:cNvPr id="212001" name="Text Box 33"/>
            <p:cNvSpPr txBox="1">
              <a:spLocks noChangeArrowheads="1"/>
            </p:cNvSpPr>
            <p:nvPr/>
          </p:nvSpPr>
          <p:spPr bwMode="auto">
            <a:xfrm>
              <a:off x="1344" y="2064"/>
              <a:ext cx="387" cy="2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smtClean="0">
                  <a:solidFill>
                    <a:srgbClr val="000000"/>
                  </a:solidFill>
                  <a:latin typeface="Times New Roman" pitchFamily="18" charset="0"/>
                </a:rPr>
                <a:t>Input</a:t>
              </a:r>
            </a:p>
          </p:txBody>
        </p:sp>
      </p:grpSp>
      <p:sp>
        <p:nvSpPr>
          <p:cNvPr id="212005" name="Rectangle 37"/>
          <p:cNvSpPr>
            <a:spLocks noChangeArrowheads="1"/>
          </p:cNvSpPr>
          <p:nvPr/>
        </p:nvSpPr>
        <p:spPr bwMode="auto">
          <a:xfrm>
            <a:off x="381000" y="1447800"/>
            <a:ext cx="8293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63" tIns="42981" rIns="85963" bIns="42981"/>
          <a:lstStyle/>
          <a:p>
            <a:pPr defTabSz="858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AU" sz="2800" b="1" u="sng" dirty="0" smtClean="0"/>
              <a:t>Open-loop</a:t>
            </a:r>
            <a:r>
              <a:rPr lang="en-AU" sz="2800" b="1" dirty="0" smtClean="0"/>
              <a:t> control is ‘blind’ to actual output</a:t>
            </a:r>
          </a:p>
        </p:txBody>
      </p:sp>
    </p:spTree>
    <p:extLst>
      <p:ext uri="{BB962C8B-B14F-4D97-AF65-F5344CB8AC3E}">
        <p14:creationId xmlns:p14="http://schemas.microsoft.com/office/powerpoint/2010/main" val="3864810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  <p:bldP spid="21200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FEEDBACK CONTROL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/>
              </a:rPr>
              <a:t>Feedback control systems may be classified in a number of ways, depending upon </a:t>
            </a:r>
            <a:r>
              <a:rPr lang="en-US" sz="2800" dirty="0" smtClean="0">
                <a:latin typeface="Times New Roman"/>
              </a:rPr>
              <a:t>the purpose </a:t>
            </a:r>
            <a:r>
              <a:rPr lang="en-US" sz="2800" dirty="0">
                <a:latin typeface="Times New Roman"/>
              </a:rPr>
              <a:t>of the classification. For instance, according to the method of analysis and </a:t>
            </a:r>
            <a:r>
              <a:rPr lang="en-US" sz="2800" dirty="0" smtClean="0">
                <a:latin typeface="Times New Roman"/>
              </a:rPr>
              <a:t>design, control </a:t>
            </a:r>
            <a:r>
              <a:rPr lang="en-US" sz="2800" dirty="0">
                <a:latin typeface="Times New Roman"/>
              </a:rPr>
              <a:t>systems are classified </a:t>
            </a:r>
            <a:r>
              <a:rPr lang="en-US" sz="2800" dirty="0" smtClean="0">
                <a:latin typeface="Times New Roman"/>
              </a:rPr>
              <a:t>as: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/>
              </a:rPr>
              <a:t>Linear </a:t>
            </a:r>
            <a:r>
              <a:rPr lang="en-US" sz="2800" dirty="0">
                <a:latin typeface="Times New Roman"/>
              </a:rPr>
              <a:t>or </a:t>
            </a:r>
            <a:r>
              <a:rPr lang="en-US" sz="2800" b="1" dirty="0">
                <a:latin typeface="Times New Roman"/>
              </a:rPr>
              <a:t>N</a:t>
            </a:r>
            <a:r>
              <a:rPr lang="en-US" sz="2800" b="1" dirty="0" smtClean="0">
                <a:latin typeface="Times New Roman"/>
              </a:rPr>
              <a:t>onlinear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/>
              </a:rPr>
              <a:t>Time-varying </a:t>
            </a:r>
            <a:r>
              <a:rPr lang="en-US" sz="2800" dirty="0">
                <a:latin typeface="Times New Roman"/>
              </a:rPr>
              <a:t>or </a:t>
            </a:r>
            <a:r>
              <a:rPr lang="en-US" sz="2800" b="1" dirty="0">
                <a:latin typeface="Times New Roman"/>
              </a:rPr>
              <a:t>T</a:t>
            </a:r>
            <a:r>
              <a:rPr lang="en-US" sz="2800" b="1" dirty="0" smtClean="0">
                <a:latin typeface="Times New Roman"/>
              </a:rPr>
              <a:t>ime-invariant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Times New Roman"/>
              </a:rPr>
              <a:t>Continuous-data </a:t>
            </a:r>
            <a:r>
              <a:rPr lang="en-US" sz="2800" dirty="0">
                <a:latin typeface="Times New Roman"/>
              </a:rPr>
              <a:t>or </a:t>
            </a:r>
            <a:r>
              <a:rPr lang="en-US" sz="2800" b="1" dirty="0" smtClean="0">
                <a:latin typeface="Times New Roman"/>
              </a:rPr>
              <a:t>Discrete-data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68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AU"/>
              <a:t>Control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435975" cy="1800225"/>
          </a:xfrm>
        </p:spPr>
        <p:txBody>
          <a:bodyPr/>
          <a:lstStyle/>
          <a:p>
            <a:pPr marL="0" indent="0" algn="just" defTabSz="914400">
              <a:buNone/>
            </a:pPr>
            <a:r>
              <a:rPr lang="en-AU" dirty="0"/>
              <a:t>Many control systems can be characterised by these components</a:t>
            </a:r>
          </a:p>
        </p:txBody>
      </p:sp>
      <p:sp>
        <p:nvSpPr>
          <p:cNvPr id="272388" name="AutoShape 4"/>
          <p:cNvSpPr>
            <a:spLocks noChangeArrowheads="1"/>
          </p:cNvSpPr>
          <p:nvPr/>
        </p:nvSpPr>
        <p:spPr bwMode="auto">
          <a:xfrm>
            <a:off x="3492500" y="4868863"/>
            <a:ext cx="2303463" cy="865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rgbClr val="000000"/>
                </a:solidFill>
              </a:rPr>
              <a:t>Sensor</a:t>
            </a:r>
          </a:p>
        </p:txBody>
      </p:sp>
      <p:sp>
        <p:nvSpPr>
          <p:cNvPr id="272389" name="AutoShape 5"/>
          <p:cNvSpPr>
            <a:spLocks noChangeArrowheads="1"/>
          </p:cNvSpPr>
          <p:nvPr/>
        </p:nvSpPr>
        <p:spPr bwMode="auto">
          <a:xfrm>
            <a:off x="4284663" y="3430588"/>
            <a:ext cx="1223962" cy="865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rgbClr val="000000"/>
                </a:solidFill>
              </a:rPr>
              <a:t>Actuator</a:t>
            </a:r>
          </a:p>
        </p:txBody>
      </p:sp>
      <p:sp>
        <p:nvSpPr>
          <p:cNvPr id="272390" name="AutoShape 6"/>
          <p:cNvSpPr>
            <a:spLocks noChangeArrowheads="1"/>
          </p:cNvSpPr>
          <p:nvPr/>
        </p:nvSpPr>
        <p:spPr bwMode="auto">
          <a:xfrm>
            <a:off x="6011863" y="3430588"/>
            <a:ext cx="1296987" cy="865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rgbClr val="000000"/>
                </a:solidFill>
              </a:rPr>
              <a:t>Process</a:t>
            </a:r>
          </a:p>
        </p:txBody>
      </p:sp>
      <p:cxnSp>
        <p:nvCxnSpPr>
          <p:cNvPr id="272391" name="AutoShape 7"/>
          <p:cNvCxnSpPr>
            <a:cxnSpLocks noChangeShapeType="1"/>
            <a:stCxn id="272389" idx="3"/>
            <a:endCxn id="272390" idx="1"/>
          </p:cNvCxnSpPr>
          <p:nvPr/>
        </p:nvCxnSpPr>
        <p:spPr bwMode="auto">
          <a:xfrm>
            <a:off x="5508625" y="3863975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392" name="AutoShape 8"/>
          <p:cNvCxnSpPr>
            <a:cxnSpLocks noChangeShapeType="1"/>
            <a:stCxn id="272390" idx="3"/>
          </p:cNvCxnSpPr>
          <p:nvPr/>
        </p:nvCxnSpPr>
        <p:spPr bwMode="auto">
          <a:xfrm flipV="1">
            <a:off x="7308850" y="3862388"/>
            <a:ext cx="8620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393" name="AutoShape 9"/>
          <p:cNvSpPr>
            <a:spLocks noChangeArrowheads="1"/>
          </p:cNvSpPr>
          <p:nvPr/>
        </p:nvSpPr>
        <p:spPr bwMode="auto">
          <a:xfrm>
            <a:off x="1044575" y="3644900"/>
            <a:ext cx="431800" cy="4318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2394" name="AutoShape 10"/>
          <p:cNvSpPr>
            <a:spLocks noChangeArrowheads="1"/>
          </p:cNvSpPr>
          <p:nvPr/>
        </p:nvSpPr>
        <p:spPr bwMode="auto">
          <a:xfrm>
            <a:off x="2052638" y="3429000"/>
            <a:ext cx="1223962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rgbClr val="000000"/>
                </a:solidFill>
              </a:rPr>
              <a:t>Control</a:t>
            </a:r>
          </a:p>
        </p:txBody>
      </p:sp>
      <p:cxnSp>
        <p:nvCxnSpPr>
          <p:cNvPr id="272395" name="AutoShape 11"/>
          <p:cNvCxnSpPr>
            <a:cxnSpLocks noChangeShapeType="1"/>
            <a:stCxn id="272388" idx="1"/>
            <a:endCxn id="272393" idx="4"/>
          </p:cNvCxnSpPr>
          <p:nvPr/>
        </p:nvCxnSpPr>
        <p:spPr bwMode="auto">
          <a:xfrm rot="10800000">
            <a:off x="1260475" y="4076700"/>
            <a:ext cx="2232025" cy="1225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396" name="AutoShape 12"/>
          <p:cNvCxnSpPr>
            <a:cxnSpLocks noChangeShapeType="1"/>
            <a:stCxn id="272393" idx="6"/>
            <a:endCxn id="272394" idx="1"/>
          </p:cNvCxnSpPr>
          <p:nvPr/>
        </p:nvCxnSpPr>
        <p:spPr bwMode="auto">
          <a:xfrm>
            <a:off x="1476375" y="3860800"/>
            <a:ext cx="57626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397" name="AutoShape 13"/>
          <p:cNvCxnSpPr>
            <a:cxnSpLocks noChangeShapeType="1"/>
            <a:stCxn id="272394" idx="3"/>
            <a:endCxn id="272389" idx="1"/>
          </p:cNvCxnSpPr>
          <p:nvPr/>
        </p:nvCxnSpPr>
        <p:spPr bwMode="auto">
          <a:xfrm>
            <a:off x="3276600" y="3862388"/>
            <a:ext cx="10080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398" name="AutoShape 14"/>
          <p:cNvCxnSpPr>
            <a:cxnSpLocks noChangeShapeType="1"/>
            <a:stCxn id="272390" idx="3"/>
            <a:endCxn id="272388" idx="3"/>
          </p:cNvCxnSpPr>
          <p:nvPr/>
        </p:nvCxnSpPr>
        <p:spPr bwMode="auto">
          <a:xfrm flipH="1">
            <a:off x="5795963" y="3863975"/>
            <a:ext cx="1512887" cy="1438275"/>
          </a:xfrm>
          <a:prstGeom prst="bentConnector3">
            <a:avLst>
              <a:gd name="adj1" fmla="val -25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2399" name="AutoShape 15"/>
          <p:cNvCxnSpPr>
            <a:cxnSpLocks noChangeShapeType="1"/>
            <a:endCxn id="272393" idx="2"/>
          </p:cNvCxnSpPr>
          <p:nvPr/>
        </p:nvCxnSpPr>
        <p:spPr bwMode="auto">
          <a:xfrm>
            <a:off x="395288" y="3860800"/>
            <a:ext cx="6492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400" name="Text Box 16"/>
          <p:cNvSpPr txBox="1">
            <a:spLocks noChangeArrowheads="1"/>
          </p:cNvSpPr>
          <p:nvPr/>
        </p:nvSpPr>
        <p:spPr bwMode="auto">
          <a:xfrm>
            <a:off x="41275" y="3284538"/>
            <a:ext cx="1001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smtClean="0">
                <a:solidFill>
                  <a:srgbClr val="000000"/>
                </a:solidFill>
              </a:rPr>
              <a:t>Reference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smtClean="0">
                <a:solidFill>
                  <a:srgbClr val="000000"/>
                </a:solidFill>
              </a:rPr>
              <a:t>r(t)</a:t>
            </a:r>
          </a:p>
        </p:txBody>
      </p:sp>
      <p:sp>
        <p:nvSpPr>
          <p:cNvPr id="272401" name="Text Box 17"/>
          <p:cNvSpPr txBox="1">
            <a:spLocks noChangeArrowheads="1"/>
          </p:cNvSpPr>
          <p:nvPr/>
        </p:nvSpPr>
        <p:spPr bwMode="auto">
          <a:xfrm>
            <a:off x="7667625" y="3233738"/>
            <a:ext cx="720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smtClean="0">
                <a:solidFill>
                  <a:srgbClr val="000000"/>
                </a:solidFill>
              </a:rPr>
              <a:t>Output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smtClean="0">
                <a:solidFill>
                  <a:srgbClr val="000000"/>
                </a:solidFill>
              </a:rPr>
              <a:t>y(t)</a:t>
            </a:r>
          </a:p>
        </p:txBody>
      </p:sp>
      <p:sp>
        <p:nvSpPr>
          <p:cNvPr id="272402" name="Text Box 18"/>
          <p:cNvSpPr txBox="1">
            <a:spLocks noChangeArrowheads="1"/>
          </p:cNvSpPr>
          <p:nvPr/>
        </p:nvSpPr>
        <p:spPr bwMode="auto">
          <a:xfrm>
            <a:off x="971550" y="4143375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272403" name="Text Box 19"/>
          <p:cNvSpPr txBox="1">
            <a:spLocks noChangeArrowheads="1"/>
          </p:cNvSpPr>
          <p:nvPr/>
        </p:nvSpPr>
        <p:spPr bwMode="auto">
          <a:xfrm>
            <a:off x="684213" y="38608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72404" name="Rectangle 20"/>
          <p:cNvSpPr>
            <a:spLocks noChangeArrowheads="1"/>
          </p:cNvSpPr>
          <p:nvPr/>
        </p:nvSpPr>
        <p:spPr bwMode="auto">
          <a:xfrm>
            <a:off x="4067175" y="2997200"/>
            <a:ext cx="3384550" cy="16557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2405" name="Text Box 21"/>
          <p:cNvSpPr txBox="1">
            <a:spLocks noChangeArrowheads="1"/>
          </p:cNvSpPr>
          <p:nvPr/>
        </p:nvSpPr>
        <p:spPr bwMode="auto">
          <a:xfrm>
            <a:off x="1476375" y="3284538"/>
            <a:ext cx="577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smtClean="0">
                <a:solidFill>
                  <a:srgbClr val="000000"/>
                </a:solidFill>
              </a:rPr>
              <a:t>Error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smtClean="0">
                <a:solidFill>
                  <a:srgbClr val="000000"/>
                </a:solidFill>
              </a:rPr>
              <a:t>e(t)</a:t>
            </a:r>
          </a:p>
        </p:txBody>
      </p:sp>
      <p:sp>
        <p:nvSpPr>
          <p:cNvPr id="272406" name="Text Box 22"/>
          <p:cNvSpPr txBox="1">
            <a:spLocks noChangeArrowheads="1"/>
          </p:cNvSpPr>
          <p:nvPr/>
        </p:nvSpPr>
        <p:spPr bwMode="auto">
          <a:xfrm>
            <a:off x="3348038" y="3068638"/>
            <a:ext cx="7556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smtClean="0">
                <a:solidFill>
                  <a:srgbClr val="000000"/>
                </a:solidFill>
              </a:rPr>
              <a:t>Control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smtClean="0">
                <a:solidFill>
                  <a:srgbClr val="000000"/>
                </a:solidFill>
              </a:rPr>
              <a:t>Signal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smtClean="0">
                <a:solidFill>
                  <a:srgbClr val="000000"/>
                </a:solidFill>
              </a:rPr>
              <a:t>u(t)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1400" smtClean="0">
              <a:solidFill>
                <a:srgbClr val="000000"/>
              </a:solidFill>
            </a:endParaRPr>
          </a:p>
        </p:txBody>
      </p:sp>
      <p:sp>
        <p:nvSpPr>
          <p:cNvPr id="272407" name="Text Box 23"/>
          <p:cNvSpPr txBox="1">
            <a:spLocks noChangeArrowheads="1"/>
          </p:cNvSpPr>
          <p:nvPr/>
        </p:nvSpPr>
        <p:spPr bwMode="auto">
          <a:xfrm>
            <a:off x="5364163" y="26304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rgbClr val="000000"/>
                </a:solidFill>
              </a:rPr>
              <a:t>Plant</a:t>
            </a:r>
          </a:p>
        </p:txBody>
      </p:sp>
      <p:sp>
        <p:nvSpPr>
          <p:cNvPr id="272408" name="Text Box 24"/>
          <p:cNvSpPr txBox="1">
            <a:spLocks noChangeArrowheads="1"/>
          </p:cNvSpPr>
          <p:nvPr/>
        </p:nvSpPr>
        <p:spPr bwMode="auto">
          <a:xfrm>
            <a:off x="6227763" y="21336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rgbClr val="000000"/>
                </a:solidFill>
              </a:rPr>
              <a:t>Disturbance</a:t>
            </a:r>
          </a:p>
        </p:txBody>
      </p:sp>
      <p:sp>
        <p:nvSpPr>
          <p:cNvPr id="272409" name="Line 25"/>
          <p:cNvSpPr>
            <a:spLocks noChangeShapeType="1"/>
          </p:cNvSpPr>
          <p:nvPr/>
        </p:nvSpPr>
        <p:spPr bwMode="auto">
          <a:xfrm>
            <a:off x="6804025" y="25654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2410" name="Line 26"/>
          <p:cNvSpPr>
            <a:spLocks noChangeShapeType="1"/>
          </p:cNvSpPr>
          <p:nvPr/>
        </p:nvSpPr>
        <p:spPr bwMode="auto">
          <a:xfrm flipV="1">
            <a:off x="4643438" y="573405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2411" name="Text Box 27"/>
          <p:cNvSpPr txBox="1">
            <a:spLocks noChangeArrowheads="1"/>
          </p:cNvSpPr>
          <p:nvPr/>
        </p:nvSpPr>
        <p:spPr bwMode="auto">
          <a:xfrm>
            <a:off x="4643438" y="594995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mtClean="0">
                <a:solidFill>
                  <a:srgbClr val="000000"/>
                </a:solidFill>
              </a:rPr>
              <a:t>Sensor Noise</a:t>
            </a:r>
          </a:p>
        </p:txBody>
      </p:sp>
      <p:sp>
        <p:nvSpPr>
          <p:cNvPr id="272412" name="Text Box 28"/>
          <p:cNvSpPr txBox="1">
            <a:spLocks noChangeArrowheads="1"/>
          </p:cNvSpPr>
          <p:nvPr/>
        </p:nvSpPr>
        <p:spPr bwMode="auto">
          <a:xfrm>
            <a:off x="1692275" y="4724400"/>
            <a:ext cx="96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400" smtClean="0">
                <a:solidFill>
                  <a:srgbClr val="000000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025407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+mn-cs"/>
              </a:rPr>
              <a:t>Introduction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0F006C"/>
                </a:solidFill>
                <a:latin typeface="Times New Roman"/>
              </a:rPr>
              <a:t>1.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What is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a control system.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F006C"/>
                </a:solidFill>
                <a:latin typeface="Times New Roman"/>
              </a:rPr>
              <a:t>2.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Why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control systems are important.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F006C"/>
                </a:solidFill>
                <a:latin typeface="Times New Roman"/>
              </a:rPr>
              <a:t>3.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What are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the basic components of a control system.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F006C"/>
                </a:solidFill>
                <a:latin typeface="Times New Roman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ome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examples of control-system applications.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F064D"/>
                </a:solidFill>
                <a:latin typeface="Times New Roman"/>
              </a:rPr>
              <a:t>5.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Why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feedback is incorporated into most control systems.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F006C"/>
                </a:solidFill>
                <a:latin typeface="Times New Roman"/>
              </a:rPr>
              <a:t>6.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ypes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of control systems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4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AU"/>
              <a:t>Actuation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7756525" cy="4640263"/>
          </a:xfrm>
        </p:spPr>
        <p:txBody>
          <a:bodyPr/>
          <a:lstStyle/>
          <a:p>
            <a:pPr marL="0" indent="0" defTabSz="914400">
              <a:buNone/>
            </a:pPr>
            <a:r>
              <a:rPr lang="en-AU" sz="2400" dirty="0"/>
              <a:t>A device for acting on the environment</a:t>
            </a:r>
          </a:p>
        </p:txBody>
      </p:sp>
      <p:sp>
        <p:nvSpPr>
          <p:cNvPr id="273419" name="Rectangle 11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273412" name="Picture 4" descr="cyl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565400"/>
            <a:ext cx="1677987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3" name="Picture 5" descr="h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189865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5" name="Picture 7" descr="mo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5" y="2928216"/>
            <a:ext cx="1803400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6" name="Picture 8" descr="dc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4170" r="2307" b="7507"/>
          <a:stretch>
            <a:fillRect/>
          </a:stretch>
        </p:blipFill>
        <p:spPr bwMode="auto">
          <a:xfrm>
            <a:off x="323850" y="4508500"/>
            <a:ext cx="295275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7" name="Picture 9" descr="fot-xs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1163"/>
            <a:ext cx="1674813" cy="16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8" name="Picture 10" descr="oscactua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92600"/>
            <a:ext cx="1800225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29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sensorzoom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09" y="1819202"/>
            <a:ext cx="2106613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5" name="Picture 3" descr="65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46" y="3352006"/>
            <a:ext cx="15843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6" name="Picture 4" descr="ero1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79" y="3624624"/>
            <a:ext cx="1944688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AU"/>
              <a:t>Sensing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4422774"/>
          </a:xfrm>
        </p:spPr>
        <p:txBody>
          <a:bodyPr/>
          <a:lstStyle/>
          <a:p>
            <a:pPr marL="0" indent="0" algn="just" defTabSz="914400">
              <a:buNone/>
            </a:pPr>
            <a:r>
              <a:rPr lang="en-AU" dirty="0"/>
              <a:t>A device for measuring some aspect of the environment</a:t>
            </a:r>
          </a:p>
        </p:txBody>
      </p:sp>
      <p:pic>
        <p:nvPicPr>
          <p:cNvPr id="274439" name="Picture 7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23" y="5019819"/>
            <a:ext cx="158432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40" name="Picture 8" descr="Switches_limit_wl_pic01_01oct2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68613"/>
            <a:ext cx="1347788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41" name="Picture 9" descr="sensor_E3JK_pic01_01oct20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83" y="2140311"/>
            <a:ext cx="828675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42" name="Picture 10" descr="chand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3"/>
          <a:stretch>
            <a:fillRect/>
          </a:stretch>
        </p:blipFill>
        <p:spPr bwMode="auto">
          <a:xfrm>
            <a:off x="5508625" y="4890799"/>
            <a:ext cx="2951163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43" name="Picture 11" descr="FMICW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90887"/>
            <a:ext cx="2106613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44" name="Picture 12" descr="kraft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9412"/>
            <a:ext cx="1584325" cy="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68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42350" cy="1057275"/>
          </a:xfrm>
        </p:spPr>
        <p:txBody>
          <a:bodyPr/>
          <a:lstStyle/>
          <a:p>
            <a:pPr defTabSz="914400"/>
            <a:r>
              <a:rPr lang="en-AU" dirty="0"/>
              <a:t>Examples :  Washing Machine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524000"/>
            <a:ext cx="4749800" cy="4713288"/>
          </a:xfrm>
        </p:spPr>
        <p:txBody>
          <a:bodyPr/>
          <a:lstStyle/>
          <a:p>
            <a:pPr marL="342900" indent="-342900" defTabSz="914400">
              <a:lnSpc>
                <a:spcPct val="80000"/>
              </a:lnSpc>
            </a:pPr>
            <a:r>
              <a:rPr lang="en-AU" sz="2000" dirty="0"/>
              <a:t>System Requirements</a:t>
            </a:r>
          </a:p>
          <a:p>
            <a:pPr marL="742950" lvl="1" indent="-285750" defTabSz="914400">
              <a:lnSpc>
                <a:spcPct val="80000"/>
              </a:lnSpc>
            </a:pPr>
            <a:r>
              <a:rPr lang="en-AU" sz="1900" dirty="0"/>
              <a:t>Understanding of load sizes</a:t>
            </a:r>
          </a:p>
          <a:p>
            <a:pPr marL="742950" lvl="1" indent="-285750" defTabSz="914400">
              <a:lnSpc>
                <a:spcPct val="80000"/>
              </a:lnSpc>
            </a:pPr>
            <a:r>
              <a:rPr lang="en-AU" sz="1900" dirty="0"/>
              <a:t>Receptacle to hold clothes</a:t>
            </a:r>
          </a:p>
          <a:p>
            <a:pPr marL="742950" lvl="1" indent="-285750" defTabSz="914400">
              <a:lnSpc>
                <a:spcPct val="80000"/>
              </a:lnSpc>
            </a:pPr>
            <a:r>
              <a:rPr lang="en-AU" sz="1900" dirty="0"/>
              <a:t>‘Plumbing</a:t>
            </a:r>
            <a:r>
              <a:rPr lang="en-AU" sz="1900" dirty="0" smtClean="0"/>
              <a:t>’</a:t>
            </a:r>
            <a:endParaRPr lang="en-AU" sz="1900" dirty="0"/>
          </a:p>
          <a:p>
            <a:pPr marL="742950" lvl="1" indent="-285750" defTabSz="914400">
              <a:lnSpc>
                <a:spcPct val="80000"/>
              </a:lnSpc>
            </a:pPr>
            <a:r>
              <a:rPr lang="en-AU" sz="1900" dirty="0"/>
              <a:t>Ease of use, Reliability</a:t>
            </a:r>
          </a:p>
          <a:p>
            <a:pPr marL="742950" lvl="1" indent="-285750" defTabSz="914400">
              <a:lnSpc>
                <a:spcPct val="80000"/>
              </a:lnSpc>
            </a:pPr>
            <a:r>
              <a:rPr lang="en-AU" sz="1900" dirty="0"/>
              <a:t>Low Cost</a:t>
            </a:r>
          </a:p>
          <a:p>
            <a:pPr marL="342900" indent="-342900" defTabSz="914400">
              <a:lnSpc>
                <a:spcPct val="80000"/>
              </a:lnSpc>
            </a:pPr>
            <a:r>
              <a:rPr lang="en-AU" sz="2000" dirty="0"/>
              <a:t>Actuators</a:t>
            </a:r>
          </a:p>
          <a:p>
            <a:pPr marL="742950" lvl="1" indent="-285750" defTabSz="914400">
              <a:lnSpc>
                <a:spcPct val="80000"/>
              </a:lnSpc>
            </a:pPr>
            <a:r>
              <a:rPr lang="en-AU" sz="1900" dirty="0"/>
              <a:t>AC or DC Motors</a:t>
            </a:r>
          </a:p>
          <a:p>
            <a:pPr marL="742950" lvl="1" indent="-285750" defTabSz="914400">
              <a:lnSpc>
                <a:spcPct val="80000"/>
              </a:lnSpc>
            </a:pPr>
            <a:r>
              <a:rPr lang="en-AU" sz="1900" dirty="0"/>
              <a:t>Water inlet/drain</a:t>
            </a:r>
          </a:p>
          <a:p>
            <a:pPr marL="342900" indent="-342900" defTabSz="914400">
              <a:lnSpc>
                <a:spcPct val="80000"/>
              </a:lnSpc>
            </a:pPr>
            <a:r>
              <a:rPr lang="en-AU" sz="2000" dirty="0"/>
              <a:t>Sensors</a:t>
            </a:r>
          </a:p>
          <a:p>
            <a:pPr marL="742950" lvl="1" indent="-285750" defTabSz="914400">
              <a:lnSpc>
                <a:spcPct val="80000"/>
              </a:lnSpc>
            </a:pPr>
            <a:r>
              <a:rPr lang="en-AU" sz="1900" dirty="0"/>
              <a:t>Water level</a:t>
            </a:r>
          </a:p>
          <a:p>
            <a:pPr marL="742950" lvl="1" indent="-285750" defTabSz="914400">
              <a:lnSpc>
                <a:spcPct val="80000"/>
              </a:lnSpc>
            </a:pPr>
            <a:r>
              <a:rPr lang="en-AU" sz="1900" dirty="0"/>
              <a:t>Load speed/balance</a:t>
            </a:r>
          </a:p>
          <a:p>
            <a:pPr marL="342900" indent="-342900" defTabSz="914400">
              <a:lnSpc>
                <a:spcPct val="80000"/>
              </a:lnSpc>
            </a:pPr>
            <a:r>
              <a:rPr lang="en-AU" sz="2000" dirty="0"/>
              <a:t>Control</a:t>
            </a:r>
          </a:p>
          <a:p>
            <a:pPr marL="742950" lvl="1" indent="-285750" defTabSz="914400">
              <a:lnSpc>
                <a:spcPct val="80000"/>
              </a:lnSpc>
            </a:pPr>
            <a:r>
              <a:rPr lang="en-AU" sz="1900" dirty="0"/>
              <a:t>Choice depends on design</a:t>
            </a:r>
          </a:p>
        </p:txBody>
      </p:sp>
      <p:pic>
        <p:nvPicPr>
          <p:cNvPr id="276484" name="Picture 4" descr="washer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304641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93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AU"/>
              <a:t>Examples : The CD Player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524000"/>
            <a:ext cx="4360863" cy="4675188"/>
          </a:xfrm>
        </p:spPr>
        <p:txBody>
          <a:bodyPr/>
          <a:lstStyle/>
          <a:p>
            <a:pPr marL="342900" indent="-342900" defTabSz="914400"/>
            <a:r>
              <a:rPr lang="en-AU" sz="2400" dirty="0"/>
              <a:t>A CD player is an example of control system</a:t>
            </a:r>
          </a:p>
          <a:p>
            <a:pPr marL="342900" indent="-342900" defTabSz="914400"/>
            <a:r>
              <a:rPr lang="en-AU" sz="2400" dirty="0"/>
              <a:t>Requires</a:t>
            </a:r>
          </a:p>
          <a:p>
            <a:pPr marL="742950" lvl="1" indent="-285750" defTabSz="914400"/>
            <a:r>
              <a:rPr lang="en-AU" sz="2100" dirty="0"/>
              <a:t>Accurate positioning of the laser read head</a:t>
            </a:r>
          </a:p>
          <a:p>
            <a:pPr marL="742950" lvl="1" indent="-285750" defTabSz="914400"/>
            <a:r>
              <a:rPr lang="en-AU" sz="2100" dirty="0"/>
              <a:t>Precise control of media speed</a:t>
            </a:r>
          </a:p>
          <a:p>
            <a:pPr marL="742950" lvl="1" indent="-285750" defTabSz="914400"/>
            <a:r>
              <a:rPr lang="en-AU" sz="2100" dirty="0"/>
              <a:t>Conversion of digital data to analogue signal</a:t>
            </a:r>
          </a:p>
        </p:txBody>
      </p:sp>
      <p:pic>
        <p:nvPicPr>
          <p:cNvPr id="277508" name="Picture 4" descr="DE351L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4321175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12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AU"/>
              <a:t>Examples : Hard Drive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524000"/>
            <a:ext cx="4216400" cy="4675188"/>
          </a:xfrm>
        </p:spPr>
        <p:txBody>
          <a:bodyPr/>
          <a:lstStyle/>
          <a:p>
            <a:pPr marL="342900" indent="-342900" algn="just" defTabSz="914400"/>
            <a:r>
              <a:rPr lang="en-AU" sz="2400" dirty="0"/>
              <a:t>A computer disk drive is another example of a rotary control system</a:t>
            </a:r>
          </a:p>
          <a:p>
            <a:pPr marL="342900" indent="-342900" defTabSz="914400"/>
            <a:r>
              <a:rPr lang="en-AU" sz="2400" dirty="0"/>
              <a:t>Requires</a:t>
            </a:r>
          </a:p>
          <a:p>
            <a:pPr marL="742950" lvl="1" indent="-285750" algn="just" defTabSz="914400"/>
            <a:r>
              <a:rPr lang="en-AU" sz="2100" dirty="0"/>
              <a:t>Accurate positioning of the magnetic read head</a:t>
            </a:r>
          </a:p>
          <a:p>
            <a:pPr marL="742950" lvl="1" indent="-285750" algn="just" defTabSz="914400"/>
            <a:r>
              <a:rPr lang="en-AU" sz="2100" dirty="0"/>
              <a:t>Precise control of media speed</a:t>
            </a:r>
          </a:p>
          <a:p>
            <a:pPr marL="742950" lvl="1" indent="-285750" algn="just" defTabSz="914400"/>
            <a:r>
              <a:rPr lang="en-AU" sz="2100" dirty="0"/>
              <a:t>Extraction of digital data from magnetic media</a:t>
            </a:r>
          </a:p>
        </p:txBody>
      </p:sp>
      <p:pic>
        <p:nvPicPr>
          <p:cNvPr id="278532" name="Picture 4" descr="00N8203 - 30GB 7200 rpm ATA/100 E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51075"/>
            <a:ext cx="3671888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55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AU"/>
              <a:t>Examples : Modern Automobiles</a:t>
            </a:r>
          </a:p>
        </p:txBody>
      </p:sp>
      <p:pic>
        <p:nvPicPr>
          <p:cNvPr id="27955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1557338"/>
            <a:ext cx="4840287" cy="1800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11288"/>
            <a:ext cx="4495800" cy="5145087"/>
          </a:xfrm>
        </p:spPr>
        <p:txBody>
          <a:bodyPr/>
          <a:lstStyle/>
          <a:p>
            <a:pPr algn="just" defTabSz="914400">
              <a:lnSpc>
                <a:spcPct val="80000"/>
              </a:lnSpc>
              <a:buFont typeface="Wingdings" pitchFamily="2" charset="2"/>
              <a:buChar char="q"/>
            </a:pPr>
            <a:r>
              <a:rPr lang="en-AU" sz="2400" dirty="0"/>
              <a:t>Modern Automobiles are controlled by a number of computer components</a:t>
            </a:r>
          </a:p>
          <a:p>
            <a:pPr defTabSz="914400">
              <a:lnSpc>
                <a:spcPct val="80000"/>
              </a:lnSpc>
              <a:buFont typeface="Wingdings" pitchFamily="2" charset="2"/>
              <a:buChar char="q"/>
            </a:pPr>
            <a:r>
              <a:rPr lang="en-AU" sz="2400" dirty="0"/>
              <a:t>Requires</a:t>
            </a:r>
          </a:p>
          <a:p>
            <a:pPr lvl="1" defTabSz="914400">
              <a:lnSpc>
                <a:spcPct val="80000"/>
              </a:lnSpc>
              <a:buFont typeface="Wingdings" pitchFamily="2" charset="2"/>
              <a:buChar char="q"/>
            </a:pPr>
            <a:r>
              <a:rPr lang="en-AU" sz="2100" dirty="0"/>
              <a:t>Control of automobile sub systems</a:t>
            </a:r>
          </a:p>
          <a:p>
            <a:pPr lvl="2" defTabSz="914400">
              <a:lnSpc>
                <a:spcPct val="80000"/>
              </a:lnSpc>
              <a:buFont typeface="Wingdings" pitchFamily="2" charset="2"/>
              <a:buChar char="q"/>
            </a:pPr>
            <a:r>
              <a:rPr lang="en-AU" sz="1700" dirty="0"/>
              <a:t>Brakes and acceleration</a:t>
            </a:r>
          </a:p>
          <a:p>
            <a:pPr lvl="2" defTabSz="914400">
              <a:lnSpc>
                <a:spcPct val="80000"/>
              </a:lnSpc>
              <a:buFont typeface="Wingdings" pitchFamily="2" charset="2"/>
              <a:buChar char="q"/>
            </a:pPr>
            <a:r>
              <a:rPr lang="en-AU" sz="1700" dirty="0"/>
              <a:t>Cruise control</a:t>
            </a:r>
          </a:p>
          <a:p>
            <a:pPr lvl="2" defTabSz="914400">
              <a:lnSpc>
                <a:spcPct val="80000"/>
              </a:lnSpc>
              <a:buFont typeface="Wingdings" pitchFamily="2" charset="2"/>
              <a:buChar char="q"/>
            </a:pPr>
            <a:r>
              <a:rPr lang="en-AU" sz="1700" dirty="0"/>
              <a:t>ABS</a:t>
            </a:r>
          </a:p>
          <a:p>
            <a:pPr lvl="2" defTabSz="914400">
              <a:lnSpc>
                <a:spcPct val="80000"/>
              </a:lnSpc>
              <a:buFont typeface="Wingdings" pitchFamily="2" charset="2"/>
              <a:buChar char="q"/>
            </a:pPr>
            <a:r>
              <a:rPr lang="en-AU" sz="1700" dirty="0"/>
              <a:t>Climate control</a:t>
            </a:r>
          </a:p>
          <a:p>
            <a:pPr lvl="2" defTabSz="914400">
              <a:lnSpc>
                <a:spcPct val="80000"/>
              </a:lnSpc>
              <a:buFont typeface="Wingdings" pitchFamily="2" charset="2"/>
              <a:buChar char="q"/>
            </a:pPr>
            <a:r>
              <a:rPr lang="en-AU" sz="1700" dirty="0"/>
              <a:t>GPS</a:t>
            </a:r>
          </a:p>
          <a:p>
            <a:pPr lvl="1" defTabSz="914400">
              <a:lnSpc>
                <a:spcPct val="80000"/>
              </a:lnSpc>
              <a:buFont typeface="Wingdings" pitchFamily="2" charset="2"/>
              <a:buChar char="q"/>
            </a:pPr>
            <a:r>
              <a:rPr lang="en-AU" sz="2100" dirty="0"/>
              <a:t>Reliability</a:t>
            </a:r>
          </a:p>
          <a:p>
            <a:pPr lvl="1" defTabSz="914400">
              <a:lnSpc>
                <a:spcPct val="80000"/>
              </a:lnSpc>
              <a:buFont typeface="Wingdings" pitchFamily="2" charset="2"/>
              <a:buChar char="q"/>
            </a:pPr>
            <a:r>
              <a:rPr lang="en-AU" sz="2100" dirty="0"/>
              <a:t>Low cost</a:t>
            </a:r>
          </a:p>
          <a:p>
            <a:pPr lvl="1" defTabSz="914400">
              <a:lnSpc>
                <a:spcPct val="80000"/>
              </a:lnSpc>
              <a:buFont typeface="Wingdings" pitchFamily="2" charset="2"/>
              <a:buChar char="q"/>
            </a:pPr>
            <a:r>
              <a:rPr lang="en-AU" sz="2100" dirty="0"/>
              <a:t>Ease of use</a:t>
            </a:r>
          </a:p>
        </p:txBody>
      </p:sp>
      <p:pic>
        <p:nvPicPr>
          <p:cNvPr id="279557" name="Picture 5" descr="img2001ca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62350"/>
            <a:ext cx="3024188" cy="2198688"/>
          </a:xfrm>
        </p:spPr>
      </p:pic>
    </p:spTree>
    <p:extLst>
      <p:ext uri="{BB962C8B-B14F-4D97-AF65-F5344CB8AC3E}">
        <p14:creationId xmlns:p14="http://schemas.microsoft.com/office/powerpoint/2010/main" val="20447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9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9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9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9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9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9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9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9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9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Control Problem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Generally a controller is required to filter the error            signal in order that certain control criteria or    specifications, be satisfied. These criteria may involve, but not be limited to:</a:t>
            </a:r>
          </a:p>
          <a:p>
            <a:pPr marL="514350" indent="-51435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Disturbance rejection</a:t>
            </a:r>
          </a:p>
          <a:p>
            <a:pPr marL="514350" indent="-51435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Steady state errors</a:t>
            </a:r>
          </a:p>
          <a:p>
            <a:pPr marL="514350" indent="-51435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Transient response characteristics</a:t>
            </a:r>
          </a:p>
          <a:p>
            <a:pPr marL="514350" indent="-51435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Sensitivity to parameter changes in the plant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14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Control Problem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Solving in control problem generally involves;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Choosing sensors to measure the plant output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Choosing actuators to drive the plant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Developing the plant, actuator, and sensors equations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Designing the controller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Evaluating the design analytically by simulation, and finally by testing the physical system.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the physical tests are unsatisfactory, iterating these steps.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27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Control Problem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Problem Formulation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Solution Translation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88473" y="2667000"/>
            <a:ext cx="1835727" cy="1828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System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05400" y="1447800"/>
            <a:ext cx="3314700" cy="4800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5000" y="2209800"/>
            <a:ext cx="2209800" cy="11949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Mathematical model system</a:t>
            </a:r>
          </a:p>
        </p:txBody>
      </p:sp>
      <p:sp>
        <p:nvSpPr>
          <p:cNvPr id="9" name="Oval 8"/>
          <p:cNvSpPr/>
          <p:nvPr/>
        </p:nvSpPr>
        <p:spPr>
          <a:xfrm>
            <a:off x="5715000" y="3848100"/>
            <a:ext cx="2209800" cy="16383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Mathematical solution of mathematical problem</a:t>
            </a:r>
          </a:p>
        </p:txBody>
      </p:sp>
      <p:cxnSp>
        <p:nvCxnSpPr>
          <p:cNvPr id="11" name="Straight Arrow Connector 10"/>
          <p:cNvCxnSpPr>
            <a:stCxn id="4" idx="7"/>
          </p:cNvCxnSpPr>
          <p:nvPr/>
        </p:nvCxnSpPr>
        <p:spPr>
          <a:xfrm flipV="1">
            <a:off x="2855364" y="2667000"/>
            <a:ext cx="2859636" cy="267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903855" y="4170218"/>
            <a:ext cx="2743200" cy="476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252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8382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Helvetica"/>
              </a:rPr>
              <a:t>Modeling Physical Systems - Overview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880-CA21-41BC-8956-16283EBDA241}" type="slidenum">
              <a:rPr lang="en-US" smtClean="0">
                <a:solidFill>
                  <a:srgbClr val="40458C"/>
                </a:solidFill>
              </a:rPr>
              <a:pPr/>
              <a:t>29</a:t>
            </a:fld>
            <a:endParaRPr lang="en-US">
              <a:solidFill>
                <a:srgbClr val="40458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77199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/>
              </a:rPr>
              <a:t>What 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</a:rPr>
              <a:t>is a </a:t>
            </a:r>
            <a:r>
              <a:rPr lang="en-US" sz="4000" dirty="0">
                <a:solidFill>
                  <a:srgbClr val="FF0000"/>
                </a:solidFill>
                <a:latin typeface="Times New Roman"/>
              </a:rPr>
              <a:t>control system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A control system is considered to be any system which exists for the purpose of regulating or controlling the flow of energy, information, money, or other quantities in some desired fashion.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3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Helvetica"/>
              </a:rPr>
              <a:t>Modeling – Remarks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latin typeface="Helvetica"/>
              </a:rPr>
              <a:t>• Modeling is the most important and difficult task </a:t>
            </a:r>
            <a:r>
              <a:rPr lang="en-US" sz="2800" dirty="0" smtClean="0">
                <a:latin typeface="Helvetica"/>
              </a:rPr>
              <a:t>in control </a:t>
            </a:r>
            <a:r>
              <a:rPr lang="en-US" sz="2800" dirty="0">
                <a:latin typeface="Helvetica"/>
              </a:rPr>
              <a:t>system design.</a:t>
            </a:r>
          </a:p>
          <a:p>
            <a:pPr marL="0" indent="0" algn="just">
              <a:buNone/>
            </a:pPr>
            <a:r>
              <a:rPr lang="en-US" sz="2800" dirty="0">
                <a:latin typeface="Helvetica"/>
              </a:rPr>
              <a:t>• No mathematical model exactly represents a </a:t>
            </a:r>
            <a:r>
              <a:rPr lang="en-US" sz="2800" dirty="0" smtClean="0">
                <a:latin typeface="Helvetica"/>
              </a:rPr>
              <a:t>physical system.</a:t>
            </a:r>
          </a:p>
          <a:p>
            <a:pPr marL="0" lvl="0" indent="0">
              <a:buClr>
                <a:srgbClr val="6F89F7"/>
              </a:buClr>
              <a:buNone/>
            </a:pPr>
            <a:r>
              <a:rPr lang="en-US" sz="2800" dirty="0" smtClean="0">
                <a:latin typeface="Times-Roman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-Roman"/>
              </a:rPr>
              <a:t>Math Model  </a:t>
            </a:r>
            <a:r>
              <a:rPr lang="en-US" sz="2800" dirty="0" smtClean="0">
                <a:solidFill>
                  <a:srgbClr val="FF0000"/>
                </a:solidFill>
                <a:latin typeface="Symbol"/>
              </a:rPr>
              <a:t>¹</a:t>
            </a:r>
            <a:r>
              <a:rPr lang="en-US" sz="2800" dirty="0" smtClean="0">
                <a:solidFill>
                  <a:srgbClr val="FF0000"/>
                </a:solidFill>
                <a:latin typeface="Helvetica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-Roman"/>
              </a:rPr>
              <a:t>Physical System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-Roman"/>
              </a:rPr>
              <a:t>	Math </a:t>
            </a:r>
            <a:r>
              <a:rPr lang="en-US" sz="2800" dirty="0">
                <a:solidFill>
                  <a:srgbClr val="FF0000"/>
                </a:solidFill>
                <a:latin typeface="Times-Roman"/>
              </a:rPr>
              <a:t>Model </a:t>
            </a:r>
            <a:r>
              <a:rPr lang="en-US" sz="2800" dirty="0">
                <a:solidFill>
                  <a:srgbClr val="FF0000"/>
                </a:solidFill>
                <a:latin typeface="Symbol"/>
              </a:rPr>
              <a:t>»</a:t>
            </a:r>
            <a:r>
              <a:rPr lang="en-US" sz="2800" dirty="0" smtClean="0">
                <a:solidFill>
                  <a:srgbClr val="FF0000"/>
                </a:solidFill>
                <a:latin typeface="Helvetica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-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-Roman"/>
              </a:rPr>
              <a:t>Physical </a:t>
            </a:r>
            <a:r>
              <a:rPr lang="en-US" sz="2800" dirty="0" smtClean="0">
                <a:solidFill>
                  <a:srgbClr val="FF0000"/>
                </a:solidFill>
                <a:latin typeface="Times-Roman"/>
              </a:rPr>
              <a:t>System</a:t>
            </a:r>
            <a:endParaRPr lang="en-US" sz="2800" dirty="0">
              <a:latin typeface="Helvetica"/>
            </a:endParaRPr>
          </a:p>
          <a:p>
            <a:pPr marL="0" indent="0" algn="just">
              <a:buNone/>
            </a:pPr>
            <a:r>
              <a:rPr lang="en-US" sz="2800" dirty="0">
                <a:latin typeface="Helvetica"/>
              </a:rPr>
              <a:t>• Do not confuse models with physical systems!</a:t>
            </a:r>
          </a:p>
          <a:p>
            <a:pPr marL="0" indent="0" algn="just">
              <a:buNone/>
            </a:pPr>
            <a:r>
              <a:rPr lang="en-US" sz="2800" dirty="0">
                <a:latin typeface="Helvetica"/>
              </a:rPr>
              <a:t>• In this course, we may use the term “system” or “</a:t>
            </a:r>
            <a:r>
              <a:rPr lang="en-US" sz="2800" dirty="0" smtClean="0">
                <a:latin typeface="Helvetica"/>
              </a:rPr>
              <a:t>plant” to </a:t>
            </a:r>
            <a:r>
              <a:rPr lang="en-US" sz="2800" dirty="0">
                <a:latin typeface="Helvetica"/>
              </a:rPr>
              <a:t>mean a mathematical model.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0458C"/>
                </a:solidFill>
              </a:rPr>
              <a:t>Basil Hamed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880-CA21-41BC-8956-16283EBDA241}" type="slidenum">
              <a:rPr lang="en-US" smtClean="0">
                <a:solidFill>
                  <a:srgbClr val="40458C"/>
                </a:solidFill>
              </a:rPr>
              <a:pPr/>
              <a:t>30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Times New Roman"/>
              </a:rPr>
              <a:t>What is a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800" dirty="0">
                <a:latin typeface="ArialMT"/>
              </a:rPr>
              <a:t>An interconnection of components </a:t>
            </a:r>
            <a:r>
              <a:rPr lang="en-US" sz="2800" dirty="0" smtClean="0">
                <a:latin typeface="ArialMT"/>
              </a:rPr>
              <a:t>forming a </a:t>
            </a:r>
            <a:r>
              <a:rPr lang="en-US" sz="2800" dirty="0">
                <a:latin typeface="ArialMT"/>
              </a:rPr>
              <a:t>system configuration that will provide </a:t>
            </a:r>
            <a:r>
              <a:rPr lang="en-US" sz="2800" dirty="0" smtClean="0">
                <a:latin typeface="ArialMT"/>
              </a:rPr>
              <a:t>a desired </a:t>
            </a:r>
            <a:r>
              <a:rPr lang="en-US" sz="2800" dirty="0">
                <a:latin typeface="ArialMT"/>
              </a:rPr>
              <a:t>system response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ArialMT"/>
              </a:rPr>
              <a:t>The </a:t>
            </a:r>
            <a:r>
              <a:rPr lang="en-US" sz="2800" dirty="0">
                <a:latin typeface="ArialMT"/>
              </a:rPr>
              <a:t>study of control provides us with </a:t>
            </a:r>
            <a:r>
              <a:rPr lang="en-US" sz="2800" dirty="0" smtClean="0">
                <a:latin typeface="ArialMT"/>
              </a:rPr>
              <a:t>a process </a:t>
            </a:r>
            <a:r>
              <a:rPr lang="en-US" sz="2800" dirty="0">
                <a:latin typeface="ArialMT"/>
              </a:rPr>
              <a:t>for </a:t>
            </a:r>
            <a:r>
              <a:rPr lang="en-US" sz="2800" dirty="0" smtClean="0">
                <a:latin typeface="ArialMT"/>
              </a:rPr>
              <a:t>analyzing </a:t>
            </a:r>
            <a:r>
              <a:rPr lang="en-US" sz="2800" dirty="0">
                <a:latin typeface="ArialMT"/>
              </a:rPr>
              <a:t>and </a:t>
            </a:r>
            <a:r>
              <a:rPr lang="en-US" sz="2800" dirty="0" smtClean="0">
                <a:latin typeface="ArialMT"/>
              </a:rPr>
              <a:t>understanding the behavior </a:t>
            </a:r>
            <a:r>
              <a:rPr lang="en-US" sz="2800" dirty="0">
                <a:latin typeface="ArialMT"/>
              </a:rPr>
              <a:t>of a system given </a:t>
            </a:r>
            <a:r>
              <a:rPr lang="en-US" sz="2800" dirty="0" smtClean="0">
                <a:latin typeface="ArialMT"/>
              </a:rPr>
              <a:t>some input</a:t>
            </a:r>
            <a:endParaRPr lang="en-US" sz="2800" dirty="0">
              <a:latin typeface="ArialM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ArialMT"/>
              </a:rPr>
              <a:t>It </a:t>
            </a:r>
            <a:r>
              <a:rPr lang="en-US" sz="2800" dirty="0">
                <a:latin typeface="ArialMT"/>
              </a:rPr>
              <a:t>also introduces methods for </a:t>
            </a:r>
            <a:r>
              <a:rPr lang="en-US" sz="2800" dirty="0" smtClean="0">
                <a:latin typeface="ArialMT"/>
              </a:rPr>
              <a:t>achieving the </a:t>
            </a:r>
            <a:r>
              <a:rPr lang="en-US" sz="2800" dirty="0">
                <a:latin typeface="ArialMT"/>
              </a:rPr>
              <a:t>desired system response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58C"/>
                </a:solidFill>
              </a:rPr>
              <a:t>Basil Hamed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880-CA21-41BC-8956-16283EBDA241}" type="slidenum">
              <a:rPr lang="en-US" smtClean="0">
                <a:solidFill>
                  <a:srgbClr val="40458C"/>
                </a:solidFill>
              </a:rPr>
              <a:pPr/>
              <a:t>4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38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Systems and Control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40700" cy="2667000"/>
          </a:xfrm>
        </p:spPr>
        <p:txBody>
          <a:bodyPr/>
          <a:lstStyle/>
          <a:p>
            <a:pPr marL="0" indent="0" algn="just">
              <a:buNone/>
            </a:pPr>
            <a:r>
              <a:rPr lang="en-AU" dirty="0"/>
              <a:t>A </a:t>
            </a:r>
            <a:r>
              <a:rPr lang="en-AU" u="sng" dirty="0"/>
              <a:t>System</a:t>
            </a:r>
            <a:r>
              <a:rPr lang="en-AU" dirty="0"/>
              <a:t> is a device or process that takes a given input and produces some output:</a:t>
            </a:r>
          </a:p>
          <a:p>
            <a:pPr lvl="1" algn="just"/>
            <a:r>
              <a:rPr lang="en-AU" dirty="0"/>
              <a:t>A DC motor takes as input a voltage and produces as output rotary motion</a:t>
            </a:r>
          </a:p>
          <a:p>
            <a:pPr lvl="1" algn="just"/>
            <a:r>
              <a:rPr lang="en-AU" dirty="0"/>
              <a:t>A chemical plant takes in raw chemicals and produces a required chemical product</a:t>
            </a:r>
          </a:p>
        </p:txBody>
      </p:sp>
      <p:grpSp>
        <p:nvGrpSpPr>
          <p:cNvPr id="209934" name="Group 14"/>
          <p:cNvGrpSpPr>
            <a:grpSpLocks/>
          </p:cNvGrpSpPr>
          <p:nvPr/>
        </p:nvGrpSpPr>
        <p:grpSpPr bwMode="auto">
          <a:xfrm>
            <a:off x="2057400" y="4724400"/>
            <a:ext cx="4862513" cy="990600"/>
            <a:chOff x="1296" y="2976"/>
            <a:chExt cx="3063" cy="624"/>
          </a:xfrm>
        </p:grpSpPr>
        <p:sp>
          <p:nvSpPr>
            <p:cNvPr id="209926" name="Rectangle 6"/>
            <p:cNvSpPr>
              <a:spLocks noChangeArrowheads="1"/>
            </p:cNvSpPr>
            <p:nvPr/>
          </p:nvSpPr>
          <p:spPr bwMode="auto">
            <a:xfrm>
              <a:off x="2160" y="3024"/>
              <a:ext cx="1344" cy="5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927" name="Text Box 7"/>
            <p:cNvSpPr txBox="1">
              <a:spLocks noChangeArrowheads="1"/>
            </p:cNvSpPr>
            <p:nvPr/>
          </p:nvSpPr>
          <p:spPr bwMode="auto">
            <a:xfrm>
              <a:off x="2448" y="3120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400" smtClean="0">
                  <a:solidFill>
                    <a:srgbClr val="000000"/>
                  </a:solidFill>
                  <a:latin typeface="Times New Roman" pitchFamily="18" charset="0"/>
                </a:rPr>
                <a:t>System</a:t>
              </a:r>
            </a:p>
          </p:txBody>
        </p:sp>
        <p:grpSp>
          <p:nvGrpSpPr>
            <p:cNvPr id="209928" name="Group 8"/>
            <p:cNvGrpSpPr>
              <a:grpSpLocks/>
            </p:cNvGrpSpPr>
            <p:nvPr/>
          </p:nvGrpSpPr>
          <p:grpSpPr bwMode="auto">
            <a:xfrm>
              <a:off x="1296" y="2976"/>
              <a:ext cx="855" cy="336"/>
              <a:chOff x="1200" y="1536"/>
              <a:chExt cx="855" cy="336"/>
            </a:xfrm>
          </p:grpSpPr>
          <p:cxnSp>
            <p:nvCxnSpPr>
              <p:cNvPr id="209929" name="AutoShape 9"/>
              <p:cNvCxnSpPr>
                <a:cxnSpLocks noChangeShapeType="1"/>
                <a:endCxn id="209926" idx="1"/>
              </p:cNvCxnSpPr>
              <p:nvPr/>
            </p:nvCxnSpPr>
            <p:spPr bwMode="auto">
              <a:xfrm>
                <a:off x="1200" y="1872"/>
                <a:ext cx="855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9930" name="Text Box 10"/>
              <p:cNvSpPr txBox="1">
                <a:spLocks noChangeArrowheads="1"/>
              </p:cNvSpPr>
              <p:nvPr/>
            </p:nvSpPr>
            <p:spPr bwMode="auto">
              <a:xfrm>
                <a:off x="1248" y="1536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2400" smtClean="0">
                    <a:solidFill>
                      <a:srgbClr val="000000"/>
                    </a:solidFill>
                    <a:latin typeface="Times New Roman" pitchFamily="18" charset="0"/>
                  </a:rPr>
                  <a:t>Input</a:t>
                </a:r>
              </a:p>
            </p:txBody>
          </p:sp>
        </p:grpSp>
        <p:grpSp>
          <p:nvGrpSpPr>
            <p:cNvPr id="209931" name="Group 11"/>
            <p:cNvGrpSpPr>
              <a:grpSpLocks/>
            </p:cNvGrpSpPr>
            <p:nvPr/>
          </p:nvGrpSpPr>
          <p:grpSpPr bwMode="auto">
            <a:xfrm>
              <a:off x="3504" y="2976"/>
              <a:ext cx="855" cy="336"/>
              <a:chOff x="3408" y="1536"/>
              <a:chExt cx="855" cy="336"/>
            </a:xfrm>
          </p:grpSpPr>
          <p:cxnSp>
            <p:nvCxnSpPr>
              <p:cNvPr id="209932" name="AutoShape 12"/>
              <p:cNvCxnSpPr>
                <a:cxnSpLocks noChangeShapeType="1"/>
              </p:cNvCxnSpPr>
              <p:nvPr/>
            </p:nvCxnSpPr>
            <p:spPr bwMode="auto">
              <a:xfrm>
                <a:off x="3408" y="1872"/>
                <a:ext cx="855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9933" name="Text Box 13"/>
              <p:cNvSpPr txBox="1">
                <a:spLocks noChangeArrowheads="1"/>
              </p:cNvSpPr>
              <p:nvPr/>
            </p:nvSpPr>
            <p:spPr bwMode="auto">
              <a:xfrm>
                <a:off x="3504" y="1536"/>
                <a:ext cx="64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sz="2400" smtClean="0">
                    <a:solidFill>
                      <a:srgbClr val="000000"/>
                    </a:solidFill>
                    <a:latin typeface="Times New Roman" pitchFamily="18" charset="0"/>
                  </a:rPr>
                  <a:t>Output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903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Why control systems are important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01000" cy="4724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800" dirty="0">
                <a:latin typeface="Times New Roman"/>
              </a:rPr>
              <a:t>In recent years, control systems have assumed an increasingly important role in </a:t>
            </a:r>
            <a:r>
              <a:rPr lang="en-US" sz="3800" dirty="0" smtClean="0">
                <a:latin typeface="Times New Roman"/>
              </a:rPr>
              <a:t>the  development </a:t>
            </a:r>
            <a:r>
              <a:rPr lang="en-US" sz="3800" dirty="0">
                <a:latin typeface="Times New Roman"/>
              </a:rPr>
              <a:t>and advancement of modern civilization and technology. </a:t>
            </a:r>
            <a:endParaRPr lang="en-US" sz="3800" dirty="0" smtClean="0">
              <a:latin typeface="Times New Roman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/>
            </a:endParaRPr>
          </a:p>
          <a:p>
            <a:pPr algn="just"/>
            <a:r>
              <a:rPr lang="en-US" sz="3800" dirty="0" smtClean="0">
                <a:latin typeface="Times New Roman"/>
              </a:rPr>
              <a:t>Practically every aspect </a:t>
            </a:r>
            <a:r>
              <a:rPr lang="en-US" sz="3800" dirty="0">
                <a:latin typeface="Times New Roman"/>
              </a:rPr>
              <a:t>of our day-to-day activities is </a:t>
            </a:r>
            <a:r>
              <a:rPr lang="en-US" sz="3800" dirty="0" smtClean="0">
                <a:latin typeface="Times New Roman"/>
              </a:rPr>
              <a:t>affected </a:t>
            </a:r>
            <a:r>
              <a:rPr lang="en-US" sz="3800" dirty="0">
                <a:latin typeface="Times New Roman"/>
              </a:rPr>
              <a:t>by some type of control system</a:t>
            </a:r>
            <a:r>
              <a:rPr lang="en-US" sz="3800" dirty="0" smtClean="0">
                <a:latin typeface="Times New Roman"/>
              </a:rPr>
              <a:t>.</a:t>
            </a:r>
          </a:p>
          <a:p>
            <a:pPr marL="0" indent="0" algn="just">
              <a:buNone/>
            </a:pPr>
            <a:endParaRPr lang="en-US" sz="3800" dirty="0" smtClean="0">
              <a:latin typeface="Times New Roman"/>
            </a:endParaRPr>
          </a:p>
          <a:p>
            <a:pPr algn="just"/>
            <a:r>
              <a:rPr lang="en-US" sz="3800" dirty="0" smtClean="0">
                <a:latin typeface="Times New Roman"/>
              </a:rPr>
              <a:t>Control systems </a:t>
            </a:r>
            <a:r>
              <a:rPr lang="en-US" sz="3800" dirty="0">
                <a:latin typeface="Times New Roman"/>
              </a:rPr>
              <a:t>are found in abundance in all sectors of industry, such as quality control </a:t>
            </a:r>
            <a:r>
              <a:rPr lang="en-US" sz="3800" dirty="0" smtClean="0">
                <a:latin typeface="Times New Roman"/>
              </a:rPr>
              <a:t>of manufactured </a:t>
            </a:r>
            <a:r>
              <a:rPr lang="en-US" sz="3800" dirty="0">
                <a:latin typeface="Times New Roman"/>
              </a:rPr>
              <a:t>products, automatic assembly lines, machine-tool control, space </a:t>
            </a:r>
            <a:r>
              <a:rPr lang="en-US" sz="3800" dirty="0" smtClean="0">
                <a:latin typeface="Times New Roman"/>
              </a:rPr>
              <a:t>technology and </a:t>
            </a:r>
            <a:r>
              <a:rPr lang="en-US" sz="3800" dirty="0">
                <a:latin typeface="Times New Roman"/>
              </a:rPr>
              <a:t>weapon systems, computer control, transportation systems, power systems, </a:t>
            </a:r>
            <a:r>
              <a:rPr lang="en-US" sz="3800" dirty="0" smtClean="0">
                <a:latin typeface="Times New Roman"/>
              </a:rPr>
              <a:t>robotics, Micro-Electro-Mechanical Systems, </a:t>
            </a:r>
            <a:r>
              <a:rPr lang="en-US" sz="3800" dirty="0">
                <a:latin typeface="Times New Roman"/>
              </a:rPr>
              <a:t>nanotechnology, and many others.</a:t>
            </a:r>
            <a:endParaRPr lang="en-US" sz="3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10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>
                <a:solidFill>
                  <a:srgbClr val="FF0000"/>
                </a:solidFill>
                <a:latin typeface="Arial"/>
              </a:rPr>
              <a:t>Basic Components of a </a:t>
            </a:r>
            <a:r>
              <a:rPr lang="en-US" sz="3400" b="1" dirty="0" smtClean="0">
                <a:solidFill>
                  <a:srgbClr val="FF0000"/>
                </a:solidFill>
                <a:latin typeface="Arial"/>
              </a:rPr>
              <a:t>Control System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8189B"/>
                </a:solidFill>
                <a:latin typeface="Times New Roman"/>
              </a:rPr>
              <a:t>1.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Objectives of control.</a:t>
            </a:r>
          </a:p>
          <a:p>
            <a:pPr marL="0" indent="0">
              <a:buNone/>
            </a:pPr>
            <a:r>
              <a:rPr lang="en-US" dirty="0">
                <a:solidFill>
                  <a:srgbClr val="170873"/>
                </a:solidFill>
                <a:latin typeface="Times New Roman"/>
              </a:rPr>
              <a:t>2.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Control-system components.</a:t>
            </a:r>
          </a:p>
          <a:p>
            <a:pPr marL="0" indent="0">
              <a:buNone/>
            </a:pPr>
            <a:r>
              <a:rPr lang="en-US" dirty="0">
                <a:solidFill>
                  <a:srgbClr val="170873"/>
                </a:solidFill>
                <a:latin typeface="Times New Roman"/>
              </a:rPr>
              <a:t>3.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Results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or outputs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464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319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3300" b="1" dirty="0">
                <a:solidFill>
                  <a:srgbClr val="FF0000"/>
                </a:solidFill>
                <a:latin typeface="Arial"/>
              </a:rPr>
              <a:t>Examples of Control-System Applications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/>
              </a:rPr>
              <a:t>Potential applications of </a:t>
            </a:r>
            <a:r>
              <a:rPr lang="en-US" sz="2800" dirty="0" smtClean="0">
                <a:latin typeface="Times New Roman"/>
              </a:rPr>
              <a:t>control of </a:t>
            </a:r>
            <a:r>
              <a:rPr lang="en-US" sz="2800" dirty="0">
                <a:latin typeface="Times New Roman"/>
              </a:rPr>
              <a:t>these systems may </a:t>
            </a:r>
            <a:r>
              <a:rPr lang="en-US" sz="2800" dirty="0" smtClean="0">
                <a:latin typeface="Times New Roman"/>
              </a:rPr>
              <a:t>benefit </a:t>
            </a:r>
            <a:r>
              <a:rPr lang="en-US" sz="2800" dirty="0">
                <a:latin typeface="Times New Roman"/>
              </a:rPr>
              <a:t>the following areas</a:t>
            </a:r>
            <a:r>
              <a:rPr lang="en-US" sz="2800" dirty="0" smtClean="0">
                <a:latin typeface="Times New Roman"/>
              </a:rPr>
              <a:t>: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192E8E"/>
                </a:solidFill>
                <a:latin typeface="Times New Roman"/>
              </a:rPr>
              <a:t>•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Machine tools.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Improve precision and increase productivity by controlling chatter.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81D7C"/>
                </a:solidFill>
                <a:latin typeface="Times New Roman"/>
              </a:rPr>
              <a:t>•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Flexible robotics.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Enable faster motion with greater accuracy.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192E8E"/>
                </a:solidFill>
                <a:latin typeface="Times New Roman"/>
              </a:rPr>
              <a:t>•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Photolithography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Enable the manufacture of smaller microelectronic circuits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by controlling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vibration in the photolithography circuit-printing process.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8189B"/>
                </a:solidFill>
                <a:latin typeface="Times New Roman"/>
              </a:rPr>
              <a:t>•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Biomechanical and biomedical.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Artificial muscles, drug delivery systems,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and other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assistive technologies.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81D7C"/>
                </a:solidFill>
                <a:latin typeface="Times New Roman"/>
              </a:rPr>
              <a:t>•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Process control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. For example, on/off shape control of solar reflectors or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aerodynamic surfaces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56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3300" b="1" dirty="0">
                <a:solidFill>
                  <a:srgbClr val="FF0000"/>
                </a:solidFill>
                <a:latin typeface="Arial"/>
              </a:rPr>
              <a:t>Examples of Control-System Applications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/>
              </a:rPr>
              <a:t>Steering Control of an </a:t>
            </a:r>
            <a:r>
              <a:rPr lang="en-US" sz="2800" b="1" dirty="0" smtClean="0">
                <a:latin typeface="Times New Roman"/>
              </a:rPr>
              <a:t>Automobile:</a:t>
            </a:r>
          </a:p>
          <a:p>
            <a:pPr algn="just"/>
            <a:r>
              <a:rPr lang="en-US" sz="2800" dirty="0">
                <a:latin typeface="Times New Roman"/>
              </a:rPr>
              <a:t>As a simple example of the control </a:t>
            </a:r>
            <a:r>
              <a:rPr lang="en-US" sz="2800" dirty="0" smtClean="0">
                <a:latin typeface="Times New Roman"/>
              </a:rPr>
              <a:t>system, </a:t>
            </a:r>
            <a:r>
              <a:rPr lang="en-US" sz="2800" dirty="0">
                <a:latin typeface="Times New Roman"/>
              </a:rPr>
              <a:t>consider the </a:t>
            </a:r>
            <a:r>
              <a:rPr lang="en-US" sz="2800" dirty="0" smtClean="0">
                <a:latin typeface="Times New Roman"/>
              </a:rPr>
              <a:t>steering control </a:t>
            </a:r>
            <a:r>
              <a:rPr lang="en-US" sz="2800" dirty="0">
                <a:latin typeface="Times New Roman"/>
              </a:rPr>
              <a:t>of an automobile. The direction of the two front wheels can be regarded as </a:t>
            </a:r>
            <a:r>
              <a:rPr lang="en-US" sz="2800" dirty="0" smtClean="0">
                <a:latin typeface="Times New Roman"/>
              </a:rPr>
              <a:t>the controlled </a:t>
            </a:r>
            <a:r>
              <a:rPr lang="en-US" sz="2800" dirty="0">
                <a:latin typeface="Times New Roman"/>
              </a:rPr>
              <a:t>variable, or the output, </a:t>
            </a:r>
            <a:r>
              <a:rPr lang="en-US" sz="2800" i="1" dirty="0">
                <a:latin typeface="Times New Roman"/>
              </a:rPr>
              <a:t>y; </a:t>
            </a:r>
            <a:r>
              <a:rPr lang="en-US" sz="2800" dirty="0">
                <a:latin typeface="Times New Roman"/>
              </a:rPr>
              <a:t>the direction of the steering wheel is the </a:t>
            </a:r>
            <a:r>
              <a:rPr lang="en-US" sz="2800" dirty="0" smtClean="0">
                <a:latin typeface="Times New Roman"/>
              </a:rPr>
              <a:t>actuating signal</a:t>
            </a:r>
            <a:r>
              <a:rPr lang="en-US" sz="2800" dirty="0">
                <a:latin typeface="Times New Roman"/>
              </a:rPr>
              <a:t>, or the input, </a:t>
            </a:r>
            <a:r>
              <a:rPr lang="en-US" sz="2800" i="1" dirty="0">
                <a:latin typeface="Times New Roman"/>
              </a:rPr>
              <a:t>u</a:t>
            </a:r>
            <a:r>
              <a:rPr lang="en-US" sz="2800" i="1" dirty="0" smtClean="0">
                <a:latin typeface="Times New Roman"/>
              </a:rPr>
              <a:t>.</a:t>
            </a:r>
          </a:p>
          <a:p>
            <a:pPr marL="0" indent="0" algn="just">
              <a:buNone/>
            </a:pPr>
            <a:endParaRPr lang="en-US" sz="2800" i="1" dirty="0" smtClean="0">
              <a:latin typeface="Times New Roman"/>
            </a:endParaRPr>
          </a:p>
          <a:p>
            <a:pPr algn="just"/>
            <a:r>
              <a:rPr lang="en-US" sz="2800" dirty="0">
                <a:latin typeface="Times New Roman"/>
              </a:rPr>
              <a:t>The control system, or process in this case, is composed of </a:t>
            </a:r>
            <a:r>
              <a:rPr lang="en-US" sz="2800" dirty="0" smtClean="0">
                <a:latin typeface="Times New Roman"/>
              </a:rPr>
              <a:t>the steering </a:t>
            </a:r>
            <a:r>
              <a:rPr lang="en-US" sz="2800" dirty="0">
                <a:latin typeface="Times New Roman"/>
              </a:rPr>
              <a:t>mechanism and the dynamics of the entire automobile. However, if the objective </a:t>
            </a:r>
            <a:r>
              <a:rPr lang="en-US" sz="2800" dirty="0" smtClean="0">
                <a:latin typeface="Times New Roman"/>
              </a:rPr>
              <a:t>is to </a:t>
            </a:r>
            <a:r>
              <a:rPr lang="en-US" sz="2800" dirty="0">
                <a:latin typeface="Times New Roman"/>
              </a:rPr>
              <a:t>control the speed of the automobile, then the amount of pressure exerted on </a:t>
            </a:r>
            <a:r>
              <a:rPr lang="en-US" sz="2800" dirty="0" smtClean="0">
                <a:latin typeface="Times New Roman"/>
              </a:rPr>
              <a:t>the accelerator </a:t>
            </a:r>
            <a:r>
              <a:rPr lang="en-US" sz="2800" dirty="0">
                <a:latin typeface="Times New Roman"/>
              </a:rPr>
              <a:t>is the actuating signal, and the vehicle speed is the controlled variable.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Basil Hamed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60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1305</Words>
  <Application>Microsoft Office PowerPoint</Application>
  <PresentationFormat>On-screen Show (4:3)</PresentationFormat>
  <Paragraphs>220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2_Blueprint</vt:lpstr>
      <vt:lpstr>Control Systems</vt:lpstr>
      <vt:lpstr>Introduction</vt:lpstr>
      <vt:lpstr>What is a control system</vt:lpstr>
      <vt:lpstr>What is a control system</vt:lpstr>
      <vt:lpstr>Systems and Control</vt:lpstr>
      <vt:lpstr>Why control systems are important</vt:lpstr>
      <vt:lpstr>Basic Components of a Control System</vt:lpstr>
      <vt:lpstr>Examples of Control-System Applications</vt:lpstr>
      <vt:lpstr>Examples of Control-System Applications</vt:lpstr>
      <vt:lpstr>Examples of Control Applications</vt:lpstr>
      <vt:lpstr>Examples of Control-System Applications</vt:lpstr>
      <vt:lpstr>   Why feedback is incorporated into most control systems </vt:lpstr>
      <vt:lpstr>Open-Loop Control Systems (Nonfeedback Systems)</vt:lpstr>
      <vt:lpstr>Open Loop Control Systems</vt:lpstr>
      <vt:lpstr>Open-Loop Control Systems</vt:lpstr>
      <vt:lpstr>Closed-Loop Control Systems (Feedback Control Systems)</vt:lpstr>
      <vt:lpstr>Open-Closed Loop Control</vt:lpstr>
      <vt:lpstr>TYPES OF FEEDBACK CONTROL SYSTEMS</vt:lpstr>
      <vt:lpstr>Control</vt:lpstr>
      <vt:lpstr>Actuation</vt:lpstr>
      <vt:lpstr>Sensing</vt:lpstr>
      <vt:lpstr>Examples :  Washing Machine</vt:lpstr>
      <vt:lpstr>Examples : The CD Player</vt:lpstr>
      <vt:lpstr>Examples : Hard Drive</vt:lpstr>
      <vt:lpstr>Examples : Modern Automobiles</vt:lpstr>
      <vt:lpstr>The Control Problem</vt:lpstr>
      <vt:lpstr>The Control Problem</vt:lpstr>
      <vt:lpstr>The Control Problem</vt:lpstr>
      <vt:lpstr>Modeling Physical Systems - Overview</vt:lpstr>
      <vt:lpstr>Modeling – Remarks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Systems</dc:title>
  <dc:creator>Basil Hamed</dc:creator>
  <cp:lastModifiedBy>Basil Hamed</cp:lastModifiedBy>
  <cp:revision>73</cp:revision>
  <dcterms:created xsi:type="dcterms:W3CDTF">2006-08-16T00:00:00Z</dcterms:created>
  <dcterms:modified xsi:type="dcterms:W3CDTF">2013-02-03T16:22:08Z</dcterms:modified>
</cp:coreProperties>
</file>