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69" r:id="rId11"/>
    <p:sldId id="278" r:id="rId12"/>
    <p:sldId id="262" r:id="rId13"/>
    <p:sldId id="263" r:id="rId14"/>
    <p:sldId id="264" r:id="rId15"/>
    <p:sldId id="265" r:id="rId16"/>
    <p:sldId id="267" r:id="rId17"/>
    <p:sldId id="276" r:id="rId18"/>
    <p:sldId id="266" r:id="rId19"/>
    <p:sldId id="277" r:id="rId20"/>
    <p:sldId id="279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06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1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39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06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238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66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697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7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238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45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F989-57AD-44C2-8BFC-F9BCCE077DA9}" type="datetimeFigureOut">
              <a:rPr lang="tr-TR" smtClean="0"/>
              <a:t>24.09.2014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FA22-0957-4976-B23E-90EB92F701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6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err="1" smtClean="0"/>
              <a:t>Digital</a:t>
            </a:r>
            <a:r>
              <a:rPr lang="tr-TR" b="1" dirty="0" smtClean="0"/>
              <a:t> Control </a:t>
            </a:r>
            <a:r>
              <a:rPr lang="tr-TR" b="1" dirty="0" err="1" smtClean="0"/>
              <a:t>Systems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INTRODUCTION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625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 smtClean="0"/>
              <a:t>Digital</a:t>
            </a:r>
            <a:r>
              <a:rPr lang="tr-TR" sz="2400" b="1" dirty="0" smtClean="0"/>
              <a:t> Control </a:t>
            </a:r>
            <a:r>
              <a:rPr lang="tr-TR" sz="2400" b="1" dirty="0" err="1" smtClean="0"/>
              <a:t>systems</a:t>
            </a:r>
            <a:endParaRPr lang="tr-TR" sz="2400" b="1" dirty="0" smtClean="0"/>
          </a:p>
          <a:p>
            <a:pPr marL="0" indent="0">
              <a:buNone/>
            </a:pPr>
            <a:r>
              <a:rPr lang="tr-TR" sz="2000" dirty="0" err="1" smtClean="0"/>
              <a:t>Digital</a:t>
            </a:r>
            <a:r>
              <a:rPr lang="tr-TR" sz="2000" dirty="0" smtClean="0"/>
              <a:t> </a:t>
            </a:r>
            <a:r>
              <a:rPr lang="tr-TR" sz="2000" dirty="0" err="1" smtClean="0"/>
              <a:t>controls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achieving</a:t>
            </a:r>
            <a:r>
              <a:rPr lang="tr-TR" sz="2000" dirty="0" smtClean="0"/>
              <a:t> optimal </a:t>
            </a:r>
            <a:r>
              <a:rPr lang="tr-TR" sz="2000" dirty="0" err="1" smtClean="0"/>
              <a:t>performance-for</a:t>
            </a:r>
            <a:r>
              <a:rPr lang="tr-TR" sz="2000" dirty="0" smtClean="0"/>
              <a:t> </a:t>
            </a:r>
            <a:r>
              <a:rPr lang="tr-TR" sz="2000" dirty="0" err="1" smtClean="0"/>
              <a:t>example</a:t>
            </a:r>
            <a:r>
              <a:rPr lang="tr-TR" sz="2000" dirty="0" smtClean="0"/>
              <a:t>, in </a:t>
            </a:r>
            <a:r>
              <a:rPr lang="tr-TR" sz="2000" dirty="0" err="1" smtClean="0"/>
              <a:t>the</a:t>
            </a:r>
            <a:r>
              <a:rPr lang="tr-TR" sz="2000" dirty="0" smtClean="0"/>
              <a:t> form of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productivity</a:t>
            </a:r>
            <a:r>
              <a:rPr lang="tr-TR" sz="2000" dirty="0" smtClean="0"/>
              <a:t>,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 </a:t>
            </a:r>
            <a:r>
              <a:rPr lang="tr-TR" sz="2000" dirty="0" err="1" smtClean="0"/>
              <a:t>profit</a:t>
            </a:r>
            <a:r>
              <a:rPr lang="tr-TR" sz="2000" dirty="0" smtClean="0"/>
              <a:t>, minimum </a:t>
            </a:r>
            <a:r>
              <a:rPr lang="tr-TR" sz="2000" dirty="0" err="1" smtClean="0"/>
              <a:t>cost</a:t>
            </a:r>
            <a:r>
              <a:rPr lang="tr-TR" sz="2000" dirty="0" smtClean="0"/>
              <a:t>, </a:t>
            </a:r>
            <a:r>
              <a:rPr lang="tr-TR" sz="2000" dirty="0" err="1" smtClean="0"/>
              <a:t>or</a:t>
            </a:r>
            <a:r>
              <a:rPr lang="tr-TR" sz="2000" dirty="0" smtClean="0"/>
              <a:t> minimum </a:t>
            </a:r>
            <a:r>
              <a:rPr lang="tr-TR" sz="2000" dirty="0" err="1" smtClean="0"/>
              <a:t>energy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20" y="2804023"/>
            <a:ext cx="8012624" cy="237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 smtClean="0"/>
              <a:t>Digital</a:t>
            </a:r>
            <a:r>
              <a:rPr lang="tr-TR" sz="2400" b="1" dirty="0" smtClean="0"/>
              <a:t> Control </a:t>
            </a:r>
            <a:r>
              <a:rPr lang="tr-TR" sz="2400" b="1" dirty="0" err="1" smtClean="0"/>
              <a:t>systems</a:t>
            </a:r>
            <a:endParaRPr lang="tr-TR" sz="2400" b="1" dirty="0" smtClean="0"/>
          </a:p>
          <a:p>
            <a:pPr marL="0" indent="0">
              <a:buNone/>
            </a:pPr>
            <a:r>
              <a:rPr lang="tr-TR" sz="2000" dirty="0" err="1" smtClean="0"/>
              <a:t>Digital</a:t>
            </a:r>
            <a:r>
              <a:rPr lang="tr-TR" sz="2000" dirty="0" smtClean="0"/>
              <a:t> </a:t>
            </a:r>
            <a:r>
              <a:rPr lang="tr-TR" sz="2000" dirty="0" err="1" smtClean="0"/>
              <a:t>controls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used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achieving</a:t>
            </a:r>
            <a:r>
              <a:rPr lang="tr-TR" sz="2000" dirty="0" smtClean="0"/>
              <a:t> optimal </a:t>
            </a:r>
            <a:r>
              <a:rPr lang="tr-TR" sz="2000" dirty="0" err="1" smtClean="0"/>
              <a:t>performance-for</a:t>
            </a:r>
            <a:r>
              <a:rPr lang="tr-TR" sz="2000" dirty="0" smtClean="0"/>
              <a:t> </a:t>
            </a:r>
            <a:r>
              <a:rPr lang="tr-TR" sz="2000" dirty="0" err="1" smtClean="0"/>
              <a:t>example</a:t>
            </a:r>
            <a:r>
              <a:rPr lang="tr-TR" sz="2000" dirty="0" smtClean="0"/>
              <a:t>, in </a:t>
            </a:r>
            <a:r>
              <a:rPr lang="tr-TR" sz="2000" dirty="0" err="1" smtClean="0"/>
              <a:t>the</a:t>
            </a:r>
            <a:r>
              <a:rPr lang="tr-TR" sz="2000" dirty="0" smtClean="0"/>
              <a:t> form of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productivity</a:t>
            </a:r>
            <a:r>
              <a:rPr lang="tr-TR" sz="2000" dirty="0" smtClean="0"/>
              <a:t>,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 </a:t>
            </a:r>
            <a:r>
              <a:rPr lang="tr-TR" sz="2000" dirty="0" err="1" smtClean="0"/>
              <a:t>profit</a:t>
            </a:r>
            <a:r>
              <a:rPr lang="tr-TR" sz="2000" dirty="0" smtClean="0"/>
              <a:t>, minimum </a:t>
            </a:r>
            <a:r>
              <a:rPr lang="tr-TR" sz="2000" dirty="0" err="1" smtClean="0"/>
              <a:t>cost</a:t>
            </a:r>
            <a:r>
              <a:rPr lang="tr-TR" sz="2000" dirty="0" smtClean="0"/>
              <a:t>, </a:t>
            </a:r>
            <a:r>
              <a:rPr lang="tr-TR" sz="2000" dirty="0" err="1" smtClean="0"/>
              <a:t>or</a:t>
            </a:r>
            <a:r>
              <a:rPr lang="tr-TR" sz="2000" dirty="0" smtClean="0"/>
              <a:t> minimum </a:t>
            </a:r>
            <a:r>
              <a:rPr lang="tr-TR" sz="2000" dirty="0" err="1" smtClean="0"/>
              <a:t>energy</a:t>
            </a:r>
            <a:r>
              <a:rPr lang="tr-TR" sz="2000" dirty="0" smtClean="0"/>
              <a:t> </a:t>
            </a:r>
            <a:r>
              <a:rPr lang="tr-TR" sz="2000" dirty="0" err="1" smtClean="0"/>
              <a:t>use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2289658"/>
            <a:ext cx="1075582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 smtClean="0"/>
              <a:t>Advantages</a:t>
            </a:r>
            <a:r>
              <a:rPr lang="tr-TR" sz="2400" b="1" dirty="0" smtClean="0"/>
              <a:t> </a:t>
            </a:r>
            <a:r>
              <a:rPr lang="tr-TR" sz="2400" b="1" dirty="0"/>
              <a:t>of </a:t>
            </a:r>
            <a:r>
              <a:rPr lang="tr-TR" sz="2400" b="1" dirty="0" err="1"/>
              <a:t>digital</a:t>
            </a:r>
            <a:r>
              <a:rPr lang="tr-TR" sz="2400" b="1" dirty="0"/>
              <a:t> </a:t>
            </a:r>
            <a:r>
              <a:rPr lang="tr-TR" sz="2400" b="1" dirty="0" err="1"/>
              <a:t>computers</a:t>
            </a:r>
            <a:r>
              <a:rPr lang="tr-TR" sz="2400" dirty="0"/>
              <a:t>: </a:t>
            </a:r>
            <a:r>
              <a:rPr lang="tr-TR" sz="2400" dirty="0" smtClean="0"/>
              <a:t> </a:t>
            </a:r>
            <a:endParaRPr lang="tr-TR" sz="2400" dirty="0"/>
          </a:p>
          <a:p>
            <a:pPr marL="457200" indent="-457200">
              <a:buFont typeface="+mj-lt"/>
              <a:buAutoNum type="arabicPeriod"/>
            </a:pPr>
            <a:r>
              <a:rPr lang="tr-TR" sz="2000" dirty="0" err="1"/>
              <a:t>Reduced</a:t>
            </a:r>
            <a:r>
              <a:rPr lang="tr-TR" sz="2000" dirty="0"/>
              <a:t> </a:t>
            </a:r>
            <a:r>
              <a:rPr lang="tr-TR" sz="2000" dirty="0" err="1"/>
              <a:t>cost</a:t>
            </a:r>
            <a:r>
              <a:rPr lang="tr-TR" sz="2000" dirty="0" smtClean="0"/>
              <a:t>,</a:t>
            </a:r>
            <a:endParaRPr lang="tr-T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Flexibility </a:t>
            </a:r>
            <a:r>
              <a:rPr lang="en-US" sz="2000" dirty="0"/>
              <a:t>in response to design changes,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 err="1" smtClean="0"/>
              <a:t>Noise</a:t>
            </a:r>
            <a:r>
              <a:rPr lang="tr-TR" sz="2000" dirty="0" smtClean="0"/>
              <a:t> </a:t>
            </a:r>
            <a:r>
              <a:rPr lang="tr-TR" sz="2000" dirty="0" err="1"/>
              <a:t>immunity</a:t>
            </a:r>
            <a:r>
              <a:rPr lang="tr-TR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Digital </a:t>
            </a:r>
            <a:r>
              <a:rPr lang="en-US" sz="2000" dirty="0"/>
              <a:t>control systems are more suitable for Modern control systems. </a:t>
            </a:r>
            <a:endParaRPr lang="tr-TR" sz="20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b="1" dirty="0" err="1" smtClean="0"/>
              <a:t>Dis</a:t>
            </a:r>
            <a:r>
              <a:rPr lang="tr-TR" sz="2400" b="1" dirty="0" err="1"/>
              <a:t>a</a:t>
            </a:r>
            <a:r>
              <a:rPr lang="tr-TR" sz="2400" b="1" dirty="0" err="1" smtClean="0"/>
              <a:t>dvantages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digital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computers</a:t>
            </a:r>
            <a:r>
              <a:rPr lang="tr-TR" sz="2400" dirty="0" smtClean="0"/>
              <a:t>: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From the tracking performance side, the analog control system exhibits good performances than digital control system. 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tr-TR" sz="2000" dirty="0" smtClean="0"/>
              <a:t>D</a:t>
            </a:r>
            <a:r>
              <a:rPr lang="en-US" sz="2000" dirty="0" err="1" smtClean="0"/>
              <a:t>igital</a:t>
            </a:r>
            <a:r>
              <a:rPr lang="en-US" sz="2000" dirty="0" smtClean="0"/>
              <a:t> </a:t>
            </a:r>
            <a:r>
              <a:rPr lang="en-US" sz="2000" dirty="0"/>
              <a:t>control system will introduce a delay in the loop. </a:t>
            </a:r>
            <a:endParaRPr lang="tr-TR" sz="20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9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loop (forward and feedback) contains both analog and digital signals must provide a means for conversion from one form to other to be used by each subsystem. </a:t>
            </a:r>
            <a:endParaRPr lang="tr-TR" sz="2000" dirty="0" smtClean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en-US" sz="2000" b="1" dirty="0" smtClean="0"/>
              <a:t>Analog-to-Digital Converter</a:t>
            </a:r>
            <a:r>
              <a:rPr lang="tr-TR" sz="2000" b="1" dirty="0" smtClean="0"/>
              <a:t>(ADC)</a:t>
            </a:r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device that converts analog signal to digital signal is called Analog-to-Digital </a:t>
            </a:r>
            <a:r>
              <a:rPr lang="en-US" sz="2000" dirty="0" smtClean="0"/>
              <a:t>Converter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 smtClean="0"/>
              <a:t>Digital Analog Converter</a:t>
            </a:r>
            <a:r>
              <a:rPr lang="tr-TR" sz="2000" b="1" dirty="0" smtClean="0"/>
              <a:t>(DAC)</a:t>
            </a:r>
            <a:endParaRPr lang="tr-TR" sz="2000" b="1" dirty="0"/>
          </a:p>
          <a:p>
            <a:pPr marL="0" indent="0">
              <a:buNone/>
            </a:pPr>
            <a:r>
              <a:rPr lang="tr-TR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device that converts digital signals to analog signals is called a Digital Analog </a:t>
            </a:r>
            <a:r>
              <a:rPr lang="en-US" sz="2000" dirty="0" smtClean="0"/>
              <a:t>Converter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25" y="4139232"/>
            <a:ext cx="11276214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err="1" smtClean="0"/>
              <a:t>Digital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-Analog Conversion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en-US" sz="2000" dirty="0"/>
              <a:t>From the binary number each bit is properly 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weighted </a:t>
            </a:r>
            <a:r>
              <a:rPr lang="en-US" sz="2000" dirty="0"/>
              <a:t>voltages and are summed </a:t>
            </a:r>
            <a:r>
              <a:rPr lang="en-US" sz="2000" dirty="0" smtClean="0"/>
              <a:t>together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to yield analogue output. 	</a:t>
            </a:r>
          </a:p>
          <a:p>
            <a:pPr marL="0" indent="0">
              <a:buNone/>
            </a:pP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308" y="1623904"/>
            <a:ext cx="5238428" cy="39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Analog-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Digital</a:t>
            </a:r>
            <a:r>
              <a:rPr lang="tr-TR" sz="2400" b="1" dirty="0" smtClean="0"/>
              <a:t> Conversion</a:t>
            </a:r>
          </a:p>
          <a:p>
            <a:pPr marL="0" indent="0">
              <a:buNone/>
            </a:pPr>
            <a:r>
              <a:rPr lang="en-US" sz="2000" dirty="0"/>
              <a:t>ADC is not instantaneous and needs two-step process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There </a:t>
            </a:r>
            <a:r>
              <a:rPr lang="en-US" sz="2000" dirty="0"/>
              <a:t>is a delay between the analog input voltage and the output digital word. 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ADC, the analog signal is first converted to a sampled signal and then converted to a sequence of binary numbers, the digital signal. </a:t>
            </a:r>
            <a:endParaRPr lang="tr-TR" sz="2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9" y="3215925"/>
            <a:ext cx="7101952" cy="36420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15" y="3642102"/>
            <a:ext cx="3537342" cy="32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15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Controller Design in </a:t>
            </a:r>
            <a:r>
              <a:rPr lang="tr-TR" sz="2400" b="1" dirty="0" err="1" smtClean="0"/>
              <a:t>Digital</a:t>
            </a:r>
            <a:r>
              <a:rPr lang="tr-TR" sz="2400" b="1" dirty="0" smtClean="0"/>
              <a:t> Control </a:t>
            </a:r>
            <a:r>
              <a:rPr lang="tr-TR" sz="2400" b="1" dirty="0" err="1" smtClean="0"/>
              <a:t>Systems</a:t>
            </a:r>
            <a:endParaRPr lang="tr-TR" sz="2400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768" y="1442231"/>
            <a:ext cx="6772759" cy="54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84" y="2095687"/>
            <a:ext cx="9639946" cy="34027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548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Controller design in digital control systems - </a:t>
            </a:r>
            <a:r>
              <a:rPr lang="tr-TR" sz="2600" b="1" dirty="0" smtClean="0"/>
              <a:t>Design in S-domain</a:t>
            </a:r>
          </a:p>
          <a:p>
            <a:pPr marL="0" indent="0">
              <a:buNone/>
            </a:pPr>
            <a:r>
              <a:rPr lang="en-US" sz="2200" dirty="0" smtClean="0"/>
              <a:t>Digitization</a:t>
            </a:r>
            <a:r>
              <a:rPr lang="tr-TR" sz="2200" dirty="0" smtClean="0"/>
              <a:t> </a:t>
            </a:r>
            <a:r>
              <a:rPr lang="en-US" sz="2200" dirty="0" smtClean="0"/>
              <a:t>(DIG) or discrete control design</a:t>
            </a:r>
            <a:endParaRPr lang="tr-TR" sz="2200" dirty="0" smtClean="0"/>
          </a:p>
          <a:p>
            <a:pPr marL="0" indent="0">
              <a:buNone/>
            </a:pPr>
            <a:endParaRPr lang="tr-TR" sz="2400" b="1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above design works very well if sampling period T is sufficiently small.</a:t>
            </a:r>
            <a:endParaRPr lang="tr-T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55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6"/>
            <a:ext cx="11530739" cy="5315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How to design a Controller</a:t>
            </a:r>
            <a:r>
              <a:rPr lang="en-US" sz="2400" b="1" dirty="0" smtClean="0"/>
              <a:t>:</a:t>
            </a:r>
            <a:endParaRPr lang="tr-TR" sz="2400" b="1" dirty="0" smtClean="0"/>
          </a:p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the approximation methods, used to convert the continuous controller to digital controller, are: Euler method, Trapezoidal method …</a:t>
            </a:r>
            <a:r>
              <a:rPr lang="en-US" sz="2000" dirty="0" err="1"/>
              <a:t>etc</a:t>
            </a:r>
            <a:r>
              <a:rPr lang="en-US" sz="2000" dirty="0"/>
              <a:t> and we can use forward or backward approximation.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400" dirty="0" smtClean="0"/>
              <a:t>                               </a:t>
            </a:r>
            <a:r>
              <a:rPr lang="en-US" sz="2000" dirty="0" smtClean="0"/>
              <a:t>forward </a:t>
            </a:r>
            <a:r>
              <a:rPr lang="en-US" sz="2000" dirty="0"/>
              <a:t>approximation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                               </a:t>
            </a:r>
            <a:r>
              <a:rPr lang="tr-TR" sz="2000" dirty="0" err="1" smtClean="0"/>
              <a:t>backward</a:t>
            </a:r>
            <a:r>
              <a:rPr lang="en-US" sz="2000" dirty="0" smtClean="0"/>
              <a:t> approximation </a:t>
            </a:r>
            <a:endParaRPr lang="tr-TR" sz="20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en-US" sz="2000" dirty="0"/>
              <a:t>Afterwards, the differential equation of the controller can be transformed to difference equation where this difference equation can be easily programmed as a control algorithm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Note </a:t>
            </a:r>
            <a:r>
              <a:rPr lang="en-US" sz="2000" dirty="0">
                <a:solidFill>
                  <a:srgbClr val="FF0000"/>
                </a:solidFill>
              </a:rPr>
              <a:t>that the sampling time T should be close to zero.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3" y="2507078"/>
            <a:ext cx="1930163" cy="596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3" y="3537932"/>
            <a:ext cx="193016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8" y="1650569"/>
            <a:ext cx="10135893" cy="429302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554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Controller design in digital control systems </a:t>
            </a:r>
            <a:r>
              <a:rPr lang="en-US" sz="2400" b="1" dirty="0" smtClean="0"/>
              <a:t> -</a:t>
            </a:r>
            <a:r>
              <a:rPr lang="tr-TR" sz="2400" b="1" dirty="0" smtClean="0"/>
              <a:t>Design </a:t>
            </a:r>
            <a:r>
              <a:rPr lang="tr-TR" sz="2400" b="1" dirty="0" smtClean="0"/>
              <a:t>in </a:t>
            </a:r>
            <a:r>
              <a:rPr lang="tr-TR" sz="2400" b="1" dirty="0"/>
              <a:t>Z</a:t>
            </a:r>
            <a:r>
              <a:rPr lang="tr-TR" sz="2400" b="1" dirty="0" smtClean="0"/>
              <a:t> domain </a:t>
            </a:r>
          </a:p>
          <a:p>
            <a:pPr marL="0" indent="0">
              <a:buNone/>
            </a:pPr>
            <a:r>
              <a:rPr lang="tr-TR" sz="2000" dirty="0" smtClean="0"/>
              <a:t>Direct </a:t>
            </a:r>
            <a:r>
              <a:rPr lang="tr-TR" sz="2000" dirty="0"/>
              <a:t>(</a:t>
            </a:r>
            <a:r>
              <a:rPr lang="tr-TR" sz="2000" dirty="0" smtClean="0"/>
              <a:t>DIR) </a:t>
            </a:r>
            <a:r>
              <a:rPr lang="tr-TR" sz="2000" dirty="0" err="1" smtClean="0"/>
              <a:t>control</a:t>
            </a:r>
            <a:r>
              <a:rPr lang="tr-TR" sz="2000" dirty="0" smtClean="0"/>
              <a:t> </a:t>
            </a:r>
            <a:r>
              <a:rPr lang="tr-TR" sz="2000" dirty="0" err="1"/>
              <a:t>design</a:t>
            </a:r>
            <a:endParaRPr lang="tr-TR" sz="20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1263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0" y="1212985"/>
            <a:ext cx="7361695" cy="236712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6"/>
            <a:ext cx="11530738" cy="56258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tr-TR" sz="6000" b="1" dirty="0" err="1" smtClean="0"/>
              <a:t>What</a:t>
            </a:r>
            <a:r>
              <a:rPr lang="tr-TR" sz="6000" b="1" dirty="0" smtClean="0"/>
              <a:t> is a </a:t>
            </a:r>
            <a:r>
              <a:rPr lang="tr-TR" sz="6000" b="1" dirty="0" err="1" smtClean="0"/>
              <a:t>control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system</a:t>
            </a:r>
            <a:r>
              <a:rPr lang="tr-TR" sz="6000" b="1" dirty="0" smtClean="0"/>
              <a:t>?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endParaRPr lang="tr-TR" sz="2900" dirty="0"/>
          </a:p>
          <a:p>
            <a:pPr marL="0" indent="0">
              <a:buNone/>
            </a:pPr>
            <a:r>
              <a:rPr lang="en-US" sz="5000" b="1" dirty="0"/>
              <a:t>Objective:</a:t>
            </a:r>
            <a:endParaRPr lang="tr-TR" sz="5000" b="1" dirty="0"/>
          </a:p>
          <a:p>
            <a:pPr marL="0" indent="0">
              <a:buNone/>
            </a:pPr>
            <a:r>
              <a:rPr lang="en-US" sz="5000" dirty="0"/>
              <a:t>To make the system OUTPUT and the desired REFERENCE as close as</a:t>
            </a:r>
            <a:r>
              <a:rPr lang="tr-TR" sz="5000" dirty="0"/>
              <a:t>  </a:t>
            </a:r>
            <a:r>
              <a:rPr lang="en-US" sz="5000" dirty="0"/>
              <a:t>possible, i.e., to make the ERROR as </a:t>
            </a:r>
            <a:endParaRPr lang="tr-TR" sz="5000" dirty="0"/>
          </a:p>
          <a:p>
            <a:pPr marL="0" indent="0">
              <a:buNone/>
            </a:pPr>
            <a:r>
              <a:rPr lang="en-US" sz="5000" dirty="0"/>
              <a:t>small as possible.</a:t>
            </a:r>
            <a:endParaRPr lang="tr-TR" sz="5000" dirty="0"/>
          </a:p>
          <a:p>
            <a:pPr marL="0" indent="0">
              <a:buNone/>
            </a:pPr>
            <a:endParaRPr lang="tr-TR" sz="5000" dirty="0"/>
          </a:p>
          <a:p>
            <a:pPr marL="0" indent="0">
              <a:buNone/>
            </a:pPr>
            <a:r>
              <a:rPr lang="en-US" sz="5000" b="1" dirty="0"/>
              <a:t>Key Issues: </a:t>
            </a:r>
            <a:endParaRPr lang="tr-TR" sz="5000" b="1" dirty="0" smtClean="0"/>
          </a:p>
          <a:p>
            <a:pPr marL="0" indent="0">
              <a:buNone/>
            </a:pPr>
            <a:r>
              <a:rPr lang="en-US" sz="5000" b="1" dirty="0" smtClean="0"/>
              <a:t>1</a:t>
            </a:r>
            <a:r>
              <a:rPr lang="en-US" sz="5000" b="1" dirty="0"/>
              <a:t>) </a:t>
            </a:r>
            <a:r>
              <a:rPr lang="en-US" sz="5000" dirty="0"/>
              <a:t>How to describe the system to be controlled? (Modeling)</a:t>
            </a:r>
          </a:p>
          <a:p>
            <a:pPr marL="0" indent="0">
              <a:buNone/>
            </a:pPr>
            <a:r>
              <a:rPr lang="en-US" sz="5000" b="1" dirty="0"/>
              <a:t>2) </a:t>
            </a:r>
            <a:r>
              <a:rPr lang="en-US" sz="5000" dirty="0"/>
              <a:t>How to design the controller? (Control)</a:t>
            </a:r>
            <a:endParaRPr lang="tr-TR" sz="5000" b="1" dirty="0" smtClean="0"/>
          </a:p>
          <a:p>
            <a:pPr marL="0" indent="0">
              <a:buNone/>
            </a:pPr>
            <a:endParaRPr lang="tr-TR" sz="4200" b="1" dirty="0"/>
          </a:p>
        </p:txBody>
      </p:sp>
    </p:spTree>
    <p:extLst>
      <p:ext uri="{BB962C8B-B14F-4D97-AF65-F5344CB8AC3E}">
        <p14:creationId xmlns:p14="http://schemas.microsoft.com/office/powerpoint/2010/main" val="22594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3" y="1022887"/>
            <a:ext cx="11530739" cy="419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Controller design in digital control systems </a:t>
            </a:r>
            <a:r>
              <a:rPr lang="en-US" sz="2400" b="1" dirty="0" smtClean="0"/>
              <a:t> -</a:t>
            </a:r>
            <a:r>
              <a:rPr lang="tr-TR" sz="2400" b="1" dirty="0" smtClean="0"/>
              <a:t>Des,gn in </a:t>
            </a:r>
            <a:r>
              <a:rPr lang="tr-TR" sz="2400" b="1" dirty="0"/>
              <a:t>Z</a:t>
            </a:r>
            <a:r>
              <a:rPr lang="tr-TR" sz="2400" b="1" dirty="0" smtClean="0"/>
              <a:t> </a:t>
            </a:r>
            <a:r>
              <a:rPr lang="tr-TR" sz="2400" b="1" dirty="0" smtClean="0"/>
              <a:t>domain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42707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07" y="1416156"/>
            <a:ext cx="8279382" cy="197797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2" y="1022886"/>
            <a:ext cx="11530740" cy="56723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tr-TR" sz="2400" b="1" dirty="0" err="1" smtClean="0"/>
              <a:t>What</a:t>
            </a:r>
            <a:r>
              <a:rPr lang="tr-TR" sz="2400" b="1" dirty="0" smtClean="0"/>
              <a:t> is </a:t>
            </a:r>
            <a:r>
              <a:rPr lang="tr-TR" sz="2400" b="1" dirty="0" err="1" smtClean="0"/>
              <a:t>important</a:t>
            </a:r>
            <a:r>
              <a:rPr lang="tr-TR" sz="2400" b="1" dirty="0" smtClean="0"/>
              <a:t> in a </a:t>
            </a:r>
            <a:r>
              <a:rPr lang="tr-TR" sz="2400" b="1" dirty="0" err="1" smtClean="0"/>
              <a:t>control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system</a:t>
            </a:r>
            <a:r>
              <a:rPr lang="tr-TR" sz="2400" b="1" dirty="0" smtClean="0"/>
              <a:t>?</a:t>
            </a:r>
          </a:p>
          <a:p>
            <a:pPr marL="0" indent="0">
              <a:buNone/>
            </a:pPr>
            <a:endParaRPr lang="tr-TR" sz="2200" b="1" dirty="0" smtClean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r>
              <a:rPr lang="tr-TR" sz="2000" b="1" dirty="0" err="1" smtClean="0"/>
              <a:t>Stability</a:t>
            </a:r>
            <a:endParaRPr lang="tr-TR" sz="2000" b="1" dirty="0"/>
          </a:p>
          <a:p>
            <a:pPr marL="0" indent="0">
              <a:buNone/>
            </a:pPr>
            <a:r>
              <a:rPr lang="tr-TR" sz="2000" dirty="0"/>
              <a:t>• </a:t>
            </a:r>
            <a:r>
              <a:rPr lang="tr-TR" sz="2000" b="1" dirty="0"/>
              <a:t>(</a:t>
            </a:r>
            <a:r>
              <a:rPr lang="tr-TR" sz="2000" b="1" dirty="0" err="1"/>
              <a:t>Transient</a:t>
            </a:r>
            <a:r>
              <a:rPr lang="tr-TR" sz="2000" b="1" dirty="0"/>
              <a:t>) </a:t>
            </a:r>
            <a:r>
              <a:rPr lang="tr-TR" sz="2000" b="1" dirty="0" err="1"/>
              <a:t>response</a:t>
            </a:r>
            <a:r>
              <a:rPr lang="tr-TR" sz="2000" b="1" dirty="0"/>
              <a:t> </a:t>
            </a:r>
            <a:r>
              <a:rPr lang="tr-TR" sz="2000" b="1" dirty="0" err="1"/>
              <a:t>speed</a:t>
            </a:r>
            <a:endParaRPr lang="tr-TR" sz="2000" b="1" dirty="0"/>
          </a:p>
          <a:p>
            <a:pPr marL="0" indent="0">
              <a:buNone/>
            </a:pPr>
            <a:r>
              <a:rPr lang="tr-TR" sz="2000" dirty="0"/>
              <a:t>• </a:t>
            </a:r>
            <a:r>
              <a:rPr lang="tr-TR" sz="2000" b="1" dirty="0" err="1" smtClean="0"/>
              <a:t>Accuracy</a:t>
            </a:r>
            <a:endParaRPr lang="tr-TR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dynamic </a:t>
            </a:r>
            <a:r>
              <a:rPr lang="en-US" sz="2000" dirty="0"/>
              <a:t>overshooting and oscillation </a:t>
            </a:r>
            <a:r>
              <a:rPr lang="en-US" sz="2000" dirty="0" smtClean="0"/>
              <a:t>duration</a:t>
            </a:r>
            <a:r>
              <a:rPr lang="tr-T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/>
              <a:t>Steady</a:t>
            </a:r>
            <a:r>
              <a:rPr lang="tr-TR" sz="2000" dirty="0" smtClean="0"/>
              <a:t> </a:t>
            </a:r>
            <a:r>
              <a:rPr lang="tr-TR" sz="2000" dirty="0" err="1" smtClean="0"/>
              <a:t>state</a:t>
            </a:r>
            <a:r>
              <a:rPr lang="tr-TR" sz="2000" dirty="0" smtClean="0"/>
              <a:t> </a:t>
            </a:r>
            <a:r>
              <a:rPr lang="tr-TR" sz="2000" dirty="0" err="1" smtClean="0"/>
              <a:t>error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• </a:t>
            </a:r>
            <a:r>
              <a:rPr lang="tr-TR" sz="2000" b="1" dirty="0" err="1"/>
              <a:t>Robustness</a:t>
            </a:r>
            <a:endParaRPr lang="tr-TR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errors </a:t>
            </a:r>
            <a:r>
              <a:rPr lang="en-US" sz="2000" dirty="0"/>
              <a:t>in models (uncertainties and </a:t>
            </a:r>
            <a:r>
              <a:rPr lang="en-US" sz="2000" dirty="0" smtClean="0"/>
              <a:t>nonlinearities)</a:t>
            </a:r>
            <a:r>
              <a:rPr lang="tr-T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/>
              <a:t>effects</a:t>
            </a:r>
            <a:r>
              <a:rPr lang="tr-TR" sz="2000" dirty="0" smtClean="0"/>
              <a:t> </a:t>
            </a:r>
            <a:r>
              <a:rPr lang="tr-TR" sz="2000" dirty="0"/>
              <a:t>of </a:t>
            </a:r>
            <a:r>
              <a:rPr lang="tr-TR" sz="2000" dirty="0" err="1" smtClean="0"/>
              <a:t>disturbances</a:t>
            </a:r>
            <a:r>
              <a:rPr lang="tr-TR" sz="20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 err="1" smtClean="0"/>
              <a:t>effects</a:t>
            </a:r>
            <a:r>
              <a:rPr lang="tr-TR" sz="2000" dirty="0" smtClean="0"/>
              <a:t> </a:t>
            </a:r>
            <a:r>
              <a:rPr lang="tr-TR" sz="2000" dirty="0"/>
              <a:t>of </a:t>
            </a:r>
            <a:r>
              <a:rPr lang="tr-TR" sz="2000" dirty="0" err="1"/>
              <a:t>noises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359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2" y="1022886"/>
            <a:ext cx="11530740" cy="56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tr-TR" sz="2400" b="1" dirty="0" err="1" smtClean="0"/>
              <a:t>Modeling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dynamic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systems</a:t>
            </a:r>
            <a:endParaRPr lang="tr-TR" sz="2000" b="1" dirty="0" smtClean="0"/>
          </a:p>
          <a:p>
            <a:pPr marL="0" indent="0">
              <a:buNone/>
            </a:pPr>
            <a:r>
              <a:rPr lang="en-US" sz="2000" b="1" dirty="0" smtClean="0"/>
              <a:t>Model</a:t>
            </a:r>
            <a:r>
              <a:rPr lang="en-US" sz="2000" b="1" dirty="0"/>
              <a:t>: </a:t>
            </a:r>
            <a:r>
              <a:rPr lang="en-US" sz="2000" dirty="0"/>
              <a:t>A representation of a system.</a:t>
            </a:r>
          </a:p>
          <a:p>
            <a:pPr marL="0" indent="0">
              <a:buNone/>
            </a:pPr>
            <a:r>
              <a:rPr lang="tr-TR" sz="2000" b="1" dirty="0" err="1"/>
              <a:t>Types</a:t>
            </a:r>
            <a:r>
              <a:rPr lang="tr-TR" sz="2000" b="1" dirty="0"/>
              <a:t> of </a:t>
            </a:r>
            <a:r>
              <a:rPr lang="tr-TR" sz="2000" b="1" dirty="0" err="1"/>
              <a:t>Models</a:t>
            </a:r>
            <a:r>
              <a:rPr lang="tr-TR" sz="2000" b="1" dirty="0"/>
              <a:t>:</a:t>
            </a:r>
          </a:p>
          <a:p>
            <a:pPr marL="0" indent="0">
              <a:buNone/>
            </a:pPr>
            <a:r>
              <a:rPr lang="tr-TR" sz="2000" dirty="0"/>
              <a:t>• </a:t>
            </a:r>
            <a:r>
              <a:rPr lang="tr-TR" sz="2000" dirty="0" err="1"/>
              <a:t>Physical</a:t>
            </a:r>
            <a:r>
              <a:rPr lang="tr-TR" sz="2000" dirty="0"/>
              <a:t> </a:t>
            </a:r>
            <a:r>
              <a:rPr lang="tr-TR" sz="2000" dirty="0" err="1"/>
              <a:t>models</a:t>
            </a:r>
            <a:r>
              <a:rPr lang="tr-TR" sz="2000" dirty="0"/>
              <a:t> (</a:t>
            </a:r>
            <a:r>
              <a:rPr lang="tr-TR" sz="2000" dirty="0" err="1"/>
              <a:t>prototypes</a:t>
            </a:r>
            <a:r>
              <a:rPr lang="tr-TR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• Mathematical models (e.g., input-output relationships)</a:t>
            </a:r>
          </a:p>
          <a:p>
            <a:pPr marL="0" indent="0">
              <a:buNone/>
            </a:pPr>
            <a:r>
              <a:rPr lang="tr-TR" sz="2000" dirty="0" smtClean="0"/>
              <a:t>	</a:t>
            </a:r>
            <a:r>
              <a:rPr lang="en-US" sz="2000" dirty="0" smtClean="0"/>
              <a:t>Analytical </a:t>
            </a:r>
            <a:r>
              <a:rPr lang="en-US" sz="2000" dirty="0"/>
              <a:t>models (using physical laws)</a:t>
            </a:r>
          </a:p>
          <a:p>
            <a:pPr marL="0" indent="0">
              <a:buNone/>
            </a:pPr>
            <a:r>
              <a:rPr lang="tr-TR" sz="2000" dirty="0" smtClean="0"/>
              <a:t> 	</a:t>
            </a:r>
            <a:r>
              <a:rPr lang="tr-TR" sz="2000" dirty="0" err="1" smtClean="0"/>
              <a:t>Computer</a:t>
            </a:r>
            <a:r>
              <a:rPr lang="tr-TR" sz="2000" dirty="0" smtClean="0"/>
              <a:t> </a:t>
            </a:r>
            <a:r>
              <a:rPr lang="tr-TR" sz="2000" dirty="0"/>
              <a:t>(</a:t>
            </a:r>
            <a:r>
              <a:rPr lang="tr-TR" sz="2000" dirty="0" err="1"/>
              <a:t>numerical</a:t>
            </a:r>
            <a:r>
              <a:rPr lang="tr-TR" sz="2000" dirty="0"/>
              <a:t>) </a:t>
            </a:r>
            <a:r>
              <a:rPr lang="tr-TR" sz="2000" dirty="0" err="1"/>
              <a:t>models</a:t>
            </a:r>
            <a:endParaRPr lang="tr-TR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smtClean="0"/>
              <a:t>Experimental </a:t>
            </a:r>
            <a:r>
              <a:rPr lang="en-US" sz="2000" dirty="0"/>
              <a:t>models (using input/output experimental data)</a:t>
            </a:r>
          </a:p>
          <a:p>
            <a:pPr marL="0" indent="0">
              <a:buNone/>
            </a:pPr>
            <a:r>
              <a:rPr lang="en-US" sz="2000" b="1" dirty="0"/>
              <a:t>Models for physical dynamic systems:</a:t>
            </a:r>
          </a:p>
          <a:p>
            <a:pPr marL="0" indent="0">
              <a:buNone/>
            </a:pPr>
            <a:r>
              <a:rPr lang="tr-TR" sz="2000" dirty="0" smtClean="0"/>
              <a:t> 	</a:t>
            </a:r>
            <a:r>
              <a:rPr lang="tr-TR" sz="2000" dirty="0" err="1" smtClean="0"/>
              <a:t>Lumped-parameter</a:t>
            </a:r>
            <a:r>
              <a:rPr lang="tr-TR" sz="2000" dirty="0" smtClean="0"/>
              <a:t> </a:t>
            </a:r>
            <a:r>
              <a:rPr lang="tr-TR" sz="2000" dirty="0" err="1"/>
              <a:t>models</a:t>
            </a:r>
            <a:endParaRPr lang="tr-TR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smtClean="0"/>
              <a:t>Continuous-parameter </a:t>
            </a:r>
            <a:r>
              <a:rPr lang="en-US" sz="2000" dirty="0"/>
              <a:t>models. Example: Spring element (flexibility, </a:t>
            </a:r>
            <a:r>
              <a:rPr lang="en-US" sz="2000" dirty="0" smtClean="0"/>
              <a:t>inertia,</a:t>
            </a:r>
            <a:r>
              <a:rPr lang="tr-TR" sz="2000" dirty="0" smtClean="0"/>
              <a:t> damping</a:t>
            </a:r>
            <a:r>
              <a:rPr lang="tr-TR" sz="2000" dirty="0"/>
              <a:t>)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8496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2" y="1022886"/>
            <a:ext cx="11530740" cy="56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Signal categories for identifying control system </a:t>
            </a:r>
            <a:r>
              <a:rPr lang="en-US" sz="2000" b="1" dirty="0" smtClean="0"/>
              <a:t>types</a:t>
            </a:r>
            <a:endParaRPr lang="tr-TR" sz="2000" b="1" dirty="0" smtClean="0"/>
          </a:p>
          <a:p>
            <a:pPr marL="0" indent="0">
              <a:buNone/>
            </a:pPr>
            <a:r>
              <a:rPr lang="tr-TR" sz="2000" dirty="0" err="1"/>
              <a:t>Continuous</a:t>
            </a:r>
            <a:r>
              <a:rPr lang="tr-TR" sz="2000" dirty="0"/>
              <a:t>-time </a:t>
            </a:r>
            <a:r>
              <a:rPr lang="tr-TR" sz="2000" dirty="0" err="1"/>
              <a:t>signal</a:t>
            </a:r>
            <a:r>
              <a:rPr lang="tr-TR" sz="2000" dirty="0"/>
              <a:t> &amp; </a:t>
            </a:r>
            <a:r>
              <a:rPr lang="tr-TR" sz="2000" dirty="0" err="1"/>
              <a:t>quantized</a:t>
            </a:r>
            <a:r>
              <a:rPr lang="tr-TR" sz="2000" dirty="0"/>
              <a:t> </a:t>
            </a:r>
            <a:r>
              <a:rPr lang="tr-TR" sz="2000" dirty="0" err="1"/>
              <a:t>signal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" y="1979155"/>
            <a:ext cx="8380970" cy="205040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52073" y="4196305"/>
            <a:ext cx="11519629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/>
              <a:t>Continuous-time signal </a:t>
            </a:r>
            <a:r>
              <a:rPr lang="en-US" sz="2000" dirty="0"/>
              <a:t>is defined continuously in the time domain. Figure on the</a:t>
            </a:r>
            <a:r>
              <a:rPr lang="tr-TR" sz="2000" dirty="0"/>
              <a:t> </a:t>
            </a:r>
            <a:r>
              <a:rPr lang="en-US" sz="2000" dirty="0"/>
              <a:t>left shows a continuous-time signal, represented by x(t</a:t>
            </a:r>
            <a:r>
              <a:rPr lang="en-US" sz="2000" dirty="0" smtClean="0"/>
              <a:t>).</a:t>
            </a:r>
            <a:endParaRPr lang="tr-TR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/>
              <a:t>Quantized signal </a:t>
            </a:r>
            <a:r>
              <a:rPr lang="en-US" sz="2000" dirty="0"/>
              <a:t>is a signal whose amplitudes are discrete and limited. Figure on</a:t>
            </a:r>
            <a:r>
              <a:rPr lang="tr-TR" sz="2000" dirty="0"/>
              <a:t> </a:t>
            </a:r>
            <a:r>
              <a:rPr lang="en-US" sz="2000" dirty="0"/>
              <a:t>the right shows a quantized signal</a:t>
            </a:r>
            <a:r>
              <a:rPr lang="en-US" sz="2000" dirty="0" smtClean="0"/>
              <a:t>.</a:t>
            </a:r>
            <a:endParaRPr lang="tr-TR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/>
              <a:t>Analog signal </a:t>
            </a:r>
            <a:r>
              <a:rPr lang="en-US" sz="2000" dirty="0"/>
              <a:t>or </a:t>
            </a:r>
            <a:r>
              <a:rPr lang="en-US" sz="2000" b="1" dirty="0"/>
              <a:t>continuous signal </a:t>
            </a:r>
            <a:r>
              <a:rPr lang="en-US" sz="2000" dirty="0"/>
              <a:t>is continuous in time and in amplitude. The</a:t>
            </a:r>
            <a:r>
              <a:rPr lang="tr-TR" sz="2000" dirty="0"/>
              <a:t> </a:t>
            </a:r>
            <a:r>
              <a:rPr lang="en-US" sz="2000" dirty="0"/>
              <a:t>real word consists of analog signals.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334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8" y="1421970"/>
            <a:ext cx="9955576" cy="27432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2" y="1022886"/>
            <a:ext cx="11530740" cy="567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err="1"/>
              <a:t>Discrete</a:t>
            </a:r>
            <a:r>
              <a:rPr lang="tr-TR" sz="2000" b="1" dirty="0"/>
              <a:t>-time </a:t>
            </a:r>
            <a:r>
              <a:rPr lang="tr-TR" sz="2000" b="1" dirty="0" err="1"/>
              <a:t>signal</a:t>
            </a:r>
            <a:r>
              <a:rPr lang="tr-TR" sz="2000" b="1" dirty="0"/>
              <a:t> &amp; </a:t>
            </a:r>
            <a:r>
              <a:rPr lang="tr-TR" sz="2000" b="1" dirty="0" err="1"/>
              <a:t>sampled</a:t>
            </a:r>
            <a:r>
              <a:rPr lang="tr-TR" sz="2000" b="1" dirty="0"/>
              <a:t>-data </a:t>
            </a:r>
            <a:r>
              <a:rPr lang="tr-TR" sz="2000" b="1" dirty="0" err="1" smtClean="0"/>
              <a:t>signal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b="1" dirty="0" smtClean="0"/>
              <a:t>           </a:t>
            </a:r>
            <a:r>
              <a:rPr lang="tr-TR" sz="2000" dirty="0" err="1" smtClean="0"/>
              <a:t>Discrete</a:t>
            </a:r>
            <a:r>
              <a:rPr lang="tr-TR" sz="2000" dirty="0" smtClean="0"/>
              <a:t> time </a:t>
            </a:r>
            <a:r>
              <a:rPr lang="tr-TR" sz="2000" dirty="0" err="1" smtClean="0"/>
              <a:t>signal</a:t>
            </a:r>
            <a:r>
              <a:rPr lang="tr-TR" sz="2000" dirty="0" smtClean="0"/>
              <a:t>                                                                                        </a:t>
            </a:r>
            <a:r>
              <a:rPr lang="tr-TR" sz="2000" dirty="0" err="1" smtClean="0"/>
              <a:t>sampled</a:t>
            </a:r>
            <a:r>
              <a:rPr lang="tr-TR" sz="2000" dirty="0" smtClean="0"/>
              <a:t> data </a:t>
            </a:r>
            <a:r>
              <a:rPr lang="tr-TR" sz="2000" dirty="0" err="1" smtClean="0"/>
              <a:t>signal</a:t>
            </a:r>
            <a:endParaRPr lang="tr-TR" sz="2000" dirty="0" smtClean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en-US" sz="2000" b="1" dirty="0" smtClean="0"/>
              <a:t>Discrete-time </a:t>
            </a:r>
            <a:r>
              <a:rPr lang="en-US" sz="2000" b="1" dirty="0"/>
              <a:t>signal </a:t>
            </a:r>
            <a:r>
              <a:rPr lang="en-US" sz="2000" dirty="0"/>
              <a:t>is defined only at certain time instants. For a discrete-time </a:t>
            </a:r>
            <a:r>
              <a:rPr lang="en-US" sz="2000" dirty="0" smtClean="0"/>
              <a:t>signal,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amplitude between two consecutive time instants is just not defined. Figure on </a:t>
            </a:r>
            <a:r>
              <a:rPr lang="en-US" sz="2000" dirty="0" err="1" smtClean="0"/>
              <a:t>theleft</a:t>
            </a:r>
            <a:r>
              <a:rPr lang="en-US" sz="2000" dirty="0" smtClean="0"/>
              <a:t> </a:t>
            </a:r>
            <a:r>
              <a:rPr lang="en-US" sz="2000" dirty="0"/>
              <a:t>shows a discrete-time signal, represented by </a:t>
            </a:r>
            <a:r>
              <a:rPr lang="en-US" sz="2000" i="1" dirty="0"/>
              <a:t>y</a:t>
            </a:r>
            <a:r>
              <a:rPr lang="en-US" sz="2000" dirty="0"/>
              <a:t>(</a:t>
            </a:r>
            <a:r>
              <a:rPr lang="en-US" sz="2000" i="1" dirty="0" err="1"/>
              <a:t>kh</a:t>
            </a:r>
            <a:r>
              <a:rPr lang="en-US" sz="2000" dirty="0"/>
              <a:t>), or simply </a:t>
            </a:r>
            <a:r>
              <a:rPr lang="en-US" sz="2000" i="1" dirty="0"/>
              <a:t>y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), where </a:t>
            </a:r>
            <a:r>
              <a:rPr lang="en-US" sz="2000" i="1" dirty="0"/>
              <a:t>k </a:t>
            </a:r>
            <a:r>
              <a:rPr lang="en-US" sz="2000" dirty="0"/>
              <a:t>is </a:t>
            </a:r>
            <a:r>
              <a:rPr lang="en-US" sz="2000" dirty="0" smtClean="0"/>
              <a:t>an</a:t>
            </a:r>
            <a:r>
              <a:rPr lang="tr-TR" sz="2000" dirty="0" smtClean="0"/>
              <a:t> </a:t>
            </a:r>
            <a:r>
              <a:rPr lang="en-US" sz="2000" dirty="0" smtClean="0"/>
              <a:t>integer </a:t>
            </a:r>
            <a:r>
              <a:rPr lang="en-US" sz="2000" dirty="0"/>
              <a:t>and </a:t>
            </a:r>
            <a:r>
              <a:rPr lang="en-US" sz="2000" i="1" dirty="0"/>
              <a:t>h </a:t>
            </a:r>
            <a:r>
              <a:rPr lang="en-US" sz="2000" dirty="0"/>
              <a:t>is the time interval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0" indent="0">
              <a:buNone/>
            </a:pPr>
            <a:r>
              <a:rPr lang="en-US" sz="2000" b="1" dirty="0"/>
              <a:t>Sampled-data signal </a:t>
            </a:r>
            <a:r>
              <a:rPr lang="en-US" sz="2000" dirty="0"/>
              <a:t>is a discrete-time signal resulting by sampling a </a:t>
            </a:r>
            <a:r>
              <a:rPr lang="en-US" sz="2000" dirty="0" smtClean="0"/>
              <a:t>continuous-time</a:t>
            </a:r>
            <a:r>
              <a:rPr lang="tr-TR" sz="2000" dirty="0" smtClean="0"/>
              <a:t> </a:t>
            </a:r>
            <a:r>
              <a:rPr lang="en-US" sz="2000" dirty="0" smtClean="0"/>
              <a:t>signal</a:t>
            </a:r>
            <a:r>
              <a:rPr lang="en-US" sz="2000" dirty="0"/>
              <a:t>. Figure on the right shows a sampled-data signal deriving from </a:t>
            </a:r>
            <a:r>
              <a:rPr lang="en-US" sz="2000" dirty="0" smtClean="0"/>
              <a:t>the</a:t>
            </a:r>
            <a:r>
              <a:rPr lang="tr-TR" sz="2000" dirty="0" smtClean="0"/>
              <a:t> </a:t>
            </a:r>
            <a:r>
              <a:rPr lang="en-US" sz="2000" dirty="0" smtClean="0"/>
              <a:t>continuous-time </a:t>
            </a:r>
            <a:r>
              <a:rPr lang="en-US" sz="2000" dirty="0"/>
              <a:t>signal, shown in the figure at the center, by a sampling process. It </a:t>
            </a:r>
            <a:r>
              <a:rPr lang="en-US" sz="2000" dirty="0" smtClean="0"/>
              <a:t>is</a:t>
            </a:r>
            <a:r>
              <a:rPr lang="tr-TR" sz="2000" dirty="0" err="1" smtClean="0"/>
              <a:t>represented</a:t>
            </a:r>
            <a:r>
              <a:rPr lang="tr-TR" sz="2000" dirty="0" smtClean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i="1" dirty="0"/>
              <a:t>x</a:t>
            </a:r>
            <a:r>
              <a:rPr lang="tr-TR" sz="2000" dirty="0"/>
              <a:t>∗(</a:t>
            </a:r>
            <a:r>
              <a:rPr lang="tr-TR" sz="2000" i="1" dirty="0"/>
              <a:t>t</a:t>
            </a:r>
            <a:r>
              <a:rPr lang="tr-TR" sz="2000" dirty="0" smtClean="0"/>
              <a:t>).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892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0" y="970612"/>
            <a:ext cx="11530740" cy="586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Digital signal or binary coded data signal</a:t>
            </a: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b="1" dirty="0" smtClean="0"/>
              <a:t>           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340958" y="4866739"/>
            <a:ext cx="11530741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/>
              <a:t>Digital signal </a:t>
            </a:r>
            <a:r>
              <a:rPr lang="en-US" sz="2000" dirty="0"/>
              <a:t>is a sequence of binary numbers. In or out from a microprocessor, a</a:t>
            </a:r>
            <a:r>
              <a:rPr lang="tr-TR" sz="2000" dirty="0"/>
              <a:t> </a:t>
            </a:r>
            <a:r>
              <a:rPr lang="en-US" sz="2000" dirty="0"/>
              <a:t>semiconductor memory, or a shift register. </a:t>
            </a:r>
            <a:endParaRPr lang="tr-TR" sz="20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In practice, a digital signal, as shown in the figures at the bottom, is derived by </a:t>
            </a:r>
            <a:r>
              <a:rPr lang="en-US" sz="2000" dirty="0" smtClean="0"/>
              <a:t>two</a:t>
            </a:r>
            <a:r>
              <a:rPr lang="tr-TR" sz="2000" dirty="0" smtClean="0"/>
              <a:t> </a:t>
            </a:r>
            <a:r>
              <a:rPr lang="en-US" sz="2000" dirty="0" smtClean="0"/>
              <a:t>processes</a:t>
            </a:r>
            <a:r>
              <a:rPr lang="en-US" sz="2000" dirty="0"/>
              <a:t>: </a:t>
            </a:r>
            <a:r>
              <a:rPr lang="tr-TR" sz="2000" dirty="0"/>
              <a:t> </a:t>
            </a:r>
            <a:r>
              <a:rPr lang="tr-TR" sz="2000" dirty="0" smtClean="0"/>
              <a:t> </a:t>
            </a:r>
            <a:r>
              <a:rPr lang="en-US" sz="2000" b="1" dirty="0" smtClean="0"/>
              <a:t>sampling </a:t>
            </a:r>
            <a:r>
              <a:rPr lang="en-US" sz="2000" b="1" dirty="0"/>
              <a:t>and then quantizing.</a:t>
            </a:r>
            <a:endParaRPr lang="tr-TR" sz="2000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" y="1533966"/>
            <a:ext cx="7186052" cy="257308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148" y="1458800"/>
            <a:ext cx="3838414" cy="288203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0502030" y="3926328"/>
            <a:ext cx="136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signal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48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0" y="970612"/>
            <a:ext cx="11530740" cy="586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/>
              <a:t>Control </a:t>
            </a:r>
            <a:r>
              <a:rPr lang="tr-TR" sz="2000" b="1" dirty="0" err="1" smtClean="0"/>
              <a:t>System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Types</a:t>
            </a: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b="1" dirty="0" smtClean="0"/>
              <a:t>           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7" y="1425843"/>
            <a:ext cx="11530743" cy="53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963" y="148148"/>
            <a:ext cx="11530739" cy="874739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960" y="970612"/>
            <a:ext cx="11530740" cy="586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Mathematical </a:t>
            </a:r>
            <a:r>
              <a:rPr lang="en-US" sz="2000" b="1" dirty="0"/>
              <a:t>comparison between analog and </a:t>
            </a:r>
            <a:r>
              <a:rPr lang="en-US" sz="2000" b="1" dirty="0" smtClean="0"/>
              <a:t>digital</a:t>
            </a:r>
            <a:r>
              <a:rPr lang="tr-TR" sz="2000" b="1" dirty="0" smtClean="0"/>
              <a:t> control systems</a:t>
            </a: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b="1" dirty="0" smtClean="0"/>
              <a:t>           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0" y="1366471"/>
            <a:ext cx="9744075" cy="528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851</Words>
  <Application>Microsoft Office PowerPoint</Application>
  <PresentationFormat>Custom</PresentationFormat>
  <Paragraphs>182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Teması</vt:lpstr>
      <vt:lpstr>Digital Control Systems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Control Systems</dc:title>
  <dc:creator>user</dc:creator>
  <cp:lastModifiedBy>HP</cp:lastModifiedBy>
  <cp:revision>20</cp:revision>
  <dcterms:created xsi:type="dcterms:W3CDTF">2014-06-13T07:20:57Z</dcterms:created>
  <dcterms:modified xsi:type="dcterms:W3CDTF">2014-09-24T12:26:28Z</dcterms:modified>
</cp:coreProperties>
</file>