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67" r:id="rId5"/>
    <p:sldId id="259" r:id="rId6"/>
    <p:sldId id="272" r:id="rId7"/>
    <p:sldId id="273" r:id="rId8"/>
    <p:sldId id="274" r:id="rId9"/>
    <p:sldId id="260" r:id="rId10"/>
    <p:sldId id="275" r:id="rId11"/>
    <p:sldId id="264" r:id="rId12"/>
    <p:sldId id="276" r:id="rId13"/>
    <p:sldId id="265" r:id="rId14"/>
    <p:sldId id="266" r:id="rId15"/>
    <p:sldId id="269" r:id="rId16"/>
    <p:sldId id="268" r:id="rId17"/>
    <p:sldId id="261" r:id="rId18"/>
    <p:sldId id="262" r:id="rId19"/>
    <p:sldId id="26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106" d="100"/>
          <a:sy n="106" d="100"/>
        </p:scale>
        <p:origin x="126" y="13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68488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626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1062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93514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7694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87384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3088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0549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5129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5832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433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3086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64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6106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6578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665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1412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4/28/2016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6015972"/>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Semiconductor industry association and International technology Roadmap for semiconductors (</a:t>
            </a:r>
            <a:r>
              <a:rPr lang="en-US" dirty="0" err="1" smtClean="0"/>
              <a:t>itrs</a:t>
            </a:r>
            <a:r>
              <a:rPr lang="en-US" dirty="0" smtClean="0"/>
              <a:t>)</a:t>
            </a:r>
            <a:endParaRPr lang="en-US" dirty="0"/>
          </a:p>
        </p:txBody>
      </p:sp>
      <p:sp>
        <p:nvSpPr>
          <p:cNvPr id="3" name="Subtitle 2"/>
          <p:cNvSpPr>
            <a:spLocks noGrp="1"/>
          </p:cNvSpPr>
          <p:nvPr>
            <p:ph type="subTitle" idx="1"/>
          </p:nvPr>
        </p:nvSpPr>
        <p:spPr>
          <a:xfrm>
            <a:off x="329370" y="3802925"/>
            <a:ext cx="6194260" cy="2775296"/>
          </a:xfrm>
        </p:spPr>
        <p:txBody>
          <a:bodyPr>
            <a:normAutofit fontScale="92500" lnSpcReduction="10000"/>
          </a:bodyPr>
          <a:lstStyle/>
          <a:p>
            <a:r>
              <a:rPr lang="en-US" dirty="0" smtClean="0">
                <a:solidFill>
                  <a:schemeClr val="tx1"/>
                </a:solidFill>
              </a:rPr>
              <a:t>Kelsey Miller</a:t>
            </a:r>
          </a:p>
          <a:p>
            <a:r>
              <a:rPr lang="en-US" dirty="0" smtClean="0">
                <a:solidFill>
                  <a:schemeClr val="tx1"/>
                </a:solidFill>
              </a:rPr>
              <a:t>4/29/2016</a:t>
            </a:r>
          </a:p>
          <a:p>
            <a:r>
              <a:rPr lang="en-US" dirty="0" smtClean="0">
                <a:solidFill>
                  <a:schemeClr val="tx1"/>
                </a:solidFill>
              </a:rPr>
              <a:t>Abstract: The United States semiconductor </a:t>
            </a:r>
            <a:r>
              <a:rPr lang="en-US" dirty="0"/>
              <a:t>i</a:t>
            </a:r>
            <a:r>
              <a:rPr lang="en-US" dirty="0" smtClean="0">
                <a:solidFill>
                  <a:schemeClr val="tx1"/>
                </a:solidFill>
              </a:rPr>
              <a:t>ndustry is supported by the Semiconductor </a:t>
            </a:r>
            <a:r>
              <a:rPr lang="en-US" dirty="0" smtClean="0"/>
              <a:t>Industry Association which lobbies for policies favorable for industry and helps create goals along with other top semiconductor producing regions through the International Technology Roadmap for Semiconductors. </a:t>
            </a:r>
            <a:endParaRPr lang="en-US" dirty="0">
              <a:solidFill>
                <a:schemeClr val="tx1"/>
              </a:solidFill>
            </a:endParaRPr>
          </a:p>
        </p:txBody>
      </p:sp>
    </p:spTree>
    <p:extLst>
      <p:ext uri="{BB962C8B-B14F-4D97-AF65-F5344CB8AC3E}">
        <p14:creationId xmlns:p14="http://schemas.microsoft.com/office/powerpoint/2010/main" val="1837749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42878"/>
            <a:ext cx="8534400" cy="1507067"/>
          </a:xfrm>
        </p:spPr>
        <p:txBody>
          <a:bodyPr/>
          <a:lstStyle/>
          <a:p>
            <a:r>
              <a:rPr lang="en-US" dirty="0" smtClean="0"/>
              <a:t>Global Market</a:t>
            </a:r>
            <a:endParaRPr lang="en-US" dirty="0"/>
          </a:p>
        </p:txBody>
      </p:sp>
      <p:sp>
        <p:nvSpPr>
          <p:cNvPr id="6" name="Content Placeholder 5"/>
          <p:cNvSpPr>
            <a:spLocks noGrp="1"/>
          </p:cNvSpPr>
          <p:nvPr>
            <p:ph idx="1"/>
          </p:nvPr>
        </p:nvSpPr>
        <p:spPr>
          <a:xfrm flipH="1" flipV="1">
            <a:off x="9218611" y="464025"/>
            <a:ext cx="430355" cy="221776"/>
          </a:xfrm>
        </p:spPr>
        <p:txBody>
          <a:bodyPr>
            <a:normAutofit fontScale="47500" lnSpcReduction="20000"/>
          </a:bodyPr>
          <a:lstStyle/>
          <a:p>
            <a:pPr marL="0" indent="0">
              <a:buNone/>
            </a:pPr>
            <a:endParaRPr lang="en-US" dirty="0"/>
          </a:p>
        </p:txBody>
      </p:sp>
      <p:sp>
        <p:nvSpPr>
          <p:cNvPr id="5" name="TextBox 4"/>
          <p:cNvSpPr txBox="1"/>
          <p:nvPr/>
        </p:nvSpPr>
        <p:spPr>
          <a:xfrm>
            <a:off x="8733203" y="906948"/>
            <a:ext cx="2703621" cy="347787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In 2001 the Asia Pacific Market surpassed all other regional markets and only increasing</a:t>
            </a:r>
          </a:p>
          <a:p>
            <a:pPr marL="342900" indent="-342900">
              <a:buFont typeface="Arial" panose="020B0604020202020204" pitchFamily="34" charset="0"/>
              <a:buChar char="•"/>
            </a:pPr>
            <a:r>
              <a:rPr lang="en-US" sz="2000" dirty="0"/>
              <a:t>New markets in Asia, Latin America, Eastern Europe and Africa</a:t>
            </a:r>
          </a:p>
        </p:txBody>
      </p:sp>
      <p:sp>
        <p:nvSpPr>
          <p:cNvPr id="7" name="Rectangle 6"/>
          <p:cNvSpPr/>
          <p:nvPr/>
        </p:nvSpPr>
        <p:spPr>
          <a:xfrm>
            <a:off x="8733203" y="6293009"/>
            <a:ext cx="2954655" cy="276999"/>
          </a:xfrm>
          <a:prstGeom prst="rect">
            <a:avLst/>
          </a:prstGeom>
        </p:spPr>
        <p:txBody>
          <a:bodyPr wrap="none">
            <a:spAutoFit/>
          </a:bodyPr>
          <a:lstStyle/>
          <a:p>
            <a:pPr lvl="0"/>
            <a:r>
              <a:rPr lang="en-US" sz="1200" dirty="0">
                <a:solidFill>
                  <a:prstClr val="white"/>
                </a:solidFill>
              </a:rPr>
              <a:t>Image courtesy of SIA 2016 </a:t>
            </a:r>
            <a:r>
              <a:rPr lang="en-US" sz="1200" dirty="0" err="1">
                <a:solidFill>
                  <a:prstClr val="white"/>
                </a:solidFill>
              </a:rPr>
              <a:t>Factbook</a:t>
            </a:r>
            <a:endParaRPr lang="en-US" sz="1200" dirty="0">
              <a:solidFill>
                <a:prstClr val="white"/>
              </a:solidFill>
            </a:endParaRPr>
          </a:p>
        </p:txBody>
      </p:sp>
      <p:pic>
        <p:nvPicPr>
          <p:cNvPr id="3" name="Picture 2"/>
          <p:cNvPicPr>
            <a:picLocks noChangeAspect="1"/>
          </p:cNvPicPr>
          <p:nvPr/>
        </p:nvPicPr>
        <p:blipFill>
          <a:blip r:embed="rId2"/>
          <a:stretch>
            <a:fillRect/>
          </a:stretch>
        </p:blipFill>
        <p:spPr>
          <a:xfrm>
            <a:off x="684212" y="1375873"/>
            <a:ext cx="7564161" cy="4223911"/>
          </a:xfrm>
          <a:prstGeom prst="rect">
            <a:avLst/>
          </a:prstGeom>
        </p:spPr>
      </p:pic>
    </p:spTree>
    <p:extLst>
      <p:ext uri="{BB962C8B-B14F-4D97-AF65-F5344CB8AC3E}">
        <p14:creationId xmlns:p14="http://schemas.microsoft.com/office/powerpoint/2010/main" val="1766138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42878"/>
            <a:ext cx="8534400" cy="1507067"/>
          </a:xfrm>
        </p:spPr>
        <p:txBody>
          <a:bodyPr/>
          <a:lstStyle/>
          <a:p>
            <a:r>
              <a:rPr lang="en-US" dirty="0"/>
              <a:t>CAPITAL AND R&amp;D INVESTMENT </a:t>
            </a:r>
          </a:p>
        </p:txBody>
      </p:sp>
      <p:pic>
        <p:nvPicPr>
          <p:cNvPr id="4" name="Content Placeholder 3"/>
          <p:cNvPicPr>
            <a:picLocks noGrp="1" noChangeAspect="1"/>
          </p:cNvPicPr>
          <p:nvPr>
            <p:ph idx="1"/>
          </p:nvPr>
        </p:nvPicPr>
        <p:blipFill>
          <a:blip r:embed="rId2"/>
          <a:stretch>
            <a:fillRect/>
          </a:stretch>
        </p:blipFill>
        <p:spPr>
          <a:xfrm>
            <a:off x="438552" y="1954095"/>
            <a:ext cx="7696930" cy="3859851"/>
          </a:xfrm>
          <a:prstGeom prst="rect">
            <a:avLst/>
          </a:prstGeom>
        </p:spPr>
      </p:pic>
      <p:sp>
        <p:nvSpPr>
          <p:cNvPr id="5" name="TextBox 4"/>
          <p:cNvSpPr txBox="1"/>
          <p:nvPr/>
        </p:nvSpPr>
        <p:spPr>
          <a:xfrm>
            <a:off x="8355676" y="634936"/>
            <a:ext cx="2565779" cy="424731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Total Capital and R&amp;D expenditures for U.S. in 2015: $55.4 billion </a:t>
            </a:r>
          </a:p>
          <a:p>
            <a:pPr marL="285750" indent="-285750">
              <a:buFont typeface="Arial" panose="020B0604020202020204" pitchFamily="34" charset="0"/>
              <a:buChar char="•"/>
            </a:pPr>
            <a:r>
              <a:rPr lang="en-US" dirty="0" smtClean="0"/>
              <a:t>Growth Rate: 9.5%</a:t>
            </a:r>
          </a:p>
          <a:p>
            <a:pPr marL="285750" indent="-285750">
              <a:buFont typeface="Arial" panose="020B0604020202020204" pitchFamily="34" charset="0"/>
              <a:buChar char="•"/>
            </a:pPr>
            <a:r>
              <a:rPr lang="en-US" dirty="0" smtClean="0"/>
              <a:t>Companies must put in at least 30% of sales into R&amp;D to stay competitive</a:t>
            </a:r>
          </a:p>
          <a:p>
            <a:pPr marL="285750" indent="-285750">
              <a:buFont typeface="Arial" panose="020B0604020202020204" pitchFamily="34" charset="0"/>
              <a:buChar char="•"/>
            </a:pPr>
            <a:r>
              <a:rPr lang="en-US" dirty="0" smtClean="0"/>
              <a:t>Investment per Employee at an all time high</a:t>
            </a:r>
          </a:p>
          <a:p>
            <a:endParaRPr lang="en-US" dirty="0" smtClean="0"/>
          </a:p>
          <a:p>
            <a:endParaRPr lang="en-US" dirty="0"/>
          </a:p>
        </p:txBody>
      </p:sp>
      <p:sp>
        <p:nvSpPr>
          <p:cNvPr id="6" name="Rectangle 5"/>
          <p:cNvSpPr/>
          <p:nvPr/>
        </p:nvSpPr>
        <p:spPr>
          <a:xfrm>
            <a:off x="8590170" y="6320304"/>
            <a:ext cx="2954655" cy="276999"/>
          </a:xfrm>
          <a:prstGeom prst="rect">
            <a:avLst/>
          </a:prstGeom>
        </p:spPr>
        <p:txBody>
          <a:bodyPr wrap="none">
            <a:spAutoFit/>
          </a:bodyPr>
          <a:lstStyle/>
          <a:p>
            <a:pPr lvl="0"/>
            <a:r>
              <a:rPr lang="en-US" sz="1200" dirty="0">
                <a:solidFill>
                  <a:prstClr val="white"/>
                </a:solidFill>
              </a:rPr>
              <a:t>Image courtesy of SIA 2016 </a:t>
            </a:r>
            <a:r>
              <a:rPr lang="en-US" sz="1200" dirty="0" err="1">
                <a:solidFill>
                  <a:prstClr val="white"/>
                </a:solidFill>
              </a:rPr>
              <a:t>Factbook</a:t>
            </a:r>
            <a:endParaRPr lang="en-US" sz="1200" dirty="0">
              <a:solidFill>
                <a:prstClr val="white"/>
              </a:solidFill>
            </a:endParaRPr>
          </a:p>
        </p:txBody>
      </p:sp>
    </p:spTree>
    <p:extLst>
      <p:ext uri="{BB962C8B-B14F-4D97-AF65-F5344CB8AC3E}">
        <p14:creationId xmlns:p14="http://schemas.microsoft.com/office/powerpoint/2010/main" val="3046309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42878"/>
            <a:ext cx="8534400" cy="1507067"/>
          </a:xfrm>
        </p:spPr>
        <p:txBody>
          <a:bodyPr/>
          <a:lstStyle/>
          <a:p>
            <a:r>
              <a:rPr lang="en-US" dirty="0"/>
              <a:t>CAPITAL AND R&amp;D INVESTMENT </a:t>
            </a:r>
          </a:p>
        </p:txBody>
      </p:sp>
      <p:pic>
        <p:nvPicPr>
          <p:cNvPr id="11" name="Content Placeholder 10"/>
          <p:cNvPicPr>
            <a:picLocks noGrp="1" noChangeAspect="1"/>
          </p:cNvPicPr>
          <p:nvPr>
            <p:ph idx="1"/>
          </p:nvPr>
        </p:nvPicPr>
        <p:blipFill>
          <a:blip r:embed="rId2"/>
          <a:stretch>
            <a:fillRect/>
          </a:stretch>
        </p:blipFill>
        <p:spPr>
          <a:xfrm>
            <a:off x="7709100" y="1211862"/>
            <a:ext cx="4188798" cy="2281861"/>
          </a:xfrm>
          <a:prstGeom prst="rect">
            <a:avLst/>
          </a:prstGeom>
        </p:spPr>
      </p:pic>
      <p:sp>
        <p:nvSpPr>
          <p:cNvPr id="5" name="TextBox 4"/>
          <p:cNvSpPr txBox="1"/>
          <p:nvPr/>
        </p:nvSpPr>
        <p:spPr>
          <a:xfrm>
            <a:off x="8355676" y="634936"/>
            <a:ext cx="2565779" cy="646331"/>
          </a:xfrm>
          <a:prstGeom prst="rect">
            <a:avLst/>
          </a:prstGeom>
          <a:noFill/>
        </p:spPr>
        <p:txBody>
          <a:bodyPr wrap="square" rtlCol="0">
            <a:spAutoFit/>
          </a:bodyPr>
          <a:lstStyle/>
          <a:p>
            <a:endParaRPr lang="en-US" dirty="0" smtClean="0"/>
          </a:p>
          <a:p>
            <a:endParaRPr lang="en-US" dirty="0"/>
          </a:p>
        </p:txBody>
      </p:sp>
      <p:sp>
        <p:nvSpPr>
          <p:cNvPr id="6" name="Rectangle 5"/>
          <p:cNvSpPr/>
          <p:nvPr/>
        </p:nvSpPr>
        <p:spPr>
          <a:xfrm>
            <a:off x="8593796" y="6304592"/>
            <a:ext cx="2954655" cy="276999"/>
          </a:xfrm>
          <a:prstGeom prst="rect">
            <a:avLst/>
          </a:prstGeom>
        </p:spPr>
        <p:txBody>
          <a:bodyPr wrap="none">
            <a:spAutoFit/>
          </a:bodyPr>
          <a:lstStyle/>
          <a:p>
            <a:pPr lvl="0"/>
            <a:r>
              <a:rPr lang="en-US" sz="1200" dirty="0">
                <a:solidFill>
                  <a:prstClr val="white"/>
                </a:solidFill>
              </a:rPr>
              <a:t>Image courtesy of SIA 2016 </a:t>
            </a:r>
            <a:r>
              <a:rPr lang="en-US" sz="1200" dirty="0" err="1">
                <a:solidFill>
                  <a:prstClr val="white"/>
                </a:solidFill>
              </a:rPr>
              <a:t>Factbook</a:t>
            </a:r>
            <a:endParaRPr lang="en-US" sz="1200" dirty="0">
              <a:solidFill>
                <a:prstClr val="white"/>
              </a:solidFill>
            </a:endParaRPr>
          </a:p>
        </p:txBody>
      </p:sp>
      <p:pic>
        <p:nvPicPr>
          <p:cNvPr id="8" name="Picture 7"/>
          <p:cNvPicPr>
            <a:picLocks noChangeAspect="1"/>
          </p:cNvPicPr>
          <p:nvPr/>
        </p:nvPicPr>
        <p:blipFill>
          <a:blip r:embed="rId3"/>
          <a:stretch>
            <a:fillRect/>
          </a:stretch>
        </p:blipFill>
        <p:spPr>
          <a:xfrm>
            <a:off x="1229377" y="1384178"/>
            <a:ext cx="6113119" cy="3441991"/>
          </a:xfrm>
          <a:prstGeom prst="rect">
            <a:avLst/>
          </a:prstGeom>
        </p:spPr>
      </p:pic>
      <p:sp>
        <p:nvSpPr>
          <p:cNvPr id="9" name="TextBox 8"/>
          <p:cNvSpPr txBox="1"/>
          <p:nvPr/>
        </p:nvSpPr>
        <p:spPr>
          <a:xfrm>
            <a:off x="955343" y="5104263"/>
            <a:ext cx="7192370"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R&amp;D </a:t>
            </a:r>
            <a:r>
              <a:rPr lang="en-US" dirty="0"/>
              <a:t>expenditures grew at an average annual rate of approximately 25 percent during the 1995 to 2015 </a:t>
            </a:r>
            <a:r>
              <a:rPr lang="en-US" dirty="0" smtClean="0"/>
              <a:t>period</a:t>
            </a:r>
          </a:p>
          <a:p>
            <a:pPr marL="285750" indent="-285750">
              <a:buFont typeface="Arial" panose="020B0604020202020204" pitchFamily="34" charset="0"/>
              <a:buChar char="•"/>
            </a:pPr>
            <a:r>
              <a:rPr lang="en-US" dirty="0" smtClean="0"/>
              <a:t>R&amp;D expenditures have generally exceeded 10% of sales</a:t>
            </a:r>
          </a:p>
          <a:p>
            <a:pPr marL="285750" indent="-285750">
              <a:buFont typeface="Arial" panose="020B0604020202020204" pitchFamily="34" charset="0"/>
              <a:buChar char="•"/>
            </a:pPr>
            <a:r>
              <a:rPr lang="en-US" dirty="0"/>
              <a:t> </a:t>
            </a:r>
            <a:r>
              <a:rPr lang="en-US" dirty="0" smtClean="0"/>
              <a:t>Semiconductor spends highest percent  of sales on R&amp;D</a:t>
            </a:r>
          </a:p>
          <a:p>
            <a:pPr marL="285750" indent="-285750">
              <a:buFont typeface="Arial" panose="020B0604020202020204" pitchFamily="34" charset="0"/>
              <a:buChar char="•"/>
            </a:pPr>
            <a:r>
              <a:rPr lang="en-US" dirty="0" smtClean="0"/>
              <a:t>Gross Capital Expenditures was $21.6 Billion in 2015</a:t>
            </a:r>
            <a:endParaRPr lang="en-US" dirty="0"/>
          </a:p>
        </p:txBody>
      </p:sp>
      <p:pic>
        <p:nvPicPr>
          <p:cNvPr id="12" name="Picture 11"/>
          <p:cNvPicPr>
            <a:picLocks noChangeAspect="1"/>
          </p:cNvPicPr>
          <p:nvPr/>
        </p:nvPicPr>
        <p:blipFill>
          <a:blip r:embed="rId4"/>
          <a:stretch>
            <a:fillRect/>
          </a:stretch>
        </p:blipFill>
        <p:spPr>
          <a:xfrm>
            <a:off x="7709100" y="3548418"/>
            <a:ext cx="4285434" cy="2142717"/>
          </a:xfrm>
          <a:prstGeom prst="rect">
            <a:avLst/>
          </a:prstGeom>
        </p:spPr>
      </p:pic>
    </p:spTree>
    <p:extLst>
      <p:ext uri="{BB962C8B-B14F-4D97-AF65-F5344CB8AC3E}">
        <p14:creationId xmlns:p14="http://schemas.microsoft.com/office/powerpoint/2010/main" val="723089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42878"/>
            <a:ext cx="8534400" cy="1507067"/>
          </a:xfrm>
        </p:spPr>
        <p:txBody>
          <a:bodyPr/>
          <a:lstStyle/>
          <a:p>
            <a:r>
              <a:rPr lang="en-US" dirty="0" smtClean="0"/>
              <a:t>Jobs/ Productivity</a:t>
            </a:r>
            <a:endParaRPr lang="en-US" dirty="0"/>
          </a:p>
        </p:txBody>
      </p:sp>
      <p:pic>
        <p:nvPicPr>
          <p:cNvPr id="5" name="Content Placeholder 4"/>
          <p:cNvPicPr>
            <a:picLocks noGrp="1" noChangeAspect="1"/>
          </p:cNvPicPr>
          <p:nvPr>
            <p:ph idx="1"/>
          </p:nvPr>
        </p:nvPicPr>
        <p:blipFill>
          <a:blip r:embed="rId2"/>
          <a:stretch>
            <a:fillRect/>
          </a:stretch>
        </p:blipFill>
        <p:spPr>
          <a:xfrm>
            <a:off x="493202" y="1336764"/>
            <a:ext cx="4802188" cy="3229201"/>
          </a:xfrm>
          <a:prstGeom prst="rect">
            <a:avLst/>
          </a:prstGeom>
        </p:spPr>
      </p:pic>
      <p:sp>
        <p:nvSpPr>
          <p:cNvPr id="4" name="TextBox 3"/>
          <p:cNvSpPr txBox="1"/>
          <p:nvPr/>
        </p:nvSpPr>
        <p:spPr>
          <a:xfrm>
            <a:off x="397668" y="4921050"/>
            <a:ext cx="8694441" cy="2308324"/>
          </a:xfrm>
          <a:prstGeom prst="rect">
            <a:avLst/>
          </a:prstGeom>
          <a:noFill/>
        </p:spPr>
        <p:txBody>
          <a:bodyPr wrap="square" rtlCol="0">
            <a:spAutoFit/>
          </a:bodyPr>
          <a:lstStyle/>
          <a:p>
            <a:pPr marL="285750" indent="-285750">
              <a:buFont typeface="Arial" panose="020B0604020202020204" pitchFamily="34" charset="0"/>
              <a:buChar char="•"/>
            </a:pPr>
            <a:r>
              <a:rPr lang="en-US" dirty="0"/>
              <a:t>U.S. semiconductor employment is estimated at </a:t>
            </a:r>
            <a:r>
              <a:rPr lang="en-US" dirty="0" smtClean="0"/>
              <a:t>242,337</a:t>
            </a:r>
          </a:p>
          <a:p>
            <a:pPr marL="285750" indent="-285750">
              <a:buFont typeface="Arial" panose="020B0604020202020204" pitchFamily="34" charset="0"/>
              <a:buChar char="•"/>
            </a:pPr>
            <a:r>
              <a:rPr lang="en-US" dirty="0" smtClean="0"/>
              <a:t>One U.S. semiconductor job supports 4.89 jobs in other parts of the U.S. economy leading to 1 million additional American Jobs (multiplier is fairly high)</a:t>
            </a:r>
          </a:p>
          <a:p>
            <a:pPr marL="285750" indent="-285750">
              <a:buFont typeface="Arial" panose="020B0604020202020204" pitchFamily="34" charset="0"/>
              <a:buChar char="•"/>
            </a:pPr>
            <a:r>
              <a:rPr lang="en-US" dirty="0" smtClean="0"/>
              <a:t>In 2015 the U.S. Semiconductor industry had an average sales revenue per employee of over $475,000 which is a record high</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pic>
        <p:nvPicPr>
          <p:cNvPr id="6" name="Picture 5"/>
          <p:cNvPicPr>
            <a:picLocks noChangeAspect="1"/>
          </p:cNvPicPr>
          <p:nvPr/>
        </p:nvPicPr>
        <p:blipFill>
          <a:blip r:embed="rId3"/>
          <a:stretch>
            <a:fillRect/>
          </a:stretch>
        </p:blipFill>
        <p:spPr>
          <a:xfrm>
            <a:off x="5581934" y="996411"/>
            <a:ext cx="6419850" cy="3448050"/>
          </a:xfrm>
          <a:prstGeom prst="rect">
            <a:avLst/>
          </a:prstGeom>
        </p:spPr>
      </p:pic>
      <p:sp>
        <p:nvSpPr>
          <p:cNvPr id="7" name="Rectangle 6"/>
          <p:cNvSpPr/>
          <p:nvPr/>
        </p:nvSpPr>
        <p:spPr>
          <a:xfrm>
            <a:off x="9092109" y="6029045"/>
            <a:ext cx="2685909" cy="646331"/>
          </a:xfrm>
          <a:prstGeom prst="rect">
            <a:avLst/>
          </a:prstGeom>
        </p:spPr>
        <p:txBody>
          <a:bodyPr wrap="square">
            <a:spAutoFit/>
          </a:bodyPr>
          <a:lstStyle/>
          <a:p>
            <a:pPr lvl="0"/>
            <a:r>
              <a:rPr lang="en-US" sz="1200" dirty="0" smtClean="0">
                <a:solidFill>
                  <a:prstClr val="white"/>
                </a:solidFill>
              </a:rPr>
              <a:t>Images </a:t>
            </a:r>
            <a:r>
              <a:rPr lang="en-US" sz="1200" dirty="0">
                <a:solidFill>
                  <a:prstClr val="white"/>
                </a:solidFill>
              </a:rPr>
              <a:t>courtesy of SIA 2016 </a:t>
            </a:r>
            <a:r>
              <a:rPr lang="en-US" sz="1200" dirty="0" err="1" smtClean="0">
                <a:solidFill>
                  <a:prstClr val="white"/>
                </a:solidFill>
              </a:rPr>
              <a:t>Factbook</a:t>
            </a:r>
            <a:r>
              <a:rPr lang="en-US" sz="1200" dirty="0" smtClean="0">
                <a:solidFill>
                  <a:prstClr val="white"/>
                </a:solidFill>
              </a:rPr>
              <a:t> and US Semiconductor  Industry Employment</a:t>
            </a:r>
            <a:endParaRPr lang="en-US" sz="1200" dirty="0">
              <a:solidFill>
                <a:prstClr val="white"/>
              </a:solidFill>
            </a:endParaRPr>
          </a:p>
        </p:txBody>
      </p:sp>
    </p:spTree>
    <p:extLst>
      <p:ext uri="{BB962C8B-B14F-4D97-AF65-F5344CB8AC3E}">
        <p14:creationId xmlns:p14="http://schemas.microsoft.com/office/powerpoint/2010/main" val="1142546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33696"/>
            <a:ext cx="8534400" cy="1507067"/>
          </a:xfrm>
        </p:spPr>
        <p:txBody>
          <a:bodyPr>
            <a:normAutofit fontScale="90000"/>
          </a:bodyPr>
          <a:lstStyle/>
          <a:p>
            <a:r>
              <a:rPr lang="en-US" dirty="0" smtClean="0"/>
              <a:t>International </a:t>
            </a:r>
            <a:r>
              <a:rPr lang="en-US" dirty="0"/>
              <a:t>Technology Roadmap for Semiconductors (ITRS</a:t>
            </a:r>
            <a:r>
              <a:rPr lang="en-US" dirty="0" smtClean="0"/>
              <a:t>)</a:t>
            </a:r>
            <a:endParaRPr lang="en-US" dirty="0"/>
          </a:p>
        </p:txBody>
      </p:sp>
      <p:sp>
        <p:nvSpPr>
          <p:cNvPr id="3" name="Content Placeholder 2"/>
          <p:cNvSpPr>
            <a:spLocks noGrp="1"/>
          </p:cNvSpPr>
          <p:nvPr>
            <p:ph idx="1"/>
          </p:nvPr>
        </p:nvSpPr>
        <p:spPr>
          <a:xfrm>
            <a:off x="684211" y="2347414"/>
            <a:ext cx="9101233" cy="3918929"/>
          </a:xfrm>
        </p:spPr>
        <p:txBody>
          <a:bodyPr>
            <a:noAutofit/>
          </a:bodyPr>
          <a:lstStyle/>
          <a:p>
            <a:r>
              <a:rPr lang="en-US" sz="2100" dirty="0" smtClean="0">
                <a:solidFill>
                  <a:schemeClr val="tx1"/>
                </a:solidFill>
              </a:rPr>
              <a:t>Set of Documents produced by Semiconductor Experts</a:t>
            </a:r>
          </a:p>
          <a:p>
            <a:r>
              <a:rPr lang="en-US" sz="2100" dirty="0" smtClean="0">
                <a:solidFill>
                  <a:schemeClr val="tx1"/>
                </a:solidFill>
              </a:rPr>
              <a:t>Overseen by European Semiconductor Industry Association (ESIA), the Japan Electronics and Information Technology Industries Association (JEITA), the Korean Semiconductor Industry Association (KSIA), the Taiwan Semiconductor Industry Association (TSIA), and the United States Semiconductor Industry Association (SIA).</a:t>
            </a:r>
          </a:p>
          <a:p>
            <a:r>
              <a:rPr lang="en-US" sz="2100" dirty="0" smtClean="0">
                <a:solidFill>
                  <a:schemeClr val="tx1"/>
                </a:solidFill>
              </a:rPr>
              <a:t>“The objective of the ITRS is to ensure cost-effective advancements in the performance of the integrated circuit and the advanced products and applications that employ such devices, thereby continuing the health and success of this industry.”</a:t>
            </a:r>
          </a:p>
          <a:p>
            <a:r>
              <a:rPr lang="en-US" sz="2100" dirty="0" smtClean="0">
                <a:solidFill>
                  <a:schemeClr val="tx1"/>
                </a:solidFill>
              </a:rPr>
              <a:t>Looks 15 Years into Future with each publication</a:t>
            </a:r>
            <a:br>
              <a:rPr lang="en-US" sz="2100" dirty="0" smtClean="0">
                <a:solidFill>
                  <a:schemeClr val="tx1"/>
                </a:solidFill>
              </a:rPr>
            </a:br>
            <a:endParaRPr lang="en-US" sz="2100" dirty="0" smtClean="0">
              <a:solidFill>
                <a:schemeClr val="tx1"/>
              </a:solidFill>
            </a:endParaRPr>
          </a:p>
          <a:p>
            <a:endParaRPr lang="en-US" sz="1600" dirty="0" smtClean="0"/>
          </a:p>
          <a:p>
            <a:endParaRPr lang="en-US" sz="1600" dirty="0"/>
          </a:p>
        </p:txBody>
      </p:sp>
    </p:spTree>
    <p:extLst>
      <p:ext uri="{BB962C8B-B14F-4D97-AF65-F5344CB8AC3E}">
        <p14:creationId xmlns:p14="http://schemas.microsoft.com/office/powerpoint/2010/main" val="948003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42878"/>
            <a:ext cx="8534400" cy="1507067"/>
          </a:xfrm>
        </p:spPr>
        <p:txBody>
          <a:bodyPr>
            <a:normAutofit/>
          </a:bodyPr>
          <a:lstStyle/>
          <a:p>
            <a:r>
              <a:rPr lang="en-US" dirty="0" smtClean="0"/>
              <a:t>History</a:t>
            </a:r>
            <a:endParaRPr lang="en-US" dirty="0"/>
          </a:p>
        </p:txBody>
      </p:sp>
      <p:sp>
        <p:nvSpPr>
          <p:cNvPr id="3" name="Content Placeholder 2"/>
          <p:cNvSpPr>
            <a:spLocks noGrp="1"/>
          </p:cNvSpPr>
          <p:nvPr>
            <p:ph idx="1"/>
          </p:nvPr>
        </p:nvSpPr>
        <p:spPr>
          <a:xfrm>
            <a:off x="684212" y="2023280"/>
            <a:ext cx="8534400" cy="3615267"/>
          </a:xfrm>
        </p:spPr>
        <p:txBody>
          <a:bodyPr/>
          <a:lstStyle/>
          <a:p>
            <a:r>
              <a:rPr lang="en-US" sz="2800" dirty="0" smtClean="0">
                <a:solidFill>
                  <a:schemeClr val="tx1"/>
                </a:solidFill>
              </a:rPr>
              <a:t>Started in 1992 with National Technology Roadmap for Semiconductors produced by SIA</a:t>
            </a:r>
          </a:p>
          <a:p>
            <a:r>
              <a:rPr lang="en-US" sz="2800" dirty="0" smtClean="0">
                <a:solidFill>
                  <a:schemeClr val="tx1"/>
                </a:solidFill>
              </a:rPr>
              <a:t>Semiconductors became global industry leads to the creation of ITRS with first publication of the ITRS in 1999</a:t>
            </a:r>
          </a:p>
          <a:p>
            <a:endParaRPr lang="en-US" dirty="0" smtClean="0"/>
          </a:p>
          <a:p>
            <a:endParaRPr lang="en-US" dirty="0"/>
          </a:p>
        </p:txBody>
      </p:sp>
    </p:spTree>
    <p:extLst>
      <p:ext uri="{BB962C8B-B14F-4D97-AF65-F5344CB8AC3E}">
        <p14:creationId xmlns:p14="http://schemas.microsoft.com/office/powerpoint/2010/main" val="2965953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42878"/>
            <a:ext cx="8534400" cy="1507067"/>
          </a:xfrm>
        </p:spPr>
        <p:txBody>
          <a:bodyPr>
            <a:normAutofit/>
          </a:bodyPr>
          <a:lstStyle/>
          <a:p>
            <a:r>
              <a:rPr lang="en-US" dirty="0" smtClean="0"/>
              <a:t>ITRS 2.0</a:t>
            </a:r>
            <a:endParaRPr lang="en-US" dirty="0"/>
          </a:p>
        </p:txBody>
      </p:sp>
      <p:sp>
        <p:nvSpPr>
          <p:cNvPr id="3" name="Content Placeholder 2"/>
          <p:cNvSpPr>
            <a:spLocks noGrp="1"/>
          </p:cNvSpPr>
          <p:nvPr>
            <p:ph idx="1"/>
          </p:nvPr>
        </p:nvSpPr>
        <p:spPr>
          <a:xfrm>
            <a:off x="684212" y="2023280"/>
            <a:ext cx="8534400" cy="3615267"/>
          </a:xfrm>
        </p:spPr>
        <p:txBody>
          <a:bodyPr>
            <a:normAutofit/>
          </a:bodyPr>
          <a:lstStyle/>
          <a:p>
            <a:r>
              <a:rPr lang="en-US" sz="2800" dirty="0" smtClean="0">
                <a:solidFill>
                  <a:schemeClr val="tx1"/>
                </a:solidFill>
              </a:rPr>
              <a:t>Because the Semiconductor Industry is ever-changing so did the ITRS </a:t>
            </a:r>
          </a:p>
          <a:p>
            <a:r>
              <a:rPr lang="en-US" sz="2800" dirty="0" smtClean="0">
                <a:solidFill>
                  <a:schemeClr val="tx1"/>
                </a:solidFill>
              </a:rPr>
              <a:t>In 2012 started restructuring ITRS and completed in 2014</a:t>
            </a:r>
          </a:p>
          <a:p>
            <a:r>
              <a:rPr lang="en-US" sz="2800" dirty="0" smtClean="0">
                <a:solidFill>
                  <a:schemeClr val="tx1"/>
                </a:solidFill>
              </a:rPr>
              <a:t>Originally had 17 International Technology Working Groups replaced in 2015 by 7 </a:t>
            </a:r>
            <a:r>
              <a:rPr lang="en-US" sz="2800" dirty="0">
                <a:solidFill>
                  <a:schemeClr val="tx1"/>
                </a:solidFill>
              </a:rPr>
              <a:t>F</a:t>
            </a:r>
            <a:r>
              <a:rPr lang="en-US" sz="2800" dirty="0" smtClean="0">
                <a:solidFill>
                  <a:schemeClr val="tx1"/>
                </a:solidFill>
              </a:rPr>
              <a:t>ocus </a:t>
            </a:r>
            <a:r>
              <a:rPr lang="en-US" sz="2800" dirty="0">
                <a:solidFill>
                  <a:schemeClr val="tx1"/>
                </a:solidFill>
              </a:rPr>
              <a:t>T</a:t>
            </a:r>
            <a:r>
              <a:rPr lang="en-US" sz="2800" dirty="0" smtClean="0">
                <a:solidFill>
                  <a:schemeClr val="tx1"/>
                </a:solidFill>
              </a:rPr>
              <a:t>eams</a:t>
            </a:r>
            <a:endParaRPr lang="en-US" sz="2800" dirty="0">
              <a:solidFill>
                <a:schemeClr val="tx1"/>
              </a:solidFill>
            </a:endParaRPr>
          </a:p>
        </p:txBody>
      </p:sp>
    </p:spTree>
    <p:extLst>
      <p:ext uri="{BB962C8B-B14F-4D97-AF65-F5344CB8AC3E}">
        <p14:creationId xmlns:p14="http://schemas.microsoft.com/office/powerpoint/2010/main" val="634504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42878"/>
            <a:ext cx="8534400" cy="1507067"/>
          </a:xfrm>
        </p:spPr>
        <p:txBody>
          <a:bodyPr/>
          <a:lstStyle/>
          <a:p>
            <a:r>
              <a:rPr lang="en-US" dirty="0" smtClean="0"/>
              <a:t>conclusion</a:t>
            </a:r>
            <a:endParaRPr lang="en-US" dirty="0"/>
          </a:p>
        </p:txBody>
      </p:sp>
      <p:sp>
        <p:nvSpPr>
          <p:cNvPr id="3" name="Content Placeholder 2"/>
          <p:cNvSpPr>
            <a:spLocks noGrp="1"/>
          </p:cNvSpPr>
          <p:nvPr>
            <p:ph idx="1"/>
          </p:nvPr>
        </p:nvSpPr>
        <p:spPr>
          <a:xfrm>
            <a:off x="684212" y="2023280"/>
            <a:ext cx="8534400" cy="3615267"/>
          </a:xfrm>
        </p:spPr>
        <p:txBody>
          <a:bodyPr>
            <a:noAutofit/>
          </a:bodyPr>
          <a:lstStyle/>
          <a:p>
            <a:r>
              <a:rPr lang="en-US" sz="2400" dirty="0" smtClean="0">
                <a:solidFill>
                  <a:schemeClr val="tx1"/>
                </a:solidFill>
              </a:rPr>
              <a:t>Semiconductor Industry Association supports the rapidly growing semiconductor industry and helping to advance policies favorable to the Semiconductor industry</a:t>
            </a:r>
          </a:p>
          <a:p>
            <a:r>
              <a:rPr lang="en-US" sz="2400" dirty="0" smtClean="0">
                <a:solidFill>
                  <a:schemeClr val="tx1"/>
                </a:solidFill>
              </a:rPr>
              <a:t>One of the SIA crowning achievements was the creation of the National Technology Roadmap for Semiconductors which led to the international collaboration on the International Technology Roadmap for Semiconductors </a:t>
            </a:r>
          </a:p>
          <a:p>
            <a:r>
              <a:rPr lang="en-US" sz="2400" dirty="0" smtClean="0">
                <a:solidFill>
                  <a:schemeClr val="tx1"/>
                </a:solidFill>
              </a:rPr>
              <a:t>The International Technology Roadmap for Semiconductors looks 15 years in the future to create goals for the international semiconductor industry</a:t>
            </a:r>
            <a:endParaRPr lang="en-US" sz="2400" dirty="0">
              <a:solidFill>
                <a:schemeClr val="tx1"/>
              </a:solidFill>
            </a:endParaRPr>
          </a:p>
        </p:txBody>
      </p:sp>
    </p:spTree>
    <p:extLst>
      <p:ext uri="{BB962C8B-B14F-4D97-AF65-F5344CB8AC3E}">
        <p14:creationId xmlns:p14="http://schemas.microsoft.com/office/powerpoint/2010/main" val="1224832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42878"/>
            <a:ext cx="8534400" cy="1507067"/>
          </a:xfrm>
        </p:spPr>
        <p:txBody>
          <a:bodyPr/>
          <a:lstStyle/>
          <a:p>
            <a:r>
              <a:rPr lang="en-US" dirty="0" smtClean="0"/>
              <a:t>References</a:t>
            </a:r>
            <a:endParaRPr lang="en-US" dirty="0"/>
          </a:p>
        </p:txBody>
      </p:sp>
      <p:sp>
        <p:nvSpPr>
          <p:cNvPr id="3" name="Content Placeholder 2"/>
          <p:cNvSpPr>
            <a:spLocks noGrp="1"/>
          </p:cNvSpPr>
          <p:nvPr>
            <p:ph idx="1"/>
          </p:nvPr>
        </p:nvSpPr>
        <p:spPr>
          <a:xfrm>
            <a:off x="684212" y="2023280"/>
            <a:ext cx="8534400" cy="3615267"/>
          </a:xfrm>
        </p:spPr>
        <p:txBody>
          <a:bodyPr>
            <a:normAutofit fontScale="85000" lnSpcReduction="10000"/>
          </a:bodyPr>
          <a:lstStyle/>
          <a:p>
            <a:r>
              <a:rPr lang="en-US" dirty="0" err="1">
                <a:latin typeface="Helvetica Neue"/>
              </a:rPr>
              <a:t>Gargini</a:t>
            </a:r>
            <a:r>
              <a:rPr lang="en-US" dirty="0">
                <a:latin typeface="Helvetica Neue"/>
              </a:rPr>
              <a:t>, Paolo. "The International Technology for Semiconductors (ITRS): “Past, </a:t>
            </a:r>
            <a:r>
              <a:rPr lang="en-US" dirty="0" smtClean="0">
                <a:latin typeface="Helvetica Neue"/>
              </a:rPr>
              <a:t>	Present </a:t>
            </a:r>
            <a:r>
              <a:rPr lang="en-US" dirty="0">
                <a:latin typeface="Helvetica Neue"/>
              </a:rPr>
              <a:t>and Future”." </a:t>
            </a:r>
            <a:r>
              <a:rPr lang="en-US" i="1" dirty="0">
                <a:latin typeface="Helvetica Neue"/>
              </a:rPr>
              <a:t>Ieeexplore.ieee.org</a:t>
            </a:r>
            <a:r>
              <a:rPr lang="en-US" dirty="0">
                <a:latin typeface="Helvetica Neue"/>
              </a:rPr>
              <a:t>. IEEE, 2000. Web. 27 Apr. 2016.</a:t>
            </a:r>
            <a:endParaRPr lang="en-US" dirty="0" smtClean="0">
              <a:latin typeface="Helvetica Neue"/>
            </a:endParaRPr>
          </a:p>
          <a:p>
            <a:r>
              <a:rPr lang="en-US" dirty="0" smtClean="0">
                <a:latin typeface="Helvetica Neue"/>
              </a:rPr>
              <a:t>"</a:t>
            </a:r>
            <a:r>
              <a:rPr lang="en-US" dirty="0">
                <a:latin typeface="Helvetica Neue"/>
              </a:rPr>
              <a:t>ITRS News." </a:t>
            </a:r>
            <a:r>
              <a:rPr lang="en-US" i="1" dirty="0">
                <a:latin typeface="Helvetica Neue"/>
              </a:rPr>
              <a:t>International Technology Roadmap for Semiconductors</a:t>
            </a:r>
            <a:r>
              <a:rPr lang="en-US" dirty="0">
                <a:latin typeface="Helvetica Neue"/>
              </a:rPr>
              <a:t>. </a:t>
            </a:r>
            <a:r>
              <a:rPr lang="en-US" dirty="0" smtClean="0">
                <a:latin typeface="Helvetica Neue"/>
              </a:rPr>
              <a:t>	International </a:t>
            </a:r>
            <a:r>
              <a:rPr lang="en-US" dirty="0">
                <a:latin typeface="Helvetica Neue"/>
              </a:rPr>
              <a:t>Technology Roadmap for Semiconductors, </a:t>
            </a:r>
            <a:r>
              <a:rPr lang="en-US" dirty="0" err="1">
                <a:latin typeface="Helvetica Neue"/>
              </a:rPr>
              <a:t>n.d.</a:t>
            </a:r>
            <a:r>
              <a:rPr lang="en-US" dirty="0">
                <a:latin typeface="Helvetica Neue"/>
              </a:rPr>
              <a:t> Web. 26 Apr. </a:t>
            </a:r>
            <a:r>
              <a:rPr lang="en-US" dirty="0" smtClean="0">
                <a:latin typeface="Helvetica Neue"/>
              </a:rPr>
              <a:t>2016</a:t>
            </a:r>
            <a:r>
              <a:rPr lang="en-US" dirty="0">
                <a:latin typeface="Helvetica Neue"/>
              </a:rPr>
              <a:t>.</a:t>
            </a:r>
            <a:endParaRPr lang="en-US" dirty="0" smtClean="0">
              <a:latin typeface="Helvetica Neue"/>
            </a:endParaRPr>
          </a:p>
          <a:p>
            <a:r>
              <a:rPr lang="en-US" dirty="0" smtClean="0">
                <a:latin typeface="Helvetica Neue"/>
              </a:rPr>
              <a:t>"</a:t>
            </a:r>
            <a:r>
              <a:rPr lang="en-US" dirty="0">
                <a:latin typeface="Helvetica Neue"/>
              </a:rPr>
              <a:t>Semiconductor Industry Association." </a:t>
            </a:r>
            <a:r>
              <a:rPr lang="en-US" i="1" dirty="0">
                <a:latin typeface="Helvetica Neue"/>
              </a:rPr>
              <a:t>Wikipedia</a:t>
            </a:r>
            <a:r>
              <a:rPr lang="en-US" dirty="0">
                <a:latin typeface="Helvetica Neue"/>
              </a:rPr>
              <a:t>. Wikimedia </a:t>
            </a:r>
            <a:r>
              <a:rPr lang="en-US" dirty="0" smtClean="0">
                <a:latin typeface="Helvetica Neue"/>
              </a:rPr>
              <a:t>	Foundation</a:t>
            </a:r>
            <a:r>
              <a:rPr lang="en-US" dirty="0">
                <a:latin typeface="Helvetica Neue"/>
              </a:rPr>
              <a:t>, </a:t>
            </a:r>
            <a:r>
              <a:rPr lang="en-US" dirty="0" smtClean="0">
                <a:latin typeface="Helvetica Neue"/>
              </a:rPr>
              <a:t>		</a:t>
            </a:r>
            <a:r>
              <a:rPr lang="en-US" dirty="0" err="1" smtClean="0">
                <a:latin typeface="Helvetica Neue"/>
              </a:rPr>
              <a:t>n.d</a:t>
            </a:r>
            <a:r>
              <a:rPr lang="en-US" dirty="0" err="1">
                <a:latin typeface="Helvetica Neue"/>
              </a:rPr>
              <a:t>.</a:t>
            </a:r>
            <a:r>
              <a:rPr lang="en-US" dirty="0">
                <a:latin typeface="Helvetica Neue"/>
              </a:rPr>
              <a:t> Web. 19 Apr. 2016.</a:t>
            </a:r>
            <a:endParaRPr lang="en-US" i="1" dirty="0" smtClean="0">
              <a:latin typeface="Helvetica Neue"/>
            </a:endParaRPr>
          </a:p>
          <a:p>
            <a:r>
              <a:rPr lang="en-US" i="1" dirty="0" smtClean="0">
                <a:latin typeface="Helvetica Neue"/>
              </a:rPr>
              <a:t>SIA </a:t>
            </a:r>
            <a:r>
              <a:rPr lang="en-US" i="1" dirty="0">
                <a:latin typeface="Helvetica Neue"/>
              </a:rPr>
              <a:t>2016 Policy Priorities</a:t>
            </a:r>
            <a:r>
              <a:rPr lang="en-US" dirty="0">
                <a:latin typeface="Helvetica Neue"/>
              </a:rPr>
              <a:t>. Rep. Semiconductor Industry </a:t>
            </a:r>
            <a:r>
              <a:rPr lang="en-US" dirty="0" smtClean="0">
                <a:latin typeface="Helvetica Neue"/>
              </a:rPr>
              <a:t>Association, </a:t>
            </a:r>
            <a:r>
              <a:rPr lang="en-US" dirty="0" err="1" smtClean="0">
                <a:latin typeface="Helvetica Neue"/>
              </a:rPr>
              <a:t>n.d</a:t>
            </a:r>
            <a:r>
              <a:rPr lang="en-US" dirty="0" err="1">
                <a:latin typeface="Helvetica Neue"/>
              </a:rPr>
              <a:t>.</a:t>
            </a:r>
            <a:r>
              <a:rPr lang="en-US" dirty="0">
                <a:latin typeface="Helvetica Neue"/>
              </a:rPr>
              <a:t> </a:t>
            </a:r>
            <a:r>
              <a:rPr lang="en-US" dirty="0" smtClean="0">
                <a:latin typeface="Helvetica Neue"/>
              </a:rPr>
              <a:t>Web.</a:t>
            </a:r>
          </a:p>
          <a:p>
            <a:r>
              <a:rPr lang="en-US" dirty="0" err="1">
                <a:latin typeface="Helvetica Neue"/>
              </a:rPr>
              <a:t>Yinug</a:t>
            </a:r>
            <a:r>
              <a:rPr lang="en-US" dirty="0">
                <a:latin typeface="Helvetica Neue"/>
              </a:rPr>
              <a:t>, </a:t>
            </a:r>
            <a:r>
              <a:rPr lang="en-US" dirty="0" err="1">
                <a:latin typeface="Helvetica Neue"/>
              </a:rPr>
              <a:t>Falan</a:t>
            </a:r>
            <a:r>
              <a:rPr lang="en-US" dirty="0">
                <a:latin typeface="Helvetica Neue"/>
              </a:rPr>
              <a:t>. "U.S. Semiconductor Industry Employment." </a:t>
            </a:r>
            <a:r>
              <a:rPr lang="en-US" i="1" dirty="0">
                <a:latin typeface="Helvetica Neue"/>
              </a:rPr>
              <a:t>U.S. </a:t>
            </a:r>
            <a:r>
              <a:rPr lang="en-US" i="1" dirty="0" smtClean="0">
                <a:latin typeface="Helvetica Neue"/>
              </a:rPr>
              <a:t>	Semiconductor 	Industry </a:t>
            </a:r>
            <a:r>
              <a:rPr lang="en-US" i="1" dirty="0">
                <a:latin typeface="Helvetica Neue"/>
              </a:rPr>
              <a:t>Employment</a:t>
            </a:r>
            <a:r>
              <a:rPr lang="en-US" dirty="0">
                <a:latin typeface="Helvetica Neue"/>
              </a:rPr>
              <a:t> (2015): 1-3. Jan. 2015. Web</a:t>
            </a:r>
            <a:r>
              <a:rPr lang="en-US" dirty="0" smtClean="0">
                <a:latin typeface="Helvetica Neue"/>
              </a:rPr>
              <a:t>.</a:t>
            </a:r>
            <a:endParaRPr lang="en-US" dirty="0">
              <a:latin typeface="Helvetica Neue"/>
            </a:endParaRPr>
          </a:p>
          <a:p>
            <a:r>
              <a:rPr lang="en-US" dirty="0" smtClean="0">
                <a:latin typeface="Helvetica Neue"/>
              </a:rPr>
              <a:t>"</a:t>
            </a:r>
            <a:r>
              <a:rPr lang="en-US" dirty="0">
                <a:latin typeface="Helvetica Neue"/>
              </a:rPr>
              <a:t>2016 SIA </a:t>
            </a:r>
            <a:r>
              <a:rPr lang="en-US" dirty="0" err="1">
                <a:latin typeface="Helvetica Neue"/>
              </a:rPr>
              <a:t>Factbook</a:t>
            </a:r>
            <a:r>
              <a:rPr lang="en-US" dirty="0">
                <a:latin typeface="Helvetica Neue"/>
              </a:rPr>
              <a:t>." </a:t>
            </a:r>
            <a:r>
              <a:rPr lang="en-US" i="1" dirty="0">
                <a:latin typeface="Helvetica Neue"/>
              </a:rPr>
              <a:t>Semiconductor Industry Association</a:t>
            </a:r>
            <a:r>
              <a:rPr lang="en-US" dirty="0">
                <a:latin typeface="Helvetica Neue"/>
              </a:rPr>
              <a:t>. </a:t>
            </a:r>
            <a:r>
              <a:rPr lang="en-US" dirty="0" smtClean="0">
                <a:latin typeface="Helvetica Neue"/>
              </a:rPr>
              <a:t>	Semiconductor </a:t>
            </a:r>
            <a:r>
              <a:rPr lang="en-US" dirty="0">
                <a:latin typeface="Helvetica Neue"/>
              </a:rPr>
              <a:t>Industry </a:t>
            </a:r>
            <a:r>
              <a:rPr lang="en-US" dirty="0" smtClean="0">
                <a:latin typeface="Helvetica Neue"/>
              </a:rPr>
              <a:t>	Association, </a:t>
            </a:r>
            <a:r>
              <a:rPr lang="en-US" dirty="0">
                <a:latin typeface="Helvetica Neue"/>
              </a:rPr>
              <a:t>Mar. 2016. Web.</a:t>
            </a:r>
            <a:endParaRPr lang="en-US" dirty="0" smtClean="0">
              <a:latin typeface="Helvetica Neue"/>
            </a:endParaRPr>
          </a:p>
          <a:p>
            <a:endParaRPr lang="en-US" dirty="0"/>
          </a:p>
        </p:txBody>
      </p:sp>
    </p:spTree>
    <p:extLst>
      <p:ext uri="{BB962C8B-B14F-4D97-AF65-F5344CB8AC3E}">
        <p14:creationId xmlns:p14="http://schemas.microsoft.com/office/powerpoint/2010/main" val="3825481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42878"/>
            <a:ext cx="8534400" cy="1507067"/>
          </a:xfrm>
        </p:spPr>
        <p:txBody>
          <a:bodyPr/>
          <a:lstStyle/>
          <a:p>
            <a:r>
              <a:rPr lang="en-US" dirty="0" smtClean="0"/>
              <a:t>Five Key Points</a:t>
            </a:r>
            <a:endParaRPr lang="en-US" dirty="0"/>
          </a:p>
        </p:txBody>
      </p:sp>
      <p:sp>
        <p:nvSpPr>
          <p:cNvPr id="3" name="Content Placeholder 2"/>
          <p:cNvSpPr>
            <a:spLocks noGrp="1"/>
          </p:cNvSpPr>
          <p:nvPr>
            <p:ph idx="1"/>
          </p:nvPr>
        </p:nvSpPr>
        <p:spPr>
          <a:xfrm>
            <a:off x="684212" y="1992573"/>
            <a:ext cx="8534400" cy="4041759"/>
          </a:xfrm>
        </p:spPr>
        <p:txBody>
          <a:bodyPr>
            <a:noAutofit/>
          </a:bodyPr>
          <a:lstStyle/>
          <a:p>
            <a:pPr marL="457200" indent="-457200">
              <a:buFont typeface="+mj-lt"/>
              <a:buAutoNum type="arabicPeriod"/>
            </a:pPr>
            <a:r>
              <a:rPr lang="en-US" sz="2400" dirty="0" smtClean="0">
                <a:solidFill>
                  <a:schemeClr val="tx1"/>
                </a:solidFill>
              </a:rPr>
              <a:t>Know the Policy Priorities of the SIA</a:t>
            </a:r>
          </a:p>
          <a:p>
            <a:pPr marL="457200" indent="-457200">
              <a:buFont typeface="+mj-lt"/>
              <a:buAutoNum type="arabicPeriod"/>
            </a:pPr>
            <a:r>
              <a:rPr lang="en-US" sz="2400" dirty="0" smtClean="0">
                <a:solidFill>
                  <a:schemeClr val="tx1"/>
                </a:solidFill>
              </a:rPr>
              <a:t>The U.S. has half the market share of the Semiconductor industry</a:t>
            </a:r>
          </a:p>
          <a:p>
            <a:pPr marL="457200" indent="-457200">
              <a:buFont typeface="+mj-lt"/>
              <a:buAutoNum type="arabicPeriod"/>
            </a:pPr>
            <a:r>
              <a:rPr lang="en-US" sz="2400" dirty="0" smtClean="0">
                <a:solidFill>
                  <a:schemeClr val="tx1"/>
                </a:solidFill>
              </a:rPr>
              <a:t>Semiconductors are the 3</a:t>
            </a:r>
            <a:r>
              <a:rPr lang="en-US" sz="2400" baseline="30000" dirty="0" smtClean="0">
                <a:solidFill>
                  <a:schemeClr val="tx1"/>
                </a:solidFill>
              </a:rPr>
              <a:t>rd</a:t>
            </a:r>
            <a:r>
              <a:rPr lang="en-US" sz="2400" dirty="0" smtClean="0">
                <a:solidFill>
                  <a:schemeClr val="tx1"/>
                </a:solidFill>
              </a:rPr>
              <a:t> largest export from the U.S.</a:t>
            </a:r>
          </a:p>
          <a:p>
            <a:pPr marL="457200" indent="-457200">
              <a:buFont typeface="+mj-lt"/>
              <a:buAutoNum type="arabicPeriod"/>
            </a:pPr>
            <a:r>
              <a:rPr lang="en-US" sz="2400" dirty="0" smtClean="0">
                <a:solidFill>
                  <a:schemeClr val="tx1"/>
                </a:solidFill>
              </a:rPr>
              <a:t>The Semiconductor Industry directly employs 242,337 individuals and supports over a million jobs</a:t>
            </a:r>
          </a:p>
          <a:p>
            <a:pPr marL="457200" indent="-457200">
              <a:buFont typeface="+mj-lt"/>
              <a:buAutoNum type="arabicPeriod"/>
            </a:pPr>
            <a:r>
              <a:rPr lang="en-US" sz="2400" dirty="0" smtClean="0">
                <a:solidFill>
                  <a:schemeClr val="tx1"/>
                </a:solidFill>
              </a:rPr>
              <a:t>ITRS helps the world collaborate on making cost effective advancements in the Semiconductor industry</a:t>
            </a:r>
          </a:p>
          <a:p>
            <a:pPr marL="457200" indent="-457200">
              <a:buFont typeface="+mj-lt"/>
              <a:buAutoNum type="arabicPeriod"/>
            </a:pPr>
            <a:endParaRPr lang="en-US" sz="1600" dirty="0" smtClean="0"/>
          </a:p>
          <a:p>
            <a:pPr marL="457200" indent="-457200">
              <a:buFont typeface="+mj-lt"/>
              <a:buAutoNum type="arabicPeriod"/>
            </a:pPr>
            <a:endParaRPr lang="en-US" sz="1600" dirty="0"/>
          </a:p>
        </p:txBody>
      </p:sp>
    </p:spTree>
    <p:extLst>
      <p:ext uri="{BB962C8B-B14F-4D97-AF65-F5344CB8AC3E}">
        <p14:creationId xmlns:p14="http://schemas.microsoft.com/office/powerpoint/2010/main" val="3420254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20049"/>
            <a:ext cx="8534400" cy="1507067"/>
          </a:xfrm>
        </p:spPr>
        <p:txBody>
          <a:bodyPr/>
          <a:lstStyle/>
          <a:p>
            <a:r>
              <a:rPr lang="en-US" dirty="0" smtClean="0"/>
              <a:t>Outline</a:t>
            </a:r>
            <a:endParaRPr lang="en-US" dirty="0"/>
          </a:p>
        </p:txBody>
      </p:sp>
      <p:sp>
        <p:nvSpPr>
          <p:cNvPr id="3" name="Content Placeholder 2"/>
          <p:cNvSpPr>
            <a:spLocks noGrp="1"/>
          </p:cNvSpPr>
          <p:nvPr>
            <p:ph idx="1"/>
          </p:nvPr>
        </p:nvSpPr>
        <p:spPr>
          <a:xfrm>
            <a:off x="477672" y="1501254"/>
            <a:ext cx="11191164" cy="4926842"/>
          </a:xfrm>
        </p:spPr>
        <p:txBody>
          <a:bodyPr>
            <a:normAutofit fontScale="47500" lnSpcReduction="20000"/>
          </a:bodyPr>
          <a:lstStyle/>
          <a:p>
            <a:r>
              <a:rPr lang="en-US" sz="4200" dirty="0" smtClean="0">
                <a:solidFill>
                  <a:schemeClr val="tx1"/>
                </a:solidFill>
              </a:rPr>
              <a:t>1</a:t>
            </a:r>
            <a:r>
              <a:rPr lang="en-US" sz="5900" dirty="0" smtClean="0">
                <a:solidFill>
                  <a:schemeClr val="tx1"/>
                </a:solidFill>
              </a:rPr>
              <a:t>. </a:t>
            </a:r>
            <a:r>
              <a:rPr lang="en-US" sz="5100" dirty="0" smtClean="0">
                <a:solidFill>
                  <a:schemeClr val="tx1"/>
                </a:solidFill>
              </a:rPr>
              <a:t>Semiconductor Industry Association </a:t>
            </a:r>
          </a:p>
          <a:p>
            <a:pPr lvl="1"/>
            <a:r>
              <a:rPr lang="en-US" sz="4400" dirty="0" smtClean="0">
                <a:solidFill>
                  <a:schemeClr val="tx1"/>
                </a:solidFill>
              </a:rPr>
              <a:t>A. Policy Priorities</a:t>
            </a:r>
          </a:p>
          <a:p>
            <a:pPr lvl="1"/>
            <a:r>
              <a:rPr lang="en-US" sz="4400" dirty="0" smtClean="0">
                <a:solidFill>
                  <a:schemeClr val="tx1"/>
                </a:solidFill>
              </a:rPr>
              <a:t>B. Industry Overview</a:t>
            </a:r>
          </a:p>
          <a:p>
            <a:pPr lvl="1"/>
            <a:r>
              <a:rPr lang="en-US" sz="4400" dirty="0" smtClean="0">
                <a:solidFill>
                  <a:schemeClr val="tx1"/>
                </a:solidFill>
              </a:rPr>
              <a:t>C. Global Market</a:t>
            </a:r>
          </a:p>
          <a:p>
            <a:pPr lvl="1"/>
            <a:r>
              <a:rPr lang="en-US" sz="4400" dirty="0" smtClean="0">
                <a:solidFill>
                  <a:schemeClr val="tx1"/>
                </a:solidFill>
              </a:rPr>
              <a:t>D. Capital and R&amp;D Investment</a:t>
            </a:r>
          </a:p>
          <a:p>
            <a:pPr lvl="1"/>
            <a:r>
              <a:rPr lang="en-US" sz="4400" dirty="0" smtClean="0">
                <a:solidFill>
                  <a:schemeClr val="tx1"/>
                </a:solidFill>
              </a:rPr>
              <a:t>E. Jobs/Productivity</a:t>
            </a:r>
          </a:p>
          <a:p>
            <a:pPr lvl="1"/>
            <a:endParaRPr lang="en-US" sz="4400" dirty="0" smtClean="0">
              <a:solidFill>
                <a:schemeClr val="tx1"/>
              </a:solidFill>
            </a:endParaRPr>
          </a:p>
          <a:p>
            <a:r>
              <a:rPr lang="en-US" sz="5100" dirty="0" smtClean="0">
                <a:solidFill>
                  <a:schemeClr val="tx1"/>
                </a:solidFill>
              </a:rPr>
              <a:t>2. International Technology Roadmap for Semiconductors (ITRS)</a:t>
            </a:r>
          </a:p>
          <a:p>
            <a:pPr lvl="1"/>
            <a:r>
              <a:rPr lang="en-US" sz="4400" dirty="0" smtClean="0">
                <a:solidFill>
                  <a:schemeClr val="tx1"/>
                </a:solidFill>
              </a:rPr>
              <a:t>A. History</a:t>
            </a:r>
          </a:p>
          <a:p>
            <a:pPr lvl="1"/>
            <a:r>
              <a:rPr lang="en-US" sz="4400" dirty="0" smtClean="0">
                <a:solidFill>
                  <a:schemeClr val="tx1"/>
                </a:solidFill>
              </a:rPr>
              <a:t>B. ITRS 2.0</a:t>
            </a:r>
          </a:p>
          <a:p>
            <a:pPr lvl="1"/>
            <a:endParaRPr lang="en-US" dirty="0" smtClean="0">
              <a:solidFill>
                <a:schemeClr val="tx1"/>
              </a:solidFill>
            </a:endParaRPr>
          </a:p>
          <a:p>
            <a:pPr marL="457200" lvl="1" indent="0">
              <a:buNone/>
            </a:pPr>
            <a:r>
              <a:rPr lang="en-US"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908555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42878"/>
            <a:ext cx="8534400" cy="1507067"/>
          </a:xfrm>
        </p:spPr>
        <p:txBody>
          <a:bodyPr/>
          <a:lstStyle/>
          <a:p>
            <a:r>
              <a:rPr lang="en-US" dirty="0" smtClean="0"/>
              <a:t>Semiconductor Industry Association</a:t>
            </a:r>
            <a:endParaRPr lang="en-US" dirty="0"/>
          </a:p>
        </p:txBody>
      </p:sp>
      <p:sp>
        <p:nvSpPr>
          <p:cNvPr id="3" name="Content Placeholder 2"/>
          <p:cNvSpPr>
            <a:spLocks noGrp="1"/>
          </p:cNvSpPr>
          <p:nvPr>
            <p:ph idx="1"/>
          </p:nvPr>
        </p:nvSpPr>
        <p:spPr>
          <a:xfrm>
            <a:off x="684212" y="2023280"/>
            <a:ext cx="8534400" cy="3615267"/>
          </a:xfrm>
        </p:spPr>
        <p:txBody>
          <a:bodyPr>
            <a:normAutofit fontScale="85000" lnSpcReduction="10000"/>
          </a:bodyPr>
          <a:lstStyle/>
          <a:p>
            <a:r>
              <a:rPr lang="en-US" sz="2600" dirty="0" smtClean="0">
                <a:solidFill>
                  <a:schemeClr val="tx1"/>
                </a:solidFill>
              </a:rPr>
              <a:t>Trade Association and Lobbying Group Founded in 1977</a:t>
            </a:r>
          </a:p>
          <a:p>
            <a:r>
              <a:rPr lang="en-US" sz="2600" dirty="0" smtClean="0">
                <a:solidFill>
                  <a:schemeClr val="tx1"/>
                </a:solidFill>
              </a:rPr>
              <a:t>Located in Washington DC</a:t>
            </a:r>
          </a:p>
          <a:p>
            <a:r>
              <a:rPr lang="en-US" sz="2600" dirty="0" smtClean="0">
                <a:solidFill>
                  <a:schemeClr val="tx1"/>
                </a:solidFill>
              </a:rPr>
              <a:t>Represents US Semiconductor Association</a:t>
            </a:r>
          </a:p>
          <a:p>
            <a:r>
              <a:rPr lang="en-US" sz="2600" dirty="0" smtClean="0">
                <a:solidFill>
                  <a:schemeClr val="tx1"/>
                </a:solidFill>
              </a:rPr>
              <a:t>Founded by </a:t>
            </a:r>
            <a:r>
              <a:rPr lang="en-US" sz="2600" dirty="0">
                <a:solidFill>
                  <a:schemeClr val="tx1"/>
                </a:solidFill>
              </a:rPr>
              <a:t>Wilfred Corrigan of Fairchild Semiconductor, Robert Noyce of Intel Corporation, Jerry Sanders of Advanced Micro Devices, Charles </a:t>
            </a:r>
            <a:r>
              <a:rPr lang="en-US" sz="2600" dirty="0" err="1">
                <a:solidFill>
                  <a:schemeClr val="tx1"/>
                </a:solidFill>
              </a:rPr>
              <a:t>Sporck</a:t>
            </a:r>
            <a:r>
              <a:rPr lang="en-US" sz="2600" dirty="0">
                <a:solidFill>
                  <a:schemeClr val="tx1"/>
                </a:solidFill>
              </a:rPr>
              <a:t> of National Semiconductor Corporation and John Welty of </a:t>
            </a:r>
            <a:r>
              <a:rPr lang="en-US" sz="2600" dirty="0" smtClean="0">
                <a:solidFill>
                  <a:schemeClr val="tx1"/>
                </a:solidFill>
              </a:rPr>
              <a:t>Motorola</a:t>
            </a:r>
          </a:p>
          <a:p>
            <a:r>
              <a:rPr lang="en-US" sz="2600" dirty="0" smtClean="0">
                <a:solidFill>
                  <a:schemeClr val="tx1"/>
                </a:solidFill>
              </a:rPr>
              <a:t>Joins companies that produce 80%  of United States Semiconductors Production</a:t>
            </a:r>
          </a:p>
          <a:p>
            <a:endParaRPr lang="en-US" dirty="0" smtClean="0">
              <a:solidFill>
                <a:schemeClr val="tx1"/>
              </a:solidFill>
            </a:endParaRPr>
          </a:p>
        </p:txBody>
      </p:sp>
    </p:spTree>
    <p:extLst>
      <p:ext uri="{BB962C8B-B14F-4D97-AF65-F5344CB8AC3E}">
        <p14:creationId xmlns:p14="http://schemas.microsoft.com/office/powerpoint/2010/main" val="1449963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42878"/>
            <a:ext cx="8534400" cy="1507067"/>
          </a:xfrm>
        </p:spPr>
        <p:txBody>
          <a:bodyPr>
            <a:normAutofit/>
          </a:bodyPr>
          <a:lstStyle/>
          <a:p>
            <a:r>
              <a:rPr lang="en-US" sz="4800" dirty="0" smtClean="0"/>
              <a:t>Policy Priorities</a:t>
            </a:r>
            <a:endParaRPr lang="en-US" sz="4800" dirty="0"/>
          </a:p>
        </p:txBody>
      </p:sp>
      <p:sp>
        <p:nvSpPr>
          <p:cNvPr id="3" name="Content Placeholder 2"/>
          <p:cNvSpPr>
            <a:spLocks noGrp="1"/>
          </p:cNvSpPr>
          <p:nvPr>
            <p:ph idx="1"/>
          </p:nvPr>
        </p:nvSpPr>
        <p:spPr>
          <a:xfrm>
            <a:off x="622346" y="1749945"/>
            <a:ext cx="9258633" cy="4336956"/>
          </a:xfrm>
        </p:spPr>
        <p:txBody>
          <a:bodyPr>
            <a:normAutofit fontScale="77500" lnSpcReduction="20000"/>
          </a:bodyPr>
          <a:lstStyle/>
          <a:p>
            <a:r>
              <a:rPr lang="en-US" sz="3900" dirty="0" smtClean="0">
                <a:solidFill>
                  <a:schemeClr val="tx1"/>
                </a:solidFill>
              </a:rPr>
              <a:t>Trade</a:t>
            </a:r>
          </a:p>
          <a:p>
            <a:r>
              <a:rPr lang="en-US" sz="3900" dirty="0" smtClean="0">
                <a:solidFill>
                  <a:schemeClr val="tx1"/>
                </a:solidFill>
              </a:rPr>
              <a:t>Tax</a:t>
            </a:r>
          </a:p>
          <a:p>
            <a:r>
              <a:rPr lang="en-US" sz="3900" dirty="0" smtClean="0">
                <a:solidFill>
                  <a:schemeClr val="tx1"/>
                </a:solidFill>
              </a:rPr>
              <a:t>Immigration</a:t>
            </a:r>
          </a:p>
          <a:p>
            <a:r>
              <a:rPr lang="en-US" sz="3900" dirty="0" smtClean="0">
                <a:solidFill>
                  <a:schemeClr val="tx1"/>
                </a:solidFill>
              </a:rPr>
              <a:t>Export Controls </a:t>
            </a:r>
          </a:p>
          <a:p>
            <a:r>
              <a:rPr lang="en-US" sz="3900" dirty="0" smtClean="0">
                <a:solidFill>
                  <a:schemeClr val="tx1"/>
                </a:solidFill>
              </a:rPr>
              <a:t>Research</a:t>
            </a:r>
          </a:p>
          <a:p>
            <a:r>
              <a:rPr lang="en-US" sz="3900" dirty="0" smtClean="0">
                <a:solidFill>
                  <a:schemeClr val="tx1"/>
                </a:solidFill>
              </a:rPr>
              <a:t>Environment, Health and Safety</a:t>
            </a:r>
          </a:p>
          <a:p>
            <a:r>
              <a:rPr lang="en-US" sz="3900" dirty="0" smtClean="0">
                <a:solidFill>
                  <a:schemeClr val="tx1"/>
                </a:solidFill>
              </a:rPr>
              <a:t>Anti-Counterfeiting</a:t>
            </a:r>
          </a:p>
          <a:p>
            <a:r>
              <a:rPr lang="en-US" sz="3900" dirty="0" smtClean="0">
                <a:solidFill>
                  <a:schemeClr val="tx1"/>
                </a:solidFill>
              </a:rPr>
              <a:t>Intellectual Property</a:t>
            </a:r>
          </a:p>
          <a:p>
            <a:endParaRPr lang="en-US" dirty="0" smtClean="0"/>
          </a:p>
          <a:p>
            <a:endParaRPr lang="en-US" dirty="0"/>
          </a:p>
        </p:txBody>
      </p:sp>
    </p:spTree>
    <p:extLst>
      <p:ext uri="{BB962C8B-B14F-4D97-AF65-F5344CB8AC3E}">
        <p14:creationId xmlns:p14="http://schemas.microsoft.com/office/powerpoint/2010/main" val="2661661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22" y="13025"/>
            <a:ext cx="8534400" cy="1507067"/>
          </a:xfrm>
        </p:spPr>
        <p:txBody>
          <a:bodyPr/>
          <a:lstStyle/>
          <a:p>
            <a:r>
              <a:rPr lang="en-US" dirty="0" smtClean="0"/>
              <a:t>Industry Overview</a:t>
            </a:r>
            <a:endParaRPr lang="en-US" dirty="0"/>
          </a:p>
        </p:txBody>
      </p:sp>
      <p:pic>
        <p:nvPicPr>
          <p:cNvPr id="4" name="Content Placeholder 3"/>
          <p:cNvPicPr>
            <a:picLocks noGrp="1" noChangeAspect="1"/>
          </p:cNvPicPr>
          <p:nvPr>
            <p:ph idx="1"/>
          </p:nvPr>
        </p:nvPicPr>
        <p:blipFill>
          <a:blip r:embed="rId2"/>
          <a:stretch>
            <a:fillRect/>
          </a:stretch>
        </p:blipFill>
        <p:spPr>
          <a:xfrm>
            <a:off x="1559588" y="1243616"/>
            <a:ext cx="6619875" cy="3590925"/>
          </a:xfrm>
          <a:prstGeom prst="rect">
            <a:avLst/>
          </a:prstGeom>
        </p:spPr>
      </p:pic>
      <p:sp>
        <p:nvSpPr>
          <p:cNvPr id="8" name="Rectangle 7"/>
          <p:cNvSpPr/>
          <p:nvPr/>
        </p:nvSpPr>
        <p:spPr>
          <a:xfrm>
            <a:off x="1072488" y="5254388"/>
            <a:ext cx="7935034" cy="1323439"/>
          </a:xfrm>
          <a:prstGeom prst="rect">
            <a:avLst/>
          </a:prstGeom>
        </p:spPr>
        <p:txBody>
          <a:bodyPr wrap="square">
            <a:spAutoFit/>
          </a:bodyPr>
          <a:lstStyle/>
          <a:p>
            <a:pPr marL="285750" indent="-285750">
              <a:buFont typeface="Arial" panose="020B0604020202020204" pitchFamily="34" charset="0"/>
              <a:buChar char="•"/>
            </a:pPr>
            <a:r>
              <a:rPr lang="en-US" sz="2000" dirty="0"/>
              <a:t>144.4 Billion in 1995 to $335.2 billion in 2015, an average annual rate of increase of 9.5 percent per year.</a:t>
            </a:r>
          </a:p>
          <a:p>
            <a:pPr marL="285750" indent="-285750">
              <a:buFont typeface="Arial" panose="020B0604020202020204" pitchFamily="34" charset="0"/>
              <a:buChar char="•"/>
            </a:pPr>
            <a:r>
              <a:rPr lang="en-US" sz="2000" dirty="0"/>
              <a:t>Forecast: worldwide semiconductor industry sales are to reach $341 billion in 2016 and $352 billion in 2017.</a:t>
            </a:r>
          </a:p>
        </p:txBody>
      </p:sp>
      <p:sp>
        <p:nvSpPr>
          <p:cNvPr id="9" name="TextBox 8"/>
          <p:cNvSpPr txBox="1"/>
          <p:nvPr/>
        </p:nvSpPr>
        <p:spPr>
          <a:xfrm>
            <a:off x="9409681" y="6116162"/>
            <a:ext cx="2402006" cy="461665"/>
          </a:xfrm>
          <a:prstGeom prst="rect">
            <a:avLst/>
          </a:prstGeom>
          <a:noFill/>
        </p:spPr>
        <p:txBody>
          <a:bodyPr wrap="square" rtlCol="0">
            <a:spAutoFit/>
          </a:bodyPr>
          <a:lstStyle/>
          <a:p>
            <a:r>
              <a:rPr lang="en-US" sz="1200" dirty="0" smtClean="0"/>
              <a:t>Image courtesy of SIA 2016 </a:t>
            </a:r>
            <a:r>
              <a:rPr lang="en-US" sz="1200" dirty="0" err="1" smtClean="0"/>
              <a:t>Factbook</a:t>
            </a:r>
            <a:endParaRPr lang="en-US" sz="1200" dirty="0"/>
          </a:p>
        </p:txBody>
      </p:sp>
    </p:spTree>
    <p:extLst>
      <p:ext uri="{BB962C8B-B14F-4D97-AF65-F5344CB8AC3E}">
        <p14:creationId xmlns:p14="http://schemas.microsoft.com/office/powerpoint/2010/main" val="4067463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42878"/>
            <a:ext cx="8534400" cy="1507067"/>
          </a:xfrm>
        </p:spPr>
        <p:txBody>
          <a:bodyPr/>
          <a:lstStyle/>
          <a:p>
            <a:r>
              <a:rPr lang="en-US" dirty="0" smtClean="0"/>
              <a:t>Industry Overview</a:t>
            </a:r>
            <a:endParaRPr lang="en-US" dirty="0"/>
          </a:p>
        </p:txBody>
      </p:sp>
      <p:sp>
        <p:nvSpPr>
          <p:cNvPr id="3" name="Content Placeholder 2"/>
          <p:cNvSpPr>
            <a:spLocks noGrp="1"/>
          </p:cNvSpPr>
          <p:nvPr>
            <p:ph idx="1"/>
          </p:nvPr>
        </p:nvSpPr>
        <p:spPr>
          <a:xfrm>
            <a:off x="684212" y="685800"/>
            <a:ext cx="9920098" cy="4077269"/>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684212" y="1357842"/>
            <a:ext cx="8439150" cy="2943225"/>
          </a:xfrm>
          <a:prstGeom prst="rect">
            <a:avLst/>
          </a:prstGeom>
        </p:spPr>
      </p:pic>
      <p:sp>
        <p:nvSpPr>
          <p:cNvPr id="8" name="Rectangle 7"/>
          <p:cNvSpPr/>
          <p:nvPr/>
        </p:nvSpPr>
        <p:spPr>
          <a:xfrm>
            <a:off x="9126982" y="6279361"/>
            <a:ext cx="2954655" cy="276999"/>
          </a:xfrm>
          <a:prstGeom prst="rect">
            <a:avLst/>
          </a:prstGeom>
        </p:spPr>
        <p:txBody>
          <a:bodyPr wrap="none">
            <a:spAutoFit/>
          </a:bodyPr>
          <a:lstStyle/>
          <a:p>
            <a:pPr lvl="0"/>
            <a:r>
              <a:rPr lang="en-US" sz="1200" dirty="0">
                <a:solidFill>
                  <a:prstClr val="white"/>
                </a:solidFill>
              </a:rPr>
              <a:t>Image courtesy of SIA 2016 </a:t>
            </a:r>
            <a:r>
              <a:rPr lang="en-US" sz="1200" dirty="0" err="1">
                <a:solidFill>
                  <a:prstClr val="white"/>
                </a:solidFill>
              </a:rPr>
              <a:t>Factbook</a:t>
            </a:r>
            <a:endParaRPr lang="en-US" sz="1200" dirty="0">
              <a:solidFill>
                <a:prstClr val="white"/>
              </a:solidFill>
            </a:endParaRPr>
          </a:p>
        </p:txBody>
      </p:sp>
      <p:sp>
        <p:nvSpPr>
          <p:cNvPr id="9" name="TextBox 8"/>
          <p:cNvSpPr txBox="1"/>
          <p:nvPr/>
        </p:nvSpPr>
        <p:spPr>
          <a:xfrm>
            <a:off x="2060811" y="4763069"/>
            <a:ext cx="6741995" cy="954107"/>
          </a:xfrm>
          <a:prstGeom prst="rect">
            <a:avLst/>
          </a:prstGeom>
          <a:noFill/>
        </p:spPr>
        <p:txBody>
          <a:bodyPr wrap="square" rtlCol="0">
            <a:spAutoFit/>
          </a:bodyPr>
          <a:lstStyle/>
          <a:p>
            <a:r>
              <a:rPr lang="en-US" sz="2800" dirty="0" smtClean="0"/>
              <a:t>The U.S. has half the Semiconductor market share</a:t>
            </a:r>
            <a:endParaRPr lang="en-US" sz="2800" dirty="0"/>
          </a:p>
        </p:txBody>
      </p:sp>
    </p:spTree>
    <p:extLst>
      <p:ext uri="{BB962C8B-B14F-4D97-AF65-F5344CB8AC3E}">
        <p14:creationId xmlns:p14="http://schemas.microsoft.com/office/powerpoint/2010/main" val="71281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42878"/>
            <a:ext cx="8534400" cy="1507067"/>
          </a:xfrm>
        </p:spPr>
        <p:txBody>
          <a:bodyPr/>
          <a:lstStyle/>
          <a:p>
            <a:r>
              <a:rPr lang="en-US" dirty="0" smtClean="0"/>
              <a:t>Industry Overview</a:t>
            </a:r>
            <a:endParaRPr lang="en-US" dirty="0"/>
          </a:p>
        </p:txBody>
      </p:sp>
      <p:sp>
        <p:nvSpPr>
          <p:cNvPr id="3" name="Content Placeholder 2"/>
          <p:cNvSpPr>
            <a:spLocks noGrp="1"/>
          </p:cNvSpPr>
          <p:nvPr>
            <p:ph idx="1"/>
          </p:nvPr>
        </p:nvSpPr>
        <p:spPr>
          <a:xfrm>
            <a:off x="684212" y="685800"/>
            <a:ext cx="9920098" cy="4077269"/>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dirty="0"/>
          </a:p>
        </p:txBody>
      </p:sp>
      <p:sp>
        <p:nvSpPr>
          <p:cNvPr id="8" name="Rectangle 7"/>
          <p:cNvSpPr/>
          <p:nvPr/>
        </p:nvSpPr>
        <p:spPr>
          <a:xfrm>
            <a:off x="9126982" y="6279361"/>
            <a:ext cx="2954655" cy="276999"/>
          </a:xfrm>
          <a:prstGeom prst="rect">
            <a:avLst/>
          </a:prstGeom>
        </p:spPr>
        <p:txBody>
          <a:bodyPr wrap="none">
            <a:spAutoFit/>
          </a:bodyPr>
          <a:lstStyle/>
          <a:p>
            <a:pPr lvl="0"/>
            <a:r>
              <a:rPr lang="en-US" sz="1200" dirty="0">
                <a:solidFill>
                  <a:prstClr val="white"/>
                </a:solidFill>
              </a:rPr>
              <a:t>Image courtesy of SIA 2016 </a:t>
            </a:r>
            <a:r>
              <a:rPr lang="en-US" sz="1200" dirty="0" err="1">
                <a:solidFill>
                  <a:prstClr val="white"/>
                </a:solidFill>
              </a:rPr>
              <a:t>Factbook</a:t>
            </a:r>
            <a:endParaRPr lang="en-US" sz="1200" dirty="0">
              <a:solidFill>
                <a:prstClr val="white"/>
              </a:solidFill>
            </a:endParaRPr>
          </a:p>
        </p:txBody>
      </p:sp>
      <p:pic>
        <p:nvPicPr>
          <p:cNvPr id="4" name="Picture 3"/>
          <p:cNvPicPr>
            <a:picLocks noChangeAspect="1"/>
          </p:cNvPicPr>
          <p:nvPr/>
        </p:nvPicPr>
        <p:blipFill>
          <a:blip r:embed="rId2"/>
          <a:stretch>
            <a:fillRect/>
          </a:stretch>
        </p:blipFill>
        <p:spPr>
          <a:xfrm>
            <a:off x="573206" y="2192867"/>
            <a:ext cx="7249080" cy="3793818"/>
          </a:xfrm>
          <a:prstGeom prst="rect">
            <a:avLst/>
          </a:prstGeom>
        </p:spPr>
      </p:pic>
      <p:sp>
        <p:nvSpPr>
          <p:cNvPr id="6" name="TextBox 5"/>
          <p:cNvSpPr txBox="1"/>
          <p:nvPr/>
        </p:nvSpPr>
        <p:spPr>
          <a:xfrm>
            <a:off x="8122242" y="818170"/>
            <a:ext cx="2593074"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U.S. sales in 2015 $165.9 billion dollars</a:t>
            </a:r>
          </a:p>
          <a:p>
            <a:pPr marL="285750" indent="-285750">
              <a:buFont typeface="Arial" panose="020B0604020202020204" pitchFamily="34" charset="0"/>
              <a:buChar char="•"/>
            </a:pPr>
            <a:r>
              <a:rPr lang="en-US" dirty="0" smtClean="0"/>
              <a:t>Market share leader</a:t>
            </a:r>
          </a:p>
          <a:p>
            <a:pPr marL="285750" indent="-285750">
              <a:buFont typeface="Arial" panose="020B0604020202020204" pitchFamily="34" charset="0"/>
              <a:buChar char="•"/>
            </a:pPr>
            <a:r>
              <a:rPr lang="en-US" dirty="0" smtClean="0"/>
              <a:t>Manufactured in the US</a:t>
            </a:r>
          </a:p>
          <a:p>
            <a:pPr marL="285750" indent="-28575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1374207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42878"/>
            <a:ext cx="8534400" cy="1507067"/>
          </a:xfrm>
        </p:spPr>
        <p:txBody>
          <a:bodyPr/>
          <a:lstStyle/>
          <a:p>
            <a:r>
              <a:rPr lang="en-US" dirty="0" smtClean="0"/>
              <a:t>Industry Overview</a:t>
            </a:r>
            <a:endParaRPr lang="en-US" dirty="0"/>
          </a:p>
        </p:txBody>
      </p:sp>
      <p:sp>
        <p:nvSpPr>
          <p:cNvPr id="3" name="Content Placeholder 2"/>
          <p:cNvSpPr>
            <a:spLocks noGrp="1"/>
          </p:cNvSpPr>
          <p:nvPr>
            <p:ph idx="1"/>
          </p:nvPr>
        </p:nvSpPr>
        <p:spPr>
          <a:xfrm>
            <a:off x="684212" y="685800"/>
            <a:ext cx="9920098" cy="4077269"/>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dirty="0"/>
          </a:p>
        </p:txBody>
      </p:sp>
      <p:sp>
        <p:nvSpPr>
          <p:cNvPr id="8" name="Rectangle 7"/>
          <p:cNvSpPr/>
          <p:nvPr/>
        </p:nvSpPr>
        <p:spPr>
          <a:xfrm>
            <a:off x="9126982" y="6279361"/>
            <a:ext cx="2954655" cy="276999"/>
          </a:xfrm>
          <a:prstGeom prst="rect">
            <a:avLst/>
          </a:prstGeom>
        </p:spPr>
        <p:txBody>
          <a:bodyPr wrap="none">
            <a:spAutoFit/>
          </a:bodyPr>
          <a:lstStyle/>
          <a:p>
            <a:pPr lvl="0"/>
            <a:r>
              <a:rPr lang="en-US" sz="1200" dirty="0">
                <a:solidFill>
                  <a:prstClr val="white"/>
                </a:solidFill>
              </a:rPr>
              <a:t>Image courtesy of SIA 2016 </a:t>
            </a:r>
            <a:r>
              <a:rPr lang="en-US" sz="1200" dirty="0" err="1">
                <a:solidFill>
                  <a:prstClr val="white"/>
                </a:solidFill>
              </a:rPr>
              <a:t>Factbook</a:t>
            </a:r>
            <a:endParaRPr lang="en-US" sz="1200" dirty="0">
              <a:solidFill>
                <a:prstClr val="white"/>
              </a:solidFill>
            </a:endParaRPr>
          </a:p>
        </p:txBody>
      </p:sp>
      <p:pic>
        <p:nvPicPr>
          <p:cNvPr id="5" name="Picture 4"/>
          <p:cNvPicPr>
            <a:picLocks noChangeAspect="1"/>
          </p:cNvPicPr>
          <p:nvPr/>
        </p:nvPicPr>
        <p:blipFill>
          <a:blip r:embed="rId2"/>
          <a:stretch>
            <a:fillRect/>
          </a:stretch>
        </p:blipFill>
        <p:spPr>
          <a:xfrm>
            <a:off x="935659" y="1554717"/>
            <a:ext cx="8495228" cy="3651274"/>
          </a:xfrm>
          <a:prstGeom prst="rect">
            <a:avLst/>
          </a:prstGeom>
        </p:spPr>
      </p:pic>
    </p:spTree>
    <p:extLst>
      <p:ext uri="{BB962C8B-B14F-4D97-AF65-F5344CB8AC3E}">
        <p14:creationId xmlns:p14="http://schemas.microsoft.com/office/powerpoint/2010/main" val="3126468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42878"/>
            <a:ext cx="8534400" cy="1507067"/>
          </a:xfrm>
        </p:spPr>
        <p:txBody>
          <a:bodyPr/>
          <a:lstStyle/>
          <a:p>
            <a:r>
              <a:rPr lang="en-US" dirty="0" smtClean="0"/>
              <a:t>Global Market</a:t>
            </a:r>
            <a:endParaRPr lang="en-US" dirty="0"/>
          </a:p>
        </p:txBody>
      </p:sp>
      <p:sp>
        <p:nvSpPr>
          <p:cNvPr id="6" name="Content Placeholder 5"/>
          <p:cNvSpPr>
            <a:spLocks noGrp="1"/>
          </p:cNvSpPr>
          <p:nvPr>
            <p:ph idx="1"/>
          </p:nvPr>
        </p:nvSpPr>
        <p:spPr>
          <a:xfrm flipH="1" flipV="1">
            <a:off x="9218611" y="464025"/>
            <a:ext cx="430355" cy="221776"/>
          </a:xfrm>
        </p:spPr>
        <p:txBody>
          <a:bodyPr>
            <a:normAutofit fontScale="47500" lnSpcReduction="20000"/>
          </a:bodyPr>
          <a:lstStyle/>
          <a:p>
            <a:pPr marL="0" indent="0">
              <a:buNone/>
            </a:pPr>
            <a:endParaRPr lang="en-US" dirty="0"/>
          </a:p>
        </p:txBody>
      </p:sp>
      <p:sp>
        <p:nvSpPr>
          <p:cNvPr id="5" name="TextBox 4"/>
          <p:cNvSpPr txBox="1"/>
          <p:nvPr/>
        </p:nvSpPr>
        <p:spPr>
          <a:xfrm>
            <a:off x="107817" y="4892914"/>
            <a:ext cx="9325971" cy="1938992"/>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Majority of Semiconductors bought by consumers (for cellphones and personal computers)</a:t>
            </a:r>
          </a:p>
          <a:p>
            <a:pPr marL="285750" indent="-285750">
              <a:buFont typeface="Arial" panose="020B0604020202020204" pitchFamily="34" charset="0"/>
              <a:buChar char="•"/>
            </a:pPr>
            <a:r>
              <a:rPr lang="en-US" sz="2000" dirty="0" smtClean="0"/>
              <a:t>Most of the semiconductor </a:t>
            </a:r>
            <a:r>
              <a:rPr lang="en-US" sz="2000" dirty="0"/>
              <a:t>industry have been logic, memory, MPU, and analog. In 2015, these products accounted for 76 percent of semiconductor industry sales. </a:t>
            </a:r>
            <a:endParaRPr lang="en-US" sz="2000" dirty="0" smtClean="0"/>
          </a:p>
          <a:p>
            <a:endParaRPr lang="en-US" sz="2000" dirty="0"/>
          </a:p>
        </p:txBody>
      </p:sp>
      <p:sp>
        <p:nvSpPr>
          <p:cNvPr id="7" name="Rectangle 6"/>
          <p:cNvSpPr/>
          <p:nvPr/>
        </p:nvSpPr>
        <p:spPr>
          <a:xfrm>
            <a:off x="8631114" y="6306657"/>
            <a:ext cx="2954655" cy="276999"/>
          </a:xfrm>
          <a:prstGeom prst="rect">
            <a:avLst/>
          </a:prstGeom>
        </p:spPr>
        <p:txBody>
          <a:bodyPr wrap="none">
            <a:spAutoFit/>
          </a:bodyPr>
          <a:lstStyle/>
          <a:p>
            <a:pPr lvl="0"/>
            <a:r>
              <a:rPr lang="en-US" sz="1200" dirty="0">
                <a:solidFill>
                  <a:prstClr val="white"/>
                </a:solidFill>
              </a:rPr>
              <a:t>Image courtesy of SIA 2016 </a:t>
            </a:r>
            <a:r>
              <a:rPr lang="en-US" sz="1200" dirty="0" err="1">
                <a:solidFill>
                  <a:prstClr val="white"/>
                </a:solidFill>
              </a:rPr>
              <a:t>Factbook</a:t>
            </a:r>
            <a:endParaRPr lang="en-US" sz="1200" dirty="0">
              <a:solidFill>
                <a:prstClr val="white"/>
              </a:solidFill>
            </a:endParaRPr>
          </a:p>
        </p:txBody>
      </p:sp>
      <p:pic>
        <p:nvPicPr>
          <p:cNvPr id="8" name="Picture 7"/>
          <p:cNvPicPr>
            <a:picLocks noChangeAspect="1"/>
          </p:cNvPicPr>
          <p:nvPr/>
        </p:nvPicPr>
        <p:blipFill>
          <a:blip r:embed="rId2"/>
          <a:stretch>
            <a:fillRect/>
          </a:stretch>
        </p:blipFill>
        <p:spPr>
          <a:xfrm>
            <a:off x="1137655" y="1416289"/>
            <a:ext cx="8080956" cy="3476625"/>
          </a:xfrm>
          <a:prstGeom prst="rect">
            <a:avLst/>
          </a:prstGeom>
        </p:spPr>
      </p:pic>
    </p:spTree>
    <p:extLst>
      <p:ext uri="{BB962C8B-B14F-4D97-AF65-F5344CB8AC3E}">
        <p14:creationId xmlns:p14="http://schemas.microsoft.com/office/powerpoint/2010/main" val="3446706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
  <TotalTime>3346</TotalTime>
  <Words>823</Words>
  <Application>Microsoft Office PowerPoint</Application>
  <PresentationFormat>Widescreen</PresentationFormat>
  <Paragraphs>127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Century Gothic</vt:lpstr>
      <vt:lpstr>Helvetica Neue</vt:lpstr>
      <vt:lpstr>Wingdings 3</vt:lpstr>
      <vt:lpstr>Slice</vt:lpstr>
      <vt:lpstr>Semiconductor industry association and International technology Roadmap for semiconductors (itrs)</vt:lpstr>
      <vt:lpstr>Outline</vt:lpstr>
      <vt:lpstr>Semiconductor Industry Association</vt:lpstr>
      <vt:lpstr>Policy Priorities</vt:lpstr>
      <vt:lpstr>Industry Overview</vt:lpstr>
      <vt:lpstr>Industry Overview</vt:lpstr>
      <vt:lpstr>Industry Overview</vt:lpstr>
      <vt:lpstr>Industry Overview</vt:lpstr>
      <vt:lpstr>Global Market</vt:lpstr>
      <vt:lpstr>Global Market</vt:lpstr>
      <vt:lpstr>CAPITAL AND R&amp;D INVESTMENT </vt:lpstr>
      <vt:lpstr>CAPITAL AND R&amp;D INVESTMENT </vt:lpstr>
      <vt:lpstr>Jobs/ Productivity</vt:lpstr>
      <vt:lpstr>International Technology Roadmap for Semiconductors (ITRS)</vt:lpstr>
      <vt:lpstr>History</vt:lpstr>
      <vt:lpstr>ITRS 2.0</vt:lpstr>
      <vt:lpstr>conclusion</vt:lpstr>
      <vt:lpstr>References</vt:lpstr>
      <vt:lpstr>Five Key Points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Semiconductor industries association and International technology Roadmap for semiconductors (itrs)</dc:title>
  <dc:creator>Kelsey Miller</dc:creator>
  <cp:lastModifiedBy>Dr. Burns</cp:lastModifiedBy>
  <cp:revision>40</cp:revision>
  <dcterms:created xsi:type="dcterms:W3CDTF">2016-04-18T22:28:16Z</dcterms:created>
  <dcterms:modified xsi:type="dcterms:W3CDTF">2016-04-28T14:00:05Z</dcterms:modified>
</cp:coreProperties>
</file>