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58" r:id="rId3"/>
    <p:sldId id="274" r:id="rId4"/>
    <p:sldId id="261" r:id="rId5"/>
    <p:sldId id="262" r:id="rId6"/>
    <p:sldId id="263" r:id="rId7"/>
    <p:sldId id="264" r:id="rId8"/>
    <p:sldId id="273" r:id="rId9"/>
    <p:sldId id="272" r:id="rId10"/>
    <p:sldId id="265" r:id="rId11"/>
    <p:sldId id="275" r:id="rId12"/>
    <p:sldId id="259" r:id="rId13"/>
    <p:sldId id="266" r:id="rId14"/>
    <p:sldId id="267" r:id="rId15"/>
    <p:sldId id="269" r:id="rId16"/>
    <p:sldId id="276" r:id="rId17"/>
    <p:sldId id="277" r:id="rId18"/>
    <p:sldId id="270" r:id="rId19"/>
    <p:sldId id="268" r:id="rId20"/>
    <p:sldId id="271" r:id="rId21"/>
    <p:sldId id="278" r:id="rId22"/>
    <p:sldId id="279" r:id="rId23"/>
    <p:sldId id="280" r:id="rId24"/>
    <p:sldId id="281" r:id="rId25"/>
    <p:sldId id="283" r:id="rId26"/>
    <p:sldId id="282" r:id="rId27"/>
  </p:sldIdLst>
  <p:sldSz cx="9144000" cy="6858000" type="screen4x3"/>
  <p:notesSz cx="6858000" cy="9144000"/>
  <p:custDataLst>
    <p:tags r:id="rId2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5CC-04C7-4DBA-9ABF-BE5491E00C9A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2CAC6C-EEA4-4754-8A3B-DDDA81643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42F3A-3413-4A74-8E89-C35AD47402D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34A3A-74D0-4197-BC64-7247B58A1BBF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3296-1AC2-4655-A3F1-7DDAF93E2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34A3A-74D0-4197-BC64-7247B58A1BBF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3296-1AC2-4655-A3F1-7DDAF93E2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34A3A-74D0-4197-BC64-7247B58A1BBF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3296-1AC2-4655-A3F1-7DDAF93E2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34A3A-74D0-4197-BC64-7247B58A1BBF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3296-1AC2-4655-A3F1-7DDAF93E2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34A3A-74D0-4197-BC64-7247B58A1BBF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3296-1AC2-4655-A3F1-7DDAF93E2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34A3A-74D0-4197-BC64-7247B58A1BBF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3296-1AC2-4655-A3F1-7DDAF93E2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34A3A-74D0-4197-BC64-7247B58A1BBF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3296-1AC2-4655-A3F1-7DDAF93E2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34A3A-74D0-4197-BC64-7247B58A1BBF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3296-1AC2-4655-A3F1-7DDAF93E2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34A3A-74D0-4197-BC64-7247B58A1BBF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3296-1AC2-4655-A3F1-7DDAF93E2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34A3A-74D0-4197-BC64-7247B58A1BBF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3296-1AC2-4655-A3F1-7DDAF93E2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34A3A-74D0-4197-BC64-7247B58A1BBF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383296-1AC2-4655-A3F1-7DDAF93E28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2834A3A-74D0-4197-BC64-7247B58A1BBF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383296-1AC2-4655-A3F1-7DDAF93E286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7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tags" Target="../tags/tag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vac.com/fun/ceramic_capacitor_codes.aspx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digitivity.com/articles/2008/11/choosing-the-right-capacitor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tpub.com/neets/book2/3f.htm" TargetMode="Externa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lvaco.com/tech_lib_TCAD/simulationstandard/2005/aug/a3/a3.html" TargetMode="External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Supercapacitor_diagram.svg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Capacitors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Energy Storage Devices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Electrical Properties of a Capacitor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Acts like an open circuit at steady state when connected to a d.c. voltage or current source.</a:t>
            </a:r>
          </a:p>
          <a:p>
            <a:r>
              <a:rPr lang="en-US" dirty="0" smtClean="0"/>
              <a:t>Voltage on a capacitor must be continuous</a:t>
            </a:r>
          </a:p>
          <a:p>
            <a:pPr lvl="1"/>
            <a:r>
              <a:rPr lang="en-US" dirty="0" smtClean="0"/>
              <a:t>There are no abrupt changes to the voltage</a:t>
            </a:r>
          </a:p>
          <a:p>
            <a:r>
              <a:rPr lang="en-US" dirty="0" smtClean="0"/>
              <a:t>An ideal capacitor does not dissipate energy, it takes power when storing energy and returns it when discharging.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lum bright="-20000" contrast="30000"/>
          </a:blip>
          <a:srcRect/>
          <a:stretch>
            <a:fillRect/>
          </a:stretch>
        </p:blipFill>
        <p:spPr bwMode="auto">
          <a:xfrm>
            <a:off x="6172200" y="3047749"/>
            <a:ext cx="2971392" cy="3657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</a:t>
            </a:r>
            <a:r>
              <a:rPr lang="en-US" dirty="0" smtClean="0"/>
              <a:t>a Real </a:t>
            </a:r>
            <a:r>
              <a:rPr lang="en-US" dirty="0" smtClean="0"/>
              <a:t>Capacitor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 smtClean="0"/>
              <a:t>real capacitor does dissipate energy due leakage of charge through its insulator.</a:t>
            </a:r>
          </a:p>
          <a:p>
            <a:pPr lvl="1"/>
            <a:r>
              <a:rPr lang="en-US" dirty="0" smtClean="0"/>
              <a:t>This is modeled by putting a resistor in 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smtClean="0"/>
              <a:t>parallel with an ideal capacitor.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Charge is stored on the plates of the capacitor.</a:t>
            </a:r>
          </a:p>
          <a:p>
            <a:pPr>
              <a:buNone/>
            </a:pPr>
            <a:r>
              <a:rPr lang="en-US" dirty="0" smtClean="0"/>
              <a:t>Equation: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Q = CV</a:t>
            </a:r>
          </a:p>
          <a:p>
            <a:pPr>
              <a:buNone/>
            </a:pPr>
            <a:r>
              <a:rPr lang="en-US" dirty="0" smtClean="0"/>
              <a:t>Units: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Coulomb = </a:t>
            </a:r>
            <a:r>
              <a:rPr lang="en-US" dirty="0" err="1" smtClean="0"/>
              <a:t>Farad</a:t>
            </a:r>
            <a:r>
              <a:rPr lang="en-US" baseline="30000" dirty="0" err="1" smtClean="0"/>
              <a:t>.</a:t>
            </a:r>
            <a:r>
              <a:rPr lang="en-US" dirty="0" err="1" smtClean="0"/>
              <a:t>Voltage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C = F V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38725" y="2514600"/>
            <a:ext cx="4029075" cy="4059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Charge to Capacitor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ability to add charge to a capacitor depends on:</a:t>
            </a:r>
          </a:p>
          <a:p>
            <a:pPr lvl="1"/>
            <a:r>
              <a:rPr lang="en-US" dirty="0" smtClean="0"/>
              <a:t>the amount of charge already on the plates of the capacitor</a:t>
            </a:r>
          </a:p>
          <a:p>
            <a:pPr lvl="1">
              <a:buNone/>
            </a:pPr>
            <a:r>
              <a:rPr lang="en-US" dirty="0" smtClean="0"/>
              <a:t>and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force (voltage) driving the charge towards the plates (i.e., current)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Charging a Capacitor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At first, it is easy to store charge in the capacitor.</a:t>
            </a:r>
          </a:p>
          <a:p>
            <a:r>
              <a:rPr lang="en-US" dirty="0" smtClean="0"/>
              <a:t>As more charge is stored on the plates of the capacitor, it becomes increasingly difficult to place additional charge on the plates.</a:t>
            </a:r>
          </a:p>
          <a:p>
            <a:pPr lvl="1"/>
            <a:r>
              <a:rPr lang="en-US" dirty="0" smtClean="0"/>
              <a:t>Coulombic repulsion from the charge already on the plates creates an opposing force to limit the addition of more charge on the plates.</a:t>
            </a:r>
          </a:p>
          <a:p>
            <a:pPr lvl="2"/>
            <a:r>
              <a:rPr lang="en-US" dirty="0" smtClean="0"/>
              <a:t>Voltage across a capacitor increases rapidly as charge is moved onto the plates when the initial amount of charge on the capacitor is small.</a:t>
            </a:r>
          </a:p>
          <a:p>
            <a:pPr lvl="2"/>
            <a:r>
              <a:rPr lang="en-US" dirty="0" smtClean="0"/>
              <a:t>Voltage across the capacitor increases more slowly as it becomes difficult to add extra charge to the plates.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Discharging a Capacitor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At first, it is easy to remove charge in the capacitor.</a:t>
            </a:r>
          </a:p>
          <a:p>
            <a:pPr lvl="1"/>
            <a:r>
              <a:rPr lang="en-US" dirty="0" smtClean="0"/>
              <a:t>Coulombic repulsion from the charge already on the plates creates a force that pushes some of the charge out of the capacitor once the force (voltage) that placed the charge in the capacitor is removed (or decreased).</a:t>
            </a:r>
          </a:p>
          <a:p>
            <a:r>
              <a:rPr lang="en-US" dirty="0" smtClean="0"/>
              <a:t>As more charge is removed from the plates of the capacitor, it becomes increasingly difficult to get rid of the small amount of charge remaining on the plates.</a:t>
            </a:r>
          </a:p>
          <a:p>
            <a:pPr lvl="1"/>
            <a:r>
              <a:rPr lang="en-US" dirty="0" smtClean="0"/>
              <a:t>Coulombic repulsion decreases as the charge spreads out on the plates.  As the amount of charge decreases, the force needed to drive the charge off of the plates decreases.</a:t>
            </a:r>
          </a:p>
          <a:p>
            <a:pPr lvl="2"/>
            <a:r>
              <a:rPr lang="en-US" dirty="0" smtClean="0"/>
              <a:t>Voltage across a capacitor decreases rapidly as charge is removed from the plates when the initial amount of charge on the capacitor is small.</a:t>
            </a:r>
          </a:p>
          <a:p>
            <a:pPr lvl="2"/>
            <a:r>
              <a:rPr lang="en-US" dirty="0" smtClean="0"/>
              <a:t>Voltage across the capacitor decreases more slowly as it becomes difficult to force the remaining charge out of the capacitor.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Current-Voltage Relationships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3489325" y="2097088"/>
          <a:ext cx="2165350" cy="4064000"/>
        </p:xfrm>
        <a:graphic>
          <a:graphicData uri="http://schemas.openxmlformats.org/presentationml/2006/ole">
            <p:oleObj spid="_x0000_s31746" name="Equation" r:id="rId3" imgW="825480" imgH="1549080" progId="Equation.3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and Energy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ChangeAspect="1"/>
          </p:cNvGraphicFramePr>
          <p:nvPr>
            <p:ph sz="half" idx="1"/>
          </p:nvPr>
        </p:nvGraphicFramePr>
        <p:xfrm>
          <a:off x="838200" y="2667000"/>
          <a:ext cx="3083627" cy="2203450"/>
        </p:xfrm>
        <a:graphic>
          <a:graphicData uri="http://schemas.openxmlformats.org/presentationml/2006/ole">
            <p:oleObj spid="_x0000_s32770" name="Equation" r:id="rId3" imgW="888840" imgH="634680" progId="Equation.3">
              <p:embed/>
            </p:oleObj>
          </a:graphicData>
        </a:graphic>
      </p:graphicFrame>
      <p:graphicFrame>
        <p:nvGraphicFramePr>
          <p:cNvPr id="3277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5105400" y="2357438"/>
          <a:ext cx="2667000" cy="2752725"/>
        </p:xfrm>
        <a:graphic>
          <a:graphicData uri="http://schemas.openxmlformats.org/presentationml/2006/ole">
            <p:oleObj spid="_x0000_s32772" name="Equation" r:id="rId4" imgW="787320" imgH="812520" progId="Equation.3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Capacitor Voltage vs. Time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855248"/>
            <a:ext cx="4192588" cy="65935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d.c. voltage, </a:t>
            </a:r>
            <a:r>
              <a:rPr lang="en-US" sz="2000" dirty="0" err="1" smtClean="0"/>
              <a:t>Vc</a:t>
            </a:r>
            <a:r>
              <a:rPr lang="en-US" sz="2000" dirty="0" smtClean="0"/>
              <a:t>, is applied at t = </a:t>
            </a:r>
            <a:r>
              <a:rPr lang="en-US" sz="2000" dirty="0" smtClean="0">
                <a:latin typeface="+mj-lt"/>
              </a:rPr>
              <a:t>0</a:t>
            </a:r>
            <a:r>
              <a:rPr lang="en-US" sz="2000" dirty="0" smtClean="0"/>
              <a:t>s</a:t>
            </a:r>
            <a:endParaRPr lang="en-US" sz="20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270375" cy="65484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d.c. voltage, </a:t>
            </a:r>
            <a:r>
              <a:rPr lang="en-US" sz="2000" dirty="0" err="1" smtClean="0"/>
              <a:t>Vc</a:t>
            </a:r>
            <a:r>
              <a:rPr lang="en-US" sz="2000" dirty="0" smtClean="0"/>
              <a:t>, is removed at t = </a:t>
            </a:r>
            <a:r>
              <a:rPr lang="en-US" sz="2000" dirty="0" smtClean="0">
                <a:latin typeface="+mj-lt"/>
              </a:rPr>
              <a:t>0</a:t>
            </a:r>
            <a:r>
              <a:rPr lang="en-US" sz="2000" dirty="0" smtClean="0"/>
              <a:t>s</a:t>
            </a:r>
            <a:endParaRPr lang="en-US" sz="2000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664" y="2514600"/>
            <a:ext cx="3966123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2424891"/>
            <a:ext cx="3657600" cy="2796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33800" y="4919554"/>
            <a:ext cx="2362200" cy="1938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constant, </a:t>
            </a:r>
            <a:r>
              <a:rPr lang="en-US" dirty="0" smtClean="0">
                <a:latin typeface="Symbol" pitchFamily="18" charset="2"/>
              </a:rPr>
              <a:t>t</a:t>
            </a:r>
            <a:endParaRPr lang="en-US" dirty="0">
              <a:latin typeface="Symbol" pitchFamily="18" charset="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rate at which charge can be added to or removed from the plates of a capacitor as a function of time can be fit to an exponential function.</a:t>
            </a:r>
          </a:p>
          <a:p>
            <a:pPr lvl="1">
              <a:buNone/>
            </a:pPr>
            <a:r>
              <a:rPr lang="en-US" dirty="0" smtClean="0"/>
              <a:t>		Charging	</a:t>
            </a:r>
            <a:r>
              <a:rPr lang="en-US" dirty="0"/>
              <a:t>	</a:t>
            </a:r>
            <a:r>
              <a:rPr lang="en-US" dirty="0" smtClean="0"/>
              <a:t>		Discharging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5257800"/>
            <a:ext cx="1357564" cy="500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4246188"/>
            <a:ext cx="3581400" cy="63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4191000"/>
            <a:ext cx="295313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Capacitors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Composed of two conductive plates separated by an insulator (or dielectric).</a:t>
            </a:r>
          </a:p>
          <a:p>
            <a:pPr lvl="1"/>
            <a:r>
              <a:rPr lang="en-US" dirty="0" smtClean="0"/>
              <a:t>Commonly illustrated as two parallel metal plates separated by a distance, d.</a:t>
            </a:r>
          </a:p>
          <a:p>
            <a:pPr lvl="1"/>
            <a:endParaRPr lang="en-US" dirty="0"/>
          </a:p>
          <a:p>
            <a:pPr lvl="1">
              <a:buNone/>
            </a:pPr>
            <a:r>
              <a:rPr lang="en-US" dirty="0" smtClean="0"/>
              <a:t>C = </a:t>
            </a:r>
            <a:r>
              <a:rPr lang="en-US" dirty="0" smtClean="0">
                <a:latin typeface="Symbol" pitchFamily="18" charset="2"/>
              </a:rPr>
              <a:t>e </a:t>
            </a:r>
            <a:r>
              <a:rPr lang="en-US" dirty="0" err="1" smtClean="0"/>
              <a:t>A/d</a:t>
            </a:r>
            <a:endParaRPr lang="en-US" dirty="0" smtClean="0"/>
          </a:p>
          <a:p>
            <a:pPr lvl="1">
              <a:buNone/>
            </a:pPr>
            <a:r>
              <a:rPr lang="en-US" dirty="0"/>
              <a:t>w</a:t>
            </a:r>
            <a:r>
              <a:rPr lang="en-US" dirty="0" smtClean="0"/>
              <a:t>here </a:t>
            </a:r>
            <a:r>
              <a:rPr lang="en-US" dirty="0" smtClean="0">
                <a:latin typeface="Symbol" pitchFamily="18" charset="2"/>
              </a:rPr>
              <a:t>e</a:t>
            </a:r>
            <a:r>
              <a:rPr lang="en-US" dirty="0" smtClean="0"/>
              <a:t> = </a:t>
            </a:r>
            <a:r>
              <a:rPr lang="en-US" dirty="0" err="1" smtClean="0">
                <a:latin typeface="Symbol" pitchFamily="18" charset="2"/>
              </a:rPr>
              <a:t>e</a:t>
            </a:r>
            <a:r>
              <a:rPr lang="en-US" baseline="-25000" dirty="0" err="1" smtClean="0"/>
              <a:t>r</a:t>
            </a:r>
            <a:r>
              <a:rPr lang="en-US" dirty="0" smtClean="0"/>
              <a:t> </a:t>
            </a:r>
            <a:r>
              <a:rPr lang="en-US" dirty="0" err="1" smtClean="0">
                <a:latin typeface="Symbol" pitchFamily="18" charset="2"/>
              </a:rPr>
              <a:t>e</a:t>
            </a:r>
            <a:r>
              <a:rPr lang="en-US" baseline="-25000" dirty="0" err="1" smtClean="0"/>
              <a:t>o</a:t>
            </a:r>
            <a:r>
              <a:rPr lang="en-US" dirty="0" smtClean="0"/>
              <a:t> </a:t>
            </a:r>
          </a:p>
          <a:p>
            <a:pPr lvl="1">
              <a:buNone/>
            </a:pPr>
            <a:r>
              <a:rPr lang="en-US" dirty="0" err="1" smtClean="0">
                <a:latin typeface="Symbol" pitchFamily="18" charset="2"/>
              </a:rPr>
              <a:t>e</a:t>
            </a:r>
            <a:r>
              <a:rPr lang="en-US" baseline="-25000" dirty="0" err="1" smtClean="0"/>
              <a:t>r</a:t>
            </a:r>
            <a:r>
              <a:rPr lang="en-US" baseline="-25000" dirty="0" smtClean="0"/>
              <a:t> </a:t>
            </a:r>
            <a:r>
              <a:rPr lang="en-US" dirty="0" smtClean="0"/>
              <a:t> is the relative dielectric constant</a:t>
            </a:r>
            <a:endParaRPr lang="en-US" baseline="-25000" dirty="0" smtClean="0"/>
          </a:p>
          <a:p>
            <a:pPr lvl="1">
              <a:buNone/>
            </a:pPr>
            <a:r>
              <a:rPr lang="en-US" dirty="0" err="1" smtClean="0">
                <a:latin typeface="Symbol" pitchFamily="18" charset="2"/>
              </a:rPr>
              <a:t>e</a:t>
            </a:r>
            <a:r>
              <a:rPr lang="en-US" baseline="-25000" dirty="0" err="1" smtClean="0"/>
              <a:t>o</a:t>
            </a:r>
            <a:r>
              <a:rPr lang="en-US" dirty="0" smtClean="0"/>
              <a:t> is the vacuum permittivity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3352800"/>
            <a:ext cx="2741489" cy="309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to steady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approximate that the exponential function reaches its final value when the charging or discharging time is equal to 5</a:t>
            </a:r>
            <a:r>
              <a:rPr lang="en-US" dirty="0" smtClean="0">
                <a:latin typeface="Symbol" pitchFamily="18" charset="2"/>
              </a:rPr>
              <a:t>t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3276600"/>
            <a:ext cx="4038600" cy="3087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0064" y="3429000"/>
            <a:ext cx="4208136" cy="3153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Equivalent Capacitance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Capacitors in parallel</a:t>
            </a:r>
            <a:endParaRPr lang="en-US" dirty="0"/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895600"/>
            <a:ext cx="8229600" cy="2552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</a:t>
            </a:r>
            <a:r>
              <a:rPr lang="en-US" baseline="-25000" dirty="0" err="1" smtClean="0"/>
              <a:t>eq</a:t>
            </a:r>
            <a:r>
              <a:rPr lang="en-US" dirty="0" smtClean="0"/>
              <a:t> </a:t>
            </a:r>
            <a:r>
              <a:rPr lang="en-US" dirty="0" smtClean="0"/>
              <a:t>for Capacitors in Parallel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08500" y="3308350"/>
          <a:ext cx="127000" cy="241300"/>
        </p:xfrm>
        <a:graphic>
          <a:graphicData uri="http://schemas.openxmlformats.org/presentationml/2006/ole">
            <p:oleObj spid="_x0000_s34818" name="Equation" r:id="rId3" imgW="126720" imgH="2412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765299" y="1752600"/>
          <a:ext cx="5059497" cy="5029200"/>
        </p:xfrm>
        <a:graphic>
          <a:graphicData uri="http://schemas.openxmlformats.org/presentationml/2006/ole">
            <p:oleObj spid="_x0000_s34820" name="Equation" r:id="rId4" imgW="2120760" imgH="2108160" progId="Equation.3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Equivalent Capacitance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Capacitors in series</a:t>
            </a:r>
            <a:endParaRPr lang="en-US" dirty="0"/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5" y="2895600"/>
            <a:ext cx="8372475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</a:t>
            </a:r>
            <a:r>
              <a:rPr lang="en-US" baseline="-25000" dirty="0" err="1" smtClean="0"/>
              <a:t>eq</a:t>
            </a:r>
            <a:r>
              <a:rPr lang="en-US" dirty="0" smtClean="0"/>
              <a:t> </a:t>
            </a:r>
            <a:r>
              <a:rPr lang="en-US" dirty="0" smtClean="0"/>
              <a:t>for Capacitors in Series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08500" y="3308350"/>
          <a:ext cx="127000" cy="241300"/>
        </p:xfrm>
        <a:graphic>
          <a:graphicData uri="http://schemas.openxmlformats.org/presentationml/2006/ole">
            <p:oleObj spid="_x0000_s36866" name="Equation" r:id="rId3" imgW="126720" imgH="2412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752600" y="1751899"/>
          <a:ext cx="6019800" cy="5106101"/>
        </p:xfrm>
        <a:graphic>
          <a:graphicData uri="http://schemas.openxmlformats.org/presentationml/2006/ole">
            <p:oleObj spid="_x0000_s36867" name="Equation" r:id="rId4" imgW="2603160" imgH="2565360" progId="Equation.3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300" dirty="0" smtClean="0"/>
              <a:t>General </a:t>
            </a:r>
            <a:r>
              <a:rPr lang="en-US" sz="4300" dirty="0" smtClean="0"/>
              <a:t>Equations for </a:t>
            </a:r>
            <a:r>
              <a:rPr lang="en-US" sz="4300" dirty="0" err="1" smtClean="0"/>
              <a:t>C</a:t>
            </a:r>
            <a:r>
              <a:rPr lang="en-US" sz="4300" baseline="-25000" dirty="0" err="1" smtClean="0"/>
              <a:t>eq</a:t>
            </a:r>
            <a:endParaRPr lang="en-US" sz="4300" baseline="-25000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Parallel Combination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Series Combination</a:t>
            </a:r>
            <a:endParaRPr lang="en-US" dirty="0"/>
          </a:p>
        </p:txBody>
      </p:sp>
      <p:sp>
        <p:nvSpPr>
          <p:cNvPr id="8196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If P </a:t>
            </a:r>
            <a:r>
              <a:rPr lang="en-US" dirty="0" smtClean="0"/>
              <a:t>capacitors are </a:t>
            </a:r>
            <a:r>
              <a:rPr lang="en-US" dirty="0" smtClean="0"/>
              <a:t>in parallel, then</a:t>
            </a:r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/>
              <a:t>					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If S capacitors are in series, then:</a:t>
            </a:r>
            <a:endParaRPr lang="en-US" dirty="0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5223643" y="3810000"/>
          <a:ext cx="3005957" cy="1371600"/>
        </p:xfrm>
        <a:graphic>
          <a:graphicData uri="http://schemas.openxmlformats.org/presentationml/2006/ole">
            <p:oleObj spid="_x0000_s37890" name="Equation" r:id="rId4" imgW="990360" imgH="507960" progId="Equation.3">
              <p:embed/>
            </p:oleObj>
          </a:graphicData>
        </a:graphic>
      </p:graphicFrame>
      <p:graphicFrame>
        <p:nvGraphicFramePr>
          <p:cNvPr id="37891" name="Object 3"/>
          <p:cNvGraphicFramePr>
            <a:graphicFrameLocks noChangeAspect="1"/>
          </p:cNvGraphicFramePr>
          <p:nvPr/>
        </p:nvGraphicFramePr>
        <p:xfrm>
          <a:off x="1219200" y="3886200"/>
          <a:ext cx="2209800" cy="1289050"/>
        </p:xfrm>
        <a:graphic>
          <a:graphicData uri="http://schemas.openxmlformats.org/presentationml/2006/ole">
            <p:oleObj spid="_x0000_s37891" name="Equation" r:id="rId5" imgW="761760" imgH="444240" progId="Equation.3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Capacitors are energy storage devices.</a:t>
            </a:r>
          </a:p>
          <a:p>
            <a:r>
              <a:rPr lang="en-US" dirty="0" smtClean="0"/>
              <a:t>An ideal capacitor act like an open circuits when a DC voltage or current has been applied for at least 5 </a:t>
            </a:r>
            <a:r>
              <a:rPr lang="en-US" dirty="0" smtClean="0">
                <a:latin typeface="Symbol" pitchFamily="18" charset="2"/>
              </a:rPr>
              <a:t>t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voltage across a capacitor must be a continuous function; the current flowing across a capacitor can be discontinuous.</a:t>
            </a:r>
          </a:p>
          <a:p>
            <a:r>
              <a:rPr lang="en-US" dirty="0" smtClean="0"/>
              <a:t>The equation for equivalent capacitance for</a:t>
            </a:r>
          </a:p>
          <a:p>
            <a:pPr lvl="1">
              <a:buNone/>
            </a:pPr>
            <a:r>
              <a:rPr lang="en-US" dirty="0" smtClean="0"/>
              <a:t> </a:t>
            </a:r>
            <a:r>
              <a:rPr lang="en-US" dirty="0" smtClean="0"/>
              <a:t>     capacitors in parallel</a:t>
            </a:r>
            <a:r>
              <a:rPr lang="en-US" dirty="0" smtClean="0"/>
              <a:t>	</a:t>
            </a:r>
            <a:r>
              <a:rPr lang="en-US" dirty="0" smtClean="0"/>
              <a:t>	    capacitors in series</a:t>
            </a:r>
          </a:p>
        </p:txBody>
      </p:sp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5375275" y="5466364"/>
          <a:ext cx="2549525" cy="1163036"/>
        </p:xfrm>
        <a:graphic>
          <a:graphicData uri="http://schemas.openxmlformats.org/presentationml/2006/ole">
            <p:oleObj spid="_x0000_s38914" name="Equation" r:id="rId3" imgW="990360" imgH="507960" progId="Equation.3">
              <p:embed/>
            </p:oleObj>
          </a:graphicData>
        </a:graphic>
      </p:graphicFrame>
      <p:graphicFrame>
        <p:nvGraphicFramePr>
          <p:cNvPr id="38915" name="Object 3"/>
          <p:cNvGraphicFramePr>
            <a:graphicFrameLocks noChangeAspect="1"/>
          </p:cNvGraphicFramePr>
          <p:nvPr/>
        </p:nvGraphicFramePr>
        <p:xfrm>
          <a:off x="1752600" y="5562600"/>
          <a:ext cx="1752600" cy="1022350"/>
        </p:xfrm>
        <a:graphic>
          <a:graphicData uri="http://schemas.openxmlformats.org/presentationml/2006/ole">
            <p:oleObj spid="_x0000_s38915" name="Equation" r:id="rId4" imgW="761760" imgH="444240" progId="Equation.3">
              <p:embed/>
            </p:oleObj>
          </a:graphicData>
        </a:graphic>
      </p:graphicFrame>
      <p:sp>
        <p:nvSpPr>
          <p:cNvPr id="6" name="Rectangle 5"/>
          <p:cNvSpPr/>
          <p:nvPr/>
        </p:nvSpPr>
        <p:spPr>
          <a:xfrm>
            <a:off x="1295400" y="5029200"/>
            <a:ext cx="2971800" cy="1676400"/>
          </a:xfrm>
          <a:prstGeom prst="rect">
            <a:avLst/>
          </a:prstGeom>
          <a:noFill/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257800" y="5029200"/>
            <a:ext cx="2743200" cy="1676400"/>
          </a:xfrm>
          <a:prstGeom prst="rect">
            <a:avLst/>
          </a:prstGeom>
          <a:noFill/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Dimensions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Capacitance increases with </a:t>
            </a:r>
          </a:p>
          <a:p>
            <a:pPr lvl="1"/>
            <a:r>
              <a:rPr lang="en-US" dirty="0" smtClean="0"/>
              <a:t>increasing surface area of the </a:t>
            </a:r>
            <a:r>
              <a:rPr lang="en-US" dirty="0" smtClean="0"/>
              <a:t>plates,</a:t>
            </a:r>
            <a:endParaRPr lang="en-US" dirty="0" smtClean="0"/>
          </a:p>
          <a:p>
            <a:pPr lvl="1"/>
            <a:r>
              <a:rPr lang="en-US" dirty="0" smtClean="0"/>
              <a:t>decreasing spacing between </a:t>
            </a:r>
            <a:r>
              <a:rPr lang="en-US" dirty="0" smtClean="0"/>
              <a:t>plates, and</a:t>
            </a:r>
            <a:endParaRPr lang="en-US" dirty="0" smtClean="0"/>
          </a:p>
          <a:p>
            <a:pPr lvl="1"/>
            <a:r>
              <a:rPr lang="en-US" dirty="0" smtClean="0"/>
              <a:t>increasing the relative dielectric constant of the insulator between the two </a:t>
            </a:r>
            <a:r>
              <a:rPr lang="en-US" dirty="0" smtClean="0"/>
              <a:t>plates.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Capacitors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Fixed Capacitors</a:t>
            </a:r>
          </a:p>
          <a:p>
            <a:pPr lvl="1"/>
            <a:r>
              <a:rPr lang="en-US" dirty="0" err="1" smtClean="0"/>
              <a:t>Nonpolarized</a:t>
            </a:r>
            <a:endParaRPr lang="en-US" dirty="0" smtClean="0"/>
          </a:p>
          <a:p>
            <a:pPr lvl="2"/>
            <a:r>
              <a:rPr lang="en-US" dirty="0" smtClean="0"/>
              <a:t>May be connected into circuit with either terminal of capacitor connected to the high voltage side of the circuit.</a:t>
            </a:r>
          </a:p>
          <a:p>
            <a:pPr lvl="3"/>
            <a:r>
              <a:rPr lang="en-US" dirty="0" smtClean="0"/>
              <a:t>Insulator:  Paper, Mica, Ceramic, Polymer</a:t>
            </a:r>
          </a:p>
          <a:p>
            <a:pPr lvl="1"/>
            <a:r>
              <a:rPr lang="en-US" dirty="0" smtClean="0"/>
              <a:t>Electrolytic</a:t>
            </a:r>
          </a:p>
          <a:p>
            <a:pPr lvl="2"/>
            <a:r>
              <a:rPr lang="en-US" dirty="0" smtClean="0"/>
              <a:t>The negative terminal must always be at a lower voltage than the positive terminal</a:t>
            </a:r>
          </a:p>
          <a:p>
            <a:pPr lvl="3"/>
            <a:r>
              <a:rPr lang="en-US" dirty="0" smtClean="0"/>
              <a:t>Plates or Electrodes:  Aluminum, Tantalum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Nonpolarized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Difficult to make </a:t>
            </a:r>
            <a:r>
              <a:rPr lang="en-US" dirty="0" err="1" smtClean="0"/>
              <a:t>nonpolarized</a:t>
            </a:r>
            <a:r>
              <a:rPr lang="en-US" dirty="0" smtClean="0"/>
              <a:t> capacitors that store a large amount of charge or operate at high voltages.</a:t>
            </a:r>
          </a:p>
          <a:p>
            <a:pPr lvl="1"/>
            <a:r>
              <a:rPr lang="en-US" dirty="0" smtClean="0"/>
              <a:t>Tolerance on capacitance values is very large</a:t>
            </a:r>
          </a:p>
          <a:p>
            <a:pPr lvl="2"/>
            <a:r>
              <a:rPr lang="en-US" dirty="0" smtClean="0"/>
              <a:t>+50%/-25% is not unusual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4495800"/>
            <a:ext cx="3228975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52400" y="6211669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 smtClean="0">
                <a:hlinkClick r:id="rId3"/>
              </a:rPr>
              <a:t>http://www.marvac.com/fun/ceramic_capacitor_codes.aspx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4419600"/>
            <a:ext cx="1238250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715000" y="4114800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PSpice</a:t>
            </a:r>
            <a:r>
              <a:rPr lang="en-US" dirty="0" smtClean="0"/>
              <a:t> Symbol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Electrolytic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Pspice</a:t>
            </a:r>
            <a:r>
              <a:rPr lang="en-US" dirty="0" smtClean="0"/>
              <a:t> Symbols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Fabrication</a:t>
            </a:r>
            <a:endParaRPr lang="en-US" dirty="0"/>
          </a:p>
        </p:txBody>
      </p:sp>
      <p:pic>
        <p:nvPicPr>
          <p:cNvPr id="3076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124200"/>
            <a:ext cx="3152253" cy="1569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5105400" y="2438400"/>
            <a:ext cx="2204511" cy="323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16"/>
          <p:cNvSpPr/>
          <p:nvPr/>
        </p:nvSpPr>
        <p:spPr>
          <a:xfrm>
            <a:off x="3124200" y="6324600"/>
            <a:ext cx="6019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hlinkClick r:id="rId4"/>
              </a:rPr>
              <a:t>http://www.digitivity.com/articles/2008/11/choosing-the-right-capacitor.html</a:t>
            </a:r>
            <a:r>
              <a:rPr lang="en-US" sz="1400" dirty="0" smtClean="0"/>
              <a:t> </a:t>
            </a:r>
            <a:endParaRPr lang="en-US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Capacitors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Cross-sectional area is changed as one set of plates are rotated with respect to the other.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3886200"/>
            <a:ext cx="2962275" cy="2009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4267200"/>
            <a:ext cx="117348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1905000" y="5867400"/>
            <a:ext cx="337733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hlinkClick r:id="rId5"/>
              </a:rPr>
              <a:t>http://www.tpub.com/neets/book2/3f.htm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4953000" y="3810000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PSpice</a:t>
            </a:r>
            <a:r>
              <a:rPr lang="en-US" dirty="0" smtClean="0"/>
              <a:t> Symbol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MEMS Capacitor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MEMS (</a:t>
            </a:r>
            <a:r>
              <a:rPr lang="en-US" u="sng" dirty="0" err="1" smtClean="0"/>
              <a:t>M</a:t>
            </a:r>
            <a:r>
              <a:rPr lang="en-US" dirty="0" err="1" smtClean="0"/>
              <a:t>icro</a:t>
            </a:r>
            <a:r>
              <a:rPr lang="en-US" u="sng" dirty="0" err="1" smtClean="0"/>
              <a:t>e</a:t>
            </a:r>
            <a:r>
              <a:rPr lang="en-US" dirty="0" err="1" smtClean="0"/>
              <a:t>lectro</a:t>
            </a:r>
            <a:r>
              <a:rPr lang="en-US" u="sng" dirty="0" err="1" smtClean="0"/>
              <a:t>m</a:t>
            </a:r>
            <a:r>
              <a:rPr lang="en-US" dirty="0" err="1" smtClean="0"/>
              <a:t>echanical</a:t>
            </a:r>
            <a:r>
              <a:rPr lang="en-US" dirty="0" smtClean="0"/>
              <a:t> </a:t>
            </a:r>
            <a:r>
              <a:rPr lang="en-US" u="sng" dirty="0" smtClean="0"/>
              <a:t>s</a:t>
            </a:r>
            <a:r>
              <a:rPr lang="en-US" dirty="0" smtClean="0"/>
              <a:t>ystem)</a:t>
            </a:r>
          </a:p>
          <a:p>
            <a:pPr lvl="1"/>
            <a:r>
              <a:rPr lang="en-US" dirty="0" smtClean="0"/>
              <a:t>Can be a variable capacitor by changing the distance between electrodes.</a:t>
            </a:r>
          </a:p>
          <a:p>
            <a:pPr lvl="1"/>
            <a:r>
              <a:rPr lang="en-US" dirty="0" smtClean="0"/>
              <a:t>Use in sensing applications as well as in RF electronics.</a:t>
            </a:r>
            <a:endParaRPr lang="en-US" dirty="0"/>
          </a:p>
        </p:txBody>
      </p:sp>
      <p:pic>
        <p:nvPicPr>
          <p:cNvPr id="1026" name="Picture 2" descr="http://www.silvaco.com/tech_lib_TCAD/simulationstandard/2005/aug/a3/cued_fig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3581400"/>
            <a:ext cx="4095750" cy="2524126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04800" y="6211669"/>
            <a:ext cx="8534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www.silvaco.com/tech_lib_TCAD/simulationstandard/2005/aug/a3/a3.html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 Double Layer Capacitor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</a:t>
            </a:r>
            <a:r>
              <a:rPr lang="en-US" dirty="0" smtClean="0"/>
              <a:t>known as a </a:t>
            </a:r>
            <a:r>
              <a:rPr lang="en-US" dirty="0" err="1" smtClean="0"/>
              <a:t>supercapacitor</a:t>
            </a:r>
            <a:r>
              <a:rPr lang="en-US" dirty="0" smtClean="0"/>
              <a:t> </a:t>
            </a:r>
            <a:r>
              <a:rPr lang="en-US" dirty="0" smtClean="0"/>
              <a:t>or </a:t>
            </a:r>
            <a:r>
              <a:rPr lang="en-US" dirty="0" err="1" smtClean="0"/>
              <a:t>ultracapacitor</a:t>
            </a:r>
            <a:endParaRPr lang="en-US" dirty="0" smtClean="0"/>
          </a:p>
          <a:p>
            <a:pPr lvl="1"/>
            <a:r>
              <a:rPr lang="en-US" dirty="0" smtClean="0"/>
              <a:t>Used in high voltage/high current applications.</a:t>
            </a:r>
          </a:p>
          <a:p>
            <a:pPr lvl="2"/>
            <a:r>
              <a:rPr lang="en-US" dirty="0" smtClean="0"/>
              <a:t>Energy storage for alternate energy systems.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3276600"/>
            <a:ext cx="3276600" cy="2975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286000" y="6172200"/>
            <a:ext cx="5029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hlinkClick r:id="rId3"/>
              </a:rPr>
              <a:t>http://en.wikipedia.org/wiki/File:Supercapacitor_diagram.svg</a:t>
            </a:r>
            <a:r>
              <a:rPr lang="en-US" sz="1400" dirty="0" smtClean="0"/>
              <a:t> </a:t>
            </a:r>
            <a:endParaRPr lang="en-US" sz="1400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Capacitors&amp;quot;&quot;/&gt;&lt;property id=&quot;20307&quot; value=&quot;256&quot;/&gt;&lt;/object&gt;&lt;object type=&quot;3&quot; unique_id=&quot;10006&quot;&gt;&lt;property id=&quot;20148&quot; value=&quot;5&quot;/&gt;&lt;property id=&quot;20300&quot; value=&quot;Slide 2 - &amp;quot;Capacitors&amp;quot;&quot;/&gt;&lt;property id=&quot;20307&quot; value=&quot;258&quot;/&gt;&lt;/object&gt;&lt;object type=&quot;3&quot; unique_id=&quot;10007&quot;&gt;&lt;property id=&quot;20148&quot; value=&quot;5&quot;/&gt;&lt;property id=&quot;20300&quot; value=&quot;Slide 4 - &amp;quot;Types of Capacitors&amp;quot;&quot;/&gt;&lt;property id=&quot;20307&quot; value=&quot;261&quot;/&gt;&lt;/object&gt;&lt;object type=&quot;3&quot; unique_id=&quot;10008&quot;&gt;&lt;property id=&quot;20148&quot; value=&quot;5&quot;/&gt;&lt;property id=&quot;20300&quot; value=&quot;Slide 5 - &amp;quot;Nonpolarized&amp;quot;&quot;/&gt;&lt;property id=&quot;20307&quot; value=&quot;262&quot;/&gt;&lt;/object&gt;&lt;object type=&quot;3&quot; unique_id=&quot;10009&quot;&gt;&lt;property id=&quot;20148&quot; value=&quot;5&quot;/&gt;&lt;property id=&quot;20300&quot; value=&quot;Slide 6 - &amp;quot;Electrolytic&amp;quot;&quot;/&gt;&lt;property id=&quot;20307&quot; value=&quot;263&quot;/&gt;&lt;/object&gt;&lt;object type=&quot;3&quot; unique_id=&quot;10010&quot;&gt;&lt;property id=&quot;20148&quot; value=&quot;5&quot;/&gt;&lt;property id=&quot;20300&quot; value=&quot;Slide 7 - &amp;quot;Variable Capacitors&amp;quot;&quot;/&gt;&lt;property id=&quot;20307&quot; value=&quot;264&quot;/&gt;&lt;/object&gt;&lt;object type=&quot;3&quot; unique_id=&quot;10011&quot;&gt;&lt;property id=&quot;20148&quot; value=&quot;5&quot;/&gt;&lt;property id=&quot;20300&quot; value=&quot;Slide 10 - &amp;quot;Electrical Properties of a Capacitor&amp;quot;&quot;/&gt;&lt;property id=&quot;20307&quot; value=&quot;265&quot;/&gt;&lt;/object&gt;&lt;object type=&quot;3&quot; unique_id=&quot;10012&quot;&gt;&lt;property id=&quot;20148&quot; value=&quot;5&quot;/&gt;&lt;property id=&quot;20300&quot; value=&quot;Slide 12 - &amp;quot;Energy Storage&amp;quot;&quot;/&gt;&lt;property id=&quot;20307&quot; value=&quot;259&quot;/&gt;&lt;/object&gt;&lt;object type=&quot;3&quot; unique_id=&quot;10013&quot;&gt;&lt;property id=&quot;20148&quot; value=&quot;5&quot;/&gt;&lt;property id=&quot;20300&quot; value=&quot;Slide 13 - &amp;quot;Adding Charge to Capacitor&amp;quot;&quot;/&gt;&lt;property id=&quot;20307&quot; value=&quot;266&quot;/&gt;&lt;/object&gt;&lt;object type=&quot;3&quot; unique_id=&quot;10014&quot;&gt;&lt;property id=&quot;20148&quot; value=&quot;5&quot;/&gt;&lt;property id=&quot;20300&quot; value=&quot;Slide 14 - &amp;quot;Charging a Capacitor&amp;quot;&quot;/&gt;&lt;property id=&quot;20307&quot; value=&quot;267&quot;/&gt;&lt;/object&gt;&lt;object type=&quot;3&quot; unique_id=&quot;10015&quot;&gt;&lt;property id=&quot;20148&quot; value=&quot;5&quot;/&gt;&lt;property id=&quot;20300&quot; value=&quot;Slide 15 - &amp;quot;Discharging a Capacitor&amp;quot;&quot;/&gt;&lt;property id=&quot;20307&quot; value=&quot;269&quot;/&gt;&lt;/object&gt;&lt;object type=&quot;3&quot; unique_id=&quot;10016&quot;&gt;&lt;property id=&quot;20148&quot; value=&quot;5&quot;/&gt;&lt;property id=&quot;20300&quot; value=&quot;Slide 18 - &amp;quot;Capacitor Voltage vs. Time&amp;quot;&quot;/&gt;&lt;property id=&quot;20307&quot; value=&quot;270&quot;/&gt;&lt;/object&gt;&lt;object type=&quot;3&quot; unique_id=&quot;10017&quot;&gt;&lt;property id=&quot;20148&quot; value=&quot;5&quot;/&gt;&lt;property id=&quot;20300&quot; value=&quot;Slide 19 - &amp;quot;Time constant, t&amp;quot;&quot;/&gt;&lt;property id=&quot;20307&quot; value=&quot;268&quot;/&gt;&lt;/object&gt;&lt;object type=&quot;3&quot; unique_id=&quot;10018&quot;&gt;&lt;property id=&quot;20148&quot; value=&quot;5&quot;/&gt;&lt;property id=&quot;20300&quot; value=&quot;Slide 20 - &amp;quot;Transition to steady state&amp;quot;&quot;/&gt;&lt;property id=&quot;20307&quot; value=&quot;271&quot;/&gt;&lt;/object&gt;&lt;object type=&quot;3&quot; unique_id=&quot;10098&quot;&gt;&lt;property id=&quot;20148&quot; value=&quot;5&quot;/&gt;&lt;property id=&quot;20300&quot; value=&quot;Slide 8 - &amp;quot;MEMS Capacitor&amp;quot;&quot;/&gt;&lt;property id=&quot;20307&quot; value=&quot;273&quot;/&gt;&lt;/object&gt;&lt;object type=&quot;3&quot; unique_id=&quot;10099&quot;&gt;&lt;property id=&quot;20148&quot; value=&quot;5&quot;/&gt;&lt;property id=&quot;20300&quot; value=&quot;Slide 9 - &amp;quot;Electric Double Layer Capacitor&amp;quot;&quot;/&gt;&lt;property id=&quot;20307&quot; value=&quot;272&quot;/&gt;&lt;/object&gt;&lt;object type=&quot;3&quot; unique_id=&quot;10770&quot;&gt;&lt;property id=&quot;20148&quot; value=&quot;5&quot;/&gt;&lt;property id=&quot;20300&quot; value=&quot;Slide 3 - &amp;quot;Effect of Dimensions&amp;quot;&quot;/&gt;&lt;property id=&quot;20307&quot; value=&quot;274&quot;/&gt;&lt;/object&gt;&lt;object type=&quot;3&quot; unique_id=&quot;10771&quot;&gt;&lt;property id=&quot;20148&quot; value=&quot;5&quot;/&gt;&lt;property id=&quot;20300&quot; value=&quot;Slide 11 - &amp;quot;Properties of a Real Capacitor&amp;quot;&quot;/&gt;&lt;property id=&quot;20307&quot; value=&quot;275&quot;/&gt;&lt;/object&gt;&lt;object type=&quot;3&quot; unique_id=&quot;10772&quot;&gt;&lt;property id=&quot;20148&quot; value=&quot;5&quot;/&gt;&lt;property id=&quot;20300&quot; value=&quot;Slide 16 - &amp;quot;Current-Voltage Relationships&amp;quot;&quot;/&gt;&lt;property id=&quot;20307&quot; value=&quot;276&quot;/&gt;&lt;/object&gt;&lt;object type=&quot;3&quot; unique_id=&quot;10773&quot;&gt;&lt;property id=&quot;20148&quot; value=&quot;5&quot;/&gt;&lt;property id=&quot;20300&quot; value=&quot;Slide 17 - &amp;quot;Power and Energy&amp;quot;&quot;/&gt;&lt;property id=&quot;20307&quot; value=&quot;277&quot;/&gt;&lt;/object&gt;&lt;object type=&quot;3&quot; unique_id=&quot;10774&quot;&gt;&lt;property id=&quot;20148&quot; value=&quot;5&quot;/&gt;&lt;property id=&quot;20300&quot; value=&quot;Slide 21 - &amp;quot;Equivalent Capacitance&amp;quot;&quot;/&gt;&lt;property id=&quot;20307&quot; value=&quot;278&quot;/&gt;&lt;/object&gt;&lt;object type=&quot;3&quot; unique_id=&quot;10775&quot;&gt;&lt;property id=&quot;20148&quot; value=&quot;5&quot;/&gt;&lt;property id=&quot;20300&quot; value=&quot;Slide 22 - &amp;quot;Ceq for Capacitors in Parallel&amp;quot;&quot;/&gt;&lt;property id=&quot;20307&quot; value=&quot;279&quot;/&gt;&lt;/object&gt;&lt;object type=&quot;3&quot; unique_id=&quot;10776&quot;&gt;&lt;property id=&quot;20148&quot; value=&quot;5&quot;/&gt;&lt;property id=&quot;20300&quot; value=&quot;Slide 23 - &amp;quot;Equivalent Capacitance&amp;quot;&quot;/&gt;&lt;property id=&quot;20307&quot; value=&quot;280&quot;/&gt;&lt;/object&gt;&lt;object type=&quot;3&quot; unique_id=&quot;10777&quot;&gt;&lt;property id=&quot;20148&quot; value=&quot;5&quot;/&gt;&lt;property id=&quot;20300&quot; value=&quot;Slide 24 - &amp;quot;Ceq for Capacitors in Series&amp;quot;&quot;/&gt;&lt;property id=&quot;20307&quot; value=&quot;281&quot;/&gt;&lt;/object&gt;&lt;object type=&quot;3&quot; unique_id=&quot;10778&quot;&gt;&lt;property id=&quot;20148&quot; value=&quot;5&quot;/&gt;&lt;property id=&quot;20300&quot; value=&quot;Slide 25 - &amp;quot;General Equations for Ceq&amp;quot;&quot;/&gt;&lt;property id=&quot;20307&quot; value=&quot;283&quot;/&gt;&lt;/object&gt;&lt;object type=&quot;3&quot; unique_id=&quot;10779&quot;&gt;&lt;property id=&quot;20148&quot; value=&quot;5&quot;/&gt;&lt;property id=&quot;20300&quot; value=&quot;Slide 26 - &amp;quot;Summary&amp;quot;&quot;/&gt;&lt;property id=&quot;20307&quot; value=&quot;282&quot;/&gt;&lt;/object&gt;&lt;/object&gt;&lt;/object&gt;&lt;/database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4,-1082277598,C:\Kath\Courses\ECE2004\Online\Lectures\Series_Parallel Resistors.ppc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486</TotalTime>
  <Words>889</Words>
  <Application>Microsoft Office PowerPoint</Application>
  <PresentationFormat>On-screen Show (4:3)</PresentationFormat>
  <Paragraphs>113</Paragraphs>
  <Slides>26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Flow</vt:lpstr>
      <vt:lpstr>Microsoft Equation 3.0</vt:lpstr>
      <vt:lpstr>Capacitors</vt:lpstr>
      <vt:lpstr>Capacitors</vt:lpstr>
      <vt:lpstr>Effect of Dimensions</vt:lpstr>
      <vt:lpstr>Types of Capacitors</vt:lpstr>
      <vt:lpstr>Nonpolarized</vt:lpstr>
      <vt:lpstr>Electrolytic</vt:lpstr>
      <vt:lpstr>Variable Capacitors</vt:lpstr>
      <vt:lpstr>MEMS Capacitor</vt:lpstr>
      <vt:lpstr>Electric Double Layer Capacitor</vt:lpstr>
      <vt:lpstr>Electrical Properties of a Capacitor</vt:lpstr>
      <vt:lpstr>Properties of a Real Capacitor</vt:lpstr>
      <vt:lpstr>Energy Storage</vt:lpstr>
      <vt:lpstr>Adding Charge to Capacitor</vt:lpstr>
      <vt:lpstr>Charging a Capacitor</vt:lpstr>
      <vt:lpstr>Discharging a Capacitor</vt:lpstr>
      <vt:lpstr>Current-Voltage Relationships</vt:lpstr>
      <vt:lpstr>Power and Energy</vt:lpstr>
      <vt:lpstr>Capacitor Voltage vs. Time</vt:lpstr>
      <vt:lpstr>Time constant, t</vt:lpstr>
      <vt:lpstr>Transition to steady state</vt:lpstr>
      <vt:lpstr>Equivalent Capacitance</vt:lpstr>
      <vt:lpstr>Ceq for Capacitors in Parallel</vt:lpstr>
      <vt:lpstr>Equivalent Capacitance</vt:lpstr>
      <vt:lpstr>Ceq for Capacitors in Series</vt:lpstr>
      <vt:lpstr>General Equations for Ceq</vt:lpstr>
      <vt:lpstr>Summary</vt:lpstr>
    </vt:vector>
  </TitlesOfParts>
  <Company>Virginia Tech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MatLAB program</dc:title>
  <dc:creator>kathleen</dc:creator>
  <cp:lastModifiedBy>kathleen</cp:lastModifiedBy>
  <cp:revision>4</cp:revision>
  <dcterms:created xsi:type="dcterms:W3CDTF">2011-03-01T14:46:57Z</dcterms:created>
  <dcterms:modified xsi:type="dcterms:W3CDTF">2011-06-20T16:29:31Z</dcterms:modified>
</cp:coreProperties>
</file>