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2" r:id="rId5"/>
    <p:sldId id="261" r:id="rId6"/>
    <p:sldId id="263" r:id="rId7"/>
    <p:sldId id="264" r:id="rId8"/>
    <p:sldId id="265" r:id="rId9"/>
    <p:sldId id="277" r:id="rId10"/>
    <p:sldId id="266" r:id="rId11"/>
    <p:sldId id="267" r:id="rId12"/>
    <p:sldId id="270" r:id="rId13"/>
    <p:sldId id="268" r:id="rId14"/>
    <p:sldId id="269" r:id="rId15"/>
    <p:sldId id="257" r:id="rId16"/>
    <p:sldId id="278" r:id="rId17"/>
    <p:sldId id="279" r:id="rId18"/>
    <p:sldId id="280" r:id="rId19"/>
    <p:sldId id="276" r:id="rId20"/>
    <p:sldId id="281" r:id="rId21"/>
    <p:sldId id="283" r:id="rId22"/>
    <p:sldId id="271" r:id="rId23"/>
    <p:sldId id="272" r:id="rId24"/>
    <p:sldId id="273"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6" autoAdjust="0"/>
    <p:restoredTop sz="94660"/>
  </p:normalViewPr>
  <p:slideViewPr>
    <p:cSldViewPr snapToGrid="0">
      <p:cViewPr varScale="1">
        <p:scale>
          <a:sx n="116" d="100"/>
          <a:sy n="116"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11/10/2015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11/10/2015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Effects of voltage imbalance on 3-phase induction motors</a:t>
            </a:r>
            <a:endParaRPr lang="en-US" dirty="0"/>
          </a:p>
        </p:txBody>
      </p:sp>
      <p:sp>
        <p:nvSpPr>
          <p:cNvPr id="3" name="Subtitle 2"/>
          <p:cNvSpPr>
            <a:spLocks noGrp="1"/>
          </p:cNvSpPr>
          <p:nvPr>
            <p:ph type="subTitle" idx="1"/>
          </p:nvPr>
        </p:nvSpPr>
        <p:spPr/>
        <p:txBody>
          <a:bodyPr/>
          <a:lstStyle/>
          <a:p>
            <a:r>
              <a:rPr lang="en-US" smtClean="0"/>
              <a:t>Design team 3</a:t>
            </a:r>
            <a:endParaRPr lang="en-US"/>
          </a:p>
        </p:txBody>
      </p:sp>
    </p:spTree>
    <p:extLst>
      <p:ext uri="{BB962C8B-B14F-4D97-AF65-F5344CB8AC3E}">
        <p14:creationId xmlns:p14="http://schemas.microsoft.com/office/powerpoint/2010/main" val="10958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power</a:t>
            </a:r>
            <a:endParaRPr lang="en-US" dirty="0"/>
          </a:p>
        </p:txBody>
      </p:sp>
      <p:sp>
        <p:nvSpPr>
          <p:cNvPr id="5" name="Content Placeholder 4"/>
          <p:cNvSpPr>
            <a:spLocks noGrp="1"/>
          </p:cNvSpPr>
          <p:nvPr>
            <p:ph idx="1"/>
          </p:nvPr>
        </p:nvSpPr>
        <p:spPr/>
        <p:txBody>
          <a:bodyPr>
            <a:normAutofit fontScale="92500" lnSpcReduction="10000"/>
          </a:bodyPr>
          <a:lstStyle/>
          <a:p>
            <a:r>
              <a:rPr lang="en-US" dirty="0"/>
              <a:t>Unbalanced voltages at motor terminals cause current unbalance ranging from 6-10 times the percent of voltage unbalance</a:t>
            </a:r>
          </a:p>
          <a:p>
            <a:pPr lvl="1"/>
            <a:r>
              <a:rPr lang="en-US" dirty="0"/>
              <a:t>Voltage unbalance of 1% correlates to 6%-10% current unbalance</a:t>
            </a:r>
          </a:p>
          <a:p>
            <a:pPr lvl="1"/>
            <a:r>
              <a:rPr lang="en-US" dirty="0"/>
              <a:t>Over current results in excessive heat, shortening the motor life</a:t>
            </a:r>
          </a:p>
          <a:p>
            <a:r>
              <a:rPr lang="en-US" dirty="0"/>
              <a:t>Efficiency of the motor is reduced</a:t>
            </a:r>
          </a:p>
          <a:p>
            <a:pPr lvl="1"/>
            <a:r>
              <a:rPr lang="en-US" dirty="0"/>
              <a:t>Power output remains the same while electrical power input increases due to the increase in current as well as increased resistance due to heating</a:t>
            </a:r>
          </a:p>
          <a:p>
            <a:pPr lvl="1"/>
            <a:r>
              <a:rPr lang="en-US" dirty="0"/>
              <a:t>The increase in resistance and current stack to contribute to an exponential increase in the motor </a:t>
            </a:r>
            <a:r>
              <a:rPr lang="en-US" dirty="0" smtClean="0"/>
              <a:t>heating</a:t>
            </a:r>
            <a:endParaRPr lang="en-US" dirty="0"/>
          </a:p>
        </p:txBody>
      </p:sp>
    </p:spTree>
    <p:extLst>
      <p:ext uri="{BB962C8B-B14F-4D97-AF65-F5344CB8AC3E}">
        <p14:creationId xmlns:p14="http://schemas.microsoft.com/office/powerpoint/2010/main" val="368221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1141412" y="1706557"/>
            <a:ext cx="9905999" cy="3541714"/>
          </a:xfrm>
        </p:spPr>
        <p:txBody>
          <a:bodyPr/>
          <a:lstStyle/>
          <a:p>
            <a:r>
              <a:rPr lang="en-US" dirty="0"/>
              <a:t>Winding losses can be calculated using I</a:t>
            </a:r>
            <a:r>
              <a:rPr lang="en-US" baseline="30000" dirty="0"/>
              <a:t>2</a:t>
            </a:r>
            <a:r>
              <a:rPr lang="en-US" dirty="0"/>
              <a:t>R</a:t>
            </a:r>
          </a:p>
          <a:p>
            <a:pPr lvl="1"/>
            <a:r>
              <a:rPr lang="en-US" dirty="0"/>
              <a:t>Current unbalance of 10% will increase winding losses by 21</a:t>
            </a:r>
            <a:r>
              <a:rPr lang="en-US" dirty="0" smtClean="0"/>
              <a:t>%</a:t>
            </a:r>
            <a:endParaRPr lang="en-US" dirty="0"/>
          </a:p>
        </p:txBody>
      </p:sp>
      <p:pic>
        <p:nvPicPr>
          <p:cNvPr id="4" name="Picture 3"/>
          <p:cNvPicPr>
            <a:picLocks noChangeAspect="1"/>
          </p:cNvPicPr>
          <p:nvPr/>
        </p:nvPicPr>
        <p:blipFill>
          <a:blip r:embed="rId2"/>
          <a:stretch>
            <a:fillRect/>
          </a:stretch>
        </p:blipFill>
        <p:spPr>
          <a:xfrm>
            <a:off x="2866940" y="2869921"/>
            <a:ext cx="6454941" cy="3746757"/>
          </a:xfrm>
          <a:prstGeom prst="rect">
            <a:avLst/>
          </a:prstGeom>
        </p:spPr>
      </p:pic>
    </p:spTree>
    <p:extLst>
      <p:ext uri="{BB962C8B-B14F-4D97-AF65-F5344CB8AC3E}">
        <p14:creationId xmlns:p14="http://schemas.microsoft.com/office/powerpoint/2010/main" val="12716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degradation of insulation</a:t>
            </a:r>
            <a:endParaRPr lang="en-US" dirty="0"/>
          </a:p>
        </p:txBody>
      </p:sp>
      <p:sp>
        <p:nvSpPr>
          <p:cNvPr id="4" name="Content Placeholder 3"/>
          <p:cNvSpPr>
            <a:spLocks noGrp="1"/>
          </p:cNvSpPr>
          <p:nvPr>
            <p:ph sz="half" idx="1"/>
          </p:nvPr>
        </p:nvSpPr>
        <p:spPr/>
        <p:txBody>
          <a:bodyPr>
            <a:normAutofit/>
          </a:bodyPr>
          <a:lstStyle/>
          <a:p>
            <a:r>
              <a:rPr lang="en-US" altLang="zh-CN" dirty="0" smtClean="0"/>
              <a:t>Excessive power cause overheating of insulation</a:t>
            </a:r>
          </a:p>
          <a:p>
            <a:r>
              <a:rPr lang="en-US" altLang="zh-CN" smtClean="0"/>
              <a:t>Material brakes </a:t>
            </a:r>
            <a:r>
              <a:rPr lang="en-US" altLang="zh-CN" dirty="0" smtClean="0"/>
              <a:t>down</a:t>
            </a:r>
          </a:p>
          <a:p>
            <a:r>
              <a:rPr lang="en-US" altLang="zh-CN" dirty="0" smtClean="0"/>
              <a:t>Winding short together</a:t>
            </a:r>
            <a:endParaRPr lang="en-US" altLang="zh-CN" dirty="0"/>
          </a:p>
        </p:txBody>
      </p:sp>
      <p:pic>
        <p:nvPicPr>
          <p:cNvPr id="6" name="图片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8191" y="2425701"/>
            <a:ext cx="3597065" cy="2880518"/>
          </a:xfrm>
          <a:prstGeom prst="rect">
            <a:avLst/>
          </a:prstGeom>
        </p:spPr>
      </p:pic>
    </p:spTree>
    <p:extLst>
      <p:ext uri="{BB962C8B-B14F-4D97-AF65-F5344CB8AC3E}">
        <p14:creationId xmlns:p14="http://schemas.microsoft.com/office/powerpoint/2010/main" val="774135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Winding short circuits</a:t>
            </a:r>
            <a:endParaRPr lang="en-US" dirty="0"/>
          </a:p>
        </p:txBody>
      </p:sp>
      <p:sp>
        <p:nvSpPr>
          <p:cNvPr id="3" name="Content Placeholder 2"/>
          <p:cNvSpPr>
            <a:spLocks noGrp="1"/>
          </p:cNvSpPr>
          <p:nvPr>
            <p:ph idx="1"/>
          </p:nvPr>
        </p:nvSpPr>
        <p:spPr>
          <a:xfrm>
            <a:off x="1141412" y="1863721"/>
            <a:ext cx="9905999" cy="3541714"/>
          </a:xfrm>
        </p:spPr>
        <p:txBody>
          <a:bodyPr>
            <a:normAutofit fontScale="92500" lnSpcReduction="20000"/>
          </a:bodyPr>
          <a:lstStyle/>
          <a:p>
            <a:r>
              <a:rPr lang="en-US" dirty="0"/>
              <a:t>Excessive heat leads to winding insulation degradation which will cause windings to short together</a:t>
            </a:r>
          </a:p>
          <a:p>
            <a:r>
              <a:rPr lang="en-US" dirty="0"/>
              <a:t>Shorted turns in stator windings often do not affect the normal operation in the early stage</a:t>
            </a:r>
          </a:p>
          <a:p>
            <a:r>
              <a:rPr lang="en-US" dirty="0"/>
              <a:t>Types of shorts</a:t>
            </a:r>
          </a:p>
          <a:p>
            <a:pPr lvl="1"/>
            <a:r>
              <a:rPr lang="en-US" dirty="0"/>
              <a:t>Turn-to-turn of same phase</a:t>
            </a:r>
          </a:p>
          <a:p>
            <a:pPr lvl="1"/>
            <a:r>
              <a:rPr lang="en-US" dirty="0"/>
              <a:t>Coil-to-coil of same phase</a:t>
            </a:r>
          </a:p>
          <a:p>
            <a:pPr lvl="1"/>
            <a:r>
              <a:rPr lang="en-US" dirty="0"/>
              <a:t>Phase-to-phase</a:t>
            </a:r>
          </a:p>
          <a:p>
            <a:pPr lvl="1"/>
            <a:r>
              <a:rPr lang="en-US" dirty="0" smtClean="0"/>
              <a:t>Coil-to-ground</a:t>
            </a:r>
            <a:endParaRPr lang="en-US" dirty="0"/>
          </a:p>
        </p:txBody>
      </p:sp>
      <p:pic>
        <p:nvPicPr>
          <p:cNvPr id="4" name="Picture 3"/>
          <p:cNvPicPr>
            <a:picLocks noChangeAspect="1"/>
          </p:cNvPicPr>
          <p:nvPr/>
        </p:nvPicPr>
        <p:blipFill>
          <a:blip r:embed="rId2"/>
          <a:stretch>
            <a:fillRect/>
          </a:stretch>
        </p:blipFill>
        <p:spPr>
          <a:xfrm>
            <a:off x="6489783" y="3123537"/>
            <a:ext cx="3190875" cy="3543300"/>
          </a:xfrm>
          <a:prstGeom prst="rect">
            <a:avLst/>
          </a:prstGeom>
        </p:spPr>
      </p:pic>
    </p:spTree>
    <p:extLst>
      <p:ext uri="{BB962C8B-B14F-4D97-AF65-F5344CB8AC3E}">
        <p14:creationId xmlns:p14="http://schemas.microsoft.com/office/powerpoint/2010/main" val="4216665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shorts</a:t>
            </a:r>
            <a:endParaRPr lang="en-US" dirty="0"/>
          </a:p>
        </p:txBody>
      </p:sp>
      <p:sp>
        <p:nvSpPr>
          <p:cNvPr id="3" name="Content Placeholder 2"/>
          <p:cNvSpPr>
            <a:spLocks noGrp="1"/>
          </p:cNvSpPr>
          <p:nvPr>
            <p:ph idx="1"/>
          </p:nvPr>
        </p:nvSpPr>
        <p:spPr>
          <a:xfrm>
            <a:off x="1141413" y="1820855"/>
            <a:ext cx="5502276" cy="4037020"/>
          </a:xfrm>
        </p:spPr>
        <p:txBody>
          <a:bodyPr>
            <a:normAutofit fontScale="85000" lnSpcReduction="20000"/>
          </a:bodyPr>
          <a:lstStyle/>
          <a:p>
            <a:r>
              <a:rPr lang="en-US" dirty="0"/>
              <a:t>Turn-to-turn of same phase</a:t>
            </a:r>
          </a:p>
          <a:p>
            <a:pPr lvl="1"/>
            <a:r>
              <a:rPr lang="en-US" dirty="0"/>
              <a:t>Motor might continue to operate, even though short-circuit current will flow, causing more overheating, ultimately leading to complete failure</a:t>
            </a:r>
          </a:p>
          <a:p>
            <a:r>
              <a:rPr lang="en-US" dirty="0"/>
              <a:t>Coil-to-coil of same phase</a:t>
            </a:r>
          </a:p>
          <a:p>
            <a:pPr lvl="1"/>
            <a:r>
              <a:rPr lang="en-US" dirty="0"/>
              <a:t>Motor might continue to operate, even though short-circuit current will flow, causing more overheating, ultimately leading to complete failure</a:t>
            </a:r>
          </a:p>
          <a:p>
            <a:r>
              <a:rPr lang="en-US" dirty="0"/>
              <a:t>Phase-to-phase</a:t>
            </a:r>
          </a:p>
          <a:p>
            <a:pPr lvl="1"/>
            <a:r>
              <a:rPr lang="en-US" dirty="0"/>
              <a:t>Detrimental, causes instantaneous motor shutdown</a:t>
            </a:r>
          </a:p>
          <a:p>
            <a:r>
              <a:rPr lang="en-US" dirty="0"/>
              <a:t>Coil-to-ground</a:t>
            </a:r>
          </a:p>
          <a:p>
            <a:pPr lvl="1"/>
            <a:r>
              <a:rPr lang="en-US" dirty="0"/>
              <a:t>Detrimental, causes instantaneous motor shutdown</a:t>
            </a:r>
          </a:p>
          <a:p>
            <a:endParaRPr lang="en-US" dirty="0"/>
          </a:p>
        </p:txBody>
      </p:sp>
      <p:pic>
        <p:nvPicPr>
          <p:cNvPr id="4" name="Picture 3"/>
          <p:cNvPicPr>
            <a:picLocks noChangeAspect="1"/>
          </p:cNvPicPr>
          <p:nvPr/>
        </p:nvPicPr>
        <p:blipFill>
          <a:blip r:embed="rId2"/>
          <a:stretch>
            <a:fillRect/>
          </a:stretch>
        </p:blipFill>
        <p:spPr>
          <a:xfrm>
            <a:off x="7552907" y="252260"/>
            <a:ext cx="2585286" cy="2208265"/>
          </a:xfrm>
          <a:prstGeom prst="rect">
            <a:avLst/>
          </a:prstGeom>
        </p:spPr>
      </p:pic>
      <p:pic>
        <p:nvPicPr>
          <p:cNvPr id="5" name="Picture 4"/>
          <p:cNvPicPr>
            <a:picLocks noChangeAspect="1"/>
          </p:cNvPicPr>
          <p:nvPr/>
        </p:nvPicPr>
        <p:blipFill>
          <a:blip r:embed="rId3"/>
          <a:stretch>
            <a:fillRect/>
          </a:stretch>
        </p:blipFill>
        <p:spPr>
          <a:xfrm>
            <a:off x="6643689" y="2460525"/>
            <a:ext cx="2585286" cy="2144997"/>
          </a:xfrm>
          <a:prstGeom prst="rect">
            <a:avLst/>
          </a:prstGeom>
        </p:spPr>
      </p:pic>
      <p:pic>
        <p:nvPicPr>
          <p:cNvPr id="6" name="Picture 5"/>
          <p:cNvPicPr>
            <a:picLocks noChangeAspect="1"/>
          </p:cNvPicPr>
          <p:nvPr/>
        </p:nvPicPr>
        <p:blipFill>
          <a:blip r:embed="rId4"/>
          <a:stretch>
            <a:fillRect/>
          </a:stretch>
        </p:blipFill>
        <p:spPr>
          <a:xfrm>
            <a:off x="7552907" y="4605522"/>
            <a:ext cx="2585286" cy="2031296"/>
          </a:xfrm>
          <a:prstGeom prst="rect">
            <a:avLst/>
          </a:prstGeom>
        </p:spPr>
      </p:pic>
      <p:sp>
        <p:nvSpPr>
          <p:cNvPr id="7" name="TextBox 6"/>
          <p:cNvSpPr txBox="1"/>
          <p:nvPr/>
        </p:nvSpPr>
        <p:spPr>
          <a:xfrm>
            <a:off x="7500823" y="2088246"/>
            <a:ext cx="1344727" cy="369332"/>
          </a:xfrm>
          <a:prstGeom prst="rect">
            <a:avLst/>
          </a:prstGeom>
          <a:noFill/>
        </p:spPr>
        <p:txBody>
          <a:bodyPr wrap="none" rtlCol="0">
            <a:spAutoFit/>
          </a:bodyPr>
          <a:lstStyle/>
          <a:p>
            <a:r>
              <a:rPr lang="en-US" dirty="0" smtClean="0"/>
              <a:t>Turn-to-turn</a:t>
            </a:r>
            <a:endParaRPr lang="en-US" dirty="0"/>
          </a:p>
        </p:txBody>
      </p:sp>
      <p:sp>
        <p:nvSpPr>
          <p:cNvPr id="8" name="TextBox 7"/>
          <p:cNvSpPr txBox="1"/>
          <p:nvPr/>
        </p:nvSpPr>
        <p:spPr>
          <a:xfrm>
            <a:off x="7627956" y="4217653"/>
            <a:ext cx="1637949" cy="369332"/>
          </a:xfrm>
          <a:prstGeom prst="rect">
            <a:avLst/>
          </a:prstGeom>
          <a:noFill/>
        </p:spPr>
        <p:txBody>
          <a:bodyPr wrap="none" rtlCol="0">
            <a:spAutoFit/>
          </a:bodyPr>
          <a:lstStyle/>
          <a:p>
            <a:r>
              <a:rPr lang="en-US" dirty="0" smtClean="0"/>
              <a:t>Phase-to-phase</a:t>
            </a:r>
            <a:endParaRPr lang="en-US" dirty="0"/>
          </a:p>
        </p:txBody>
      </p:sp>
      <p:sp>
        <p:nvSpPr>
          <p:cNvPr id="9" name="TextBox 8"/>
          <p:cNvSpPr txBox="1"/>
          <p:nvPr/>
        </p:nvSpPr>
        <p:spPr>
          <a:xfrm>
            <a:off x="8592129" y="4602575"/>
            <a:ext cx="1546064" cy="369332"/>
          </a:xfrm>
          <a:prstGeom prst="rect">
            <a:avLst/>
          </a:prstGeom>
          <a:noFill/>
        </p:spPr>
        <p:txBody>
          <a:bodyPr wrap="none" rtlCol="0">
            <a:spAutoFit/>
          </a:bodyPr>
          <a:lstStyle/>
          <a:p>
            <a:r>
              <a:rPr lang="en-US" dirty="0" smtClean="0"/>
              <a:t>Coil-to-ground</a:t>
            </a:r>
            <a:endParaRPr lang="en-US" dirty="0"/>
          </a:p>
        </p:txBody>
      </p:sp>
    </p:spTree>
    <p:extLst>
      <p:ext uri="{BB962C8B-B14F-4D97-AF65-F5344CB8AC3E}">
        <p14:creationId xmlns:p14="http://schemas.microsoft.com/office/powerpoint/2010/main" val="560290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326" y="92754"/>
            <a:ext cx="9905998" cy="1478570"/>
          </a:xfrm>
        </p:spPr>
        <p:txBody>
          <a:bodyPr/>
          <a:lstStyle/>
          <a:p>
            <a:r>
              <a:rPr lang="en-US" dirty="0" smtClean="0"/>
              <a:t>Negative sequence voltage</a:t>
            </a:r>
            <a:endParaRPr lang="en-US" dirty="0"/>
          </a:p>
        </p:txBody>
      </p:sp>
      <p:sp>
        <p:nvSpPr>
          <p:cNvPr id="3" name="Content Placeholder 2"/>
          <p:cNvSpPr>
            <a:spLocks noGrp="1"/>
          </p:cNvSpPr>
          <p:nvPr>
            <p:ph idx="1"/>
          </p:nvPr>
        </p:nvSpPr>
        <p:spPr>
          <a:xfrm>
            <a:off x="597715" y="1330324"/>
            <a:ext cx="6396209" cy="5094545"/>
          </a:xfrm>
        </p:spPr>
        <p:txBody>
          <a:bodyPr>
            <a:normAutofit fontScale="92500" lnSpcReduction="10000"/>
          </a:bodyPr>
          <a:lstStyle/>
          <a:p>
            <a:pPr marL="285750" indent="-285750">
              <a:lnSpc>
                <a:spcPct val="150000"/>
              </a:lnSpc>
              <a:buFontTx/>
              <a:buChar char="-"/>
            </a:pPr>
            <a:r>
              <a:rPr lang="en-US" dirty="0"/>
              <a:t>The adverse </a:t>
            </a:r>
            <a:r>
              <a:rPr lang="en-US" dirty="0" smtClean="0"/>
              <a:t>effects </a:t>
            </a:r>
            <a:r>
              <a:rPr lang="en-US" dirty="0"/>
              <a:t>of unbalanced voltages on induction motors stem from the fact that the unbalanced voltage breaks down into two opposing components that can de described using a method of symmetrical components.</a:t>
            </a:r>
          </a:p>
          <a:p>
            <a:pPr marL="285750" indent="-285750">
              <a:lnSpc>
                <a:spcPct val="150000"/>
              </a:lnSpc>
              <a:buFontTx/>
              <a:buChar char="-"/>
            </a:pPr>
            <a:r>
              <a:rPr lang="en-US" dirty="0" smtClean="0"/>
              <a:t>Through </a:t>
            </a:r>
            <a:r>
              <a:rPr lang="en-US" dirty="0"/>
              <a:t>the use of symmetrical components, we can describe an unbalanced three-phase system of voltage or current phasors using three balanced systems of phasors termed positive, negative and zero sequence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924" y="1812324"/>
            <a:ext cx="4799418" cy="3603325"/>
          </a:xfrm>
          <a:prstGeom prst="rect">
            <a:avLst/>
          </a:prstGeom>
        </p:spPr>
      </p:pic>
    </p:spTree>
    <p:extLst>
      <p:ext uri="{BB962C8B-B14F-4D97-AF65-F5344CB8AC3E}">
        <p14:creationId xmlns:p14="http://schemas.microsoft.com/office/powerpoint/2010/main" val="1920482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81" y="140724"/>
            <a:ext cx="9905998" cy="1478570"/>
          </a:xfrm>
        </p:spPr>
        <p:txBody>
          <a:bodyPr/>
          <a:lstStyle/>
          <a:p>
            <a:r>
              <a:rPr lang="en-US" dirty="0" smtClean="0"/>
              <a:t>Negative sequence </a:t>
            </a:r>
            <a:r>
              <a:rPr lang="en-US" dirty="0" smtClean="0"/>
              <a:t>voltage CONT’D</a:t>
            </a:r>
            <a:endParaRPr lang="en-US" dirty="0"/>
          </a:p>
        </p:txBody>
      </p:sp>
      <p:sp>
        <p:nvSpPr>
          <p:cNvPr id="3" name="Content Placeholder 2"/>
          <p:cNvSpPr>
            <a:spLocks noGrp="1"/>
          </p:cNvSpPr>
          <p:nvPr>
            <p:ph idx="1"/>
          </p:nvPr>
        </p:nvSpPr>
        <p:spPr>
          <a:xfrm>
            <a:off x="853089" y="1619294"/>
            <a:ext cx="6165549" cy="4086225"/>
          </a:xfrm>
        </p:spPr>
        <p:txBody>
          <a:bodyPr>
            <a:normAutofit/>
          </a:bodyPr>
          <a:lstStyle/>
          <a:p>
            <a:pPr marL="285750" indent="-285750">
              <a:lnSpc>
                <a:spcPct val="150000"/>
              </a:lnSpc>
              <a:buFontTx/>
              <a:buChar char="-"/>
            </a:pPr>
            <a:r>
              <a:rPr lang="en-US" dirty="0" smtClean="0"/>
              <a:t>In </a:t>
            </a:r>
            <a:r>
              <a:rPr lang="en-US" dirty="0"/>
              <a:t>the case of machines, motors are typically connected delta or ungrounded wye. Therefore, there would be no path to neutral for the zero components to flow. Which would result in the zero sequence components resulting to zero. Leaving us with just the positive and negative sequence.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9284" t="58470" b="15995"/>
          <a:stretch/>
        </p:blipFill>
        <p:spPr>
          <a:xfrm>
            <a:off x="7354440" y="2182641"/>
            <a:ext cx="4115461" cy="2652970"/>
          </a:xfrm>
          <a:prstGeom prst="rect">
            <a:avLst/>
          </a:prstGeom>
        </p:spPr>
      </p:pic>
    </p:spTree>
    <p:extLst>
      <p:ext uri="{BB962C8B-B14F-4D97-AF65-F5344CB8AC3E}">
        <p14:creationId xmlns:p14="http://schemas.microsoft.com/office/powerpoint/2010/main" val="4293942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81" y="140724"/>
            <a:ext cx="9905998" cy="1478570"/>
          </a:xfrm>
        </p:spPr>
        <p:txBody>
          <a:bodyPr/>
          <a:lstStyle/>
          <a:p>
            <a:r>
              <a:rPr lang="en-US" dirty="0" smtClean="0"/>
              <a:t>Negative sequence </a:t>
            </a:r>
            <a:r>
              <a:rPr lang="en-US" dirty="0" smtClean="0"/>
              <a:t>voltage CONT’D</a:t>
            </a:r>
            <a:endParaRPr lang="en-US" dirty="0"/>
          </a:p>
        </p:txBody>
      </p:sp>
      <p:sp>
        <p:nvSpPr>
          <p:cNvPr id="3" name="Content Placeholder 2"/>
          <p:cNvSpPr>
            <a:spLocks noGrp="1"/>
          </p:cNvSpPr>
          <p:nvPr>
            <p:ph idx="1"/>
          </p:nvPr>
        </p:nvSpPr>
        <p:spPr>
          <a:xfrm>
            <a:off x="853089" y="1619294"/>
            <a:ext cx="6165549" cy="4086225"/>
          </a:xfrm>
        </p:spPr>
        <p:txBody>
          <a:bodyPr>
            <a:normAutofit/>
          </a:bodyPr>
          <a:lstStyle/>
          <a:p>
            <a:pPr marL="285750" indent="-285750">
              <a:lnSpc>
                <a:spcPct val="150000"/>
              </a:lnSpc>
              <a:buFontTx/>
              <a:buChar char="-"/>
            </a:pPr>
            <a:r>
              <a:rPr lang="en-US" dirty="0"/>
              <a:t>The positive sequence set consists of the balanced three-phase currents and line-to-neutral voltage supplied by the system. They are all equal in magnitude and phase, rotating at the system frequency with a phase sequence of normally a, b, c.</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6" t="43784" r="60093" b="11489"/>
          <a:stretch/>
        </p:blipFill>
        <p:spPr>
          <a:xfrm>
            <a:off x="7631464" y="1680519"/>
            <a:ext cx="3670850" cy="3204519"/>
          </a:xfrm>
          <a:prstGeom prst="rect">
            <a:avLst/>
          </a:prstGeom>
        </p:spPr>
      </p:pic>
    </p:spTree>
    <p:extLst>
      <p:ext uri="{BB962C8B-B14F-4D97-AF65-F5344CB8AC3E}">
        <p14:creationId xmlns:p14="http://schemas.microsoft.com/office/powerpoint/2010/main" val="1238356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81" y="140724"/>
            <a:ext cx="9905998" cy="1478570"/>
          </a:xfrm>
        </p:spPr>
        <p:txBody>
          <a:bodyPr/>
          <a:lstStyle/>
          <a:p>
            <a:r>
              <a:rPr lang="en-US" dirty="0" smtClean="0"/>
              <a:t>Negative sequence </a:t>
            </a:r>
            <a:r>
              <a:rPr lang="en-US" dirty="0" smtClean="0"/>
              <a:t>voltage CONT’D</a:t>
            </a:r>
            <a:endParaRPr lang="en-US" dirty="0"/>
          </a:p>
        </p:txBody>
      </p:sp>
      <p:sp>
        <p:nvSpPr>
          <p:cNvPr id="3" name="Content Placeholder 2"/>
          <p:cNvSpPr>
            <a:spLocks noGrp="1"/>
          </p:cNvSpPr>
          <p:nvPr>
            <p:ph idx="1"/>
          </p:nvPr>
        </p:nvSpPr>
        <p:spPr>
          <a:xfrm>
            <a:off x="853089" y="1619294"/>
            <a:ext cx="6165549" cy="4086225"/>
          </a:xfrm>
        </p:spPr>
        <p:txBody>
          <a:bodyPr>
            <a:normAutofit/>
          </a:bodyPr>
          <a:lstStyle/>
          <a:p>
            <a:pPr marL="285750" indent="-285750">
              <a:lnSpc>
                <a:spcPct val="150000"/>
              </a:lnSpc>
              <a:buFontTx/>
              <a:buChar char="-"/>
            </a:pPr>
            <a:r>
              <a:rPr lang="en-US" dirty="0"/>
              <a:t>The negative sequence set consists of the balanced three-phase currents and line-to-neutral voltage supplied by the system. They are all equal in magnitude and phase, but with opposite phase rotation.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211" t="45785" r="26057" b="9153"/>
          <a:stretch/>
        </p:blipFill>
        <p:spPr>
          <a:xfrm>
            <a:off x="7496432" y="1742862"/>
            <a:ext cx="3707027" cy="3260253"/>
          </a:xfrm>
          <a:prstGeom prst="rect">
            <a:avLst/>
          </a:prstGeom>
        </p:spPr>
      </p:pic>
    </p:spTree>
    <p:extLst>
      <p:ext uri="{BB962C8B-B14F-4D97-AF65-F5344CB8AC3E}">
        <p14:creationId xmlns:p14="http://schemas.microsoft.com/office/powerpoint/2010/main" val="401120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the system?</a:t>
            </a:r>
            <a:endParaRPr lang="en-US" dirty="0"/>
          </a:p>
        </p:txBody>
      </p:sp>
      <p:sp>
        <p:nvSpPr>
          <p:cNvPr id="3" name="Content Placeholder 2"/>
          <p:cNvSpPr>
            <a:spLocks noGrp="1"/>
          </p:cNvSpPr>
          <p:nvPr>
            <p:ph idx="1"/>
          </p:nvPr>
        </p:nvSpPr>
        <p:spPr>
          <a:xfrm>
            <a:off x="1141412" y="2097088"/>
            <a:ext cx="9905999" cy="3541714"/>
          </a:xfrm>
        </p:spPr>
        <p:txBody>
          <a:bodyPr>
            <a:normAutofit/>
          </a:bodyPr>
          <a:lstStyle/>
          <a:p>
            <a:pPr marL="0" indent="0">
              <a:buNone/>
            </a:pPr>
            <a:r>
              <a:rPr lang="en-US" sz="2800" dirty="0"/>
              <a:t>Reduced net torque and </a:t>
            </a:r>
            <a:r>
              <a:rPr lang="en-US" sz="2800" dirty="0" smtClean="0"/>
              <a:t>speed</a:t>
            </a:r>
          </a:p>
          <a:p>
            <a:pPr marL="457200" lvl="1" indent="0">
              <a:buNone/>
            </a:pPr>
            <a:r>
              <a:rPr lang="en-US" sz="2400" dirty="0" smtClean="0"/>
              <a:t>Positive </a:t>
            </a:r>
            <a:r>
              <a:rPr lang="en-US" sz="2400" dirty="0"/>
              <a:t>sequence voltage produces the desired positive torque, but the negative sequence voltage goes against the rotation of the rotor producing an unwanted negative torque</a:t>
            </a:r>
            <a:r>
              <a:rPr lang="en-US" sz="2400" dirty="0" smtClean="0"/>
              <a:t>.</a:t>
            </a:r>
            <a:endParaRPr lang="en-US" sz="2400" dirty="0"/>
          </a:p>
          <a:p>
            <a:endParaRPr lang="en-US" dirty="0"/>
          </a:p>
        </p:txBody>
      </p:sp>
    </p:spTree>
    <p:extLst>
      <p:ext uri="{BB962C8B-B14F-4D97-AF65-F5344CB8AC3E}">
        <p14:creationId xmlns:p14="http://schemas.microsoft.com/office/powerpoint/2010/main" val="4079885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content</a:t>
            </a:r>
            <a:endParaRPr lang="en-US" dirty="0"/>
          </a:p>
        </p:txBody>
      </p:sp>
      <p:sp>
        <p:nvSpPr>
          <p:cNvPr id="3" name="Content Placeholder 2"/>
          <p:cNvSpPr>
            <a:spLocks noGrp="1"/>
          </p:cNvSpPr>
          <p:nvPr>
            <p:ph idx="1"/>
          </p:nvPr>
        </p:nvSpPr>
        <p:spPr>
          <a:xfrm>
            <a:off x="1141413" y="1731818"/>
            <a:ext cx="9905998" cy="4059383"/>
          </a:xfrm>
        </p:spPr>
        <p:txBody>
          <a:bodyPr>
            <a:normAutofit fontScale="70000" lnSpcReduction="20000"/>
          </a:bodyPr>
          <a:lstStyle/>
          <a:p>
            <a:r>
              <a:rPr lang="en-US" dirty="0"/>
              <a:t>Introduction</a:t>
            </a:r>
          </a:p>
          <a:p>
            <a:r>
              <a:rPr lang="en-US" dirty="0"/>
              <a:t>3-Phase System Explanation</a:t>
            </a:r>
          </a:p>
          <a:p>
            <a:r>
              <a:rPr lang="en-US" dirty="0"/>
              <a:t>Common Causes of Imbalance</a:t>
            </a:r>
          </a:p>
          <a:p>
            <a:r>
              <a:rPr lang="en-US" dirty="0"/>
              <a:t>Motor operation basics</a:t>
            </a:r>
          </a:p>
          <a:p>
            <a:r>
              <a:rPr lang="en-US" dirty="0"/>
              <a:t>Effects:</a:t>
            </a:r>
          </a:p>
          <a:p>
            <a:pPr lvl="1"/>
            <a:r>
              <a:rPr lang="en-US" dirty="0"/>
              <a:t>Electrical Power Consumption Increase</a:t>
            </a:r>
          </a:p>
          <a:p>
            <a:pPr lvl="1"/>
            <a:r>
              <a:rPr lang="en-US" dirty="0"/>
              <a:t>Thermal Degradation of Isolation</a:t>
            </a:r>
          </a:p>
          <a:p>
            <a:pPr lvl="1"/>
            <a:r>
              <a:rPr lang="en-US" dirty="0"/>
              <a:t>Shorting of Windings</a:t>
            </a:r>
          </a:p>
          <a:p>
            <a:pPr lvl="1"/>
            <a:r>
              <a:rPr lang="en-US" dirty="0"/>
              <a:t>Negative Sequence Imbalance</a:t>
            </a:r>
          </a:p>
          <a:p>
            <a:pPr lvl="1"/>
            <a:r>
              <a:rPr lang="en-US" dirty="0"/>
              <a:t>Costs Incurred</a:t>
            </a:r>
          </a:p>
          <a:p>
            <a:r>
              <a:rPr lang="en-US" dirty="0"/>
              <a:t>Conclusion</a:t>
            </a:r>
          </a:p>
          <a:p>
            <a:r>
              <a:rPr lang="en-US" dirty="0"/>
              <a:t>Questions</a:t>
            </a:r>
          </a:p>
        </p:txBody>
      </p:sp>
    </p:spTree>
    <p:extLst>
      <p:ext uri="{BB962C8B-B14F-4D97-AF65-F5344CB8AC3E}">
        <p14:creationId xmlns:p14="http://schemas.microsoft.com/office/powerpoint/2010/main" val="299056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073" y="107772"/>
            <a:ext cx="9905998" cy="1478570"/>
          </a:xfrm>
        </p:spPr>
        <p:txBody>
          <a:bodyPr/>
          <a:lstStyle/>
          <a:p>
            <a:r>
              <a:rPr lang="en-US" dirty="0" smtClean="0"/>
              <a:t>What does this mean for the system?</a:t>
            </a:r>
            <a:endParaRPr lang="en-US" dirty="0"/>
          </a:p>
        </p:txBody>
      </p:sp>
      <p:sp>
        <p:nvSpPr>
          <p:cNvPr id="3" name="Content Placeholder 2"/>
          <p:cNvSpPr>
            <a:spLocks noGrp="1"/>
          </p:cNvSpPr>
          <p:nvPr>
            <p:ph idx="1"/>
          </p:nvPr>
        </p:nvSpPr>
        <p:spPr>
          <a:xfrm>
            <a:off x="803661" y="1227994"/>
            <a:ext cx="9905999" cy="5148092"/>
          </a:xfrm>
        </p:spPr>
        <p:txBody>
          <a:bodyPr>
            <a:normAutofit/>
          </a:bodyPr>
          <a:lstStyle/>
          <a:p>
            <a:r>
              <a:rPr lang="en-US" dirty="0" smtClean="0"/>
              <a:t>Possibility </a:t>
            </a:r>
            <a:r>
              <a:rPr lang="en-US" dirty="0"/>
              <a:t>of torque </a:t>
            </a:r>
            <a:r>
              <a:rPr lang="en-US" dirty="0" smtClean="0"/>
              <a:t>pulsations and motor noise</a:t>
            </a:r>
          </a:p>
          <a:p>
            <a:pPr lvl="1"/>
            <a:r>
              <a:rPr lang="en-US" dirty="0" smtClean="0"/>
              <a:t>Torque pulsations sometimes result as an effect </a:t>
            </a:r>
            <a:r>
              <a:rPr lang="en-US" dirty="0"/>
              <a:t>of the unbalanced </a:t>
            </a:r>
            <a:r>
              <a:rPr lang="en-US" dirty="0" smtClean="0"/>
              <a:t>voltages on </a:t>
            </a:r>
            <a:r>
              <a:rPr lang="en-US" dirty="0"/>
              <a:t>the output torque of the machine. The size of the </a:t>
            </a:r>
            <a:r>
              <a:rPr lang="en-US" dirty="0" smtClean="0"/>
              <a:t>torque pulsation </a:t>
            </a:r>
            <a:r>
              <a:rPr lang="en-US" dirty="0"/>
              <a:t>is affected by the size of the </a:t>
            </a:r>
            <a:r>
              <a:rPr lang="en-US" dirty="0" smtClean="0"/>
              <a:t>negative-sequence current.</a:t>
            </a:r>
          </a:p>
          <a:p>
            <a:pPr lvl="1"/>
            <a:endParaRPr lang="en-US" sz="800" dirty="0" smtClean="0"/>
          </a:p>
          <a:p>
            <a:pPr lvl="1"/>
            <a:r>
              <a:rPr lang="en-US" dirty="0" smtClean="0"/>
              <a:t>Torque pulsations increase </a:t>
            </a:r>
            <a:r>
              <a:rPr lang="en-US" dirty="0"/>
              <a:t>fatigue load </a:t>
            </a:r>
            <a:r>
              <a:rPr lang="en-US" dirty="0" smtClean="0"/>
              <a:t>on mechanical components and increase motor noise</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585" y="3993344"/>
            <a:ext cx="4801844" cy="253102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631" r="12927"/>
          <a:stretch/>
        </p:blipFill>
        <p:spPr>
          <a:xfrm>
            <a:off x="8076111" y="4067485"/>
            <a:ext cx="2365037" cy="2382741"/>
          </a:xfrm>
          <a:prstGeom prst="rect">
            <a:avLst/>
          </a:prstGeom>
        </p:spPr>
      </p:pic>
    </p:spTree>
    <p:extLst>
      <p:ext uri="{BB962C8B-B14F-4D97-AF65-F5344CB8AC3E}">
        <p14:creationId xmlns:p14="http://schemas.microsoft.com/office/powerpoint/2010/main" val="1979667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the system?</a:t>
            </a:r>
            <a:endParaRPr lang="en-US" dirty="0"/>
          </a:p>
        </p:txBody>
      </p:sp>
      <p:sp>
        <p:nvSpPr>
          <p:cNvPr id="3" name="Content Placeholder 2"/>
          <p:cNvSpPr>
            <a:spLocks noGrp="1"/>
          </p:cNvSpPr>
          <p:nvPr>
            <p:ph idx="1"/>
          </p:nvPr>
        </p:nvSpPr>
        <p:spPr/>
        <p:txBody>
          <a:bodyPr>
            <a:normAutofit/>
          </a:bodyPr>
          <a:lstStyle/>
          <a:p>
            <a:r>
              <a:rPr lang="en-US" sz="2800" dirty="0" smtClean="0"/>
              <a:t>Increased </a:t>
            </a:r>
            <a:r>
              <a:rPr lang="en-US" sz="2800" dirty="0"/>
              <a:t>machine losses and </a:t>
            </a:r>
            <a:r>
              <a:rPr lang="en-US" sz="2800" dirty="0" smtClean="0"/>
              <a:t>temperatures</a:t>
            </a:r>
            <a:endParaRPr lang="en-US" sz="2800" dirty="0"/>
          </a:p>
          <a:p>
            <a:pPr marL="457200" lvl="1" indent="0">
              <a:buNone/>
            </a:pPr>
            <a:r>
              <a:rPr lang="en-US" sz="2400" dirty="0" smtClean="0"/>
              <a:t>the </a:t>
            </a:r>
            <a:r>
              <a:rPr lang="en-US" sz="2400" dirty="0"/>
              <a:t>negative voltage sequence component will generate large negative sequence currents due to the low negative sequence </a:t>
            </a:r>
            <a:r>
              <a:rPr lang="en-US" sz="2400" dirty="0" smtClean="0"/>
              <a:t>impedance. </a:t>
            </a:r>
            <a:r>
              <a:rPr lang="en-US" sz="2400" dirty="0"/>
              <a:t>This large negative current increases the machine copper losses and temperatures. </a:t>
            </a:r>
            <a:endParaRPr lang="en-US" sz="2400" dirty="0"/>
          </a:p>
        </p:txBody>
      </p:sp>
    </p:spTree>
    <p:extLst>
      <p:ext uri="{BB962C8B-B14F-4D97-AF65-F5344CB8AC3E}">
        <p14:creationId xmlns:p14="http://schemas.microsoft.com/office/powerpoint/2010/main" val="728243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voltage imbalance</a:t>
            </a:r>
            <a:endParaRPr lang="en-US" dirty="0"/>
          </a:p>
        </p:txBody>
      </p:sp>
      <p:sp>
        <p:nvSpPr>
          <p:cNvPr id="3" name="Content Placeholder 2"/>
          <p:cNvSpPr>
            <a:spLocks noGrp="1"/>
          </p:cNvSpPr>
          <p:nvPr>
            <p:ph idx="1"/>
          </p:nvPr>
        </p:nvSpPr>
        <p:spPr/>
        <p:txBody>
          <a:bodyPr/>
          <a:lstStyle/>
          <a:p>
            <a:r>
              <a:rPr lang="en-US" dirty="0" smtClean="0"/>
              <a:t>Measured rotor currents in induction motors operating with unbalanced voltages show that a 5% unbalance decreases the motor life to 30%</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9490"/>
          <a:stretch/>
        </p:blipFill>
        <p:spPr>
          <a:xfrm>
            <a:off x="3289298" y="3869443"/>
            <a:ext cx="5610225" cy="2146729"/>
          </a:xfrm>
          <a:prstGeom prst="rect">
            <a:avLst/>
          </a:prstGeom>
        </p:spPr>
      </p:pic>
    </p:spTree>
    <p:extLst>
      <p:ext uri="{BB962C8B-B14F-4D97-AF65-F5344CB8AC3E}">
        <p14:creationId xmlns:p14="http://schemas.microsoft.com/office/powerpoint/2010/main" val="2087535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cont’d</a:t>
            </a:r>
            <a:endParaRPr lang="en-US" dirty="0"/>
          </a:p>
        </p:txBody>
      </p:sp>
      <p:sp>
        <p:nvSpPr>
          <p:cNvPr id="3" name="Content Placeholder 2"/>
          <p:cNvSpPr>
            <a:spLocks noGrp="1"/>
          </p:cNvSpPr>
          <p:nvPr>
            <p:ph idx="1"/>
          </p:nvPr>
        </p:nvSpPr>
        <p:spPr/>
        <p:txBody>
          <a:bodyPr>
            <a:normAutofit/>
          </a:bodyPr>
          <a:lstStyle/>
          <a:p>
            <a:r>
              <a:rPr lang="en-US" dirty="0"/>
              <a:t>Cage rotor induction machines account for over 80% of energy conversion in industrial and commercial sectors.</a:t>
            </a:r>
          </a:p>
          <a:p>
            <a:r>
              <a:rPr lang="en-US" smtClean="0"/>
              <a:t>The cost </a:t>
            </a:r>
            <a:r>
              <a:rPr lang="en-US" dirty="0"/>
              <a:t>of a 200 HP induction motor is anywhere between $15,000 and $20,000.</a:t>
            </a:r>
          </a:p>
          <a:p>
            <a:r>
              <a:rPr lang="en-US" dirty="0"/>
              <a:t>Industry consumed 534 Million kW in 2015.</a:t>
            </a:r>
          </a:p>
          <a:p>
            <a:r>
              <a:rPr lang="en-US" dirty="0"/>
              <a:t> </a:t>
            </a:r>
            <a:r>
              <a:rPr lang="en-US" dirty="0" smtClean="0"/>
              <a:t>Cost of running induction motors in industry - $ </a:t>
            </a:r>
            <a:r>
              <a:rPr lang="en-US" dirty="0"/>
              <a:t>555,000,000.00</a:t>
            </a:r>
          </a:p>
          <a:p>
            <a:pPr marL="0" indent="0">
              <a:buNone/>
            </a:pPr>
            <a:endParaRPr lang="en-US" dirty="0"/>
          </a:p>
        </p:txBody>
      </p:sp>
    </p:spTree>
    <p:extLst>
      <p:ext uri="{BB962C8B-B14F-4D97-AF65-F5344CB8AC3E}">
        <p14:creationId xmlns:p14="http://schemas.microsoft.com/office/powerpoint/2010/main" val="2721036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141412" y="2249487"/>
            <a:ext cx="9905999" cy="4229690"/>
          </a:xfrm>
        </p:spPr>
        <p:txBody>
          <a:bodyPr>
            <a:normAutofit lnSpcReduction="10000"/>
          </a:bodyPr>
          <a:lstStyle/>
          <a:p>
            <a:r>
              <a:rPr lang="en-US" dirty="0" smtClean="0"/>
              <a:t>Three-phase systems deliver three times more power than a single-phase system.</a:t>
            </a:r>
          </a:p>
          <a:p>
            <a:r>
              <a:rPr lang="en-US" dirty="0" smtClean="0"/>
              <a:t>Unbalanced voltages lead to unbalanced currents 6 to 10 times greater.</a:t>
            </a:r>
          </a:p>
          <a:p>
            <a:r>
              <a:rPr lang="en-US" dirty="0" smtClean="0"/>
              <a:t>This increase in current causes the induction motor to heat up.</a:t>
            </a:r>
          </a:p>
          <a:p>
            <a:r>
              <a:rPr lang="en-US" dirty="0" smtClean="0"/>
              <a:t>The increase in heat leads to the thermal degradation of insulation.</a:t>
            </a:r>
          </a:p>
          <a:p>
            <a:r>
              <a:rPr lang="en-US" dirty="0" smtClean="0"/>
              <a:t>Importance to our project</a:t>
            </a:r>
          </a:p>
          <a:p>
            <a:pPr lvl="1"/>
            <a:r>
              <a:rPr lang="en-US" dirty="0" smtClean="0"/>
              <a:t>Troubleshooting power quality problems requires accurate measurements and our project measures all three voltages, currents, power factor, and power. Giving a time stamp to any voltage transients so that proper diagnostics can be run.</a:t>
            </a:r>
          </a:p>
          <a:p>
            <a:endParaRPr lang="en-US" dirty="0"/>
          </a:p>
        </p:txBody>
      </p:sp>
    </p:spTree>
    <p:extLst>
      <p:ext uri="{BB962C8B-B14F-4D97-AF65-F5344CB8AC3E}">
        <p14:creationId xmlns:p14="http://schemas.microsoft.com/office/powerpoint/2010/main" val="2406874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95356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11" name="Content Placeholder 10"/>
          <p:cNvSpPr>
            <a:spLocks noGrp="1"/>
          </p:cNvSpPr>
          <p:nvPr>
            <p:ph sz="half" idx="1"/>
          </p:nvPr>
        </p:nvSpPr>
        <p:spPr/>
        <p:txBody>
          <a:bodyPr>
            <a:normAutofit fontScale="92500" lnSpcReduction="10000"/>
          </a:bodyPr>
          <a:lstStyle/>
          <a:p>
            <a:r>
              <a:rPr lang="en-US" dirty="0"/>
              <a:t>Voltage Imbalance is a very common in a 3-phase system with unequal loads. This Imbalance leads to many issues, especially with loads that are attached to all three phases. One such load is a 3-phase induction motor. Many factories utilize these lower-cost ruggedly designed machines to power different parts of their assembly lines. </a:t>
            </a:r>
          </a:p>
          <a:p>
            <a:endParaRPr lang="en-US" dirty="0"/>
          </a:p>
        </p:txBody>
      </p:sp>
      <p:pic>
        <p:nvPicPr>
          <p:cNvPr id="13" name="Picture 2" descr="Squirrel Cage 1400 RPM Motor Reducto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8665" y="2249488"/>
            <a:ext cx="4722282"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24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Cont’d</a:t>
            </a:r>
            <a:endParaRPr lang="en-US" dirty="0"/>
          </a:p>
        </p:txBody>
      </p:sp>
      <p:sp>
        <p:nvSpPr>
          <p:cNvPr id="4" name="Content Placeholder 3"/>
          <p:cNvSpPr>
            <a:spLocks noGrp="1"/>
          </p:cNvSpPr>
          <p:nvPr>
            <p:ph sz="half" idx="1"/>
          </p:nvPr>
        </p:nvSpPr>
        <p:spPr/>
        <p:txBody>
          <a:bodyPr/>
          <a:lstStyle/>
          <a:p>
            <a:r>
              <a:rPr lang="en-US" dirty="0"/>
              <a:t>This topic is important to team 3 because we are designing a 3-phase power monitor to detect voltage imbalances and send notifications before the issues presented in this presentation arise. </a:t>
            </a:r>
          </a:p>
          <a:p>
            <a:pPr marL="0" indent="0">
              <a:buNone/>
            </a:pPr>
            <a:endParaRPr lang="en-US" dirty="0"/>
          </a:p>
        </p:txBody>
      </p:sp>
      <p:pic>
        <p:nvPicPr>
          <p:cNvPr id="6" name="Picture 4" descr="http://www.proluxelectrical.com.au/wp-content/uploads/2015/05/3_Phase_Power_Prolux.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787460"/>
            <a:ext cx="4875213" cy="246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37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3-phase system</a:t>
            </a:r>
            <a:endParaRPr lang="en-US" dirty="0"/>
          </a:p>
        </p:txBody>
      </p:sp>
      <p:sp>
        <p:nvSpPr>
          <p:cNvPr id="6" name="Content Placeholder 5"/>
          <p:cNvSpPr>
            <a:spLocks noGrp="1"/>
          </p:cNvSpPr>
          <p:nvPr>
            <p:ph sz="half" idx="1"/>
          </p:nvPr>
        </p:nvSpPr>
        <p:spPr/>
        <p:txBody>
          <a:bodyPr>
            <a:normAutofit fontScale="70000" lnSpcReduction="20000"/>
          </a:bodyPr>
          <a:lstStyle/>
          <a:p>
            <a:r>
              <a:rPr lang="en-US" dirty="0"/>
              <a:t>In short, a three phase system is an electrical power design that can transfer three times the power by adding one more wire than our original single phase designs. By Kirov's Current law, the current that passes through an element must come back to the source. With this design, two wires would be needed. If we apply three sources to three wires but offset them by 120 degrees, the net current would result to zero. This can be seen in figure 1 below.  Using this, we would no longer need a wire for the return current and by adding 1 more wire than the two-wire design, three times the power can be transmitted.</a:t>
            </a:r>
          </a:p>
        </p:txBody>
      </p:sp>
      <p:pic>
        <p:nvPicPr>
          <p:cNvPr id="12" name="Content Placeholder 11"/>
          <p:cNvPicPr>
            <a:picLocks noGrp="1" noChangeAspect="1"/>
          </p:cNvPicPr>
          <p:nvPr>
            <p:ph sz="half" idx="2"/>
          </p:nvPr>
        </p:nvPicPr>
        <p:blipFill rotWithShape="1">
          <a:blip r:embed="rId2"/>
          <a:srcRect l="57237" t="53513" r="22943" b="15229"/>
          <a:stretch/>
        </p:blipFill>
        <p:spPr>
          <a:xfrm>
            <a:off x="6172200" y="2939125"/>
            <a:ext cx="4875213" cy="2162437"/>
          </a:xfrm>
          <a:prstGeom prst="rect">
            <a:avLst/>
          </a:prstGeom>
        </p:spPr>
      </p:pic>
    </p:spTree>
    <p:extLst>
      <p:ext uri="{BB962C8B-B14F-4D97-AF65-F5344CB8AC3E}">
        <p14:creationId xmlns:p14="http://schemas.microsoft.com/office/powerpoint/2010/main" val="1349133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3-phase system cont’d</a:t>
            </a:r>
            <a:endParaRPr lang="en-US"/>
          </a:p>
        </p:txBody>
      </p:sp>
      <p:sp>
        <p:nvSpPr>
          <p:cNvPr id="3" name="Content Placeholder 2"/>
          <p:cNvSpPr>
            <a:spLocks noGrp="1"/>
          </p:cNvSpPr>
          <p:nvPr>
            <p:ph sz="half" idx="1"/>
          </p:nvPr>
        </p:nvSpPr>
        <p:spPr/>
        <p:txBody>
          <a:bodyPr/>
          <a:lstStyle/>
          <a:p>
            <a:r>
              <a:rPr lang="en-US" dirty="0"/>
              <a:t>This is the basic concept of operation for the electrical grid used by utility companies and large factories today</a:t>
            </a:r>
          </a:p>
          <a:p>
            <a:pPr marL="0" indent="0">
              <a:buNone/>
            </a:pPr>
            <a:endParaRPr lang="en-US" dirty="0"/>
          </a:p>
        </p:txBody>
      </p:sp>
      <p:pic>
        <p:nvPicPr>
          <p:cNvPr id="5" name="Content Placeholder 4"/>
          <p:cNvPicPr>
            <a:picLocks noGrp="1" noChangeAspect="1"/>
          </p:cNvPicPr>
          <p:nvPr>
            <p:ph sz="half" idx="2"/>
          </p:nvPr>
        </p:nvPicPr>
        <p:blipFill rotWithShape="1">
          <a:blip r:embed="rId2"/>
          <a:srcRect l="70807" t="28466" r="17960" b="32961"/>
          <a:stretch/>
        </p:blipFill>
        <p:spPr>
          <a:xfrm>
            <a:off x="6776213" y="2249488"/>
            <a:ext cx="3667186" cy="3541712"/>
          </a:xfrm>
          <a:prstGeom prst="rect">
            <a:avLst/>
          </a:prstGeom>
        </p:spPr>
      </p:pic>
    </p:spTree>
    <p:extLst>
      <p:ext uri="{BB962C8B-B14F-4D97-AF65-F5344CB8AC3E}">
        <p14:creationId xmlns:p14="http://schemas.microsoft.com/office/powerpoint/2010/main" val="2536768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causes of voltage imbalance</a:t>
            </a:r>
            <a:endParaRPr lang="en-US" dirty="0"/>
          </a:p>
        </p:txBody>
      </p:sp>
      <p:sp>
        <p:nvSpPr>
          <p:cNvPr id="5" name="Content Placeholder 4"/>
          <p:cNvSpPr>
            <a:spLocks noGrp="1"/>
          </p:cNvSpPr>
          <p:nvPr>
            <p:ph idx="1"/>
          </p:nvPr>
        </p:nvSpPr>
        <p:spPr/>
        <p:txBody>
          <a:bodyPr>
            <a:normAutofit/>
          </a:bodyPr>
          <a:lstStyle/>
          <a:p>
            <a:r>
              <a:rPr lang="en-US" altLang="zh-CN" dirty="0"/>
              <a:t>Voltage imbalance can be caused by unbalanced loads while severe short-term imbalance can be caused by power system faults. </a:t>
            </a:r>
            <a:endParaRPr lang="en-US" altLang="zh-CN" dirty="0" smtClean="0"/>
          </a:p>
        </p:txBody>
      </p:sp>
      <p:pic>
        <p:nvPicPr>
          <p:cNvPr id="1028" name="Picture 4" descr="http://thumbs.dreamstime.com/z/utility-power-line-pole-toppled-fallen-tree-27573292.jpg"/>
          <p:cNvPicPr>
            <a:picLocks noChangeAspect="1" noChangeArrowheads="1"/>
          </p:cNvPicPr>
          <p:nvPr/>
        </p:nvPicPr>
        <p:blipFill rotWithShape="1">
          <a:blip r:embed="rId2">
            <a:extLst>
              <a:ext uri="{28A0092B-C50C-407E-A947-70E740481C1C}">
                <a14:useLocalDpi xmlns:a14="http://schemas.microsoft.com/office/drawing/2010/main" val="0"/>
              </a:ext>
            </a:extLst>
          </a:blip>
          <a:srcRect b="23011"/>
          <a:stretch/>
        </p:blipFill>
        <p:spPr bwMode="auto">
          <a:xfrm>
            <a:off x="6392818" y="4020344"/>
            <a:ext cx="4429125" cy="25102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nationalsafety.files.wordpress.com/2014/05/image011.jpg?w=5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4020332"/>
            <a:ext cx="3344232" cy="251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57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motor basics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When a time varying voltage is applied to a winding, a flux is created</a:t>
            </a:r>
          </a:p>
          <a:p>
            <a:r>
              <a:rPr lang="en-US" dirty="0" smtClean="0"/>
              <a:t>When a time varying flux is applied across rotor bars, a voltage is induced. This voltage in turn produces a current when the bars are shorted at the ends.</a:t>
            </a:r>
          </a:p>
          <a:p>
            <a:r>
              <a:rPr lang="en-US" dirty="0" smtClean="0"/>
              <a:t>This reaction produces a flux 90 degrees in reference to the original flux applied these actions cause the rotor to turn. </a:t>
            </a:r>
          </a:p>
          <a:p>
            <a:endParaRPr lang="en-US" dirty="0"/>
          </a:p>
          <a:p>
            <a:pPr marL="0" indent="0">
              <a:buNone/>
            </a:pPr>
            <a:endParaRPr lang="en-US" dirty="0" smtClean="0"/>
          </a:p>
          <a:p>
            <a:pPr lvl="1"/>
            <a:endParaRPr lang="en-US" dirty="0"/>
          </a:p>
          <a:p>
            <a:endParaRPr lang="en-US" dirty="0" smtClean="0"/>
          </a:p>
          <a:p>
            <a:endParaRPr lang="en-US" dirty="0"/>
          </a:p>
        </p:txBody>
      </p:sp>
      <p:pic>
        <p:nvPicPr>
          <p:cNvPr id="8" name="Content Placeholder 7"/>
          <p:cNvPicPr>
            <a:picLocks noGrp="1" noChangeAspect="1"/>
          </p:cNvPicPr>
          <p:nvPr>
            <p:ph sz="half" idx="2"/>
          </p:nvPr>
        </p:nvPicPr>
        <p:blipFill rotWithShape="1">
          <a:blip r:embed="rId2"/>
          <a:srcRect l="19209" r="19209" b="10303"/>
          <a:stretch/>
        </p:blipFill>
        <p:spPr>
          <a:xfrm>
            <a:off x="6968877" y="2249488"/>
            <a:ext cx="3281859" cy="3541712"/>
          </a:xfrm>
          <a:prstGeom prst="rect">
            <a:avLst/>
          </a:prstGeom>
        </p:spPr>
      </p:pic>
    </p:spTree>
    <p:extLst>
      <p:ext uri="{BB962C8B-B14F-4D97-AF65-F5344CB8AC3E}">
        <p14:creationId xmlns:p14="http://schemas.microsoft.com/office/powerpoint/2010/main" val="2347313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Induction motors cont’d</a:t>
            </a:r>
            <a:endParaRPr lang="en-US"/>
          </a:p>
        </p:txBody>
      </p:sp>
      <p:sp>
        <p:nvSpPr>
          <p:cNvPr id="3" name="Content Placeholder 2"/>
          <p:cNvSpPr>
            <a:spLocks noGrp="1"/>
          </p:cNvSpPr>
          <p:nvPr>
            <p:ph sz="half" idx="1"/>
          </p:nvPr>
        </p:nvSpPr>
        <p:spPr/>
        <p:txBody>
          <a:bodyPr>
            <a:normAutofit fontScale="85000" lnSpcReduction="10000"/>
          </a:bodyPr>
          <a:lstStyle/>
          <a:p>
            <a:r>
              <a:rPr lang="en-US"/>
              <a:t>The rotor can be one of two major types:</a:t>
            </a:r>
          </a:p>
          <a:p>
            <a:pPr lvl="1"/>
            <a:r>
              <a:rPr lang="en-US"/>
              <a:t>It is wound in a fashion similar to that of the stator with the terminals led to slip rings on the shaft.</a:t>
            </a:r>
          </a:p>
          <a:p>
            <a:pPr lvl="1"/>
            <a:r>
              <a:rPr lang="en-US"/>
              <a:t>It is made with shorted bars.</a:t>
            </a:r>
          </a:p>
          <a:p>
            <a:r>
              <a:rPr lang="en-US"/>
              <a:t>3 phase motors are made of a combination of three stator windings. This allows a stronger and more consistant flux to be abllied to the rotor winding. This inturn produces more torgue out of the motor. </a:t>
            </a:r>
            <a:endParaRPr lang="en-US" dirty="0"/>
          </a:p>
        </p:txBody>
      </p:sp>
      <p:pic>
        <p:nvPicPr>
          <p:cNvPr id="5" name="Content Placeholder 4"/>
          <p:cNvPicPr>
            <a:picLocks noGrp="1" noChangeAspect="1"/>
          </p:cNvPicPr>
          <p:nvPr>
            <p:ph sz="half" idx="2"/>
          </p:nvPr>
        </p:nvPicPr>
        <p:blipFill rotWithShape="1">
          <a:blip r:embed="rId2"/>
          <a:srcRect b="14841"/>
          <a:stretch/>
        </p:blipFill>
        <p:spPr>
          <a:xfrm>
            <a:off x="6172200" y="2881161"/>
            <a:ext cx="4875213" cy="1940221"/>
          </a:xfrm>
          <a:prstGeom prst="rect">
            <a:avLst/>
          </a:prstGeom>
        </p:spPr>
      </p:pic>
    </p:spTree>
    <p:extLst>
      <p:ext uri="{BB962C8B-B14F-4D97-AF65-F5344CB8AC3E}">
        <p14:creationId xmlns:p14="http://schemas.microsoft.com/office/powerpoint/2010/main" val="2958343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2239</TotalTime>
  <Words>1243</Words>
  <Application>Microsoft Office PowerPoint</Application>
  <PresentationFormat>Widescreen</PresentationFormat>
  <Paragraphs>106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宋体</vt:lpstr>
      <vt:lpstr>Arial</vt:lpstr>
      <vt:lpstr>Trebuchet MS</vt:lpstr>
      <vt:lpstr>Tw Cen MT</vt:lpstr>
      <vt:lpstr>Circuit</vt:lpstr>
      <vt:lpstr>Effects of voltage imbalance on 3-phase induction motors</vt:lpstr>
      <vt:lpstr>Presentation content</vt:lpstr>
      <vt:lpstr>introduction</vt:lpstr>
      <vt:lpstr>Introduction Cont’d</vt:lpstr>
      <vt:lpstr>3-phase system</vt:lpstr>
      <vt:lpstr>3-phase system cont’d</vt:lpstr>
      <vt:lpstr>Common causes of voltage imbalance</vt:lpstr>
      <vt:lpstr>Induction motor basics</vt:lpstr>
      <vt:lpstr>Induction motors cont’d</vt:lpstr>
      <vt:lpstr>electrical power</vt:lpstr>
      <vt:lpstr>Cont’d</vt:lpstr>
      <vt:lpstr>Thermal degradation of insulation</vt:lpstr>
      <vt:lpstr>Winding short circuits</vt:lpstr>
      <vt:lpstr>Type of shorts</vt:lpstr>
      <vt:lpstr>Negative sequence voltage</vt:lpstr>
      <vt:lpstr>Negative sequence voltage CONT’D</vt:lpstr>
      <vt:lpstr>Negative sequence voltage CONT’D</vt:lpstr>
      <vt:lpstr>Negative sequence voltage CONT’D</vt:lpstr>
      <vt:lpstr>What does this mean for the system?</vt:lpstr>
      <vt:lpstr>What does this mean for the system?</vt:lpstr>
      <vt:lpstr>What does this mean for the system?</vt:lpstr>
      <vt:lpstr>Costs of voltage imbalance</vt:lpstr>
      <vt:lpstr>Cost cont’d</vt:lpstr>
      <vt:lpstr>summary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Voltage imbalance</dc:title>
  <dc:creator>Jacob Jebb</dc:creator>
  <cp:lastModifiedBy>Victor Tobenna Ezenwoko</cp:lastModifiedBy>
  <cp:revision>35</cp:revision>
  <dcterms:created xsi:type="dcterms:W3CDTF">2015-11-04T17:59:29Z</dcterms:created>
  <dcterms:modified xsi:type="dcterms:W3CDTF">2015-11-11T05:35:46Z</dcterms:modified>
</cp:coreProperties>
</file>