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2" r:id="rId8"/>
    <p:sldId id="273" r:id="rId9"/>
    <p:sldId id="274" r:id="rId10"/>
    <p:sldId id="263" r:id="rId11"/>
    <p:sldId id="264" r:id="rId12"/>
    <p:sldId id="265" r:id="rId13"/>
    <p:sldId id="266" r:id="rId14"/>
    <p:sldId id="267" r:id="rId15"/>
    <p:sldId id="268" r:id="rId16"/>
    <p:sldId id="269" r:id="rId17"/>
    <p:sldId id="275" r:id="rId18"/>
    <p:sldId id="271" r:id="rId19"/>
    <p:sldId id="277" r:id="rId20"/>
    <p:sldId id="279" r:id="rId21"/>
    <p:sldId id="278" r:id="rId22"/>
    <p:sldId id="280" r:id="rId23"/>
    <p:sldId id="281" r:id="rId24"/>
    <p:sldId id="276" r:id="rId25"/>
    <p:sldId id="282" r:id="rId26"/>
    <p:sldId id="284"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20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4D5AE2-D1D8-1E42-A33B-7C826B2C68F3}" type="datetime1">
              <a:rPr lang="en-US" smtClean="0"/>
              <a:t>4/23/13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5D360F-6893-AC41-9DFF-8FBA51A7DBD4}" type="slidenum">
              <a:rPr lang="en-US" smtClean="0"/>
              <a:t>‹#›</a:t>
            </a:fld>
            <a:endParaRPr lang="en-US"/>
          </a:p>
        </p:txBody>
      </p:sp>
    </p:spTree>
    <p:extLst>
      <p:ext uri="{BB962C8B-B14F-4D97-AF65-F5344CB8AC3E}">
        <p14:creationId xmlns:p14="http://schemas.microsoft.com/office/powerpoint/2010/main" val="2176055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7C3E49-8239-C449-8E85-5AC9E0FF2DBF}" type="datetime1">
              <a:rPr lang="en-US" smtClean="0"/>
              <a:t>4/23/13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D6E66A-598C-9D42-BAF6-027FDD36F5D4}" type="slidenum">
              <a:rPr lang="en-US" smtClean="0"/>
              <a:pPr/>
              <a:t>‹#›</a:t>
            </a:fld>
            <a:endParaRPr lang="en-US"/>
          </a:p>
        </p:txBody>
      </p:sp>
    </p:spTree>
    <p:extLst>
      <p:ext uri="{BB962C8B-B14F-4D97-AF65-F5344CB8AC3E}">
        <p14:creationId xmlns:p14="http://schemas.microsoft.com/office/powerpoint/2010/main" val="30739020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6E66A-598C-9D42-BAF6-027FDD36F5D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the </a:t>
            </a:r>
            <a:r>
              <a:rPr lang="en-US" baseline="0" dirty="0" err="1" smtClean="0"/>
              <a:t>fermi</a:t>
            </a:r>
            <a:r>
              <a:rPr lang="en-US" baseline="0" dirty="0" smtClean="0"/>
              <a:t> level, epsilon and mu are equal</a:t>
            </a:r>
            <a:endParaRPr lang="en-US" dirty="0"/>
          </a:p>
        </p:txBody>
      </p:sp>
      <p:sp>
        <p:nvSpPr>
          <p:cNvPr id="4" name="Slide Number Placeholder 3"/>
          <p:cNvSpPr>
            <a:spLocks noGrp="1"/>
          </p:cNvSpPr>
          <p:nvPr>
            <p:ph type="sldNum" sz="quarter" idx="10"/>
          </p:nvPr>
        </p:nvSpPr>
        <p:spPr/>
        <p:txBody>
          <a:bodyPr/>
          <a:lstStyle/>
          <a:p>
            <a:fld id="{65D6E66A-598C-9D42-BAF6-027FDD36F5D4}" type="slidenum">
              <a:rPr lang="en-US" smtClean="0"/>
              <a:pPr/>
              <a:t>3</a:t>
            </a:fld>
            <a:endParaRPr lang="en-US"/>
          </a:p>
        </p:txBody>
      </p:sp>
    </p:spTree>
    <p:extLst>
      <p:ext uri="{BB962C8B-B14F-4D97-AF65-F5344CB8AC3E}">
        <p14:creationId xmlns:p14="http://schemas.microsoft.com/office/powerpoint/2010/main" val="4224649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electron donor is</a:t>
            </a:r>
            <a:r>
              <a:rPr lang="en-US" baseline="0" dirty="0" smtClean="0"/>
              <a:t> an element that has extra valence electrons.</a:t>
            </a:r>
            <a:endParaRPr lang="en-US" dirty="0"/>
          </a:p>
        </p:txBody>
      </p:sp>
      <p:sp>
        <p:nvSpPr>
          <p:cNvPr id="4" name="Slide Number Placeholder 3"/>
          <p:cNvSpPr>
            <a:spLocks noGrp="1"/>
          </p:cNvSpPr>
          <p:nvPr>
            <p:ph type="sldNum" sz="quarter" idx="10"/>
          </p:nvPr>
        </p:nvSpPr>
        <p:spPr/>
        <p:txBody>
          <a:bodyPr/>
          <a:lstStyle/>
          <a:p>
            <a:fld id="{65D6E66A-598C-9D42-BAF6-027FDD36F5D4}" type="slidenum">
              <a:rPr lang="en-US" smtClean="0"/>
              <a:pPr/>
              <a:t>4</a:t>
            </a:fld>
            <a:endParaRPr lang="en-US"/>
          </a:p>
        </p:txBody>
      </p:sp>
    </p:spTree>
    <p:extLst>
      <p:ext uri="{BB962C8B-B14F-4D97-AF65-F5344CB8AC3E}">
        <p14:creationId xmlns:p14="http://schemas.microsoft.com/office/powerpoint/2010/main" val="3599840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electron acceptor</a:t>
            </a:r>
            <a:r>
              <a:rPr lang="en-US" baseline="0" dirty="0" smtClean="0"/>
              <a:t> has fewer valence electrons than the material that the semiconductors is constructed from.</a:t>
            </a:r>
          </a:p>
          <a:p>
            <a:endParaRPr lang="en-US" dirty="0"/>
          </a:p>
        </p:txBody>
      </p:sp>
      <p:sp>
        <p:nvSpPr>
          <p:cNvPr id="4" name="Slide Number Placeholder 3"/>
          <p:cNvSpPr>
            <a:spLocks noGrp="1"/>
          </p:cNvSpPr>
          <p:nvPr>
            <p:ph type="sldNum" sz="quarter" idx="10"/>
          </p:nvPr>
        </p:nvSpPr>
        <p:spPr/>
        <p:txBody>
          <a:bodyPr/>
          <a:lstStyle/>
          <a:p>
            <a:fld id="{65D6E66A-598C-9D42-BAF6-027FDD36F5D4}" type="slidenum">
              <a:rPr lang="en-US" smtClean="0"/>
              <a:pPr/>
              <a:t>5</a:t>
            </a:fld>
            <a:endParaRPr lang="en-US"/>
          </a:p>
        </p:txBody>
      </p:sp>
    </p:spTree>
    <p:extLst>
      <p:ext uri="{BB962C8B-B14F-4D97-AF65-F5344CB8AC3E}">
        <p14:creationId xmlns:p14="http://schemas.microsoft.com/office/powerpoint/2010/main" val="4140986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6E66A-598C-9D42-BAF6-027FDD36F5D4}" type="slidenum">
              <a:rPr lang="en-US" smtClean="0"/>
              <a:pPr/>
              <a:t>12</a:t>
            </a:fld>
            <a:endParaRPr lang="en-US"/>
          </a:p>
        </p:txBody>
      </p:sp>
    </p:spTree>
    <p:extLst>
      <p:ext uri="{BB962C8B-B14F-4D97-AF65-F5344CB8AC3E}">
        <p14:creationId xmlns:p14="http://schemas.microsoft.com/office/powerpoint/2010/main" val="609191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nu looks like </a:t>
            </a:r>
            <a:r>
              <a:rPr lang="en-US" dirty="0" err="1" smtClean="0"/>
              <a:t>v</a:t>
            </a:r>
            <a:endParaRPr lang="en-US" dirty="0"/>
          </a:p>
        </p:txBody>
      </p:sp>
      <p:sp>
        <p:nvSpPr>
          <p:cNvPr id="4" name="Slide Number Placeholder 3"/>
          <p:cNvSpPr>
            <a:spLocks noGrp="1"/>
          </p:cNvSpPr>
          <p:nvPr>
            <p:ph type="sldNum" sz="quarter" idx="10"/>
          </p:nvPr>
        </p:nvSpPr>
        <p:spPr/>
        <p:txBody>
          <a:bodyPr/>
          <a:lstStyle/>
          <a:p>
            <a:fld id="{65D6E66A-598C-9D42-BAF6-027FDD36F5D4}"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6DF8D78-4E79-554E-BD6B-AD6C670D8A3D}" type="datetime1">
              <a:rPr lang="en-US" smtClean="0"/>
              <a:t>4/23/13</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0F9B31-2A3F-7048-AF1B-C3ACF7986052}" type="datetime1">
              <a:rPr lang="en-US" smtClean="0"/>
              <a:t>4/23/13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8C5D78-442F-9643-9AEF-4C8D6B26DA39}" type="datetime1">
              <a:rPr lang="en-US" smtClean="0"/>
              <a:t>4/23/13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D0254A-59A0-BB48-B5BF-4069D045B4DD}" type="datetime1">
              <a:rPr lang="en-US" smtClean="0"/>
              <a:t>4/23/13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D65772-1585-2849-9619-6BBEBDA1DBE3}" type="datetime1">
              <a:rPr lang="en-US" smtClean="0"/>
              <a:t>4/23/13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64230C3-4677-E441-B308-E1ACEB61D31A}" type="datetime1">
              <a:rPr lang="en-US" smtClean="0"/>
              <a:t>4/23/13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320694B-E113-4547-9B08-0F1F014718CE}" type="datetime1">
              <a:rPr lang="en-US" smtClean="0"/>
              <a:t>4/23/13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079A4-7AA8-4A4F-87E2-7781EC5097DD}"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0B903F-1499-2849-B807-77592FBC3D9B}" type="datetime1">
              <a:rPr lang="en-US" smtClean="0"/>
              <a:t>4/23/13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9AD188-472E-084F-B202-C74D28A5A208}" type="datetime1">
              <a:rPr lang="en-US" smtClean="0"/>
              <a:t>4/23/13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1536A6-52BA-E045-8E78-422FEC74E3A1}" type="datetime1">
              <a:rPr lang="en-US" smtClean="0"/>
              <a:t>4/23/13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689AEA-4082-CB47-9D13-91A5679132A8}" type="datetime1">
              <a:rPr lang="en-US" smtClean="0"/>
              <a:t>4/23/13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2A91E86B-39E8-A540-B03F-265D2160D1B0}" type="datetime1">
              <a:rPr lang="en-US" smtClean="0"/>
              <a:t>4/23/13</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olarcellstringer.com/images/solar_cells_panels_array_monocrystaline.jpg"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hyperlink" Target="http://upload.wikimedia.org/wikipedia/commons/8/86/BandDiagramSolarCell-en.gi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hyperlink" Target="http://www.ulm.de/sixcms/media.php/123/thumbnails/Prof_Queisser.jpg.57479.jpg" TargetMode="External"/><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hyperlink" Target="http://www.chem.rochester.edu/highlights/sum09.php"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hyperlink" Target="http://www.nrel.gov/ncpv/images/efficiency_chart.jp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1" Type="http://schemas.openxmlformats.org/officeDocument/2006/relationships/hyperlink" Target="http://www.chem.rochester.edu/highlights/sum09.php" TargetMode="External"/><Relationship Id="rId12" Type="http://schemas.openxmlformats.org/officeDocument/2006/relationships/hyperlink" Target="http://www.nrel.gov/ncpv/images/efficiency_chart.jpg" TargetMode="External"/><Relationship Id="rId1" Type="http://schemas.openxmlformats.org/officeDocument/2006/relationships/slideLayout" Target="../slideLayouts/slideLayout2.xml"/><Relationship Id="rId2" Type="http://schemas.openxmlformats.org/officeDocument/2006/relationships/hyperlink" Target="http://solarcellstringer.com/images/solar_cells_panels_array_monocrystaline.jpg" TargetMode="External"/><Relationship Id="rId3" Type="http://schemas.openxmlformats.org/officeDocument/2006/relationships/hyperlink" Target="http://upload.wikimedia.org/wikipedia/commons/8/86/BandDiagramSolarCell-en.gif" TargetMode="External"/><Relationship Id="rId4" Type="http://schemas.openxmlformats.org/officeDocument/2006/relationships/hyperlink" Target="http://www.pres.org.pk/category/re-technologies/solar-energy/solar-pv/" TargetMode="External"/><Relationship Id="rId5" Type="http://schemas.openxmlformats.org/officeDocument/2006/relationships/hyperlink" Target="http://en.wikipedia.org/wiki/File:William_Shockley,_Stanford_University.jpg" TargetMode="External"/><Relationship Id="rId6" Type="http://schemas.openxmlformats.org/officeDocument/2006/relationships/hyperlink" Target="http://www.ulm.de/sixcms/media.php/123/thumbnails/Prof_Queisser.jpg.57479.jpg" TargetMode="External"/><Relationship Id="rId7" Type="http://schemas.openxmlformats.org/officeDocument/2006/relationships/hyperlink" Target="http://upload.wikimedia.org/wikipedia/commons/1/19/Black_body.svg" TargetMode="External"/><Relationship Id="rId8" Type="http://schemas.openxmlformats.org/officeDocument/2006/relationships/hyperlink" Target="http://upload.wikimedia.org/wikipedia/commons/9/99/ShockleyQueisserBreakdown2.svg" TargetMode="External"/><Relationship Id="rId9" Type="http://schemas.openxmlformats.org/officeDocument/2006/relationships/hyperlink" Target="http://upload.wikimedia.org/wikipedia/commons/thumb/1/19/StructureMJetspectre.png/550px-StructureMJetspectre.png" TargetMode="External"/><Relationship Id="rId10" Type="http://schemas.openxmlformats.org/officeDocument/2006/relationships/hyperlink" Target="http://en.wikipedia.org/wiki/File:Amonix7700.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Efficiency of Solar Cells</a:t>
            </a:r>
            <a:endParaRPr lang="en-US" dirty="0"/>
          </a:p>
        </p:txBody>
      </p:sp>
      <p:sp>
        <p:nvSpPr>
          <p:cNvPr id="3" name="Subtitle 2"/>
          <p:cNvSpPr>
            <a:spLocks noGrp="1"/>
          </p:cNvSpPr>
          <p:nvPr>
            <p:ph type="subTitle" idx="1"/>
          </p:nvPr>
        </p:nvSpPr>
        <p:spPr/>
        <p:txBody>
          <a:bodyPr>
            <a:normAutofit lnSpcReduction="10000"/>
          </a:bodyPr>
          <a:lstStyle/>
          <a:p>
            <a:r>
              <a:rPr lang="en-US" dirty="0" smtClean="0"/>
              <a:t>Robert Riestenberg and Aayush Singh</a:t>
            </a:r>
          </a:p>
          <a:p>
            <a:r>
              <a:rPr lang="en-US" dirty="0" smtClean="0"/>
              <a:t>Physics 141A</a:t>
            </a:r>
          </a:p>
          <a:p>
            <a:r>
              <a:rPr lang="en-US" dirty="0" smtClean="0"/>
              <a:t>April 23, 2013</a:t>
            </a:r>
            <a:endParaRPr lang="en-US" dirty="0"/>
          </a:p>
        </p:txBody>
      </p:sp>
      <p:sp>
        <p:nvSpPr>
          <p:cNvPr id="5" name="Slide Number Placeholder 4"/>
          <p:cNvSpPr>
            <a:spLocks noGrp="1"/>
          </p:cNvSpPr>
          <p:nvPr>
            <p:ph type="sldNum" sz="quarter" idx="11"/>
          </p:nvPr>
        </p:nvSpPr>
        <p:spPr/>
        <p:txBody>
          <a:bodyPr/>
          <a:lstStyle/>
          <a:p>
            <a:fld id="{CE8079A4-7AA8-4A4F-87E2-7781EC5097DD}" type="slidenum">
              <a:rPr lang="en-US" smtClean="0"/>
              <a:pPr/>
              <a:t>1</a:t>
            </a:fld>
            <a:endParaRPr lang="en-US"/>
          </a:p>
        </p:txBody>
      </p:sp>
      <p:pic>
        <p:nvPicPr>
          <p:cNvPr id="6" name="Picture 5"/>
          <p:cNvPicPr>
            <a:picLocks noChangeAspect="1"/>
          </p:cNvPicPr>
          <p:nvPr/>
        </p:nvPicPr>
        <p:blipFill>
          <a:blip r:embed="rId3"/>
          <a:stretch>
            <a:fillRect/>
          </a:stretch>
        </p:blipFill>
        <p:spPr>
          <a:xfrm>
            <a:off x="2116738" y="316432"/>
            <a:ext cx="4732766" cy="3992069"/>
          </a:xfrm>
          <a:prstGeom prst="rect">
            <a:avLst/>
          </a:prstGeom>
        </p:spPr>
      </p:pic>
      <p:sp>
        <p:nvSpPr>
          <p:cNvPr id="7" name="Rectangle 6"/>
          <p:cNvSpPr/>
          <p:nvPr/>
        </p:nvSpPr>
        <p:spPr>
          <a:xfrm>
            <a:off x="7469731" y="6611778"/>
            <a:ext cx="1674269" cy="246221"/>
          </a:xfrm>
          <a:prstGeom prst="rect">
            <a:avLst/>
          </a:prstGeom>
        </p:spPr>
        <p:txBody>
          <a:bodyPr wrap="none">
            <a:spAutoFit/>
          </a:bodyPr>
          <a:lstStyle/>
          <a:p>
            <a:r>
              <a:rPr lang="en-US" sz="1000" dirty="0">
                <a:hlinkClick r:id="rId4"/>
              </a:rPr>
              <a:t>http://solarcellstringer.com</a:t>
            </a:r>
            <a:endParaRPr lang="en-US" sz="1000" dirty="0"/>
          </a:p>
        </p:txBody>
      </p:sp>
    </p:spTree>
    <p:extLst>
      <p:ext uri="{BB962C8B-B14F-4D97-AF65-F5344CB8AC3E}">
        <p14:creationId xmlns:p14="http://schemas.microsoft.com/office/powerpoint/2010/main" val="29067019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3" y="566363"/>
            <a:ext cx="7924799" cy="1154097"/>
          </a:xfrm>
        </p:spPr>
        <p:txBody>
          <a:bodyPr>
            <a:normAutofit/>
          </a:bodyPr>
          <a:lstStyle/>
          <a:p>
            <a:endParaRPr lang="en-US" dirty="0"/>
          </a:p>
        </p:txBody>
      </p:sp>
      <p:pic>
        <p:nvPicPr>
          <p:cNvPr id="4" name="Picture 3"/>
          <p:cNvPicPr>
            <a:picLocks noChangeAspect="1"/>
          </p:cNvPicPr>
          <p:nvPr/>
        </p:nvPicPr>
        <p:blipFill>
          <a:blip r:embed="rId2"/>
          <a:stretch>
            <a:fillRect/>
          </a:stretch>
        </p:blipFill>
        <p:spPr>
          <a:xfrm>
            <a:off x="173310" y="850549"/>
            <a:ext cx="8771467" cy="5826646"/>
          </a:xfrm>
          <a:prstGeom prst="rect">
            <a:avLst/>
          </a:prstGeom>
        </p:spPr>
      </p:pic>
      <p:sp>
        <p:nvSpPr>
          <p:cNvPr id="6" name="Slide Number Placeholder 5"/>
          <p:cNvSpPr>
            <a:spLocks noGrp="1"/>
          </p:cNvSpPr>
          <p:nvPr>
            <p:ph type="sldNum" sz="quarter" idx="12"/>
          </p:nvPr>
        </p:nvSpPr>
        <p:spPr/>
        <p:txBody>
          <a:bodyPr/>
          <a:lstStyle/>
          <a:p>
            <a:fld id="{CE8079A4-7AA8-4A4F-87E2-7781EC5097DD}" type="slidenum">
              <a:rPr lang="en-US" smtClean="0"/>
              <a:pPr/>
              <a:t>10</a:t>
            </a:fld>
            <a:endParaRPr lang="en-US"/>
          </a:p>
        </p:txBody>
      </p:sp>
      <p:sp>
        <p:nvSpPr>
          <p:cNvPr id="3" name="Rectangle 2"/>
          <p:cNvSpPr/>
          <p:nvPr/>
        </p:nvSpPr>
        <p:spPr>
          <a:xfrm>
            <a:off x="0" y="0"/>
            <a:ext cx="4572000" cy="246221"/>
          </a:xfrm>
          <a:prstGeom prst="rect">
            <a:avLst/>
          </a:prstGeom>
        </p:spPr>
        <p:txBody>
          <a:bodyPr>
            <a:spAutoFit/>
          </a:bodyPr>
          <a:lstStyle/>
          <a:p>
            <a:r>
              <a:rPr lang="en-US" sz="1000" dirty="0">
                <a:hlinkClick r:id="rId3"/>
              </a:rPr>
              <a:t>http://upload.wikimedia.org/wikipedia/commons/</a:t>
            </a:r>
            <a:endParaRPr lang="en-US" sz="1000" dirty="0"/>
          </a:p>
        </p:txBody>
      </p:sp>
    </p:spTree>
    <p:extLst>
      <p:ext uri="{BB962C8B-B14F-4D97-AF65-F5344CB8AC3E}">
        <p14:creationId xmlns:p14="http://schemas.microsoft.com/office/powerpoint/2010/main" val="2375533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79515"/>
            <a:ext cx="7315200" cy="1154097"/>
          </a:xfrm>
        </p:spPr>
        <p:txBody>
          <a:bodyPr>
            <a:normAutofit/>
          </a:bodyPr>
          <a:lstStyle/>
          <a:p>
            <a:r>
              <a:rPr lang="en-US" dirty="0" smtClean="0"/>
              <a:t>Efficiency of Solar Cells</a:t>
            </a:r>
            <a:endParaRPr lang="en-US" dirty="0"/>
          </a:p>
        </p:txBody>
      </p:sp>
      <p:sp>
        <p:nvSpPr>
          <p:cNvPr id="3" name="Content Placeholder 2"/>
          <p:cNvSpPr>
            <a:spLocks noGrp="1"/>
          </p:cNvSpPr>
          <p:nvPr>
            <p:ph idx="1"/>
          </p:nvPr>
        </p:nvSpPr>
        <p:spPr>
          <a:xfrm>
            <a:off x="914400" y="1976967"/>
            <a:ext cx="4950211" cy="4881033"/>
          </a:xfrm>
        </p:spPr>
        <p:txBody>
          <a:bodyPr>
            <a:normAutofit/>
          </a:bodyPr>
          <a:lstStyle/>
          <a:p>
            <a:r>
              <a:rPr lang="en-US" dirty="0" smtClean="0"/>
              <a:t>In 1961 William Shockley and Hans </a:t>
            </a:r>
            <a:r>
              <a:rPr lang="en-US" dirty="0" err="1" smtClean="0"/>
              <a:t>Queisser</a:t>
            </a:r>
            <a:r>
              <a:rPr lang="en-US" dirty="0" smtClean="0"/>
              <a:t> calculated the maximum theoretical efficiency of an ideal single </a:t>
            </a:r>
            <a:r>
              <a:rPr lang="en-US" dirty="0" err="1" smtClean="0"/>
              <a:t>p-n</a:t>
            </a:r>
            <a:r>
              <a:rPr lang="en-US" dirty="0" smtClean="0"/>
              <a:t> junction. </a:t>
            </a:r>
          </a:p>
          <a:p>
            <a:r>
              <a:rPr lang="en-US" dirty="0" smtClean="0"/>
              <a:t>The total efficiency is defined as follows:</a:t>
            </a:r>
          </a:p>
          <a:p>
            <a:endParaRPr lang="en-US" dirty="0" smtClean="0"/>
          </a:p>
          <a:p>
            <a:endParaRPr lang="en-US" dirty="0" smtClean="0"/>
          </a:p>
          <a:p>
            <a:pPr>
              <a:buNone/>
            </a:pPr>
            <a:r>
              <a:rPr lang="en-US" dirty="0" smtClean="0"/>
              <a:t>  where </a:t>
            </a:r>
            <a:r>
              <a:rPr lang="en-US" i="1" dirty="0" err="1" smtClean="0"/>
              <a:t>u(x</a:t>
            </a:r>
            <a:r>
              <a:rPr lang="en-US" i="1" baseline="-25000" dirty="0" err="1" smtClean="0"/>
              <a:t>g</a:t>
            </a:r>
            <a:r>
              <a:rPr lang="en-US" i="1" dirty="0" smtClean="0"/>
              <a:t>) </a:t>
            </a:r>
            <a:r>
              <a:rPr lang="en-US" dirty="0" smtClean="0"/>
              <a:t>accounts for energy gap losses, </a:t>
            </a:r>
            <a:r>
              <a:rPr lang="en-US" i="1" dirty="0" err="1" smtClean="0"/>
              <a:t>v(x</a:t>
            </a:r>
            <a:r>
              <a:rPr lang="en-US" i="1" baseline="-25000" dirty="0" err="1" smtClean="0"/>
              <a:t>g</a:t>
            </a:r>
            <a:r>
              <a:rPr lang="en-US" i="1" dirty="0" err="1" smtClean="0"/>
              <a:t>,x</a:t>
            </a:r>
            <a:r>
              <a:rPr lang="en-US" i="1" baseline="-25000" dirty="0" err="1" smtClean="0"/>
              <a:t>c</a:t>
            </a:r>
            <a:r>
              <a:rPr lang="en-US" i="1" dirty="0" err="1" smtClean="0"/>
              <a:t>,f</a:t>
            </a:r>
            <a:r>
              <a:rPr lang="en-US" i="1" dirty="0" smtClean="0"/>
              <a:t>) </a:t>
            </a:r>
            <a:r>
              <a:rPr lang="en-US" dirty="0" smtClean="0"/>
              <a:t>denotes the ratio of the operational voltage to the energy gap, </a:t>
            </a:r>
            <a:r>
              <a:rPr lang="en-US" i="1" dirty="0" err="1" smtClean="0"/>
              <a:t>m(x</a:t>
            </a:r>
            <a:r>
              <a:rPr lang="en-US" i="1" baseline="-25000" dirty="0" err="1" smtClean="0"/>
              <a:t>g</a:t>
            </a:r>
            <a:r>
              <a:rPr lang="en-US" i="1" dirty="0" err="1" smtClean="0"/>
              <a:t>,x</a:t>
            </a:r>
            <a:r>
              <a:rPr lang="en-US" i="1" baseline="-25000" dirty="0" err="1" smtClean="0"/>
              <a:t>c</a:t>
            </a:r>
            <a:r>
              <a:rPr lang="en-US" i="1" dirty="0" err="1" smtClean="0"/>
              <a:t>,f</a:t>
            </a:r>
            <a:r>
              <a:rPr lang="en-US" i="1" dirty="0" smtClean="0"/>
              <a:t>) </a:t>
            </a:r>
            <a:r>
              <a:rPr lang="en-US" dirty="0" smtClean="0"/>
              <a:t>is the impedance matching factor, and </a:t>
            </a:r>
            <a:r>
              <a:rPr lang="en-US" i="1" dirty="0" err="1" smtClean="0"/>
              <a:t>t</a:t>
            </a:r>
            <a:r>
              <a:rPr lang="en-US" i="1" baseline="-25000" dirty="0" err="1" smtClean="0"/>
              <a:t>s</a:t>
            </a:r>
            <a:r>
              <a:rPr lang="en-US" dirty="0" smtClean="0"/>
              <a:t> is the probability that an electron-hole pair will be produced from a photon.   </a:t>
            </a:r>
            <a:endParaRPr lang="en-US" dirty="0"/>
          </a:p>
        </p:txBody>
      </p:sp>
      <p:pic>
        <p:nvPicPr>
          <p:cNvPr id="5" name="Picture 4"/>
          <p:cNvPicPr>
            <a:picLocks noChangeAspect="1"/>
          </p:cNvPicPr>
          <p:nvPr/>
        </p:nvPicPr>
        <p:blipFill>
          <a:blip r:embed="rId2"/>
          <a:stretch>
            <a:fillRect/>
          </a:stretch>
        </p:blipFill>
        <p:spPr>
          <a:xfrm>
            <a:off x="6651262" y="1733612"/>
            <a:ext cx="1859280" cy="2324100"/>
          </a:xfrm>
          <a:prstGeom prst="rect">
            <a:avLst/>
          </a:prstGeom>
        </p:spPr>
      </p:pic>
      <p:pic>
        <p:nvPicPr>
          <p:cNvPr id="6" name="Picture 5"/>
          <p:cNvPicPr>
            <a:picLocks noChangeAspect="1"/>
          </p:cNvPicPr>
          <p:nvPr/>
        </p:nvPicPr>
        <p:blipFill>
          <a:blip r:embed="rId3"/>
          <a:stretch>
            <a:fillRect/>
          </a:stretch>
        </p:blipFill>
        <p:spPr>
          <a:xfrm>
            <a:off x="6370320" y="4301067"/>
            <a:ext cx="2454153" cy="2279894"/>
          </a:xfrm>
          <a:prstGeom prst="rect">
            <a:avLst/>
          </a:prstGeom>
        </p:spPr>
      </p:pic>
      <p:sp>
        <p:nvSpPr>
          <p:cNvPr id="8" name="Slide Number Placeholder 7"/>
          <p:cNvSpPr>
            <a:spLocks noGrp="1"/>
          </p:cNvSpPr>
          <p:nvPr>
            <p:ph type="sldNum" sz="quarter" idx="12"/>
          </p:nvPr>
        </p:nvSpPr>
        <p:spPr/>
        <p:txBody>
          <a:bodyPr/>
          <a:lstStyle/>
          <a:p>
            <a:fld id="{CE8079A4-7AA8-4A4F-87E2-7781EC5097DD}" type="slidenum">
              <a:rPr lang="en-US" smtClean="0"/>
              <a:pPr/>
              <a:t>11</a:t>
            </a:fld>
            <a:endParaRPr lang="en-US"/>
          </a:p>
        </p:txBody>
      </p:sp>
      <p:pic>
        <p:nvPicPr>
          <p:cNvPr id="9" name="Picture 8"/>
          <p:cNvPicPr>
            <a:picLocks noChangeAspect="1"/>
          </p:cNvPicPr>
          <p:nvPr/>
        </p:nvPicPr>
        <p:blipFill>
          <a:blip r:embed="rId4"/>
          <a:stretch>
            <a:fillRect/>
          </a:stretch>
        </p:blipFill>
        <p:spPr>
          <a:xfrm>
            <a:off x="584314" y="3721777"/>
            <a:ext cx="5479520" cy="579290"/>
          </a:xfrm>
          <a:prstGeom prst="rect">
            <a:avLst/>
          </a:prstGeom>
        </p:spPr>
      </p:pic>
      <p:sp>
        <p:nvSpPr>
          <p:cNvPr id="10" name="TextBox 9"/>
          <p:cNvSpPr txBox="1"/>
          <p:nvPr/>
        </p:nvSpPr>
        <p:spPr>
          <a:xfrm>
            <a:off x="6668118" y="4054846"/>
            <a:ext cx="1587500" cy="246221"/>
          </a:xfrm>
          <a:prstGeom prst="rect">
            <a:avLst/>
          </a:prstGeom>
          <a:noFill/>
        </p:spPr>
        <p:txBody>
          <a:bodyPr wrap="square" rtlCol="0">
            <a:spAutoFit/>
          </a:bodyPr>
          <a:lstStyle/>
          <a:p>
            <a:r>
              <a:rPr lang="en-US" sz="1000" dirty="0" smtClean="0"/>
              <a:t>(</a:t>
            </a:r>
            <a:r>
              <a:rPr lang="en-US" sz="1000" dirty="0" err="1" smtClean="0"/>
              <a:t>Wikipedia</a:t>
            </a:r>
            <a:r>
              <a:rPr lang="en-US" sz="1000" dirty="0" smtClean="0"/>
              <a:t>)</a:t>
            </a:r>
            <a:endParaRPr lang="en-US" sz="1000" dirty="0"/>
          </a:p>
        </p:txBody>
      </p:sp>
      <p:sp>
        <p:nvSpPr>
          <p:cNvPr id="4" name="Rectangle 3"/>
          <p:cNvSpPr/>
          <p:nvPr/>
        </p:nvSpPr>
        <p:spPr>
          <a:xfrm>
            <a:off x="6370320" y="6580961"/>
            <a:ext cx="1973517" cy="246221"/>
          </a:xfrm>
          <a:prstGeom prst="rect">
            <a:avLst/>
          </a:prstGeom>
        </p:spPr>
        <p:txBody>
          <a:bodyPr wrap="none">
            <a:spAutoFit/>
          </a:bodyPr>
          <a:lstStyle/>
          <a:p>
            <a:r>
              <a:rPr lang="en-US" sz="1000" dirty="0">
                <a:hlinkClick r:id="rId5"/>
              </a:rPr>
              <a:t>/www.ulm.de/sixcms/media.php</a:t>
            </a:r>
            <a:endParaRPr lang="en-US" sz="1000" dirty="0"/>
          </a:p>
        </p:txBody>
      </p:sp>
    </p:spTree>
    <p:extLst>
      <p:ext uri="{BB962C8B-B14F-4D97-AF65-F5344CB8AC3E}">
        <p14:creationId xmlns:p14="http://schemas.microsoft.com/office/powerpoint/2010/main" val="2375533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799" y="579515"/>
            <a:ext cx="7793801" cy="1154097"/>
          </a:xfrm>
        </p:spPr>
        <p:txBody>
          <a:bodyPr>
            <a:normAutofit fontScale="90000"/>
          </a:bodyPr>
          <a:lstStyle/>
          <a:p>
            <a:r>
              <a:rPr lang="en-US" dirty="0" smtClean="0"/>
              <a:t>Ultimate Efficiency Derivation: Assumptions</a:t>
            </a:r>
            <a:endParaRPr lang="en-US" dirty="0"/>
          </a:p>
        </p:txBody>
      </p:sp>
      <p:sp>
        <p:nvSpPr>
          <p:cNvPr id="3" name="Content Placeholder 2"/>
          <p:cNvSpPr>
            <a:spLocks noGrp="1"/>
          </p:cNvSpPr>
          <p:nvPr>
            <p:ph idx="1"/>
          </p:nvPr>
        </p:nvSpPr>
        <p:spPr>
          <a:xfrm>
            <a:off x="660400" y="1733612"/>
            <a:ext cx="4453467" cy="5124388"/>
          </a:xfrm>
        </p:spPr>
        <p:txBody>
          <a:bodyPr>
            <a:normAutofit lnSpcReduction="10000"/>
          </a:bodyPr>
          <a:lstStyle/>
          <a:p>
            <a:r>
              <a:rPr lang="en-US" dirty="0" smtClean="0"/>
              <a:t>The solar frequency spectrum can be approximated as a black body emitter at 5800 K.</a:t>
            </a:r>
            <a:endParaRPr lang="en-US" dirty="0"/>
          </a:p>
          <a:p>
            <a:r>
              <a:rPr lang="en-US" dirty="0" smtClean="0"/>
              <a:t>No photons with energy less than the band gap energy are absorbed.</a:t>
            </a:r>
          </a:p>
          <a:p>
            <a:r>
              <a:rPr lang="en-US" dirty="0" smtClean="0"/>
              <a:t>All photons with energy greater than the band gap energy are absorbed.</a:t>
            </a:r>
          </a:p>
          <a:p>
            <a:r>
              <a:rPr lang="en-US" dirty="0" smtClean="0"/>
              <a:t>The useful electrical energy generated from each absorbed photon is equal to the band gap energy.</a:t>
            </a:r>
          </a:p>
          <a:p>
            <a:r>
              <a:rPr lang="en-US" dirty="0" smtClean="0"/>
              <a:t>The system consists of a spherical p-n junction (with </a:t>
            </a:r>
            <a:r>
              <a:rPr lang="en-US" dirty="0" err="1" smtClean="0"/>
              <a:t>T</a:t>
            </a:r>
            <a:r>
              <a:rPr lang="en-US" baseline="-25000" dirty="0" err="1" smtClean="0"/>
              <a:t>c</a:t>
            </a:r>
            <a:r>
              <a:rPr lang="en-US" dirty="0" smtClean="0"/>
              <a:t>= 0 K) surrounded by a spherical black body emitter (with </a:t>
            </a:r>
            <a:r>
              <a:rPr lang="en-US" dirty="0" err="1" smtClean="0"/>
              <a:t>T</a:t>
            </a:r>
            <a:r>
              <a:rPr lang="en-US" baseline="-25000" dirty="0" err="1" smtClean="0"/>
              <a:t>s</a:t>
            </a:r>
            <a:r>
              <a:rPr lang="en-US" dirty="0" smtClean="0"/>
              <a:t>= 5800 K).</a:t>
            </a:r>
          </a:p>
          <a:p>
            <a:endParaRPr lang="en-US" dirty="0" smtClean="0"/>
          </a:p>
        </p:txBody>
      </p:sp>
      <p:pic>
        <p:nvPicPr>
          <p:cNvPr id="4" name="Picture 3"/>
          <p:cNvPicPr>
            <a:picLocks noChangeAspect="1"/>
          </p:cNvPicPr>
          <p:nvPr/>
        </p:nvPicPr>
        <p:blipFill>
          <a:blip r:embed="rId3"/>
          <a:stretch>
            <a:fillRect/>
          </a:stretch>
        </p:blipFill>
        <p:spPr>
          <a:xfrm>
            <a:off x="6220875" y="4269914"/>
            <a:ext cx="2008725" cy="2233582"/>
          </a:xfrm>
          <a:prstGeom prst="rect">
            <a:avLst/>
          </a:prstGeom>
        </p:spPr>
      </p:pic>
      <p:pic>
        <p:nvPicPr>
          <p:cNvPr id="5" name="Picture 4"/>
          <p:cNvPicPr>
            <a:picLocks noChangeAspect="1"/>
          </p:cNvPicPr>
          <p:nvPr/>
        </p:nvPicPr>
        <p:blipFill>
          <a:blip r:embed="rId4"/>
          <a:stretch>
            <a:fillRect/>
          </a:stretch>
        </p:blipFill>
        <p:spPr>
          <a:xfrm>
            <a:off x="5253024" y="1265608"/>
            <a:ext cx="3890976" cy="3004306"/>
          </a:xfrm>
          <a:prstGeom prst="rect">
            <a:avLst/>
          </a:prstGeom>
        </p:spPr>
      </p:pic>
      <p:sp>
        <p:nvSpPr>
          <p:cNvPr id="7" name="Slide Number Placeholder 6"/>
          <p:cNvSpPr>
            <a:spLocks noGrp="1"/>
          </p:cNvSpPr>
          <p:nvPr>
            <p:ph type="sldNum" sz="quarter" idx="12"/>
          </p:nvPr>
        </p:nvSpPr>
        <p:spPr/>
        <p:txBody>
          <a:bodyPr/>
          <a:lstStyle/>
          <a:p>
            <a:fld id="{CE8079A4-7AA8-4A4F-87E2-7781EC5097DD}" type="slidenum">
              <a:rPr lang="en-US" smtClean="0"/>
              <a:pPr/>
              <a:t>12</a:t>
            </a:fld>
            <a:endParaRPr lang="en-US"/>
          </a:p>
        </p:txBody>
      </p:sp>
      <p:sp>
        <p:nvSpPr>
          <p:cNvPr id="8" name="TextBox 7"/>
          <p:cNvSpPr txBox="1"/>
          <p:nvPr/>
        </p:nvSpPr>
        <p:spPr>
          <a:xfrm>
            <a:off x="5253024" y="4197643"/>
            <a:ext cx="1587500" cy="246221"/>
          </a:xfrm>
          <a:prstGeom prst="rect">
            <a:avLst/>
          </a:prstGeom>
          <a:noFill/>
        </p:spPr>
        <p:txBody>
          <a:bodyPr wrap="square" rtlCol="0">
            <a:spAutoFit/>
          </a:bodyPr>
          <a:lstStyle/>
          <a:p>
            <a:r>
              <a:rPr lang="en-US" sz="1000" dirty="0" smtClean="0"/>
              <a:t>(</a:t>
            </a:r>
            <a:r>
              <a:rPr lang="en-US" sz="1000" dirty="0" err="1" smtClean="0"/>
              <a:t>Wikipedia</a:t>
            </a:r>
            <a:r>
              <a:rPr lang="en-US" sz="1000" dirty="0" smtClean="0"/>
              <a:t>)</a:t>
            </a:r>
            <a:endParaRPr lang="en-US" sz="1000" dirty="0"/>
          </a:p>
        </p:txBody>
      </p:sp>
      <p:sp>
        <p:nvSpPr>
          <p:cNvPr id="9" name="TextBox 8"/>
          <p:cNvSpPr txBox="1"/>
          <p:nvPr/>
        </p:nvSpPr>
        <p:spPr>
          <a:xfrm>
            <a:off x="6238271" y="6611779"/>
            <a:ext cx="1587500" cy="246221"/>
          </a:xfrm>
          <a:prstGeom prst="rect">
            <a:avLst/>
          </a:prstGeom>
          <a:noFill/>
        </p:spPr>
        <p:txBody>
          <a:bodyPr wrap="square" rtlCol="0">
            <a:spAutoFit/>
          </a:bodyPr>
          <a:lstStyle/>
          <a:p>
            <a:r>
              <a:rPr lang="en-US" sz="1000" dirty="0" smtClean="0"/>
              <a:t>(Liao, Hsu)</a:t>
            </a:r>
            <a:endParaRPr lang="en-US" sz="1000" dirty="0"/>
          </a:p>
        </p:txBody>
      </p:sp>
    </p:spTree>
    <p:extLst>
      <p:ext uri="{BB962C8B-B14F-4D97-AF65-F5344CB8AC3E}">
        <p14:creationId xmlns:p14="http://schemas.microsoft.com/office/powerpoint/2010/main" val="2375533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605" y="579515"/>
            <a:ext cx="7743995" cy="1154097"/>
          </a:xfrm>
        </p:spPr>
        <p:txBody>
          <a:bodyPr>
            <a:normAutofit/>
          </a:bodyPr>
          <a:lstStyle/>
          <a:p>
            <a:r>
              <a:rPr lang="en-US" dirty="0" smtClean="0"/>
              <a:t>Parameters and Definitions</a:t>
            </a:r>
            <a:endParaRPr lang="en-US" dirty="0"/>
          </a:p>
        </p:txBody>
      </p:sp>
      <p:pic>
        <p:nvPicPr>
          <p:cNvPr id="7" name="Picture 6"/>
          <p:cNvPicPr>
            <a:picLocks noChangeAspect="1"/>
          </p:cNvPicPr>
          <p:nvPr/>
        </p:nvPicPr>
        <p:blipFill>
          <a:blip r:embed="rId2"/>
          <a:stretch>
            <a:fillRect/>
          </a:stretch>
        </p:blipFill>
        <p:spPr>
          <a:xfrm>
            <a:off x="914400" y="1919879"/>
            <a:ext cx="7255865" cy="2130309"/>
          </a:xfrm>
          <a:prstGeom prst="rect">
            <a:avLst/>
          </a:prstGeom>
        </p:spPr>
      </p:pic>
      <p:pic>
        <p:nvPicPr>
          <p:cNvPr id="8" name="Picture 7"/>
          <p:cNvPicPr>
            <a:picLocks noChangeAspect="1"/>
          </p:cNvPicPr>
          <p:nvPr/>
        </p:nvPicPr>
        <p:blipFill>
          <a:blip r:embed="rId3"/>
          <a:stretch>
            <a:fillRect/>
          </a:stretch>
        </p:blipFill>
        <p:spPr>
          <a:xfrm>
            <a:off x="2916767" y="4050188"/>
            <a:ext cx="1283683" cy="693883"/>
          </a:xfrm>
          <a:prstGeom prst="rect">
            <a:avLst/>
          </a:prstGeom>
        </p:spPr>
      </p:pic>
      <p:pic>
        <p:nvPicPr>
          <p:cNvPr id="9" name="Picture 8"/>
          <p:cNvPicPr>
            <a:picLocks noChangeAspect="1"/>
          </p:cNvPicPr>
          <p:nvPr/>
        </p:nvPicPr>
        <p:blipFill>
          <a:blip r:embed="rId4"/>
          <a:stretch>
            <a:fillRect/>
          </a:stretch>
        </p:blipFill>
        <p:spPr>
          <a:xfrm>
            <a:off x="4775200" y="4050188"/>
            <a:ext cx="1057345" cy="693883"/>
          </a:xfrm>
          <a:prstGeom prst="rect">
            <a:avLst/>
          </a:prstGeom>
        </p:spPr>
      </p:pic>
      <p:pic>
        <p:nvPicPr>
          <p:cNvPr id="11" name="Picture 10"/>
          <p:cNvPicPr>
            <a:picLocks noChangeAspect="1"/>
          </p:cNvPicPr>
          <p:nvPr/>
        </p:nvPicPr>
        <p:blipFill>
          <a:blip r:embed="rId5"/>
          <a:stretch>
            <a:fillRect/>
          </a:stretch>
        </p:blipFill>
        <p:spPr>
          <a:xfrm>
            <a:off x="0" y="4744071"/>
            <a:ext cx="9144000" cy="1240353"/>
          </a:xfrm>
          <a:prstGeom prst="rect">
            <a:avLst/>
          </a:prstGeom>
        </p:spPr>
      </p:pic>
      <p:sp>
        <p:nvSpPr>
          <p:cNvPr id="12" name="Slide Number Placeholder 11"/>
          <p:cNvSpPr>
            <a:spLocks noGrp="1"/>
          </p:cNvSpPr>
          <p:nvPr>
            <p:ph type="sldNum" sz="quarter" idx="12"/>
          </p:nvPr>
        </p:nvSpPr>
        <p:spPr/>
        <p:txBody>
          <a:bodyPr/>
          <a:lstStyle/>
          <a:p>
            <a:fld id="{CE8079A4-7AA8-4A4F-87E2-7781EC5097DD}" type="slidenum">
              <a:rPr lang="en-US" smtClean="0"/>
              <a:pPr/>
              <a:t>13</a:t>
            </a:fld>
            <a:endParaRPr lang="en-US"/>
          </a:p>
        </p:txBody>
      </p:sp>
      <p:sp>
        <p:nvSpPr>
          <p:cNvPr id="10" name="TextBox 9"/>
          <p:cNvSpPr txBox="1"/>
          <p:nvPr/>
        </p:nvSpPr>
        <p:spPr>
          <a:xfrm>
            <a:off x="0" y="6609614"/>
            <a:ext cx="1587500" cy="246221"/>
          </a:xfrm>
          <a:prstGeom prst="rect">
            <a:avLst/>
          </a:prstGeom>
          <a:noFill/>
        </p:spPr>
        <p:txBody>
          <a:bodyPr wrap="square" rtlCol="0">
            <a:spAutoFit/>
          </a:bodyPr>
          <a:lstStyle/>
          <a:p>
            <a:r>
              <a:rPr lang="en-US" sz="1000" dirty="0" smtClean="0"/>
              <a:t>(Liao, Hsu)</a:t>
            </a:r>
            <a:endParaRPr lang="en-US" sz="1000" dirty="0"/>
          </a:p>
        </p:txBody>
      </p:sp>
    </p:spTree>
    <p:extLst>
      <p:ext uri="{BB962C8B-B14F-4D97-AF65-F5344CB8AC3E}">
        <p14:creationId xmlns:p14="http://schemas.microsoft.com/office/powerpoint/2010/main" val="2375533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399" y="1461340"/>
            <a:ext cx="7714424" cy="5396660"/>
          </a:xfrm>
        </p:spPr>
        <p:txBody>
          <a:bodyPr/>
          <a:lstStyle/>
          <a:p>
            <a:r>
              <a:rPr lang="en-US" dirty="0" smtClean="0"/>
              <a:t>Photons obey Bose-Einstein statistics, so Q</a:t>
            </a:r>
            <a:r>
              <a:rPr lang="en-US" baseline="-25000" dirty="0" smtClean="0"/>
              <a:t>S</a:t>
            </a:r>
            <a:r>
              <a:rPr lang="en-US" dirty="0" smtClean="0"/>
              <a:t> (the number of quanta of frequency greater than </a:t>
            </a:r>
            <a:r>
              <a:rPr lang="en-US" dirty="0" err="1" smtClean="0"/>
              <a:t>ν</a:t>
            </a:r>
            <a:r>
              <a:rPr lang="en-US" baseline="-25000" dirty="0" err="1" smtClean="0"/>
              <a:t>g</a:t>
            </a:r>
            <a:r>
              <a:rPr lang="en-US" dirty="0" smtClean="0"/>
              <a:t>) can be calculated based on the Planck distribution.</a:t>
            </a:r>
          </a:p>
          <a:p>
            <a:endParaRPr lang="en-US" dirty="0"/>
          </a:p>
          <a:p>
            <a:endParaRPr lang="en-US" dirty="0" smtClean="0"/>
          </a:p>
          <a:p>
            <a:endParaRPr lang="en-US" dirty="0"/>
          </a:p>
          <a:p>
            <a:pPr marL="45720" indent="0">
              <a:buNone/>
            </a:pPr>
            <a:endParaRPr lang="en-US" dirty="0" smtClean="0"/>
          </a:p>
          <a:p>
            <a:pPr marL="45720" indent="0">
              <a:buNone/>
            </a:pPr>
            <a:endParaRPr lang="en-US" dirty="0" smtClean="0"/>
          </a:p>
          <a:p>
            <a:r>
              <a:rPr lang="en-US" dirty="0" smtClean="0"/>
              <a:t>The three-dimensional density of states is proportional to K</a:t>
            </a:r>
            <a:r>
              <a:rPr lang="en-US" baseline="30000" dirty="0" smtClean="0"/>
              <a:t>2</a:t>
            </a:r>
            <a:r>
              <a:rPr lang="en-US" dirty="0" smtClean="0"/>
              <a:t> (lecture) and the photon dispersion relation (just as for phonons) is as follows:</a:t>
            </a:r>
          </a:p>
          <a:p>
            <a:endParaRPr lang="en-US" dirty="0"/>
          </a:p>
          <a:p>
            <a:endParaRPr lang="en-US" dirty="0" smtClean="0"/>
          </a:p>
          <a:p>
            <a:endParaRPr lang="en-US" dirty="0" smtClean="0"/>
          </a:p>
          <a:p>
            <a:r>
              <a:rPr lang="en-US" dirty="0" smtClean="0"/>
              <a:t>Therefore, the density of states (</a:t>
            </a:r>
            <a:r>
              <a:rPr lang="en-US" dirty="0" err="1" smtClean="0"/>
              <a:t>dN/dν</a:t>
            </a:r>
            <a:r>
              <a:rPr lang="en-US" dirty="0" smtClean="0"/>
              <a:t>) is proportional to ν</a:t>
            </a:r>
            <a:r>
              <a:rPr lang="en-US" baseline="30000" dirty="0" smtClean="0"/>
              <a:t>2</a:t>
            </a:r>
            <a:r>
              <a:rPr lang="en-US" dirty="0" smtClean="0"/>
              <a:t>/c</a:t>
            </a:r>
            <a:r>
              <a:rPr lang="en-US" baseline="30000" dirty="0" smtClean="0"/>
              <a:t>2</a:t>
            </a:r>
            <a:r>
              <a:rPr lang="en-US" dirty="0" smtClean="0"/>
              <a:t>.</a:t>
            </a:r>
          </a:p>
          <a:p>
            <a:endParaRPr lang="en-US" dirty="0" smtClean="0"/>
          </a:p>
          <a:p>
            <a:pPr marL="45720" indent="0">
              <a:buNone/>
            </a:pPr>
            <a:endParaRPr lang="en-US" dirty="0" smtClean="0"/>
          </a:p>
          <a:p>
            <a:endParaRPr lang="en-US" dirty="0"/>
          </a:p>
        </p:txBody>
      </p:sp>
      <p:pic>
        <p:nvPicPr>
          <p:cNvPr id="6" name="Picture 5"/>
          <p:cNvPicPr>
            <a:picLocks noChangeAspect="1"/>
          </p:cNvPicPr>
          <p:nvPr/>
        </p:nvPicPr>
        <p:blipFill>
          <a:blip r:embed="rId3"/>
          <a:stretch>
            <a:fillRect/>
          </a:stretch>
        </p:blipFill>
        <p:spPr>
          <a:xfrm>
            <a:off x="3149599" y="5175650"/>
            <a:ext cx="2670735" cy="952500"/>
          </a:xfrm>
          <a:prstGeom prst="rect">
            <a:avLst/>
          </a:prstGeom>
        </p:spPr>
      </p:pic>
      <p:sp>
        <p:nvSpPr>
          <p:cNvPr id="9" name="Slide Number Placeholder 8"/>
          <p:cNvSpPr>
            <a:spLocks noGrp="1"/>
          </p:cNvSpPr>
          <p:nvPr>
            <p:ph type="sldNum" sz="quarter" idx="12"/>
          </p:nvPr>
        </p:nvSpPr>
        <p:spPr/>
        <p:txBody>
          <a:bodyPr/>
          <a:lstStyle/>
          <a:p>
            <a:fld id="{CE8079A4-7AA8-4A4F-87E2-7781EC5097DD}" type="slidenum">
              <a:rPr lang="en-US" smtClean="0"/>
              <a:pPr/>
              <a:t>14</a:t>
            </a:fld>
            <a:endParaRPr lang="en-US"/>
          </a:p>
        </p:txBody>
      </p:sp>
      <p:sp>
        <p:nvSpPr>
          <p:cNvPr id="12" name="Title 1"/>
          <p:cNvSpPr>
            <a:spLocks noGrp="1"/>
          </p:cNvSpPr>
          <p:nvPr>
            <p:ph type="title"/>
          </p:nvPr>
        </p:nvSpPr>
        <p:spPr>
          <a:xfrm>
            <a:off x="435799" y="8371"/>
            <a:ext cx="7819819" cy="1154097"/>
          </a:xfrm>
        </p:spPr>
        <p:txBody>
          <a:bodyPr>
            <a:normAutofit/>
          </a:bodyPr>
          <a:lstStyle/>
          <a:p>
            <a:r>
              <a:rPr lang="en-US" dirty="0" smtClean="0"/>
              <a:t>Ultimate Efficiency Derivation</a:t>
            </a:r>
            <a:endParaRPr lang="en-US" dirty="0"/>
          </a:p>
        </p:txBody>
      </p:sp>
      <p:pic>
        <p:nvPicPr>
          <p:cNvPr id="13" name="Picture 12"/>
          <p:cNvPicPr>
            <a:picLocks noChangeAspect="1"/>
          </p:cNvPicPr>
          <p:nvPr/>
        </p:nvPicPr>
        <p:blipFill>
          <a:blip r:embed="rId4"/>
          <a:stretch>
            <a:fillRect/>
          </a:stretch>
        </p:blipFill>
        <p:spPr>
          <a:xfrm>
            <a:off x="1511300" y="2597150"/>
            <a:ext cx="6121400" cy="1663700"/>
          </a:xfrm>
          <a:prstGeom prst="rect">
            <a:avLst/>
          </a:prstGeom>
        </p:spPr>
      </p:pic>
    </p:spTree>
    <p:extLst>
      <p:ext uri="{BB962C8B-B14F-4D97-AF65-F5344CB8AC3E}">
        <p14:creationId xmlns:p14="http://schemas.microsoft.com/office/powerpoint/2010/main" val="2375533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852697"/>
            <a:ext cx="9144000" cy="4369014"/>
          </a:xfrm>
          <a:prstGeom prst="rect">
            <a:avLst/>
          </a:prstGeom>
        </p:spPr>
      </p:pic>
      <p:sp>
        <p:nvSpPr>
          <p:cNvPr id="4" name="Slide Number Placeholder 3"/>
          <p:cNvSpPr>
            <a:spLocks noGrp="1"/>
          </p:cNvSpPr>
          <p:nvPr>
            <p:ph type="sldNum" sz="quarter" idx="12"/>
          </p:nvPr>
        </p:nvSpPr>
        <p:spPr/>
        <p:txBody>
          <a:bodyPr/>
          <a:lstStyle/>
          <a:p>
            <a:fld id="{CE8079A4-7AA8-4A4F-87E2-7781EC5097DD}" type="slidenum">
              <a:rPr lang="en-US" smtClean="0"/>
              <a:pPr/>
              <a:t>15</a:t>
            </a:fld>
            <a:endParaRPr lang="en-US"/>
          </a:p>
        </p:txBody>
      </p:sp>
      <p:sp>
        <p:nvSpPr>
          <p:cNvPr id="8" name="Title 1"/>
          <p:cNvSpPr>
            <a:spLocks noGrp="1"/>
          </p:cNvSpPr>
          <p:nvPr>
            <p:ph type="title"/>
          </p:nvPr>
        </p:nvSpPr>
        <p:spPr>
          <a:xfrm>
            <a:off x="435799" y="8371"/>
            <a:ext cx="7819819" cy="1154097"/>
          </a:xfrm>
        </p:spPr>
        <p:txBody>
          <a:bodyPr>
            <a:normAutofit/>
          </a:bodyPr>
          <a:lstStyle/>
          <a:p>
            <a:r>
              <a:rPr lang="en-US" dirty="0" smtClean="0"/>
              <a:t>Ultimate Efficiency Derivation</a:t>
            </a:r>
            <a:endParaRPr lang="en-US" dirty="0"/>
          </a:p>
        </p:txBody>
      </p:sp>
      <p:sp>
        <p:nvSpPr>
          <p:cNvPr id="5" name="TextBox 4"/>
          <p:cNvSpPr txBox="1"/>
          <p:nvPr/>
        </p:nvSpPr>
        <p:spPr>
          <a:xfrm>
            <a:off x="0" y="6611779"/>
            <a:ext cx="1587500" cy="246221"/>
          </a:xfrm>
          <a:prstGeom prst="rect">
            <a:avLst/>
          </a:prstGeom>
          <a:noFill/>
        </p:spPr>
        <p:txBody>
          <a:bodyPr wrap="square" rtlCol="0">
            <a:spAutoFit/>
          </a:bodyPr>
          <a:lstStyle/>
          <a:p>
            <a:r>
              <a:rPr lang="en-US" sz="1000" dirty="0" smtClean="0"/>
              <a:t>(Liao, Hsu)</a:t>
            </a:r>
            <a:endParaRPr lang="en-US" sz="1000" dirty="0"/>
          </a:p>
        </p:txBody>
      </p:sp>
    </p:spTree>
    <p:extLst>
      <p:ext uri="{BB962C8B-B14F-4D97-AF65-F5344CB8AC3E}">
        <p14:creationId xmlns:p14="http://schemas.microsoft.com/office/powerpoint/2010/main" val="2375533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9485" y="6206066"/>
            <a:ext cx="7586133" cy="423333"/>
          </a:xfrm>
        </p:spPr>
        <p:txBody>
          <a:bodyPr>
            <a:normAutofit/>
          </a:bodyPr>
          <a:lstStyle/>
          <a:p>
            <a:pPr marL="45720" indent="0">
              <a:buNone/>
            </a:pPr>
            <a:r>
              <a:rPr lang="en-US" dirty="0" smtClean="0"/>
              <a:t>The maximum theoretical Efficiency is 43.96%, for </a:t>
            </a:r>
            <a:r>
              <a:rPr lang="en-US" dirty="0" err="1" smtClean="0"/>
              <a:t>E</a:t>
            </a:r>
            <a:r>
              <a:rPr lang="en-US" baseline="-25000" dirty="0" err="1" smtClean="0"/>
              <a:t>g</a:t>
            </a:r>
            <a:r>
              <a:rPr lang="en-US" dirty="0" smtClean="0"/>
              <a:t> = 1.08 </a:t>
            </a:r>
            <a:r>
              <a:rPr lang="en-US" dirty="0" err="1" smtClean="0"/>
              <a:t>eV</a:t>
            </a:r>
            <a:endParaRPr lang="en-US" dirty="0"/>
          </a:p>
        </p:txBody>
      </p:sp>
      <p:pic>
        <p:nvPicPr>
          <p:cNvPr id="8" name="Picture 7"/>
          <p:cNvPicPr>
            <a:picLocks noChangeAspect="1"/>
          </p:cNvPicPr>
          <p:nvPr/>
        </p:nvPicPr>
        <p:blipFill>
          <a:blip r:embed="rId2"/>
          <a:stretch>
            <a:fillRect/>
          </a:stretch>
        </p:blipFill>
        <p:spPr>
          <a:xfrm>
            <a:off x="914399" y="233649"/>
            <a:ext cx="6637867" cy="5972417"/>
          </a:xfrm>
          <a:prstGeom prst="rect">
            <a:avLst/>
          </a:prstGeom>
        </p:spPr>
      </p:pic>
      <p:sp>
        <p:nvSpPr>
          <p:cNvPr id="5" name="Slide Number Placeholder 4"/>
          <p:cNvSpPr>
            <a:spLocks noGrp="1"/>
          </p:cNvSpPr>
          <p:nvPr>
            <p:ph type="sldNum" sz="quarter" idx="12"/>
          </p:nvPr>
        </p:nvSpPr>
        <p:spPr/>
        <p:txBody>
          <a:bodyPr/>
          <a:lstStyle/>
          <a:p>
            <a:fld id="{CE8079A4-7AA8-4A4F-87E2-7781EC5097DD}" type="slidenum">
              <a:rPr lang="en-US" smtClean="0"/>
              <a:pPr/>
              <a:t>16</a:t>
            </a:fld>
            <a:endParaRPr lang="en-US"/>
          </a:p>
        </p:txBody>
      </p:sp>
      <p:sp>
        <p:nvSpPr>
          <p:cNvPr id="6" name="TextBox 5"/>
          <p:cNvSpPr txBox="1"/>
          <p:nvPr/>
        </p:nvSpPr>
        <p:spPr>
          <a:xfrm>
            <a:off x="0" y="-12572"/>
            <a:ext cx="1587500" cy="246221"/>
          </a:xfrm>
          <a:prstGeom prst="rect">
            <a:avLst/>
          </a:prstGeom>
          <a:noFill/>
        </p:spPr>
        <p:txBody>
          <a:bodyPr wrap="square" rtlCol="0">
            <a:spAutoFit/>
          </a:bodyPr>
          <a:lstStyle/>
          <a:p>
            <a:r>
              <a:rPr lang="en-US" sz="1000" dirty="0" smtClean="0"/>
              <a:t>(Liao, Hsu)</a:t>
            </a:r>
            <a:endParaRPr lang="en-US" sz="1000" dirty="0"/>
          </a:p>
        </p:txBody>
      </p:sp>
    </p:spTree>
    <p:extLst>
      <p:ext uri="{BB962C8B-B14F-4D97-AF65-F5344CB8AC3E}">
        <p14:creationId xmlns:p14="http://schemas.microsoft.com/office/powerpoint/2010/main" val="2375533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907" y="589215"/>
            <a:ext cx="7315200" cy="1154097"/>
          </a:xfrm>
        </p:spPr>
        <p:txBody>
          <a:bodyPr>
            <a:normAutofit fontScale="90000"/>
          </a:bodyPr>
          <a:lstStyle/>
          <a:p>
            <a:r>
              <a:rPr lang="en-US" dirty="0" smtClean="0"/>
              <a:t>More Realistic Situation:</a:t>
            </a:r>
            <a:br>
              <a:rPr lang="en-US" dirty="0" smtClean="0"/>
            </a:br>
            <a:r>
              <a:rPr lang="en-US" dirty="0" smtClean="0"/>
              <a:t>Detailed Balance Principle </a:t>
            </a:r>
            <a:endParaRPr lang="en-US" dirty="0"/>
          </a:p>
        </p:txBody>
      </p:sp>
      <p:sp>
        <p:nvSpPr>
          <p:cNvPr id="3" name="Content Placeholder 2"/>
          <p:cNvSpPr>
            <a:spLocks noGrp="1"/>
          </p:cNvSpPr>
          <p:nvPr>
            <p:ph idx="1"/>
          </p:nvPr>
        </p:nvSpPr>
        <p:spPr>
          <a:xfrm>
            <a:off x="179768" y="1743312"/>
            <a:ext cx="5448276" cy="5114688"/>
          </a:xfrm>
        </p:spPr>
        <p:txBody>
          <a:bodyPr>
            <a:normAutofit/>
          </a:bodyPr>
          <a:lstStyle/>
          <a:p>
            <a:r>
              <a:rPr lang="en-US" dirty="0" smtClean="0"/>
              <a:t>Consider a more realistic planar solar cell with a nonzero T</a:t>
            </a:r>
            <a:r>
              <a:rPr lang="en-US" baseline="-25000" dirty="0" smtClean="0"/>
              <a:t>C</a:t>
            </a:r>
            <a:r>
              <a:rPr lang="en-US" dirty="0" smtClean="0"/>
              <a:t> and a view factor relating the incident power to the power of the sun.</a:t>
            </a:r>
          </a:p>
          <a:p>
            <a:r>
              <a:rPr lang="en-US" dirty="0" smtClean="0"/>
              <a:t>The T</a:t>
            </a:r>
            <a:r>
              <a:rPr lang="en-US" baseline="-25000" dirty="0" smtClean="0"/>
              <a:t>C</a:t>
            </a:r>
            <a:r>
              <a:rPr lang="en-US" dirty="0" smtClean="0"/>
              <a:t> = 0 assumption previously allowed </a:t>
            </a:r>
            <a:r>
              <a:rPr lang="en-US" dirty="0" err="1" smtClean="0"/>
              <a:t>radiative</a:t>
            </a:r>
            <a:r>
              <a:rPr lang="en-US" dirty="0" smtClean="0"/>
              <a:t> recombination to be neglected (negligible population of excited states). </a:t>
            </a:r>
          </a:p>
          <a:p>
            <a:r>
              <a:rPr lang="en-US" dirty="0" smtClean="0"/>
              <a:t>But by the Detailed Balance Principle for a system with a finite excited state population, some electron-hole pairs must recombine and re-radiate photons.</a:t>
            </a:r>
          </a:p>
          <a:p>
            <a:r>
              <a:rPr lang="en-US" dirty="0" smtClean="0"/>
              <a:t>Therefore, the free energy available for electrical work is smaller than the band gap of the material.</a:t>
            </a:r>
          </a:p>
        </p:txBody>
      </p:sp>
      <p:sp>
        <p:nvSpPr>
          <p:cNvPr id="7" name="Slide Number Placeholder 6"/>
          <p:cNvSpPr>
            <a:spLocks noGrp="1"/>
          </p:cNvSpPr>
          <p:nvPr>
            <p:ph type="sldNum" sz="quarter" idx="12"/>
          </p:nvPr>
        </p:nvSpPr>
        <p:spPr/>
        <p:txBody>
          <a:bodyPr/>
          <a:lstStyle/>
          <a:p>
            <a:fld id="{CE8079A4-7AA8-4A4F-87E2-7781EC5097DD}" type="slidenum">
              <a:rPr lang="en-US" smtClean="0"/>
              <a:pPr/>
              <a:t>17</a:t>
            </a:fld>
            <a:endParaRPr lang="en-US"/>
          </a:p>
        </p:txBody>
      </p:sp>
      <p:pic>
        <p:nvPicPr>
          <p:cNvPr id="8" name="Picture 7"/>
          <p:cNvPicPr>
            <a:picLocks noChangeAspect="1"/>
          </p:cNvPicPr>
          <p:nvPr/>
        </p:nvPicPr>
        <p:blipFill>
          <a:blip r:embed="rId2"/>
          <a:stretch>
            <a:fillRect/>
          </a:stretch>
        </p:blipFill>
        <p:spPr>
          <a:xfrm>
            <a:off x="5857990" y="2129311"/>
            <a:ext cx="2912850" cy="3863231"/>
          </a:xfrm>
          <a:prstGeom prst="rect">
            <a:avLst/>
          </a:prstGeom>
        </p:spPr>
      </p:pic>
      <p:sp>
        <p:nvSpPr>
          <p:cNvPr id="6" name="TextBox 5"/>
          <p:cNvSpPr txBox="1"/>
          <p:nvPr/>
        </p:nvSpPr>
        <p:spPr>
          <a:xfrm>
            <a:off x="5857990" y="5992542"/>
            <a:ext cx="1587500" cy="246221"/>
          </a:xfrm>
          <a:prstGeom prst="rect">
            <a:avLst/>
          </a:prstGeom>
          <a:noFill/>
        </p:spPr>
        <p:txBody>
          <a:bodyPr wrap="square" rtlCol="0">
            <a:spAutoFit/>
          </a:bodyPr>
          <a:lstStyle/>
          <a:p>
            <a:r>
              <a:rPr lang="en-US" sz="1000" dirty="0" smtClean="0"/>
              <a:t>(Liao, Hsu)</a:t>
            </a:r>
            <a:endParaRPr lang="en-US" sz="1000" dirty="0"/>
          </a:p>
        </p:txBody>
      </p:sp>
    </p:spTree>
    <p:extLst>
      <p:ext uri="{BB962C8B-B14F-4D97-AF65-F5344CB8AC3E}">
        <p14:creationId xmlns:p14="http://schemas.microsoft.com/office/powerpoint/2010/main" val="2375533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79515"/>
            <a:ext cx="7315200" cy="1154097"/>
          </a:xfrm>
        </p:spPr>
        <p:txBody>
          <a:bodyPr/>
          <a:lstStyle/>
          <a:p>
            <a:r>
              <a:rPr lang="en-US" dirty="0" smtClean="0"/>
              <a:t>Alternative Explanation…</a:t>
            </a:r>
            <a:endParaRPr lang="en-US" dirty="0"/>
          </a:p>
        </p:txBody>
      </p:sp>
      <p:sp>
        <p:nvSpPr>
          <p:cNvPr id="3" name="Content Placeholder 2"/>
          <p:cNvSpPr>
            <a:spLocks noGrp="1"/>
          </p:cNvSpPr>
          <p:nvPr>
            <p:ph idx="1"/>
          </p:nvPr>
        </p:nvSpPr>
        <p:spPr>
          <a:xfrm>
            <a:off x="914400" y="1743312"/>
            <a:ext cx="7315200" cy="4674421"/>
          </a:xfrm>
        </p:spPr>
        <p:txBody>
          <a:bodyPr>
            <a:normAutofit/>
          </a:bodyPr>
          <a:lstStyle/>
          <a:p>
            <a:r>
              <a:rPr lang="en-US" sz="2200" dirty="0" smtClean="0"/>
              <a:t>Consider a gas of N photons with energy E</a:t>
            </a:r>
            <a:r>
              <a:rPr lang="en-US" sz="2200" baseline="-25000" dirty="0" smtClean="0"/>
              <a:t>1</a:t>
            </a:r>
            <a:r>
              <a:rPr lang="en-US" sz="2200" dirty="0" smtClean="0"/>
              <a:t> and entropy S</a:t>
            </a:r>
            <a:r>
              <a:rPr lang="en-US" sz="2200" baseline="-25000" dirty="0" smtClean="0"/>
              <a:t>1</a:t>
            </a:r>
            <a:r>
              <a:rPr lang="en-US" sz="2200" dirty="0" smtClean="0"/>
              <a:t>.</a:t>
            </a:r>
          </a:p>
          <a:p>
            <a:r>
              <a:rPr lang="en-US" sz="2200" dirty="0" smtClean="0"/>
              <a:t>Upon absorption of a photon by a material, the gas now contains N-1 photons, with energy E</a:t>
            </a:r>
            <a:r>
              <a:rPr lang="en-US" sz="2200" baseline="-25000" dirty="0" smtClean="0"/>
              <a:t>2</a:t>
            </a:r>
            <a:r>
              <a:rPr lang="en-US" sz="2200" dirty="0" smtClean="0"/>
              <a:t> and entropy S</a:t>
            </a:r>
            <a:r>
              <a:rPr lang="en-US" sz="2200" baseline="-25000" dirty="0" smtClean="0"/>
              <a:t>2,</a:t>
            </a:r>
            <a:r>
              <a:rPr lang="en-US" sz="2200" dirty="0" smtClean="0"/>
              <a:t> where E</a:t>
            </a:r>
            <a:r>
              <a:rPr lang="en-US" sz="2200" baseline="-25000" dirty="0" smtClean="0"/>
              <a:t>2</a:t>
            </a:r>
            <a:r>
              <a:rPr lang="en-US" sz="2200" dirty="0" smtClean="0"/>
              <a:t> &lt; E</a:t>
            </a:r>
            <a:r>
              <a:rPr lang="en-US" sz="2200" baseline="-25000" dirty="0" smtClean="0"/>
              <a:t>1 </a:t>
            </a:r>
            <a:r>
              <a:rPr lang="en-US" sz="2200" dirty="0" smtClean="0"/>
              <a:t>(energy decreases by E</a:t>
            </a:r>
            <a:r>
              <a:rPr lang="en-US" sz="2200" baseline="-25000" dirty="0" smtClean="0"/>
              <a:t>1</a:t>
            </a:r>
            <a:r>
              <a:rPr lang="en-US" sz="2200" dirty="0" smtClean="0"/>
              <a:t> – E</a:t>
            </a:r>
            <a:r>
              <a:rPr lang="en-US" sz="2200" baseline="-25000" dirty="0" smtClean="0"/>
              <a:t>2</a:t>
            </a:r>
            <a:r>
              <a:rPr lang="en-US" sz="2200" dirty="0" smtClean="0"/>
              <a:t>) and        S</a:t>
            </a:r>
            <a:r>
              <a:rPr lang="en-US" sz="2200" baseline="-25000" dirty="0" smtClean="0"/>
              <a:t>2</a:t>
            </a:r>
            <a:r>
              <a:rPr lang="en-US" sz="2200" dirty="0" smtClean="0"/>
              <a:t> &lt; S</a:t>
            </a:r>
            <a:r>
              <a:rPr lang="en-US" sz="2200" baseline="-25000" dirty="0" smtClean="0"/>
              <a:t>1</a:t>
            </a:r>
            <a:r>
              <a:rPr lang="en-US" sz="2200" dirty="0" smtClean="0"/>
              <a:t> (entropy decreases by S</a:t>
            </a:r>
            <a:r>
              <a:rPr lang="en-US" sz="2200" baseline="-25000" dirty="0" smtClean="0"/>
              <a:t>1</a:t>
            </a:r>
            <a:r>
              <a:rPr lang="en-US" sz="2200" dirty="0" smtClean="0"/>
              <a:t> – S</a:t>
            </a:r>
            <a:r>
              <a:rPr lang="en-US" sz="2200" baseline="-25000" dirty="0" smtClean="0"/>
              <a:t>2</a:t>
            </a:r>
            <a:r>
              <a:rPr lang="en-US" sz="2200" dirty="0" smtClean="0"/>
              <a:t>)</a:t>
            </a:r>
          </a:p>
          <a:p>
            <a:r>
              <a:rPr lang="en-US" sz="2200" dirty="0" smtClean="0"/>
              <a:t>The available free energy for electrical work, ΔF, is given by :</a:t>
            </a:r>
          </a:p>
          <a:p>
            <a:pPr>
              <a:buNone/>
            </a:pPr>
            <a:r>
              <a:rPr lang="en-US" sz="2200" dirty="0" smtClean="0"/>
              <a:t>		ΔF = (E</a:t>
            </a:r>
            <a:r>
              <a:rPr lang="en-US" sz="2200" baseline="-25000" dirty="0" smtClean="0"/>
              <a:t>1</a:t>
            </a:r>
            <a:r>
              <a:rPr lang="en-US" sz="2200" dirty="0" smtClean="0"/>
              <a:t> – E</a:t>
            </a:r>
            <a:r>
              <a:rPr lang="en-US" sz="2200" baseline="-25000" dirty="0" smtClean="0"/>
              <a:t>2</a:t>
            </a:r>
            <a:r>
              <a:rPr lang="en-US" sz="2200" dirty="0" smtClean="0"/>
              <a:t>) – T(S</a:t>
            </a:r>
            <a:r>
              <a:rPr lang="en-US" sz="2200" baseline="-25000" dirty="0" smtClean="0"/>
              <a:t>1</a:t>
            </a:r>
            <a:r>
              <a:rPr lang="en-US" sz="2200" dirty="0" smtClean="0"/>
              <a:t> – S</a:t>
            </a:r>
            <a:r>
              <a:rPr lang="en-US" sz="2200" baseline="-25000" dirty="0" smtClean="0"/>
              <a:t>2</a:t>
            </a:r>
            <a:r>
              <a:rPr lang="en-US" sz="2200" dirty="0" smtClean="0"/>
              <a:t>) &lt; (E</a:t>
            </a:r>
            <a:r>
              <a:rPr lang="en-US" sz="2200" baseline="-25000" dirty="0" smtClean="0"/>
              <a:t>1</a:t>
            </a:r>
            <a:r>
              <a:rPr lang="en-US" sz="2200" dirty="0" smtClean="0"/>
              <a:t> – E</a:t>
            </a:r>
            <a:r>
              <a:rPr lang="en-US" sz="2200" baseline="-25000" dirty="0" smtClean="0"/>
              <a:t>2</a:t>
            </a:r>
            <a:r>
              <a:rPr lang="en-US" sz="2200" dirty="0" smtClean="0"/>
              <a:t>)</a:t>
            </a:r>
          </a:p>
          <a:p>
            <a:r>
              <a:rPr lang="en-US" sz="2200" dirty="0" smtClean="0"/>
              <a:t>Therefore, not all of the absorption energy can be utilized by the solar cell.   </a:t>
            </a:r>
            <a:endParaRPr lang="en-US" sz="2200" dirty="0"/>
          </a:p>
        </p:txBody>
      </p:sp>
      <p:sp>
        <p:nvSpPr>
          <p:cNvPr id="5" name="Slide Number Placeholder 4"/>
          <p:cNvSpPr>
            <a:spLocks noGrp="1"/>
          </p:cNvSpPr>
          <p:nvPr>
            <p:ph type="sldNum" sz="quarter" idx="12"/>
          </p:nvPr>
        </p:nvSpPr>
        <p:spPr/>
        <p:txBody>
          <a:bodyPr/>
          <a:lstStyle/>
          <a:p>
            <a:fld id="{CE8079A4-7AA8-4A4F-87E2-7781EC5097DD}" type="slidenum">
              <a:rPr lang="en-US" smtClean="0"/>
              <a:pPr/>
              <a:t>18</a:t>
            </a:fld>
            <a:endParaRPr lang="en-US"/>
          </a:p>
        </p:txBody>
      </p:sp>
    </p:spTree>
    <p:extLst>
      <p:ext uri="{BB962C8B-B14F-4D97-AF65-F5344CB8AC3E}">
        <p14:creationId xmlns:p14="http://schemas.microsoft.com/office/powerpoint/2010/main" val="2375533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959" y="579515"/>
            <a:ext cx="7706641" cy="1154097"/>
          </a:xfrm>
        </p:spPr>
        <p:txBody>
          <a:bodyPr>
            <a:normAutofit fontScale="90000"/>
          </a:bodyPr>
          <a:lstStyle/>
          <a:p>
            <a:r>
              <a:rPr lang="en-US" dirty="0" smtClean="0"/>
              <a:t>Inclusion of Recombination Losses </a:t>
            </a:r>
            <a:endParaRPr lang="en-US" dirty="0"/>
          </a:p>
        </p:txBody>
      </p:sp>
      <p:sp>
        <p:nvSpPr>
          <p:cNvPr id="5" name="Slide Number Placeholder 4"/>
          <p:cNvSpPr>
            <a:spLocks noGrp="1"/>
          </p:cNvSpPr>
          <p:nvPr>
            <p:ph type="sldNum" sz="quarter" idx="12"/>
          </p:nvPr>
        </p:nvSpPr>
        <p:spPr/>
        <p:txBody>
          <a:bodyPr/>
          <a:lstStyle/>
          <a:p>
            <a:fld id="{CE8079A4-7AA8-4A4F-87E2-7781EC5097DD}" type="slidenum">
              <a:rPr lang="en-US" smtClean="0"/>
              <a:pPr/>
              <a:t>19</a:t>
            </a:fld>
            <a:endParaRPr lang="en-US"/>
          </a:p>
        </p:txBody>
      </p:sp>
      <p:pic>
        <p:nvPicPr>
          <p:cNvPr id="6" name="Picture 5"/>
          <p:cNvPicPr>
            <a:picLocks noChangeAspect="1"/>
          </p:cNvPicPr>
          <p:nvPr/>
        </p:nvPicPr>
        <p:blipFill>
          <a:blip r:embed="rId2"/>
          <a:stretch>
            <a:fillRect/>
          </a:stretch>
        </p:blipFill>
        <p:spPr>
          <a:xfrm>
            <a:off x="298834" y="1966983"/>
            <a:ext cx="4096512" cy="4308881"/>
          </a:xfrm>
          <a:prstGeom prst="rect">
            <a:avLst/>
          </a:prstGeom>
        </p:spPr>
      </p:pic>
      <p:pic>
        <p:nvPicPr>
          <p:cNvPr id="8" name="Picture 7"/>
          <p:cNvPicPr>
            <a:picLocks noChangeAspect="1"/>
          </p:cNvPicPr>
          <p:nvPr/>
        </p:nvPicPr>
        <p:blipFill>
          <a:blip r:embed="rId3"/>
          <a:stretch>
            <a:fillRect/>
          </a:stretch>
        </p:blipFill>
        <p:spPr>
          <a:xfrm>
            <a:off x="4831144" y="1966983"/>
            <a:ext cx="4051375" cy="4308881"/>
          </a:xfrm>
          <a:prstGeom prst="rect">
            <a:avLst/>
          </a:prstGeom>
        </p:spPr>
      </p:pic>
      <p:sp>
        <p:nvSpPr>
          <p:cNvPr id="9" name="TextBox 8"/>
          <p:cNvSpPr txBox="1"/>
          <p:nvPr/>
        </p:nvSpPr>
        <p:spPr>
          <a:xfrm>
            <a:off x="7147107" y="5404216"/>
            <a:ext cx="1357203" cy="369332"/>
          </a:xfrm>
          <a:prstGeom prst="rect">
            <a:avLst/>
          </a:prstGeom>
          <a:noFill/>
        </p:spPr>
        <p:txBody>
          <a:bodyPr wrap="square" rtlCol="0">
            <a:spAutoFit/>
          </a:bodyPr>
          <a:lstStyle/>
          <a:p>
            <a:r>
              <a:rPr lang="en-US" dirty="0" smtClean="0">
                <a:solidFill>
                  <a:schemeClr val="bg1"/>
                </a:solidFill>
              </a:rPr>
              <a:t>T</a:t>
            </a:r>
            <a:r>
              <a:rPr lang="en-US" baseline="-25000" dirty="0" smtClean="0">
                <a:solidFill>
                  <a:schemeClr val="bg1"/>
                </a:solidFill>
              </a:rPr>
              <a:t>C</a:t>
            </a:r>
            <a:r>
              <a:rPr lang="en-US" dirty="0" smtClean="0">
                <a:solidFill>
                  <a:schemeClr val="bg1"/>
                </a:solidFill>
              </a:rPr>
              <a:t> = 300K </a:t>
            </a:r>
            <a:endParaRPr lang="en-US" dirty="0">
              <a:solidFill>
                <a:schemeClr val="bg1"/>
              </a:solidFill>
            </a:endParaRPr>
          </a:p>
        </p:txBody>
      </p:sp>
      <p:sp>
        <p:nvSpPr>
          <p:cNvPr id="10" name="TextBox 9"/>
          <p:cNvSpPr txBox="1"/>
          <p:nvPr/>
        </p:nvSpPr>
        <p:spPr>
          <a:xfrm>
            <a:off x="0" y="6609282"/>
            <a:ext cx="1587500" cy="246221"/>
          </a:xfrm>
          <a:prstGeom prst="rect">
            <a:avLst/>
          </a:prstGeom>
          <a:noFill/>
        </p:spPr>
        <p:txBody>
          <a:bodyPr wrap="square" rtlCol="0">
            <a:spAutoFit/>
          </a:bodyPr>
          <a:lstStyle/>
          <a:p>
            <a:r>
              <a:rPr lang="en-US" sz="1000" dirty="0" smtClean="0"/>
              <a:t>(Liao, Hsu)</a:t>
            </a:r>
            <a:endParaRPr lang="en-US" sz="1000" dirty="0"/>
          </a:p>
        </p:txBody>
      </p:sp>
    </p:spTree>
    <p:extLst>
      <p:ext uri="{BB962C8B-B14F-4D97-AF65-F5344CB8AC3E}">
        <p14:creationId xmlns:p14="http://schemas.microsoft.com/office/powerpoint/2010/main" val="2375533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79515"/>
            <a:ext cx="7315200" cy="1154097"/>
          </a:xfrm>
        </p:spPr>
        <p:txBody>
          <a:bodyPr/>
          <a:lstStyle/>
          <a:p>
            <a:r>
              <a:rPr lang="en-US" dirty="0" smtClean="0"/>
              <a:t>Outline</a:t>
            </a:r>
            <a:endParaRPr lang="en-US" dirty="0"/>
          </a:p>
        </p:txBody>
      </p:sp>
      <p:sp>
        <p:nvSpPr>
          <p:cNvPr id="3" name="Content Placeholder 2"/>
          <p:cNvSpPr>
            <a:spLocks noGrp="1"/>
          </p:cNvSpPr>
          <p:nvPr>
            <p:ph idx="1"/>
          </p:nvPr>
        </p:nvSpPr>
        <p:spPr>
          <a:xfrm>
            <a:off x="914400" y="1743312"/>
            <a:ext cx="7315200" cy="4674421"/>
          </a:xfrm>
        </p:spPr>
        <p:txBody>
          <a:bodyPr>
            <a:normAutofit/>
          </a:bodyPr>
          <a:lstStyle/>
          <a:p>
            <a:r>
              <a:rPr lang="en-US" dirty="0" smtClean="0"/>
              <a:t>Basic Physics of Solar Cells</a:t>
            </a:r>
          </a:p>
          <a:p>
            <a:pPr lvl="1"/>
            <a:r>
              <a:rPr lang="en-US" dirty="0" smtClean="0"/>
              <a:t>Intrinsic and Extrinsic Semiconductors</a:t>
            </a:r>
          </a:p>
          <a:p>
            <a:pPr lvl="1"/>
            <a:r>
              <a:rPr lang="en-US" dirty="0" err="1" smtClean="0"/>
              <a:t>p-n</a:t>
            </a:r>
            <a:r>
              <a:rPr lang="en-US" dirty="0" smtClean="0"/>
              <a:t> Junctions</a:t>
            </a:r>
          </a:p>
          <a:p>
            <a:pPr lvl="1"/>
            <a:r>
              <a:rPr lang="en-US" dirty="0" err="1" smtClean="0"/>
              <a:t>Photogeneration</a:t>
            </a:r>
            <a:r>
              <a:rPr lang="en-US" dirty="0" smtClean="0"/>
              <a:t> and Separation of Charge Carriers</a:t>
            </a:r>
          </a:p>
          <a:p>
            <a:pPr lvl="1"/>
            <a:endParaRPr lang="en-US" dirty="0" smtClean="0"/>
          </a:p>
          <a:p>
            <a:r>
              <a:rPr lang="en-US" dirty="0" smtClean="0"/>
              <a:t>Efficiency of Solar Cells</a:t>
            </a:r>
          </a:p>
          <a:p>
            <a:pPr lvl="1"/>
            <a:r>
              <a:rPr lang="en-US" dirty="0" smtClean="0"/>
              <a:t>Shockley-</a:t>
            </a:r>
            <a:r>
              <a:rPr lang="en-US" dirty="0" err="1" smtClean="0"/>
              <a:t>Queisser</a:t>
            </a:r>
            <a:r>
              <a:rPr lang="en-US" dirty="0" smtClean="0"/>
              <a:t> Limit Derivation</a:t>
            </a:r>
          </a:p>
          <a:p>
            <a:pPr lvl="1"/>
            <a:endParaRPr lang="en-US" dirty="0" smtClean="0"/>
          </a:p>
          <a:p>
            <a:r>
              <a:rPr lang="en-US" dirty="0" smtClean="0"/>
              <a:t>Exceeding the Shockley-</a:t>
            </a:r>
            <a:r>
              <a:rPr lang="en-US" dirty="0" err="1" smtClean="0"/>
              <a:t>Queisser</a:t>
            </a:r>
            <a:r>
              <a:rPr lang="en-US" dirty="0" smtClean="0"/>
              <a:t> Limit</a:t>
            </a:r>
          </a:p>
          <a:p>
            <a:pPr lvl="1"/>
            <a:r>
              <a:rPr lang="en-US" dirty="0" smtClean="0"/>
              <a:t>Multi-Junction </a:t>
            </a:r>
            <a:r>
              <a:rPr lang="en-US" dirty="0"/>
              <a:t>Solar Cells</a:t>
            </a:r>
          </a:p>
          <a:p>
            <a:pPr lvl="1"/>
            <a:r>
              <a:rPr lang="en-US" dirty="0"/>
              <a:t>Concentration of </a:t>
            </a:r>
            <a:r>
              <a:rPr lang="en-US" dirty="0" smtClean="0"/>
              <a:t>Sunlight</a:t>
            </a:r>
          </a:p>
          <a:p>
            <a:pPr lvl="1"/>
            <a:r>
              <a:rPr lang="en-US" dirty="0" smtClean="0"/>
              <a:t>Multiple </a:t>
            </a:r>
            <a:r>
              <a:rPr lang="en-US" dirty="0" err="1" smtClean="0"/>
              <a:t>Exciton</a:t>
            </a:r>
            <a:r>
              <a:rPr lang="en-US" dirty="0" smtClean="0"/>
              <a:t> Generation</a:t>
            </a:r>
          </a:p>
          <a:p>
            <a:endParaRPr lang="en-US" dirty="0" smtClean="0"/>
          </a:p>
        </p:txBody>
      </p:sp>
      <p:sp>
        <p:nvSpPr>
          <p:cNvPr id="5" name="Slide Number Placeholder 4"/>
          <p:cNvSpPr>
            <a:spLocks noGrp="1"/>
          </p:cNvSpPr>
          <p:nvPr>
            <p:ph type="sldNum" sz="quarter" idx="12"/>
          </p:nvPr>
        </p:nvSpPr>
        <p:spPr/>
        <p:txBody>
          <a:bodyPr/>
          <a:lstStyle/>
          <a:p>
            <a:fld id="{CE8079A4-7AA8-4A4F-87E2-7781EC5097DD}" type="slidenum">
              <a:rPr lang="en-US" smtClean="0"/>
              <a:pPr/>
              <a:t>2</a:t>
            </a:fld>
            <a:endParaRPr lang="en-US"/>
          </a:p>
        </p:txBody>
      </p:sp>
    </p:spTree>
    <p:extLst>
      <p:ext uri="{BB962C8B-B14F-4D97-AF65-F5344CB8AC3E}">
        <p14:creationId xmlns:p14="http://schemas.microsoft.com/office/powerpoint/2010/main" val="19320517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85" y="579515"/>
            <a:ext cx="8442052" cy="1154097"/>
          </a:xfrm>
        </p:spPr>
        <p:txBody>
          <a:bodyPr>
            <a:normAutofit fontScale="90000"/>
          </a:bodyPr>
          <a:lstStyle/>
          <a:p>
            <a:r>
              <a:rPr lang="en-US" dirty="0" smtClean="0"/>
              <a:t>Inclusion of Impedance Matching Factor </a:t>
            </a:r>
            <a:endParaRPr lang="en-US" dirty="0"/>
          </a:p>
        </p:txBody>
      </p:sp>
      <p:sp>
        <p:nvSpPr>
          <p:cNvPr id="3" name="Content Placeholder 2"/>
          <p:cNvSpPr>
            <a:spLocks noGrp="1"/>
          </p:cNvSpPr>
          <p:nvPr>
            <p:ph idx="1"/>
          </p:nvPr>
        </p:nvSpPr>
        <p:spPr>
          <a:xfrm>
            <a:off x="161868" y="2042146"/>
            <a:ext cx="3291067" cy="4674421"/>
          </a:xfrm>
        </p:spPr>
        <p:txBody>
          <a:bodyPr/>
          <a:lstStyle/>
          <a:p>
            <a:r>
              <a:rPr lang="en-US" dirty="0" smtClean="0"/>
              <a:t>In a practical device the maximum values of current and voltage (</a:t>
            </a:r>
            <a:r>
              <a:rPr lang="en-US" dirty="0" err="1" smtClean="0"/>
              <a:t>I</a:t>
            </a:r>
            <a:r>
              <a:rPr lang="en-US" baseline="-25000" dirty="0" err="1" smtClean="0"/>
              <a:t>sh</a:t>
            </a:r>
            <a:r>
              <a:rPr lang="en-US" dirty="0" smtClean="0"/>
              <a:t> and </a:t>
            </a:r>
            <a:r>
              <a:rPr lang="en-US" dirty="0" err="1" smtClean="0"/>
              <a:t>V</a:t>
            </a:r>
            <a:r>
              <a:rPr lang="en-US" baseline="-25000" dirty="0" err="1" smtClean="0"/>
              <a:t>op</a:t>
            </a:r>
            <a:r>
              <a:rPr lang="en-US" dirty="0" smtClean="0"/>
              <a:t>) cannot be achieved simultaneously, which leads to further losses…</a:t>
            </a:r>
          </a:p>
          <a:p>
            <a:r>
              <a:rPr lang="en-US" dirty="0" smtClean="0"/>
              <a:t>Shockley-</a:t>
            </a:r>
            <a:r>
              <a:rPr lang="en-US" dirty="0" err="1" smtClean="0"/>
              <a:t>Queisser</a:t>
            </a:r>
            <a:r>
              <a:rPr lang="en-US" dirty="0" smtClean="0"/>
              <a:t> Limit: For a </a:t>
            </a:r>
            <a:r>
              <a:rPr lang="en-US" dirty="0" err="1" smtClean="0"/>
              <a:t>p-n</a:t>
            </a:r>
            <a:r>
              <a:rPr lang="en-US" dirty="0" smtClean="0"/>
              <a:t> junction with a band gap of 1.34 </a:t>
            </a:r>
            <a:r>
              <a:rPr lang="en-US" dirty="0" err="1" smtClean="0"/>
              <a:t>eV</a:t>
            </a:r>
            <a:r>
              <a:rPr lang="en-US" dirty="0" smtClean="0"/>
              <a:t>, the maximum efficiency is approximately 33.7% </a:t>
            </a:r>
            <a:endParaRPr lang="en-US" dirty="0"/>
          </a:p>
        </p:txBody>
      </p:sp>
      <p:sp>
        <p:nvSpPr>
          <p:cNvPr id="5" name="Slide Number Placeholder 4"/>
          <p:cNvSpPr>
            <a:spLocks noGrp="1"/>
          </p:cNvSpPr>
          <p:nvPr>
            <p:ph type="sldNum" sz="quarter" idx="12"/>
          </p:nvPr>
        </p:nvSpPr>
        <p:spPr/>
        <p:txBody>
          <a:bodyPr/>
          <a:lstStyle/>
          <a:p>
            <a:fld id="{CE8079A4-7AA8-4A4F-87E2-7781EC5097DD}" type="slidenum">
              <a:rPr lang="en-US" smtClean="0"/>
              <a:pPr/>
              <a:t>20</a:t>
            </a:fld>
            <a:endParaRPr lang="en-US"/>
          </a:p>
        </p:txBody>
      </p:sp>
      <p:pic>
        <p:nvPicPr>
          <p:cNvPr id="9" name="Picture 8"/>
          <p:cNvPicPr>
            <a:picLocks noChangeAspect="1"/>
          </p:cNvPicPr>
          <p:nvPr/>
        </p:nvPicPr>
        <p:blipFill>
          <a:blip r:embed="rId2"/>
          <a:stretch>
            <a:fillRect/>
          </a:stretch>
        </p:blipFill>
        <p:spPr>
          <a:xfrm>
            <a:off x="3602352" y="2042146"/>
            <a:ext cx="5150985" cy="3729802"/>
          </a:xfrm>
          <a:prstGeom prst="rect">
            <a:avLst/>
          </a:prstGeom>
        </p:spPr>
      </p:pic>
      <p:sp>
        <p:nvSpPr>
          <p:cNvPr id="6" name="TextBox 5"/>
          <p:cNvSpPr txBox="1"/>
          <p:nvPr/>
        </p:nvSpPr>
        <p:spPr>
          <a:xfrm>
            <a:off x="3575472" y="5771948"/>
            <a:ext cx="1587500" cy="246221"/>
          </a:xfrm>
          <a:prstGeom prst="rect">
            <a:avLst/>
          </a:prstGeom>
          <a:noFill/>
        </p:spPr>
        <p:txBody>
          <a:bodyPr wrap="square" rtlCol="0">
            <a:spAutoFit/>
          </a:bodyPr>
          <a:lstStyle/>
          <a:p>
            <a:r>
              <a:rPr lang="en-US" sz="1000" dirty="0" smtClean="0"/>
              <a:t>(Wikipedia)</a:t>
            </a:r>
            <a:endParaRPr lang="en-US" sz="1000" dirty="0"/>
          </a:p>
        </p:txBody>
      </p:sp>
    </p:spTree>
    <p:extLst>
      <p:ext uri="{BB962C8B-B14F-4D97-AF65-F5344CB8AC3E}">
        <p14:creationId xmlns:p14="http://schemas.microsoft.com/office/powerpoint/2010/main" val="2375533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896" y="548797"/>
            <a:ext cx="8018704" cy="1154097"/>
          </a:xfrm>
        </p:spPr>
        <p:txBody>
          <a:bodyPr>
            <a:noAutofit/>
          </a:bodyPr>
          <a:lstStyle/>
          <a:p>
            <a:r>
              <a:rPr lang="en-US" sz="3400" dirty="0" smtClean="0"/>
              <a:t>Exceeding the Shockley-</a:t>
            </a:r>
            <a:r>
              <a:rPr lang="en-US" sz="3400" dirty="0" err="1" smtClean="0"/>
              <a:t>Queisser</a:t>
            </a:r>
            <a:r>
              <a:rPr lang="en-US" sz="3400" dirty="0" smtClean="0"/>
              <a:t> Limit: Multi-Junction Solar Cells</a:t>
            </a:r>
            <a:endParaRPr lang="en-US" sz="3400" dirty="0"/>
          </a:p>
        </p:txBody>
      </p:sp>
      <p:sp>
        <p:nvSpPr>
          <p:cNvPr id="5" name="Slide Number Placeholder 4"/>
          <p:cNvSpPr>
            <a:spLocks noGrp="1"/>
          </p:cNvSpPr>
          <p:nvPr>
            <p:ph type="sldNum" sz="quarter" idx="12"/>
          </p:nvPr>
        </p:nvSpPr>
        <p:spPr/>
        <p:txBody>
          <a:bodyPr/>
          <a:lstStyle/>
          <a:p>
            <a:fld id="{CE8079A4-7AA8-4A4F-87E2-7781EC5097DD}" type="slidenum">
              <a:rPr lang="en-US" smtClean="0"/>
              <a:pPr/>
              <a:t>21</a:t>
            </a:fld>
            <a:endParaRPr lang="en-US"/>
          </a:p>
        </p:txBody>
      </p:sp>
      <p:pic>
        <p:nvPicPr>
          <p:cNvPr id="7" name="Picture 6"/>
          <p:cNvPicPr>
            <a:picLocks noChangeAspect="1"/>
          </p:cNvPicPr>
          <p:nvPr/>
        </p:nvPicPr>
        <p:blipFill>
          <a:blip r:embed="rId2"/>
          <a:stretch>
            <a:fillRect/>
          </a:stretch>
        </p:blipFill>
        <p:spPr>
          <a:xfrm>
            <a:off x="435021" y="2791147"/>
            <a:ext cx="8303405" cy="3707615"/>
          </a:xfrm>
          <a:prstGeom prst="rect">
            <a:avLst/>
          </a:prstGeom>
        </p:spPr>
      </p:pic>
      <p:sp>
        <p:nvSpPr>
          <p:cNvPr id="8" name="TextBox 7"/>
          <p:cNvSpPr txBox="1"/>
          <p:nvPr/>
        </p:nvSpPr>
        <p:spPr>
          <a:xfrm>
            <a:off x="585216" y="1867817"/>
            <a:ext cx="8153210" cy="923330"/>
          </a:xfrm>
          <a:prstGeom prst="rect">
            <a:avLst/>
          </a:prstGeom>
          <a:noFill/>
        </p:spPr>
        <p:txBody>
          <a:bodyPr wrap="square" rtlCol="0">
            <a:spAutoFit/>
          </a:bodyPr>
          <a:lstStyle/>
          <a:p>
            <a:r>
              <a:rPr lang="en-US" dirty="0" smtClean="0"/>
              <a:t>A multi-junction solar cell can be made (at higher cost…) by layering different materials on top of each other, with the largest band gap materials on top and decreasing band gap materials through the body of the cell.</a:t>
            </a:r>
            <a:endParaRPr lang="en-US" dirty="0"/>
          </a:p>
        </p:txBody>
      </p:sp>
      <p:sp>
        <p:nvSpPr>
          <p:cNvPr id="6" name="TextBox 5"/>
          <p:cNvSpPr txBox="1"/>
          <p:nvPr/>
        </p:nvSpPr>
        <p:spPr>
          <a:xfrm>
            <a:off x="435021" y="6488668"/>
            <a:ext cx="1587500" cy="246221"/>
          </a:xfrm>
          <a:prstGeom prst="rect">
            <a:avLst/>
          </a:prstGeom>
          <a:noFill/>
        </p:spPr>
        <p:txBody>
          <a:bodyPr wrap="square" rtlCol="0">
            <a:spAutoFit/>
          </a:bodyPr>
          <a:lstStyle/>
          <a:p>
            <a:r>
              <a:rPr lang="en-US" sz="1000" dirty="0" smtClean="0"/>
              <a:t>(Wikipedia)</a:t>
            </a:r>
            <a:endParaRPr lang="en-US" sz="1000" dirty="0"/>
          </a:p>
        </p:txBody>
      </p:sp>
    </p:spTree>
    <p:extLst>
      <p:ext uri="{BB962C8B-B14F-4D97-AF65-F5344CB8AC3E}">
        <p14:creationId xmlns:p14="http://schemas.microsoft.com/office/powerpoint/2010/main" val="23755332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73" y="589215"/>
            <a:ext cx="8479406" cy="1154097"/>
          </a:xfrm>
        </p:spPr>
        <p:txBody>
          <a:bodyPr>
            <a:normAutofit/>
          </a:bodyPr>
          <a:lstStyle/>
          <a:p>
            <a:r>
              <a:rPr lang="en-US" sz="3400" dirty="0" smtClean="0"/>
              <a:t>Exceeding the Shockley-</a:t>
            </a:r>
            <a:r>
              <a:rPr lang="en-US" sz="3400" dirty="0" err="1" smtClean="0"/>
              <a:t>Queisser</a:t>
            </a:r>
            <a:r>
              <a:rPr lang="en-US" sz="3400" dirty="0" smtClean="0"/>
              <a:t> Limit: Concentration of Sunlight</a:t>
            </a:r>
            <a:endParaRPr lang="en-US" sz="3400" dirty="0"/>
          </a:p>
        </p:txBody>
      </p:sp>
      <p:sp>
        <p:nvSpPr>
          <p:cNvPr id="3" name="Content Placeholder 2"/>
          <p:cNvSpPr>
            <a:spLocks noGrp="1"/>
          </p:cNvSpPr>
          <p:nvPr>
            <p:ph idx="1"/>
          </p:nvPr>
        </p:nvSpPr>
        <p:spPr>
          <a:xfrm>
            <a:off x="914400" y="1743312"/>
            <a:ext cx="7315200" cy="4674421"/>
          </a:xfrm>
        </p:spPr>
        <p:txBody>
          <a:bodyPr/>
          <a:lstStyle/>
          <a:p>
            <a:r>
              <a:rPr lang="en-US" dirty="0" smtClean="0"/>
              <a:t>Another way to increase theoretical efficiency is to concentrate the sunlight using lenses or mirrors.</a:t>
            </a:r>
          </a:p>
          <a:p>
            <a:r>
              <a:rPr lang="en-US" dirty="0" smtClean="0"/>
              <a:t>Provided that the temperature of the cell does not increase, the increase in intensity of light improves the Shockley-</a:t>
            </a:r>
            <a:r>
              <a:rPr lang="en-US" dirty="0" err="1" smtClean="0"/>
              <a:t>Queisser</a:t>
            </a:r>
            <a:r>
              <a:rPr lang="en-US" dirty="0" smtClean="0"/>
              <a:t> efficiency, since a gas with more photons suffers a smaller change in entropy upon the creation of an </a:t>
            </a:r>
            <a:r>
              <a:rPr lang="en-US" dirty="0" err="1" smtClean="0"/>
              <a:t>exciton</a:t>
            </a:r>
            <a:r>
              <a:rPr lang="en-US" dirty="0" smtClean="0"/>
              <a:t>. </a:t>
            </a:r>
            <a:endParaRPr lang="en-US" dirty="0"/>
          </a:p>
        </p:txBody>
      </p:sp>
      <p:sp>
        <p:nvSpPr>
          <p:cNvPr id="5" name="Slide Number Placeholder 4"/>
          <p:cNvSpPr>
            <a:spLocks noGrp="1"/>
          </p:cNvSpPr>
          <p:nvPr>
            <p:ph type="sldNum" sz="quarter" idx="12"/>
          </p:nvPr>
        </p:nvSpPr>
        <p:spPr/>
        <p:txBody>
          <a:bodyPr/>
          <a:lstStyle/>
          <a:p>
            <a:fld id="{CE8079A4-7AA8-4A4F-87E2-7781EC5097DD}" type="slidenum">
              <a:rPr lang="en-US" smtClean="0"/>
              <a:pPr/>
              <a:t>22</a:t>
            </a:fld>
            <a:endParaRPr lang="en-US"/>
          </a:p>
        </p:txBody>
      </p:sp>
      <p:sp>
        <p:nvSpPr>
          <p:cNvPr id="9" name="TextBox 8"/>
          <p:cNvSpPr txBox="1"/>
          <p:nvPr/>
        </p:nvSpPr>
        <p:spPr>
          <a:xfrm>
            <a:off x="5232400" y="4183909"/>
            <a:ext cx="2781918" cy="1754327"/>
          </a:xfrm>
          <a:prstGeom prst="rect">
            <a:avLst/>
          </a:prstGeom>
          <a:noFill/>
        </p:spPr>
        <p:txBody>
          <a:bodyPr wrap="square" rtlCol="0">
            <a:spAutoFit/>
          </a:bodyPr>
          <a:lstStyle/>
          <a:p>
            <a:r>
              <a:rPr lang="en-US" dirty="0" smtClean="0"/>
              <a:t>This </a:t>
            </a:r>
            <a:r>
              <a:rPr lang="en-US" dirty="0" err="1" smtClean="0"/>
              <a:t>Amonix</a:t>
            </a:r>
            <a:r>
              <a:rPr lang="en-US" dirty="0" smtClean="0"/>
              <a:t> system contains thousands of small lenses, each of which focuses sunlight by a factor of 500 onto a small multi-junction cell. </a:t>
            </a:r>
            <a:endParaRPr lang="en-US" dirty="0"/>
          </a:p>
        </p:txBody>
      </p:sp>
      <p:pic>
        <p:nvPicPr>
          <p:cNvPr id="10" name="Picture 9"/>
          <p:cNvPicPr>
            <a:picLocks noChangeAspect="1"/>
          </p:cNvPicPr>
          <p:nvPr/>
        </p:nvPicPr>
        <p:blipFill>
          <a:blip r:embed="rId2"/>
          <a:stretch>
            <a:fillRect/>
          </a:stretch>
        </p:blipFill>
        <p:spPr>
          <a:xfrm>
            <a:off x="495300" y="3902020"/>
            <a:ext cx="4445000" cy="2955980"/>
          </a:xfrm>
          <a:prstGeom prst="rect">
            <a:avLst/>
          </a:prstGeom>
        </p:spPr>
      </p:pic>
      <p:sp>
        <p:nvSpPr>
          <p:cNvPr id="7" name="TextBox 6"/>
          <p:cNvSpPr txBox="1"/>
          <p:nvPr/>
        </p:nvSpPr>
        <p:spPr>
          <a:xfrm>
            <a:off x="4940300" y="6611779"/>
            <a:ext cx="1587500" cy="246221"/>
          </a:xfrm>
          <a:prstGeom prst="rect">
            <a:avLst/>
          </a:prstGeom>
          <a:noFill/>
        </p:spPr>
        <p:txBody>
          <a:bodyPr wrap="square" rtlCol="0">
            <a:spAutoFit/>
          </a:bodyPr>
          <a:lstStyle/>
          <a:p>
            <a:r>
              <a:rPr lang="en-US" sz="1000" dirty="0" smtClean="0"/>
              <a:t>(Wikipedia)</a:t>
            </a:r>
            <a:endParaRPr lang="en-US" sz="1000" dirty="0"/>
          </a:p>
        </p:txBody>
      </p:sp>
    </p:spTree>
    <p:extLst>
      <p:ext uri="{BB962C8B-B14F-4D97-AF65-F5344CB8AC3E}">
        <p14:creationId xmlns:p14="http://schemas.microsoft.com/office/powerpoint/2010/main" val="23755332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673" y="1954981"/>
            <a:ext cx="5603133" cy="4674421"/>
          </a:xfrm>
        </p:spPr>
        <p:txBody>
          <a:bodyPr/>
          <a:lstStyle/>
          <a:p>
            <a:r>
              <a:rPr lang="en-US" dirty="0" err="1" smtClean="0"/>
              <a:t>Nanocrystal</a:t>
            </a:r>
            <a:r>
              <a:rPr lang="en-US" dirty="0" smtClean="0"/>
              <a:t>-based solar cell efficiency can be theoretically improved by the generation of multiple electron-hole pairs from the absorption of one photon.</a:t>
            </a:r>
          </a:p>
          <a:p>
            <a:r>
              <a:rPr lang="en-US" dirty="0" smtClean="0"/>
              <a:t>MEG been demonstrated in </a:t>
            </a:r>
            <a:r>
              <a:rPr lang="en-US" dirty="0" err="1" smtClean="0"/>
              <a:t>nanocrystals</a:t>
            </a:r>
            <a:r>
              <a:rPr lang="en-US" dirty="0" smtClean="0"/>
              <a:t> (quantum dots) such as </a:t>
            </a:r>
            <a:r>
              <a:rPr lang="en-US" dirty="0" err="1" smtClean="0"/>
              <a:t>PbS</a:t>
            </a:r>
            <a:r>
              <a:rPr lang="en-US" dirty="0" smtClean="0"/>
              <a:t>, </a:t>
            </a:r>
            <a:r>
              <a:rPr lang="en-US" dirty="0" err="1" smtClean="0"/>
              <a:t>PbSe</a:t>
            </a:r>
            <a:r>
              <a:rPr lang="en-US" dirty="0" smtClean="0"/>
              <a:t>, </a:t>
            </a:r>
            <a:r>
              <a:rPr lang="en-US" dirty="0" err="1" smtClean="0"/>
              <a:t>PbTe</a:t>
            </a:r>
            <a:r>
              <a:rPr lang="en-US" dirty="0" smtClean="0"/>
              <a:t>, </a:t>
            </a:r>
            <a:r>
              <a:rPr lang="en-US" dirty="0" err="1" smtClean="0"/>
              <a:t>CdS</a:t>
            </a:r>
            <a:r>
              <a:rPr lang="en-US" dirty="0" smtClean="0"/>
              <a:t>, </a:t>
            </a:r>
            <a:r>
              <a:rPr lang="en-US" dirty="0" err="1" smtClean="0"/>
              <a:t>CdSe</a:t>
            </a:r>
            <a:r>
              <a:rPr lang="en-US" dirty="0" smtClean="0"/>
              <a:t>, and </a:t>
            </a:r>
            <a:r>
              <a:rPr lang="en-US" dirty="0" err="1" smtClean="0"/>
              <a:t>InAs</a:t>
            </a:r>
            <a:r>
              <a:rPr lang="en-US" dirty="0" smtClean="0"/>
              <a:t>, as well as in single-walled carbon </a:t>
            </a:r>
            <a:r>
              <a:rPr lang="en-US" dirty="0" err="1" smtClean="0"/>
              <a:t>nanotubes</a:t>
            </a:r>
            <a:r>
              <a:rPr lang="en-US" dirty="0" smtClean="0"/>
              <a:t>.</a:t>
            </a:r>
          </a:p>
          <a:p>
            <a:r>
              <a:rPr lang="en-US" dirty="0" smtClean="0"/>
              <a:t>The origin of MEG is complicated and still under debate, but one explanation is that light excites a high energy </a:t>
            </a:r>
            <a:r>
              <a:rPr lang="en-US" dirty="0" err="1" smtClean="0"/>
              <a:t>exciton</a:t>
            </a:r>
            <a:r>
              <a:rPr lang="en-US" dirty="0" smtClean="0"/>
              <a:t> which then decays irreversibly into a quasi-continuum of states available at that energy.  </a:t>
            </a:r>
            <a:endParaRPr lang="en-US" dirty="0"/>
          </a:p>
        </p:txBody>
      </p:sp>
      <p:sp>
        <p:nvSpPr>
          <p:cNvPr id="5" name="Slide Number Placeholder 4"/>
          <p:cNvSpPr>
            <a:spLocks noGrp="1"/>
          </p:cNvSpPr>
          <p:nvPr>
            <p:ph type="sldNum" sz="quarter" idx="12"/>
          </p:nvPr>
        </p:nvSpPr>
        <p:spPr/>
        <p:txBody>
          <a:bodyPr/>
          <a:lstStyle/>
          <a:p>
            <a:fld id="{CE8079A4-7AA8-4A4F-87E2-7781EC5097DD}" type="slidenum">
              <a:rPr lang="en-US" smtClean="0"/>
              <a:pPr/>
              <a:t>23</a:t>
            </a:fld>
            <a:endParaRPr lang="en-US"/>
          </a:p>
        </p:txBody>
      </p:sp>
      <p:sp>
        <p:nvSpPr>
          <p:cNvPr id="8" name="Title 1"/>
          <p:cNvSpPr txBox="1">
            <a:spLocks/>
          </p:cNvSpPr>
          <p:nvPr/>
        </p:nvSpPr>
        <p:spPr>
          <a:xfrm>
            <a:off x="211673" y="589215"/>
            <a:ext cx="8479406" cy="1154097"/>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chemeClr val="tx2"/>
                </a:solidFill>
                <a:effectLst/>
                <a:uLnTx/>
                <a:uFillTx/>
                <a:latin typeface="+mj-lt"/>
                <a:ea typeface="+mj-ea"/>
                <a:cs typeface="+mj-cs"/>
              </a:rPr>
              <a:t>Exceeding the Shockley-</a:t>
            </a:r>
            <a:r>
              <a:rPr kumimoji="0" lang="en-US" sz="3400" b="0" i="0" u="none" strike="noStrike" kern="1200" cap="none" spc="0" normalizeH="0" baseline="0" noProof="0" dirty="0" err="1" smtClean="0">
                <a:ln>
                  <a:noFill/>
                </a:ln>
                <a:solidFill>
                  <a:schemeClr val="tx2"/>
                </a:solidFill>
                <a:effectLst/>
                <a:uLnTx/>
                <a:uFillTx/>
                <a:latin typeface="+mj-lt"/>
                <a:ea typeface="+mj-ea"/>
                <a:cs typeface="+mj-cs"/>
              </a:rPr>
              <a:t>Queisser</a:t>
            </a:r>
            <a:r>
              <a:rPr kumimoji="0" lang="en-US" sz="3400" b="0" i="0" u="none" strike="noStrike" kern="1200" cap="none" spc="0" normalizeH="0" baseline="0" noProof="0" dirty="0" smtClean="0">
                <a:ln>
                  <a:noFill/>
                </a:ln>
                <a:solidFill>
                  <a:schemeClr val="tx2"/>
                </a:solidFill>
                <a:effectLst/>
                <a:uLnTx/>
                <a:uFillTx/>
                <a:latin typeface="+mj-lt"/>
                <a:ea typeface="+mj-ea"/>
                <a:cs typeface="+mj-cs"/>
              </a:rPr>
              <a:t> Limit: Multiple </a:t>
            </a:r>
            <a:r>
              <a:rPr kumimoji="0" lang="en-US" sz="3400" b="0" i="0" u="none" strike="noStrike" kern="1200" cap="none" spc="0" normalizeH="0" baseline="0" noProof="0" dirty="0" err="1" smtClean="0">
                <a:ln>
                  <a:noFill/>
                </a:ln>
                <a:solidFill>
                  <a:schemeClr val="tx2"/>
                </a:solidFill>
                <a:effectLst/>
                <a:uLnTx/>
                <a:uFillTx/>
                <a:latin typeface="+mj-lt"/>
                <a:ea typeface="+mj-ea"/>
                <a:cs typeface="+mj-cs"/>
              </a:rPr>
              <a:t>Exciton</a:t>
            </a:r>
            <a:r>
              <a:rPr kumimoji="0" lang="en-US" sz="3400" b="0" i="0" u="none" strike="noStrike" kern="1200" cap="none" spc="0" normalizeH="0" baseline="0" noProof="0" dirty="0" smtClean="0">
                <a:ln>
                  <a:noFill/>
                </a:ln>
                <a:solidFill>
                  <a:schemeClr val="tx2"/>
                </a:solidFill>
                <a:effectLst/>
                <a:uLnTx/>
                <a:uFillTx/>
                <a:latin typeface="+mj-lt"/>
                <a:ea typeface="+mj-ea"/>
                <a:cs typeface="+mj-cs"/>
              </a:rPr>
              <a:t> Generation (MEG)</a:t>
            </a:r>
            <a:endParaRPr kumimoji="0" lang="en-US" sz="3400" b="0" i="0" u="none" strike="noStrike" kern="1200" cap="none" spc="0" normalizeH="0" baseline="0" noProof="0" dirty="0">
              <a:ln>
                <a:noFill/>
              </a:ln>
              <a:solidFill>
                <a:schemeClr val="tx2"/>
              </a:solidFill>
              <a:effectLst/>
              <a:uLnTx/>
              <a:uFillTx/>
              <a:latin typeface="+mj-lt"/>
              <a:ea typeface="+mj-ea"/>
              <a:cs typeface="+mj-cs"/>
            </a:endParaRPr>
          </a:p>
        </p:txBody>
      </p:sp>
      <p:pic>
        <p:nvPicPr>
          <p:cNvPr id="9" name="Picture 8"/>
          <p:cNvPicPr>
            <a:picLocks noChangeAspect="1"/>
          </p:cNvPicPr>
          <p:nvPr/>
        </p:nvPicPr>
        <p:blipFill>
          <a:blip r:embed="rId2"/>
          <a:stretch>
            <a:fillRect/>
          </a:stretch>
        </p:blipFill>
        <p:spPr>
          <a:xfrm>
            <a:off x="5814806" y="2951150"/>
            <a:ext cx="3069738" cy="2300300"/>
          </a:xfrm>
          <a:prstGeom prst="rect">
            <a:avLst/>
          </a:prstGeom>
        </p:spPr>
      </p:pic>
      <p:sp>
        <p:nvSpPr>
          <p:cNvPr id="2" name="Rectangle 1"/>
          <p:cNvSpPr/>
          <p:nvPr/>
        </p:nvSpPr>
        <p:spPr>
          <a:xfrm>
            <a:off x="5814806" y="5251450"/>
            <a:ext cx="1938138" cy="246221"/>
          </a:xfrm>
          <a:prstGeom prst="rect">
            <a:avLst/>
          </a:prstGeom>
        </p:spPr>
        <p:txBody>
          <a:bodyPr wrap="none">
            <a:spAutoFit/>
          </a:bodyPr>
          <a:lstStyle/>
          <a:p>
            <a:r>
              <a:rPr lang="en-US" sz="1000" dirty="0">
                <a:hlinkClick r:id="rId3"/>
              </a:rPr>
              <a:t>http://www.chem.rochester.edu</a:t>
            </a:r>
            <a:endParaRPr lang="en-US" sz="1000" dirty="0"/>
          </a:p>
        </p:txBody>
      </p:sp>
    </p:spTree>
    <p:extLst>
      <p:ext uri="{BB962C8B-B14F-4D97-AF65-F5344CB8AC3E}">
        <p14:creationId xmlns:p14="http://schemas.microsoft.com/office/powerpoint/2010/main" val="23755332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E8079A4-7AA8-4A4F-87E2-7781EC5097DD}" type="slidenum">
              <a:rPr lang="en-US" smtClean="0"/>
              <a:pPr/>
              <a:t>24</a:t>
            </a:fld>
            <a:endParaRPr lang="en-US"/>
          </a:p>
        </p:txBody>
      </p:sp>
      <p:pic>
        <p:nvPicPr>
          <p:cNvPr id="6" name="Picture 5"/>
          <p:cNvPicPr>
            <a:picLocks noChangeAspect="1"/>
          </p:cNvPicPr>
          <p:nvPr/>
        </p:nvPicPr>
        <p:blipFill>
          <a:blip r:embed="rId2"/>
          <a:stretch>
            <a:fillRect/>
          </a:stretch>
        </p:blipFill>
        <p:spPr>
          <a:xfrm>
            <a:off x="0" y="850549"/>
            <a:ext cx="9144000" cy="5917692"/>
          </a:xfrm>
          <a:prstGeom prst="rect">
            <a:avLst/>
          </a:prstGeom>
        </p:spPr>
      </p:pic>
      <p:sp>
        <p:nvSpPr>
          <p:cNvPr id="2" name="Rectangle 1"/>
          <p:cNvSpPr/>
          <p:nvPr/>
        </p:nvSpPr>
        <p:spPr>
          <a:xfrm>
            <a:off x="0" y="6522020"/>
            <a:ext cx="1377300" cy="246221"/>
          </a:xfrm>
          <a:prstGeom prst="rect">
            <a:avLst/>
          </a:prstGeom>
        </p:spPr>
        <p:txBody>
          <a:bodyPr wrap="none">
            <a:spAutoFit/>
          </a:bodyPr>
          <a:lstStyle/>
          <a:p>
            <a:r>
              <a:rPr lang="en-US" sz="1000" dirty="0"/>
              <a:t>: </a:t>
            </a:r>
            <a:r>
              <a:rPr lang="en-US" sz="1000" dirty="0">
                <a:hlinkClick r:id="rId3"/>
              </a:rPr>
              <a:t>http://www.nrel.gov/</a:t>
            </a:r>
            <a:endParaRPr lang="en-US" sz="1000" dirty="0"/>
          </a:p>
        </p:txBody>
      </p:sp>
    </p:spTree>
    <p:extLst>
      <p:ext uri="{BB962C8B-B14F-4D97-AF65-F5344CB8AC3E}">
        <p14:creationId xmlns:p14="http://schemas.microsoft.com/office/powerpoint/2010/main" val="23755332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79515"/>
            <a:ext cx="7315200" cy="1154097"/>
          </a:xfrm>
        </p:spPr>
        <p:txBody>
          <a:bodyPr/>
          <a:lstStyle/>
          <a:p>
            <a:r>
              <a:rPr lang="en-US" dirty="0" smtClean="0"/>
              <a:t>Conclusion</a:t>
            </a:r>
            <a:endParaRPr lang="en-US" dirty="0"/>
          </a:p>
        </p:txBody>
      </p:sp>
      <p:sp>
        <p:nvSpPr>
          <p:cNvPr id="3" name="Content Placeholder 2"/>
          <p:cNvSpPr>
            <a:spLocks noGrp="1"/>
          </p:cNvSpPr>
          <p:nvPr>
            <p:ph idx="1"/>
          </p:nvPr>
        </p:nvSpPr>
        <p:spPr>
          <a:xfrm>
            <a:off x="914400" y="1743312"/>
            <a:ext cx="7315200" cy="4674421"/>
          </a:xfrm>
        </p:spPr>
        <p:txBody>
          <a:bodyPr/>
          <a:lstStyle/>
          <a:p>
            <a:r>
              <a:rPr lang="en-US" dirty="0" smtClean="0"/>
              <a:t>Solar cells are created by forming an electrical circuit with a </a:t>
            </a:r>
            <a:r>
              <a:rPr lang="en-US" dirty="0" err="1" smtClean="0"/>
              <a:t>p-n</a:t>
            </a:r>
            <a:r>
              <a:rPr lang="en-US" dirty="0" smtClean="0"/>
              <a:t> junction and a load.</a:t>
            </a:r>
          </a:p>
          <a:p>
            <a:r>
              <a:rPr lang="en-US" dirty="0" smtClean="0"/>
              <a:t>The theoretical efficiency of solar cells is highly limited, even in the limit of perfect engineering.</a:t>
            </a:r>
          </a:p>
          <a:p>
            <a:r>
              <a:rPr lang="en-US" dirty="0" smtClean="0"/>
              <a:t>Researchers are developing ways to increase this maximum efficiency, but the cost of implementing these new technologies remains an issue. </a:t>
            </a:r>
          </a:p>
          <a:p>
            <a:pPr>
              <a:buNone/>
            </a:pPr>
            <a:endParaRPr lang="en-US" dirty="0" smtClean="0"/>
          </a:p>
          <a:p>
            <a:pPr>
              <a:buNone/>
            </a:pPr>
            <a:endParaRPr lang="en-US" dirty="0" smtClean="0"/>
          </a:p>
          <a:p>
            <a:r>
              <a:rPr lang="en-US" dirty="0" smtClean="0"/>
              <a:t>Questions?  </a:t>
            </a:r>
          </a:p>
          <a:p>
            <a:endParaRPr lang="en-US" dirty="0" smtClean="0"/>
          </a:p>
        </p:txBody>
      </p:sp>
      <p:sp>
        <p:nvSpPr>
          <p:cNvPr id="5" name="Slide Number Placeholder 4"/>
          <p:cNvSpPr>
            <a:spLocks noGrp="1"/>
          </p:cNvSpPr>
          <p:nvPr>
            <p:ph type="sldNum" sz="quarter" idx="12"/>
          </p:nvPr>
        </p:nvSpPr>
        <p:spPr/>
        <p:txBody>
          <a:bodyPr/>
          <a:lstStyle/>
          <a:p>
            <a:fld id="{CE8079A4-7AA8-4A4F-87E2-7781EC5097DD}" type="slidenum">
              <a:rPr lang="en-US" smtClean="0"/>
              <a:pPr/>
              <a:t>25</a:t>
            </a:fld>
            <a:endParaRPr lang="en-US"/>
          </a:p>
        </p:txBody>
      </p:sp>
    </p:spTree>
    <p:extLst>
      <p:ext uri="{BB962C8B-B14F-4D97-AF65-F5344CB8AC3E}">
        <p14:creationId xmlns:p14="http://schemas.microsoft.com/office/powerpoint/2010/main" val="23755332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29709"/>
            <a:ext cx="7315200" cy="1154097"/>
          </a:xfrm>
        </p:spPr>
        <p:txBody>
          <a:bodyPr/>
          <a:lstStyle/>
          <a:p>
            <a:r>
              <a:rPr lang="en-US" dirty="0" smtClean="0"/>
              <a:t>References</a:t>
            </a:r>
            <a:endParaRPr lang="en-US" dirty="0"/>
          </a:p>
        </p:txBody>
      </p:sp>
      <p:sp>
        <p:nvSpPr>
          <p:cNvPr id="3" name="Content Placeholder 2"/>
          <p:cNvSpPr>
            <a:spLocks noGrp="1"/>
          </p:cNvSpPr>
          <p:nvPr>
            <p:ph idx="1"/>
          </p:nvPr>
        </p:nvSpPr>
        <p:spPr>
          <a:xfrm>
            <a:off x="914400" y="2139593"/>
            <a:ext cx="7315200" cy="4169768"/>
          </a:xfrm>
        </p:spPr>
        <p:txBody>
          <a:bodyPr/>
          <a:lstStyle/>
          <a:p>
            <a:r>
              <a:rPr lang="en-US" dirty="0"/>
              <a:t>Shockley, W., </a:t>
            </a:r>
            <a:r>
              <a:rPr lang="en-US" dirty="0" err="1"/>
              <a:t>Queisser</a:t>
            </a:r>
            <a:r>
              <a:rPr lang="en-US" dirty="0"/>
              <a:t>, H.J., </a:t>
            </a:r>
            <a:r>
              <a:rPr lang="en-US" i="1" dirty="0"/>
              <a:t>Journal of Applied Physics</a:t>
            </a:r>
            <a:r>
              <a:rPr lang="en-US" dirty="0"/>
              <a:t>, 32, 510 (1961)</a:t>
            </a:r>
            <a:r>
              <a:rPr lang="en-US" dirty="0" smtClean="0"/>
              <a:t>.</a:t>
            </a:r>
          </a:p>
          <a:p>
            <a:r>
              <a:rPr lang="en-US" dirty="0"/>
              <a:t> </a:t>
            </a:r>
            <a:r>
              <a:rPr lang="en-US" dirty="0" smtClean="0"/>
              <a:t>Morris</a:t>
            </a:r>
            <a:r>
              <a:rPr lang="en-US" dirty="0"/>
              <a:t>, J. W</a:t>
            </a:r>
            <a:r>
              <a:rPr lang="en-US" i="1" dirty="0"/>
              <a:t>. The Structure and Properties</a:t>
            </a:r>
            <a:r>
              <a:rPr lang="en-US" dirty="0"/>
              <a:t>, Vols. 1-2. McGraw-Hill (2012</a:t>
            </a:r>
            <a:r>
              <a:rPr lang="en-US" dirty="0" smtClean="0"/>
              <a:t>).</a:t>
            </a:r>
          </a:p>
          <a:p>
            <a:r>
              <a:rPr lang="en-US" dirty="0" smtClean="0"/>
              <a:t>Morris</a:t>
            </a:r>
            <a:r>
              <a:rPr lang="en-US" dirty="0"/>
              <a:t>, J. W. </a:t>
            </a:r>
            <a:r>
              <a:rPr lang="en-US" i="1" dirty="0"/>
              <a:t>Engineering 45 Lecture Slides </a:t>
            </a:r>
            <a:r>
              <a:rPr lang="en-US" dirty="0"/>
              <a:t>(2013)</a:t>
            </a:r>
            <a:r>
              <a:rPr lang="en-US" dirty="0" smtClean="0"/>
              <a:t>.</a:t>
            </a:r>
          </a:p>
          <a:p>
            <a:r>
              <a:rPr lang="en-US" dirty="0" smtClean="0"/>
              <a:t>Liao</a:t>
            </a:r>
            <a:r>
              <a:rPr lang="en-US" dirty="0"/>
              <a:t>, Bolin and Hsu, Wei-Chun, “An Investigation </a:t>
            </a:r>
            <a:r>
              <a:rPr lang="en-US" dirty="0" smtClean="0"/>
              <a:t>of Shockley</a:t>
            </a:r>
            <a:r>
              <a:rPr lang="en-US" dirty="0"/>
              <a:t>-</a:t>
            </a:r>
            <a:r>
              <a:rPr lang="en-US" dirty="0" err="1"/>
              <a:t>Queisser</a:t>
            </a:r>
            <a:r>
              <a:rPr lang="en-US" dirty="0"/>
              <a:t> Limit of Single p-n Junction Solar Cells”, </a:t>
            </a:r>
            <a:r>
              <a:rPr lang="en-US" i="1" dirty="0"/>
              <a:t>Massachusetts Institute of Technology 2.997 Project Report </a:t>
            </a:r>
            <a:r>
              <a:rPr lang="en-US" dirty="0"/>
              <a:t>(2012).</a:t>
            </a:r>
          </a:p>
          <a:p>
            <a:pPr marL="45720" indent="0">
              <a:buNone/>
            </a:pPr>
            <a:endParaRPr lang="en-US" dirty="0"/>
          </a:p>
        </p:txBody>
      </p:sp>
      <p:sp>
        <p:nvSpPr>
          <p:cNvPr id="4" name="Slide Number Placeholder 3"/>
          <p:cNvSpPr>
            <a:spLocks noGrp="1"/>
          </p:cNvSpPr>
          <p:nvPr>
            <p:ph type="sldNum" sz="quarter" idx="12"/>
          </p:nvPr>
        </p:nvSpPr>
        <p:spPr/>
        <p:txBody>
          <a:bodyPr/>
          <a:lstStyle/>
          <a:p>
            <a:fld id="{CE8079A4-7AA8-4A4F-87E2-7781EC5097DD}" type="slidenum">
              <a:rPr lang="en-US" smtClean="0"/>
              <a:pPr/>
              <a:t>26</a:t>
            </a:fld>
            <a:endParaRPr lang="en-US"/>
          </a:p>
        </p:txBody>
      </p:sp>
    </p:spTree>
    <p:extLst>
      <p:ext uri="{BB962C8B-B14F-4D97-AF65-F5344CB8AC3E}">
        <p14:creationId xmlns:p14="http://schemas.microsoft.com/office/powerpoint/2010/main" val="235014232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79515"/>
            <a:ext cx="7315200" cy="1154097"/>
          </a:xfrm>
        </p:spPr>
        <p:txBody>
          <a:bodyPr/>
          <a:lstStyle/>
          <a:p>
            <a:r>
              <a:rPr lang="en-US" dirty="0" smtClean="0"/>
              <a:t>References (Images)</a:t>
            </a:r>
            <a:endParaRPr lang="en-US" dirty="0"/>
          </a:p>
        </p:txBody>
      </p:sp>
      <p:sp>
        <p:nvSpPr>
          <p:cNvPr id="3" name="Content Placeholder 2"/>
          <p:cNvSpPr>
            <a:spLocks noGrp="1"/>
          </p:cNvSpPr>
          <p:nvPr>
            <p:ph idx="1"/>
          </p:nvPr>
        </p:nvSpPr>
        <p:spPr>
          <a:xfrm>
            <a:off x="914400" y="1743312"/>
            <a:ext cx="7315200" cy="4674421"/>
          </a:xfrm>
        </p:spPr>
        <p:txBody>
          <a:bodyPr>
            <a:normAutofit fontScale="70000" lnSpcReduction="20000"/>
          </a:bodyPr>
          <a:lstStyle/>
          <a:p>
            <a:r>
              <a:rPr lang="en-US" dirty="0"/>
              <a:t>Slide 1: </a:t>
            </a:r>
            <a:r>
              <a:rPr lang="en-US" dirty="0">
                <a:hlinkClick r:id="rId2"/>
              </a:rPr>
              <a:t>http://solarcellstringer.com/images/solar_cells_panels_array_monocrystaline.jpg</a:t>
            </a:r>
            <a:endParaRPr lang="en-US" dirty="0"/>
          </a:p>
          <a:p>
            <a:r>
              <a:rPr lang="en-US" dirty="0"/>
              <a:t>Slides 3-6, 9: Morris, J. W. Engineering 45 Lecture Slides (2013).</a:t>
            </a:r>
          </a:p>
          <a:p>
            <a:r>
              <a:rPr lang="en-US" dirty="0"/>
              <a:t>Slides 7-9: </a:t>
            </a:r>
            <a:r>
              <a:rPr lang="en-US" dirty="0">
                <a:hlinkClick r:id="rId3"/>
              </a:rPr>
              <a:t>http://upload.wikimedia.org/wikipedia/commons/8/86/BandDiagramSolarCell-en.gif</a:t>
            </a:r>
            <a:endParaRPr lang="en-US" dirty="0"/>
          </a:p>
          <a:p>
            <a:r>
              <a:rPr lang="en-US" dirty="0"/>
              <a:t>Slide 10: </a:t>
            </a:r>
            <a:r>
              <a:rPr lang="en-US" u="sng" dirty="0">
                <a:hlinkClick r:id="rId4"/>
              </a:rPr>
              <a:t>http://www.pres.org.pk/category/re-technologies/solar-energy/solar-pv/</a:t>
            </a:r>
            <a:endParaRPr lang="en-US" dirty="0"/>
          </a:p>
          <a:p>
            <a:r>
              <a:rPr lang="en-US" dirty="0"/>
              <a:t>Slide 11: </a:t>
            </a:r>
            <a:r>
              <a:rPr lang="en-US" dirty="0">
                <a:hlinkClick r:id="rId5"/>
              </a:rPr>
              <a:t>http://en.wikipedia.org/wiki/File:William_Shockley,_Stanford_University.jpg</a:t>
            </a:r>
            <a:endParaRPr lang="en-US" dirty="0"/>
          </a:p>
          <a:p>
            <a:r>
              <a:rPr lang="en-US" dirty="0"/>
              <a:t>Slide 11: </a:t>
            </a:r>
            <a:r>
              <a:rPr lang="en-US" dirty="0">
                <a:hlinkClick r:id="rId6"/>
              </a:rPr>
              <a:t>http://www.ulm.de/sixcms/media.php/123/thumbnails/Prof_Queisser.jpg.57479.jpg</a:t>
            </a:r>
            <a:endParaRPr lang="en-US" dirty="0"/>
          </a:p>
          <a:p>
            <a:r>
              <a:rPr lang="en-US" dirty="0"/>
              <a:t>Slide 12: </a:t>
            </a:r>
            <a:r>
              <a:rPr lang="en-US" dirty="0">
                <a:hlinkClick r:id="rId7"/>
              </a:rPr>
              <a:t>http://upload.wikimedia.org/wikipedia/commons/1/19/Black_body.svg</a:t>
            </a:r>
            <a:endParaRPr lang="en-US" dirty="0"/>
          </a:p>
          <a:p>
            <a:r>
              <a:rPr lang="en-US" dirty="0"/>
              <a:t>Slides 12, 13, 15-17, 19: Liao, Bolin and Hsu, Wei-Chun, “An Investigation of Shockley-</a:t>
            </a:r>
            <a:r>
              <a:rPr lang="en-US" dirty="0" err="1"/>
              <a:t>Queisser</a:t>
            </a:r>
            <a:r>
              <a:rPr lang="en-US" dirty="0"/>
              <a:t> Limit of Single p-n Junction Solar Cells”, Massachusetts Institute of Technology 2.997 Project Report (2012).</a:t>
            </a:r>
          </a:p>
          <a:p>
            <a:r>
              <a:rPr lang="en-US" dirty="0"/>
              <a:t>Slide 20: </a:t>
            </a:r>
            <a:r>
              <a:rPr lang="en-US" dirty="0">
                <a:hlinkClick r:id="rId8"/>
              </a:rPr>
              <a:t>http://upload.wikimedia.org/wikipedia/commons/9/99/ShockleyQueisserBreakdown2.svg</a:t>
            </a:r>
            <a:endParaRPr lang="en-US" dirty="0"/>
          </a:p>
          <a:p>
            <a:r>
              <a:rPr lang="en-US" dirty="0"/>
              <a:t>Slide 21: </a:t>
            </a:r>
            <a:r>
              <a:rPr lang="en-US" dirty="0">
                <a:hlinkClick r:id="rId9"/>
              </a:rPr>
              <a:t>http://upload.wikimedia.org/wikipedia/commons/thumb/1/19/StructureMJetspectre.png/550px-StructureMJetspectre.png</a:t>
            </a:r>
            <a:endParaRPr lang="en-US" dirty="0"/>
          </a:p>
          <a:p>
            <a:r>
              <a:rPr lang="en-US" dirty="0"/>
              <a:t>Slide 22: </a:t>
            </a:r>
            <a:r>
              <a:rPr lang="en-US" dirty="0">
                <a:hlinkClick r:id="rId10"/>
              </a:rPr>
              <a:t>http://en.wikipedia.org/wiki/File:Amonix7700.jpg</a:t>
            </a:r>
            <a:endParaRPr lang="en-US" dirty="0"/>
          </a:p>
          <a:p>
            <a:r>
              <a:rPr lang="en-US" dirty="0"/>
              <a:t>Slide 23: </a:t>
            </a:r>
            <a:r>
              <a:rPr lang="en-US" dirty="0">
                <a:hlinkClick r:id="rId11"/>
              </a:rPr>
              <a:t>http://www.chem.rochester.edu/highlights/sum09.php</a:t>
            </a:r>
            <a:endParaRPr lang="en-US" dirty="0"/>
          </a:p>
          <a:p>
            <a:r>
              <a:rPr lang="en-US" dirty="0"/>
              <a:t>Slide 24: </a:t>
            </a:r>
            <a:r>
              <a:rPr lang="en-US" dirty="0">
                <a:hlinkClick r:id="rId12"/>
              </a:rPr>
              <a:t>http://www.nrel.gov/ncpv/images/</a:t>
            </a:r>
            <a:r>
              <a:rPr lang="en-US" dirty="0" smtClean="0">
                <a:hlinkClick r:id="rId12"/>
              </a:rPr>
              <a:t>efficiency_chart.jpg</a:t>
            </a:r>
            <a:endParaRPr lang="en-US" dirty="0"/>
          </a:p>
        </p:txBody>
      </p:sp>
      <p:sp>
        <p:nvSpPr>
          <p:cNvPr id="5" name="Slide Number Placeholder 4"/>
          <p:cNvSpPr>
            <a:spLocks noGrp="1"/>
          </p:cNvSpPr>
          <p:nvPr>
            <p:ph type="sldNum" sz="quarter" idx="12"/>
          </p:nvPr>
        </p:nvSpPr>
        <p:spPr/>
        <p:txBody>
          <a:bodyPr/>
          <a:lstStyle/>
          <a:p>
            <a:fld id="{CE8079A4-7AA8-4A4F-87E2-7781EC5097DD}" type="slidenum">
              <a:rPr lang="en-US" smtClean="0"/>
              <a:pPr/>
              <a:t>27</a:t>
            </a:fld>
            <a:endParaRPr lang="en-US"/>
          </a:p>
        </p:txBody>
      </p:sp>
    </p:spTree>
    <p:extLst>
      <p:ext uri="{BB962C8B-B14F-4D97-AF65-F5344CB8AC3E}">
        <p14:creationId xmlns:p14="http://schemas.microsoft.com/office/powerpoint/2010/main" val="2375533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79515"/>
            <a:ext cx="7315200" cy="1154097"/>
          </a:xfrm>
        </p:spPr>
        <p:txBody>
          <a:bodyPr>
            <a:normAutofit/>
          </a:bodyPr>
          <a:lstStyle/>
          <a:p>
            <a:r>
              <a:rPr lang="en-US" dirty="0" smtClean="0"/>
              <a:t>Intrinsic Semiconductors</a:t>
            </a:r>
            <a:endParaRPr lang="en-US" dirty="0"/>
          </a:p>
        </p:txBody>
      </p:sp>
      <p:sp>
        <p:nvSpPr>
          <p:cNvPr id="3" name="Content Placeholder 2"/>
          <p:cNvSpPr>
            <a:spLocks noGrp="1"/>
          </p:cNvSpPr>
          <p:nvPr>
            <p:ph idx="1"/>
          </p:nvPr>
        </p:nvSpPr>
        <p:spPr>
          <a:xfrm>
            <a:off x="914399" y="1743312"/>
            <a:ext cx="3996267" cy="4674421"/>
          </a:xfrm>
        </p:spPr>
        <p:txBody>
          <a:bodyPr>
            <a:normAutofit lnSpcReduction="10000"/>
          </a:bodyPr>
          <a:lstStyle/>
          <a:p>
            <a:r>
              <a:rPr lang="en-US" dirty="0" smtClean="0"/>
              <a:t>The Fermi Level, </a:t>
            </a:r>
            <a:r>
              <a:rPr lang="en-US" dirty="0"/>
              <a:t>E</a:t>
            </a:r>
            <a:r>
              <a:rPr lang="en-US" baseline="-25000" dirty="0" smtClean="0"/>
              <a:t>F</a:t>
            </a:r>
            <a:r>
              <a:rPr lang="en-US" dirty="0" smtClean="0"/>
              <a:t>, corresponds to a potential energy, </a:t>
            </a:r>
            <a:r>
              <a:rPr lang="en-US" dirty="0" err="1" smtClean="0"/>
              <a:t>ε</a:t>
            </a:r>
            <a:r>
              <a:rPr lang="en-US" dirty="0" smtClean="0"/>
              <a:t>, that is equal to the chemical potential μ at a given temperature.</a:t>
            </a:r>
          </a:p>
          <a:p>
            <a:r>
              <a:rPr lang="en-US" dirty="0" smtClean="0"/>
              <a:t>For intrinsic semiconductors, E</a:t>
            </a:r>
            <a:r>
              <a:rPr lang="en-US" baseline="-25000" dirty="0" smtClean="0"/>
              <a:t>F</a:t>
            </a:r>
            <a:r>
              <a:rPr lang="en-US" dirty="0" smtClean="0"/>
              <a:t> lies in the middle of a small band gap.</a:t>
            </a:r>
          </a:p>
          <a:p>
            <a:r>
              <a:rPr lang="en-US" dirty="0" smtClean="0"/>
              <a:t>In an intrinsic semiconductor, the numbers of </a:t>
            </a:r>
            <a:r>
              <a:rPr lang="en-US" dirty="0" smtClean="0"/>
              <a:t>electrons </a:t>
            </a:r>
            <a:r>
              <a:rPr lang="en-US" dirty="0" smtClean="0"/>
              <a:t>and holes can be assumed to be equal.</a:t>
            </a:r>
          </a:p>
          <a:p>
            <a:r>
              <a:rPr lang="en-US" dirty="0" smtClean="0"/>
              <a:t>Intrinsic semiconductors are usually composed of elements with an average valence shell of 4 electrons.</a:t>
            </a:r>
          </a:p>
          <a:p>
            <a:endParaRPr lang="en-US" dirty="0"/>
          </a:p>
        </p:txBody>
      </p:sp>
      <p:pic>
        <p:nvPicPr>
          <p:cNvPr id="4" name="Picture 3"/>
          <p:cNvPicPr>
            <a:picLocks noChangeAspect="1"/>
          </p:cNvPicPr>
          <p:nvPr/>
        </p:nvPicPr>
        <p:blipFill>
          <a:blip r:embed="rId3"/>
          <a:stretch>
            <a:fillRect/>
          </a:stretch>
        </p:blipFill>
        <p:spPr>
          <a:xfrm>
            <a:off x="5139266" y="1917700"/>
            <a:ext cx="3361267" cy="964808"/>
          </a:xfrm>
          <a:prstGeom prst="rect">
            <a:avLst/>
          </a:prstGeom>
        </p:spPr>
      </p:pic>
      <p:pic>
        <p:nvPicPr>
          <p:cNvPr id="6" name="Picture 5"/>
          <p:cNvPicPr>
            <a:picLocks noChangeAspect="1"/>
          </p:cNvPicPr>
          <p:nvPr/>
        </p:nvPicPr>
        <p:blipFill>
          <a:blip r:embed="rId4"/>
          <a:stretch>
            <a:fillRect/>
          </a:stretch>
        </p:blipFill>
        <p:spPr>
          <a:xfrm>
            <a:off x="5139266" y="2882508"/>
            <a:ext cx="3361267" cy="3454400"/>
          </a:xfrm>
          <a:prstGeom prst="rect">
            <a:avLst/>
          </a:prstGeom>
        </p:spPr>
      </p:pic>
      <p:sp>
        <p:nvSpPr>
          <p:cNvPr id="8" name="Slide Number Placeholder 7"/>
          <p:cNvSpPr>
            <a:spLocks noGrp="1"/>
          </p:cNvSpPr>
          <p:nvPr>
            <p:ph type="sldNum" sz="quarter" idx="12"/>
          </p:nvPr>
        </p:nvSpPr>
        <p:spPr/>
        <p:txBody>
          <a:bodyPr/>
          <a:lstStyle/>
          <a:p>
            <a:fld id="{CE8079A4-7AA8-4A4F-87E2-7781EC5097DD}" type="slidenum">
              <a:rPr lang="en-US" smtClean="0"/>
              <a:pPr/>
              <a:t>3</a:t>
            </a:fld>
            <a:endParaRPr lang="en-US"/>
          </a:p>
        </p:txBody>
      </p:sp>
      <p:sp>
        <p:nvSpPr>
          <p:cNvPr id="9" name="TextBox 8"/>
          <p:cNvSpPr txBox="1"/>
          <p:nvPr/>
        </p:nvSpPr>
        <p:spPr>
          <a:xfrm>
            <a:off x="7706783" y="6336908"/>
            <a:ext cx="1587500" cy="246221"/>
          </a:xfrm>
          <a:prstGeom prst="rect">
            <a:avLst/>
          </a:prstGeom>
          <a:noFill/>
        </p:spPr>
        <p:txBody>
          <a:bodyPr wrap="square" rtlCol="0">
            <a:spAutoFit/>
          </a:bodyPr>
          <a:lstStyle/>
          <a:p>
            <a:r>
              <a:rPr lang="en-US" sz="1000" dirty="0" smtClean="0"/>
              <a:t>(J.W. Morris)</a:t>
            </a:r>
            <a:endParaRPr lang="en-US" sz="1000" dirty="0"/>
          </a:p>
        </p:txBody>
      </p:sp>
    </p:spTree>
    <p:extLst>
      <p:ext uri="{BB962C8B-B14F-4D97-AF65-F5344CB8AC3E}">
        <p14:creationId xmlns:p14="http://schemas.microsoft.com/office/powerpoint/2010/main" val="2375533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79515"/>
            <a:ext cx="7315200" cy="1154097"/>
          </a:xfrm>
        </p:spPr>
        <p:txBody>
          <a:bodyPr>
            <a:normAutofit fontScale="90000"/>
          </a:bodyPr>
          <a:lstStyle/>
          <a:p>
            <a:r>
              <a:rPr lang="en-US" dirty="0" smtClean="0"/>
              <a:t>Extrinsic Semiconductors: n-type</a:t>
            </a:r>
            <a:endParaRPr lang="en-US" dirty="0"/>
          </a:p>
        </p:txBody>
      </p:sp>
      <p:sp>
        <p:nvSpPr>
          <p:cNvPr id="3" name="Content Placeholder 2"/>
          <p:cNvSpPr>
            <a:spLocks noGrp="1"/>
          </p:cNvSpPr>
          <p:nvPr>
            <p:ph idx="1"/>
          </p:nvPr>
        </p:nvSpPr>
        <p:spPr>
          <a:xfrm>
            <a:off x="914400" y="3877733"/>
            <a:ext cx="7315200" cy="2540000"/>
          </a:xfrm>
        </p:spPr>
        <p:txBody>
          <a:bodyPr/>
          <a:lstStyle/>
          <a:p>
            <a:r>
              <a:rPr lang="en-US" dirty="0" smtClean="0"/>
              <a:t>N-type extrinsic semiconductors are doped with small amounts of an element that acts as an electron donor.</a:t>
            </a:r>
          </a:p>
          <a:p>
            <a:r>
              <a:rPr lang="en-US" dirty="0" smtClean="0"/>
              <a:t>The additional electrons from the dopant reside in “donor levels” just below the conduction band, leading to a Fermi level that is closer to the conduction band.</a:t>
            </a:r>
          </a:p>
          <a:p>
            <a:r>
              <a:rPr lang="en-US" dirty="0" smtClean="0"/>
              <a:t>Electrons can be excited from the donor levels to produce charge carriers in the conduction band.</a:t>
            </a:r>
            <a:endParaRPr lang="en-US" dirty="0"/>
          </a:p>
        </p:txBody>
      </p:sp>
      <p:pic>
        <p:nvPicPr>
          <p:cNvPr id="7" name="Picture 6"/>
          <p:cNvPicPr>
            <a:picLocks noChangeAspect="1"/>
          </p:cNvPicPr>
          <p:nvPr/>
        </p:nvPicPr>
        <p:blipFill>
          <a:blip r:embed="rId3"/>
          <a:stretch>
            <a:fillRect/>
          </a:stretch>
        </p:blipFill>
        <p:spPr>
          <a:xfrm>
            <a:off x="5079244" y="1720082"/>
            <a:ext cx="2319950" cy="2157649"/>
          </a:xfrm>
          <a:prstGeom prst="rect">
            <a:avLst/>
          </a:prstGeom>
        </p:spPr>
      </p:pic>
      <p:pic>
        <p:nvPicPr>
          <p:cNvPr id="9" name="Picture 8"/>
          <p:cNvPicPr>
            <a:picLocks noChangeAspect="1"/>
          </p:cNvPicPr>
          <p:nvPr/>
        </p:nvPicPr>
        <p:blipFill>
          <a:blip r:embed="rId4"/>
          <a:stretch>
            <a:fillRect/>
          </a:stretch>
        </p:blipFill>
        <p:spPr>
          <a:xfrm>
            <a:off x="1134534" y="1720083"/>
            <a:ext cx="3944710" cy="2157649"/>
          </a:xfrm>
          <a:prstGeom prst="rect">
            <a:avLst/>
          </a:prstGeom>
        </p:spPr>
      </p:pic>
      <p:sp>
        <p:nvSpPr>
          <p:cNvPr id="8" name="Slide Number Placeholder 7"/>
          <p:cNvSpPr>
            <a:spLocks noGrp="1"/>
          </p:cNvSpPr>
          <p:nvPr>
            <p:ph type="sldNum" sz="quarter" idx="12"/>
          </p:nvPr>
        </p:nvSpPr>
        <p:spPr/>
        <p:txBody>
          <a:bodyPr/>
          <a:lstStyle/>
          <a:p>
            <a:fld id="{CE8079A4-7AA8-4A4F-87E2-7781EC5097DD}" type="slidenum">
              <a:rPr lang="en-US" smtClean="0"/>
              <a:pPr/>
              <a:t>4</a:t>
            </a:fld>
            <a:endParaRPr lang="en-US"/>
          </a:p>
        </p:txBody>
      </p:sp>
      <p:sp>
        <p:nvSpPr>
          <p:cNvPr id="10" name="TextBox 9"/>
          <p:cNvSpPr txBox="1"/>
          <p:nvPr/>
        </p:nvSpPr>
        <p:spPr>
          <a:xfrm>
            <a:off x="7399194" y="3508401"/>
            <a:ext cx="1587500" cy="246221"/>
          </a:xfrm>
          <a:prstGeom prst="rect">
            <a:avLst/>
          </a:prstGeom>
          <a:noFill/>
        </p:spPr>
        <p:txBody>
          <a:bodyPr wrap="square" rtlCol="0">
            <a:spAutoFit/>
          </a:bodyPr>
          <a:lstStyle/>
          <a:p>
            <a:r>
              <a:rPr lang="en-US" sz="1000" dirty="0" smtClean="0"/>
              <a:t>(J.W. Morris)</a:t>
            </a:r>
            <a:endParaRPr lang="en-US" sz="1000" dirty="0"/>
          </a:p>
        </p:txBody>
      </p:sp>
    </p:spTree>
    <p:extLst>
      <p:ext uri="{BB962C8B-B14F-4D97-AF65-F5344CB8AC3E}">
        <p14:creationId xmlns:p14="http://schemas.microsoft.com/office/powerpoint/2010/main" val="2375533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79515"/>
            <a:ext cx="7315200" cy="1154097"/>
          </a:xfrm>
        </p:spPr>
        <p:txBody>
          <a:bodyPr>
            <a:normAutofit fontScale="90000"/>
          </a:bodyPr>
          <a:lstStyle/>
          <a:p>
            <a:r>
              <a:rPr lang="en-US" dirty="0" smtClean="0"/>
              <a:t>Extrinsic Semiconductors: p-type</a:t>
            </a:r>
            <a:endParaRPr lang="en-US" dirty="0"/>
          </a:p>
        </p:txBody>
      </p:sp>
      <p:sp>
        <p:nvSpPr>
          <p:cNvPr id="3" name="Content Placeholder 2"/>
          <p:cNvSpPr>
            <a:spLocks noGrp="1"/>
          </p:cNvSpPr>
          <p:nvPr>
            <p:ph idx="1"/>
          </p:nvPr>
        </p:nvSpPr>
        <p:spPr>
          <a:xfrm>
            <a:off x="914400" y="4040087"/>
            <a:ext cx="7315200" cy="2648580"/>
          </a:xfrm>
        </p:spPr>
        <p:txBody>
          <a:bodyPr>
            <a:normAutofit lnSpcReduction="10000"/>
          </a:bodyPr>
          <a:lstStyle/>
          <a:p>
            <a:r>
              <a:rPr lang="en-US" dirty="0" smtClean="0"/>
              <a:t>P-type semiconductors are doped with a small amount of an element that acts as an electron acceptor.</a:t>
            </a:r>
          </a:p>
          <a:p>
            <a:r>
              <a:rPr lang="en-US" dirty="0"/>
              <a:t>The </a:t>
            </a:r>
            <a:r>
              <a:rPr lang="en-US" dirty="0" smtClean="0"/>
              <a:t>lack of electrons creates “acceptor levels” just above the valence band, leading to a Fermi level that is closer to the valence band.</a:t>
            </a:r>
          </a:p>
          <a:p>
            <a:r>
              <a:rPr lang="en-US" dirty="0" smtClean="0"/>
              <a:t>Electrons can be excited from the valence band to the acceptor levels to produce free hole charge carriers in the valence band.</a:t>
            </a:r>
            <a:endParaRPr lang="en-US" dirty="0"/>
          </a:p>
        </p:txBody>
      </p:sp>
      <p:pic>
        <p:nvPicPr>
          <p:cNvPr id="5" name="Picture 4"/>
          <p:cNvPicPr>
            <a:picLocks noChangeAspect="1"/>
          </p:cNvPicPr>
          <p:nvPr/>
        </p:nvPicPr>
        <p:blipFill>
          <a:blip r:embed="rId3"/>
          <a:stretch>
            <a:fillRect/>
          </a:stretch>
        </p:blipFill>
        <p:spPr>
          <a:xfrm>
            <a:off x="1439333" y="1706109"/>
            <a:ext cx="3725333" cy="2079978"/>
          </a:xfrm>
          <a:prstGeom prst="rect">
            <a:avLst/>
          </a:prstGeom>
        </p:spPr>
      </p:pic>
      <p:pic>
        <p:nvPicPr>
          <p:cNvPr id="6" name="Picture 5"/>
          <p:cNvPicPr>
            <a:picLocks noChangeAspect="1"/>
          </p:cNvPicPr>
          <p:nvPr/>
        </p:nvPicPr>
        <p:blipFill>
          <a:blip r:embed="rId4"/>
          <a:stretch>
            <a:fillRect/>
          </a:stretch>
        </p:blipFill>
        <p:spPr>
          <a:xfrm>
            <a:off x="5164666" y="1706109"/>
            <a:ext cx="2368113" cy="2079978"/>
          </a:xfrm>
          <a:prstGeom prst="rect">
            <a:avLst/>
          </a:prstGeom>
        </p:spPr>
      </p:pic>
      <p:sp>
        <p:nvSpPr>
          <p:cNvPr id="8" name="Slide Number Placeholder 7"/>
          <p:cNvSpPr>
            <a:spLocks noGrp="1"/>
          </p:cNvSpPr>
          <p:nvPr>
            <p:ph type="sldNum" sz="quarter" idx="12"/>
          </p:nvPr>
        </p:nvSpPr>
        <p:spPr/>
        <p:txBody>
          <a:bodyPr/>
          <a:lstStyle/>
          <a:p>
            <a:fld id="{CE8079A4-7AA8-4A4F-87E2-7781EC5097DD}" type="slidenum">
              <a:rPr lang="en-US" smtClean="0"/>
              <a:pPr/>
              <a:t>5</a:t>
            </a:fld>
            <a:endParaRPr lang="en-US"/>
          </a:p>
        </p:txBody>
      </p:sp>
      <p:sp>
        <p:nvSpPr>
          <p:cNvPr id="9" name="TextBox 8"/>
          <p:cNvSpPr txBox="1"/>
          <p:nvPr/>
        </p:nvSpPr>
        <p:spPr>
          <a:xfrm>
            <a:off x="7556500" y="3539866"/>
            <a:ext cx="1587500" cy="246221"/>
          </a:xfrm>
          <a:prstGeom prst="rect">
            <a:avLst/>
          </a:prstGeom>
          <a:noFill/>
        </p:spPr>
        <p:txBody>
          <a:bodyPr wrap="square" rtlCol="0">
            <a:spAutoFit/>
          </a:bodyPr>
          <a:lstStyle/>
          <a:p>
            <a:r>
              <a:rPr lang="en-US" sz="1000" dirty="0" smtClean="0"/>
              <a:t>(J.W. Morris)</a:t>
            </a:r>
            <a:endParaRPr lang="en-US" sz="1000" dirty="0"/>
          </a:p>
        </p:txBody>
      </p:sp>
    </p:spTree>
    <p:extLst>
      <p:ext uri="{BB962C8B-B14F-4D97-AF65-F5344CB8AC3E}">
        <p14:creationId xmlns:p14="http://schemas.microsoft.com/office/powerpoint/2010/main" val="2375533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60982"/>
            <a:ext cx="7315200" cy="1154097"/>
          </a:xfrm>
        </p:spPr>
        <p:txBody>
          <a:bodyPr/>
          <a:lstStyle/>
          <a:p>
            <a:r>
              <a:rPr lang="en-US" dirty="0" smtClean="0"/>
              <a:t>p-n Junctions</a:t>
            </a:r>
            <a:endParaRPr lang="en-US" dirty="0"/>
          </a:p>
        </p:txBody>
      </p:sp>
      <p:sp>
        <p:nvSpPr>
          <p:cNvPr id="3" name="Content Placeholder 2"/>
          <p:cNvSpPr>
            <a:spLocks noGrp="1"/>
          </p:cNvSpPr>
          <p:nvPr>
            <p:ph idx="1"/>
          </p:nvPr>
        </p:nvSpPr>
        <p:spPr>
          <a:xfrm>
            <a:off x="914399" y="1750547"/>
            <a:ext cx="4116867" cy="4717988"/>
          </a:xfrm>
        </p:spPr>
        <p:txBody>
          <a:bodyPr>
            <a:normAutofit/>
          </a:bodyPr>
          <a:lstStyle/>
          <a:p>
            <a:r>
              <a:rPr lang="en-US" dirty="0" smtClean="0"/>
              <a:t>p-n junctions are created from the contact of p-type and n-type semiconductors.</a:t>
            </a:r>
          </a:p>
          <a:p>
            <a:r>
              <a:rPr lang="en-US" dirty="0" smtClean="0"/>
              <a:t>Prior to contact, E</a:t>
            </a:r>
            <a:r>
              <a:rPr lang="en-US" baseline="-25000" dirty="0" smtClean="0"/>
              <a:t>F</a:t>
            </a:r>
            <a:r>
              <a:rPr lang="en-US" dirty="0" smtClean="0"/>
              <a:t> is higher on the n side.</a:t>
            </a:r>
          </a:p>
          <a:p>
            <a:r>
              <a:rPr lang="en-US" dirty="0" smtClean="0"/>
              <a:t>Upon contact, electrons flow from the </a:t>
            </a:r>
            <a:r>
              <a:rPr lang="en-US" dirty="0" err="1" smtClean="0"/>
              <a:t>n</a:t>
            </a:r>
            <a:r>
              <a:rPr lang="en-US" dirty="0" smtClean="0"/>
              <a:t> side to the p side, until E</a:t>
            </a:r>
            <a:r>
              <a:rPr lang="en-US" baseline="-25000" dirty="0" smtClean="0"/>
              <a:t>F </a:t>
            </a:r>
            <a:r>
              <a:rPr lang="en-US" dirty="0" smtClean="0"/>
              <a:t>is constant across the interface.</a:t>
            </a:r>
          </a:p>
          <a:p>
            <a:r>
              <a:rPr lang="en-US" dirty="0" smtClean="0"/>
              <a:t> An electric potential (ΔV) develops across the interface, and raises the energy on the p side as higher energy orbitals are filled (ΔE = -</a:t>
            </a:r>
            <a:r>
              <a:rPr lang="en-US" dirty="0" err="1" smtClean="0"/>
              <a:t>eΔV</a:t>
            </a:r>
            <a:r>
              <a:rPr lang="en-US" dirty="0" smtClean="0"/>
              <a:t>).</a:t>
            </a:r>
          </a:p>
          <a:p>
            <a:endParaRPr lang="en-US" dirty="0"/>
          </a:p>
        </p:txBody>
      </p:sp>
      <p:pic>
        <p:nvPicPr>
          <p:cNvPr id="5" name="Picture 4"/>
          <p:cNvPicPr>
            <a:picLocks noChangeAspect="1"/>
          </p:cNvPicPr>
          <p:nvPr/>
        </p:nvPicPr>
        <p:blipFill>
          <a:blip r:embed="rId2"/>
          <a:stretch>
            <a:fillRect/>
          </a:stretch>
        </p:blipFill>
        <p:spPr>
          <a:xfrm>
            <a:off x="5031267" y="1953746"/>
            <a:ext cx="3625900" cy="1483722"/>
          </a:xfrm>
          <a:prstGeom prst="rect">
            <a:avLst/>
          </a:prstGeom>
        </p:spPr>
      </p:pic>
      <p:pic>
        <p:nvPicPr>
          <p:cNvPr id="6" name="Picture 5"/>
          <p:cNvPicPr>
            <a:picLocks noChangeAspect="1"/>
          </p:cNvPicPr>
          <p:nvPr/>
        </p:nvPicPr>
        <p:blipFill>
          <a:blip r:embed="rId3"/>
          <a:stretch>
            <a:fillRect/>
          </a:stretch>
        </p:blipFill>
        <p:spPr>
          <a:xfrm>
            <a:off x="5031267" y="3437468"/>
            <a:ext cx="3625900" cy="1459313"/>
          </a:xfrm>
          <a:prstGeom prst="rect">
            <a:avLst/>
          </a:prstGeom>
        </p:spPr>
      </p:pic>
      <p:pic>
        <p:nvPicPr>
          <p:cNvPr id="7" name="Picture 6"/>
          <p:cNvPicPr>
            <a:picLocks noChangeAspect="1"/>
          </p:cNvPicPr>
          <p:nvPr/>
        </p:nvPicPr>
        <p:blipFill>
          <a:blip r:embed="rId4"/>
          <a:stretch>
            <a:fillRect/>
          </a:stretch>
        </p:blipFill>
        <p:spPr>
          <a:xfrm>
            <a:off x="5031267" y="4896780"/>
            <a:ext cx="3625900" cy="1317101"/>
          </a:xfrm>
          <a:prstGeom prst="rect">
            <a:avLst/>
          </a:prstGeom>
        </p:spPr>
      </p:pic>
      <p:sp>
        <p:nvSpPr>
          <p:cNvPr id="9" name="Slide Number Placeholder 8"/>
          <p:cNvSpPr>
            <a:spLocks noGrp="1"/>
          </p:cNvSpPr>
          <p:nvPr>
            <p:ph type="sldNum" sz="quarter" idx="12"/>
          </p:nvPr>
        </p:nvSpPr>
        <p:spPr/>
        <p:txBody>
          <a:bodyPr/>
          <a:lstStyle/>
          <a:p>
            <a:fld id="{CE8079A4-7AA8-4A4F-87E2-7781EC5097DD}" type="slidenum">
              <a:rPr lang="en-US" smtClean="0"/>
              <a:pPr/>
              <a:t>6</a:t>
            </a:fld>
            <a:endParaRPr lang="en-US"/>
          </a:p>
        </p:txBody>
      </p:sp>
      <p:sp>
        <p:nvSpPr>
          <p:cNvPr id="10" name="TextBox 9"/>
          <p:cNvSpPr txBox="1"/>
          <p:nvPr/>
        </p:nvSpPr>
        <p:spPr>
          <a:xfrm>
            <a:off x="7863417" y="6213881"/>
            <a:ext cx="1587500" cy="246221"/>
          </a:xfrm>
          <a:prstGeom prst="rect">
            <a:avLst/>
          </a:prstGeom>
          <a:noFill/>
        </p:spPr>
        <p:txBody>
          <a:bodyPr wrap="square" rtlCol="0">
            <a:spAutoFit/>
          </a:bodyPr>
          <a:lstStyle/>
          <a:p>
            <a:r>
              <a:rPr lang="en-US" sz="1000" dirty="0" smtClean="0"/>
              <a:t>(J.W. Morris)</a:t>
            </a:r>
            <a:endParaRPr lang="en-US" sz="1000" dirty="0"/>
          </a:p>
        </p:txBody>
      </p:sp>
    </p:spTree>
    <p:extLst>
      <p:ext uri="{BB962C8B-B14F-4D97-AF65-F5344CB8AC3E}">
        <p14:creationId xmlns:p14="http://schemas.microsoft.com/office/powerpoint/2010/main" val="2375533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579515"/>
            <a:ext cx="7823200" cy="1154097"/>
          </a:xfrm>
        </p:spPr>
        <p:txBody>
          <a:bodyPr>
            <a:normAutofit fontScale="90000"/>
          </a:bodyPr>
          <a:lstStyle/>
          <a:p>
            <a:r>
              <a:rPr lang="en-US" dirty="0" err="1" smtClean="0"/>
              <a:t>Photogeneration</a:t>
            </a:r>
            <a:r>
              <a:rPr lang="en-US" dirty="0" smtClean="0"/>
              <a:t> of Charge Carriers</a:t>
            </a:r>
            <a:endParaRPr lang="en-US" dirty="0"/>
          </a:p>
        </p:txBody>
      </p:sp>
      <p:sp>
        <p:nvSpPr>
          <p:cNvPr id="3" name="Content Placeholder 2"/>
          <p:cNvSpPr>
            <a:spLocks noGrp="1"/>
          </p:cNvSpPr>
          <p:nvPr>
            <p:ph idx="1"/>
          </p:nvPr>
        </p:nvSpPr>
        <p:spPr>
          <a:xfrm>
            <a:off x="406400" y="1743312"/>
            <a:ext cx="3776133" cy="4945355"/>
          </a:xfrm>
        </p:spPr>
        <p:txBody>
          <a:bodyPr>
            <a:normAutofit/>
          </a:bodyPr>
          <a:lstStyle/>
          <a:p>
            <a:r>
              <a:rPr lang="en-US" dirty="0" smtClean="0"/>
              <a:t>Photons contacting the semiconductor can either:</a:t>
            </a:r>
          </a:p>
          <a:p>
            <a:pPr lvl="1"/>
            <a:r>
              <a:rPr lang="en-US" dirty="0" smtClean="0"/>
              <a:t>Pass through the material (low energy photons).</a:t>
            </a:r>
          </a:p>
          <a:p>
            <a:pPr lvl="1"/>
            <a:r>
              <a:rPr lang="en-US" dirty="0" smtClean="0"/>
              <a:t>Be absorbed by the semiconductor and excite an electron to a higher energy state (high energy photons).</a:t>
            </a:r>
          </a:p>
          <a:p>
            <a:pPr lvl="1"/>
            <a:r>
              <a:rPr lang="en-US" dirty="0" smtClean="0"/>
              <a:t>Be reflected off the surface.</a:t>
            </a:r>
          </a:p>
          <a:p>
            <a:r>
              <a:rPr lang="en-US" dirty="0" smtClean="0"/>
              <a:t>The minimum photon energy required to create an </a:t>
            </a:r>
            <a:r>
              <a:rPr lang="en-US" dirty="0" err="1" smtClean="0"/>
              <a:t>exciton</a:t>
            </a:r>
            <a:r>
              <a:rPr lang="en-US" dirty="0" smtClean="0"/>
              <a:t> (electron-hole pair) is the band gap energy of the material.</a:t>
            </a:r>
          </a:p>
        </p:txBody>
      </p:sp>
      <p:pic>
        <p:nvPicPr>
          <p:cNvPr id="4" name="Picture 3"/>
          <p:cNvPicPr>
            <a:picLocks noChangeAspect="1"/>
          </p:cNvPicPr>
          <p:nvPr/>
        </p:nvPicPr>
        <p:blipFill>
          <a:blip r:embed="rId2"/>
          <a:stretch>
            <a:fillRect/>
          </a:stretch>
        </p:blipFill>
        <p:spPr>
          <a:xfrm>
            <a:off x="4182533" y="1912645"/>
            <a:ext cx="4821767" cy="4041775"/>
          </a:xfrm>
          <a:prstGeom prst="rect">
            <a:avLst/>
          </a:prstGeom>
        </p:spPr>
      </p:pic>
      <p:sp>
        <p:nvSpPr>
          <p:cNvPr id="6" name="Slide Number Placeholder 5"/>
          <p:cNvSpPr>
            <a:spLocks noGrp="1"/>
          </p:cNvSpPr>
          <p:nvPr>
            <p:ph type="sldNum" sz="quarter" idx="12"/>
          </p:nvPr>
        </p:nvSpPr>
        <p:spPr/>
        <p:txBody>
          <a:bodyPr/>
          <a:lstStyle/>
          <a:p>
            <a:fld id="{CE8079A4-7AA8-4A4F-87E2-7781EC5097DD}" type="slidenum">
              <a:rPr lang="en-US" smtClean="0"/>
              <a:pPr/>
              <a:t>7</a:t>
            </a:fld>
            <a:endParaRPr lang="en-US"/>
          </a:p>
        </p:txBody>
      </p:sp>
      <p:sp>
        <p:nvSpPr>
          <p:cNvPr id="7" name="TextBox 6"/>
          <p:cNvSpPr txBox="1"/>
          <p:nvPr/>
        </p:nvSpPr>
        <p:spPr>
          <a:xfrm>
            <a:off x="8229600" y="5954420"/>
            <a:ext cx="1587500" cy="246221"/>
          </a:xfrm>
          <a:prstGeom prst="rect">
            <a:avLst/>
          </a:prstGeom>
          <a:noFill/>
        </p:spPr>
        <p:txBody>
          <a:bodyPr wrap="square" rtlCol="0">
            <a:spAutoFit/>
          </a:bodyPr>
          <a:lstStyle/>
          <a:p>
            <a:r>
              <a:rPr lang="en-US" sz="1000" dirty="0" smtClean="0"/>
              <a:t>(</a:t>
            </a:r>
            <a:r>
              <a:rPr lang="en-US" sz="1000" dirty="0" err="1" smtClean="0"/>
              <a:t>Wikipedia</a:t>
            </a:r>
            <a:r>
              <a:rPr lang="en-US" sz="1000" dirty="0" smtClean="0"/>
              <a:t>)</a:t>
            </a:r>
            <a:endParaRPr lang="en-US" sz="1000" dirty="0"/>
          </a:p>
        </p:txBody>
      </p:sp>
    </p:spTree>
    <p:extLst>
      <p:ext uri="{BB962C8B-B14F-4D97-AF65-F5344CB8AC3E}">
        <p14:creationId xmlns:p14="http://schemas.microsoft.com/office/powerpoint/2010/main" val="2375533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579515"/>
            <a:ext cx="7823200" cy="1154097"/>
          </a:xfrm>
        </p:spPr>
        <p:txBody>
          <a:bodyPr>
            <a:normAutofit fontScale="90000"/>
          </a:bodyPr>
          <a:lstStyle/>
          <a:p>
            <a:r>
              <a:rPr lang="en-US" dirty="0" err="1" smtClean="0"/>
              <a:t>Photogeneration</a:t>
            </a:r>
            <a:r>
              <a:rPr lang="en-US" dirty="0" smtClean="0"/>
              <a:t> of Charge Carriers</a:t>
            </a:r>
            <a:endParaRPr lang="en-US" dirty="0"/>
          </a:p>
        </p:txBody>
      </p:sp>
      <p:sp>
        <p:nvSpPr>
          <p:cNvPr id="3" name="Content Placeholder 2"/>
          <p:cNvSpPr>
            <a:spLocks noGrp="1"/>
          </p:cNvSpPr>
          <p:nvPr>
            <p:ph idx="1"/>
          </p:nvPr>
        </p:nvSpPr>
        <p:spPr>
          <a:xfrm>
            <a:off x="406400" y="1743312"/>
            <a:ext cx="3776133" cy="4945355"/>
          </a:xfrm>
        </p:spPr>
        <p:txBody>
          <a:bodyPr>
            <a:normAutofit/>
          </a:bodyPr>
          <a:lstStyle/>
          <a:p>
            <a:r>
              <a:rPr lang="en-US" dirty="0" smtClean="0"/>
              <a:t>Much of the solar radiation reaching Earth consists of photons with energies much greater than the band gaps of typical semiconductors.</a:t>
            </a:r>
          </a:p>
          <a:p>
            <a:r>
              <a:rPr lang="en-US" dirty="0" smtClean="0"/>
              <a:t>When higher energy photons are absorbed, electrons are excited further into the conduction band. </a:t>
            </a:r>
          </a:p>
          <a:p>
            <a:r>
              <a:rPr lang="en-US" dirty="0" smtClean="0"/>
              <a:t>But the difference in energy between these photons and the band gap is quickly converted into heat via phonons (lattice vibrations). </a:t>
            </a:r>
          </a:p>
        </p:txBody>
      </p:sp>
      <p:pic>
        <p:nvPicPr>
          <p:cNvPr id="4" name="Picture 3"/>
          <p:cNvPicPr>
            <a:picLocks noChangeAspect="1"/>
          </p:cNvPicPr>
          <p:nvPr/>
        </p:nvPicPr>
        <p:blipFill>
          <a:blip r:embed="rId2"/>
          <a:stretch>
            <a:fillRect/>
          </a:stretch>
        </p:blipFill>
        <p:spPr>
          <a:xfrm>
            <a:off x="4182533" y="1912645"/>
            <a:ext cx="4821767" cy="4041775"/>
          </a:xfrm>
          <a:prstGeom prst="rect">
            <a:avLst/>
          </a:prstGeom>
        </p:spPr>
      </p:pic>
      <p:sp>
        <p:nvSpPr>
          <p:cNvPr id="6" name="Slide Number Placeholder 5"/>
          <p:cNvSpPr>
            <a:spLocks noGrp="1"/>
          </p:cNvSpPr>
          <p:nvPr>
            <p:ph type="sldNum" sz="quarter" idx="12"/>
          </p:nvPr>
        </p:nvSpPr>
        <p:spPr/>
        <p:txBody>
          <a:bodyPr/>
          <a:lstStyle/>
          <a:p>
            <a:fld id="{CE8079A4-7AA8-4A4F-87E2-7781EC5097DD}" type="slidenum">
              <a:rPr lang="en-US" smtClean="0"/>
              <a:pPr/>
              <a:t>8</a:t>
            </a:fld>
            <a:endParaRPr lang="en-US"/>
          </a:p>
        </p:txBody>
      </p:sp>
      <p:sp>
        <p:nvSpPr>
          <p:cNvPr id="7" name="TextBox 6"/>
          <p:cNvSpPr txBox="1"/>
          <p:nvPr/>
        </p:nvSpPr>
        <p:spPr>
          <a:xfrm>
            <a:off x="8229600" y="5954420"/>
            <a:ext cx="1587500" cy="246221"/>
          </a:xfrm>
          <a:prstGeom prst="rect">
            <a:avLst/>
          </a:prstGeom>
          <a:noFill/>
        </p:spPr>
        <p:txBody>
          <a:bodyPr wrap="square" rtlCol="0">
            <a:spAutoFit/>
          </a:bodyPr>
          <a:lstStyle/>
          <a:p>
            <a:r>
              <a:rPr lang="en-US" sz="1000" dirty="0" smtClean="0"/>
              <a:t>(</a:t>
            </a:r>
            <a:r>
              <a:rPr lang="en-US" sz="1000" dirty="0" err="1" smtClean="0"/>
              <a:t>Wikipedia</a:t>
            </a:r>
            <a:r>
              <a:rPr lang="en-US" sz="1000" dirty="0" smtClean="0"/>
              <a:t>)</a:t>
            </a:r>
            <a:endParaRPr lang="en-US" sz="1000" dirty="0"/>
          </a:p>
        </p:txBody>
      </p:sp>
    </p:spTree>
    <p:extLst>
      <p:ext uri="{BB962C8B-B14F-4D97-AF65-F5344CB8AC3E}">
        <p14:creationId xmlns:p14="http://schemas.microsoft.com/office/powerpoint/2010/main" val="34103912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376315"/>
            <a:ext cx="7823200" cy="1154097"/>
          </a:xfrm>
        </p:spPr>
        <p:txBody>
          <a:bodyPr>
            <a:normAutofit/>
          </a:bodyPr>
          <a:lstStyle/>
          <a:p>
            <a:r>
              <a:rPr lang="en-US" dirty="0" smtClean="0"/>
              <a:t>Charge Carrier Separation</a:t>
            </a:r>
            <a:endParaRPr lang="en-US" dirty="0"/>
          </a:p>
        </p:txBody>
      </p:sp>
      <p:sp>
        <p:nvSpPr>
          <p:cNvPr id="3" name="Content Placeholder 2"/>
          <p:cNvSpPr>
            <a:spLocks noGrp="1"/>
          </p:cNvSpPr>
          <p:nvPr>
            <p:ph idx="1"/>
          </p:nvPr>
        </p:nvSpPr>
        <p:spPr>
          <a:xfrm>
            <a:off x="406400" y="1530412"/>
            <a:ext cx="3776133" cy="5158255"/>
          </a:xfrm>
        </p:spPr>
        <p:txBody>
          <a:bodyPr>
            <a:normAutofit/>
          </a:bodyPr>
          <a:lstStyle/>
          <a:p>
            <a:r>
              <a:rPr lang="en-US" dirty="0" smtClean="0"/>
              <a:t>Charges move in two ways:</a:t>
            </a:r>
          </a:p>
          <a:p>
            <a:pPr lvl="1"/>
            <a:r>
              <a:rPr lang="en-US" dirty="0" smtClean="0"/>
              <a:t>Drift, driven by the electric field.</a:t>
            </a:r>
          </a:p>
          <a:p>
            <a:pPr lvl="1"/>
            <a:r>
              <a:rPr lang="en-US" dirty="0" smtClean="0"/>
              <a:t>Diffusion, driven by concentration gradients.</a:t>
            </a:r>
          </a:p>
          <a:p>
            <a:r>
              <a:rPr lang="en-US" dirty="0" smtClean="0"/>
              <a:t>In thin film solar cells, the electric field penetrates the whole material, so drift is the dominant mode of charge separation.</a:t>
            </a:r>
          </a:p>
          <a:p>
            <a:r>
              <a:rPr lang="en-US" dirty="0"/>
              <a:t>E</a:t>
            </a:r>
            <a:r>
              <a:rPr lang="en-US" dirty="0" smtClean="0"/>
              <a:t>xcited electrons irreversibly move toward </a:t>
            </a:r>
            <a:r>
              <a:rPr lang="en-US" dirty="0"/>
              <a:t>the n side </a:t>
            </a:r>
            <a:r>
              <a:rPr lang="en-US" dirty="0" smtClean="0"/>
              <a:t>and holes move toward </a:t>
            </a:r>
            <a:r>
              <a:rPr lang="en-US" dirty="0"/>
              <a:t>the p side.</a:t>
            </a:r>
          </a:p>
          <a:p>
            <a:endParaRPr lang="en-US" dirty="0" smtClean="0"/>
          </a:p>
        </p:txBody>
      </p:sp>
      <p:pic>
        <p:nvPicPr>
          <p:cNvPr id="4" name="Picture 3"/>
          <p:cNvPicPr>
            <a:picLocks noChangeAspect="1"/>
          </p:cNvPicPr>
          <p:nvPr/>
        </p:nvPicPr>
        <p:blipFill>
          <a:blip r:embed="rId2"/>
          <a:stretch>
            <a:fillRect/>
          </a:stretch>
        </p:blipFill>
        <p:spPr>
          <a:xfrm>
            <a:off x="4182533" y="1530412"/>
            <a:ext cx="4821767" cy="4041775"/>
          </a:xfrm>
          <a:prstGeom prst="rect">
            <a:avLst/>
          </a:prstGeom>
        </p:spPr>
      </p:pic>
      <p:pic>
        <p:nvPicPr>
          <p:cNvPr id="5" name="Picture 4"/>
          <p:cNvPicPr>
            <a:picLocks noChangeAspect="1"/>
          </p:cNvPicPr>
          <p:nvPr/>
        </p:nvPicPr>
        <p:blipFill>
          <a:blip r:embed="rId3"/>
          <a:stretch>
            <a:fillRect/>
          </a:stretch>
        </p:blipFill>
        <p:spPr>
          <a:xfrm>
            <a:off x="4182533" y="5540900"/>
            <a:ext cx="3149600" cy="1147768"/>
          </a:xfrm>
          <a:prstGeom prst="rect">
            <a:avLst/>
          </a:prstGeom>
        </p:spPr>
      </p:pic>
      <p:sp>
        <p:nvSpPr>
          <p:cNvPr id="7" name="Slide Number Placeholder 6"/>
          <p:cNvSpPr>
            <a:spLocks noGrp="1"/>
          </p:cNvSpPr>
          <p:nvPr>
            <p:ph type="sldNum" sz="quarter" idx="12"/>
          </p:nvPr>
        </p:nvSpPr>
        <p:spPr/>
        <p:txBody>
          <a:bodyPr/>
          <a:lstStyle/>
          <a:p>
            <a:fld id="{CE8079A4-7AA8-4A4F-87E2-7781EC5097DD}" type="slidenum">
              <a:rPr lang="en-US" smtClean="0"/>
              <a:pPr/>
              <a:t>9</a:t>
            </a:fld>
            <a:endParaRPr lang="en-US"/>
          </a:p>
        </p:txBody>
      </p:sp>
      <p:sp>
        <p:nvSpPr>
          <p:cNvPr id="8" name="TextBox 7"/>
          <p:cNvSpPr txBox="1"/>
          <p:nvPr/>
        </p:nvSpPr>
        <p:spPr>
          <a:xfrm>
            <a:off x="8046068" y="5540900"/>
            <a:ext cx="1587500" cy="246221"/>
          </a:xfrm>
          <a:prstGeom prst="rect">
            <a:avLst/>
          </a:prstGeom>
          <a:noFill/>
        </p:spPr>
        <p:txBody>
          <a:bodyPr wrap="square" rtlCol="0">
            <a:spAutoFit/>
          </a:bodyPr>
          <a:lstStyle/>
          <a:p>
            <a:r>
              <a:rPr lang="en-US" sz="1000" dirty="0" smtClean="0"/>
              <a:t>(</a:t>
            </a:r>
            <a:r>
              <a:rPr lang="en-US" sz="1000" dirty="0" err="1" smtClean="0"/>
              <a:t>Wikipedia</a:t>
            </a:r>
            <a:r>
              <a:rPr lang="en-US" sz="1000" dirty="0" smtClean="0"/>
              <a:t>)</a:t>
            </a:r>
            <a:endParaRPr lang="en-US" sz="1000" dirty="0"/>
          </a:p>
        </p:txBody>
      </p:sp>
      <p:sp>
        <p:nvSpPr>
          <p:cNvPr id="9" name="TextBox 8"/>
          <p:cNvSpPr txBox="1"/>
          <p:nvPr/>
        </p:nvSpPr>
        <p:spPr>
          <a:xfrm>
            <a:off x="7252318" y="6488668"/>
            <a:ext cx="1587500" cy="246221"/>
          </a:xfrm>
          <a:prstGeom prst="rect">
            <a:avLst/>
          </a:prstGeom>
          <a:noFill/>
        </p:spPr>
        <p:txBody>
          <a:bodyPr wrap="square" rtlCol="0">
            <a:spAutoFit/>
          </a:bodyPr>
          <a:lstStyle/>
          <a:p>
            <a:r>
              <a:rPr lang="en-US" sz="1000" dirty="0" smtClean="0"/>
              <a:t>(J.W. Morris)</a:t>
            </a:r>
            <a:endParaRPr lang="en-US" sz="1000" dirty="0"/>
          </a:p>
        </p:txBody>
      </p:sp>
    </p:spTree>
    <p:extLst>
      <p:ext uri="{BB962C8B-B14F-4D97-AF65-F5344CB8AC3E}">
        <p14:creationId xmlns:p14="http://schemas.microsoft.com/office/powerpoint/2010/main" val="269521142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2519</TotalTime>
  <Words>1925</Words>
  <Application>Microsoft Macintosh PowerPoint</Application>
  <PresentationFormat>On-screen Show (4:3)</PresentationFormat>
  <Paragraphs>192</Paragraphs>
  <Slides>27</Slides>
  <Notes>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Perspective</vt:lpstr>
      <vt:lpstr>Efficiency of Solar Cells</vt:lpstr>
      <vt:lpstr>Outline</vt:lpstr>
      <vt:lpstr>Intrinsic Semiconductors</vt:lpstr>
      <vt:lpstr>Extrinsic Semiconductors: n-type</vt:lpstr>
      <vt:lpstr>Extrinsic Semiconductors: p-type</vt:lpstr>
      <vt:lpstr>p-n Junctions</vt:lpstr>
      <vt:lpstr>Photogeneration of Charge Carriers</vt:lpstr>
      <vt:lpstr>Photogeneration of Charge Carriers</vt:lpstr>
      <vt:lpstr>Charge Carrier Separation</vt:lpstr>
      <vt:lpstr>PowerPoint Presentation</vt:lpstr>
      <vt:lpstr>Efficiency of Solar Cells</vt:lpstr>
      <vt:lpstr>Ultimate Efficiency Derivation: Assumptions</vt:lpstr>
      <vt:lpstr>Parameters and Definitions</vt:lpstr>
      <vt:lpstr>Ultimate Efficiency Derivation</vt:lpstr>
      <vt:lpstr>Ultimate Efficiency Derivation</vt:lpstr>
      <vt:lpstr>PowerPoint Presentation</vt:lpstr>
      <vt:lpstr>More Realistic Situation: Detailed Balance Principle </vt:lpstr>
      <vt:lpstr>Alternative Explanation…</vt:lpstr>
      <vt:lpstr>Inclusion of Recombination Losses </vt:lpstr>
      <vt:lpstr>Inclusion of Impedance Matching Factor </vt:lpstr>
      <vt:lpstr>Exceeding the Shockley-Queisser Limit: Multi-Junction Solar Cells</vt:lpstr>
      <vt:lpstr>Exceeding the Shockley-Queisser Limit: Concentration of Sunlight</vt:lpstr>
      <vt:lpstr>PowerPoint Presentation</vt:lpstr>
      <vt:lpstr>PowerPoint Presentation</vt:lpstr>
      <vt:lpstr>Conclusion</vt:lpstr>
      <vt:lpstr>References</vt:lpstr>
      <vt:lpstr>References (Images)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Riestenberg</dc:creator>
  <cp:lastModifiedBy>Dmitry Budker</cp:lastModifiedBy>
  <cp:revision>185</cp:revision>
  <dcterms:created xsi:type="dcterms:W3CDTF">2013-04-22T00:12:37Z</dcterms:created>
  <dcterms:modified xsi:type="dcterms:W3CDTF">2013-04-23T20:38:38Z</dcterms:modified>
</cp:coreProperties>
</file>