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205F"/>
    <a:srgbClr val="F897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aver2-1024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6E9E-96EC-4905-9100-CCE8D63EE026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EB793-3A59-4FE3-9E16-32F8D132F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43CD-6C3C-4C40-8DBB-603BC97EB44D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86707-7291-4343-A652-0A4DA1A06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7707-F4D7-4B38-9C1B-3BED87481D67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9FA0-975F-451B-99E7-D6468CEDE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80C8-905F-4874-B4FD-8E223F8A4712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A9FA-3651-40E5-B72C-F540C2B09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A650-66C0-4900-A330-46727A62001C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8B13B-BFFA-4FC1-B72D-ABBE82541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BD2A-88E9-4CD2-93A2-7B006F40C071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E1ED-B709-4AD6-9CC4-9B407FC03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6C658-A55D-48BB-A4F2-7C904A6D7C9C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59D9-9C7B-46C9-AC6D-7D0AF64B3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5F37-68C4-41C5-B663-3A7E52FF74F2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637D5-816E-40E5-B5E5-423BCADB4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CF33-1EF1-437F-BC2F-574617F8860E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DFD0-865C-46E7-AFBD-D358E2231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3AC9E-6101-4236-A857-CBD9AAEDD759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4754-7D26-4E81-B49C-9FCF69E62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07F6A-4756-42E2-90AA-351B7B411E7C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7F14A-EA55-4353-A3EB-A98196886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9F10EB-FDC8-4A3D-905A-0D22C7245D2C}" type="datetimeFigureOut">
              <a:rPr lang="en-US"/>
              <a:pPr>
                <a:defRPr/>
              </a:pPr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97A7D6-AB90-4E76-A5B8-1001B3AAE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Waver2-1024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aintedge.png"/>
          <p:cNvPicPr>
            <a:picLocks noChangeAspect="1"/>
          </p:cNvPicPr>
          <p:nvPr/>
        </p:nvPicPr>
        <p:blipFill>
          <a:blip r:embed="rId14">
            <a:lum bright="58000" contrast="20000"/>
            <a:grayscl/>
          </a:blip>
          <a:stretch>
            <a:fillRect/>
          </a:stretch>
        </p:blipFill>
        <p:spPr>
          <a:xfrm>
            <a:off x="285750" y="274638"/>
            <a:ext cx="8572500" cy="6446837"/>
          </a:xfrm>
          <a:prstGeom prst="rect">
            <a:avLst/>
          </a:prstGeom>
          <a:noFill/>
          <a:ln>
            <a:noFill/>
          </a:ln>
          <a:effectLst>
            <a:outerShdw blurRad="406400" dist="88900" dir="2700000" sx="101000" sy="101000" algn="tl" rotWithShape="0">
              <a:srgbClr val="333333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7735"/>
            <a:ext cx="7772400" cy="1794847"/>
          </a:xfrm>
          <a:ln w="12700" cap="rnd">
            <a:solidFill>
              <a:schemeClr val="bg1">
                <a:lumMod val="95000"/>
              </a:schemeClr>
            </a:solidFill>
            <a:round/>
          </a:ln>
        </p:spPr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dirty="0" smtClean="0">
                <a:ln w="9525">
                  <a:solidFill>
                    <a:schemeClr val="tx1">
                      <a:lumMod val="85000"/>
                      <a:lumOff val="15000"/>
                      <a:alpha val="56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ELECTRICAL </a:t>
            </a:r>
            <a:r>
              <a:rPr lang="en-US" sz="6600" b="1" dirty="0" smtClean="0">
                <a:ln w="9525">
                  <a:solidFill>
                    <a:schemeClr val="tx1">
                      <a:lumMod val="85000"/>
                      <a:lumOff val="15000"/>
                      <a:alpha val="56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RESISTANCE</a:t>
            </a:r>
            <a:endParaRPr lang="en-US" sz="6600" b="1" dirty="0">
              <a:ln w="9525">
                <a:solidFill>
                  <a:schemeClr val="tx1">
                    <a:lumMod val="85000"/>
                    <a:lumOff val="15000"/>
                    <a:alpha val="56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350" y="3297238"/>
            <a:ext cx="7562850" cy="25606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What is it?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How does it affect electricity?</a:t>
            </a:r>
            <a:endParaRPr lang="en-US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844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does </a:t>
            </a:r>
            <a:r>
              <a:rPr lang="en-US" smtClean="0">
                <a:solidFill>
                  <a:srgbClr val="FF0000"/>
                </a:solidFill>
              </a:rPr>
              <a:t>resistance</a:t>
            </a:r>
            <a:r>
              <a:rPr lang="en-US" smtClean="0"/>
              <a:t> mean?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1108075"/>
            <a:ext cx="8229600" cy="4129088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70C0"/>
                </a:solidFill>
              </a:rPr>
              <a:t>Electrical resistance</a:t>
            </a:r>
            <a:r>
              <a:rPr lang="en-US" sz="4000" smtClean="0"/>
              <a:t> is </a:t>
            </a:r>
            <a:br>
              <a:rPr lang="en-US" sz="4000" smtClean="0"/>
            </a:br>
            <a:r>
              <a:rPr lang="en-US" sz="4000" smtClean="0"/>
              <a:t>how much a material </a:t>
            </a:r>
            <a:r>
              <a:rPr lang="en-US" sz="4000" i="1" smtClean="0"/>
              <a:t>resists</a:t>
            </a:r>
            <a:r>
              <a:rPr lang="en-US" sz="4000" smtClean="0"/>
              <a:t> the flow of electricity.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2400" smtClean="0"/>
              <a:t>What do you think…</a:t>
            </a:r>
            <a:br>
              <a:rPr lang="en-US" sz="2400" smtClean="0"/>
            </a:br>
            <a:r>
              <a:rPr lang="en-US" sz="2400" smtClean="0"/>
              <a:t>If a material resists the flow of electricity, </a:t>
            </a:r>
            <a:br>
              <a:rPr lang="en-US" sz="2400" smtClean="0"/>
            </a:br>
            <a:r>
              <a:rPr lang="en-US" sz="2400" smtClean="0"/>
              <a:t>would it be a good conductor?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1600" i="1" smtClean="0"/>
              <a:t>Do you think copper wire has </a:t>
            </a:r>
            <a:r>
              <a:rPr lang="en-US" sz="1600" i="1" smtClean="0">
                <a:solidFill>
                  <a:srgbClr val="C00000"/>
                </a:solidFill>
              </a:rPr>
              <a:t>high</a:t>
            </a:r>
            <a:r>
              <a:rPr lang="en-US" sz="1600" i="1" smtClean="0"/>
              <a:t> resistance or </a:t>
            </a:r>
            <a:r>
              <a:rPr lang="en-US" sz="1600" i="1" smtClean="0">
                <a:solidFill>
                  <a:srgbClr val="C00000"/>
                </a:solidFill>
              </a:rPr>
              <a:t>low</a:t>
            </a:r>
            <a:r>
              <a:rPr lang="en-US" sz="1600" i="1" smtClean="0"/>
              <a:t> resistance?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457200" y="696913"/>
            <a:ext cx="8229600" cy="567531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mtClean="0"/>
              <a:t>	Electricity "flows" or moves through some things better than others do. </a:t>
            </a:r>
          </a:p>
          <a:p>
            <a:pPr algn="ctr" eaLnBrk="1" hangingPunct="1">
              <a:buFont typeface="Arial" charset="0"/>
              <a:buNone/>
            </a:pPr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The </a:t>
            </a:r>
            <a:r>
              <a:rPr lang="en-US" smtClean="0">
                <a:solidFill>
                  <a:srgbClr val="EC205F"/>
                </a:solidFill>
              </a:rPr>
              <a:t>lower</a:t>
            </a:r>
            <a:r>
              <a:rPr lang="en-US" smtClean="0"/>
              <a:t> the resistance of the wire, the </a:t>
            </a:r>
            <a:r>
              <a:rPr lang="en-US" smtClean="0">
                <a:solidFill>
                  <a:schemeClr val="hlink"/>
                </a:solidFill>
              </a:rPr>
              <a:t>better </a:t>
            </a:r>
            <a:r>
              <a:rPr lang="en-US" smtClean="0"/>
              <a:t>it will conduct electricity.</a:t>
            </a:r>
            <a:br>
              <a:rPr lang="en-US" smtClean="0"/>
            </a:br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	So, we can think of electrical resistance as the measurement of how well something conducts electricity.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790575" y="566738"/>
            <a:ext cx="7758113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	Different types of metal are used in making wire. </a:t>
            </a:r>
            <a:r>
              <a:rPr lang="en-US" sz="1800" smtClean="0"/>
              <a:t>(Examples: copper, aluminum, steel)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	Each of these metals has a different resistance.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	</a:t>
            </a:r>
            <a:r>
              <a:rPr lang="en-US" sz="2000" smtClean="0">
                <a:solidFill>
                  <a:srgbClr val="EC205F"/>
                </a:solidFill>
              </a:rPr>
              <a:t>What is the name for material that allows for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solidFill>
                  <a:srgbClr val="EC205F"/>
                </a:solidFill>
              </a:rPr>
              <a:t>conduction of electricity?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solidFill>
                  <a:srgbClr val="EC205F"/>
                </a:solidFill>
              </a:rPr>
              <a:t>	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solidFill>
                  <a:srgbClr val="EC205F"/>
                </a:solidFill>
              </a:rPr>
              <a:t>	What do we call material that does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solidFill>
                  <a:srgbClr val="EC205F"/>
                </a:solidFill>
              </a:rPr>
              <a:t>not conduct electricity well?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>
              <a:solidFill>
                <a:srgbClr val="EC205F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79692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Qualities that affect resistance: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969963" y="2216150"/>
            <a:ext cx="71342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rebuchet MS" pitchFamily="34" charset="0"/>
              </a:rPr>
              <a:t>1. Wire </a:t>
            </a:r>
            <a:r>
              <a:rPr lang="en-US" sz="2800" u="sng">
                <a:solidFill>
                  <a:srgbClr val="C00000"/>
                </a:solidFill>
                <a:latin typeface="Trebuchet MS" pitchFamily="34" charset="0"/>
              </a:rPr>
              <a:t>diameter</a:t>
            </a:r>
            <a:r>
              <a:rPr lang="en-US" sz="2800">
                <a:latin typeface="Trebuchet MS" pitchFamily="34" charset="0"/>
              </a:rPr>
              <a:t>: is the wire thick/thin?</a:t>
            </a:r>
          </a:p>
          <a:p>
            <a:endParaRPr lang="en-US" sz="2800">
              <a:latin typeface="Trebuchet MS" pitchFamily="34" charset="0"/>
            </a:endParaRPr>
          </a:p>
          <a:p>
            <a:r>
              <a:rPr lang="en-US" sz="2800">
                <a:latin typeface="Trebuchet MS" pitchFamily="34" charset="0"/>
              </a:rPr>
              <a:t>2. Wire </a:t>
            </a:r>
            <a:r>
              <a:rPr lang="en-US" sz="2800" u="sng">
                <a:solidFill>
                  <a:srgbClr val="0070C0"/>
                </a:solidFill>
                <a:latin typeface="Trebuchet MS" pitchFamily="34" charset="0"/>
              </a:rPr>
              <a:t>length</a:t>
            </a:r>
            <a:r>
              <a:rPr lang="en-US" sz="2800">
                <a:latin typeface="Trebuchet MS" pitchFamily="34" charset="0"/>
              </a:rPr>
              <a:t>: is the wire long/short?</a:t>
            </a:r>
          </a:p>
          <a:p>
            <a:endParaRPr lang="en-US" sz="2800">
              <a:latin typeface="Trebuchet MS" pitchFamily="34" charset="0"/>
            </a:endParaRPr>
          </a:p>
          <a:p>
            <a:r>
              <a:rPr lang="en-US" sz="2800">
                <a:latin typeface="Trebuchet MS" pitchFamily="34" charset="0"/>
              </a:rPr>
              <a:t>3. Wire </a:t>
            </a:r>
            <a:r>
              <a:rPr lang="en-US" sz="2800" u="sng">
                <a:solidFill>
                  <a:srgbClr val="00B050"/>
                </a:solidFill>
                <a:latin typeface="Trebuchet MS" pitchFamily="34" charset="0"/>
              </a:rPr>
              <a:t>material</a:t>
            </a:r>
            <a:r>
              <a:rPr lang="en-US" sz="2800">
                <a:latin typeface="Trebuchet MS" pitchFamily="34" charset="0"/>
              </a:rPr>
              <a:t>: what type of metal is it?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233488" y="1025525"/>
            <a:ext cx="6524625" cy="53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rebuchet MS" pitchFamily="34" charset="0"/>
              </a:rPr>
              <a:t>For your experiment…</a:t>
            </a:r>
          </a:p>
          <a:p>
            <a:pPr algn="ctr"/>
            <a:endParaRPr lang="en-US" sz="2800">
              <a:latin typeface="Trebuchet MS" pitchFamily="34" charset="0"/>
            </a:endParaRPr>
          </a:p>
          <a:p>
            <a:pPr algn="ctr"/>
            <a:endParaRPr lang="en-US" sz="2800">
              <a:latin typeface="Trebuchet MS" pitchFamily="34" charset="0"/>
            </a:endParaRPr>
          </a:p>
          <a:p>
            <a:pPr algn="ctr"/>
            <a:r>
              <a:rPr lang="en-US" sz="2800" i="1">
                <a:latin typeface="Trebuchet MS" pitchFamily="34" charset="0"/>
              </a:rPr>
              <a:t>Question</a:t>
            </a:r>
            <a:r>
              <a:rPr lang="en-US" sz="2800">
                <a:latin typeface="Trebuchet MS" pitchFamily="34" charset="0"/>
              </a:rPr>
              <a:t>: </a:t>
            </a:r>
          </a:p>
          <a:p>
            <a:pPr algn="ctr"/>
            <a:r>
              <a:rPr lang="en-US" sz="2800" b="1">
                <a:solidFill>
                  <a:srgbClr val="403152"/>
                </a:solidFill>
                <a:latin typeface="Trebuchet MS" pitchFamily="34" charset="0"/>
              </a:rPr>
              <a:t>Which do you think has a </a:t>
            </a:r>
            <a:r>
              <a:rPr lang="en-US" sz="2800" b="1" i="1">
                <a:solidFill>
                  <a:srgbClr val="403152"/>
                </a:solidFill>
                <a:latin typeface="Trebuchet MS" pitchFamily="34" charset="0"/>
              </a:rPr>
              <a:t>higher</a:t>
            </a:r>
            <a:r>
              <a:rPr lang="en-US" sz="2800" b="1">
                <a:solidFill>
                  <a:srgbClr val="403152"/>
                </a:solidFill>
                <a:latin typeface="Trebuchet MS" pitchFamily="34" charset="0"/>
              </a:rPr>
              <a:t> electrical resistance – the thicker or thinner Nichrome wire?</a:t>
            </a:r>
          </a:p>
          <a:p>
            <a:pPr algn="ctr"/>
            <a:endParaRPr lang="en-US" sz="2800">
              <a:latin typeface="Trebuchet MS" pitchFamily="34" charset="0"/>
            </a:endParaRPr>
          </a:p>
          <a:p>
            <a:pPr algn="ctr"/>
            <a:endParaRPr lang="en-US" sz="2800">
              <a:latin typeface="Trebuchet MS" pitchFamily="34" charset="0"/>
            </a:endParaRPr>
          </a:p>
          <a:p>
            <a:pPr algn="ctr"/>
            <a:r>
              <a:rPr lang="en-US" sz="2800">
                <a:latin typeface="Trebuchet MS" pitchFamily="34" charset="0"/>
              </a:rPr>
              <a:t>Write down your hypothesis!</a:t>
            </a:r>
          </a:p>
          <a:p>
            <a:pPr algn="ctr"/>
            <a:r>
              <a:rPr lang="en-US" sz="2800">
                <a:latin typeface="Trebuchet MS" pitchFamily="34" charset="0"/>
              </a:rPr>
              <a:t>How will you test it?</a:t>
            </a:r>
          </a:p>
          <a:p>
            <a:endParaRPr lang="en-US">
              <a:latin typeface="Trebuchet MS" pitchFamily="34" charset="0"/>
            </a:endParaRPr>
          </a:p>
          <a:p>
            <a:endParaRPr lang="en-US">
              <a:latin typeface="Trebuchet MS" pitchFamily="34" charset="0"/>
            </a:endParaRPr>
          </a:p>
        </p:txBody>
      </p:sp>
      <p:pic>
        <p:nvPicPr>
          <p:cNvPr id="19458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0838" y="698500"/>
            <a:ext cx="125095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electrical resistance for ki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913" y="798513"/>
            <a:ext cx="7924800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ulti-use presentation with colorful and bold wa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Multi-use presentation with colorful and bold waves</Template>
  <TotalTime>54</TotalTime>
  <Words>192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Calibri</vt:lpstr>
      <vt:lpstr>Multi-use presentation with colorful and bold waves</vt:lpstr>
      <vt:lpstr>Multi-use presentation with colorful and bold waves</vt:lpstr>
      <vt:lpstr>Slide 1</vt:lpstr>
      <vt:lpstr>What does resistance mean?</vt:lpstr>
      <vt:lpstr>Electrical resistance is  how much a material resists the flow of electricity.  What do you think… If a material resists the flow of electricity,  would it be a good conductor?  Do you think copper wire has high resistance or low resistance?</vt:lpstr>
      <vt:lpstr>Slide 4</vt:lpstr>
      <vt:lpstr>Slide 5</vt:lpstr>
      <vt:lpstr>Qualities that affect resistance: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RESISTANCE</dc:title>
  <dc:subject>Abstract presentation design</dc:subject>
  <dc:creator>Evi</dc:creator>
  <cp:keywords>abstract, rainbow, waves, wavy, colors, stripes, bold, red, purple, warm, hot, hip</cp:keywords>
  <dc:description>Abstract, colored wave pattern for multi-use presentations.</dc:description>
  <cp:lastModifiedBy>Center Street School</cp:lastModifiedBy>
  <cp:revision>14</cp:revision>
  <dcterms:created xsi:type="dcterms:W3CDTF">2010-02-23T11:58:27Z</dcterms:created>
  <dcterms:modified xsi:type="dcterms:W3CDTF">2010-02-23T18:09:46Z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TC300033861033</vt:lpwstr>
  </property>
</Properties>
</file>