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38"/>
  </p:notesMasterIdLst>
  <p:handoutMasterIdLst>
    <p:handoutMasterId r:id="rId39"/>
  </p:handoutMasterIdLst>
  <p:sldIdLst>
    <p:sldId id="283"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4" r:id="rId34"/>
    <p:sldId id="285" r:id="rId35"/>
    <p:sldId id="286" r:id="rId36"/>
    <p:sldId id="287"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sorterViewPr>
    <p:cViewPr>
      <p:scale>
        <a:sx n="100" d="100"/>
        <a:sy n="100" d="100"/>
      </p:scale>
      <p:origin x="0" y="-7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07ABA6E-9ED4-4A09-9517-85782B07D4F0}" type="datetimeFigureOut">
              <a:rPr lang="en-US" smtClean="0"/>
              <a:t>4/27/2017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9F55D95-990B-4595-977A-56391D906E3B}" type="slidenum">
              <a:rPr lang="en-US" smtClean="0"/>
              <a:t>‹#›</a:t>
            </a:fld>
            <a:endParaRPr lang="en-US"/>
          </a:p>
        </p:txBody>
      </p:sp>
    </p:spTree>
    <p:extLst>
      <p:ext uri="{BB962C8B-B14F-4D97-AF65-F5344CB8AC3E}">
        <p14:creationId xmlns:p14="http://schemas.microsoft.com/office/powerpoint/2010/main" val="3812673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C98D332-5B10-44E5-A799-EE6A4E87FF42}" type="datetimeFigureOut">
              <a:rPr lang="en-US" smtClean="0"/>
              <a:t>4/27/2017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18DDFD-975E-4645-82E2-093E8A2892D0}" type="slidenum">
              <a:rPr lang="en-US" smtClean="0"/>
              <a:t>‹#›</a:t>
            </a:fld>
            <a:endParaRPr lang="en-US"/>
          </a:p>
        </p:txBody>
      </p:sp>
    </p:spTree>
    <p:extLst>
      <p:ext uri="{BB962C8B-B14F-4D97-AF65-F5344CB8AC3E}">
        <p14:creationId xmlns:p14="http://schemas.microsoft.com/office/powerpoint/2010/main" val="270081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2989" indent="-300009" eaLnBrk="0" hangingPunct="0">
              <a:spcBef>
                <a:spcPct val="30000"/>
              </a:spcBef>
              <a:defRPr sz="1200">
                <a:solidFill>
                  <a:schemeClr val="tx1"/>
                </a:solidFill>
                <a:latin typeface="Calibri" panose="020F0502020204030204" pitchFamily="34" charset="0"/>
              </a:defRPr>
            </a:lvl2pPr>
            <a:lvl3pPr marL="1206627" indent="-239019" eaLnBrk="0" hangingPunct="0">
              <a:spcBef>
                <a:spcPct val="30000"/>
              </a:spcBef>
              <a:defRPr sz="1200">
                <a:solidFill>
                  <a:schemeClr val="tx1"/>
                </a:solidFill>
                <a:latin typeface="Calibri" panose="020F0502020204030204" pitchFamily="34" charset="0"/>
              </a:defRPr>
            </a:lvl3pPr>
            <a:lvl4pPr marL="1691257" indent="-239019" eaLnBrk="0" hangingPunct="0">
              <a:spcBef>
                <a:spcPct val="30000"/>
              </a:spcBef>
              <a:defRPr sz="1200">
                <a:solidFill>
                  <a:schemeClr val="tx1"/>
                </a:solidFill>
                <a:latin typeface="Calibri" panose="020F0502020204030204" pitchFamily="34" charset="0"/>
              </a:defRPr>
            </a:lvl4pPr>
            <a:lvl5pPr marL="2174237" indent="-239019" eaLnBrk="0" hangingPunct="0">
              <a:spcBef>
                <a:spcPct val="30000"/>
              </a:spcBef>
              <a:defRPr sz="1200">
                <a:solidFill>
                  <a:schemeClr val="tx1"/>
                </a:solidFill>
                <a:latin typeface="Calibri" panose="020F0502020204030204" pitchFamily="34" charset="0"/>
              </a:defRPr>
            </a:lvl5pPr>
            <a:lvl6pPr marL="2648976" indent="-239019" eaLnBrk="0" fontAlgn="base" hangingPunct="0">
              <a:spcBef>
                <a:spcPct val="30000"/>
              </a:spcBef>
              <a:spcAft>
                <a:spcPct val="0"/>
              </a:spcAft>
              <a:defRPr sz="1200">
                <a:solidFill>
                  <a:schemeClr val="tx1"/>
                </a:solidFill>
                <a:latin typeface="Calibri" panose="020F0502020204030204" pitchFamily="34" charset="0"/>
              </a:defRPr>
            </a:lvl6pPr>
            <a:lvl7pPr marL="3123715" indent="-239019" eaLnBrk="0" fontAlgn="base" hangingPunct="0">
              <a:spcBef>
                <a:spcPct val="30000"/>
              </a:spcBef>
              <a:spcAft>
                <a:spcPct val="0"/>
              </a:spcAft>
              <a:defRPr sz="1200">
                <a:solidFill>
                  <a:schemeClr val="tx1"/>
                </a:solidFill>
                <a:latin typeface="Calibri" panose="020F0502020204030204" pitchFamily="34" charset="0"/>
              </a:defRPr>
            </a:lvl7pPr>
            <a:lvl8pPr marL="3598454" indent="-239019" eaLnBrk="0" fontAlgn="base" hangingPunct="0">
              <a:spcBef>
                <a:spcPct val="30000"/>
              </a:spcBef>
              <a:spcAft>
                <a:spcPct val="0"/>
              </a:spcAft>
              <a:defRPr sz="1200">
                <a:solidFill>
                  <a:schemeClr val="tx1"/>
                </a:solidFill>
                <a:latin typeface="Calibri" panose="020F0502020204030204" pitchFamily="34" charset="0"/>
              </a:defRPr>
            </a:lvl8pPr>
            <a:lvl9pPr marL="4073193" indent="-239019" eaLnBrk="0" fontAlgn="base" hangingPunct="0">
              <a:spcBef>
                <a:spcPct val="30000"/>
              </a:spcBef>
              <a:spcAft>
                <a:spcPct val="0"/>
              </a:spcAft>
              <a:defRPr sz="1200">
                <a:solidFill>
                  <a:schemeClr val="tx1"/>
                </a:solidFill>
                <a:latin typeface="Calibri" panose="020F0502020204030204" pitchFamily="34" charset="0"/>
              </a:defRPr>
            </a:lvl9pPr>
          </a:lstStyle>
          <a:p>
            <a:pPr defTabSz="949478" eaLnBrk="1" fontAlgn="base" hangingPunct="1">
              <a:spcBef>
                <a:spcPct val="0"/>
              </a:spcBef>
              <a:spcAft>
                <a:spcPct val="0"/>
              </a:spcAft>
            </a:pPr>
            <a:fld id="{07D07DE1-73E9-4DA7-A121-6272AC85DE67}" type="slidenum">
              <a:rPr lang="en-US" altLang="en-US">
                <a:solidFill>
                  <a:prstClr val="black"/>
                </a:solidFill>
                <a:latin typeface="Arial" panose="020B0604020202020204" pitchFamily="34" charset="0"/>
                <a:ea typeface="MS PGothic" panose="020B0600070205080204" pitchFamily="34" charset="-128"/>
              </a:rPr>
              <a:pPr defTabSz="949478" eaLnBrk="1" fontAlgn="base" hangingPunct="1">
                <a:spcBef>
                  <a:spcPct val="0"/>
                </a:spcBef>
                <a:spcAft>
                  <a:spcPct val="0"/>
                </a:spcAft>
              </a:pPr>
              <a:t>1</a:t>
            </a:fld>
            <a:endParaRPr lang="en-US" altLang="en-US">
              <a:solidFill>
                <a:prstClr val="black"/>
              </a:solidFill>
              <a:latin typeface="Arial" panose="020B0604020202020204" pitchFamily="34" charset="0"/>
              <a:ea typeface="MS PGothic" panose="020B0600070205080204" pitchFamily="34" charset="-128"/>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MS PGothic" panose="020B0600070205080204" pitchFamily="34" charset="-128"/>
              </a:rPr>
              <a:t>Chapter 25 opener. The glow of the thin wire filament of a light bulb is caused by the electric current passing through it. Electric energy is transformed to thermal energy (via collisions between moving electrons and atoms of the wire), which causes the wire’s temperature to become so high that it glows. Electric current and electric power in electric circuits are of basic importance in everyday life. We examine both dc and ac in this Chapter, and include the microscopic analysis of electric current.</a:t>
            </a:r>
          </a:p>
        </p:txBody>
      </p:sp>
    </p:spTree>
    <p:extLst>
      <p:ext uri="{BB962C8B-B14F-4D97-AF65-F5344CB8AC3E}">
        <p14:creationId xmlns:p14="http://schemas.microsoft.com/office/powerpoint/2010/main" val="4248249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2989" indent="-300009" eaLnBrk="0" hangingPunct="0">
              <a:spcBef>
                <a:spcPct val="30000"/>
              </a:spcBef>
              <a:defRPr sz="1200">
                <a:solidFill>
                  <a:schemeClr val="tx1"/>
                </a:solidFill>
                <a:latin typeface="Calibri" panose="020F0502020204030204" pitchFamily="34" charset="0"/>
              </a:defRPr>
            </a:lvl2pPr>
            <a:lvl3pPr marL="1206627" indent="-239019" eaLnBrk="0" hangingPunct="0">
              <a:spcBef>
                <a:spcPct val="30000"/>
              </a:spcBef>
              <a:defRPr sz="1200">
                <a:solidFill>
                  <a:schemeClr val="tx1"/>
                </a:solidFill>
                <a:latin typeface="Calibri" panose="020F0502020204030204" pitchFamily="34" charset="0"/>
              </a:defRPr>
            </a:lvl3pPr>
            <a:lvl4pPr marL="1689609" indent="-239019" eaLnBrk="0" hangingPunct="0">
              <a:spcBef>
                <a:spcPct val="30000"/>
              </a:spcBef>
              <a:defRPr sz="1200">
                <a:solidFill>
                  <a:schemeClr val="tx1"/>
                </a:solidFill>
                <a:latin typeface="Calibri" panose="020F0502020204030204" pitchFamily="34" charset="0"/>
              </a:defRPr>
            </a:lvl4pPr>
            <a:lvl5pPr marL="2172589" indent="-239019" eaLnBrk="0" hangingPunct="0">
              <a:spcBef>
                <a:spcPct val="30000"/>
              </a:spcBef>
              <a:defRPr sz="1200">
                <a:solidFill>
                  <a:schemeClr val="tx1"/>
                </a:solidFill>
                <a:latin typeface="Calibri" panose="020F0502020204030204" pitchFamily="34" charset="0"/>
              </a:defRPr>
            </a:lvl5pPr>
            <a:lvl6pPr marL="2647327" indent="-239019" eaLnBrk="0" fontAlgn="base" hangingPunct="0">
              <a:spcBef>
                <a:spcPct val="30000"/>
              </a:spcBef>
              <a:spcAft>
                <a:spcPct val="0"/>
              </a:spcAft>
              <a:defRPr sz="1200">
                <a:solidFill>
                  <a:schemeClr val="tx1"/>
                </a:solidFill>
                <a:latin typeface="Calibri" panose="020F0502020204030204" pitchFamily="34" charset="0"/>
              </a:defRPr>
            </a:lvl6pPr>
            <a:lvl7pPr marL="3122066" indent="-239019" eaLnBrk="0" fontAlgn="base" hangingPunct="0">
              <a:spcBef>
                <a:spcPct val="30000"/>
              </a:spcBef>
              <a:spcAft>
                <a:spcPct val="0"/>
              </a:spcAft>
              <a:defRPr sz="1200">
                <a:solidFill>
                  <a:schemeClr val="tx1"/>
                </a:solidFill>
                <a:latin typeface="Calibri" panose="020F0502020204030204" pitchFamily="34" charset="0"/>
              </a:defRPr>
            </a:lvl7pPr>
            <a:lvl8pPr marL="3596805" indent="-239019" eaLnBrk="0" fontAlgn="base" hangingPunct="0">
              <a:spcBef>
                <a:spcPct val="30000"/>
              </a:spcBef>
              <a:spcAft>
                <a:spcPct val="0"/>
              </a:spcAft>
              <a:defRPr sz="1200">
                <a:solidFill>
                  <a:schemeClr val="tx1"/>
                </a:solidFill>
                <a:latin typeface="Calibri" panose="020F0502020204030204" pitchFamily="34" charset="0"/>
              </a:defRPr>
            </a:lvl8pPr>
            <a:lvl9pPr marL="4071543" indent="-239019" eaLnBrk="0" fontAlgn="base" hangingPunct="0">
              <a:spcBef>
                <a:spcPct val="30000"/>
              </a:spcBef>
              <a:spcAft>
                <a:spcPct val="0"/>
              </a:spcAft>
              <a:defRPr sz="1200">
                <a:solidFill>
                  <a:schemeClr val="tx1"/>
                </a:solidFill>
                <a:latin typeface="Calibri" panose="020F0502020204030204" pitchFamily="34" charset="0"/>
              </a:defRPr>
            </a:lvl9pPr>
          </a:lstStyle>
          <a:p>
            <a:pPr defTabSz="949478" eaLnBrk="1" fontAlgn="base" hangingPunct="1">
              <a:spcBef>
                <a:spcPct val="0"/>
              </a:spcBef>
              <a:spcAft>
                <a:spcPct val="0"/>
              </a:spcAft>
            </a:pPr>
            <a:fld id="{C5EC2911-3286-47A5-A989-F681DBEF8D88}" type="slidenum">
              <a:rPr lang="en-US" altLang="en-US">
                <a:solidFill>
                  <a:srgbClr val="000000"/>
                </a:solidFill>
                <a:latin typeface="Arial" panose="020B0604020202020204" pitchFamily="34" charset="0"/>
                <a:ea typeface="MS PGothic" panose="020B0600070205080204" pitchFamily="34" charset="-128"/>
              </a:rPr>
              <a:pPr defTabSz="949478" eaLnBrk="1" fontAlgn="base" hangingPunct="1">
                <a:spcBef>
                  <a:spcPct val="0"/>
                </a:spcBef>
                <a:spcAft>
                  <a:spcPct val="0"/>
                </a:spcAft>
              </a:pPr>
              <a:t>18</a:t>
            </a:fld>
            <a:endParaRPr lang="en-US" altLang="en-US">
              <a:solidFill>
                <a:srgbClr val="000000"/>
              </a:solidFill>
              <a:latin typeface="Arial" panose="020B0604020202020204" pitchFamily="34" charset="0"/>
              <a:ea typeface="MS PGothic" panose="020B0600070205080204" pitchFamily="34" charset="-128"/>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Figure 25-21. (a) Direct current. (b) Alternating current.</a:t>
            </a:r>
          </a:p>
        </p:txBody>
      </p:sp>
    </p:spTree>
    <p:extLst>
      <p:ext uri="{BB962C8B-B14F-4D97-AF65-F5344CB8AC3E}">
        <p14:creationId xmlns:p14="http://schemas.microsoft.com/office/powerpoint/2010/main" val="733383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2989" indent="-300009" eaLnBrk="0" hangingPunct="0">
              <a:spcBef>
                <a:spcPct val="30000"/>
              </a:spcBef>
              <a:defRPr sz="1200">
                <a:solidFill>
                  <a:schemeClr val="tx1"/>
                </a:solidFill>
                <a:latin typeface="Calibri" panose="020F0502020204030204" pitchFamily="34" charset="0"/>
              </a:defRPr>
            </a:lvl2pPr>
            <a:lvl3pPr marL="1206627" indent="-239019" eaLnBrk="0" hangingPunct="0">
              <a:spcBef>
                <a:spcPct val="30000"/>
              </a:spcBef>
              <a:defRPr sz="1200">
                <a:solidFill>
                  <a:schemeClr val="tx1"/>
                </a:solidFill>
                <a:latin typeface="Calibri" panose="020F0502020204030204" pitchFamily="34" charset="0"/>
              </a:defRPr>
            </a:lvl3pPr>
            <a:lvl4pPr marL="1689609" indent="-239019" eaLnBrk="0" hangingPunct="0">
              <a:spcBef>
                <a:spcPct val="30000"/>
              </a:spcBef>
              <a:defRPr sz="1200">
                <a:solidFill>
                  <a:schemeClr val="tx1"/>
                </a:solidFill>
                <a:latin typeface="Calibri" panose="020F0502020204030204" pitchFamily="34" charset="0"/>
              </a:defRPr>
            </a:lvl4pPr>
            <a:lvl5pPr marL="2172589" indent="-239019" eaLnBrk="0" hangingPunct="0">
              <a:spcBef>
                <a:spcPct val="30000"/>
              </a:spcBef>
              <a:defRPr sz="1200">
                <a:solidFill>
                  <a:schemeClr val="tx1"/>
                </a:solidFill>
                <a:latin typeface="Calibri" panose="020F0502020204030204" pitchFamily="34" charset="0"/>
              </a:defRPr>
            </a:lvl5pPr>
            <a:lvl6pPr marL="2647327" indent="-239019" eaLnBrk="0" fontAlgn="base" hangingPunct="0">
              <a:spcBef>
                <a:spcPct val="30000"/>
              </a:spcBef>
              <a:spcAft>
                <a:spcPct val="0"/>
              </a:spcAft>
              <a:defRPr sz="1200">
                <a:solidFill>
                  <a:schemeClr val="tx1"/>
                </a:solidFill>
                <a:latin typeface="Calibri" panose="020F0502020204030204" pitchFamily="34" charset="0"/>
              </a:defRPr>
            </a:lvl6pPr>
            <a:lvl7pPr marL="3122066" indent="-239019" eaLnBrk="0" fontAlgn="base" hangingPunct="0">
              <a:spcBef>
                <a:spcPct val="30000"/>
              </a:spcBef>
              <a:spcAft>
                <a:spcPct val="0"/>
              </a:spcAft>
              <a:defRPr sz="1200">
                <a:solidFill>
                  <a:schemeClr val="tx1"/>
                </a:solidFill>
                <a:latin typeface="Calibri" panose="020F0502020204030204" pitchFamily="34" charset="0"/>
              </a:defRPr>
            </a:lvl7pPr>
            <a:lvl8pPr marL="3596805" indent="-239019" eaLnBrk="0" fontAlgn="base" hangingPunct="0">
              <a:spcBef>
                <a:spcPct val="30000"/>
              </a:spcBef>
              <a:spcAft>
                <a:spcPct val="0"/>
              </a:spcAft>
              <a:defRPr sz="1200">
                <a:solidFill>
                  <a:schemeClr val="tx1"/>
                </a:solidFill>
                <a:latin typeface="Calibri" panose="020F0502020204030204" pitchFamily="34" charset="0"/>
              </a:defRPr>
            </a:lvl8pPr>
            <a:lvl9pPr marL="4071543" indent="-239019" eaLnBrk="0" fontAlgn="base" hangingPunct="0">
              <a:spcBef>
                <a:spcPct val="30000"/>
              </a:spcBef>
              <a:spcAft>
                <a:spcPct val="0"/>
              </a:spcAft>
              <a:defRPr sz="1200">
                <a:solidFill>
                  <a:schemeClr val="tx1"/>
                </a:solidFill>
                <a:latin typeface="Calibri" panose="020F0502020204030204" pitchFamily="34" charset="0"/>
              </a:defRPr>
            </a:lvl9pPr>
          </a:lstStyle>
          <a:p>
            <a:pPr defTabSz="949478" eaLnBrk="1" fontAlgn="base" hangingPunct="1">
              <a:spcBef>
                <a:spcPct val="0"/>
              </a:spcBef>
              <a:spcAft>
                <a:spcPct val="0"/>
              </a:spcAft>
            </a:pPr>
            <a:fld id="{B5DE6D42-B704-4152-8944-785FEE54AF97}" type="slidenum">
              <a:rPr lang="en-US" altLang="en-US">
                <a:solidFill>
                  <a:srgbClr val="000000"/>
                </a:solidFill>
                <a:latin typeface="Arial" panose="020B0604020202020204" pitchFamily="34" charset="0"/>
                <a:ea typeface="MS PGothic" panose="020B0600070205080204" pitchFamily="34" charset="-128"/>
              </a:rPr>
              <a:pPr defTabSz="949478" eaLnBrk="1" fontAlgn="base" hangingPunct="1">
                <a:spcBef>
                  <a:spcPct val="0"/>
                </a:spcBef>
                <a:spcAft>
                  <a:spcPct val="0"/>
                </a:spcAft>
              </a:pPr>
              <a:t>20</a:t>
            </a:fld>
            <a:endParaRPr lang="en-US" altLang="en-US">
              <a:solidFill>
                <a:srgbClr val="000000"/>
              </a:solidFill>
              <a:latin typeface="Arial" panose="020B0604020202020204" pitchFamily="34" charset="0"/>
              <a:ea typeface="MS PGothic" panose="020B0600070205080204" pitchFamily="34" charset="-128"/>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Figure 25-22. Power transformed in a resistor in an ac circuit.</a:t>
            </a:r>
          </a:p>
        </p:txBody>
      </p:sp>
    </p:spTree>
    <p:extLst>
      <p:ext uri="{BB962C8B-B14F-4D97-AF65-F5344CB8AC3E}">
        <p14:creationId xmlns:p14="http://schemas.microsoft.com/office/powerpoint/2010/main" val="2647128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2989" indent="-300009" eaLnBrk="0" hangingPunct="0">
              <a:spcBef>
                <a:spcPct val="30000"/>
              </a:spcBef>
              <a:defRPr sz="1200">
                <a:solidFill>
                  <a:schemeClr val="tx1"/>
                </a:solidFill>
                <a:latin typeface="Calibri" panose="020F0502020204030204" pitchFamily="34" charset="0"/>
              </a:defRPr>
            </a:lvl2pPr>
            <a:lvl3pPr marL="1206627" indent="-239019" eaLnBrk="0" hangingPunct="0">
              <a:spcBef>
                <a:spcPct val="30000"/>
              </a:spcBef>
              <a:defRPr sz="1200">
                <a:solidFill>
                  <a:schemeClr val="tx1"/>
                </a:solidFill>
                <a:latin typeface="Calibri" panose="020F0502020204030204" pitchFamily="34" charset="0"/>
              </a:defRPr>
            </a:lvl3pPr>
            <a:lvl4pPr marL="1689609" indent="-239019" eaLnBrk="0" hangingPunct="0">
              <a:spcBef>
                <a:spcPct val="30000"/>
              </a:spcBef>
              <a:defRPr sz="1200">
                <a:solidFill>
                  <a:schemeClr val="tx1"/>
                </a:solidFill>
                <a:latin typeface="Calibri" panose="020F0502020204030204" pitchFamily="34" charset="0"/>
              </a:defRPr>
            </a:lvl4pPr>
            <a:lvl5pPr marL="2172589" indent="-239019" eaLnBrk="0" hangingPunct="0">
              <a:spcBef>
                <a:spcPct val="30000"/>
              </a:spcBef>
              <a:defRPr sz="1200">
                <a:solidFill>
                  <a:schemeClr val="tx1"/>
                </a:solidFill>
                <a:latin typeface="Calibri" panose="020F0502020204030204" pitchFamily="34" charset="0"/>
              </a:defRPr>
            </a:lvl5pPr>
            <a:lvl6pPr marL="2647327" indent="-239019" eaLnBrk="0" fontAlgn="base" hangingPunct="0">
              <a:spcBef>
                <a:spcPct val="30000"/>
              </a:spcBef>
              <a:spcAft>
                <a:spcPct val="0"/>
              </a:spcAft>
              <a:defRPr sz="1200">
                <a:solidFill>
                  <a:schemeClr val="tx1"/>
                </a:solidFill>
                <a:latin typeface="Calibri" panose="020F0502020204030204" pitchFamily="34" charset="0"/>
              </a:defRPr>
            </a:lvl6pPr>
            <a:lvl7pPr marL="3122066" indent="-239019" eaLnBrk="0" fontAlgn="base" hangingPunct="0">
              <a:spcBef>
                <a:spcPct val="30000"/>
              </a:spcBef>
              <a:spcAft>
                <a:spcPct val="0"/>
              </a:spcAft>
              <a:defRPr sz="1200">
                <a:solidFill>
                  <a:schemeClr val="tx1"/>
                </a:solidFill>
                <a:latin typeface="Calibri" panose="020F0502020204030204" pitchFamily="34" charset="0"/>
              </a:defRPr>
            </a:lvl7pPr>
            <a:lvl8pPr marL="3596805" indent="-239019" eaLnBrk="0" fontAlgn="base" hangingPunct="0">
              <a:spcBef>
                <a:spcPct val="30000"/>
              </a:spcBef>
              <a:spcAft>
                <a:spcPct val="0"/>
              </a:spcAft>
              <a:defRPr sz="1200">
                <a:solidFill>
                  <a:schemeClr val="tx1"/>
                </a:solidFill>
                <a:latin typeface="Calibri" panose="020F0502020204030204" pitchFamily="34" charset="0"/>
              </a:defRPr>
            </a:lvl8pPr>
            <a:lvl9pPr marL="4071543" indent="-239019" eaLnBrk="0" fontAlgn="base" hangingPunct="0">
              <a:spcBef>
                <a:spcPct val="30000"/>
              </a:spcBef>
              <a:spcAft>
                <a:spcPct val="0"/>
              </a:spcAft>
              <a:defRPr sz="1200">
                <a:solidFill>
                  <a:schemeClr val="tx1"/>
                </a:solidFill>
                <a:latin typeface="Calibri" panose="020F0502020204030204" pitchFamily="34" charset="0"/>
              </a:defRPr>
            </a:lvl9pPr>
          </a:lstStyle>
          <a:p>
            <a:pPr defTabSz="949478" eaLnBrk="1" fontAlgn="base" hangingPunct="1">
              <a:spcBef>
                <a:spcPct val="0"/>
              </a:spcBef>
              <a:spcAft>
                <a:spcPct val="0"/>
              </a:spcAft>
            </a:pPr>
            <a:fld id="{9A5EA3D8-543E-44DB-BF5B-03D27ED01151}" type="slidenum">
              <a:rPr lang="en-US" altLang="en-US">
                <a:solidFill>
                  <a:srgbClr val="000000"/>
                </a:solidFill>
                <a:latin typeface="Arial" panose="020B0604020202020204" pitchFamily="34" charset="0"/>
                <a:ea typeface="MS PGothic" panose="020B0600070205080204" pitchFamily="34" charset="-128"/>
              </a:rPr>
              <a:pPr defTabSz="949478" eaLnBrk="1" fontAlgn="base" hangingPunct="1">
                <a:spcBef>
                  <a:spcPct val="0"/>
                </a:spcBef>
                <a:spcAft>
                  <a:spcPct val="0"/>
                </a:spcAft>
              </a:pPr>
              <a:t>24</a:t>
            </a:fld>
            <a:endParaRPr lang="en-US" altLang="en-US">
              <a:solidFill>
                <a:srgbClr val="000000"/>
              </a:solidFill>
              <a:latin typeface="Arial" panose="020B0604020202020204" pitchFamily="34" charset="0"/>
              <a:ea typeface="MS PGothic" panose="020B0600070205080204" pitchFamily="34" charset="-128"/>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Figure 25-24. Electric field E in a uniform wire of cross-sectional area </a:t>
            </a:r>
            <a:r>
              <a:rPr lang="en-US" altLang="en-US" i="1" smtClean="0"/>
              <a:t>A </a:t>
            </a:r>
            <a:r>
              <a:rPr lang="en-US" altLang="en-US" smtClean="0"/>
              <a:t>carrying a current </a:t>
            </a:r>
            <a:r>
              <a:rPr lang="en-US" altLang="en-US" i="1" smtClean="0"/>
              <a:t>I</a:t>
            </a:r>
            <a:r>
              <a:rPr lang="en-US" altLang="en-US" smtClean="0"/>
              <a:t>. The current density j = I/A.</a:t>
            </a:r>
          </a:p>
        </p:txBody>
      </p:sp>
    </p:spTree>
    <p:extLst>
      <p:ext uri="{BB962C8B-B14F-4D97-AF65-F5344CB8AC3E}">
        <p14:creationId xmlns:p14="http://schemas.microsoft.com/office/powerpoint/2010/main" val="859496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68390" indent="-294415" eaLnBrk="0" hangingPunct="0">
              <a:spcBef>
                <a:spcPct val="30000"/>
              </a:spcBef>
              <a:defRPr sz="1200">
                <a:solidFill>
                  <a:schemeClr val="tx1"/>
                </a:solidFill>
                <a:latin typeface="Calibri" panose="020F0502020204030204" pitchFamily="34" charset="0"/>
              </a:defRPr>
            </a:lvl2pPr>
            <a:lvl3pPr marL="1184129" indent="-234562" eaLnBrk="0" hangingPunct="0">
              <a:spcBef>
                <a:spcPct val="30000"/>
              </a:spcBef>
              <a:defRPr sz="1200">
                <a:solidFill>
                  <a:schemeClr val="tx1"/>
                </a:solidFill>
                <a:latin typeface="Calibri" panose="020F0502020204030204" pitchFamily="34" charset="0"/>
              </a:defRPr>
            </a:lvl3pPr>
            <a:lvl4pPr marL="1658105" indent="-234562" eaLnBrk="0" hangingPunct="0">
              <a:spcBef>
                <a:spcPct val="30000"/>
              </a:spcBef>
              <a:defRPr sz="1200">
                <a:solidFill>
                  <a:schemeClr val="tx1"/>
                </a:solidFill>
                <a:latin typeface="Calibri" panose="020F0502020204030204" pitchFamily="34" charset="0"/>
              </a:defRPr>
            </a:lvl4pPr>
            <a:lvl5pPr marL="2132079" indent="-234562" eaLnBrk="0" hangingPunct="0">
              <a:spcBef>
                <a:spcPct val="30000"/>
              </a:spcBef>
              <a:defRPr sz="1200">
                <a:solidFill>
                  <a:schemeClr val="tx1"/>
                </a:solidFill>
                <a:latin typeface="Calibri" panose="020F0502020204030204" pitchFamily="34" charset="0"/>
              </a:defRPr>
            </a:lvl5pPr>
            <a:lvl6pPr marL="2597966" indent="-234562" eaLnBrk="0" fontAlgn="base" hangingPunct="0">
              <a:spcBef>
                <a:spcPct val="30000"/>
              </a:spcBef>
              <a:spcAft>
                <a:spcPct val="0"/>
              </a:spcAft>
              <a:defRPr sz="1200">
                <a:solidFill>
                  <a:schemeClr val="tx1"/>
                </a:solidFill>
                <a:latin typeface="Calibri" panose="020F0502020204030204" pitchFamily="34" charset="0"/>
              </a:defRPr>
            </a:lvl6pPr>
            <a:lvl7pPr marL="3063853" indent="-234562" eaLnBrk="0" fontAlgn="base" hangingPunct="0">
              <a:spcBef>
                <a:spcPct val="30000"/>
              </a:spcBef>
              <a:spcAft>
                <a:spcPct val="0"/>
              </a:spcAft>
              <a:defRPr sz="1200">
                <a:solidFill>
                  <a:schemeClr val="tx1"/>
                </a:solidFill>
                <a:latin typeface="Calibri" panose="020F0502020204030204" pitchFamily="34" charset="0"/>
              </a:defRPr>
            </a:lvl7pPr>
            <a:lvl8pPr marL="3529740" indent="-234562" eaLnBrk="0" fontAlgn="base" hangingPunct="0">
              <a:spcBef>
                <a:spcPct val="30000"/>
              </a:spcBef>
              <a:spcAft>
                <a:spcPct val="0"/>
              </a:spcAft>
              <a:defRPr sz="1200">
                <a:solidFill>
                  <a:schemeClr val="tx1"/>
                </a:solidFill>
                <a:latin typeface="Calibri" panose="020F0502020204030204" pitchFamily="34" charset="0"/>
              </a:defRPr>
            </a:lvl8pPr>
            <a:lvl9pPr marL="3995626" indent="-234562" eaLnBrk="0" fontAlgn="base" hangingPunct="0">
              <a:spcBef>
                <a:spcPct val="30000"/>
              </a:spcBef>
              <a:spcAft>
                <a:spcPct val="0"/>
              </a:spcAft>
              <a:defRPr sz="1200">
                <a:solidFill>
                  <a:schemeClr val="tx1"/>
                </a:solidFill>
                <a:latin typeface="Calibri" panose="020F0502020204030204" pitchFamily="34" charset="0"/>
              </a:defRPr>
            </a:lvl9pPr>
          </a:lstStyle>
          <a:p>
            <a:pPr defTabSz="931774" eaLnBrk="1" fontAlgn="base" hangingPunct="1">
              <a:spcBef>
                <a:spcPct val="0"/>
              </a:spcBef>
              <a:spcAft>
                <a:spcPct val="0"/>
              </a:spcAft>
            </a:pPr>
            <a:fld id="{75F6CACA-BD96-46C8-9DFB-6EA1E08A04F7}" type="slidenum">
              <a:rPr lang="en-US" altLang="en-US">
                <a:solidFill>
                  <a:srgbClr val="000000"/>
                </a:solidFill>
                <a:latin typeface="Arial" panose="020B0604020202020204" pitchFamily="34" charset="0"/>
                <a:ea typeface="MS PGothic" panose="020B0600070205080204" pitchFamily="34" charset="-128"/>
              </a:rPr>
              <a:pPr defTabSz="931774" eaLnBrk="1" fontAlgn="base" hangingPunct="1">
                <a:spcBef>
                  <a:spcPct val="0"/>
                </a:spcBef>
                <a:spcAft>
                  <a:spcPct val="0"/>
                </a:spcAft>
              </a:pPr>
              <a:t>29</a:t>
            </a:fld>
            <a:endParaRPr lang="en-US" altLang="en-US">
              <a:solidFill>
                <a:srgbClr val="000000"/>
              </a:solidFill>
              <a:latin typeface="Arial" panose="020B0604020202020204" pitchFamily="34" charset="0"/>
              <a:ea typeface="MS PGothic" panose="020B0600070205080204" pitchFamily="34" charset="-128"/>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Figure 26-1. Diagram for an electric cell or battery.</a:t>
            </a:r>
          </a:p>
        </p:txBody>
      </p:sp>
    </p:spTree>
    <p:extLst>
      <p:ext uri="{BB962C8B-B14F-4D97-AF65-F5344CB8AC3E}">
        <p14:creationId xmlns:p14="http://schemas.microsoft.com/office/powerpoint/2010/main" val="483620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089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smtClean="0">
              <a:ea typeface="MS PGothic" panose="020B0600070205080204" pitchFamily="34" charset="-128"/>
            </a:endParaRPr>
          </a:p>
        </p:txBody>
      </p:sp>
    </p:spTree>
    <p:extLst>
      <p:ext uri="{BB962C8B-B14F-4D97-AF65-F5344CB8AC3E}">
        <p14:creationId xmlns:p14="http://schemas.microsoft.com/office/powerpoint/2010/main" val="1621960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MS PGothic" panose="020B0600070205080204" pitchFamily="34" charset="-128"/>
            </a:endParaRPr>
          </a:p>
        </p:txBody>
      </p:sp>
    </p:spTree>
    <p:extLst>
      <p:ext uri="{BB962C8B-B14F-4D97-AF65-F5344CB8AC3E}">
        <p14:creationId xmlns:p14="http://schemas.microsoft.com/office/powerpoint/2010/main" val="1425768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5325" indent="-300124">
              <a:spcBef>
                <a:spcPct val="30000"/>
              </a:spcBef>
              <a:defRPr sz="1200">
                <a:solidFill>
                  <a:schemeClr val="tx1"/>
                </a:solidFill>
                <a:latin typeface="Calibri" panose="020F0502020204030204" pitchFamily="34" charset="0"/>
              </a:defRPr>
            </a:lvl2pPr>
            <a:lvl3pPr marL="1210500" indent="-238433">
              <a:spcBef>
                <a:spcPct val="30000"/>
              </a:spcBef>
              <a:defRPr sz="1200">
                <a:solidFill>
                  <a:schemeClr val="tx1"/>
                </a:solidFill>
                <a:latin typeface="Calibri" panose="020F0502020204030204" pitchFamily="34" charset="0"/>
              </a:defRPr>
            </a:lvl3pPr>
            <a:lvl4pPr marL="1695701" indent="-238433">
              <a:spcBef>
                <a:spcPct val="30000"/>
              </a:spcBef>
              <a:defRPr sz="1200">
                <a:solidFill>
                  <a:schemeClr val="tx1"/>
                </a:solidFill>
                <a:latin typeface="Calibri" panose="020F0502020204030204" pitchFamily="34" charset="0"/>
              </a:defRPr>
            </a:lvl4pPr>
            <a:lvl5pPr marL="2180899" indent="-238433">
              <a:spcBef>
                <a:spcPct val="30000"/>
              </a:spcBef>
              <a:defRPr sz="1200">
                <a:solidFill>
                  <a:schemeClr val="tx1"/>
                </a:solidFill>
                <a:latin typeface="Calibri" panose="020F0502020204030204" pitchFamily="34" charset="0"/>
              </a:defRPr>
            </a:lvl5pPr>
            <a:lvl6pPr marL="2661098" indent="-238433" eaLnBrk="0" fontAlgn="base" hangingPunct="0">
              <a:spcBef>
                <a:spcPct val="30000"/>
              </a:spcBef>
              <a:spcAft>
                <a:spcPct val="0"/>
              </a:spcAft>
              <a:defRPr sz="1200">
                <a:solidFill>
                  <a:schemeClr val="tx1"/>
                </a:solidFill>
                <a:latin typeface="Calibri" panose="020F0502020204030204" pitchFamily="34" charset="0"/>
              </a:defRPr>
            </a:lvl6pPr>
            <a:lvl7pPr marL="3141297" indent="-238433" eaLnBrk="0" fontAlgn="base" hangingPunct="0">
              <a:spcBef>
                <a:spcPct val="30000"/>
              </a:spcBef>
              <a:spcAft>
                <a:spcPct val="0"/>
              </a:spcAft>
              <a:defRPr sz="1200">
                <a:solidFill>
                  <a:schemeClr val="tx1"/>
                </a:solidFill>
                <a:latin typeface="Calibri" panose="020F0502020204030204" pitchFamily="34" charset="0"/>
              </a:defRPr>
            </a:lvl7pPr>
            <a:lvl8pPr marL="3621494" indent="-238433" eaLnBrk="0" fontAlgn="base" hangingPunct="0">
              <a:spcBef>
                <a:spcPct val="30000"/>
              </a:spcBef>
              <a:spcAft>
                <a:spcPct val="0"/>
              </a:spcAft>
              <a:defRPr sz="1200">
                <a:solidFill>
                  <a:schemeClr val="tx1"/>
                </a:solidFill>
                <a:latin typeface="Calibri" panose="020F0502020204030204" pitchFamily="34" charset="0"/>
              </a:defRPr>
            </a:lvl8pPr>
            <a:lvl9pPr marL="4101692" indent="-238433" eaLnBrk="0" fontAlgn="base" hangingPunct="0">
              <a:spcBef>
                <a:spcPct val="30000"/>
              </a:spcBef>
              <a:spcAft>
                <a:spcPct val="0"/>
              </a:spcAft>
              <a:defRPr sz="1200">
                <a:solidFill>
                  <a:schemeClr val="tx1"/>
                </a:solidFill>
                <a:latin typeface="Calibri" panose="020F0502020204030204" pitchFamily="34" charset="0"/>
              </a:defRPr>
            </a:lvl9pPr>
          </a:lstStyle>
          <a:p>
            <a:pPr defTabSz="960396" fontAlgn="base">
              <a:spcBef>
                <a:spcPct val="0"/>
              </a:spcBef>
              <a:spcAft>
                <a:spcPct val="0"/>
              </a:spcAft>
            </a:pPr>
            <a:fld id="{4EF0E5E0-3ADE-4B04-A8B8-363D79BFE6EE}" type="slidenum">
              <a:rPr lang="en-US" altLang="en-US">
                <a:solidFill>
                  <a:srgbClr val="000000"/>
                </a:solidFill>
                <a:latin typeface="Arial" panose="020B0604020202020204" pitchFamily="34" charset="0"/>
                <a:ea typeface="MS PGothic" panose="020B0600070205080204" pitchFamily="34" charset="-128"/>
              </a:rPr>
              <a:pPr defTabSz="960396" fontAlgn="base">
                <a:spcBef>
                  <a:spcPct val="0"/>
                </a:spcBef>
                <a:spcAft>
                  <a:spcPct val="0"/>
                </a:spcAft>
              </a:pPr>
              <a:t>3</a:t>
            </a:fld>
            <a:endParaRPr lang="en-US" altLang="en-US">
              <a:solidFill>
                <a:srgbClr val="000000"/>
              </a:solidFill>
              <a:latin typeface="Arial" panose="020B0604020202020204" pitchFamily="34" charset="0"/>
              <a:ea typeface="MS PGothic" panose="020B0600070205080204" pitchFamily="34" charset="-128"/>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Solution: a. R = </a:t>
            </a:r>
            <a:r>
              <a:rPr lang="el-GR" altLang="en-US" smtClean="0">
                <a:latin typeface="Lucida Grande" pitchFamily="-84" charset="0"/>
                <a:cs typeface="Arial" panose="020B0604020202020204" pitchFamily="34" charset="0"/>
              </a:rPr>
              <a:t>ρ</a:t>
            </a:r>
            <a:r>
              <a:rPr lang="en-US" altLang="en-US" smtClean="0">
                <a:cs typeface="Arial" panose="020B0604020202020204" pitchFamily="34" charset="0"/>
              </a:rPr>
              <a:t>l/A; you can solve this for A and then find the diameter. D = 2.1 mm.</a:t>
            </a:r>
          </a:p>
          <a:p>
            <a:pPr eaLnBrk="1" hangingPunct="1">
              <a:spcBef>
                <a:spcPct val="0"/>
              </a:spcBef>
            </a:pPr>
            <a:r>
              <a:rPr lang="en-US" altLang="en-US" smtClean="0">
                <a:cs typeface="Arial" panose="020B0604020202020204" pitchFamily="34" charset="0"/>
              </a:rPr>
              <a:t>b. V = IR = 0.40 V.</a:t>
            </a:r>
            <a:endParaRPr lang="el-GR" altLang="en-US" smtClean="0">
              <a:cs typeface="Arial" panose="020B0604020202020204" pitchFamily="34" charset="0"/>
            </a:endParaRPr>
          </a:p>
        </p:txBody>
      </p:sp>
    </p:spTree>
    <p:extLst>
      <p:ext uri="{BB962C8B-B14F-4D97-AF65-F5344CB8AC3E}">
        <p14:creationId xmlns:p14="http://schemas.microsoft.com/office/powerpoint/2010/main" val="2309328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5325" indent="-300124">
              <a:spcBef>
                <a:spcPct val="30000"/>
              </a:spcBef>
              <a:defRPr sz="1200">
                <a:solidFill>
                  <a:schemeClr val="tx1"/>
                </a:solidFill>
                <a:latin typeface="Calibri" panose="020F0502020204030204" pitchFamily="34" charset="0"/>
              </a:defRPr>
            </a:lvl2pPr>
            <a:lvl3pPr marL="1210500" indent="-238433">
              <a:spcBef>
                <a:spcPct val="30000"/>
              </a:spcBef>
              <a:defRPr sz="1200">
                <a:solidFill>
                  <a:schemeClr val="tx1"/>
                </a:solidFill>
                <a:latin typeface="Calibri" panose="020F0502020204030204" pitchFamily="34" charset="0"/>
              </a:defRPr>
            </a:lvl3pPr>
            <a:lvl4pPr marL="1695701" indent="-238433">
              <a:spcBef>
                <a:spcPct val="30000"/>
              </a:spcBef>
              <a:defRPr sz="1200">
                <a:solidFill>
                  <a:schemeClr val="tx1"/>
                </a:solidFill>
                <a:latin typeface="Calibri" panose="020F0502020204030204" pitchFamily="34" charset="0"/>
              </a:defRPr>
            </a:lvl4pPr>
            <a:lvl5pPr marL="2180899" indent="-238433">
              <a:spcBef>
                <a:spcPct val="30000"/>
              </a:spcBef>
              <a:defRPr sz="1200">
                <a:solidFill>
                  <a:schemeClr val="tx1"/>
                </a:solidFill>
                <a:latin typeface="Calibri" panose="020F0502020204030204" pitchFamily="34" charset="0"/>
              </a:defRPr>
            </a:lvl5pPr>
            <a:lvl6pPr marL="2661098" indent="-238433" eaLnBrk="0" fontAlgn="base" hangingPunct="0">
              <a:spcBef>
                <a:spcPct val="30000"/>
              </a:spcBef>
              <a:spcAft>
                <a:spcPct val="0"/>
              </a:spcAft>
              <a:defRPr sz="1200">
                <a:solidFill>
                  <a:schemeClr val="tx1"/>
                </a:solidFill>
                <a:latin typeface="Calibri" panose="020F0502020204030204" pitchFamily="34" charset="0"/>
              </a:defRPr>
            </a:lvl6pPr>
            <a:lvl7pPr marL="3141297" indent="-238433" eaLnBrk="0" fontAlgn="base" hangingPunct="0">
              <a:spcBef>
                <a:spcPct val="30000"/>
              </a:spcBef>
              <a:spcAft>
                <a:spcPct val="0"/>
              </a:spcAft>
              <a:defRPr sz="1200">
                <a:solidFill>
                  <a:schemeClr val="tx1"/>
                </a:solidFill>
                <a:latin typeface="Calibri" panose="020F0502020204030204" pitchFamily="34" charset="0"/>
              </a:defRPr>
            </a:lvl7pPr>
            <a:lvl8pPr marL="3621494" indent="-238433" eaLnBrk="0" fontAlgn="base" hangingPunct="0">
              <a:spcBef>
                <a:spcPct val="30000"/>
              </a:spcBef>
              <a:spcAft>
                <a:spcPct val="0"/>
              </a:spcAft>
              <a:defRPr sz="1200">
                <a:solidFill>
                  <a:schemeClr val="tx1"/>
                </a:solidFill>
                <a:latin typeface="Calibri" panose="020F0502020204030204" pitchFamily="34" charset="0"/>
              </a:defRPr>
            </a:lvl8pPr>
            <a:lvl9pPr marL="4101692" indent="-238433" eaLnBrk="0" fontAlgn="base" hangingPunct="0">
              <a:spcBef>
                <a:spcPct val="30000"/>
              </a:spcBef>
              <a:spcAft>
                <a:spcPct val="0"/>
              </a:spcAft>
              <a:defRPr sz="1200">
                <a:solidFill>
                  <a:schemeClr val="tx1"/>
                </a:solidFill>
                <a:latin typeface="Calibri" panose="020F0502020204030204" pitchFamily="34" charset="0"/>
              </a:defRPr>
            </a:lvl9pPr>
          </a:lstStyle>
          <a:p>
            <a:pPr defTabSz="960396" fontAlgn="base">
              <a:spcBef>
                <a:spcPct val="0"/>
              </a:spcBef>
              <a:spcAft>
                <a:spcPct val="0"/>
              </a:spcAft>
            </a:pPr>
            <a:fld id="{B3C69EC2-098F-4BD5-B3E4-9550B33E8F5A}" type="slidenum">
              <a:rPr lang="en-US" altLang="en-US">
                <a:solidFill>
                  <a:srgbClr val="000000"/>
                </a:solidFill>
                <a:latin typeface="Arial" panose="020B0604020202020204" pitchFamily="34" charset="0"/>
                <a:ea typeface="MS PGothic" panose="020B0600070205080204" pitchFamily="34" charset="-128"/>
              </a:rPr>
              <a:pPr defTabSz="960396" fontAlgn="base">
                <a:spcBef>
                  <a:spcPct val="0"/>
                </a:spcBef>
                <a:spcAft>
                  <a:spcPct val="0"/>
                </a:spcAft>
              </a:pPr>
              <a:t>5</a:t>
            </a:fld>
            <a:endParaRPr lang="en-US" altLang="en-US">
              <a:solidFill>
                <a:srgbClr val="000000"/>
              </a:solidFill>
              <a:latin typeface="Arial" panose="020B0604020202020204" pitchFamily="34" charset="0"/>
              <a:ea typeface="MS PGothic" panose="020B0600070205080204" pitchFamily="34" charset="-128"/>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Solution: The resistance is proportional to the resistivity; use the temperature dependence of resistivity to find the temperature. T = 56.0 </a:t>
            </a:r>
            <a:r>
              <a:rPr lang="en-US" altLang="en-US" smtClean="0">
                <a:cs typeface="Arial" panose="020B0604020202020204" pitchFamily="34" charset="0"/>
              </a:rPr>
              <a:t>°C.</a:t>
            </a:r>
          </a:p>
        </p:txBody>
      </p:sp>
    </p:spTree>
    <p:extLst>
      <p:ext uri="{BB962C8B-B14F-4D97-AF65-F5344CB8AC3E}">
        <p14:creationId xmlns:p14="http://schemas.microsoft.com/office/powerpoint/2010/main" val="518384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5325" indent="-300124">
              <a:spcBef>
                <a:spcPct val="30000"/>
              </a:spcBef>
              <a:defRPr sz="1200">
                <a:solidFill>
                  <a:schemeClr val="tx1"/>
                </a:solidFill>
                <a:latin typeface="Calibri" panose="020F0502020204030204" pitchFamily="34" charset="0"/>
              </a:defRPr>
            </a:lvl2pPr>
            <a:lvl3pPr marL="1210500" indent="-238433">
              <a:spcBef>
                <a:spcPct val="30000"/>
              </a:spcBef>
              <a:defRPr sz="1200">
                <a:solidFill>
                  <a:schemeClr val="tx1"/>
                </a:solidFill>
                <a:latin typeface="Calibri" panose="020F0502020204030204" pitchFamily="34" charset="0"/>
              </a:defRPr>
            </a:lvl3pPr>
            <a:lvl4pPr marL="1695701" indent="-238433">
              <a:spcBef>
                <a:spcPct val="30000"/>
              </a:spcBef>
              <a:defRPr sz="1200">
                <a:solidFill>
                  <a:schemeClr val="tx1"/>
                </a:solidFill>
                <a:latin typeface="Calibri" panose="020F0502020204030204" pitchFamily="34" charset="0"/>
              </a:defRPr>
            </a:lvl4pPr>
            <a:lvl5pPr marL="2180899" indent="-238433">
              <a:spcBef>
                <a:spcPct val="30000"/>
              </a:spcBef>
              <a:defRPr sz="1200">
                <a:solidFill>
                  <a:schemeClr val="tx1"/>
                </a:solidFill>
                <a:latin typeface="Calibri" panose="020F0502020204030204" pitchFamily="34" charset="0"/>
              </a:defRPr>
            </a:lvl5pPr>
            <a:lvl6pPr marL="2661098" indent="-238433" eaLnBrk="0" fontAlgn="base" hangingPunct="0">
              <a:spcBef>
                <a:spcPct val="30000"/>
              </a:spcBef>
              <a:spcAft>
                <a:spcPct val="0"/>
              </a:spcAft>
              <a:defRPr sz="1200">
                <a:solidFill>
                  <a:schemeClr val="tx1"/>
                </a:solidFill>
                <a:latin typeface="Calibri" panose="020F0502020204030204" pitchFamily="34" charset="0"/>
              </a:defRPr>
            </a:lvl6pPr>
            <a:lvl7pPr marL="3141297" indent="-238433" eaLnBrk="0" fontAlgn="base" hangingPunct="0">
              <a:spcBef>
                <a:spcPct val="30000"/>
              </a:spcBef>
              <a:spcAft>
                <a:spcPct val="0"/>
              </a:spcAft>
              <a:defRPr sz="1200">
                <a:solidFill>
                  <a:schemeClr val="tx1"/>
                </a:solidFill>
                <a:latin typeface="Calibri" panose="020F0502020204030204" pitchFamily="34" charset="0"/>
              </a:defRPr>
            </a:lvl7pPr>
            <a:lvl8pPr marL="3621494" indent="-238433" eaLnBrk="0" fontAlgn="base" hangingPunct="0">
              <a:spcBef>
                <a:spcPct val="30000"/>
              </a:spcBef>
              <a:spcAft>
                <a:spcPct val="0"/>
              </a:spcAft>
              <a:defRPr sz="1200">
                <a:solidFill>
                  <a:schemeClr val="tx1"/>
                </a:solidFill>
                <a:latin typeface="Calibri" panose="020F0502020204030204" pitchFamily="34" charset="0"/>
              </a:defRPr>
            </a:lvl8pPr>
            <a:lvl9pPr marL="4101692" indent="-238433" eaLnBrk="0" fontAlgn="base" hangingPunct="0">
              <a:spcBef>
                <a:spcPct val="30000"/>
              </a:spcBef>
              <a:spcAft>
                <a:spcPct val="0"/>
              </a:spcAft>
              <a:defRPr sz="1200">
                <a:solidFill>
                  <a:schemeClr val="tx1"/>
                </a:solidFill>
                <a:latin typeface="Calibri" panose="020F0502020204030204" pitchFamily="34" charset="0"/>
              </a:defRPr>
            </a:lvl9pPr>
          </a:lstStyle>
          <a:p>
            <a:pPr defTabSz="960396" fontAlgn="base">
              <a:spcBef>
                <a:spcPct val="0"/>
              </a:spcBef>
              <a:spcAft>
                <a:spcPct val="0"/>
              </a:spcAft>
            </a:pPr>
            <a:fld id="{5148B42E-71DF-443B-B842-B5C8D3403800}" type="slidenum">
              <a:rPr lang="en-US" altLang="en-US">
                <a:solidFill>
                  <a:srgbClr val="000000"/>
                </a:solidFill>
                <a:latin typeface="Arial" panose="020B0604020202020204" pitchFamily="34" charset="0"/>
                <a:ea typeface="MS PGothic" panose="020B0600070205080204" pitchFamily="34" charset="-128"/>
              </a:rPr>
              <a:pPr defTabSz="960396" fontAlgn="base">
                <a:spcBef>
                  <a:spcPct val="0"/>
                </a:spcBef>
                <a:spcAft>
                  <a:spcPct val="0"/>
                </a:spcAft>
              </a:pPr>
              <a:t>9</a:t>
            </a:fld>
            <a:endParaRPr lang="en-US" altLang="en-US">
              <a:solidFill>
                <a:srgbClr val="000000"/>
              </a:solidFill>
              <a:latin typeface="Arial" panose="020B0604020202020204" pitchFamily="34" charset="0"/>
              <a:ea typeface="MS PGothic" panose="020B0600070205080204" pitchFamily="34" charset="-128"/>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Solution: R = V</a:t>
            </a:r>
            <a:r>
              <a:rPr lang="en-US" altLang="en-US" baseline="30000" smtClean="0"/>
              <a:t>2</a:t>
            </a:r>
            <a:r>
              <a:rPr lang="en-US" altLang="en-US" smtClean="0"/>
              <a:t>/P = 3.6 </a:t>
            </a:r>
            <a:r>
              <a:rPr lang="el-GR" altLang="en-US" smtClean="0">
                <a:latin typeface="Lucida Grande" pitchFamily="-84" charset="0"/>
                <a:cs typeface="Arial" panose="020B0604020202020204" pitchFamily="34" charset="0"/>
              </a:rPr>
              <a:t>Ω</a:t>
            </a:r>
            <a:r>
              <a:rPr lang="en-US" altLang="en-US" smtClean="0">
                <a:cs typeface="Arial" panose="020B0604020202020204" pitchFamily="34" charset="0"/>
              </a:rPr>
              <a:t>.</a:t>
            </a:r>
            <a:endParaRPr lang="el-GR" altLang="en-US" smtClean="0">
              <a:cs typeface="Arial" panose="020B0604020202020204" pitchFamily="34" charset="0"/>
            </a:endParaRPr>
          </a:p>
        </p:txBody>
      </p:sp>
    </p:spTree>
    <p:extLst>
      <p:ext uri="{BB962C8B-B14F-4D97-AF65-F5344CB8AC3E}">
        <p14:creationId xmlns:p14="http://schemas.microsoft.com/office/powerpoint/2010/main" val="3585721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5325" indent="-300124">
              <a:spcBef>
                <a:spcPct val="30000"/>
              </a:spcBef>
              <a:defRPr sz="1200">
                <a:solidFill>
                  <a:schemeClr val="tx1"/>
                </a:solidFill>
                <a:latin typeface="Calibri" panose="020F0502020204030204" pitchFamily="34" charset="0"/>
              </a:defRPr>
            </a:lvl2pPr>
            <a:lvl3pPr marL="1210500" indent="-238433">
              <a:spcBef>
                <a:spcPct val="30000"/>
              </a:spcBef>
              <a:defRPr sz="1200">
                <a:solidFill>
                  <a:schemeClr val="tx1"/>
                </a:solidFill>
                <a:latin typeface="Calibri" panose="020F0502020204030204" pitchFamily="34" charset="0"/>
              </a:defRPr>
            </a:lvl3pPr>
            <a:lvl4pPr marL="1695701" indent="-238433">
              <a:spcBef>
                <a:spcPct val="30000"/>
              </a:spcBef>
              <a:defRPr sz="1200">
                <a:solidFill>
                  <a:schemeClr val="tx1"/>
                </a:solidFill>
                <a:latin typeface="Calibri" panose="020F0502020204030204" pitchFamily="34" charset="0"/>
              </a:defRPr>
            </a:lvl4pPr>
            <a:lvl5pPr marL="2180899" indent="-238433">
              <a:spcBef>
                <a:spcPct val="30000"/>
              </a:spcBef>
              <a:defRPr sz="1200">
                <a:solidFill>
                  <a:schemeClr val="tx1"/>
                </a:solidFill>
                <a:latin typeface="Calibri" panose="020F0502020204030204" pitchFamily="34" charset="0"/>
              </a:defRPr>
            </a:lvl5pPr>
            <a:lvl6pPr marL="2661098" indent="-238433" eaLnBrk="0" fontAlgn="base" hangingPunct="0">
              <a:spcBef>
                <a:spcPct val="30000"/>
              </a:spcBef>
              <a:spcAft>
                <a:spcPct val="0"/>
              </a:spcAft>
              <a:defRPr sz="1200">
                <a:solidFill>
                  <a:schemeClr val="tx1"/>
                </a:solidFill>
                <a:latin typeface="Calibri" panose="020F0502020204030204" pitchFamily="34" charset="0"/>
              </a:defRPr>
            </a:lvl6pPr>
            <a:lvl7pPr marL="3141297" indent="-238433" eaLnBrk="0" fontAlgn="base" hangingPunct="0">
              <a:spcBef>
                <a:spcPct val="30000"/>
              </a:spcBef>
              <a:spcAft>
                <a:spcPct val="0"/>
              </a:spcAft>
              <a:defRPr sz="1200">
                <a:solidFill>
                  <a:schemeClr val="tx1"/>
                </a:solidFill>
                <a:latin typeface="Calibri" panose="020F0502020204030204" pitchFamily="34" charset="0"/>
              </a:defRPr>
            </a:lvl7pPr>
            <a:lvl8pPr marL="3621494" indent="-238433" eaLnBrk="0" fontAlgn="base" hangingPunct="0">
              <a:spcBef>
                <a:spcPct val="30000"/>
              </a:spcBef>
              <a:spcAft>
                <a:spcPct val="0"/>
              </a:spcAft>
              <a:defRPr sz="1200">
                <a:solidFill>
                  <a:schemeClr val="tx1"/>
                </a:solidFill>
                <a:latin typeface="Calibri" panose="020F0502020204030204" pitchFamily="34" charset="0"/>
              </a:defRPr>
            </a:lvl8pPr>
            <a:lvl9pPr marL="4101692" indent="-238433" eaLnBrk="0" fontAlgn="base" hangingPunct="0">
              <a:spcBef>
                <a:spcPct val="30000"/>
              </a:spcBef>
              <a:spcAft>
                <a:spcPct val="0"/>
              </a:spcAft>
              <a:defRPr sz="1200">
                <a:solidFill>
                  <a:schemeClr val="tx1"/>
                </a:solidFill>
                <a:latin typeface="Calibri" panose="020F0502020204030204" pitchFamily="34" charset="0"/>
              </a:defRPr>
            </a:lvl9pPr>
          </a:lstStyle>
          <a:p>
            <a:pPr defTabSz="960396" fontAlgn="base">
              <a:spcBef>
                <a:spcPct val="0"/>
              </a:spcBef>
              <a:spcAft>
                <a:spcPct val="0"/>
              </a:spcAft>
            </a:pPr>
            <a:fld id="{8032237B-1172-4062-B042-A85C73E83652}" type="slidenum">
              <a:rPr lang="en-US" altLang="en-US">
                <a:solidFill>
                  <a:srgbClr val="000000"/>
                </a:solidFill>
                <a:latin typeface="Arial" panose="020B0604020202020204" pitchFamily="34" charset="0"/>
                <a:ea typeface="MS PGothic" panose="020B0600070205080204" pitchFamily="34" charset="-128"/>
              </a:rPr>
              <a:pPr defTabSz="960396" fontAlgn="base">
                <a:spcBef>
                  <a:spcPct val="0"/>
                </a:spcBef>
                <a:spcAft>
                  <a:spcPct val="0"/>
                </a:spcAft>
              </a:pPr>
              <a:t>11</a:t>
            </a:fld>
            <a:endParaRPr lang="en-US" altLang="en-US">
              <a:solidFill>
                <a:srgbClr val="000000"/>
              </a:solidFill>
              <a:latin typeface="Arial" panose="020B0604020202020204" pitchFamily="34" charset="0"/>
              <a:ea typeface="MS PGothic" panose="020B0600070205080204" pitchFamily="34" charset="-128"/>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Solution: P = IV = 1800 W. 1800 W x 3.0 h/day x 30 days = 162 kWh. At 9.2 cents per kWh, this would cost $15.</a:t>
            </a:r>
          </a:p>
        </p:txBody>
      </p:sp>
    </p:spTree>
    <p:extLst>
      <p:ext uri="{BB962C8B-B14F-4D97-AF65-F5344CB8AC3E}">
        <p14:creationId xmlns:p14="http://schemas.microsoft.com/office/powerpoint/2010/main" val="4087734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5325" indent="-300124">
              <a:spcBef>
                <a:spcPct val="30000"/>
              </a:spcBef>
              <a:defRPr sz="1200">
                <a:solidFill>
                  <a:schemeClr val="tx1"/>
                </a:solidFill>
                <a:latin typeface="Calibri" panose="020F0502020204030204" pitchFamily="34" charset="0"/>
              </a:defRPr>
            </a:lvl2pPr>
            <a:lvl3pPr marL="1210500" indent="-238433">
              <a:spcBef>
                <a:spcPct val="30000"/>
              </a:spcBef>
              <a:defRPr sz="1200">
                <a:solidFill>
                  <a:schemeClr val="tx1"/>
                </a:solidFill>
                <a:latin typeface="Calibri" panose="020F0502020204030204" pitchFamily="34" charset="0"/>
              </a:defRPr>
            </a:lvl3pPr>
            <a:lvl4pPr marL="1695701" indent="-238433">
              <a:spcBef>
                <a:spcPct val="30000"/>
              </a:spcBef>
              <a:defRPr sz="1200">
                <a:solidFill>
                  <a:schemeClr val="tx1"/>
                </a:solidFill>
                <a:latin typeface="Calibri" panose="020F0502020204030204" pitchFamily="34" charset="0"/>
              </a:defRPr>
            </a:lvl4pPr>
            <a:lvl5pPr marL="2180899" indent="-238433">
              <a:spcBef>
                <a:spcPct val="30000"/>
              </a:spcBef>
              <a:defRPr sz="1200">
                <a:solidFill>
                  <a:schemeClr val="tx1"/>
                </a:solidFill>
                <a:latin typeface="Calibri" panose="020F0502020204030204" pitchFamily="34" charset="0"/>
              </a:defRPr>
            </a:lvl5pPr>
            <a:lvl6pPr marL="2661098" indent="-238433" eaLnBrk="0" fontAlgn="base" hangingPunct="0">
              <a:spcBef>
                <a:spcPct val="30000"/>
              </a:spcBef>
              <a:spcAft>
                <a:spcPct val="0"/>
              </a:spcAft>
              <a:defRPr sz="1200">
                <a:solidFill>
                  <a:schemeClr val="tx1"/>
                </a:solidFill>
                <a:latin typeface="Calibri" panose="020F0502020204030204" pitchFamily="34" charset="0"/>
              </a:defRPr>
            </a:lvl6pPr>
            <a:lvl7pPr marL="3141297" indent="-238433" eaLnBrk="0" fontAlgn="base" hangingPunct="0">
              <a:spcBef>
                <a:spcPct val="30000"/>
              </a:spcBef>
              <a:spcAft>
                <a:spcPct val="0"/>
              </a:spcAft>
              <a:defRPr sz="1200">
                <a:solidFill>
                  <a:schemeClr val="tx1"/>
                </a:solidFill>
                <a:latin typeface="Calibri" panose="020F0502020204030204" pitchFamily="34" charset="0"/>
              </a:defRPr>
            </a:lvl7pPr>
            <a:lvl8pPr marL="3621494" indent="-238433" eaLnBrk="0" fontAlgn="base" hangingPunct="0">
              <a:spcBef>
                <a:spcPct val="30000"/>
              </a:spcBef>
              <a:spcAft>
                <a:spcPct val="0"/>
              </a:spcAft>
              <a:defRPr sz="1200">
                <a:solidFill>
                  <a:schemeClr val="tx1"/>
                </a:solidFill>
                <a:latin typeface="Calibri" panose="020F0502020204030204" pitchFamily="34" charset="0"/>
              </a:defRPr>
            </a:lvl8pPr>
            <a:lvl9pPr marL="4101692" indent="-238433" eaLnBrk="0" fontAlgn="base" hangingPunct="0">
              <a:spcBef>
                <a:spcPct val="30000"/>
              </a:spcBef>
              <a:spcAft>
                <a:spcPct val="0"/>
              </a:spcAft>
              <a:defRPr sz="1200">
                <a:solidFill>
                  <a:schemeClr val="tx1"/>
                </a:solidFill>
                <a:latin typeface="Calibri" panose="020F0502020204030204" pitchFamily="34" charset="0"/>
              </a:defRPr>
            </a:lvl9pPr>
          </a:lstStyle>
          <a:p>
            <a:pPr defTabSz="960396" fontAlgn="base">
              <a:spcBef>
                <a:spcPct val="0"/>
              </a:spcBef>
              <a:spcAft>
                <a:spcPct val="0"/>
              </a:spcAft>
            </a:pPr>
            <a:fld id="{19604DBD-EFFA-4E85-B11F-F36DB4658336}" type="slidenum">
              <a:rPr lang="en-US" altLang="en-US">
                <a:solidFill>
                  <a:srgbClr val="000000"/>
                </a:solidFill>
                <a:latin typeface="Arial" panose="020B0604020202020204" pitchFamily="34" charset="0"/>
                <a:ea typeface="MS PGothic" panose="020B0600070205080204" pitchFamily="34" charset="-128"/>
              </a:rPr>
              <a:pPr defTabSz="960396" fontAlgn="base">
                <a:spcBef>
                  <a:spcPct val="0"/>
                </a:spcBef>
                <a:spcAft>
                  <a:spcPct val="0"/>
                </a:spcAft>
              </a:pPr>
              <a:t>14</a:t>
            </a:fld>
            <a:endParaRPr lang="en-US" altLang="en-US">
              <a:solidFill>
                <a:srgbClr val="000000"/>
              </a:solidFill>
              <a:latin typeface="Arial" panose="020B0604020202020204" pitchFamily="34" charset="0"/>
              <a:ea typeface="MS PGothic" panose="020B0600070205080204" pitchFamily="34" charset="-128"/>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Figure 25-19a. Fuses. When the current exceeds a certain value, the metallic ribbon melts and the circuit opens. Then the fuse must be replaced.</a:t>
            </a:r>
          </a:p>
        </p:txBody>
      </p:sp>
    </p:spTree>
    <p:extLst>
      <p:ext uri="{BB962C8B-B14F-4D97-AF65-F5344CB8AC3E}">
        <p14:creationId xmlns:p14="http://schemas.microsoft.com/office/powerpoint/2010/main" val="1393908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5325" indent="-300124">
              <a:spcBef>
                <a:spcPct val="30000"/>
              </a:spcBef>
              <a:defRPr sz="1200">
                <a:solidFill>
                  <a:schemeClr val="tx1"/>
                </a:solidFill>
                <a:latin typeface="Calibri" panose="020F0502020204030204" pitchFamily="34" charset="0"/>
              </a:defRPr>
            </a:lvl2pPr>
            <a:lvl3pPr marL="1210500" indent="-238433">
              <a:spcBef>
                <a:spcPct val="30000"/>
              </a:spcBef>
              <a:defRPr sz="1200">
                <a:solidFill>
                  <a:schemeClr val="tx1"/>
                </a:solidFill>
                <a:latin typeface="Calibri" panose="020F0502020204030204" pitchFamily="34" charset="0"/>
              </a:defRPr>
            </a:lvl3pPr>
            <a:lvl4pPr marL="1695701" indent="-238433">
              <a:spcBef>
                <a:spcPct val="30000"/>
              </a:spcBef>
              <a:defRPr sz="1200">
                <a:solidFill>
                  <a:schemeClr val="tx1"/>
                </a:solidFill>
                <a:latin typeface="Calibri" panose="020F0502020204030204" pitchFamily="34" charset="0"/>
              </a:defRPr>
            </a:lvl4pPr>
            <a:lvl5pPr marL="2180899" indent="-238433">
              <a:spcBef>
                <a:spcPct val="30000"/>
              </a:spcBef>
              <a:defRPr sz="1200">
                <a:solidFill>
                  <a:schemeClr val="tx1"/>
                </a:solidFill>
                <a:latin typeface="Calibri" panose="020F0502020204030204" pitchFamily="34" charset="0"/>
              </a:defRPr>
            </a:lvl5pPr>
            <a:lvl6pPr marL="2661098" indent="-238433" eaLnBrk="0" fontAlgn="base" hangingPunct="0">
              <a:spcBef>
                <a:spcPct val="30000"/>
              </a:spcBef>
              <a:spcAft>
                <a:spcPct val="0"/>
              </a:spcAft>
              <a:defRPr sz="1200">
                <a:solidFill>
                  <a:schemeClr val="tx1"/>
                </a:solidFill>
                <a:latin typeface="Calibri" panose="020F0502020204030204" pitchFamily="34" charset="0"/>
              </a:defRPr>
            </a:lvl6pPr>
            <a:lvl7pPr marL="3141297" indent="-238433" eaLnBrk="0" fontAlgn="base" hangingPunct="0">
              <a:spcBef>
                <a:spcPct val="30000"/>
              </a:spcBef>
              <a:spcAft>
                <a:spcPct val="0"/>
              </a:spcAft>
              <a:defRPr sz="1200">
                <a:solidFill>
                  <a:schemeClr val="tx1"/>
                </a:solidFill>
                <a:latin typeface="Calibri" panose="020F0502020204030204" pitchFamily="34" charset="0"/>
              </a:defRPr>
            </a:lvl7pPr>
            <a:lvl8pPr marL="3621494" indent="-238433" eaLnBrk="0" fontAlgn="base" hangingPunct="0">
              <a:spcBef>
                <a:spcPct val="30000"/>
              </a:spcBef>
              <a:spcAft>
                <a:spcPct val="0"/>
              </a:spcAft>
              <a:defRPr sz="1200">
                <a:solidFill>
                  <a:schemeClr val="tx1"/>
                </a:solidFill>
                <a:latin typeface="Calibri" panose="020F0502020204030204" pitchFamily="34" charset="0"/>
              </a:defRPr>
            </a:lvl8pPr>
            <a:lvl9pPr marL="4101692" indent="-238433" eaLnBrk="0" fontAlgn="base" hangingPunct="0">
              <a:spcBef>
                <a:spcPct val="30000"/>
              </a:spcBef>
              <a:spcAft>
                <a:spcPct val="0"/>
              </a:spcAft>
              <a:defRPr sz="1200">
                <a:solidFill>
                  <a:schemeClr val="tx1"/>
                </a:solidFill>
                <a:latin typeface="Calibri" panose="020F0502020204030204" pitchFamily="34" charset="0"/>
              </a:defRPr>
            </a:lvl9pPr>
          </a:lstStyle>
          <a:p>
            <a:pPr defTabSz="960396" fontAlgn="base">
              <a:spcBef>
                <a:spcPct val="0"/>
              </a:spcBef>
              <a:spcAft>
                <a:spcPct val="0"/>
              </a:spcAft>
            </a:pPr>
            <a:fld id="{28D64937-0485-4C46-87C7-F10BB33250D8}" type="slidenum">
              <a:rPr lang="en-US" altLang="en-US">
                <a:solidFill>
                  <a:srgbClr val="000000"/>
                </a:solidFill>
                <a:latin typeface="Arial" panose="020B0604020202020204" pitchFamily="34" charset="0"/>
                <a:ea typeface="MS PGothic" panose="020B0600070205080204" pitchFamily="34" charset="-128"/>
              </a:rPr>
              <a:pPr defTabSz="960396" fontAlgn="base">
                <a:spcBef>
                  <a:spcPct val="0"/>
                </a:spcBef>
                <a:spcAft>
                  <a:spcPct val="0"/>
                </a:spcAft>
              </a:pPr>
              <a:t>15</a:t>
            </a:fld>
            <a:endParaRPr lang="en-US" altLang="en-US">
              <a:solidFill>
                <a:srgbClr val="000000"/>
              </a:solidFill>
              <a:latin typeface="Arial" panose="020B0604020202020204" pitchFamily="34" charset="0"/>
              <a:ea typeface="MS PGothic" panose="020B0600070205080204" pitchFamily="34" charset="-128"/>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Figure 25-19. (b) One type of circuit breaker. The electric current passes through a bimetallic strip. When the current exceeds a safe level, the heating of the bimetallic strip causes the strip to bend so far to the left that the notch in the spring-loaded metal strip drops down over the end of the bimetallic strip; (c) the circuit then opens at the contact points (one is attached to the metal strip) and the outside switch is also flipped. As soon as the bimetallic strip cools down, it can be reset using the outside switch. Magnetic-type circuit breakers are discussed in Chapters 27 and 29.</a:t>
            </a:r>
          </a:p>
        </p:txBody>
      </p:sp>
    </p:spTree>
    <p:extLst>
      <p:ext uri="{BB962C8B-B14F-4D97-AF65-F5344CB8AC3E}">
        <p14:creationId xmlns:p14="http://schemas.microsoft.com/office/powerpoint/2010/main" val="4266529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6991" indent="-301791">
              <a:spcBef>
                <a:spcPct val="30000"/>
              </a:spcBef>
              <a:defRPr sz="1200">
                <a:solidFill>
                  <a:schemeClr val="tx1"/>
                </a:solidFill>
                <a:latin typeface="Calibri" panose="020F0502020204030204" pitchFamily="34" charset="0"/>
              </a:defRPr>
            </a:lvl2pPr>
            <a:lvl3pPr marL="1212167" indent="-240099">
              <a:spcBef>
                <a:spcPct val="30000"/>
              </a:spcBef>
              <a:defRPr sz="1200">
                <a:solidFill>
                  <a:schemeClr val="tx1"/>
                </a:solidFill>
                <a:latin typeface="Calibri" panose="020F0502020204030204" pitchFamily="34" charset="0"/>
              </a:defRPr>
            </a:lvl3pPr>
            <a:lvl4pPr marL="1697368" indent="-240099">
              <a:spcBef>
                <a:spcPct val="30000"/>
              </a:spcBef>
              <a:defRPr sz="1200">
                <a:solidFill>
                  <a:schemeClr val="tx1"/>
                </a:solidFill>
                <a:latin typeface="Calibri" panose="020F0502020204030204" pitchFamily="34" charset="0"/>
              </a:defRPr>
            </a:lvl4pPr>
            <a:lvl5pPr marL="2182568" indent="-240099">
              <a:spcBef>
                <a:spcPct val="30000"/>
              </a:spcBef>
              <a:defRPr sz="1200">
                <a:solidFill>
                  <a:schemeClr val="tx1"/>
                </a:solidFill>
                <a:latin typeface="Calibri" panose="020F0502020204030204" pitchFamily="34" charset="0"/>
              </a:defRPr>
            </a:lvl5pPr>
            <a:lvl6pPr marL="2662765" indent="-240099" eaLnBrk="0" fontAlgn="base" hangingPunct="0">
              <a:spcBef>
                <a:spcPct val="30000"/>
              </a:spcBef>
              <a:spcAft>
                <a:spcPct val="0"/>
              </a:spcAft>
              <a:defRPr sz="1200">
                <a:solidFill>
                  <a:schemeClr val="tx1"/>
                </a:solidFill>
                <a:latin typeface="Calibri" panose="020F0502020204030204" pitchFamily="34" charset="0"/>
              </a:defRPr>
            </a:lvl6pPr>
            <a:lvl7pPr marL="3142964" indent="-240099" eaLnBrk="0" fontAlgn="base" hangingPunct="0">
              <a:spcBef>
                <a:spcPct val="30000"/>
              </a:spcBef>
              <a:spcAft>
                <a:spcPct val="0"/>
              </a:spcAft>
              <a:defRPr sz="1200">
                <a:solidFill>
                  <a:schemeClr val="tx1"/>
                </a:solidFill>
                <a:latin typeface="Calibri" panose="020F0502020204030204" pitchFamily="34" charset="0"/>
              </a:defRPr>
            </a:lvl7pPr>
            <a:lvl8pPr marL="3623163" indent="-240099" eaLnBrk="0" fontAlgn="base" hangingPunct="0">
              <a:spcBef>
                <a:spcPct val="30000"/>
              </a:spcBef>
              <a:spcAft>
                <a:spcPct val="0"/>
              </a:spcAft>
              <a:defRPr sz="1200">
                <a:solidFill>
                  <a:schemeClr val="tx1"/>
                </a:solidFill>
                <a:latin typeface="Calibri" panose="020F0502020204030204" pitchFamily="34" charset="0"/>
              </a:defRPr>
            </a:lvl8pPr>
            <a:lvl9pPr marL="4103361" indent="-240099" eaLnBrk="0" fontAlgn="base" hangingPunct="0">
              <a:spcBef>
                <a:spcPct val="30000"/>
              </a:spcBef>
              <a:spcAft>
                <a:spcPct val="0"/>
              </a:spcAft>
              <a:defRPr sz="1200">
                <a:solidFill>
                  <a:schemeClr val="tx1"/>
                </a:solidFill>
                <a:latin typeface="Calibri" panose="020F0502020204030204" pitchFamily="34" charset="0"/>
              </a:defRPr>
            </a:lvl9pPr>
          </a:lstStyle>
          <a:p>
            <a:pPr defTabSz="960396" fontAlgn="base">
              <a:spcBef>
                <a:spcPct val="0"/>
              </a:spcBef>
              <a:spcAft>
                <a:spcPct val="0"/>
              </a:spcAft>
            </a:pPr>
            <a:fld id="{CE5A0114-26D7-42F0-AB75-A279B9F8877E}" type="slidenum">
              <a:rPr lang="en-US" altLang="en-US">
                <a:solidFill>
                  <a:srgbClr val="000000"/>
                </a:solidFill>
                <a:latin typeface="Arial" panose="020B0604020202020204" pitchFamily="34" charset="0"/>
                <a:ea typeface="MS PGothic" panose="020B0600070205080204" pitchFamily="34" charset="-128"/>
              </a:rPr>
              <a:pPr defTabSz="960396" fontAlgn="base">
                <a:spcBef>
                  <a:spcPct val="0"/>
                </a:spcBef>
                <a:spcAft>
                  <a:spcPct val="0"/>
                </a:spcAft>
              </a:pPr>
              <a:t>16</a:t>
            </a:fld>
            <a:endParaRPr lang="en-US" altLang="en-US">
              <a:solidFill>
                <a:srgbClr val="000000"/>
              </a:solidFill>
              <a:latin typeface="Arial" panose="020B0604020202020204" pitchFamily="34" charset="0"/>
              <a:ea typeface="MS PGothic" panose="020B0600070205080204" pitchFamily="34" charset="-128"/>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Solution: The current is given by I = P/V, where V = 120 V. Adding the currents gives 28.7 A, which exceeds the usual 20-A circuit breakers found in most household applications. The electric heater should probably be on its own circuit.</a:t>
            </a:r>
          </a:p>
        </p:txBody>
      </p:sp>
    </p:spTree>
    <p:extLst>
      <p:ext uri="{BB962C8B-B14F-4D97-AF65-F5344CB8AC3E}">
        <p14:creationId xmlns:p14="http://schemas.microsoft.com/office/powerpoint/2010/main" val="3557082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6991" indent="-301791">
              <a:spcBef>
                <a:spcPct val="30000"/>
              </a:spcBef>
              <a:defRPr sz="1200">
                <a:solidFill>
                  <a:schemeClr val="tx1"/>
                </a:solidFill>
                <a:latin typeface="Calibri" panose="020F0502020204030204" pitchFamily="34" charset="0"/>
              </a:defRPr>
            </a:lvl2pPr>
            <a:lvl3pPr marL="1212167" indent="-240099">
              <a:spcBef>
                <a:spcPct val="30000"/>
              </a:spcBef>
              <a:defRPr sz="1200">
                <a:solidFill>
                  <a:schemeClr val="tx1"/>
                </a:solidFill>
                <a:latin typeface="Calibri" panose="020F0502020204030204" pitchFamily="34" charset="0"/>
              </a:defRPr>
            </a:lvl3pPr>
            <a:lvl4pPr marL="1697368" indent="-240099">
              <a:spcBef>
                <a:spcPct val="30000"/>
              </a:spcBef>
              <a:defRPr sz="1200">
                <a:solidFill>
                  <a:schemeClr val="tx1"/>
                </a:solidFill>
                <a:latin typeface="Calibri" panose="020F0502020204030204" pitchFamily="34" charset="0"/>
              </a:defRPr>
            </a:lvl4pPr>
            <a:lvl5pPr marL="2182568" indent="-240099">
              <a:spcBef>
                <a:spcPct val="30000"/>
              </a:spcBef>
              <a:defRPr sz="1200">
                <a:solidFill>
                  <a:schemeClr val="tx1"/>
                </a:solidFill>
                <a:latin typeface="Calibri" panose="020F0502020204030204" pitchFamily="34" charset="0"/>
              </a:defRPr>
            </a:lvl5pPr>
            <a:lvl6pPr marL="2662765" indent="-240099" eaLnBrk="0" fontAlgn="base" hangingPunct="0">
              <a:spcBef>
                <a:spcPct val="30000"/>
              </a:spcBef>
              <a:spcAft>
                <a:spcPct val="0"/>
              </a:spcAft>
              <a:defRPr sz="1200">
                <a:solidFill>
                  <a:schemeClr val="tx1"/>
                </a:solidFill>
                <a:latin typeface="Calibri" panose="020F0502020204030204" pitchFamily="34" charset="0"/>
              </a:defRPr>
            </a:lvl6pPr>
            <a:lvl7pPr marL="3142964" indent="-240099" eaLnBrk="0" fontAlgn="base" hangingPunct="0">
              <a:spcBef>
                <a:spcPct val="30000"/>
              </a:spcBef>
              <a:spcAft>
                <a:spcPct val="0"/>
              </a:spcAft>
              <a:defRPr sz="1200">
                <a:solidFill>
                  <a:schemeClr val="tx1"/>
                </a:solidFill>
                <a:latin typeface="Calibri" panose="020F0502020204030204" pitchFamily="34" charset="0"/>
              </a:defRPr>
            </a:lvl7pPr>
            <a:lvl8pPr marL="3623163" indent="-240099" eaLnBrk="0" fontAlgn="base" hangingPunct="0">
              <a:spcBef>
                <a:spcPct val="30000"/>
              </a:spcBef>
              <a:spcAft>
                <a:spcPct val="0"/>
              </a:spcAft>
              <a:defRPr sz="1200">
                <a:solidFill>
                  <a:schemeClr val="tx1"/>
                </a:solidFill>
                <a:latin typeface="Calibri" panose="020F0502020204030204" pitchFamily="34" charset="0"/>
              </a:defRPr>
            </a:lvl8pPr>
            <a:lvl9pPr marL="4103361" indent="-240099" eaLnBrk="0" fontAlgn="base" hangingPunct="0">
              <a:spcBef>
                <a:spcPct val="30000"/>
              </a:spcBef>
              <a:spcAft>
                <a:spcPct val="0"/>
              </a:spcAft>
              <a:defRPr sz="1200">
                <a:solidFill>
                  <a:schemeClr val="tx1"/>
                </a:solidFill>
                <a:latin typeface="Calibri" panose="020F0502020204030204" pitchFamily="34" charset="0"/>
              </a:defRPr>
            </a:lvl9pPr>
          </a:lstStyle>
          <a:p>
            <a:pPr defTabSz="960396" fontAlgn="base">
              <a:spcBef>
                <a:spcPct val="0"/>
              </a:spcBef>
              <a:spcAft>
                <a:spcPct val="0"/>
              </a:spcAft>
            </a:pPr>
            <a:fld id="{42169FB3-76FD-425A-9F76-74A36134385B}" type="slidenum">
              <a:rPr lang="en-US" altLang="en-US">
                <a:solidFill>
                  <a:srgbClr val="000000"/>
                </a:solidFill>
                <a:latin typeface="Arial" panose="020B0604020202020204" pitchFamily="34" charset="0"/>
                <a:ea typeface="MS PGothic" panose="020B0600070205080204" pitchFamily="34" charset="-128"/>
              </a:rPr>
              <a:pPr defTabSz="960396" fontAlgn="base">
                <a:spcBef>
                  <a:spcPct val="0"/>
                </a:spcBef>
                <a:spcAft>
                  <a:spcPct val="0"/>
                </a:spcAft>
              </a:pPr>
              <a:t>17</a:t>
            </a:fld>
            <a:endParaRPr lang="en-US" altLang="en-US">
              <a:solidFill>
                <a:srgbClr val="000000"/>
              </a:solidFill>
              <a:latin typeface="Arial" panose="020B0604020202020204" pitchFamily="34" charset="0"/>
              <a:ea typeface="MS PGothic" panose="020B0600070205080204" pitchFamily="34" charset="-128"/>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Solution: An 1800-W heater operating at 120 V draws 15 A of current, which exceeds the rating of the extension cord. This creates a risk of overheating and fire.</a:t>
            </a:r>
          </a:p>
        </p:txBody>
      </p:sp>
    </p:spTree>
    <p:extLst>
      <p:ext uri="{BB962C8B-B14F-4D97-AF65-F5344CB8AC3E}">
        <p14:creationId xmlns:p14="http://schemas.microsoft.com/office/powerpoint/2010/main" val="2564445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fontAlgn="base">
              <a:spcBef>
                <a:spcPct val="0"/>
              </a:spcBef>
              <a:spcAft>
                <a:spcPct val="0"/>
              </a:spcAft>
            </a:pPr>
            <a:fld id="{E4A5E7C8-366B-462C-BC4A-B83687118D87}"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204314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fontAlgn="base">
              <a:spcBef>
                <a:spcPct val="0"/>
              </a:spcBef>
              <a:spcAft>
                <a:spcPct val="0"/>
              </a:spcAft>
            </a:pPr>
            <a:fld id="{437520C4-1C81-4ED3-A157-91F3648AE254}"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3617257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fontAlgn="base">
              <a:spcBef>
                <a:spcPct val="0"/>
              </a:spcBef>
              <a:spcAft>
                <a:spcPct val="0"/>
              </a:spcAft>
            </a:pPr>
            <a:fld id="{47C1DDFF-E905-478D-9EB2-4B42F34E2AD5}"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701647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fontAlgn="base">
              <a:spcBef>
                <a:spcPct val="0"/>
              </a:spcBef>
              <a:spcAft>
                <a:spcPct val="0"/>
              </a:spcAft>
            </a:pPr>
            <a:fld id="{CD4ECAC5-A8AF-4018-ABED-171E64E19FEF}"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3206239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fontAlgn="base">
              <a:spcBef>
                <a:spcPct val="0"/>
              </a:spcBef>
              <a:spcAft>
                <a:spcPct val="0"/>
              </a:spcAft>
            </a:pPr>
            <a:fld id="{7A0C8F1C-0113-47DE-9392-892CCD3EE4A2}"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4133309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fontAlgn="base">
              <a:spcBef>
                <a:spcPct val="0"/>
              </a:spcBef>
              <a:spcAft>
                <a:spcPct val="0"/>
              </a:spcAft>
            </a:pPr>
            <a:fld id="{97FBE39F-BA60-4FAC-9B63-31F0358D4FFB}"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1648426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a:lvl1pPr>
          </a:lstStyle>
          <a:p>
            <a:pPr fontAlgn="base">
              <a:spcBef>
                <a:spcPct val="0"/>
              </a:spcBef>
              <a:spcAft>
                <a:spcPct val="0"/>
              </a:spcAft>
            </a:pPr>
            <a:fld id="{C95CA001-8612-4146-AEB4-B5221A3DA672}"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3705045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fontAlgn="base">
              <a:spcBef>
                <a:spcPct val="0"/>
              </a:spcBef>
              <a:spcAft>
                <a:spcPct val="0"/>
              </a:spcAft>
            </a:pPr>
            <a:fld id="{6F48A230-93E9-4067-8994-C07D1EB92F27}"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2861439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fontAlgn="base">
              <a:spcBef>
                <a:spcPct val="0"/>
              </a:spcBef>
              <a:spcAft>
                <a:spcPct val="0"/>
              </a:spcAft>
            </a:pPr>
            <a:fld id="{CC259B79-3F21-4B3A-BA4B-8A9C97C17221}"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125305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fontAlgn="base">
              <a:spcBef>
                <a:spcPct val="0"/>
              </a:spcBef>
              <a:spcAft>
                <a:spcPct val="0"/>
              </a:spcAft>
            </a:pPr>
            <a:fld id="{EF38F015-452A-465E-8695-8CD03DA4CC83}"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95063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a:lvl1pPr>
          </a:lstStyle>
          <a:p>
            <a:pPr fontAlgn="base">
              <a:spcBef>
                <a:spcPct val="0"/>
              </a:spcBef>
              <a:spcAft>
                <a:spcPct val="0"/>
              </a:spcAft>
            </a:pPr>
            <a:fld id="{FC8D94A7-1ED9-43F5-8065-20FBD8704489}"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301248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fontAlgn="base">
              <a:spcBef>
                <a:spcPct val="0"/>
              </a:spcBef>
              <a:spcAft>
                <a:spcPct val="0"/>
              </a:spcAft>
            </a:pPr>
            <a:fld id="{13CCC533-01B6-43DF-A4D8-2FD46C6EE16F}"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2032428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a:lvl1pPr>
          </a:lstStyle>
          <a:p>
            <a:pPr fontAlgn="base">
              <a:spcBef>
                <a:spcPct val="0"/>
              </a:spcBef>
              <a:spcAft>
                <a:spcPct val="0"/>
              </a:spcAft>
            </a:pPr>
            <a:fld id="{BDBD3A49-17B4-45B4-B2CB-6AE4D768242E}"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2834969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fontAlgn="base">
              <a:spcBef>
                <a:spcPct val="0"/>
              </a:spcBef>
              <a:spcAft>
                <a:spcPct val="0"/>
              </a:spcAft>
            </a:pPr>
            <a:fld id="{CD09F8CD-3EFF-4B3D-A2CC-78FF89B4F317}"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2017641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fontAlgn="base">
              <a:spcBef>
                <a:spcPct val="0"/>
              </a:spcBef>
              <a:spcAft>
                <a:spcPct val="0"/>
              </a:spcAft>
            </a:pPr>
            <a:fld id="{21515C8C-F3BE-45E0-A7FF-C58DE1827796}"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1094276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773FD5A7-30C6-4707-B600-E53D56D96087}" type="slidenum">
              <a:rPr lang="en-US" altLang="en-US"/>
              <a:pPr/>
              <a:t>‹#›</a:t>
            </a:fld>
            <a:endParaRPr lang="en-US" altLang="en-US"/>
          </a:p>
        </p:txBody>
      </p:sp>
    </p:spTree>
    <p:extLst>
      <p:ext uri="{BB962C8B-B14F-4D97-AF65-F5344CB8AC3E}">
        <p14:creationId xmlns:p14="http://schemas.microsoft.com/office/powerpoint/2010/main" val="2460035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345603B7-F641-4064-B85F-D7F1BAE0D80B}" type="slidenum">
              <a:rPr lang="en-US" altLang="en-US"/>
              <a:pPr/>
              <a:t>‹#›</a:t>
            </a:fld>
            <a:endParaRPr lang="en-US" altLang="en-US"/>
          </a:p>
        </p:txBody>
      </p:sp>
    </p:spTree>
    <p:extLst>
      <p:ext uri="{BB962C8B-B14F-4D97-AF65-F5344CB8AC3E}">
        <p14:creationId xmlns:p14="http://schemas.microsoft.com/office/powerpoint/2010/main" val="2417978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E94ABF99-DF95-4B28-99AD-B4219A8A8B1E}" type="slidenum">
              <a:rPr lang="en-US" altLang="en-US"/>
              <a:pPr/>
              <a:t>‹#›</a:t>
            </a:fld>
            <a:endParaRPr lang="en-US" altLang="en-US"/>
          </a:p>
        </p:txBody>
      </p:sp>
    </p:spTree>
    <p:extLst>
      <p:ext uri="{BB962C8B-B14F-4D97-AF65-F5344CB8AC3E}">
        <p14:creationId xmlns:p14="http://schemas.microsoft.com/office/powerpoint/2010/main" val="17037184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a:lvl1pPr>
          </a:lstStyle>
          <a:p>
            <a:fld id="{B2E2BC3E-0EEE-42C9-8DCF-14C34F902DB3}" type="slidenum">
              <a:rPr lang="en-US" altLang="en-US"/>
              <a:pPr/>
              <a:t>‹#›</a:t>
            </a:fld>
            <a:endParaRPr lang="en-US" altLang="en-US"/>
          </a:p>
        </p:txBody>
      </p:sp>
    </p:spTree>
    <p:extLst>
      <p:ext uri="{BB962C8B-B14F-4D97-AF65-F5344CB8AC3E}">
        <p14:creationId xmlns:p14="http://schemas.microsoft.com/office/powerpoint/2010/main" val="2608048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fld id="{6F34EA2D-6E90-43E8-A155-FECA0A054656}" type="slidenum">
              <a:rPr lang="en-US" altLang="en-US"/>
              <a:pPr/>
              <a:t>‹#›</a:t>
            </a:fld>
            <a:endParaRPr lang="en-US" altLang="en-US"/>
          </a:p>
        </p:txBody>
      </p:sp>
    </p:spTree>
    <p:extLst>
      <p:ext uri="{BB962C8B-B14F-4D97-AF65-F5344CB8AC3E}">
        <p14:creationId xmlns:p14="http://schemas.microsoft.com/office/powerpoint/2010/main" val="29626950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fld id="{B04BD1AB-FC79-487F-BACE-237C6EF46AE2}" type="slidenum">
              <a:rPr lang="en-US" altLang="en-US"/>
              <a:pPr/>
              <a:t>‹#›</a:t>
            </a:fld>
            <a:endParaRPr lang="en-US" altLang="en-US"/>
          </a:p>
        </p:txBody>
      </p:sp>
    </p:spTree>
    <p:extLst>
      <p:ext uri="{BB962C8B-B14F-4D97-AF65-F5344CB8AC3E}">
        <p14:creationId xmlns:p14="http://schemas.microsoft.com/office/powerpoint/2010/main" val="5950743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fld id="{76E1F5F4-DA59-487D-9D12-C658B3E92321}" type="slidenum">
              <a:rPr lang="en-US" altLang="en-US"/>
              <a:pPr/>
              <a:t>‹#›</a:t>
            </a:fld>
            <a:endParaRPr lang="en-US" altLang="en-US"/>
          </a:p>
        </p:txBody>
      </p:sp>
    </p:spTree>
    <p:extLst>
      <p:ext uri="{BB962C8B-B14F-4D97-AF65-F5344CB8AC3E}">
        <p14:creationId xmlns:p14="http://schemas.microsoft.com/office/powerpoint/2010/main" val="221692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fontAlgn="base">
              <a:spcBef>
                <a:spcPct val="0"/>
              </a:spcBef>
              <a:spcAft>
                <a:spcPct val="0"/>
              </a:spcAft>
            </a:pPr>
            <a:fld id="{1266F690-BA06-4E60-8A4E-D26144318BC8}"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3570342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a:lvl1pPr>
          </a:lstStyle>
          <a:p>
            <a:fld id="{9CDA2148-8E37-49E5-9ACD-2DC9DE167FDA}" type="slidenum">
              <a:rPr lang="en-US" altLang="en-US"/>
              <a:pPr/>
              <a:t>‹#›</a:t>
            </a:fld>
            <a:endParaRPr lang="en-US" altLang="en-US"/>
          </a:p>
        </p:txBody>
      </p:sp>
    </p:spTree>
    <p:extLst>
      <p:ext uri="{BB962C8B-B14F-4D97-AF65-F5344CB8AC3E}">
        <p14:creationId xmlns:p14="http://schemas.microsoft.com/office/powerpoint/2010/main" val="1606082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a:lvl1pPr>
          </a:lstStyle>
          <a:p>
            <a:fld id="{5CC37D8C-C167-4847-A68A-CB2F2F8F9138}" type="slidenum">
              <a:rPr lang="en-US" altLang="en-US"/>
              <a:pPr/>
              <a:t>‹#›</a:t>
            </a:fld>
            <a:endParaRPr lang="en-US" altLang="en-US"/>
          </a:p>
        </p:txBody>
      </p:sp>
    </p:spTree>
    <p:extLst>
      <p:ext uri="{BB962C8B-B14F-4D97-AF65-F5344CB8AC3E}">
        <p14:creationId xmlns:p14="http://schemas.microsoft.com/office/powerpoint/2010/main" val="2980173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A8E65835-2E3D-4B4A-91C8-CA90E09277BB}" type="slidenum">
              <a:rPr lang="en-US" altLang="en-US"/>
              <a:pPr/>
              <a:t>‹#›</a:t>
            </a:fld>
            <a:endParaRPr lang="en-US" altLang="en-US"/>
          </a:p>
        </p:txBody>
      </p:sp>
    </p:spTree>
    <p:extLst>
      <p:ext uri="{BB962C8B-B14F-4D97-AF65-F5344CB8AC3E}">
        <p14:creationId xmlns:p14="http://schemas.microsoft.com/office/powerpoint/2010/main" val="2766525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36E389CF-9795-4892-B7EE-370726964B6E}" type="slidenum">
              <a:rPr lang="en-US" altLang="en-US"/>
              <a:pPr/>
              <a:t>‹#›</a:t>
            </a:fld>
            <a:endParaRPr lang="en-US" altLang="en-US"/>
          </a:p>
        </p:txBody>
      </p:sp>
    </p:spTree>
    <p:extLst>
      <p:ext uri="{BB962C8B-B14F-4D97-AF65-F5344CB8AC3E}">
        <p14:creationId xmlns:p14="http://schemas.microsoft.com/office/powerpoint/2010/main" val="23840142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fld id="{8CC0B288-A9EC-4327-9A72-C651DD172037}" type="slidenum">
              <a:rPr lang="en-US" altLang="en-US"/>
              <a:pPr/>
              <a:t>‹#›</a:t>
            </a:fld>
            <a:endParaRPr lang="en-US" altLang="en-US"/>
          </a:p>
        </p:txBody>
      </p:sp>
    </p:spTree>
    <p:extLst>
      <p:ext uri="{BB962C8B-B14F-4D97-AF65-F5344CB8AC3E}">
        <p14:creationId xmlns:p14="http://schemas.microsoft.com/office/powerpoint/2010/main" val="40048390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fld id="{EA261F91-6CC6-4E42-8789-70E72B15A0F0}" type="slidenum">
              <a:rPr lang="en-US" altLang="en-US"/>
              <a:pPr/>
              <a:t>‹#›</a:t>
            </a:fld>
            <a:endParaRPr lang="en-US" altLang="en-US"/>
          </a:p>
        </p:txBody>
      </p:sp>
    </p:spTree>
    <p:extLst>
      <p:ext uri="{BB962C8B-B14F-4D97-AF65-F5344CB8AC3E}">
        <p14:creationId xmlns:p14="http://schemas.microsoft.com/office/powerpoint/2010/main" val="22062995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fld id="{F2CCF977-6782-46C7-B735-CAB187B31DD4}" type="slidenum">
              <a:rPr lang="en-US" altLang="en-US"/>
              <a:pPr/>
              <a:t>‹#›</a:t>
            </a:fld>
            <a:endParaRPr lang="en-US" altLang="en-US"/>
          </a:p>
        </p:txBody>
      </p:sp>
    </p:spTree>
    <p:extLst>
      <p:ext uri="{BB962C8B-B14F-4D97-AF65-F5344CB8AC3E}">
        <p14:creationId xmlns:p14="http://schemas.microsoft.com/office/powerpoint/2010/main" val="27892173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fld id="{F5D414A6-EDAB-4B67-9B3A-AA10A5FB9B49}" type="slidenum">
              <a:rPr lang="en-US" altLang="en-US"/>
              <a:pPr/>
              <a:t>‹#›</a:t>
            </a:fld>
            <a:endParaRPr lang="en-US" altLang="en-US"/>
          </a:p>
        </p:txBody>
      </p:sp>
    </p:spTree>
    <p:extLst>
      <p:ext uri="{BB962C8B-B14F-4D97-AF65-F5344CB8AC3E}">
        <p14:creationId xmlns:p14="http://schemas.microsoft.com/office/powerpoint/2010/main" val="6983025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fld id="{3BD7DEE6-B357-40AA-9EA4-AE5B5B672617}" type="slidenum">
              <a:rPr lang="en-US" altLang="en-US"/>
              <a:pPr/>
              <a:t>‹#›</a:t>
            </a:fld>
            <a:endParaRPr lang="en-US" altLang="en-US"/>
          </a:p>
        </p:txBody>
      </p:sp>
    </p:spTree>
    <p:extLst>
      <p:ext uri="{BB962C8B-B14F-4D97-AF65-F5344CB8AC3E}">
        <p14:creationId xmlns:p14="http://schemas.microsoft.com/office/powerpoint/2010/main" val="27836120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fld id="{C981FC3A-83FB-4117-BB93-5007A0F7E625}" type="slidenum">
              <a:rPr lang="en-US" altLang="en-US"/>
              <a:pPr/>
              <a:t>‹#›</a:t>
            </a:fld>
            <a:endParaRPr lang="en-US" altLang="en-US"/>
          </a:p>
        </p:txBody>
      </p:sp>
    </p:spTree>
    <p:extLst>
      <p:ext uri="{BB962C8B-B14F-4D97-AF65-F5344CB8AC3E}">
        <p14:creationId xmlns:p14="http://schemas.microsoft.com/office/powerpoint/2010/main" val="282806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a:lvl1pPr>
          </a:lstStyle>
          <a:p>
            <a:pPr fontAlgn="base">
              <a:spcBef>
                <a:spcPct val="0"/>
              </a:spcBef>
              <a:spcAft>
                <a:spcPct val="0"/>
              </a:spcAft>
            </a:pPr>
            <a:fld id="{B9147AE0-99BD-44D8-A960-F1BF3D06B681}"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42640777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fld id="{EF706850-85F7-4F80-9C8C-D70A36F37625}" type="slidenum">
              <a:rPr lang="en-US" altLang="en-US"/>
              <a:pPr/>
              <a:t>‹#›</a:t>
            </a:fld>
            <a:endParaRPr lang="en-US" altLang="en-US"/>
          </a:p>
        </p:txBody>
      </p:sp>
    </p:spTree>
    <p:extLst>
      <p:ext uri="{BB962C8B-B14F-4D97-AF65-F5344CB8AC3E}">
        <p14:creationId xmlns:p14="http://schemas.microsoft.com/office/powerpoint/2010/main" val="2132039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fld id="{F6016CF0-EB24-47B4-8A3A-CCF390656E0C}" type="slidenum">
              <a:rPr lang="en-US" altLang="en-US"/>
              <a:pPr/>
              <a:t>‹#›</a:t>
            </a:fld>
            <a:endParaRPr lang="en-US" altLang="en-US"/>
          </a:p>
        </p:txBody>
      </p:sp>
    </p:spTree>
    <p:extLst>
      <p:ext uri="{BB962C8B-B14F-4D97-AF65-F5344CB8AC3E}">
        <p14:creationId xmlns:p14="http://schemas.microsoft.com/office/powerpoint/2010/main" val="23631296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fld id="{C96A006A-EAC8-4637-A49A-72061C4C090B}" type="slidenum">
              <a:rPr lang="en-US" altLang="en-US"/>
              <a:pPr/>
              <a:t>‹#›</a:t>
            </a:fld>
            <a:endParaRPr lang="en-US" altLang="en-US"/>
          </a:p>
        </p:txBody>
      </p:sp>
    </p:spTree>
    <p:extLst>
      <p:ext uri="{BB962C8B-B14F-4D97-AF65-F5344CB8AC3E}">
        <p14:creationId xmlns:p14="http://schemas.microsoft.com/office/powerpoint/2010/main" val="27740907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fld id="{16FA560A-8389-4B37-B6F3-C0240A55FB34}" type="slidenum">
              <a:rPr lang="en-US" altLang="en-US"/>
              <a:pPr/>
              <a:t>‹#›</a:t>
            </a:fld>
            <a:endParaRPr lang="en-US" altLang="en-US"/>
          </a:p>
        </p:txBody>
      </p:sp>
    </p:spTree>
    <p:extLst>
      <p:ext uri="{BB962C8B-B14F-4D97-AF65-F5344CB8AC3E}">
        <p14:creationId xmlns:p14="http://schemas.microsoft.com/office/powerpoint/2010/main" val="8094504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fld id="{A8AC51EA-5C22-4833-BA6A-44C248FD7C4A}" type="slidenum">
              <a:rPr lang="en-US" altLang="en-US"/>
              <a:pPr/>
              <a:t>‹#›</a:t>
            </a:fld>
            <a:endParaRPr lang="en-US" altLang="en-US"/>
          </a:p>
        </p:txBody>
      </p:sp>
    </p:spTree>
    <p:extLst>
      <p:ext uri="{BB962C8B-B14F-4D97-AF65-F5344CB8AC3E}">
        <p14:creationId xmlns:p14="http://schemas.microsoft.com/office/powerpoint/2010/main" val="42706063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04D1C419-97E5-4A5B-B8E3-83A675B30DEF}" type="slidenum">
              <a:rPr lang="en-US" altLang="en-US"/>
              <a:pPr/>
              <a:t>‹#›</a:t>
            </a:fld>
            <a:endParaRPr lang="en-US" altLang="en-US"/>
          </a:p>
        </p:txBody>
      </p:sp>
    </p:spTree>
    <p:extLst>
      <p:ext uri="{BB962C8B-B14F-4D97-AF65-F5344CB8AC3E}">
        <p14:creationId xmlns:p14="http://schemas.microsoft.com/office/powerpoint/2010/main" val="20191641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6A7120F8-3C79-45F7-8740-ECDA87371639}" type="slidenum">
              <a:rPr lang="en-US" altLang="en-US"/>
              <a:pPr/>
              <a:t>‹#›</a:t>
            </a:fld>
            <a:endParaRPr lang="en-US" altLang="en-US"/>
          </a:p>
        </p:txBody>
      </p:sp>
    </p:spTree>
    <p:extLst>
      <p:ext uri="{BB962C8B-B14F-4D97-AF65-F5344CB8AC3E}">
        <p14:creationId xmlns:p14="http://schemas.microsoft.com/office/powerpoint/2010/main" val="7408449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E5B3F44F-C6A5-4EDB-ABFB-292C7B74EA86}" type="slidenum">
              <a:rPr lang="en-US" altLang="en-US"/>
              <a:pPr/>
              <a:t>‹#›</a:t>
            </a:fld>
            <a:endParaRPr lang="en-US" altLang="en-US"/>
          </a:p>
        </p:txBody>
      </p:sp>
    </p:spTree>
    <p:extLst>
      <p:ext uri="{BB962C8B-B14F-4D97-AF65-F5344CB8AC3E}">
        <p14:creationId xmlns:p14="http://schemas.microsoft.com/office/powerpoint/2010/main" val="692365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a:lvl1pPr>
          </a:lstStyle>
          <a:p>
            <a:fld id="{16B1BCD6-E36C-44AE-A86B-22017B41407F}" type="slidenum">
              <a:rPr lang="en-US" altLang="en-US"/>
              <a:pPr/>
              <a:t>‹#›</a:t>
            </a:fld>
            <a:endParaRPr lang="en-US" altLang="en-US"/>
          </a:p>
        </p:txBody>
      </p:sp>
    </p:spTree>
    <p:extLst>
      <p:ext uri="{BB962C8B-B14F-4D97-AF65-F5344CB8AC3E}">
        <p14:creationId xmlns:p14="http://schemas.microsoft.com/office/powerpoint/2010/main" val="37803224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fld id="{F9A22D4E-672F-47F9-AE01-E9E70017F558}" type="slidenum">
              <a:rPr lang="en-US" altLang="en-US"/>
              <a:pPr/>
              <a:t>‹#›</a:t>
            </a:fld>
            <a:endParaRPr lang="en-US" altLang="en-US"/>
          </a:p>
        </p:txBody>
      </p:sp>
    </p:spTree>
    <p:extLst>
      <p:ext uri="{BB962C8B-B14F-4D97-AF65-F5344CB8AC3E}">
        <p14:creationId xmlns:p14="http://schemas.microsoft.com/office/powerpoint/2010/main" val="3610480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fontAlgn="base">
              <a:spcBef>
                <a:spcPct val="0"/>
              </a:spcBef>
              <a:spcAft>
                <a:spcPct val="0"/>
              </a:spcAft>
            </a:pPr>
            <a:fld id="{92D2A5BB-9F09-4DCF-80EE-5832AAFDD042}"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39510875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fld id="{BA94ABED-358A-4C6D-92C0-C067A21510D9}" type="slidenum">
              <a:rPr lang="en-US" altLang="en-US"/>
              <a:pPr/>
              <a:t>‹#›</a:t>
            </a:fld>
            <a:endParaRPr lang="en-US" altLang="en-US"/>
          </a:p>
        </p:txBody>
      </p:sp>
    </p:spTree>
    <p:extLst>
      <p:ext uri="{BB962C8B-B14F-4D97-AF65-F5344CB8AC3E}">
        <p14:creationId xmlns:p14="http://schemas.microsoft.com/office/powerpoint/2010/main" val="620977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fld id="{1929F47C-C5B1-447B-852F-CBCF48575D7F}" type="slidenum">
              <a:rPr lang="en-US" altLang="en-US"/>
              <a:pPr/>
              <a:t>‹#›</a:t>
            </a:fld>
            <a:endParaRPr lang="en-US" altLang="en-US"/>
          </a:p>
        </p:txBody>
      </p:sp>
    </p:spTree>
    <p:extLst>
      <p:ext uri="{BB962C8B-B14F-4D97-AF65-F5344CB8AC3E}">
        <p14:creationId xmlns:p14="http://schemas.microsoft.com/office/powerpoint/2010/main" val="11939690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a:lvl1pPr>
          </a:lstStyle>
          <a:p>
            <a:fld id="{95AC3168-0C4D-4BF7-9FE5-94B8F4717856}" type="slidenum">
              <a:rPr lang="en-US" altLang="en-US"/>
              <a:pPr/>
              <a:t>‹#›</a:t>
            </a:fld>
            <a:endParaRPr lang="en-US" altLang="en-US"/>
          </a:p>
        </p:txBody>
      </p:sp>
    </p:spTree>
    <p:extLst>
      <p:ext uri="{BB962C8B-B14F-4D97-AF65-F5344CB8AC3E}">
        <p14:creationId xmlns:p14="http://schemas.microsoft.com/office/powerpoint/2010/main" val="5939538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a:lvl1pPr>
          </a:lstStyle>
          <a:p>
            <a:fld id="{D8678511-1E11-4FCC-9863-FAAAF301055C}" type="slidenum">
              <a:rPr lang="en-US" altLang="en-US"/>
              <a:pPr/>
              <a:t>‹#›</a:t>
            </a:fld>
            <a:endParaRPr lang="en-US" altLang="en-US"/>
          </a:p>
        </p:txBody>
      </p:sp>
    </p:spTree>
    <p:extLst>
      <p:ext uri="{BB962C8B-B14F-4D97-AF65-F5344CB8AC3E}">
        <p14:creationId xmlns:p14="http://schemas.microsoft.com/office/powerpoint/2010/main" val="8931128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E8CE8F1A-858A-4051-A2B4-3DA13340C34C}" type="slidenum">
              <a:rPr lang="en-US" altLang="en-US"/>
              <a:pPr/>
              <a:t>‹#›</a:t>
            </a:fld>
            <a:endParaRPr lang="en-US" altLang="en-US"/>
          </a:p>
        </p:txBody>
      </p:sp>
    </p:spTree>
    <p:extLst>
      <p:ext uri="{BB962C8B-B14F-4D97-AF65-F5344CB8AC3E}">
        <p14:creationId xmlns:p14="http://schemas.microsoft.com/office/powerpoint/2010/main" val="41101382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F39EACE0-FFA9-41F3-A172-554F476CE669}" type="slidenum">
              <a:rPr lang="en-US" altLang="en-US"/>
              <a:pPr/>
              <a:t>‹#›</a:t>
            </a:fld>
            <a:endParaRPr lang="en-US" altLang="en-US"/>
          </a:p>
        </p:txBody>
      </p:sp>
    </p:spTree>
    <p:extLst>
      <p:ext uri="{BB962C8B-B14F-4D97-AF65-F5344CB8AC3E}">
        <p14:creationId xmlns:p14="http://schemas.microsoft.com/office/powerpoint/2010/main" val="5103173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805839EC-3235-4EF9-889C-BE8EDC61681F}" type="slidenum">
              <a:rPr lang="en-US" altLang="en-US"/>
              <a:pPr/>
              <a:t>‹#›</a:t>
            </a:fld>
            <a:endParaRPr lang="en-US" altLang="en-US"/>
          </a:p>
        </p:txBody>
      </p:sp>
    </p:spTree>
    <p:extLst>
      <p:ext uri="{BB962C8B-B14F-4D97-AF65-F5344CB8AC3E}">
        <p14:creationId xmlns:p14="http://schemas.microsoft.com/office/powerpoint/2010/main" val="14754373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AF1ECC6F-8431-4C91-9BE4-FD58C81AAD5F}" type="slidenum">
              <a:rPr lang="en-US" altLang="en-US"/>
              <a:pPr/>
              <a:t>‹#›</a:t>
            </a:fld>
            <a:endParaRPr lang="en-US" altLang="en-US"/>
          </a:p>
        </p:txBody>
      </p:sp>
    </p:spTree>
    <p:extLst>
      <p:ext uri="{BB962C8B-B14F-4D97-AF65-F5344CB8AC3E}">
        <p14:creationId xmlns:p14="http://schemas.microsoft.com/office/powerpoint/2010/main" val="42445230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111DCC4D-BFE6-4871-A5DA-FFE8CF470437}" type="slidenum">
              <a:rPr lang="en-US" altLang="en-US"/>
              <a:pPr/>
              <a:t>‹#›</a:t>
            </a:fld>
            <a:endParaRPr lang="en-US" altLang="en-US"/>
          </a:p>
        </p:txBody>
      </p:sp>
    </p:spTree>
    <p:extLst>
      <p:ext uri="{BB962C8B-B14F-4D97-AF65-F5344CB8AC3E}">
        <p14:creationId xmlns:p14="http://schemas.microsoft.com/office/powerpoint/2010/main" val="33872348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a:lvl1pPr>
          </a:lstStyle>
          <a:p>
            <a:fld id="{1E4DB990-BC51-4E83-BE53-E73DF9E6DF13}" type="slidenum">
              <a:rPr lang="en-US" altLang="en-US"/>
              <a:pPr/>
              <a:t>‹#›</a:t>
            </a:fld>
            <a:endParaRPr lang="en-US" altLang="en-US"/>
          </a:p>
        </p:txBody>
      </p:sp>
    </p:spTree>
    <p:extLst>
      <p:ext uri="{BB962C8B-B14F-4D97-AF65-F5344CB8AC3E}">
        <p14:creationId xmlns:p14="http://schemas.microsoft.com/office/powerpoint/2010/main" val="4183968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fontAlgn="base">
              <a:spcBef>
                <a:spcPct val="0"/>
              </a:spcBef>
              <a:spcAft>
                <a:spcPct val="0"/>
              </a:spcAft>
            </a:pPr>
            <a:fld id="{C84A27BC-25B5-40D1-A78A-67CD9AEF3E40}"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40405888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fld id="{E4B703A3-30C0-4B38-A67C-017FD13EF853}" type="slidenum">
              <a:rPr lang="en-US" altLang="en-US"/>
              <a:pPr/>
              <a:t>‹#›</a:t>
            </a:fld>
            <a:endParaRPr lang="en-US" altLang="en-US"/>
          </a:p>
        </p:txBody>
      </p:sp>
    </p:spTree>
    <p:extLst>
      <p:ext uri="{BB962C8B-B14F-4D97-AF65-F5344CB8AC3E}">
        <p14:creationId xmlns:p14="http://schemas.microsoft.com/office/powerpoint/2010/main" val="16463224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fld id="{6F4392AA-99D2-4E45-9586-447CC36767D8}" type="slidenum">
              <a:rPr lang="en-US" altLang="en-US"/>
              <a:pPr/>
              <a:t>‹#›</a:t>
            </a:fld>
            <a:endParaRPr lang="en-US" altLang="en-US"/>
          </a:p>
        </p:txBody>
      </p:sp>
    </p:spTree>
    <p:extLst>
      <p:ext uri="{BB962C8B-B14F-4D97-AF65-F5344CB8AC3E}">
        <p14:creationId xmlns:p14="http://schemas.microsoft.com/office/powerpoint/2010/main" val="18011059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fld id="{BAF3F2E1-C8C3-4DB0-BC71-F856CD041AFA}" type="slidenum">
              <a:rPr lang="en-US" altLang="en-US"/>
              <a:pPr/>
              <a:t>‹#›</a:t>
            </a:fld>
            <a:endParaRPr lang="en-US" altLang="en-US"/>
          </a:p>
        </p:txBody>
      </p:sp>
    </p:spTree>
    <p:extLst>
      <p:ext uri="{BB962C8B-B14F-4D97-AF65-F5344CB8AC3E}">
        <p14:creationId xmlns:p14="http://schemas.microsoft.com/office/powerpoint/2010/main" val="10803595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a:lvl1pPr>
          </a:lstStyle>
          <a:p>
            <a:fld id="{DC1324A9-84B0-4F0B-B0EC-43F4D68768AD}" type="slidenum">
              <a:rPr lang="en-US" altLang="en-US"/>
              <a:pPr/>
              <a:t>‹#›</a:t>
            </a:fld>
            <a:endParaRPr lang="en-US" altLang="en-US"/>
          </a:p>
        </p:txBody>
      </p:sp>
    </p:spTree>
    <p:extLst>
      <p:ext uri="{BB962C8B-B14F-4D97-AF65-F5344CB8AC3E}">
        <p14:creationId xmlns:p14="http://schemas.microsoft.com/office/powerpoint/2010/main" val="40958930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a:lvl1pPr>
          </a:lstStyle>
          <a:p>
            <a:fld id="{DBB8FE9C-47FC-49B4-A64F-61CD0D3BD4E0}" type="slidenum">
              <a:rPr lang="en-US" altLang="en-US"/>
              <a:pPr/>
              <a:t>‹#›</a:t>
            </a:fld>
            <a:endParaRPr lang="en-US" altLang="en-US"/>
          </a:p>
        </p:txBody>
      </p:sp>
    </p:spTree>
    <p:extLst>
      <p:ext uri="{BB962C8B-B14F-4D97-AF65-F5344CB8AC3E}">
        <p14:creationId xmlns:p14="http://schemas.microsoft.com/office/powerpoint/2010/main" val="35221854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0C0870FC-8BE9-4CE6-A33A-895477FD2FD4}" type="slidenum">
              <a:rPr lang="en-US" altLang="en-US"/>
              <a:pPr/>
              <a:t>‹#›</a:t>
            </a:fld>
            <a:endParaRPr lang="en-US" altLang="en-US"/>
          </a:p>
        </p:txBody>
      </p:sp>
    </p:spTree>
    <p:extLst>
      <p:ext uri="{BB962C8B-B14F-4D97-AF65-F5344CB8AC3E}">
        <p14:creationId xmlns:p14="http://schemas.microsoft.com/office/powerpoint/2010/main" val="42317368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E2E7D4F7-9DCD-448F-857C-993E333F9E97}" type="slidenum">
              <a:rPr lang="en-US" altLang="en-US"/>
              <a:pPr/>
              <a:t>‹#›</a:t>
            </a:fld>
            <a:endParaRPr lang="en-US" altLang="en-US"/>
          </a:p>
        </p:txBody>
      </p:sp>
    </p:spTree>
    <p:extLst>
      <p:ext uri="{BB962C8B-B14F-4D97-AF65-F5344CB8AC3E}">
        <p14:creationId xmlns:p14="http://schemas.microsoft.com/office/powerpoint/2010/main" val="3733976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fontAlgn="base">
              <a:spcBef>
                <a:spcPct val="0"/>
              </a:spcBef>
              <a:spcAft>
                <a:spcPct val="0"/>
              </a:spcAft>
            </a:pPr>
            <a:fld id="{A194721A-08AF-4D27-BB62-59655D11D09C}"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150154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a:lvl1pPr>
          </a:lstStyle>
          <a:p>
            <a:pPr fontAlgn="base">
              <a:spcBef>
                <a:spcPct val="0"/>
              </a:spcBef>
              <a:spcAft>
                <a:spcPct val="0"/>
              </a:spcAft>
            </a:pPr>
            <a:fld id="{8AEFAFF6-2AAD-4FF2-97C5-A081ED96735C}"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637466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a:lvl1pPr>
          </a:lstStyle>
          <a:p>
            <a:pPr fontAlgn="base">
              <a:spcBef>
                <a:spcPct val="0"/>
              </a:spcBef>
              <a:spcAft>
                <a:spcPct val="0"/>
              </a:spcAft>
            </a:pPr>
            <a:fld id="{9C95F9F5-A718-4C67-8B7E-3074695E0040}"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2029389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81667" y="228600"/>
            <a:ext cx="8170333"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65717" y="1731963"/>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Comic Sans MS" charset="0"/>
                <a:ea typeface="ＭＳ Ｐゴシック"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Comic Sans MS" charset="0"/>
                <a:ea typeface="ＭＳ Ｐゴシック"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eaLnBrk="0" fontAlgn="base" hangingPunct="0">
              <a:spcBef>
                <a:spcPct val="0"/>
              </a:spcBef>
              <a:spcAft>
                <a:spcPct val="0"/>
              </a:spcAft>
            </a:pPr>
            <a:fld id="{5194C403-14E9-46D8-8732-807F04E20410}" type="slidenum">
              <a:rPr lang="en-US" altLang="en-US" smtClean="0"/>
              <a:pPr eaLnBrk="0" fontAlgn="base" hangingPunct="0">
                <a:spcBef>
                  <a:spcPct val="0"/>
                </a:spcBef>
                <a:spcAft>
                  <a:spcPct val="0"/>
                </a:spcAft>
              </a:pPr>
              <a:t>‹#›</a:t>
            </a:fld>
            <a:endParaRPr lang="en-US" altLang="en-US"/>
          </a:p>
        </p:txBody>
      </p:sp>
      <p:pic>
        <p:nvPicPr>
          <p:cNvPr id="1031" name="Picture 7"/>
          <p:cNvPicPr>
            <a:picLocks noChangeAspect="1" noChangeArrowheads="1"/>
          </p:cNvPicPr>
          <p:nvPr userDrawn="1"/>
        </p:nvPicPr>
        <p:blipFill>
          <a:blip r:embed="rId13"/>
          <a:srcRect/>
          <a:stretch>
            <a:fillRect/>
          </a:stretch>
        </p:blipFill>
        <p:spPr bwMode="auto">
          <a:xfrm>
            <a:off x="9753600" y="0"/>
            <a:ext cx="24384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032" name="Group 45"/>
          <p:cNvGrpSpPr>
            <a:grpSpLocks/>
          </p:cNvGrpSpPr>
          <p:nvPr userDrawn="1"/>
        </p:nvGrpSpPr>
        <p:grpSpPr bwMode="auto">
          <a:xfrm>
            <a:off x="148167" y="290513"/>
            <a:ext cx="1282700" cy="938212"/>
            <a:chOff x="70" y="183"/>
            <a:chExt cx="606" cy="591"/>
          </a:xfrm>
        </p:grpSpPr>
        <p:grpSp>
          <p:nvGrpSpPr>
            <p:cNvPr id="1043" name="Group 16"/>
            <p:cNvGrpSpPr>
              <a:grpSpLocks/>
            </p:cNvGrpSpPr>
            <p:nvPr userDrawn="1"/>
          </p:nvGrpSpPr>
          <p:grpSpPr bwMode="auto">
            <a:xfrm>
              <a:off x="70" y="183"/>
              <a:ext cx="606" cy="591"/>
              <a:chOff x="384" y="734"/>
              <a:chExt cx="606" cy="591"/>
            </a:xfrm>
          </p:grpSpPr>
          <p:sp>
            <p:nvSpPr>
              <p:cNvPr id="1046"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7"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8"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9"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50"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Comic Sans MS" panose="030F0702030302020204" pitchFamily="66" charset="0"/>
                  <a:ea typeface="MS PGothic" panose="020B0600070205080204" pitchFamily="34" charset="-128"/>
                </a:endParaRPr>
              </a:p>
            </p:txBody>
          </p:sp>
        </p:grpSp>
        <p:sp>
          <p:nvSpPr>
            <p:cNvPr id="1044"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5" name="Text Box 18"/>
            <p:cNvSpPr txBox="1">
              <a:spLocks noChangeArrowheads="1"/>
            </p:cNvSpPr>
            <p:nvPr userDrawn="1"/>
          </p:nvSpPr>
          <p:spPr bwMode="auto">
            <a:xfrm>
              <a:off x="286" y="249"/>
              <a:ext cx="167" cy="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smtClean="0">
                  <a:ln>
                    <a:noFill/>
                  </a:ln>
                  <a:solidFill>
                    <a:srgbClr val="046C3F"/>
                  </a:solidFill>
                  <a:effectLst/>
                  <a:uLnTx/>
                  <a:uFillTx/>
                  <a:latin typeface="Comic Sans MS" charset="0"/>
                  <a:ea typeface="ＭＳ Ｐゴシック" charset="0"/>
                </a:rPr>
                <a:t>I</a:t>
              </a:r>
            </a:p>
          </p:txBody>
        </p:sp>
      </p:grpSp>
      <p:grpSp>
        <p:nvGrpSpPr>
          <p:cNvPr id="1033" name="Group 43"/>
          <p:cNvGrpSpPr>
            <a:grpSpLocks/>
          </p:cNvGrpSpPr>
          <p:nvPr userDrawn="1"/>
        </p:nvGrpSpPr>
        <p:grpSpPr bwMode="auto">
          <a:xfrm>
            <a:off x="23285" y="1371601"/>
            <a:ext cx="12126383" cy="377825"/>
            <a:chOff x="11" y="872"/>
            <a:chExt cx="5841" cy="238"/>
          </a:xfrm>
        </p:grpSpPr>
        <p:grpSp>
          <p:nvGrpSpPr>
            <p:cNvPr id="1034" name="Group 35"/>
            <p:cNvGrpSpPr>
              <a:grpSpLocks/>
            </p:cNvGrpSpPr>
            <p:nvPr userDrawn="1"/>
          </p:nvGrpSpPr>
          <p:grpSpPr bwMode="auto">
            <a:xfrm>
              <a:off x="11" y="872"/>
              <a:ext cx="1997" cy="190"/>
              <a:chOff x="275" y="872"/>
              <a:chExt cx="1997" cy="190"/>
            </a:xfrm>
          </p:grpSpPr>
          <p:sp>
            <p:nvSpPr>
              <p:cNvPr id="1041"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2"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1035" name="Group 36"/>
            <p:cNvGrpSpPr>
              <a:grpSpLocks/>
            </p:cNvGrpSpPr>
            <p:nvPr userDrawn="1"/>
          </p:nvGrpSpPr>
          <p:grpSpPr bwMode="auto">
            <a:xfrm>
              <a:off x="1967" y="896"/>
              <a:ext cx="1997" cy="190"/>
              <a:chOff x="275" y="872"/>
              <a:chExt cx="1997" cy="190"/>
            </a:xfrm>
          </p:grpSpPr>
          <p:sp>
            <p:nvSpPr>
              <p:cNvPr id="1039"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0"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1036" name="Group 40"/>
            <p:cNvGrpSpPr>
              <a:grpSpLocks/>
            </p:cNvGrpSpPr>
            <p:nvPr userDrawn="1"/>
          </p:nvGrpSpPr>
          <p:grpSpPr bwMode="auto">
            <a:xfrm>
              <a:off x="3855" y="920"/>
              <a:ext cx="1997" cy="190"/>
              <a:chOff x="275" y="872"/>
              <a:chExt cx="1997" cy="190"/>
            </a:xfrm>
          </p:grpSpPr>
          <p:sp>
            <p:nvSpPr>
              <p:cNvPr id="1037"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38"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spTree>
    <p:extLst>
      <p:ext uri="{BB962C8B-B14F-4D97-AF65-F5344CB8AC3E}">
        <p14:creationId xmlns:p14="http://schemas.microsoft.com/office/powerpoint/2010/main" val="3535837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j-cs"/>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481667" y="228600"/>
            <a:ext cx="8170333"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865717" y="1731963"/>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Comic Sans MS" charset="0"/>
                <a:ea typeface="ＭＳ Ｐゴシック"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Comic Sans MS" charset="0"/>
                <a:ea typeface="ＭＳ Ｐゴシック"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eaLnBrk="0" fontAlgn="base" hangingPunct="0">
              <a:spcBef>
                <a:spcPct val="0"/>
              </a:spcBef>
              <a:spcAft>
                <a:spcPct val="0"/>
              </a:spcAft>
            </a:pPr>
            <a:fld id="{552CFD14-B834-403B-967A-A1D49D0B1A98}" type="slidenum">
              <a:rPr lang="en-US" altLang="en-US" smtClean="0"/>
              <a:pPr eaLnBrk="0" fontAlgn="base" hangingPunct="0">
                <a:spcBef>
                  <a:spcPct val="0"/>
                </a:spcBef>
                <a:spcAft>
                  <a:spcPct val="0"/>
                </a:spcAft>
              </a:pPr>
              <a:t>‹#›</a:t>
            </a:fld>
            <a:endParaRPr lang="en-US" altLang="en-US"/>
          </a:p>
        </p:txBody>
      </p:sp>
      <p:pic>
        <p:nvPicPr>
          <p:cNvPr id="1031" name="Picture 7"/>
          <p:cNvPicPr>
            <a:picLocks noChangeAspect="1" noChangeArrowheads="1"/>
          </p:cNvPicPr>
          <p:nvPr userDrawn="1"/>
        </p:nvPicPr>
        <p:blipFill>
          <a:blip r:embed="rId13"/>
          <a:srcRect/>
          <a:stretch>
            <a:fillRect/>
          </a:stretch>
        </p:blipFill>
        <p:spPr bwMode="auto">
          <a:xfrm>
            <a:off x="9753600" y="0"/>
            <a:ext cx="24384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3080" name="Group 45"/>
          <p:cNvGrpSpPr>
            <a:grpSpLocks/>
          </p:cNvGrpSpPr>
          <p:nvPr userDrawn="1"/>
        </p:nvGrpSpPr>
        <p:grpSpPr bwMode="auto">
          <a:xfrm>
            <a:off x="148167" y="290513"/>
            <a:ext cx="1282700" cy="938212"/>
            <a:chOff x="70" y="183"/>
            <a:chExt cx="606" cy="591"/>
          </a:xfrm>
        </p:grpSpPr>
        <p:grpSp>
          <p:nvGrpSpPr>
            <p:cNvPr id="3091" name="Group 16"/>
            <p:cNvGrpSpPr>
              <a:grpSpLocks/>
            </p:cNvGrpSpPr>
            <p:nvPr userDrawn="1"/>
          </p:nvGrpSpPr>
          <p:grpSpPr bwMode="auto">
            <a:xfrm>
              <a:off x="70" y="183"/>
              <a:ext cx="606" cy="591"/>
              <a:chOff x="384" y="734"/>
              <a:chExt cx="606" cy="591"/>
            </a:xfrm>
          </p:grpSpPr>
          <p:sp>
            <p:nvSpPr>
              <p:cNvPr id="3094"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95"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96"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97"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98"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Comic Sans MS" panose="030F0702030302020204" pitchFamily="66" charset="0"/>
                  <a:ea typeface="MS PGothic" panose="020B0600070205080204" pitchFamily="34" charset="-128"/>
                </a:endParaRPr>
              </a:p>
            </p:txBody>
          </p:sp>
        </p:grpSp>
        <p:sp>
          <p:nvSpPr>
            <p:cNvPr id="3092"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5" name="Text Box 18"/>
            <p:cNvSpPr txBox="1">
              <a:spLocks noChangeArrowheads="1"/>
            </p:cNvSpPr>
            <p:nvPr userDrawn="1"/>
          </p:nvSpPr>
          <p:spPr bwMode="auto">
            <a:xfrm>
              <a:off x="286" y="249"/>
              <a:ext cx="167" cy="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smtClean="0">
                  <a:ln>
                    <a:noFill/>
                  </a:ln>
                  <a:solidFill>
                    <a:srgbClr val="046C3F"/>
                  </a:solidFill>
                  <a:effectLst/>
                  <a:uLnTx/>
                  <a:uFillTx/>
                  <a:latin typeface="Comic Sans MS" charset="0"/>
                  <a:ea typeface="ＭＳ Ｐゴシック" charset="0"/>
                </a:rPr>
                <a:t>I</a:t>
              </a:r>
            </a:p>
          </p:txBody>
        </p:sp>
      </p:grpSp>
      <p:grpSp>
        <p:nvGrpSpPr>
          <p:cNvPr id="3081" name="Group 43"/>
          <p:cNvGrpSpPr>
            <a:grpSpLocks/>
          </p:cNvGrpSpPr>
          <p:nvPr userDrawn="1"/>
        </p:nvGrpSpPr>
        <p:grpSpPr bwMode="auto">
          <a:xfrm>
            <a:off x="23285" y="1371601"/>
            <a:ext cx="12126383" cy="377825"/>
            <a:chOff x="11" y="872"/>
            <a:chExt cx="5841" cy="238"/>
          </a:xfrm>
        </p:grpSpPr>
        <p:grpSp>
          <p:nvGrpSpPr>
            <p:cNvPr id="3082" name="Group 35"/>
            <p:cNvGrpSpPr>
              <a:grpSpLocks/>
            </p:cNvGrpSpPr>
            <p:nvPr userDrawn="1"/>
          </p:nvGrpSpPr>
          <p:grpSpPr bwMode="auto">
            <a:xfrm>
              <a:off x="11" y="872"/>
              <a:ext cx="1997" cy="190"/>
              <a:chOff x="275" y="872"/>
              <a:chExt cx="1997" cy="190"/>
            </a:xfrm>
          </p:grpSpPr>
          <p:sp>
            <p:nvSpPr>
              <p:cNvPr id="3089"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90"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3083" name="Group 36"/>
            <p:cNvGrpSpPr>
              <a:grpSpLocks/>
            </p:cNvGrpSpPr>
            <p:nvPr userDrawn="1"/>
          </p:nvGrpSpPr>
          <p:grpSpPr bwMode="auto">
            <a:xfrm>
              <a:off x="1967" y="896"/>
              <a:ext cx="1997" cy="190"/>
              <a:chOff x="275" y="872"/>
              <a:chExt cx="1997" cy="190"/>
            </a:xfrm>
          </p:grpSpPr>
          <p:sp>
            <p:nvSpPr>
              <p:cNvPr id="3087"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88"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3084" name="Group 40"/>
            <p:cNvGrpSpPr>
              <a:grpSpLocks/>
            </p:cNvGrpSpPr>
            <p:nvPr userDrawn="1"/>
          </p:nvGrpSpPr>
          <p:grpSpPr bwMode="auto">
            <a:xfrm>
              <a:off x="3855" y="920"/>
              <a:ext cx="1997" cy="190"/>
              <a:chOff x="275" y="872"/>
              <a:chExt cx="1997" cy="190"/>
            </a:xfrm>
          </p:grpSpPr>
          <p:sp>
            <p:nvSpPr>
              <p:cNvPr id="3085"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86"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spTree>
    <p:extLst>
      <p:ext uri="{BB962C8B-B14F-4D97-AF65-F5344CB8AC3E}">
        <p14:creationId xmlns:p14="http://schemas.microsoft.com/office/powerpoint/2010/main" val="31278574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j-cs"/>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81667" y="228600"/>
            <a:ext cx="8170333"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865717" y="1731963"/>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Comic Sans MS" charset="0"/>
                <a:ea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Comic Sans MS" charset="0"/>
                <a:ea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fld id="{1B87E6EC-F837-4099-B4F5-94CEE508DD6A}" type="slidenum">
              <a:rPr lang="en-US" altLang="en-US"/>
              <a:pPr/>
              <a:t>‹#›</a:t>
            </a:fld>
            <a:endParaRPr lang="en-US" altLang="en-US"/>
          </a:p>
        </p:txBody>
      </p:sp>
      <p:pic>
        <p:nvPicPr>
          <p:cNvPr id="1031" name="Picture 7"/>
          <p:cNvPicPr>
            <a:picLocks noChangeAspect="1" noChangeArrowheads="1"/>
          </p:cNvPicPr>
          <p:nvPr userDrawn="1"/>
        </p:nvPicPr>
        <p:blipFill>
          <a:blip r:embed="rId13"/>
          <a:srcRect/>
          <a:stretch>
            <a:fillRect/>
          </a:stretch>
        </p:blipFill>
        <p:spPr bwMode="auto">
          <a:xfrm>
            <a:off x="9753600" y="0"/>
            <a:ext cx="24384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2056" name="Group 45"/>
          <p:cNvGrpSpPr>
            <a:grpSpLocks/>
          </p:cNvGrpSpPr>
          <p:nvPr userDrawn="1"/>
        </p:nvGrpSpPr>
        <p:grpSpPr bwMode="auto">
          <a:xfrm>
            <a:off x="148167" y="290513"/>
            <a:ext cx="1282700" cy="938212"/>
            <a:chOff x="70" y="183"/>
            <a:chExt cx="606" cy="591"/>
          </a:xfrm>
        </p:grpSpPr>
        <p:grpSp>
          <p:nvGrpSpPr>
            <p:cNvPr id="2067" name="Group 16"/>
            <p:cNvGrpSpPr>
              <a:grpSpLocks/>
            </p:cNvGrpSpPr>
            <p:nvPr userDrawn="1"/>
          </p:nvGrpSpPr>
          <p:grpSpPr bwMode="auto">
            <a:xfrm>
              <a:off x="70" y="183"/>
              <a:ext cx="606" cy="591"/>
              <a:chOff x="384" y="734"/>
              <a:chExt cx="606" cy="591"/>
            </a:xfrm>
          </p:grpSpPr>
          <p:sp>
            <p:nvSpPr>
              <p:cNvPr id="2070"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2071"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2072"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2073"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2074"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sz="1800"/>
              </a:p>
            </p:txBody>
          </p:sp>
        </p:grpSp>
        <p:sp>
          <p:nvSpPr>
            <p:cNvPr id="2068"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endParaRPr lang="en-US" sz="1800"/>
            </a:p>
          </p:txBody>
        </p:sp>
        <p:sp>
          <p:nvSpPr>
            <p:cNvPr id="1045" name="Text Box 18"/>
            <p:cNvSpPr txBox="1">
              <a:spLocks noChangeArrowheads="1"/>
            </p:cNvSpPr>
            <p:nvPr userDrawn="1"/>
          </p:nvSpPr>
          <p:spPr bwMode="auto">
            <a:xfrm>
              <a:off x="286" y="249"/>
              <a:ext cx="167" cy="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0" hangingPunct="0">
                <a:defRPr/>
              </a:pPr>
              <a:r>
                <a:rPr lang="en-US" sz="2400" smtClean="0">
                  <a:solidFill>
                    <a:srgbClr val="046C3F"/>
                  </a:solidFill>
                </a:rPr>
                <a:t>I</a:t>
              </a:r>
            </a:p>
          </p:txBody>
        </p:sp>
      </p:grpSp>
      <p:grpSp>
        <p:nvGrpSpPr>
          <p:cNvPr id="2057" name="Group 43"/>
          <p:cNvGrpSpPr>
            <a:grpSpLocks/>
          </p:cNvGrpSpPr>
          <p:nvPr userDrawn="1"/>
        </p:nvGrpSpPr>
        <p:grpSpPr bwMode="auto">
          <a:xfrm>
            <a:off x="23285" y="1371601"/>
            <a:ext cx="12126383" cy="377825"/>
            <a:chOff x="11" y="872"/>
            <a:chExt cx="5841" cy="238"/>
          </a:xfrm>
        </p:grpSpPr>
        <p:grpSp>
          <p:nvGrpSpPr>
            <p:cNvPr id="2058" name="Group 35"/>
            <p:cNvGrpSpPr>
              <a:grpSpLocks/>
            </p:cNvGrpSpPr>
            <p:nvPr userDrawn="1"/>
          </p:nvGrpSpPr>
          <p:grpSpPr bwMode="auto">
            <a:xfrm>
              <a:off x="11" y="872"/>
              <a:ext cx="1997" cy="190"/>
              <a:chOff x="275" y="872"/>
              <a:chExt cx="1997" cy="190"/>
            </a:xfrm>
          </p:grpSpPr>
          <p:sp>
            <p:nvSpPr>
              <p:cNvPr id="2065"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sz="1800"/>
              </a:p>
            </p:txBody>
          </p:sp>
          <p:sp>
            <p:nvSpPr>
              <p:cNvPr id="2066"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sz="1800"/>
              </a:p>
            </p:txBody>
          </p:sp>
        </p:grpSp>
        <p:grpSp>
          <p:nvGrpSpPr>
            <p:cNvPr id="2059" name="Group 36"/>
            <p:cNvGrpSpPr>
              <a:grpSpLocks/>
            </p:cNvGrpSpPr>
            <p:nvPr userDrawn="1"/>
          </p:nvGrpSpPr>
          <p:grpSpPr bwMode="auto">
            <a:xfrm>
              <a:off x="1967" y="896"/>
              <a:ext cx="1997" cy="190"/>
              <a:chOff x="275" y="872"/>
              <a:chExt cx="1997" cy="190"/>
            </a:xfrm>
          </p:grpSpPr>
          <p:sp>
            <p:nvSpPr>
              <p:cNvPr id="2063"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sz="1800"/>
              </a:p>
            </p:txBody>
          </p:sp>
          <p:sp>
            <p:nvSpPr>
              <p:cNvPr id="2064"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sz="1800"/>
              </a:p>
            </p:txBody>
          </p:sp>
        </p:grpSp>
        <p:grpSp>
          <p:nvGrpSpPr>
            <p:cNvPr id="2060" name="Group 40"/>
            <p:cNvGrpSpPr>
              <a:grpSpLocks/>
            </p:cNvGrpSpPr>
            <p:nvPr userDrawn="1"/>
          </p:nvGrpSpPr>
          <p:grpSpPr bwMode="auto">
            <a:xfrm>
              <a:off x="3855" y="920"/>
              <a:ext cx="1997" cy="190"/>
              <a:chOff x="275" y="872"/>
              <a:chExt cx="1997" cy="190"/>
            </a:xfrm>
          </p:grpSpPr>
          <p:sp>
            <p:nvSpPr>
              <p:cNvPr id="2061"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sz="1800"/>
              </a:p>
            </p:txBody>
          </p:sp>
          <p:sp>
            <p:nvSpPr>
              <p:cNvPr id="2062"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sz="1800"/>
              </a:p>
            </p:txBody>
          </p:sp>
        </p:grpSp>
      </p:grpSp>
    </p:spTree>
    <p:extLst>
      <p:ext uri="{BB962C8B-B14F-4D97-AF65-F5344CB8AC3E}">
        <p14:creationId xmlns:p14="http://schemas.microsoft.com/office/powerpoint/2010/main" val="785115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j-cs"/>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81667" y="228600"/>
            <a:ext cx="8170333"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865717" y="1731963"/>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Comic Sans MS" charset="0"/>
                <a:ea typeface="ＭＳ Ｐゴシック"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Comic Sans MS" charset="0"/>
                <a:ea typeface="ＭＳ Ｐゴシック"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cs typeface="Arial" panose="020B0604020202020204" pitchFamily="34" charset="0"/>
              </a:defRPr>
            </a:lvl1pPr>
          </a:lstStyle>
          <a:p>
            <a:fld id="{F2604D01-C132-4ED1-86E4-80812522A045}" type="slidenum">
              <a:rPr lang="en-US" altLang="en-US"/>
              <a:pPr/>
              <a:t>‹#›</a:t>
            </a:fld>
            <a:endParaRPr lang="en-US" altLang="en-US"/>
          </a:p>
        </p:txBody>
      </p:sp>
      <p:pic>
        <p:nvPicPr>
          <p:cNvPr id="1031" name="Picture 7"/>
          <p:cNvPicPr>
            <a:picLocks noChangeAspect="1" noChangeArrowheads="1"/>
          </p:cNvPicPr>
          <p:nvPr userDrawn="1"/>
        </p:nvPicPr>
        <p:blipFill>
          <a:blip r:embed="rId13"/>
          <a:srcRect/>
          <a:stretch>
            <a:fillRect/>
          </a:stretch>
        </p:blipFill>
        <p:spPr bwMode="auto">
          <a:xfrm>
            <a:off x="9753600" y="0"/>
            <a:ext cx="24384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4104" name="Group 45"/>
          <p:cNvGrpSpPr>
            <a:grpSpLocks/>
          </p:cNvGrpSpPr>
          <p:nvPr userDrawn="1"/>
        </p:nvGrpSpPr>
        <p:grpSpPr bwMode="auto">
          <a:xfrm>
            <a:off x="148167" y="290513"/>
            <a:ext cx="1282700" cy="938212"/>
            <a:chOff x="70" y="183"/>
            <a:chExt cx="606" cy="591"/>
          </a:xfrm>
        </p:grpSpPr>
        <p:grpSp>
          <p:nvGrpSpPr>
            <p:cNvPr id="4115" name="Group 16"/>
            <p:cNvGrpSpPr>
              <a:grpSpLocks/>
            </p:cNvGrpSpPr>
            <p:nvPr userDrawn="1"/>
          </p:nvGrpSpPr>
          <p:grpSpPr bwMode="auto">
            <a:xfrm>
              <a:off x="70" y="183"/>
              <a:ext cx="606" cy="591"/>
              <a:chOff x="384" y="734"/>
              <a:chExt cx="606" cy="591"/>
            </a:xfrm>
          </p:grpSpPr>
          <p:sp>
            <p:nvSpPr>
              <p:cNvPr id="4118"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4119"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4120"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4121"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4122"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sz="1800"/>
              </a:p>
            </p:txBody>
          </p:sp>
        </p:grpSp>
        <p:sp>
          <p:nvSpPr>
            <p:cNvPr id="4116"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endParaRPr lang="en-US" sz="1800"/>
            </a:p>
          </p:txBody>
        </p:sp>
        <p:sp>
          <p:nvSpPr>
            <p:cNvPr id="1045" name="Text Box 18"/>
            <p:cNvSpPr txBox="1">
              <a:spLocks noChangeArrowheads="1"/>
            </p:cNvSpPr>
            <p:nvPr userDrawn="1"/>
          </p:nvSpPr>
          <p:spPr bwMode="auto">
            <a:xfrm>
              <a:off x="286" y="249"/>
              <a:ext cx="167" cy="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0" hangingPunct="0">
                <a:defRPr/>
              </a:pPr>
              <a:r>
                <a:rPr lang="en-US" sz="2400" smtClean="0">
                  <a:solidFill>
                    <a:srgbClr val="046C3F"/>
                  </a:solidFill>
                </a:rPr>
                <a:t>I</a:t>
              </a:r>
            </a:p>
          </p:txBody>
        </p:sp>
      </p:grpSp>
      <p:grpSp>
        <p:nvGrpSpPr>
          <p:cNvPr id="4105" name="Group 43"/>
          <p:cNvGrpSpPr>
            <a:grpSpLocks/>
          </p:cNvGrpSpPr>
          <p:nvPr userDrawn="1"/>
        </p:nvGrpSpPr>
        <p:grpSpPr bwMode="auto">
          <a:xfrm>
            <a:off x="23285" y="1371601"/>
            <a:ext cx="12126383" cy="377825"/>
            <a:chOff x="11" y="872"/>
            <a:chExt cx="5841" cy="238"/>
          </a:xfrm>
        </p:grpSpPr>
        <p:grpSp>
          <p:nvGrpSpPr>
            <p:cNvPr id="4106" name="Group 35"/>
            <p:cNvGrpSpPr>
              <a:grpSpLocks/>
            </p:cNvGrpSpPr>
            <p:nvPr userDrawn="1"/>
          </p:nvGrpSpPr>
          <p:grpSpPr bwMode="auto">
            <a:xfrm>
              <a:off x="11" y="872"/>
              <a:ext cx="1997" cy="190"/>
              <a:chOff x="275" y="872"/>
              <a:chExt cx="1997" cy="190"/>
            </a:xfrm>
          </p:grpSpPr>
          <p:sp>
            <p:nvSpPr>
              <p:cNvPr id="4113"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sz="1800"/>
              </a:p>
            </p:txBody>
          </p:sp>
          <p:sp>
            <p:nvSpPr>
              <p:cNvPr id="4114"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sz="1800"/>
              </a:p>
            </p:txBody>
          </p:sp>
        </p:grpSp>
        <p:grpSp>
          <p:nvGrpSpPr>
            <p:cNvPr id="4107" name="Group 36"/>
            <p:cNvGrpSpPr>
              <a:grpSpLocks/>
            </p:cNvGrpSpPr>
            <p:nvPr userDrawn="1"/>
          </p:nvGrpSpPr>
          <p:grpSpPr bwMode="auto">
            <a:xfrm>
              <a:off x="1967" y="896"/>
              <a:ext cx="1997" cy="190"/>
              <a:chOff x="275" y="872"/>
              <a:chExt cx="1997" cy="190"/>
            </a:xfrm>
          </p:grpSpPr>
          <p:sp>
            <p:nvSpPr>
              <p:cNvPr id="4111"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sz="1800"/>
              </a:p>
            </p:txBody>
          </p:sp>
          <p:sp>
            <p:nvSpPr>
              <p:cNvPr id="4112"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sz="1800"/>
              </a:p>
            </p:txBody>
          </p:sp>
        </p:grpSp>
        <p:grpSp>
          <p:nvGrpSpPr>
            <p:cNvPr id="4108" name="Group 40"/>
            <p:cNvGrpSpPr>
              <a:grpSpLocks/>
            </p:cNvGrpSpPr>
            <p:nvPr userDrawn="1"/>
          </p:nvGrpSpPr>
          <p:grpSpPr bwMode="auto">
            <a:xfrm>
              <a:off x="3855" y="920"/>
              <a:ext cx="1997" cy="190"/>
              <a:chOff x="275" y="872"/>
              <a:chExt cx="1997" cy="190"/>
            </a:xfrm>
          </p:grpSpPr>
          <p:sp>
            <p:nvSpPr>
              <p:cNvPr id="4109"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sz="1800"/>
              </a:p>
            </p:txBody>
          </p:sp>
          <p:sp>
            <p:nvSpPr>
              <p:cNvPr id="4110"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sz="1800"/>
              </a:p>
            </p:txBody>
          </p:sp>
        </p:grpSp>
      </p:grpSp>
    </p:spTree>
    <p:extLst>
      <p:ext uri="{BB962C8B-B14F-4D97-AF65-F5344CB8AC3E}">
        <p14:creationId xmlns:p14="http://schemas.microsoft.com/office/powerpoint/2010/main" val="22569887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j-cs"/>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81667" y="228600"/>
            <a:ext cx="8170333"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865717" y="1731963"/>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Comic Sans MS" charset="0"/>
                <a:ea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Comic Sans MS" charset="0"/>
                <a:ea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fld id="{01451610-C5E6-442F-8C43-9170621E862D}" type="slidenum">
              <a:rPr lang="en-US" altLang="en-US"/>
              <a:pPr/>
              <a:t>‹#›</a:t>
            </a:fld>
            <a:endParaRPr lang="en-US" altLang="en-US"/>
          </a:p>
        </p:txBody>
      </p:sp>
      <p:pic>
        <p:nvPicPr>
          <p:cNvPr id="1031" name="Picture 7"/>
          <p:cNvPicPr>
            <a:picLocks noChangeAspect="1" noChangeArrowheads="1"/>
          </p:cNvPicPr>
          <p:nvPr userDrawn="1"/>
        </p:nvPicPr>
        <p:blipFill>
          <a:blip r:embed="rId13"/>
          <a:srcRect/>
          <a:stretch>
            <a:fillRect/>
          </a:stretch>
        </p:blipFill>
        <p:spPr bwMode="auto">
          <a:xfrm>
            <a:off x="9753600" y="0"/>
            <a:ext cx="24384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2056" name="Group 45"/>
          <p:cNvGrpSpPr>
            <a:grpSpLocks/>
          </p:cNvGrpSpPr>
          <p:nvPr userDrawn="1"/>
        </p:nvGrpSpPr>
        <p:grpSpPr bwMode="auto">
          <a:xfrm>
            <a:off x="148167" y="290513"/>
            <a:ext cx="1282700" cy="938212"/>
            <a:chOff x="70" y="183"/>
            <a:chExt cx="606" cy="591"/>
          </a:xfrm>
        </p:grpSpPr>
        <p:grpSp>
          <p:nvGrpSpPr>
            <p:cNvPr id="2067" name="Group 16"/>
            <p:cNvGrpSpPr>
              <a:grpSpLocks/>
            </p:cNvGrpSpPr>
            <p:nvPr userDrawn="1"/>
          </p:nvGrpSpPr>
          <p:grpSpPr bwMode="auto">
            <a:xfrm>
              <a:off x="70" y="183"/>
              <a:ext cx="606" cy="591"/>
              <a:chOff x="384" y="734"/>
              <a:chExt cx="606" cy="591"/>
            </a:xfrm>
          </p:grpSpPr>
          <p:sp>
            <p:nvSpPr>
              <p:cNvPr id="2070"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2071"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2072"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2073"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2074"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sz="1800"/>
              </a:p>
            </p:txBody>
          </p:sp>
        </p:grpSp>
        <p:sp>
          <p:nvSpPr>
            <p:cNvPr id="2068"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endParaRPr lang="en-US" sz="1800"/>
            </a:p>
          </p:txBody>
        </p:sp>
        <p:sp>
          <p:nvSpPr>
            <p:cNvPr id="1045" name="Text Box 18"/>
            <p:cNvSpPr txBox="1">
              <a:spLocks noChangeArrowheads="1"/>
            </p:cNvSpPr>
            <p:nvPr userDrawn="1"/>
          </p:nvSpPr>
          <p:spPr bwMode="auto">
            <a:xfrm>
              <a:off x="286" y="249"/>
              <a:ext cx="167" cy="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0" hangingPunct="0">
                <a:defRPr/>
              </a:pPr>
              <a:r>
                <a:rPr lang="en-US" sz="2400" smtClean="0">
                  <a:solidFill>
                    <a:srgbClr val="046C3F"/>
                  </a:solidFill>
                </a:rPr>
                <a:t>I</a:t>
              </a:r>
            </a:p>
          </p:txBody>
        </p:sp>
      </p:grpSp>
      <p:grpSp>
        <p:nvGrpSpPr>
          <p:cNvPr id="2057" name="Group 43"/>
          <p:cNvGrpSpPr>
            <a:grpSpLocks/>
          </p:cNvGrpSpPr>
          <p:nvPr userDrawn="1"/>
        </p:nvGrpSpPr>
        <p:grpSpPr bwMode="auto">
          <a:xfrm>
            <a:off x="23285" y="1371601"/>
            <a:ext cx="12126383" cy="377825"/>
            <a:chOff x="11" y="872"/>
            <a:chExt cx="5841" cy="238"/>
          </a:xfrm>
        </p:grpSpPr>
        <p:grpSp>
          <p:nvGrpSpPr>
            <p:cNvPr id="2058" name="Group 35"/>
            <p:cNvGrpSpPr>
              <a:grpSpLocks/>
            </p:cNvGrpSpPr>
            <p:nvPr userDrawn="1"/>
          </p:nvGrpSpPr>
          <p:grpSpPr bwMode="auto">
            <a:xfrm>
              <a:off x="11" y="872"/>
              <a:ext cx="1997" cy="190"/>
              <a:chOff x="275" y="872"/>
              <a:chExt cx="1997" cy="190"/>
            </a:xfrm>
          </p:grpSpPr>
          <p:sp>
            <p:nvSpPr>
              <p:cNvPr id="2065"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sz="1800"/>
              </a:p>
            </p:txBody>
          </p:sp>
          <p:sp>
            <p:nvSpPr>
              <p:cNvPr id="2066"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sz="1800"/>
              </a:p>
            </p:txBody>
          </p:sp>
        </p:grpSp>
        <p:grpSp>
          <p:nvGrpSpPr>
            <p:cNvPr id="2059" name="Group 36"/>
            <p:cNvGrpSpPr>
              <a:grpSpLocks/>
            </p:cNvGrpSpPr>
            <p:nvPr userDrawn="1"/>
          </p:nvGrpSpPr>
          <p:grpSpPr bwMode="auto">
            <a:xfrm>
              <a:off x="1967" y="896"/>
              <a:ext cx="1997" cy="190"/>
              <a:chOff x="275" y="872"/>
              <a:chExt cx="1997" cy="190"/>
            </a:xfrm>
          </p:grpSpPr>
          <p:sp>
            <p:nvSpPr>
              <p:cNvPr id="2063"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sz="1800"/>
              </a:p>
            </p:txBody>
          </p:sp>
          <p:sp>
            <p:nvSpPr>
              <p:cNvPr id="2064"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sz="1800"/>
              </a:p>
            </p:txBody>
          </p:sp>
        </p:grpSp>
        <p:grpSp>
          <p:nvGrpSpPr>
            <p:cNvPr id="2060" name="Group 40"/>
            <p:cNvGrpSpPr>
              <a:grpSpLocks/>
            </p:cNvGrpSpPr>
            <p:nvPr userDrawn="1"/>
          </p:nvGrpSpPr>
          <p:grpSpPr bwMode="auto">
            <a:xfrm>
              <a:off x="3855" y="920"/>
              <a:ext cx="1997" cy="190"/>
              <a:chOff x="275" y="872"/>
              <a:chExt cx="1997" cy="190"/>
            </a:xfrm>
          </p:grpSpPr>
          <p:sp>
            <p:nvSpPr>
              <p:cNvPr id="2061"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sz="1800"/>
              </a:p>
            </p:txBody>
          </p:sp>
          <p:sp>
            <p:nvSpPr>
              <p:cNvPr id="2062"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sz="1800"/>
              </a:p>
            </p:txBody>
          </p:sp>
        </p:grpSp>
      </p:grpSp>
    </p:spTree>
    <p:extLst>
      <p:ext uri="{BB962C8B-B14F-4D97-AF65-F5344CB8AC3E}">
        <p14:creationId xmlns:p14="http://schemas.microsoft.com/office/powerpoint/2010/main" val="15060292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j-cs"/>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81667" y="228600"/>
            <a:ext cx="8170333"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65717" y="1731963"/>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Comic Sans MS" charset="0"/>
                <a:ea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Comic Sans MS" charset="0"/>
                <a:ea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fld id="{BF467232-F7DE-4547-BF71-9274512636C3}" type="slidenum">
              <a:rPr lang="en-US" altLang="en-US"/>
              <a:pPr/>
              <a:t>‹#›</a:t>
            </a:fld>
            <a:endParaRPr lang="en-US" altLang="en-US"/>
          </a:p>
        </p:txBody>
      </p:sp>
      <p:pic>
        <p:nvPicPr>
          <p:cNvPr id="1031" name="Picture 7"/>
          <p:cNvPicPr>
            <a:picLocks noChangeAspect="1" noChangeArrowheads="1"/>
          </p:cNvPicPr>
          <p:nvPr userDrawn="1"/>
        </p:nvPicPr>
        <p:blipFill>
          <a:blip r:embed="rId13"/>
          <a:srcRect/>
          <a:stretch>
            <a:fillRect/>
          </a:stretch>
        </p:blipFill>
        <p:spPr bwMode="auto">
          <a:xfrm>
            <a:off x="9753600" y="0"/>
            <a:ext cx="24384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032" name="Group 45"/>
          <p:cNvGrpSpPr>
            <a:grpSpLocks/>
          </p:cNvGrpSpPr>
          <p:nvPr userDrawn="1"/>
        </p:nvGrpSpPr>
        <p:grpSpPr bwMode="auto">
          <a:xfrm>
            <a:off x="148167" y="290513"/>
            <a:ext cx="1282700" cy="938212"/>
            <a:chOff x="70" y="183"/>
            <a:chExt cx="606" cy="591"/>
          </a:xfrm>
        </p:grpSpPr>
        <p:grpSp>
          <p:nvGrpSpPr>
            <p:cNvPr id="1043" name="Group 16"/>
            <p:cNvGrpSpPr>
              <a:grpSpLocks/>
            </p:cNvGrpSpPr>
            <p:nvPr userDrawn="1"/>
          </p:nvGrpSpPr>
          <p:grpSpPr bwMode="auto">
            <a:xfrm>
              <a:off x="70" y="183"/>
              <a:ext cx="606" cy="591"/>
              <a:chOff x="384" y="734"/>
              <a:chExt cx="606" cy="591"/>
            </a:xfrm>
          </p:grpSpPr>
          <p:sp>
            <p:nvSpPr>
              <p:cNvPr id="1046"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047"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048"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049"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050"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sz="1800"/>
              </a:p>
            </p:txBody>
          </p:sp>
        </p:grpSp>
        <p:sp>
          <p:nvSpPr>
            <p:cNvPr id="1044"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endParaRPr lang="en-US" sz="1800"/>
            </a:p>
          </p:txBody>
        </p:sp>
        <p:sp>
          <p:nvSpPr>
            <p:cNvPr id="1045" name="Text Box 18"/>
            <p:cNvSpPr txBox="1">
              <a:spLocks noChangeArrowheads="1"/>
            </p:cNvSpPr>
            <p:nvPr userDrawn="1"/>
          </p:nvSpPr>
          <p:spPr bwMode="auto">
            <a:xfrm>
              <a:off x="286" y="249"/>
              <a:ext cx="167" cy="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0" hangingPunct="0">
                <a:defRPr/>
              </a:pPr>
              <a:r>
                <a:rPr lang="en-US" sz="2400" smtClean="0">
                  <a:solidFill>
                    <a:srgbClr val="046C3F"/>
                  </a:solidFill>
                </a:rPr>
                <a:t>I</a:t>
              </a:r>
            </a:p>
          </p:txBody>
        </p:sp>
      </p:grpSp>
      <p:grpSp>
        <p:nvGrpSpPr>
          <p:cNvPr id="1033" name="Group 43"/>
          <p:cNvGrpSpPr>
            <a:grpSpLocks/>
          </p:cNvGrpSpPr>
          <p:nvPr userDrawn="1"/>
        </p:nvGrpSpPr>
        <p:grpSpPr bwMode="auto">
          <a:xfrm>
            <a:off x="23285" y="1371601"/>
            <a:ext cx="12126383" cy="377825"/>
            <a:chOff x="11" y="872"/>
            <a:chExt cx="5841" cy="238"/>
          </a:xfrm>
        </p:grpSpPr>
        <p:grpSp>
          <p:nvGrpSpPr>
            <p:cNvPr id="1034" name="Group 35"/>
            <p:cNvGrpSpPr>
              <a:grpSpLocks/>
            </p:cNvGrpSpPr>
            <p:nvPr userDrawn="1"/>
          </p:nvGrpSpPr>
          <p:grpSpPr bwMode="auto">
            <a:xfrm>
              <a:off x="11" y="872"/>
              <a:ext cx="1997" cy="190"/>
              <a:chOff x="275" y="872"/>
              <a:chExt cx="1997" cy="190"/>
            </a:xfrm>
          </p:grpSpPr>
          <p:sp>
            <p:nvSpPr>
              <p:cNvPr id="1041"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sz="1800"/>
              </a:p>
            </p:txBody>
          </p:sp>
          <p:sp>
            <p:nvSpPr>
              <p:cNvPr id="1042"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sz="1800"/>
              </a:p>
            </p:txBody>
          </p:sp>
        </p:grpSp>
        <p:grpSp>
          <p:nvGrpSpPr>
            <p:cNvPr id="1035" name="Group 36"/>
            <p:cNvGrpSpPr>
              <a:grpSpLocks/>
            </p:cNvGrpSpPr>
            <p:nvPr userDrawn="1"/>
          </p:nvGrpSpPr>
          <p:grpSpPr bwMode="auto">
            <a:xfrm>
              <a:off x="1967" y="896"/>
              <a:ext cx="1997" cy="190"/>
              <a:chOff x="275" y="872"/>
              <a:chExt cx="1997" cy="190"/>
            </a:xfrm>
          </p:grpSpPr>
          <p:sp>
            <p:nvSpPr>
              <p:cNvPr id="1039"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sz="1800"/>
              </a:p>
            </p:txBody>
          </p:sp>
          <p:sp>
            <p:nvSpPr>
              <p:cNvPr id="1040"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sz="1800"/>
              </a:p>
            </p:txBody>
          </p:sp>
        </p:grpSp>
        <p:grpSp>
          <p:nvGrpSpPr>
            <p:cNvPr id="1036" name="Group 40"/>
            <p:cNvGrpSpPr>
              <a:grpSpLocks/>
            </p:cNvGrpSpPr>
            <p:nvPr userDrawn="1"/>
          </p:nvGrpSpPr>
          <p:grpSpPr bwMode="auto">
            <a:xfrm>
              <a:off x="3855" y="920"/>
              <a:ext cx="1997" cy="190"/>
              <a:chOff x="275" y="872"/>
              <a:chExt cx="1997" cy="190"/>
            </a:xfrm>
          </p:grpSpPr>
          <p:sp>
            <p:nvSpPr>
              <p:cNvPr id="1037"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sz="1800"/>
              </a:p>
            </p:txBody>
          </p:sp>
          <p:sp>
            <p:nvSpPr>
              <p:cNvPr id="1038"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sz="1800"/>
              </a:p>
            </p:txBody>
          </p:sp>
        </p:grpSp>
      </p:grpSp>
    </p:spTree>
    <p:extLst>
      <p:ext uri="{BB962C8B-B14F-4D97-AF65-F5344CB8AC3E}">
        <p14:creationId xmlns:p14="http://schemas.microsoft.com/office/powerpoint/2010/main" val="28581869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j-cs"/>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image" Target="../media/image29.jpeg"/><Relationship Id="rId5" Type="http://schemas.openxmlformats.org/officeDocument/2006/relationships/oleObject" Target="../embeddings/oleObject2.bin"/><Relationship Id="rId4" Type="http://schemas.openxmlformats.org/officeDocument/2006/relationships/image" Target="../media/image28.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50.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61.xml"/><Relationship Id="rId5" Type="http://schemas.openxmlformats.org/officeDocument/2006/relationships/image" Target="../media/image34.jpeg"/><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61.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1905001" y="1905000"/>
            <a:ext cx="8112125" cy="2541588"/>
          </a:xfrm>
        </p:spPr>
        <p:txBody>
          <a:bodyPr/>
          <a:lstStyle/>
          <a:p>
            <a:pPr eaLnBrk="1" hangingPunct="1">
              <a:defRPr/>
            </a:pPr>
            <a:r>
              <a:rPr lang="en-US" altLang="en-US" sz="4800" dirty="0">
                <a:solidFill>
                  <a:schemeClr val="accent6"/>
                </a:solidFill>
                <a:ea typeface="ＭＳ Ｐゴシック" pitchFamily="34" charset="-128"/>
              </a:rPr>
              <a:t/>
            </a:r>
            <a:br>
              <a:rPr lang="en-US" altLang="en-US" sz="4800" dirty="0">
                <a:solidFill>
                  <a:schemeClr val="accent6"/>
                </a:solidFill>
                <a:ea typeface="ＭＳ Ｐゴシック" pitchFamily="34" charset="-128"/>
              </a:rPr>
            </a:br>
            <a:r>
              <a:rPr lang="en-US" altLang="en-US" sz="4800" dirty="0">
                <a:solidFill>
                  <a:schemeClr val="accent6"/>
                </a:solidFill>
                <a:ea typeface="ＭＳ Ｐゴシック" pitchFamily="34" charset="-128"/>
              </a:rPr>
              <a:t>Electric Currents and Resistance</a:t>
            </a:r>
          </a:p>
        </p:txBody>
      </p:sp>
      <p:pic>
        <p:nvPicPr>
          <p:cNvPr id="50179" name="Picture 6" descr="25_00CO"/>
          <p:cNvPicPr>
            <a:picLocks noChangeAspect="1" noChangeArrowheads="1"/>
          </p:cNvPicPr>
          <p:nvPr/>
        </p:nvPicPr>
        <p:blipFill>
          <a:blip r:embed="rId3" cstate="print">
            <a:extLst>
              <a:ext uri="{28A0092B-C50C-407E-A947-70E740481C1C}">
                <a14:useLocalDpi xmlns:a14="http://schemas.microsoft.com/office/drawing/2010/main" val="0"/>
              </a:ext>
            </a:extLst>
          </a:blip>
          <a:srcRect b="2403"/>
          <a:stretch>
            <a:fillRect/>
          </a:stretch>
        </p:blipFill>
        <p:spPr bwMode="auto">
          <a:xfrm>
            <a:off x="8494143" y="1820174"/>
            <a:ext cx="2179638"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2609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3"/>
          <p:cNvSpPr txBox="1">
            <a:spLocks noChangeArrowheads="1"/>
          </p:cNvSpPr>
          <p:nvPr/>
        </p:nvSpPr>
        <p:spPr bwMode="auto">
          <a:xfrm>
            <a:off x="1905000" y="2057401"/>
            <a:ext cx="8458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What you pay for on your electric bill is not power, but energy – the power consumption multiplied by the time.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We have been measuring energy in joules, but the electric company measures it in kilowatt-hours, kWh:</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1 kWh = (1000 W)(3600 s) = 3.60 x 10</a:t>
            </a:r>
            <a:r>
              <a:rPr kumimoji="0" lang="en-US" altLang="en-US" sz="2800" b="1" i="0" u="none" strike="noStrike" kern="1200" cap="none" spc="0" normalizeH="0" baseline="30000" noProof="0">
                <a:ln>
                  <a:noFill/>
                </a:ln>
                <a:solidFill>
                  <a:srgbClr val="333399"/>
                </a:solidFill>
                <a:effectLst/>
                <a:uLnTx/>
                <a:uFillTx/>
                <a:latin typeface="Comic Sans MS" panose="030F0702030302020204" pitchFamily="66" charset="0"/>
                <a:ea typeface="MS PGothic" panose="020B0600070205080204" pitchFamily="34" charset="-128"/>
              </a:rPr>
              <a:t>6</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J.</a:t>
            </a:r>
          </a:p>
        </p:txBody>
      </p:sp>
      <p:sp>
        <p:nvSpPr>
          <p:cNvPr id="59395" name="Rectangle 5"/>
          <p:cNvSpPr>
            <a:spLocks noGrp="1" noChangeArrowheads="1"/>
          </p:cNvSpPr>
          <p:nvPr>
            <p:ph type="title"/>
          </p:nvPr>
        </p:nvSpPr>
        <p:spPr/>
        <p:txBody>
          <a:bodyPr/>
          <a:lstStyle/>
          <a:p>
            <a:pPr eaLnBrk="1" hangingPunct="1"/>
            <a:r>
              <a:rPr lang="en-US" altLang="en-US" smtClean="0"/>
              <a:t>25-5 Electric Power</a:t>
            </a:r>
          </a:p>
        </p:txBody>
      </p:sp>
    </p:spTree>
    <p:extLst>
      <p:ext uri="{BB962C8B-B14F-4D97-AF65-F5344CB8AC3E}">
        <p14:creationId xmlns:p14="http://schemas.microsoft.com/office/powerpoint/2010/main" val="3376183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p:txBody>
          <a:bodyPr/>
          <a:lstStyle/>
          <a:p>
            <a:pPr eaLnBrk="1" hangingPunct="1"/>
            <a:r>
              <a:rPr lang="en-US" altLang="en-US" smtClean="0"/>
              <a:t>25-5 Electric Power</a:t>
            </a:r>
          </a:p>
        </p:txBody>
      </p:sp>
      <p:sp>
        <p:nvSpPr>
          <p:cNvPr id="60419" name="Text Box 5"/>
          <p:cNvSpPr txBox="1">
            <a:spLocks noChangeArrowheads="1"/>
          </p:cNvSpPr>
          <p:nvPr/>
        </p:nvSpPr>
        <p:spPr bwMode="auto">
          <a:xfrm>
            <a:off x="1905000" y="2286001"/>
            <a:ext cx="85344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Example 25-9: Electric heater.</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An electric heater draws a steady 15.0 A on a 120-V line. How much power does it require and how much does it cost per month (30 days) if it operates 3.0 h per day and the electric company charges 9.2 cents per kWh?</a:t>
            </a:r>
          </a:p>
        </p:txBody>
      </p:sp>
    </p:spTree>
    <p:extLst>
      <p:ext uri="{BB962C8B-B14F-4D97-AF65-F5344CB8AC3E}">
        <p14:creationId xmlns:p14="http://schemas.microsoft.com/office/powerpoint/2010/main" val="1888282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mtClean="0"/>
              <a:t>Problem 36</a:t>
            </a:r>
          </a:p>
        </p:txBody>
      </p:sp>
      <p:sp>
        <p:nvSpPr>
          <p:cNvPr id="3" name="Rectangle 2"/>
          <p:cNvSpPr/>
          <p:nvPr/>
        </p:nvSpPr>
        <p:spPr>
          <a:xfrm>
            <a:off x="1676400" y="2136776"/>
            <a:ext cx="8991600" cy="3324225"/>
          </a:xfrm>
          <a:prstGeom prst="rect">
            <a:avLst/>
          </a:prstGeom>
        </p:spPr>
        <p:txBody>
          <a:bodyPr>
            <a:spAutoFit/>
          </a:bodyPr>
          <a:lstStyle/>
          <a:p>
            <a:pPr marL="203200" marR="0" lvl="0" indent="-203200" algn="just" defTabSz="914400" rtl="0" eaLnBrk="1" fontAlgn="base" latinLnBrk="0" hangingPunct="1">
              <a:lnSpc>
                <a:spcPct val="150000"/>
              </a:lnSpc>
              <a:spcBef>
                <a:spcPts val="1440"/>
              </a:spcBef>
              <a:spcAft>
                <a:spcPts val="1440"/>
              </a:spcAft>
              <a:buClrTx/>
              <a:buSzTx/>
              <a:buFontTx/>
              <a:buNone/>
              <a:tabLst>
                <a:tab pos="114300" algn="dec"/>
              </a:tabLst>
              <a:defRPr/>
            </a:pPr>
            <a:r>
              <a:rPr kumimoji="0" lang="en-US" sz="2800" b="1" i="0" u="none" strike="noStrike" kern="1200" cap="none" spc="0" normalizeH="0" baseline="0" noProof="0" dirty="0">
                <a:ln>
                  <a:noFill/>
                </a:ln>
                <a:solidFill>
                  <a:srgbClr val="333399"/>
                </a:solidFill>
                <a:effectLst/>
                <a:uLnTx/>
                <a:uFillTx/>
                <a:latin typeface="Comic Sans MS"/>
                <a:ea typeface="Times New Roman"/>
              </a:rPr>
              <a:t>36.</a:t>
            </a:r>
            <a:r>
              <a:rPr kumimoji="0" lang="en-US" sz="2800" b="0" i="0" u="none" strike="noStrike" kern="1200" cap="none" spc="0" normalizeH="0" baseline="0" noProof="0" dirty="0">
                <a:ln>
                  <a:noFill/>
                </a:ln>
                <a:solidFill>
                  <a:srgbClr val="333399"/>
                </a:solidFill>
                <a:effectLst/>
                <a:uLnTx/>
                <a:uFillTx/>
                <a:latin typeface="Comic Sans MS"/>
                <a:ea typeface="Times New Roman"/>
              </a:rPr>
              <a:t>(II) A 120-V hair dryer has two settings: 850 W and 1250 W. (</a:t>
            </a:r>
            <a:r>
              <a:rPr kumimoji="0" lang="en-US" sz="2800" b="0" i="1" u="none" strike="noStrike" kern="1200" cap="none" spc="0" normalizeH="0" baseline="0" noProof="0" dirty="0">
                <a:ln>
                  <a:noFill/>
                </a:ln>
                <a:solidFill>
                  <a:srgbClr val="333399"/>
                </a:solidFill>
                <a:effectLst/>
                <a:uLnTx/>
                <a:uFillTx/>
                <a:latin typeface="Comic Sans MS"/>
                <a:ea typeface="Times New Roman"/>
              </a:rPr>
              <a:t>a</a:t>
            </a:r>
            <a:r>
              <a:rPr kumimoji="0" lang="en-US" sz="2800" b="0" i="0" u="none" strike="noStrike" kern="1200" cap="none" spc="0" normalizeH="0" baseline="0" noProof="0" dirty="0">
                <a:ln>
                  <a:noFill/>
                </a:ln>
                <a:solidFill>
                  <a:srgbClr val="333399"/>
                </a:solidFill>
                <a:effectLst/>
                <a:uLnTx/>
                <a:uFillTx/>
                <a:latin typeface="Comic Sans MS"/>
                <a:ea typeface="Times New Roman"/>
              </a:rPr>
              <a:t>) At which setting do you expect the resistance to be higher? After making a guess, determine the resistance at (</a:t>
            </a:r>
            <a:r>
              <a:rPr kumimoji="0" lang="en-US" sz="2800" b="0" i="1" u="none" strike="noStrike" kern="1200" cap="none" spc="0" normalizeH="0" baseline="0" noProof="0" dirty="0">
                <a:ln>
                  <a:noFill/>
                </a:ln>
                <a:solidFill>
                  <a:srgbClr val="333399"/>
                </a:solidFill>
                <a:effectLst/>
                <a:uLnTx/>
                <a:uFillTx/>
                <a:latin typeface="Comic Sans MS"/>
                <a:ea typeface="Times New Roman"/>
              </a:rPr>
              <a:t>b</a:t>
            </a:r>
            <a:r>
              <a:rPr kumimoji="0" lang="en-US" sz="2800" b="0" i="0" u="none" strike="noStrike" kern="1200" cap="none" spc="0" normalizeH="0" baseline="0" noProof="0" dirty="0">
                <a:ln>
                  <a:noFill/>
                </a:ln>
                <a:solidFill>
                  <a:srgbClr val="333399"/>
                </a:solidFill>
                <a:effectLst/>
                <a:uLnTx/>
                <a:uFillTx/>
                <a:latin typeface="Comic Sans MS"/>
                <a:ea typeface="Times New Roman"/>
              </a:rPr>
              <a:t>) the lower setting; and (</a:t>
            </a:r>
            <a:r>
              <a:rPr kumimoji="0" lang="en-US" sz="2800" b="0" i="1" u="none" strike="noStrike" kern="1200" cap="none" spc="0" normalizeH="0" baseline="0" noProof="0" dirty="0">
                <a:ln>
                  <a:noFill/>
                </a:ln>
                <a:solidFill>
                  <a:srgbClr val="333399"/>
                </a:solidFill>
                <a:effectLst/>
                <a:uLnTx/>
                <a:uFillTx/>
                <a:latin typeface="Comic Sans MS"/>
                <a:ea typeface="Times New Roman"/>
              </a:rPr>
              <a:t>c</a:t>
            </a:r>
            <a:r>
              <a:rPr kumimoji="0" lang="en-US" sz="2800" b="0" i="0" u="none" strike="noStrike" kern="1200" cap="none" spc="0" normalizeH="0" baseline="0" noProof="0" dirty="0">
                <a:ln>
                  <a:noFill/>
                </a:ln>
                <a:solidFill>
                  <a:srgbClr val="333399"/>
                </a:solidFill>
                <a:effectLst/>
                <a:uLnTx/>
                <a:uFillTx/>
                <a:latin typeface="Comic Sans MS"/>
                <a:ea typeface="Times New Roman"/>
              </a:rPr>
              <a:t>) the higher setting.</a:t>
            </a:r>
          </a:p>
        </p:txBody>
      </p:sp>
    </p:spTree>
    <p:extLst>
      <p:ext uri="{BB962C8B-B14F-4D97-AF65-F5344CB8AC3E}">
        <p14:creationId xmlns:p14="http://schemas.microsoft.com/office/powerpoint/2010/main" val="3654246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3"/>
          <p:cNvSpPr txBox="1">
            <a:spLocks noChangeArrowheads="1"/>
          </p:cNvSpPr>
          <p:nvPr/>
        </p:nvSpPr>
        <p:spPr bwMode="auto">
          <a:xfrm>
            <a:off x="983411" y="2209800"/>
            <a:ext cx="10308565"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wires used in homes to carry electricity have very low resistance. However, if the current is high enough, the power will increase and the wires can become hot enough to start a fire.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To avoid this, we use fuses or circuit breakers, which disconnect when the current goes above a predetermined value.</a:t>
            </a:r>
          </a:p>
        </p:txBody>
      </p:sp>
      <p:sp>
        <p:nvSpPr>
          <p:cNvPr id="62467" name="Rectangle 4"/>
          <p:cNvSpPr>
            <a:spLocks noGrp="1" noChangeArrowheads="1"/>
          </p:cNvSpPr>
          <p:nvPr>
            <p:ph type="title"/>
          </p:nvPr>
        </p:nvSpPr>
        <p:spPr/>
        <p:txBody>
          <a:bodyPr/>
          <a:lstStyle/>
          <a:p>
            <a:pPr eaLnBrk="1" hangingPunct="1"/>
            <a:r>
              <a:rPr lang="en-US" altLang="en-US" smtClean="0"/>
              <a:t>25-6 Power in Household Circuits</a:t>
            </a:r>
          </a:p>
        </p:txBody>
      </p:sp>
    </p:spTree>
    <p:extLst>
      <p:ext uri="{BB962C8B-B14F-4D97-AF65-F5344CB8AC3E}">
        <p14:creationId xmlns:p14="http://schemas.microsoft.com/office/powerpoint/2010/main" val="1989189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1981200" y="1638300"/>
            <a:ext cx="8382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Fuses are one-use items – if they blow, the fuse is destroyed and must be replaced.</a:t>
            </a:r>
          </a:p>
        </p:txBody>
      </p:sp>
      <p:sp>
        <p:nvSpPr>
          <p:cNvPr id="63491" name="Rectangle 5"/>
          <p:cNvSpPr>
            <a:spLocks noGrp="1" noChangeArrowheads="1"/>
          </p:cNvSpPr>
          <p:nvPr>
            <p:ph type="title"/>
          </p:nvPr>
        </p:nvSpPr>
        <p:spPr/>
        <p:txBody>
          <a:bodyPr/>
          <a:lstStyle/>
          <a:p>
            <a:pPr eaLnBrk="1" hangingPunct="1"/>
            <a:r>
              <a:rPr lang="en-US" altLang="en-US" smtClean="0"/>
              <a:t>25-6 Power in Household Circuits</a:t>
            </a:r>
          </a:p>
        </p:txBody>
      </p:sp>
      <p:pic>
        <p:nvPicPr>
          <p:cNvPr id="63492" name="Picture 7" descr="Figure_25_19a"/>
          <p:cNvPicPr>
            <a:picLocks noChangeAspect="1" noChangeArrowheads="1"/>
          </p:cNvPicPr>
          <p:nvPr/>
        </p:nvPicPr>
        <p:blipFill>
          <a:blip r:embed="rId3">
            <a:extLst>
              <a:ext uri="{28A0092B-C50C-407E-A947-70E740481C1C}">
                <a14:useLocalDpi xmlns:a14="http://schemas.microsoft.com/office/drawing/2010/main" val="0"/>
              </a:ext>
            </a:extLst>
          </a:blip>
          <a:srcRect b="2769"/>
          <a:stretch>
            <a:fillRect/>
          </a:stretch>
        </p:blipFill>
        <p:spPr bwMode="auto">
          <a:xfrm>
            <a:off x="3795713" y="2590801"/>
            <a:ext cx="4584700"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Rectangle 8"/>
          <p:cNvSpPr>
            <a:spLocks noChangeArrowheads="1"/>
          </p:cNvSpPr>
          <p:nvPr/>
        </p:nvSpPr>
        <p:spPr bwMode="auto">
          <a:xfrm>
            <a:off x="4267200" y="6083300"/>
            <a:ext cx="6477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371996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3"/>
          <p:cNvSpPr txBox="1">
            <a:spLocks noChangeArrowheads="1"/>
          </p:cNvSpPr>
          <p:nvPr/>
        </p:nvSpPr>
        <p:spPr bwMode="auto">
          <a:xfrm>
            <a:off x="1524000" y="1628775"/>
            <a:ext cx="899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Circuit breakers, which are now much more common in homes than they once were, are switches that will open if the current is too high; they can then be reset.</a:t>
            </a:r>
          </a:p>
        </p:txBody>
      </p:sp>
      <p:sp>
        <p:nvSpPr>
          <p:cNvPr id="64515" name="Rectangle 5"/>
          <p:cNvSpPr>
            <a:spLocks noGrp="1" noChangeArrowheads="1"/>
          </p:cNvSpPr>
          <p:nvPr>
            <p:ph type="title"/>
          </p:nvPr>
        </p:nvSpPr>
        <p:spPr>
          <a:xfrm>
            <a:off x="2005012" y="202510"/>
            <a:ext cx="8029575" cy="1143000"/>
          </a:xfrm>
        </p:spPr>
        <p:txBody>
          <a:bodyPr/>
          <a:lstStyle/>
          <a:p>
            <a:pPr eaLnBrk="1" hangingPunct="1"/>
            <a:r>
              <a:rPr lang="en-US" altLang="en-US" dirty="0" smtClean="0"/>
              <a:t>25-6 Power in Household Circuits</a:t>
            </a:r>
          </a:p>
        </p:txBody>
      </p:sp>
      <p:pic>
        <p:nvPicPr>
          <p:cNvPr id="64516" name="Picture 7" descr="Figure_25_19b"/>
          <p:cNvPicPr>
            <a:picLocks noChangeAspect="1" noChangeArrowheads="1"/>
          </p:cNvPicPr>
          <p:nvPr/>
        </p:nvPicPr>
        <p:blipFill>
          <a:blip r:embed="rId3">
            <a:extLst>
              <a:ext uri="{28A0092B-C50C-407E-A947-70E740481C1C}">
                <a14:useLocalDpi xmlns:a14="http://schemas.microsoft.com/office/drawing/2010/main" val="0"/>
              </a:ext>
            </a:extLst>
          </a:blip>
          <a:srcRect b="2478"/>
          <a:stretch>
            <a:fillRect/>
          </a:stretch>
        </p:blipFill>
        <p:spPr bwMode="auto">
          <a:xfrm>
            <a:off x="2028826" y="3103564"/>
            <a:ext cx="4752975"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8" descr="Figure_25_19c"/>
          <p:cNvPicPr>
            <a:picLocks noChangeAspect="1" noChangeArrowheads="1"/>
          </p:cNvPicPr>
          <p:nvPr/>
        </p:nvPicPr>
        <p:blipFill>
          <a:blip r:embed="rId4">
            <a:extLst>
              <a:ext uri="{28A0092B-C50C-407E-A947-70E740481C1C}">
                <a14:useLocalDpi xmlns:a14="http://schemas.microsoft.com/office/drawing/2010/main" val="0"/>
              </a:ext>
            </a:extLst>
          </a:blip>
          <a:srcRect b="2910"/>
          <a:stretch>
            <a:fillRect/>
          </a:stretch>
        </p:blipFill>
        <p:spPr bwMode="auto">
          <a:xfrm>
            <a:off x="7432675" y="2859088"/>
            <a:ext cx="2687638"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0018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title"/>
          </p:nvPr>
        </p:nvSpPr>
        <p:spPr/>
        <p:txBody>
          <a:bodyPr/>
          <a:lstStyle/>
          <a:p>
            <a:pPr eaLnBrk="1" hangingPunct="1"/>
            <a:r>
              <a:rPr lang="en-US" altLang="en-US" smtClean="0"/>
              <a:t>25-6 Power in Household Circuits</a:t>
            </a:r>
          </a:p>
        </p:txBody>
      </p:sp>
      <p:sp>
        <p:nvSpPr>
          <p:cNvPr id="65539" name="Text Box 5"/>
          <p:cNvSpPr txBox="1">
            <a:spLocks noChangeArrowheads="1"/>
          </p:cNvSpPr>
          <p:nvPr/>
        </p:nvSpPr>
        <p:spPr bwMode="auto">
          <a:xfrm>
            <a:off x="301925" y="2289176"/>
            <a:ext cx="625127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Example 25-11: Will a fuse blow?</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Determine the total current drawn by all the devices in the circuit shown.</a:t>
            </a:r>
          </a:p>
        </p:txBody>
      </p:sp>
      <p:pic>
        <p:nvPicPr>
          <p:cNvPr id="65540" name="Picture 7" descr="Figure_25_20"/>
          <p:cNvPicPr>
            <a:picLocks noChangeAspect="1" noChangeArrowheads="1"/>
          </p:cNvPicPr>
          <p:nvPr/>
        </p:nvPicPr>
        <p:blipFill>
          <a:blip r:embed="rId3">
            <a:extLst>
              <a:ext uri="{28A0092B-C50C-407E-A947-70E740481C1C}">
                <a14:useLocalDpi xmlns:a14="http://schemas.microsoft.com/office/drawing/2010/main" val="0"/>
              </a:ext>
            </a:extLst>
          </a:blip>
          <a:srcRect b="2376"/>
          <a:stretch>
            <a:fillRect/>
          </a:stretch>
        </p:blipFill>
        <p:spPr bwMode="auto">
          <a:xfrm>
            <a:off x="6935788" y="854075"/>
            <a:ext cx="2857500"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370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smtClean="0"/>
              <a:t>25-6 Power in Household Circuits</a:t>
            </a:r>
          </a:p>
        </p:txBody>
      </p:sp>
      <p:sp>
        <p:nvSpPr>
          <p:cNvPr id="66563" name="Text Box 3"/>
          <p:cNvSpPr txBox="1">
            <a:spLocks noChangeArrowheads="1"/>
          </p:cNvSpPr>
          <p:nvPr/>
        </p:nvSpPr>
        <p:spPr bwMode="auto">
          <a:xfrm>
            <a:off x="1828800" y="2209800"/>
            <a:ext cx="83820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Conceptual Example 25-12: A dangerous extension cord.</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Your 1800-W portable electric heater is too far from your desk to warm your feet. Its cord is too short, so you plug it into an extension cord rated at 11 A. Why is this dangerous?</a:t>
            </a:r>
          </a:p>
        </p:txBody>
      </p:sp>
    </p:spTree>
    <p:extLst>
      <p:ext uri="{BB962C8B-B14F-4D97-AF65-F5344CB8AC3E}">
        <p14:creationId xmlns:p14="http://schemas.microsoft.com/office/powerpoint/2010/main" val="2013561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457201" y="2438401"/>
            <a:ext cx="579596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Current from a battery flows steadily in one direction (direct current, DC). Current from a power plant varies </a:t>
            </a:r>
            <a:r>
              <a:rPr kumimoji="0" lang="en-US" altLang="en-US" sz="2800" b="1" i="0" u="none" strike="noStrike" kern="1200" cap="none" spc="0" normalizeH="0" baseline="0" noProof="0" dirty="0" err="1">
                <a:ln>
                  <a:noFill/>
                </a:ln>
                <a:solidFill>
                  <a:srgbClr val="333399"/>
                </a:solidFill>
                <a:effectLst/>
                <a:uLnTx/>
                <a:uFillTx/>
                <a:latin typeface="Comic Sans MS" panose="030F0702030302020204" pitchFamily="66" charset="0"/>
                <a:ea typeface="MS PGothic" panose="020B0600070205080204" pitchFamily="34" charset="-128"/>
              </a:rPr>
              <a:t>sinusoidally</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(alternating current, AC).</a:t>
            </a:r>
          </a:p>
        </p:txBody>
      </p:sp>
      <p:sp>
        <p:nvSpPr>
          <p:cNvPr id="45059" name="Rectangle 5"/>
          <p:cNvSpPr>
            <a:spLocks noGrp="1" noChangeArrowheads="1"/>
          </p:cNvSpPr>
          <p:nvPr>
            <p:ph type="title"/>
          </p:nvPr>
        </p:nvSpPr>
        <p:spPr>
          <a:xfrm>
            <a:off x="2362200" y="152400"/>
            <a:ext cx="6127750" cy="1143000"/>
          </a:xfrm>
        </p:spPr>
        <p:txBody>
          <a:bodyPr/>
          <a:lstStyle/>
          <a:p>
            <a:pPr eaLnBrk="1" hangingPunct="1"/>
            <a:r>
              <a:rPr lang="en-US" altLang="en-US" dirty="0" smtClean="0"/>
              <a:t>25-7 Alternating Current</a:t>
            </a:r>
          </a:p>
        </p:txBody>
      </p:sp>
      <p:pic>
        <p:nvPicPr>
          <p:cNvPr id="45060" name="Picture 7" descr="Figure_25_21"/>
          <p:cNvPicPr>
            <a:picLocks noChangeAspect="1" noChangeArrowheads="1"/>
          </p:cNvPicPr>
          <p:nvPr/>
        </p:nvPicPr>
        <p:blipFill>
          <a:blip r:embed="rId3">
            <a:extLst>
              <a:ext uri="{28A0092B-C50C-407E-A947-70E740481C1C}">
                <a14:useLocalDpi xmlns:a14="http://schemas.microsoft.com/office/drawing/2010/main" val="0"/>
              </a:ext>
            </a:extLst>
          </a:blip>
          <a:srcRect b="2422"/>
          <a:stretch>
            <a:fillRect/>
          </a:stretch>
        </p:blipFill>
        <p:spPr bwMode="auto">
          <a:xfrm>
            <a:off x="6253164" y="1154113"/>
            <a:ext cx="4092575" cy="511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8"/>
          <p:cNvSpPr>
            <a:spLocks noChangeArrowheads="1"/>
          </p:cNvSpPr>
          <p:nvPr/>
        </p:nvSpPr>
        <p:spPr bwMode="auto">
          <a:xfrm>
            <a:off x="8064500" y="2959100"/>
            <a:ext cx="381000" cy="355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
        <p:nvSpPr>
          <p:cNvPr id="45062" name="Rectangle 9"/>
          <p:cNvSpPr>
            <a:spLocks noChangeArrowheads="1"/>
          </p:cNvSpPr>
          <p:nvPr/>
        </p:nvSpPr>
        <p:spPr bwMode="auto">
          <a:xfrm>
            <a:off x="8051800" y="5943600"/>
            <a:ext cx="381000" cy="355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14769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1963738" y="1752601"/>
            <a:ext cx="8094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The voltage varies sinusoidally with time:</a:t>
            </a:r>
          </a:p>
        </p:txBody>
      </p:sp>
      <p:sp>
        <p:nvSpPr>
          <p:cNvPr id="46083" name="Text Box 5"/>
          <p:cNvSpPr txBox="1">
            <a:spLocks noChangeArrowheads="1"/>
          </p:cNvSpPr>
          <p:nvPr/>
        </p:nvSpPr>
        <p:spPr bwMode="auto">
          <a:xfrm>
            <a:off x="1673226" y="3297238"/>
            <a:ext cx="72437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as does the current:</a:t>
            </a:r>
          </a:p>
        </p:txBody>
      </p:sp>
      <p:sp>
        <p:nvSpPr>
          <p:cNvPr id="46084" name="Rectangle 8"/>
          <p:cNvSpPr>
            <a:spLocks noGrp="1" noChangeArrowheads="1"/>
          </p:cNvSpPr>
          <p:nvPr>
            <p:ph type="title"/>
          </p:nvPr>
        </p:nvSpPr>
        <p:spPr/>
        <p:txBody>
          <a:bodyPr/>
          <a:lstStyle/>
          <a:p>
            <a:pPr eaLnBrk="1" hangingPunct="1"/>
            <a:r>
              <a:rPr lang="en-US" altLang="en-US" smtClean="0"/>
              <a:t>25-7 Alternating Current</a:t>
            </a:r>
          </a:p>
        </p:txBody>
      </p:sp>
      <p:pic>
        <p:nvPicPr>
          <p:cNvPr id="46085" name="Picture 14" descr="25-8"/>
          <p:cNvPicPr>
            <a:picLocks noChangeAspect="1" noChangeArrowheads="1"/>
          </p:cNvPicPr>
          <p:nvPr/>
        </p:nvPicPr>
        <p:blipFill>
          <a:blip r:embed="rId2">
            <a:extLst>
              <a:ext uri="{28A0092B-C50C-407E-A947-70E740481C1C}">
                <a14:useLocalDpi xmlns:a14="http://schemas.microsoft.com/office/drawing/2010/main" val="0"/>
              </a:ext>
            </a:extLst>
          </a:blip>
          <a:srcRect r="49980"/>
          <a:stretch>
            <a:fillRect/>
          </a:stretch>
        </p:blipFill>
        <p:spPr bwMode="auto">
          <a:xfrm>
            <a:off x="707366" y="3841750"/>
            <a:ext cx="648877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6" name="Group 17"/>
          <p:cNvGrpSpPr>
            <a:grpSpLocks/>
          </p:cNvGrpSpPr>
          <p:nvPr/>
        </p:nvGrpSpPr>
        <p:grpSpPr bwMode="auto">
          <a:xfrm>
            <a:off x="2057400" y="2276476"/>
            <a:ext cx="6324600" cy="1020763"/>
            <a:chOff x="1750" y="1080"/>
            <a:chExt cx="2132" cy="326"/>
          </a:xfrm>
        </p:grpSpPr>
        <p:pic>
          <p:nvPicPr>
            <p:cNvPr id="46089" name="Picture 13" descr="p664-1"/>
            <p:cNvPicPr>
              <a:picLocks noChangeAspect="1" noChangeArrowheads="1"/>
            </p:cNvPicPr>
            <p:nvPr/>
          </p:nvPicPr>
          <p:blipFill>
            <a:blip r:embed="rId3">
              <a:extLst>
                <a:ext uri="{28A0092B-C50C-407E-A947-70E740481C1C}">
                  <a14:useLocalDpi xmlns:a14="http://schemas.microsoft.com/office/drawing/2010/main" val="0"/>
                </a:ext>
              </a:extLst>
            </a:blip>
            <a:srcRect r="7335"/>
            <a:stretch>
              <a:fillRect/>
            </a:stretch>
          </p:blipFill>
          <p:spPr bwMode="auto">
            <a:xfrm>
              <a:off x="1750" y="1080"/>
              <a:ext cx="207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Text Box 15"/>
            <p:cNvSpPr txBox="1">
              <a:spLocks noChangeArrowheads="1"/>
            </p:cNvSpPr>
            <p:nvPr/>
          </p:nvSpPr>
          <p:spPr bwMode="auto">
            <a:xfrm>
              <a:off x="3766" y="1174"/>
              <a:ext cx="116"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a:t>
              </a:r>
            </a:p>
          </p:txBody>
        </p:sp>
      </p:grpSp>
      <p:sp>
        <p:nvSpPr>
          <p:cNvPr id="46087" name="TextBox 1"/>
          <p:cNvSpPr txBox="1">
            <a:spLocks noChangeArrowheads="1"/>
          </p:cNvSpPr>
          <p:nvPr/>
        </p:nvSpPr>
        <p:spPr bwMode="auto">
          <a:xfrm>
            <a:off x="1224951" y="5162550"/>
            <a:ext cx="1027406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chemeClr val="accent1">
                    <a:lumMod val="25000"/>
                  </a:schemeClr>
                </a:solidFill>
                <a:effectLst/>
                <a:uLnTx/>
                <a:uFillTx/>
                <a:latin typeface="Gabriola" panose="04040605051002020D02" pitchFamily="82" charset="0"/>
                <a:ea typeface="MS PGothic" panose="020B0600070205080204" pitchFamily="34" charset="-128"/>
              </a:rPr>
              <a:t>f</a:t>
            </a:r>
            <a:r>
              <a:rPr kumimoji="0" lang="en-US" altLang="en-US" sz="4000" b="0" i="0" u="none" strike="noStrike" kern="1200" cap="none" spc="0" normalizeH="0" baseline="0" noProof="0" dirty="0">
                <a:ln>
                  <a:noFill/>
                </a:ln>
                <a:solidFill>
                  <a:schemeClr val="accent1">
                    <a:lumMod val="25000"/>
                  </a:schemeClr>
                </a:solidFill>
                <a:effectLst/>
                <a:uLnTx/>
                <a:uFillTx/>
                <a:ea typeface="MS PGothic" panose="020B0600070205080204" pitchFamily="34" charset="-128"/>
              </a:rPr>
              <a:t> </a:t>
            </a:r>
            <a:r>
              <a:rPr kumimoji="0" lang="en-US" altLang="en-US" sz="2400" b="1" i="0" u="none" strike="noStrike" kern="1200" cap="none" spc="0" normalizeH="0" baseline="0" noProof="0" dirty="0">
                <a:ln>
                  <a:noFill/>
                </a:ln>
                <a:solidFill>
                  <a:schemeClr val="accent1">
                    <a:lumMod val="25000"/>
                  </a:schemeClr>
                </a:solidFill>
                <a:effectLst/>
                <a:uLnTx/>
                <a:uFillTx/>
                <a:ea typeface="MS PGothic" panose="020B0600070205080204" pitchFamily="34" charset="-128"/>
              </a:rPr>
              <a:t>is the frequency, and is 60Hz in the US and Canada,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chemeClr val="accent1">
                    <a:lumMod val="25000"/>
                  </a:schemeClr>
                </a:solidFill>
                <a:effectLst/>
                <a:uLnTx/>
                <a:uFillTx/>
                <a:ea typeface="MS PGothic" panose="020B0600070205080204" pitchFamily="34" charset="-128"/>
              </a:rPr>
              <a:t>and 50Hz in Europe</a:t>
            </a:r>
          </a:p>
        </p:txBody>
      </p:sp>
      <p:sp>
        <p:nvSpPr>
          <p:cNvPr id="46088" name="TextBox 2"/>
          <p:cNvSpPr txBox="1">
            <a:spLocks noChangeArrowheads="1"/>
          </p:cNvSpPr>
          <p:nvPr/>
        </p:nvSpPr>
        <p:spPr bwMode="auto">
          <a:xfrm>
            <a:off x="7343775" y="4240540"/>
            <a:ext cx="40607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chemeClr val="accent6"/>
                </a:solidFill>
                <a:effectLst/>
                <a:uLnTx/>
                <a:uFillTx/>
                <a:latin typeface="Comic Sans MS" panose="030F0702030302020204" pitchFamily="66" charset="0"/>
                <a:ea typeface="MS PGothic" panose="020B0600070205080204" pitchFamily="34" charset="-128"/>
              </a:rPr>
              <a:t>I</a:t>
            </a:r>
            <a:r>
              <a:rPr kumimoji="0" lang="en-US" altLang="en-US" sz="2800" b="1" i="0" u="none" strike="noStrike" kern="1200" cap="none" spc="0" normalizeH="0" baseline="-25000" noProof="0" dirty="0">
                <a:ln>
                  <a:noFill/>
                </a:ln>
                <a:solidFill>
                  <a:schemeClr val="accent6"/>
                </a:solidFill>
                <a:effectLst/>
                <a:uLnTx/>
                <a:uFillTx/>
                <a:latin typeface="Comic Sans MS" panose="030F0702030302020204" pitchFamily="66" charset="0"/>
                <a:ea typeface="MS PGothic" panose="020B0600070205080204" pitchFamily="34" charset="-128"/>
              </a:rPr>
              <a:t>0</a:t>
            </a:r>
            <a:r>
              <a:rPr kumimoji="0" lang="en-US" altLang="en-US" sz="2800" b="1" i="0" u="none" strike="noStrike" kern="1200" cap="none" spc="0" normalizeH="0" baseline="0" noProof="0" dirty="0">
                <a:ln>
                  <a:noFill/>
                </a:ln>
                <a:solidFill>
                  <a:schemeClr val="accent6"/>
                </a:solidFill>
                <a:effectLst/>
                <a:uLnTx/>
                <a:uFillTx/>
                <a:latin typeface="Comic Sans MS" panose="030F0702030302020204" pitchFamily="66" charset="0"/>
                <a:ea typeface="MS PGothic" panose="020B0600070205080204" pitchFamily="34" charset="-128"/>
              </a:rPr>
              <a:t> is the peak current</a:t>
            </a:r>
          </a:p>
        </p:txBody>
      </p:sp>
    </p:spTree>
    <p:extLst>
      <p:ext uri="{BB962C8B-B14F-4D97-AF65-F5344CB8AC3E}">
        <p14:creationId xmlns:p14="http://schemas.microsoft.com/office/powerpoint/2010/main" val="415831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3"/>
          <p:cNvSpPr txBox="1">
            <a:spLocks noChangeArrowheads="1"/>
          </p:cNvSpPr>
          <p:nvPr/>
        </p:nvSpPr>
        <p:spPr bwMode="auto">
          <a:xfrm>
            <a:off x="2020889" y="1981200"/>
            <a:ext cx="78009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The resistance of a wire is directly proportional to its length and inversely proportional to its cross-sectional area:</a:t>
            </a:r>
          </a:p>
        </p:txBody>
      </p:sp>
      <p:sp>
        <p:nvSpPr>
          <p:cNvPr id="52227" name="Text Box 6"/>
          <p:cNvSpPr txBox="1">
            <a:spLocks noChangeArrowheads="1"/>
          </p:cNvSpPr>
          <p:nvPr/>
        </p:nvSpPr>
        <p:spPr bwMode="auto">
          <a:xfrm>
            <a:off x="1828800" y="5029200"/>
            <a:ext cx="868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The constant </a:t>
            </a:r>
            <a:r>
              <a:rPr kumimoji="0" lang="el-GR" altLang="en-US" sz="2800" b="1" i="1"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Times New Roman" panose="02020603050405020304" pitchFamily="18" charset="0"/>
              </a:rPr>
              <a:t>ρ</a:t>
            </a:r>
            <a:r>
              <a:rPr kumimoji="0" lang="en-US" altLang="en-US" sz="2800" b="1" i="0"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 the resistivity</a:t>
            </a:r>
            <a:r>
              <a:rPr kumimoji="0" lang="en-US" altLang="en-US" sz="28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 </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is characteristic of the material.</a:t>
            </a:r>
            <a:r>
              <a:rPr kumimoji="0" lang="el-GR"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t>
            </a:r>
            <a:r>
              <a:rPr kumimoji="0" lang="el-GR" altLang="en-US" sz="2800" b="1" i="1"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Times New Roman" panose="02020603050405020304" pitchFamily="18" charset="0"/>
              </a:rPr>
              <a:t>ρ</a:t>
            </a:r>
            <a:r>
              <a:rPr kumimoji="0" lang="en-US" altLang="en-US" sz="28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 is in </a:t>
            </a:r>
            <a:r>
              <a:rPr kumimoji="0" lang="el-GR" altLang="en-US" sz="2800" b="1" i="0" u="none" strike="noStrike" kern="1200" cap="none" spc="0" normalizeH="0" baseline="0" noProof="0">
                <a:ln>
                  <a:noFill/>
                </a:ln>
                <a:solidFill>
                  <a:srgbClr val="FF0000"/>
                </a:solidFill>
                <a:effectLst/>
                <a:uLnTx/>
                <a:uFillTx/>
                <a:latin typeface="Comic Sans MS" panose="030F0702030302020204" pitchFamily="66" charset="0"/>
                <a:ea typeface="Gulim" panose="020B0600000101010101" pitchFamily="34" charset="-127"/>
              </a:rPr>
              <a:t>Ω</a:t>
            </a:r>
            <a:r>
              <a:rPr kumimoji="0" lang="en-US" altLang="en-US" sz="2800" b="1" i="0" u="none" strike="noStrike" kern="1200" cap="none" spc="0" normalizeH="0" baseline="0" noProof="0">
                <a:ln>
                  <a:noFill/>
                </a:ln>
                <a:solidFill>
                  <a:srgbClr val="FF0000"/>
                </a:solidFill>
                <a:effectLst/>
                <a:uLnTx/>
                <a:uFillTx/>
                <a:latin typeface="Comic Sans MS" panose="030F0702030302020204" pitchFamily="66" charset="0"/>
                <a:ea typeface="Gulim" panose="020B0600000101010101" pitchFamily="34" charset="-127"/>
              </a:rPr>
              <a:t>.m</a:t>
            </a:r>
            <a:r>
              <a:rPr kumimoji="0" lang="en-US" altLang="en-US" sz="28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 </a:t>
            </a:r>
            <a:endParaRPr kumimoji="0" lang="el-GR" altLang="en-US" sz="28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52228" name="Rectangle 7"/>
          <p:cNvSpPr>
            <a:spLocks noGrp="1" noChangeArrowheads="1"/>
          </p:cNvSpPr>
          <p:nvPr>
            <p:ph type="title"/>
          </p:nvPr>
        </p:nvSpPr>
        <p:spPr/>
        <p:txBody>
          <a:bodyPr/>
          <a:lstStyle/>
          <a:p>
            <a:pPr eaLnBrk="1" hangingPunct="1"/>
            <a:r>
              <a:rPr lang="en-US" altLang="en-US" smtClean="0"/>
              <a:t>25-4 Resistivity</a:t>
            </a:r>
          </a:p>
        </p:txBody>
      </p:sp>
      <p:pic>
        <p:nvPicPr>
          <p:cNvPr id="52229" name="Picture 9" descr="25-3"/>
          <p:cNvPicPr>
            <a:picLocks noChangeAspect="1" noChangeArrowheads="1"/>
          </p:cNvPicPr>
          <p:nvPr/>
        </p:nvPicPr>
        <p:blipFill>
          <a:blip r:embed="rId2">
            <a:extLst>
              <a:ext uri="{28A0092B-C50C-407E-A947-70E740481C1C}">
                <a14:useLocalDpi xmlns:a14="http://schemas.microsoft.com/office/drawing/2010/main" val="0"/>
              </a:ext>
            </a:extLst>
          </a:blip>
          <a:srcRect r="78000"/>
          <a:stretch>
            <a:fillRect/>
          </a:stretch>
        </p:blipFill>
        <p:spPr bwMode="auto">
          <a:xfrm>
            <a:off x="4419600" y="3505200"/>
            <a:ext cx="2895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250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1611313" y="990600"/>
            <a:ext cx="891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Multiplying the current and the voltage gives the power:</a:t>
            </a:r>
          </a:p>
        </p:txBody>
      </p:sp>
      <p:sp>
        <p:nvSpPr>
          <p:cNvPr id="47107" name="Rectangle 6"/>
          <p:cNvSpPr>
            <a:spLocks noGrp="1" noChangeArrowheads="1"/>
          </p:cNvSpPr>
          <p:nvPr>
            <p:ph type="title"/>
          </p:nvPr>
        </p:nvSpPr>
        <p:spPr>
          <a:xfrm>
            <a:off x="2651125" y="6350"/>
            <a:ext cx="6813550" cy="1143000"/>
          </a:xfrm>
        </p:spPr>
        <p:txBody>
          <a:bodyPr/>
          <a:lstStyle/>
          <a:p>
            <a:pPr eaLnBrk="1" hangingPunct="1"/>
            <a:r>
              <a:rPr lang="en-US" altLang="en-US" smtClean="0"/>
              <a:t>25-7 Alternating Current</a:t>
            </a:r>
          </a:p>
        </p:txBody>
      </p:sp>
      <p:pic>
        <p:nvPicPr>
          <p:cNvPr id="47108" name="Picture 11" descr="Figure_25_22"/>
          <p:cNvPicPr>
            <a:picLocks noChangeAspect="1" noChangeArrowheads="1"/>
          </p:cNvPicPr>
          <p:nvPr/>
        </p:nvPicPr>
        <p:blipFill>
          <a:blip r:embed="rId3">
            <a:extLst>
              <a:ext uri="{28A0092B-C50C-407E-A947-70E740481C1C}">
                <a14:useLocalDpi xmlns:a14="http://schemas.microsoft.com/office/drawing/2010/main" val="0"/>
              </a:ext>
            </a:extLst>
          </a:blip>
          <a:srcRect b="3238"/>
          <a:stretch>
            <a:fillRect/>
          </a:stretch>
        </p:blipFill>
        <p:spPr bwMode="auto">
          <a:xfrm>
            <a:off x="1905001" y="3254375"/>
            <a:ext cx="73755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2" descr="p66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236789"/>
            <a:ext cx="57912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Box 1"/>
          <p:cNvSpPr txBox="1">
            <a:spLocks noChangeArrowheads="1"/>
          </p:cNvSpPr>
          <p:nvPr/>
        </p:nvSpPr>
        <p:spPr bwMode="auto">
          <a:xfrm>
            <a:off x="7620001" y="4691064"/>
            <a:ext cx="27035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t>This the average power</a:t>
            </a:r>
          </a:p>
        </p:txBody>
      </p:sp>
    </p:spTree>
    <p:extLst>
      <p:ext uri="{BB962C8B-B14F-4D97-AF65-F5344CB8AC3E}">
        <p14:creationId xmlns:p14="http://schemas.microsoft.com/office/powerpoint/2010/main" val="2138960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5"/>
          <p:cNvSpPr txBox="1">
            <a:spLocks noChangeArrowheads="1"/>
          </p:cNvSpPr>
          <p:nvPr/>
        </p:nvSpPr>
        <p:spPr bwMode="auto">
          <a:xfrm>
            <a:off x="1844676" y="2133600"/>
            <a:ext cx="82407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Usually we are interested in the average power:</a:t>
            </a:r>
          </a:p>
        </p:txBody>
      </p:sp>
      <p:sp>
        <p:nvSpPr>
          <p:cNvPr id="48131" name="Rectangle 8"/>
          <p:cNvSpPr>
            <a:spLocks noGrp="1" noChangeArrowheads="1"/>
          </p:cNvSpPr>
          <p:nvPr>
            <p:ph type="title"/>
          </p:nvPr>
        </p:nvSpPr>
        <p:spPr/>
        <p:txBody>
          <a:bodyPr/>
          <a:lstStyle/>
          <a:p>
            <a:pPr eaLnBrk="1" hangingPunct="1"/>
            <a:r>
              <a:rPr lang="en-US" altLang="en-US" smtClean="0"/>
              <a:t>25-7 Alternating Current</a:t>
            </a:r>
          </a:p>
        </p:txBody>
      </p:sp>
      <p:pic>
        <p:nvPicPr>
          <p:cNvPr id="48132" name="Picture 15" descr="p664-3"/>
          <p:cNvPicPr>
            <a:picLocks noChangeAspect="1" noChangeArrowheads="1"/>
          </p:cNvPicPr>
          <p:nvPr/>
        </p:nvPicPr>
        <p:blipFill>
          <a:blip r:embed="rId2">
            <a:extLst>
              <a:ext uri="{28A0092B-C50C-407E-A947-70E740481C1C}">
                <a14:useLocalDpi xmlns:a14="http://schemas.microsoft.com/office/drawing/2010/main" val="0"/>
              </a:ext>
            </a:extLst>
          </a:blip>
          <a:srcRect r="15501"/>
          <a:stretch>
            <a:fillRect/>
          </a:stretch>
        </p:blipFill>
        <p:spPr bwMode="auto">
          <a:xfrm>
            <a:off x="4124326" y="2984171"/>
            <a:ext cx="2944812"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16" descr="p66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4326" y="4400550"/>
            <a:ext cx="3681412"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600467" y="5802642"/>
            <a:ext cx="7848623" cy="523220"/>
          </a:xfrm>
          <a:prstGeom prst="rect">
            <a:avLst/>
          </a:prstGeom>
          <a:noFill/>
        </p:spPr>
        <p:txBody>
          <a:bodyPr wrap="none" rtlCol="0">
            <a:spAutoFit/>
          </a:bodyPr>
          <a:lstStyle/>
          <a:p>
            <a:r>
              <a:rPr lang="en-US" sz="2800" dirty="0" smtClean="0">
                <a:solidFill>
                  <a:srgbClr val="0070C0"/>
                </a:solidFill>
              </a:rPr>
              <a:t>I</a:t>
            </a:r>
            <a:r>
              <a:rPr lang="en-US" sz="2800" baseline="-25000" dirty="0" smtClean="0">
                <a:solidFill>
                  <a:srgbClr val="0070C0"/>
                </a:solidFill>
              </a:rPr>
              <a:t>0</a:t>
            </a:r>
            <a:r>
              <a:rPr lang="en-US" sz="2800" dirty="0" smtClean="0">
                <a:solidFill>
                  <a:srgbClr val="0070C0"/>
                </a:solidFill>
              </a:rPr>
              <a:t> and V</a:t>
            </a:r>
            <a:r>
              <a:rPr lang="en-US" sz="2800" baseline="-25000" dirty="0" smtClean="0">
                <a:solidFill>
                  <a:srgbClr val="0070C0"/>
                </a:solidFill>
              </a:rPr>
              <a:t>0</a:t>
            </a:r>
            <a:r>
              <a:rPr lang="en-US" sz="2800" dirty="0" smtClean="0">
                <a:solidFill>
                  <a:srgbClr val="0070C0"/>
                </a:solidFill>
              </a:rPr>
              <a:t> are the maximum current and power</a:t>
            </a:r>
            <a:endParaRPr lang="en-US" sz="2800" dirty="0">
              <a:solidFill>
                <a:srgbClr val="0070C0"/>
              </a:solidFill>
            </a:endParaRPr>
          </a:p>
        </p:txBody>
      </p:sp>
    </p:spTree>
    <p:extLst>
      <p:ext uri="{BB962C8B-B14F-4D97-AF65-F5344CB8AC3E}">
        <p14:creationId xmlns:p14="http://schemas.microsoft.com/office/powerpoint/2010/main" val="817241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
          <p:cNvSpPr txBox="1">
            <a:spLocks noChangeArrowheads="1"/>
          </p:cNvSpPr>
          <p:nvPr/>
        </p:nvSpPr>
        <p:spPr bwMode="auto">
          <a:xfrm>
            <a:off x="1749426" y="2022476"/>
            <a:ext cx="83359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The current and voltage both have average values of zero, so we square them, take the average, then take the square root, yielding the root-mean-square (rms) value:</a:t>
            </a:r>
          </a:p>
        </p:txBody>
      </p:sp>
      <p:sp>
        <p:nvSpPr>
          <p:cNvPr id="49155" name="Rectangle 7"/>
          <p:cNvSpPr>
            <a:spLocks noGrp="1" noChangeArrowheads="1"/>
          </p:cNvSpPr>
          <p:nvPr>
            <p:ph type="title"/>
          </p:nvPr>
        </p:nvSpPr>
        <p:spPr/>
        <p:txBody>
          <a:bodyPr/>
          <a:lstStyle/>
          <a:p>
            <a:pPr eaLnBrk="1" hangingPunct="1"/>
            <a:r>
              <a:rPr lang="en-US" altLang="en-US" smtClean="0"/>
              <a:t>25-7 Alternating Current</a:t>
            </a:r>
          </a:p>
        </p:txBody>
      </p:sp>
      <p:pic>
        <p:nvPicPr>
          <p:cNvPr id="49156" name="Picture 9" descr="25-9ab"/>
          <p:cNvPicPr>
            <a:picLocks noChangeAspect="1" noChangeArrowheads="1"/>
          </p:cNvPicPr>
          <p:nvPr/>
        </p:nvPicPr>
        <p:blipFill>
          <a:blip r:embed="rId2">
            <a:extLst>
              <a:ext uri="{28A0092B-C50C-407E-A947-70E740481C1C}">
                <a14:useLocalDpi xmlns:a14="http://schemas.microsoft.com/office/drawing/2010/main" val="0"/>
              </a:ext>
            </a:extLst>
          </a:blip>
          <a:srcRect r="45317"/>
          <a:stretch>
            <a:fillRect/>
          </a:stretch>
        </p:blipFill>
        <p:spPr bwMode="auto">
          <a:xfrm>
            <a:off x="3505201" y="4343400"/>
            <a:ext cx="4824413"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2105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t>Problem 54</a:t>
            </a:r>
          </a:p>
        </p:txBody>
      </p:sp>
      <p:sp>
        <p:nvSpPr>
          <p:cNvPr id="50179" name="Rectangle 5"/>
          <p:cNvSpPr>
            <a:spLocks noChangeArrowheads="1"/>
          </p:cNvSpPr>
          <p:nvPr/>
        </p:nvSpPr>
        <p:spPr bwMode="auto">
          <a:xfrm>
            <a:off x="1000663" y="2438400"/>
            <a:ext cx="1058461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54.	(II) (a) What is the maximum instantaneous power dissipated by a 2.5-hp pump connected to a 240-Vrms  ac power source? (b) What is the maximum current passing through the pump?</a:t>
            </a:r>
          </a:p>
        </p:txBody>
      </p:sp>
    </p:spTree>
    <p:extLst>
      <p:ext uri="{BB962C8B-B14F-4D97-AF65-F5344CB8AC3E}">
        <p14:creationId xmlns:p14="http://schemas.microsoft.com/office/powerpoint/2010/main" val="3596417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p:cNvSpPr txBox="1">
            <a:spLocks noChangeArrowheads="1"/>
          </p:cNvSpPr>
          <p:nvPr/>
        </p:nvSpPr>
        <p:spPr bwMode="auto">
          <a:xfrm>
            <a:off x="1167442" y="1905299"/>
            <a:ext cx="1026255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Electrons in a conductor have large, random speeds just due to their temperature. When a potential difference is applied, the electrons also acquire an average drift velocity, which is generally considerably smaller than the thermal velocity.</a:t>
            </a:r>
          </a:p>
        </p:txBody>
      </p:sp>
      <p:sp>
        <p:nvSpPr>
          <p:cNvPr id="51203" name="Rectangle 6"/>
          <p:cNvSpPr>
            <a:spLocks noGrp="1" noChangeArrowheads="1"/>
          </p:cNvSpPr>
          <p:nvPr>
            <p:ph type="title"/>
          </p:nvPr>
        </p:nvSpPr>
        <p:spPr>
          <a:xfrm>
            <a:off x="1524000" y="0"/>
            <a:ext cx="9144000" cy="1836738"/>
          </a:xfrm>
        </p:spPr>
        <p:txBody>
          <a:bodyPr/>
          <a:lstStyle/>
          <a:p>
            <a:pPr eaLnBrk="1" hangingPunct="1"/>
            <a:r>
              <a:rPr lang="en-US" altLang="en-US" sz="3200"/>
              <a:t>25-8 Microscopic View of Electric Current: Current Density and Drift Velocity</a:t>
            </a:r>
          </a:p>
        </p:txBody>
      </p:sp>
      <p:pic>
        <p:nvPicPr>
          <p:cNvPr id="51204" name="Picture 8" descr="Figure_25_24"/>
          <p:cNvPicPr>
            <a:picLocks noChangeAspect="1" noChangeArrowheads="1"/>
          </p:cNvPicPr>
          <p:nvPr/>
        </p:nvPicPr>
        <p:blipFill>
          <a:blip r:embed="rId3">
            <a:extLst>
              <a:ext uri="{28A0092B-C50C-407E-A947-70E740481C1C}">
                <a14:useLocalDpi xmlns:a14="http://schemas.microsoft.com/office/drawing/2010/main" val="0"/>
              </a:ext>
            </a:extLst>
          </a:blip>
          <a:srcRect b="5954"/>
          <a:stretch>
            <a:fillRect/>
          </a:stretch>
        </p:blipFill>
        <p:spPr bwMode="auto">
          <a:xfrm>
            <a:off x="2106614" y="4354514"/>
            <a:ext cx="7966075"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2822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1524000" y="0"/>
            <a:ext cx="9144000" cy="1403350"/>
          </a:xfrm>
        </p:spPr>
        <p:txBody>
          <a:bodyPr/>
          <a:lstStyle/>
          <a:p>
            <a:pPr eaLnBrk="1" hangingPunct="1"/>
            <a:r>
              <a:rPr lang="en-US" altLang="en-US" sz="3200"/>
              <a:t>25-8 Microscopic View of Electric Current: Current Density and Drift Velocity</a:t>
            </a:r>
          </a:p>
        </p:txBody>
      </p:sp>
      <p:sp>
        <p:nvSpPr>
          <p:cNvPr id="52227" name="Text Box 5"/>
          <p:cNvSpPr txBox="1">
            <a:spLocks noChangeArrowheads="1"/>
          </p:cNvSpPr>
          <p:nvPr/>
        </p:nvSpPr>
        <p:spPr bwMode="auto">
          <a:xfrm>
            <a:off x="1981200" y="1590675"/>
            <a:ext cx="838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We define the current density (current per unit area) – this is a convenient concept for relating the microscopic motions of electrons to the macroscopic current:</a:t>
            </a:r>
          </a:p>
        </p:txBody>
      </p:sp>
      <p:sp>
        <p:nvSpPr>
          <p:cNvPr id="52228" name="Text Box 7"/>
          <p:cNvSpPr txBox="1">
            <a:spLocks noChangeArrowheads="1"/>
          </p:cNvSpPr>
          <p:nvPr/>
        </p:nvSpPr>
        <p:spPr bwMode="auto">
          <a:xfrm>
            <a:off x="2362201" y="4583113"/>
            <a:ext cx="7489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If the current density is not uniform:</a:t>
            </a:r>
          </a:p>
        </p:txBody>
      </p:sp>
      <p:pic>
        <p:nvPicPr>
          <p:cNvPr id="52229" name="Picture 9" descr="25-11"/>
          <p:cNvPicPr>
            <a:picLocks noChangeAspect="1" noChangeArrowheads="1"/>
          </p:cNvPicPr>
          <p:nvPr/>
        </p:nvPicPr>
        <p:blipFill>
          <a:blip r:embed="rId2">
            <a:extLst>
              <a:ext uri="{28A0092B-C50C-407E-A947-70E740481C1C}">
                <a14:useLocalDpi xmlns:a14="http://schemas.microsoft.com/office/drawing/2010/main" val="0"/>
              </a:ext>
            </a:extLst>
          </a:blip>
          <a:srcRect r="51637"/>
          <a:stretch>
            <a:fillRect/>
          </a:stretch>
        </p:blipFill>
        <p:spPr bwMode="auto">
          <a:xfrm>
            <a:off x="3000376" y="3441700"/>
            <a:ext cx="6113463"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30" name="Group 12"/>
          <p:cNvGrpSpPr>
            <a:grpSpLocks/>
          </p:cNvGrpSpPr>
          <p:nvPr/>
        </p:nvGrpSpPr>
        <p:grpSpPr bwMode="auto">
          <a:xfrm>
            <a:off x="4605338" y="5235576"/>
            <a:ext cx="2087562" cy="868363"/>
            <a:chOff x="2294" y="3298"/>
            <a:chExt cx="1052" cy="446"/>
          </a:xfrm>
        </p:grpSpPr>
        <p:pic>
          <p:nvPicPr>
            <p:cNvPr id="52231" name="Picture 10" descr="25-12"/>
            <p:cNvPicPr>
              <a:picLocks noChangeAspect="1" noChangeArrowheads="1"/>
            </p:cNvPicPr>
            <p:nvPr/>
          </p:nvPicPr>
          <p:blipFill>
            <a:blip r:embed="rId3">
              <a:extLst>
                <a:ext uri="{28A0092B-C50C-407E-A947-70E740481C1C}">
                  <a14:useLocalDpi xmlns:a14="http://schemas.microsoft.com/office/drawing/2010/main" val="0"/>
                </a:ext>
              </a:extLst>
            </a:blip>
            <a:srcRect r="79332"/>
            <a:stretch>
              <a:fillRect/>
            </a:stretch>
          </p:blipFill>
          <p:spPr bwMode="auto">
            <a:xfrm>
              <a:off x="2294" y="3298"/>
              <a:ext cx="992"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Text Box 11"/>
            <p:cNvSpPr txBox="1">
              <a:spLocks noChangeArrowheads="1"/>
            </p:cNvSpPr>
            <p:nvPr/>
          </p:nvSpPr>
          <p:spPr bwMode="auto">
            <a:xfrm>
              <a:off x="3230" y="3444"/>
              <a:ext cx="116"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a:t>
              </a:r>
            </a:p>
          </p:txBody>
        </p:sp>
      </p:grpSp>
    </p:spTree>
    <p:extLst>
      <p:ext uri="{BB962C8B-B14F-4D97-AF65-F5344CB8AC3E}">
        <p14:creationId xmlns:p14="http://schemas.microsoft.com/office/powerpoint/2010/main" val="35789651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3"/>
          <p:cNvSpPr txBox="1">
            <a:spLocks noChangeArrowheads="1"/>
          </p:cNvSpPr>
          <p:nvPr/>
        </p:nvSpPr>
        <p:spPr bwMode="auto">
          <a:xfrm>
            <a:off x="1825626" y="2055814"/>
            <a:ext cx="8539163"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This drift speed v</a:t>
            </a:r>
            <a:r>
              <a:rPr kumimoji="0" lang="en-US" altLang="en-US" sz="2800" b="1" i="0" u="none" strike="noStrike" kern="1200" cap="none" spc="0" normalizeH="0" baseline="-25000" noProof="0">
                <a:ln>
                  <a:noFill/>
                </a:ln>
                <a:solidFill>
                  <a:srgbClr val="333399"/>
                </a:solidFill>
                <a:effectLst/>
                <a:uLnTx/>
                <a:uFillTx/>
                <a:latin typeface="Comic Sans MS" panose="030F0702030302020204" pitchFamily="66" charset="0"/>
                <a:ea typeface="MS PGothic" panose="020B0600070205080204" pitchFamily="34" charset="-128"/>
              </a:rPr>
              <a:t>d</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is related to the current in the wire, and also to the number of electrons per unit volume:</a:t>
            </a:r>
          </a:p>
        </p:txBody>
      </p:sp>
      <p:sp>
        <p:nvSpPr>
          <p:cNvPr id="53251" name="Rectangle 7"/>
          <p:cNvSpPr>
            <a:spLocks noGrp="1" noChangeArrowheads="1"/>
          </p:cNvSpPr>
          <p:nvPr>
            <p:ph type="title"/>
          </p:nvPr>
        </p:nvSpPr>
        <p:spPr>
          <a:xfrm>
            <a:off x="1993901" y="0"/>
            <a:ext cx="8202613" cy="1995488"/>
          </a:xfrm>
        </p:spPr>
        <p:txBody>
          <a:bodyPr/>
          <a:lstStyle/>
          <a:p>
            <a:pPr eaLnBrk="1" hangingPunct="1"/>
            <a:r>
              <a:rPr lang="en-US" altLang="en-US" sz="3200"/>
              <a:t>25-8 Microscopic View of Electric Current: Current Density and Drift Velocity</a:t>
            </a:r>
          </a:p>
        </p:txBody>
      </p:sp>
      <p:sp>
        <p:nvSpPr>
          <p:cNvPr id="53252" name="Text Box 12"/>
          <p:cNvSpPr txBox="1">
            <a:spLocks noChangeArrowheads="1"/>
          </p:cNvSpPr>
          <p:nvPr/>
        </p:nvSpPr>
        <p:spPr bwMode="auto">
          <a:xfrm>
            <a:off x="1838326" y="4743451"/>
            <a:ext cx="85391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V is the volume and</a:t>
            </a:r>
          </a:p>
        </p:txBody>
      </p:sp>
      <p:pic>
        <p:nvPicPr>
          <p:cNvPr id="53253" name="Picture 14" descr="25-13"/>
          <p:cNvPicPr>
            <a:picLocks noChangeAspect="1" noChangeArrowheads="1"/>
          </p:cNvPicPr>
          <p:nvPr/>
        </p:nvPicPr>
        <p:blipFill>
          <a:blip r:embed="rId2">
            <a:extLst>
              <a:ext uri="{28A0092B-C50C-407E-A947-70E740481C1C}">
                <a14:useLocalDpi xmlns:a14="http://schemas.microsoft.com/office/drawing/2010/main" val="0"/>
              </a:ext>
            </a:extLst>
          </a:blip>
          <a:srcRect r="62323"/>
          <a:stretch>
            <a:fillRect/>
          </a:stretch>
        </p:blipFill>
        <p:spPr bwMode="auto">
          <a:xfrm>
            <a:off x="3797301" y="5251451"/>
            <a:ext cx="471011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4" name="Group 16"/>
          <p:cNvGrpSpPr>
            <a:grpSpLocks/>
          </p:cNvGrpSpPr>
          <p:nvPr/>
        </p:nvGrpSpPr>
        <p:grpSpPr bwMode="auto">
          <a:xfrm>
            <a:off x="2133601" y="3597276"/>
            <a:ext cx="7470775" cy="1190625"/>
            <a:chOff x="1138" y="2363"/>
            <a:chExt cx="3460" cy="452"/>
          </a:xfrm>
        </p:grpSpPr>
        <p:pic>
          <p:nvPicPr>
            <p:cNvPr id="53255" name="Picture 13" descr="p6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 y="2363"/>
              <a:ext cx="3460"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Rectangle 15"/>
            <p:cNvSpPr>
              <a:spLocks noChangeArrowheads="1"/>
            </p:cNvSpPr>
            <p:nvPr/>
          </p:nvSpPr>
          <p:spPr bwMode="auto">
            <a:xfrm>
              <a:off x="3663" y="2645"/>
              <a:ext cx="27" cy="1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grpSp>
    </p:spTree>
    <p:extLst>
      <p:ext uri="{BB962C8B-B14F-4D97-AF65-F5344CB8AC3E}">
        <p14:creationId xmlns:p14="http://schemas.microsoft.com/office/powerpoint/2010/main" val="41941331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a:xfrm>
            <a:off x="1962151" y="79376"/>
            <a:ext cx="8291513" cy="1382713"/>
          </a:xfrm>
        </p:spPr>
        <p:txBody>
          <a:bodyPr/>
          <a:lstStyle/>
          <a:p>
            <a:pPr eaLnBrk="1" hangingPunct="1"/>
            <a:r>
              <a:rPr lang="en-US" altLang="en-US" sz="3200"/>
              <a:t>25-8 Microscopic View of Electric Current: Current Density and Drift Velocity</a:t>
            </a:r>
          </a:p>
        </p:txBody>
      </p:sp>
      <p:sp>
        <p:nvSpPr>
          <p:cNvPr id="54275" name="Text Box 5"/>
          <p:cNvSpPr txBox="1">
            <a:spLocks noChangeArrowheads="1"/>
          </p:cNvSpPr>
          <p:nvPr/>
        </p:nvSpPr>
        <p:spPr bwMode="auto">
          <a:xfrm>
            <a:off x="1752600" y="2062164"/>
            <a:ext cx="8548688"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The electric field inside a current-carrying wire can be found from the relationship between the current, voltage, and resistance. Writing </a:t>
            </a:r>
            <a:r>
              <a:rPr kumimoji="0" lang="en-US" altLang="en-US" sz="28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R</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 </a:t>
            </a:r>
            <a:r>
              <a:rPr kumimoji="0" lang="el-GR" altLang="en-US" sz="28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ρ </a:t>
            </a:r>
            <a:r>
              <a:rPr kumimoji="0" lang="en-US" altLang="en-US" sz="3200" b="1" i="1" u="none" strike="noStrike" kern="1200" cap="none" spc="0" normalizeH="0" baseline="0" noProof="0">
                <a:ln>
                  <a:noFill/>
                </a:ln>
                <a:solidFill>
                  <a:srgbClr val="FFFFFF"/>
                </a:solidFill>
                <a:effectLst/>
                <a:uLnTx/>
                <a:uFillTx/>
                <a:latin typeface="Comic Sans MS" panose="030F0702030302020204" pitchFamily="66" charset="0"/>
                <a:ea typeface="MS PGothic" panose="020B0600070205080204" pitchFamily="34" charset="-128"/>
                <a:cs typeface="Times New Roman" panose="02020603050405020304" pitchFamily="18" charset="0"/>
              </a:rPr>
              <a:t>l</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a:t>
            </a:r>
            <a:r>
              <a:rPr kumimoji="0" lang="en-US" altLang="en-US" sz="28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A</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 </a:t>
            </a:r>
            <a:r>
              <a:rPr kumimoji="0" lang="en-US" altLang="en-US" sz="28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I</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 = </a:t>
            </a:r>
            <a:r>
              <a:rPr kumimoji="0" lang="en-US" altLang="en-US" sz="28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jA</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 and </a:t>
            </a:r>
            <a:r>
              <a:rPr kumimoji="0" lang="en-US" altLang="en-US" sz="28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V</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 =</a:t>
            </a:r>
            <a:r>
              <a:rPr kumimoji="0" lang="en-US" altLang="en-US" sz="28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E</a:t>
            </a:r>
            <a:r>
              <a:rPr kumimoji="0" lang="en-US" altLang="en-US" sz="3200" b="1" i="1" u="none" strike="noStrike" kern="1200" cap="none" spc="0" normalizeH="0" baseline="0" noProof="0">
                <a:ln>
                  <a:noFill/>
                </a:ln>
                <a:solidFill>
                  <a:srgbClr val="FFFFFF"/>
                </a:solidFill>
                <a:effectLst/>
                <a:uLnTx/>
                <a:uFillTx/>
                <a:latin typeface="Comic Sans MS" panose="030F0702030302020204" pitchFamily="66" charset="0"/>
                <a:ea typeface="MS PGothic" panose="020B0600070205080204" pitchFamily="34" charset="-128"/>
                <a:cs typeface="Times New Roman" panose="02020603050405020304" pitchFamily="18" charset="0"/>
              </a:rPr>
              <a:t>l </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 and substituting in Ohm’s law gives: </a:t>
            </a:r>
          </a:p>
        </p:txBody>
      </p:sp>
      <p:graphicFrame>
        <p:nvGraphicFramePr>
          <p:cNvPr id="54276" name="Object 2"/>
          <p:cNvGraphicFramePr>
            <a:graphicFrameLocks noChangeAspect="1"/>
          </p:cNvGraphicFramePr>
          <p:nvPr/>
        </p:nvGraphicFramePr>
        <p:xfrm>
          <a:off x="4267200" y="3505200"/>
          <a:ext cx="190500" cy="304800"/>
        </p:xfrm>
        <a:graphic>
          <a:graphicData uri="http://schemas.openxmlformats.org/presentationml/2006/ole">
            <mc:AlternateContent xmlns:mc="http://schemas.openxmlformats.org/markup-compatibility/2006">
              <mc:Choice xmlns:v="urn:schemas-microsoft-com:vml" Requires="v">
                <p:oleObj spid="_x0000_s1050" name="Equation" r:id="rId3" imgW="190417" imgH="304668" progId="Equation.DSMT4">
                  <p:embed/>
                </p:oleObj>
              </mc:Choice>
              <mc:Fallback>
                <p:oleObj name="Equation" r:id="rId3" imgW="190417" imgH="304668" progId="Equation.DSMT4">
                  <p:embed/>
                  <p:pic>
                    <p:nvPicPr>
                      <p:cNvPr id="5427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505200"/>
                        <a:ext cx="1905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277" name="Object 3"/>
          <p:cNvGraphicFramePr>
            <a:graphicFrameLocks noGrp="1" noChangeAspect="1"/>
          </p:cNvGraphicFramePr>
          <p:nvPr>
            <p:ph idx="1"/>
          </p:nvPr>
        </p:nvGraphicFramePr>
        <p:xfrm>
          <a:off x="8305800" y="3505200"/>
          <a:ext cx="190500" cy="304800"/>
        </p:xfrm>
        <a:graphic>
          <a:graphicData uri="http://schemas.openxmlformats.org/presentationml/2006/ole">
            <mc:AlternateContent xmlns:mc="http://schemas.openxmlformats.org/markup-compatibility/2006">
              <mc:Choice xmlns:v="urn:schemas-microsoft-com:vml" Requires="v">
                <p:oleObj spid="_x0000_s1051" name="Equation" r:id="rId5" imgW="190417" imgH="304668" progId="Equation.DSMT4">
                  <p:embed/>
                </p:oleObj>
              </mc:Choice>
              <mc:Fallback>
                <p:oleObj name="Equation" r:id="rId5" imgW="190417" imgH="304668" progId="Equation.DSMT4">
                  <p:embed/>
                  <p:pic>
                    <p:nvPicPr>
                      <p:cNvPr id="54277"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3505200"/>
                        <a:ext cx="190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4278" name="Picture 10" descr="25-17"/>
          <p:cNvPicPr>
            <a:picLocks noChangeAspect="1" noChangeArrowheads="1"/>
          </p:cNvPicPr>
          <p:nvPr/>
        </p:nvPicPr>
        <p:blipFill>
          <a:blip r:embed="rId6">
            <a:extLst>
              <a:ext uri="{28A0092B-C50C-407E-A947-70E740481C1C}">
                <a14:useLocalDpi xmlns:a14="http://schemas.microsoft.com/office/drawing/2010/main" val="0"/>
              </a:ext>
            </a:extLst>
          </a:blip>
          <a:srcRect l="15167" t="58131" r="58646"/>
          <a:stretch>
            <a:fillRect/>
          </a:stretch>
        </p:blipFill>
        <p:spPr bwMode="auto">
          <a:xfrm>
            <a:off x="3354388" y="4432301"/>
            <a:ext cx="5713412"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TextBox 1"/>
          <p:cNvSpPr txBox="1">
            <a:spLocks noChangeArrowheads="1"/>
          </p:cNvSpPr>
          <p:nvPr/>
        </p:nvSpPr>
        <p:spPr bwMode="auto">
          <a:xfrm>
            <a:off x="2286001" y="6137276"/>
            <a:ext cx="7858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sym typeface="Symbol" panose="05050102010706020507" pitchFamily="18" charset="2"/>
              </a:rPr>
              <a:t></a:t>
            </a:r>
            <a:r>
              <a:rPr kumimoji="0" lang="en-US" altLang="en-US" sz="2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sym typeface="Symbol" panose="05050102010706020507" pitchFamily="18" charset="2"/>
              </a:rPr>
              <a:t> Is the resistivity and </a:t>
            </a:r>
            <a:r>
              <a:rPr kumimoji="0" lang="el-GR" altLang="en-US" sz="2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σ</a:t>
            </a:r>
            <a:r>
              <a:rPr kumimoji="0" lang="en-US" altLang="en-US" sz="2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 is the conductivity =1/</a:t>
            </a:r>
            <a:r>
              <a:rPr kumimoji="0" lang="el-GR" altLang="en-US" sz="2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sym typeface="Symbol" panose="05050102010706020507" pitchFamily="18" charset="2"/>
              </a:rPr>
              <a:t> </a:t>
            </a:r>
            <a:endParaRPr kumimoji="0" lang="en-US" altLang="en-US" sz="2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31616679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3"/>
          <p:cNvSpPr txBox="1">
            <a:spLocks noChangeArrowheads="1"/>
          </p:cNvSpPr>
          <p:nvPr/>
        </p:nvSpPr>
        <p:spPr bwMode="auto">
          <a:xfrm>
            <a:off x="1752601" y="1905000"/>
            <a:ext cx="8583613"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50000"/>
              </a:spcBef>
              <a:spcAft>
                <a:spcPct val="0"/>
              </a:spcAft>
            </a:pPr>
            <a:r>
              <a:rPr lang="en-US" altLang="en-US" sz="2800" b="1">
                <a:solidFill>
                  <a:srgbClr val="333399"/>
                </a:solidFill>
              </a:rPr>
              <a:t>Electric circuit needs battery or generator to produce current – these are called </a:t>
            </a:r>
            <a:r>
              <a:rPr lang="en-US" altLang="en-US" sz="2800" b="1">
                <a:solidFill>
                  <a:srgbClr val="FF0000"/>
                </a:solidFill>
              </a:rPr>
              <a:t>sources of electromotive force (emf).</a:t>
            </a:r>
          </a:p>
          <a:p>
            <a:pPr eaLnBrk="1" fontAlgn="base" hangingPunct="1">
              <a:spcBef>
                <a:spcPct val="50000"/>
              </a:spcBef>
              <a:spcAft>
                <a:spcPct val="0"/>
              </a:spcAft>
            </a:pPr>
            <a:r>
              <a:rPr lang="en-US" altLang="en-US" sz="2800" b="1">
                <a:solidFill>
                  <a:srgbClr val="FF0000"/>
                </a:solidFill>
              </a:rPr>
              <a:t>emf is not a force but a voltage</a:t>
            </a:r>
          </a:p>
          <a:p>
            <a:pPr eaLnBrk="1" fontAlgn="base" hangingPunct="1">
              <a:spcBef>
                <a:spcPct val="50000"/>
              </a:spcBef>
              <a:spcAft>
                <a:spcPct val="0"/>
              </a:spcAft>
            </a:pPr>
            <a:r>
              <a:rPr lang="en-US" altLang="en-US" sz="2800" b="1">
                <a:solidFill>
                  <a:srgbClr val="333399"/>
                </a:solidFill>
              </a:rPr>
              <a:t>Battery is a nearly constant voltage source, but does have a small internal resistance, which reduces the actual voltage from the ideal emf.</a:t>
            </a:r>
          </a:p>
        </p:txBody>
      </p:sp>
      <p:sp>
        <p:nvSpPr>
          <p:cNvPr id="55299" name="Rectangle 7"/>
          <p:cNvSpPr>
            <a:spLocks noGrp="1" noChangeArrowheads="1"/>
          </p:cNvSpPr>
          <p:nvPr>
            <p:ph type="title"/>
          </p:nvPr>
        </p:nvSpPr>
        <p:spPr/>
        <p:txBody>
          <a:bodyPr/>
          <a:lstStyle/>
          <a:p>
            <a:pPr eaLnBrk="1" hangingPunct="1"/>
            <a:r>
              <a:rPr lang="en-US" altLang="en-US" smtClean="0"/>
              <a:t>26-1 EMF and Terminal Voltage</a:t>
            </a:r>
          </a:p>
        </p:txBody>
      </p:sp>
    </p:spTree>
    <p:extLst>
      <p:ext uri="{BB962C8B-B14F-4D97-AF65-F5344CB8AC3E}">
        <p14:creationId xmlns:p14="http://schemas.microsoft.com/office/powerpoint/2010/main" val="36477742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p:cNvSpPr txBox="1">
            <a:spLocks noChangeArrowheads="1"/>
          </p:cNvSpPr>
          <p:nvPr/>
        </p:nvSpPr>
        <p:spPr bwMode="auto">
          <a:xfrm>
            <a:off x="1828800" y="1600200"/>
            <a:ext cx="861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fontAlgn="base" hangingPunct="1">
              <a:spcBef>
                <a:spcPct val="50000"/>
              </a:spcBef>
              <a:spcAft>
                <a:spcPct val="0"/>
              </a:spcAft>
              <a:buNone/>
            </a:pPr>
            <a:r>
              <a:rPr lang="en-US" altLang="en-US" sz="2800" b="1">
                <a:solidFill>
                  <a:srgbClr val="333399"/>
                </a:solidFill>
              </a:rPr>
              <a:t>This resistance behaves as though it were in series with the emf.</a:t>
            </a:r>
          </a:p>
        </p:txBody>
      </p:sp>
      <p:sp>
        <p:nvSpPr>
          <p:cNvPr id="56323" name="Rectangle 5"/>
          <p:cNvSpPr>
            <a:spLocks noGrp="1" noChangeArrowheads="1"/>
          </p:cNvSpPr>
          <p:nvPr>
            <p:ph type="title"/>
          </p:nvPr>
        </p:nvSpPr>
        <p:spPr>
          <a:xfrm>
            <a:off x="2438400" y="228600"/>
            <a:ext cx="6934200" cy="1143000"/>
          </a:xfrm>
        </p:spPr>
        <p:txBody>
          <a:bodyPr/>
          <a:lstStyle/>
          <a:p>
            <a:pPr eaLnBrk="1" hangingPunct="1"/>
            <a:r>
              <a:rPr lang="en-US" altLang="en-US" smtClean="0"/>
              <a:t>26-1 EMF and Terminal Voltage</a:t>
            </a:r>
          </a:p>
        </p:txBody>
      </p:sp>
      <p:pic>
        <p:nvPicPr>
          <p:cNvPr id="56324" name="Picture 7" descr="Figure_26_01"/>
          <p:cNvPicPr>
            <a:picLocks noChangeAspect="1" noChangeArrowheads="1"/>
          </p:cNvPicPr>
          <p:nvPr/>
        </p:nvPicPr>
        <p:blipFill>
          <a:blip r:embed="rId3" cstate="print">
            <a:extLst>
              <a:ext uri="{28A0092B-C50C-407E-A947-70E740481C1C}">
                <a14:useLocalDpi xmlns:a14="http://schemas.microsoft.com/office/drawing/2010/main" val="0"/>
              </a:ext>
            </a:extLst>
          </a:blip>
          <a:srcRect b="2740"/>
          <a:stretch>
            <a:fillRect/>
          </a:stretch>
        </p:blipFill>
        <p:spPr bwMode="auto">
          <a:xfrm>
            <a:off x="3309939" y="2800350"/>
            <a:ext cx="5570537"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1" y="6019800"/>
            <a:ext cx="2640013"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5717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p:txBody>
          <a:bodyPr/>
          <a:lstStyle/>
          <a:p>
            <a:pPr eaLnBrk="1" hangingPunct="1"/>
            <a:r>
              <a:rPr lang="en-US" altLang="en-US" smtClean="0"/>
              <a:t>25-4 Resistivity</a:t>
            </a:r>
          </a:p>
        </p:txBody>
      </p:sp>
      <mc:AlternateContent xmlns:mc="http://schemas.openxmlformats.org/markup-compatibility/2006" xmlns:a14="http://schemas.microsoft.com/office/drawing/2010/main">
        <mc:Choice Requires="a14">
          <p:sp>
            <p:nvSpPr>
              <p:cNvPr id="51203" name="Text Box 5"/>
              <p:cNvSpPr txBox="1">
                <a:spLocks noChangeArrowheads="1"/>
              </p:cNvSpPr>
              <p:nvPr/>
            </p:nvSpPr>
            <p:spPr bwMode="auto">
              <a:xfrm>
                <a:off x="1539875" y="1752600"/>
                <a:ext cx="5399088" cy="47089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Example 25-5: Speaker wires.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Suppose you want to connect your stereo to remote speakers. (a) If each wire must be 20 m long, what diameter copper wire should you use to keep the resistance less than 0.10 </a:t>
                </a:r>
                <a:r>
                  <a:rPr kumimoji="0" lang="el-GR"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Ω</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per wire? (b) If the current to each speaker is 4.0 A, what is the potential difference, or voltage drop, across each wire</a:t>
                </a:r>
                <a:r>
                  <a:rPr kumimoji="0" lang="en-US" altLang="en-US" sz="2400" b="1" i="0" u="none" strike="noStrike" kern="1200" cap="none" spc="0" normalizeH="0" baseline="0" noProof="0" dirty="0" smtClean="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 Cu: </a:t>
                </a:r>
                <a:r>
                  <a:rPr kumimoji="0" lang="el-GR"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ρ</a:t>
                </a:r>
                <a:r>
                  <a:rPr kumimoji="0" lang="en-US" altLang="en-US" sz="2400" b="1" i="0" u="none" strike="noStrike" kern="1200" cap="none" spc="0" normalizeH="0" baseline="0" noProof="0" dirty="0" smtClean="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=1.68</a:t>
                </a:r>
                <a14:m>
                  <m:oMath xmlns:m="http://schemas.openxmlformats.org/officeDocument/2006/math">
                    <m:r>
                      <a:rPr kumimoji="0" lang="en-US" altLang="en-US" sz="2400" b="1" i="1" u="none" strike="noStrike" kern="1200" cap="none" spc="0" normalizeH="0" baseline="0" noProof="0" dirty="0" smtClean="0">
                        <a:ln>
                          <a:noFill/>
                        </a:ln>
                        <a:solidFill>
                          <a:srgbClr val="333399"/>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altLang="en-US" sz="2400" b="1" i="0" u="none" strike="noStrike" kern="1200" cap="none" spc="0" normalizeH="0" baseline="0" noProof="0" dirty="0" smtClean="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10</a:t>
                </a:r>
                <a:r>
                  <a:rPr kumimoji="0" lang="en-US" altLang="en-US" sz="2400" b="1" i="0" u="none" strike="noStrike" kern="1200" cap="none" spc="0" normalizeH="0" baseline="30000" noProof="0" dirty="0" smtClean="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-8</a:t>
                </a:r>
                <a:r>
                  <a:rPr kumimoji="0" lang="el-GR" altLang="en-US" sz="2400" b="1" i="0" u="none" strike="noStrike" kern="1200" cap="none" spc="0" normalizeH="0" baseline="0" noProof="0" dirty="0" smtClean="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Ω</a:t>
                </a:r>
                <a:r>
                  <a:rPr kumimoji="0" lang="en-US" altLang="en-US" sz="2400" b="1" i="0" u="none" strike="noStrike" kern="1200" cap="none" spc="0" normalizeH="0" baseline="0" noProof="0" dirty="0" smtClean="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m)</a:t>
                </a:r>
                <a:endPar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mc:Choice>
        <mc:Fallback xmlns="">
          <p:sp>
            <p:nvSpPr>
              <p:cNvPr id="51203" name="Text Box 5"/>
              <p:cNvSpPr txBox="1">
                <a:spLocks noRot="1" noChangeAspect="1" noMove="1" noResize="1" noEditPoints="1" noAdjustHandles="1" noChangeArrowheads="1" noChangeShapeType="1" noTextEdit="1"/>
              </p:cNvSpPr>
              <p:nvPr/>
            </p:nvSpPr>
            <p:spPr bwMode="auto">
              <a:xfrm>
                <a:off x="1539875" y="1752600"/>
                <a:ext cx="5399088" cy="4708981"/>
              </a:xfrm>
              <a:prstGeom prst="rect">
                <a:avLst/>
              </a:prstGeom>
              <a:blipFill>
                <a:blip r:embed="rId3"/>
                <a:stretch>
                  <a:fillRect l="-1808" t="-1036" r="-4068" b="-19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51204" name="Picture 7" descr="Figure_25_14"/>
          <p:cNvPicPr>
            <a:picLocks noChangeAspect="1" noChangeArrowheads="1"/>
          </p:cNvPicPr>
          <p:nvPr/>
        </p:nvPicPr>
        <p:blipFill>
          <a:blip r:embed="rId4">
            <a:extLst>
              <a:ext uri="{28A0092B-C50C-407E-A947-70E740481C1C}">
                <a14:useLocalDpi xmlns:a14="http://schemas.microsoft.com/office/drawing/2010/main" val="0"/>
              </a:ext>
            </a:extLst>
          </a:blip>
          <a:srcRect b="2122"/>
          <a:stretch>
            <a:fillRect/>
          </a:stretch>
        </p:blipFill>
        <p:spPr bwMode="auto">
          <a:xfrm>
            <a:off x="7321550" y="1752601"/>
            <a:ext cx="3346450" cy="46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4240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smtClean="0"/>
              <a:t>Electric Current and the Human Body</a:t>
            </a:r>
          </a:p>
        </p:txBody>
      </p:sp>
      <p:pic>
        <p:nvPicPr>
          <p:cNvPr id="57347" name="Picture 6" descr="sh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738" y="3910013"/>
            <a:ext cx="1905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7" descr="x175669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3539" y="4062414"/>
            <a:ext cx="2363787"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8" descr="image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2876" y="4057651"/>
            <a:ext cx="1408113"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Rectangle 3"/>
          <p:cNvSpPr>
            <a:spLocks noChangeArrowheads="1"/>
          </p:cNvSpPr>
          <p:nvPr/>
        </p:nvSpPr>
        <p:spPr bwMode="auto">
          <a:xfrm>
            <a:off x="2114550" y="1774825"/>
            <a:ext cx="8191500"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tabLst>
                <a:tab pos="2395538" algn="l"/>
              </a:tabLst>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tabLst>
                <a:tab pos="2395538" algn="l"/>
              </a:tabLst>
              <a:defRPr sz="28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tabLst>
                <a:tab pos="2395538" algn="l"/>
              </a:tabLst>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tabLst>
                <a:tab pos="2395538" algn="l"/>
              </a:tabLst>
              <a:defRPr sz="20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tabLst>
                <a:tab pos="2395538" algn="l"/>
              </a:tabLst>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tabLst>
                <a:tab pos="2395538" algn="l"/>
              </a:tabLst>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tabLst>
                <a:tab pos="2395538" algn="l"/>
              </a:tabLst>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tabLst>
                <a:tab pos="2395538" algn="l"/>
              </a:tabLst>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tabLst>
                <a:tab pos="2395538" algn="l"/>
              </a:tabLst>
              <a:defRPr sz="2000">
                <a:solidFill>
                  <a:schemeClr val="tx1"/>
                </a:solidFill>
                <a:latin typeface="Comic Sans MS" panose="030F0702030302020204" pitchFamily="66" charset="0"/>
                <a:ea typeface="MS PGothic" panose="020B0600070205080204" pitchFamily="34" charset="-128"/>
              </a:defRPr>
            </a:lvl9pPr>
          </a:lstStyle>
          <a:p>
            <a:pPr fontAlgn="base">
              <a:lnSpc>
                <a:spcPct val="90000"/>
              </a:lnSpc>
              <a:spcAft>
                <a:spcPct val="0"/>
              </a:spcAft>
              <a:buNone/>
            </a:pPr>
            <a:r>
              <a:rPr lang="en-US" altLang="en-US" sz="2800">
                <a:solidFill>
                  <a:srgbClr val="000000"/>
                </a:solidFill>
              </a:rPr>
              <a:t>&lt; 5 mA	- No harm	</a:t>
            </a:r>
          </a:p>
          <a:p>
            <a:pPr fontAlgn="base">
              <a:lnSpc>
                <a:spcPct val="90000"/>
              </a:lnSpc>
              <a:spcAft>
                <a:spcPct val="0"/>
              </a:spcAft>
              <a:buNone/>
            </a:pPr>
            <a:r>
              <a:rPr lang="en-US" altLang="en-US" sz="2800">
                <a:solidFill>
                  <a:srgbClr val="000000"/>
                </a:solidFill>
              </a:rPr>
              <a:t>10 – 20 mA 	– Involuntary muscle contraction 		or paralysis, burns</a:t>
            </a:r>
          </a:p>
          <a:p>
            <a:pPr fontAlgn="base">
              <a:lnSpc>
                <a:spcPct val="90000"/>
              </a:lnSpc>
              <a:spcAft>
                <a:spcPct val="0"/>
              </a:spcAft>
              <a:buNone/>
            </a:pPr>
            <a:r>
              <a:rPr lang="en-US" altLang="en-US" sz="2800">
                <a:solidFill>
                  <a:srgbClr val="000000"/>
                </a:solidFill>
              </a:rPr>
              <a:t>100 – 300 mA – Ventricular fibrillation</a:t>
            </a:r>
          </a:p>
        </p:txBody>
      </p:sp>
      <p:grpSp>
        <p:nvGrpSpPr>
          <p:cNvPr id="57351" name="Group 17"/>
          <p:cNvGrpSpPr>
            <a:grpSpLocks/>
          </p:cNvGrpSpPr>
          <p:nvPr/>
        </p:nvGrpSpPr>
        <p:grpSpPr bwMode="auto">
          <a:xfrm>
            <a:off x="3814764" y="4733926"/>
            <a:ext cx="1462087" cy="1768475"/>
            <a:chOff x="1428" y="2982"/>
            <a:chExt cx="921" cy="1114"/>
          </a:xfrm>
        </p:grpSpPr>
        <p:sp>
          <p:nvSpPr>
            <p:cNvPr id="57355" name="Rectangle 3"/>
            <p:cNvSpPr txBox="1">
              <a:spLocks noChangeArrowheads="1"/>
            </p:cNvSpPr>
            <p:nvPr/>
          </p:nvSpPr>
          <p:spPr bwMode="auto">
            <a:xfrm>
              <a:off x="1428" y="3205"/>
              <a:ext cx="921" cy="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0"/>
                </a:spcBef>
                <a:spcAft>
                  <a:spcPct val="0"/>
                </a:spcAft>
                <a:buNone/>
              </a:pPr>
              <a:r>
                <a:rPr lang="en-US" altLang="en-US" sz="2000">
                  <a:solidFill>
                    <a:srgbClr val="FF0000"/>
                  </a:solidFill>
                </a:rPr>
                <a:t>Shock disturbs heart rhythm</a:t>
              </a:r>
              <a:endParaRPr lang="en-US" altLang="en-US" sz="2000">
                <a:solidFill>
                  <a:srgbClr val="FF0000"/>
                </a:solidFill>
                <a:latin typeface="Script MT Bold" panose="03040602040607080904" pitchFamily="66" charset="0"/>
              </a:endParaRPr>
            </a:p>
          </p:txBody>
        </p:sp>
        <p:sp>
          <p:nvSpPr>
            <p:cNvPr id="57356" name="AutoShape 13"/>
            <p:cNvSpPr>
              <a:spLocks noChangeArrowheads="1"/>
            </p:cNvSpPr>
            <p:nvPr/>
          </p:nvSpPr>
          <p:spPr bwMode="auto">
            <a:xfrm>
              <a:off x="1614" y="2982"/>
              <a:ext cx="549" cy="101"/>
            </a:xfrm>
            <a:prstGeom prst="rightArrow">
              <a:avLst>
                <a:gd name="adj1" fmla="val 50000"/>
                <a:gd name="adj2" fmla="val 135891"/>
              </a:avLst>
            </a:prstGeom>
            <a:gradFill rotWithShape="1">
              <a:gsLst>
                <a:gs pos="0">
                  <a:srgbClr val="FF0000"/>
                </a:gs>
                <a:gs pos="100000">
                  <a:schemeClr val="bg1"/>
                </a:gs>
              </a:gsLst>
              <a:lin ang="0" scaled="1"/>
            </a:gradFill>
            <a:ln w="9525">
              <a:solidFill>
                <a:srgbClr val="FF0000"/>
              </a:solidFill>
              <a:miter lim="800000"/>
              <a:headEnd/>
              <a:tailEnd/>
            </a:ln>
          </p:spPr>
          <p:txBody>
            <a:bodyPr wrap="none" anchor="ctr"/>
            <a:lstStyle>
              <a:lvl1pPr eaLnBrk="0" hangingPunct="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buNone/>
              </a:pPr>
              <a:endParaRPr lang="en-US" altLang="en-US" sz="2400">
                <a:solidFill>
                  <a:srgbClr val="000000"/>
                </a:solidFill>
              </a:endParaRPr>
            </a:p>
          </p:txBody>
        </p:sp>
      </p:grpSp>
      <p:grpSp>
        <p:nvGrpSpPr>
          <p:cNvPr id="57352" name="Group 16"/>
          <p:cNvGrpSpPr>
            <a:grpSpLocks/>
          </p:cNvGrpSpPr>
          <p:nvPr/>
        </p:nvGrpSpPr>
        <p:grpSpPr bwMode="auto">
          <a:xfrm>
            <a:off x="6577014" y="4733926"/>
            <a:ext cx="1462087" cy="1770063"/>
            <a:chOff x="3142" y="2982"/>
            <a:chExt cx="921" cy="1115"/>
          </a:xfrm>
        </p:grpSpPr>
        <p:sp>
          <p:nvSpPr>
            <p:cNvPr id="57353" name="Rectangle 3"/>
            <p:cNvSpPr txBox="1">
              <a:spLocks noChangeArrowheads="1"/>
            </p:cNvSpPr>
            <p:nvPr/>
          </p:nvSpPr>
          <p:spPr bwMode="auto">
            <a:xfrm>
              <a:off x="3142" y="3206"/>
              <a:ext cx="921" cy="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algn="ctr" eaLnBrk="1" fontAlgn="base" hangingPunct="1">
                <a:spcBef>
                  <a:spcPct val="0"/>
                </a:spcBef>
                <a:spcAft>
                  <a:spcPct val="0"/>
                </a:spcAft>
                <a:buNone/>
              </a:pPr>
              <a:r>
                <a:rPr lang="en-US" altLang="en-US" sz="2000">
                  <a:solidFill>
                    <a:srgbClr val="FF0000"/>
                  </a:solidFill>
                </a:rPr>
                <a:t>Shock restores heart rhythm</a:t>
              </a:r>
              <a:endParaRPr lang="en-US" altLang="en-US" sz="2000">
                <a:solidFill>
                  <a:srgbClr val="FF0000"/>
                </a:solidFill>
                <a:latin typeface="Script MT Bold" panose="03040602040607080904" pitchFamily="66" charset="0"/>
              </a:endParaRPr>
            </a:p>
          </p:txBody>
        </p:sp>
        <p:sp>
          <p:nvSpPr>
            <p:cNvPr id="57354" name="AutoShape 15"/>
            <p:cNvSpPr>
              <a:spLocks noChangeArrowheads="1"/>
            </p:cNvSpPr>
            <p:nvPr/>
          </p:nvSpPr>
          <p:spPr bwMode="auto">
            <a:xfrm>
              <a:off x="3328" y="2982"/>
              <a:ext cx="549" cy="101"/>
            </a:xfrm>
            <a:prstGeom prst="rightArrow">
              <a:avLst>
                <a:gd name="adj1" fmla="val 50000"/>
                <a:gd name="adj2" fmla="val 135891"/>
              </a:avLst>
            </a:prstGeom>
            <a:gradFill rotWithShape="1">
              <a:gsLst>
                <a:gs pos="0">
                  <a:srgbClr val="FF0000"/>
                </a:gs>
                <a:gs pos="100000">
                  <a:schemeClr val="bg1"/>
                </a:gs>
              </a:gsLst>
              <a:lin ang="0" scaled="1"/>
            </a:gradFill>
            <a:ln w="9525">
              <a:solidFill>
                <a:srgbClr val="FF0000"/>
              </a:solidFill>
              <a:miter lim="800000"/>
              <a:headEnd/>
              <a:tailEnd/>
            </a:ln>
          </p:spPr>
          <p:txBody>
            <a:bodyPr wrap="none" anchor="ctr"/>
            <a:lstStyle>
              <a:lvl1pPr eaLnBrk="0" hangingPunct="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buNone/>
              </a:pPr>
              <a:endParaRPr lang="en-US" altLang="en-US" sz="2400">
                <a:solidFill>
                  <a:srgbClr val="000000"/>
                </a:solidFill>
              </a:endParaRPr>
            </a:p>
          </p:txBody>
        </p:sp>
      </p:grpSp>
    </p:spTree>
    <p:extLst>
      <p:ext uri="{BB962C8B-B14F-4D97-AF65-F5344CB8AC3E}">
        <p14:creationId xmlns:p14="http://schemas.microsoft.com/office/powerpoint/2010/main" val="4206113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7" descr="imag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139" y="4200526"/>
            <a:ext cx="1157287"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2"/>
          <p:cNvSpPr>
            <a:spLocks noGrp="1" noChangeArrowheads="1"/>
          </p:cNvSpPr>
          <p:nvPr>
            <p:ph type="title"/>
          </p:nvPr>
        </p:nvSpPr>
        <p:spPr/>
        <p:txBody>
          <a:bodyPr/>
          <a:lstStyle/>
          <a:p>
            <a:r>
              <a:rPr lang="en-US" altLang="en-US" smtClean="0"/>
              <a:t>Resistance and the Human body</a:t>
            </a:r>
          </a:p>
        </p:txBody>
      </p:sp>
      <p:sp>
        <p:nvSpPr>
          <p:cNvPr id="58372" name="Rectangle 3"/>
          <p:cNvSpPr>
            <a:spLocks noGrp="1" noChangeArrowheads="1"/>
          </p:cNvSpPr>
          <p:nvPr>
            <p:ph type="body" idx="4294967295"/>
          </p:nvPr>
        </p:nvSpPr>
        <p:spPr>
          <a:xfrm>
            <a:off x="1524000" y="1731964"/>
            <a:ext cx="5481638" cy="2751137"/>
          </a:xfrm>
        </p:spPr>
        <p:txBody>
          <a:bodyPr/>
          <a:lstStyle/>
          <a:p>
            <a:pPr>
              <a:lnSpc>
                <a:spcPct val="90000"/>
              </a:lnSpc>
            </a:pPr>
            <a:r>
              <a:rPr lang="en-US" altLang="en-US" sz="2800"/>
              <a:t>I=V/R</a:t>
            </a:r>
          </a:p>
          <a:p>
            <a:pPr>
              <a:lnSpc>
                <a:spcPct val="90000"/>
              </a:lnSpc>
            </a:pPr>
            <a:r>
              <a:rPr lang="en-US" altLang="en-US" sz="2800"/>
              <a:t>Most resistance is due to skin </a:t>
            </a:r>
          </a:p>
          <a:p>
            <a:pPr>
              <a:lnSpc>
                <a:spcPct val="90000"/>
              </a:lnSpc>
            </a:pPr>
            <a:r>
              <a:rPr lang="en-US" altLang="en-US" sz="2800"/>
              <a:t>Dry resistance-- 10k</a:t>
            </a:r>
            <a:r>
              <a:rPr lang="en-US" altLang="en-US" sz="2800">
                <a:latin typeface="Symbol" panose="05050102010706020507" pitchFamily="18" charset="2"/>
                <a:sym typeface="Symbol" panose="05050102010706020507" pitchFamily="18" charset="2"/>
              </a:rPr>
              <a:t> </a:t>
            </a:r>
            <a:r>
              <a:rPr lang="en-US" altLang="en-US" sz="2800"/>
              <a:t>1M</a:t>
            </a:r>
            <a:r>
              <a:rPr lang="en-US" altLang="en-US" sz="2800">
                <a:latin typeface="Symbol" panose="05050102010706020507" pitchFamily="18" charset="2"/>
                <a:sym typeface="Symbol" panose="05050102010706020507" pitchFamily="18" charset="2"/>
              </a:rPr>
              <a:t></a:t>
            </a:r>
          </a:p>
          <a:p>
            <a:pPr>
              <a:lnSpc>
                <a:spcPct val="90000"/>
              </a:lnSpc>
            </a:pPr>
            <a:r>
              <a:rPr lang="en-US" altLang="en-US" sz="2800"/>
              <a:t>Wet or sweaty-- 1000 </a:t>
            </a:r>
            <a:r>
              <a:rPr lang="en-US" altLang="en-US" sz="2800">
                <a:latin typeface="Symbol" panose="05050102010706020507" pitchFamily="18" charset="2"/>
                <a:sym typeface="Symbol" panose="05050102010706020507" pitchFamily="18" charset="2"/>
              </a:rPr>
              <a:t></a:t>
            </a:r>
            <a:endParaRPr lang="en-US" altLang="en-US" sz="2800"/>
          </a:p>
          <a:p>
            <a:pPr>
              <a:lnSpc>
                <a:spcPct val="90000"/>
              </a:lnSpc>
            </a:pPr>
            <a:endParaRPr lang="en-US" altLang="en-US" sz="2800"/>
          </a:p>
        </p:txBody>
      </p:sp>
      <p:pic>
        <p:nvPicPr>
          <p:cNvPr id="58373" name="Picture 4" descr="multime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5576" y="1905000"/>
            <a:ext cx="17383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Freeform 8"/>
          <p:cNvSpPr>
            <a:spLocks/>
          </p:cNvSpPr>
          <p:nvPr/>
        </p:nvSpPr>
        <p:spPr bwMode="auto">
          <a:xfrm>
            <a:off x="5867401" y="4745038"/>
            <a:ext cx="3089275" cy="990600"/>
          </a:xfrm>
          <a:custGeom>
            <a:avLst/>
            <a:gdLst>
              <a:gd name="T0" fmla="*/ 0 w 1946"/>
              <a:gd name="T1" fmla="*/ 502 h 624"/>
              <a:gd name="T2" fmla="*/ 456 w 1946"/>
              <a:gd name="T3" fmla="*/ 621 h 624"/>
              <a:gd name="T4" fmla="*/ 1712 w 1946"/>
              <a:gd name="T5" fmla="*/ 482 h 624"/>
              <a:gd name="T6" fmla="*/ 1858 w 1946"/>
              <a:gd name="T7" fmla="*/ 0 h 624"/>
            </a:gdLst>
            <a:ahLst/>
            <a:cxnLst>
              <a:cxn ang="0">
                <a:pos x="T0" y="T1"/>
              </a:cxn>
              <a:cxn ang="0">
                <a:pos x="T2" y="T3"/>
              </a:cxn>
              <a:cxn ang="0">
                <a:pos x="T4" y="T5"/>
              </a:cxn>
              <a:cxn ang="0">
                <a:pos x="T6" y="T7"/>
              </a:cxn>
            </a:cxnLst>
            <a:rect l="0" t="0" r="r" b="b"/>
            <a:pathLst>
              <a:path w="1946" h="624">
                <a:moveTo>
                  <a:pt x="0" y="502"/>
                </a:moveTo>
                <a:cubicBezTo>
                  <a:pt x="85" y="563"/>
                  <a:pt x="171" y="624"/>
                  <a:pt x="456" y="621"/>
                </a:cubicBezTo>
                <a:cubicBezTo>
                  <a:pt x="741" y="618"/>
                  <a:pt x="1478" y="585"/>
                  <a:pt x="1712" y="482"/>
                </a:cubicBezTo>
                <a:cubicBezTo>
                  <a:pt x="1946" y="379"/>
                  <a:pt x="1902" y="189"/>
                  <a:pt x="1858"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sz="2400">
              <a:solidFill>
                <a:srgbClr val="000000"/>
              </a:solidFill>
              <a:latin typeface="Comic Sans MS"/>
              <a:ea typeface="MS PGothic" panose="020B0600070205080204" pitchFamily="34" charset="-128"/>
            </a:endParaRPr>
          </a:p>
        </p:txBody>
      </p:sp>
      <p:sp>
        <p:nvSpPr>
          <p:cNvPr id="47113" name="Text Box 9"/>
          <p:cNvSpPr txBox="1">
            <a:spLocks noChangeArrowheads="1"/>
          </p:cNvSpPr>
          <p:nvPr/>
        </p:nvSpPr>
        <p:spPr bwMode="auto">
          <a:xfrm>
            <a:off x="8205789" y="2235201"/>
            <a:ext cx="7745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US" sz="2400">
                <a:solidFill>
                  <a:srgbClr val="000000"/>
                </a:solidFill>
                <a:latin typeface="Comic Sans MS"/>
                <a:ea typeface="MS PGothic" panose="020B0600070205080204" pitchFamily="34" charset="-128"/>
              </a:rPr>
              <a:t>1.00</a:t>
            </a:r>
          </a:p>
        </p:txBody>
      </p:sp>
      <p:sp>
        <p:nvSpPr>
          <p:cNvPr id="47114" name="Freeform 10"/>
          <p:cNvSpPr>
            <a:spLocks/>
          </p:cNvSpPr>
          <p:nvPr/>
        </p:nvSpPr>
        <p:spPr bwMode="auto">
          <a:xfrm>
            <a:off x="4224338" y="4702175"/>
            <a:ext cx="6342062" cy="1847850"/>
          </a:xfrm>
          <a:custGeom>
            <a:avLst/>
            <a:gdLst>
              <a:gd name="T0" fmla="*/ 380 w 3995"/>
              <a:gd name="T1" fmla="*/ 476 h 1164"/>
              <a:gd name="T2" fmla="*/ 83 w 3995"/>
              <a:gd name="T3" fmla="*/ 470 h 1164"/>
              <a:gd name="T4" fmla="*/ 70 w 3995"/>
              <a:gd name="T5" fmla="*/ 741 h 1164"/>
              <a:gd name="T6" fmla="*/ 506 w 3995"/>
              <a:gd name="T7" fmla="*/ 1104 h 1164"/>
              <a:gd name="T8" fmla="*/ 1531 w 3995"/>
              <a:gd name="T9" fmla="*/ 1104 h 1164"/>
              <a:gd name="T10" fmla="*/ 2906 w 3995"/>
              <a:gd name="T11" fmla="*/ 879 h 1164"/>
              <a:gd name="T12" fmla="*/ 3957 w 3995"/>
              <a:gd name="T13" fmla="*/ 304 h 1164"/>
              <a:gd name="T14" fmla="*/ 3131 w 3995"/>
              <a:gd name="T15" fmla="*/ 0 h 1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95" h="1164">
                <a:moveTo>
                  <a:pt x="380" y="476"/>
                </a:moveTo>
                <a:cubicBezTo>
                  <a:pt x="257" y="451"/>
                  <a:pt x="135" y="426"/>
                  <a:pt x="83" y="470"/>
                </a:cubicBezTo>
                <a:cubicBezTo>
                  <a:pt x="31" y="514"/>
                  <a:pt x="0" y="635"/>
                  <a:pt x="70" y="741"/>
                </a:cubicBezTo>
                <a:cubicBezTo>
                  <a:pt x="140" y="847"/>
                  <a:pt x="263" y="1044"/>
                  <a:pt x="506" y="1104"/>
                </a:cubicBezTo>
                <a:cubicBezTo>
                  <a:pt x="749" y="1164"/>
                  <a:pt x="1131" y="1142"/>
                  <a:pt x="1531" y="1104"/>
                </a:cubicBezTo>
                <a:cubicBezTo>
                  <a:pt x="1931" y="1066"/>
                  <a:pt x="2502" y="1012"/>
                  <a:pt x="2906" y="879"/>
                </a:cubicBezTo>
                <a:cubicBezTo>
                  <a:pt x="3310" y="746"/>
                  <a:pt x="3919" y="450"/>
                  <a:pt x="3957" y="304"/>
                </a:cubicBezTo>
                <a:cubicBezTo>
                  <a:pt x="3995" y="158"/>
                  <a:pt x="3563" y="79"/>
                  <a:pt x="3131" y="0"/>
                </a:cubicBezTo>
              </a:path>
            </a:pathLst>
          </a:custGeom>
          <a:noFill/>
          <a:ln w="57150" cmpd="sng">
            <a:solidFill>
              <a:srgbClr val="A2110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sz="2400">
              <a:solidFill>
                <a:srgbClr val="000000"/>
              </a:solidFill>
              <a:latin typeface="Comic Sans MS"/>
              <a:ea typeface="MS PGothic" panose="020B0600070205080204" pitchFamily="34" charset="-128"/>
            </a:endParaRPr>
          </a:p>
        </p:txBody>
      </p:sp>
      <p:sp>
        <p:nvSpPr>
          <p:cNvPr id="47120" name="Line 16"/>
          <p:cNvSpPr>
            <a:spLocks noChangeShapeType="1"/>
          </p:cNvSpPr>
          <p:nvPr/>
        </p:nvSpPr>
        <p:spPr bwMode="auto">
          <a:xfrm>
            <a:off x="2857500" y="4521200"/>
            <a:ext cx="0" cy="20193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sz="2400">
              <a:solidFill>
                <a:srgbClr val="000000"/>
              </a:solidFill>
              <a:latin typeface="Comic Sans MS"/>
              <a:ea typeface="MS PGothic" panose="020B0600070205080204" pitchFamily="34" charset="-128"/>
            </a:endParaRPr>
          </a:p>
        </p:txBody>
      </p:sp>
      <p:sp>
        <p:nvSpPr>
          <p:cNvPr id="47121" name="Line 17"/>
          <p:cNvSpPr>
            <a:spLocks noChangeShapeType="1"/>
          </p:cNvSpPr>
          <p:nvPr/>
        </p:nvSpPr>
        <p:spPr bwMode="auto">
          <a:xfrm flipH="1">
            <a:off x="2184400" y="4826000"/>
            <a:ext cx="1346200" cy="127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sz="2400">
              <a:solidFill>
                <a:srgbClr val="000000"/>
              </a:solidFill>
              <a:latin typeface="Comic Sans MS"/>
              <a:ea typeface="MS PGothic" panose="020B0600070205080204" pitchFamily="34" charset="-128"/>
            </a:endParaRPr>
          </a:p>
        </p:txBody>
      </p:sp>
      <p:sp>
        <p:nvSpPr>
          <p:cNvPr id="47122" name="Text Box 18"/>
          <p:cNvSpPr txBox="1">
            <a:spLocks noChangeArrowheads="1"/>
          </p:cNvSpPr>
          <p:nvPr/>
        </p:nvSpPr>
        <p:spPr bwMode="auto">
          <a:xfrm>
            <a:off x="2016126" y="3992564"/>
            <a:ext cx="18549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US" sz="2400">
                <a:solidFill>
                  <a:srgbClr val="008000"/>
                </a:solidFill>
                <a:latin typeface="Comic Sans MS"/>
                <a:ea typeface="MS PGothic" panose="020B0600070205080204" pitchFamily="34" charset="-128"/>
              </a:rPr>
              <a:t>If V= 120 V</a:t>
            </a:r>
          </a:p>
        </p:txBody>
      </p:sp>
      <p:sp>
        <p:nvSpPr>
          <p:cNvPr id="47123" name="Text Box 19"/>
          <p:cNvSpPr txBox="1">
            <a:spLocks noChangeArrowheads="1"/>
          </p:cNvSpPr>
          <p:nvPr/>
        </p:nvSpPr>
        <p:spPr bwMode="auto">
          <a:xfrm>
            <a:off x="2257425" y="4398964"/>
            <a:ext cx="3786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US" sz="2400">
                <a:solidFill>
                  <a:srgbClr val="0000FF"/>
                </a:solidFill>
                <a:latin typeface="Comic Sans MS"/>
                <a:ea typeface="MS PGothic" panose="020B0600070205080204" pitchFamily="34" charset="-128"/>
              </a:rPr>
              <a:t>R</a:t>
            </a:r>
          </a:p>
        </p:txBody>
      </p:sp>
      <p:sp>
        <p:nvSpPr>
          <p:cNvPr id="47124" name="Text Box 20"/>
          <p:cNvSpPr txBox="1">
            <a:spLocks noChangeArrowheads="1"/>
          </p:cNvSpPr>
          <p:nvPr/>
        </p:nvSpPr>
        <p:spPr bwMode="auto">
          <a:xfrm>
            <a:off x="2968626" y="4437064"/>
            <a:ext cx="11320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US" sz="2400">
                <a:solidFill>
                  <a:srgbClr val="0000FF"/>
                </a:solidFill>
                <a:latin typeface="Comic Sans MS"/>
                <a:ea typeface="MS PGothic" panose="020B0600070205080204" pitchFamily="34" charset="-128"/>
              </a:rPr>
              <a:t>I (mA)</a:t>
            </a:r>
          </a:p>
        </p:txBody>
      </p:sp>
      <p:sp>
        <p:nvSpPr>
          <p:cNvPr id="47125" name="Text Box 21"/>
          <p:cNvSpPr txBox="1">
            <a:spLocks noChangeArrowheads="1"/>
          </p:cNvSpPr>
          <p:nvPr/>
        </p:nvSpPr>
        <p:spPr bwMode="auto">
          <a:xfrm>
            <a:off x="1800226" y="4943475"/>
            <a:ext cx="91242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US" sz="2400">
                <a:solidFill>
                  <a:srgbClr val="0000FF"/>
                </a:solidFill>
                <a:latin typeface="Comic Sans MS"/>
                <a:ea typeface="MS PGothic" panose="020B0600070205080204" pitchFamily="34" charset="-128"/>
              </a:rPr>
              <a:t>1M</a:t>
            </a:r>
            <a:r>
              <a:rPr lang="en-US" sz="2400">
                <a:solidFill>
                  <a:srgbClr val="0000FF"/>
                </a:solidFill>
                <a:latin typeface="Symbol" charset="0"/>
                <a:ea typeface="MS PGothic" panose="020B0600070205080204" pitchFamily="34" charset="-128"/>
                <a:sym typeface="Symbol" charset="0"/>
              </a:rPr>
              <a:t></a:t>
            </a:r>
            <a:endParaRPr lang="en-US" sz="2400">
              <a:solidFill>
                <a:srgbClr val="0000FF"/>
              </a:solidFill>
              <a:latin typeface="Comic Sans MS"/>
              <a:ea typeface="MS PGothic" panose="020B0600070205080204" pitchFamily="34" charset="-128"/>
            </a:endParaRPr>
          </a:p>
          <a:p>
            <a:pPr eaLnBrk="0" fontAlgn="base" hangingPunct="0">
              <a:spcBef>
                <a:spcPct val="0"/>
              </a:spcBef>
              <a:spcAft>
                <a:spcPct val="0"/>
              </a:spcAft>
              <a:defRPr/>
            </a:pPr>
            <a:r>
              <a:rPr lang="en-US" sz="2400">
                <a:solidFill>
                  <a:srgbClr val="0000FF"/>
                </a:solidFill>
                <a:latin typeface="Comic Sans MS"/>
                <a:ea typeface="MS PGothic" panose="020B0600070205080204" pitchFamily="34" charset="-128"/>
              </a:rPr>
              <a:t>10k</a:t>
            </a:r>
            <a:r>
              <a:rPr lang="en-US" sz="2400">
                <a:solidFill>
                  <a:srgbClr val="0000FF"/>
                </a:solidFill>
                <a:latin typeface="Symbol" charset="0"/>
                <a:ea typeface="MS PGothic" panose="020B0600070205080204" pitchFamily="34" charset="-128"/>
                <a:sym typeface="Symbol" charset="0"/>
              </a:rPr>
              <a:t></a:t>
            </a:r>
            <a:endParaRPr lang="en-US" sz="2400">
              <a:solidFill>
                <a:srgbClr val="0000FF"/>
              </a:solidFill>
              <a:latin typeface="Comic Sans MS"/>
              <a:ea typeface="MS PGothic" panose="020B0600070205080204" pitchFamily="34" charset="-128"/>
            </a:endParaRPr>
          </a:p>
          <a:p>
            <a:pPr eaLnBrk="0" fontAlgn="base" hangingPunct="0">
              <a:spcBef>
                <a:spcPct val="0"/>
              </a:spcBef>
              <a:spcAft>
                <a:spcPct val="0"/>
              </a:spcAft>
              <a:defRPr/>
            </a:pPr>
            <a:r>
              <a:rPr lang="en-US" sz="2400">
                <a:solidFill>
                  <a:srgbClr val="0000FF"/>
                </a:solidFill>
                <a:latin typeface="Comic Sans MS"/>
                <a:ea typeface="MS PGothic" panose="020B0600070205080204" pitchFamily="34" charset="-128"/>
              </a:rPr>
              <a:t>1k</a:t>
            </a:r>
            <a:r>
              <a:rPr lang="en-US" sz="2400">
                <a:solidFill>
                  <a:srgbClr val="0000FF"/>
                </a:solidFill>
                <a:latin typeface="Symbol" charset="0"/>
                <a:ea typeface="MS PGothic" panose="020B0600070205080204" pitchFamily="34" charset="-128"/>
                <a:sym typeface="Symbol" charset="0"/>
              </a:rPr>
              <a:t></a:t>
            </a:r>
            <a:endParaRPr lang="en-US" sz="2400">
              <a:solidFill>
                <a:srgbClr val="0000FF"/>
              </a:solidFill>
              <a:latin typeface="Comic Sans MS"/>
              <a:ea typeface="MS PGothic" panose="020B0600070205080204" pitchFamily="34" charset="-128"/>
            </a:endParaRPr>
          </a:p>
          <a:p>
            <a:pPr eaLnBrk="0" fontAlgn="base" hangingPunct="0">
              <a:spcBef>
                <a:spcPct val="0"/>
              </a:spcBef>
              <a:spcAft>
                <a:spcPct val="0"/>
              </a:spcAft>
              <a:defRPr/>
            </a:pPr>
            <a:endParaRPr lang="en-US" sz="2400">
              <a:solidFill>
                <a:srgbClr val="0000FF"/>
              </a:solidFill>
              <a:latin typeface="Comic Sans MS"/>
              <a:ea typeface="MS PGothic" panose="020B0600070205080204" pitchFamily="34" charset="-128"/>
            </a:endParaRPr>
          </a:p>
        </p:txBody>
      </p:sp>
      <p:sp>
        <p:nvSpPr>
          <p:cNvPr id="47126" name="Text Box 22"/>
          <p:cNvSpPr txBox="1">
            <a:spLocks noChangeArrowheads="1"/>
          </p:cNvSpPr>
          <p:nvPr/>
        </p:nvSpPr>
        <p:spPr bwMode="auto">
          <a:xfrm>
            <a:off x="2981326" y="4894264"/>
            <a:ext cx="7745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US" sz="2400">
                <a:solidFill>
                  <a:srgbClr val="000000"/>
                </a:solidFill>
                <a:latin typeface="Comic Sans MS"/>
                <a:ea typeface="MS PGothic" panose="020B0600070205080204" pitchFamily="34" charset="-128"/>
              </a:rPr>
              <a:t>0.12</a:t>
            </a:r>
          </a:p>
        </p:txBody>
      </p:sp>
      <p:sp>
        <p:nvSpPr>
          <p:cNvPr id="47127" name="Text Box 23"/>
          <p:cNvSpPr txBox="1">
            <a:spLocks noChangeArrowheads="1"/>
          </p:cNvSpPr>
          <p:nvPr/>
        </p:nvSpPr>
        <p:spPr bwMode="auto">
          <a:xfrm>
            <a:off x="3057525" y="5300664"/>
            <a:ext cx="5100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US" sz="2400">
                <a:solidFill>
                  <a:srgbClr val="A21102"/>
                </a:solidFill>
                <a:latin typeface="Comic Sans MS"/>
                <a:ea typeface="MS PGothic" panose="020B0600070205080204" pitchFamily="34" charset="-128"/>
              </a:rPr>
              <a:t>12</a:t>
            </a:r>
          </a:p>
        </p:txBody>
      </p:sp>
      <p:sp>
        <p:nvSpPr>
          <p:cNvPr id="47128" name="Text Box 24"/>
          <p:cNvSpPr txBox="1">
            <a:spLocks noChangeArrowheads="1"/>
          </p:cNvSpPr>
          <p:nvPr/>
        </p:nvSpPr>
        <p:spPr bwMode="auto">
          <a:xfrm>
            <a:off x="3032126" y="5745164"/>
            <a:ext cx="6976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US" sz="2400">
                <a:solidFill>
                  <a:srgbClr val="A21102"/>
                </a:solidFill>
                <a:latin typeface="Comic Sans MS"/>
                <a:ea typeface="MS PGothic" panose="020B0600070205080204" pitchFamily="34" charset="-128"/>
              </a:rPr>
              <a:t>120</a:t>
            </a:r>
          </a:p>
        </p:txBody>
      </p:sp>
    </p:spTree>
    <p:extLst>
      <p:ext uri="{BB962C8B-B14F-4D97-AF65-F5344CB8AC3E}">
        <p14:creationId xmlns:p14="http://schemas.microsoft.com/office/powerpoint/2010/main" val="112198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6" grpId="0"/>
      <p:bldP spid="47127" grpId="0"/>
      <p:bldP spid="471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3"/>
          <p:cNvSpPr txBox="1">
            <a:spLocks noChangeArrowheads="1"/>
          </p:cNvSpPr>
          <p:nvPr/>
        </p:nvSpPr>
        <p:spPr bwMode="auto">
          <a:xfrm>
            <a:off x="1676400" y="2208213"/>
            <a:ext cx="8686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For any given material, the resistivity increases with temperature:</a:t>
            </a:r>
          </a:p>
        </p:txBody>
      </p:sp>
      <p:sp>
        <p:nvSpPr>
          <p:cNvPr id="53251" name="Text Box 6"/>
          <p:cNvSpPr txBox="1">
            <a:spLocks noChangeArrowheads="1"/>
          </p:cNvSpPr>
          <p:nvPr/>
        </p:nvSpPr>
        <p:spPr bwMode="auto">
          <a:xfrm>
            <a:off x="1974850" y="4522788"/>
            <a:ext cx="76962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lvl="0" fontAlgn="base">
              <a:spcBef>
                <a:spcPct val="50000"/>
              </a:spcBef>
              <a:spcAft>
                <a:spcPct val="0"/>
              </a:spcAft>
              <a:buNone/>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Semiconductors are complex materials, and may have </a:t>
            </a:r>
            <a:r>
              <a:rPr kumimoji="0" lang="en-US" altLang="en-US" sz="2800" b="1" i="0" u="none" strike="noStrike" kern="1200" cap="none" spc="0" normalizeH="0" baseline="0" noProof="0" dirty="0" err="1">
                <a:ln>
                  <a:noFill/>
                </a:ln>
                <a:solidFill>
                  <a:srgbClr val="333399"/>
                </a:solidFill>
                <a:effectLst/>
                <a:uLnTx/>
                <a:uFillTx/>
                <a:latin typeface="Comic Sans MS" panose="030F0702030302020204" pitchFamily="66" charset="0"/>
                <a:ea typeface="MS PGothic" panose="020B0600070205080204" pitchFamily="34" charset="-128"/>
              </a:rPr>
              <a:t>resistivities</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that decrease with temperature.</a:t>
            </a:r>
            <a:r>
              <a:rPr kumimoji="0" lang="en-US" altLang="en-US" sz="2800" b="1" i="0" u="sng" strike="noStrike" kern="1200" cap="none" spc="0" normalizeH="0" baseline="0" noProof="0" dirty="0">
                <a:ln>
                  <a:noFill/>
                </a:ln>
                <a:solidFill>
                  <a:srgbClr val="00B050"/>
                </a:solidFill>
                <a:effectLst/>
                <a:uLnTx/>
                <a:uFillTx/>
                <a:ea typeface="MS PGothic" panose="020B0600070205080204" pitchFamily="34" charset="-128"/>
                <a:sym typeface="Symbol" panose="05050102010706020507" pitchFamily="18" charset="2"/>
              </a:rPr>
              <a:t></a:t>
            </a:r>
            <a:r>
              <a:rPr kumimoji="0" lang="en-US" altLang="en-US" sz="2800" b="1" i="0" u="sng" strike="noStrike" kern="1200" cap="none" spc="0" normalizeH="0" baseline="-25000" noProof="0" dirty="0">
                <a:ln>
                  <a:noFill/>
                </a:ln>
                <a:solidFill>
                  <a:srgbClr val="00B050"/>
                </a:solidFill>
                <a:effectLst/>
                <a:uLnTx/>
                <a:uFillTx/>
                <a:ea typeface="MS PGothic" panose="020B0600070205080204" pitchFamily="34" charset="-128"/>
                <a:sym typeface="Symbol" panose="05050102010706020507" pitchFamily="18" charset="2"/>
              </a:rPr>
              <a:t>0 </a:t>
            </a:r>
            <a:r>
              <a:rPr kumimoji="0" lang="en-US" altLang="en-US" sz="2800" b="1" i="0" u="sng" strike="noStrike" kern="1200" cap="none" spc="0" normalizeH="0" baseline="0" noProof="0" dirty="0">
                <a:ln>
                  <a:noFill/>
                </a:ln>
                <a:solidFill>
                  <a:srgbClr val="00B050"/>
                </a:solidFill>
                <a:effectLst/>
                <a:uLnTx/>
                <a:uFillTx/>
                <a:ea typeface="MS PGothic" panose="020B0600070205080204" pitchFamily="34" charset="-128"/>
                <a:sym typeface="Symbol" panose="05050102010706020507" pitchFamily="18" charset="2"/>
              </a:rPr>
              <a:t>and T</a:t>
            </a:r>
            <a:r>
              <a:rPr kumimoji="0" lang="en-US" altLang="en-US" sz="2800" b="1" i="0" u="sng" strike="noStrike" kern="1200" cap="none" spc="0" normalizeH="0" baseline="-25000" noProof="0" dirty="0">
                <a:ln>
                  <a:noFill/>
                </a:ln>
                <a:solidFill>
                  <a:srgbClr val="00B050"/>
                </a:solidFill>
                <a:effectLst/>
                <a:uLnTx/>
                <a:uFillTx/>
                <a:ea typeface="MS PGothic" panose="020B0600070205080204" pitchFamily="34" charset="-128"/>
                <a:sym typeface="Symbol" panose="05050102010706020507" pitchFamily="18" charset="2"/>
              </a:rPr>
              <a:t>0</a:t>
            </a:r>
            <a:r>
              <a:rPr kumimoji="0" lang="en-US" altLang="en-US" sz="2800" b="1" i="0" u="sng" strike="noStrike" kern="1200" cap="none" spc="0" normalizeH="0" baseline="0" noProof="0" dirty="0">
                <a:ln>
                  <a:noFill/>
                </a:ln>
                <a:solidFill>
                  <a:srgbClr val="00B050"/>
                </a:solidFill>
                <a:effectLst/>
                <a:uLnTx/>
                <a:uFillTx/>
                <a:ea typeface="MS PGothic" panose="020B0600070205080204" pitchFamily="34" charset="-128"/>
                <a:sym typeface="Symbol" panose="05050102010706020507" pitchFamily="18" charset="2"/>
              </a:rPr>
              <a:t> are the resistivity and temperature at 0</a:t>
            </a:r>
            <a:r>
              <a:rPr kumimoji="0" lang="en-US" altLang="en-US" sz="2800" b="1" i="0" u="sng" strike="noStrike" kern="120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sym typeface="Symbol" panose="05050102010706020507" pitchFamily="18" charset="2"/>
              </a:rPr>
              <a:t>º</a:t>
            </a:r>
            <a:r>
              <a:rPr kumimoji="0" lang="en-US" altLang="en-US" sz="2800" b="1" i="0" u="sng" strike="noStrike" kern="1200" cap="none" spc="0" normalizeH="0" baseline="0" noProof="0" dirty="0">
                <a:ln>
                  <a:noFill/>
                </a:ln>
                <a:solidFill>
                  <a:srgbClr val="00B050"/>
                </a:solidFill>
                <a:effectLst/>
                <a:uLnTx/>
                <a:uFillTx/>
                <a:ea typeface="MS PGothic" panose="020B0600070205080204" pitchFamily="34" charset="-128"/>
                <a:sym typeface="Symbol" panose="05050102010706020507" pitchFamily="18" charset="2"/>
              </a:rPr>
              <a:t>C or </a:t>
            </a:r>
            <a:r>
              <a:rPr kumimoji="0" lang="en-US" altLang="en-US" sz="2800" b="1" i="0" u="sng" strike="noStrike" kern="1200" cap="none" spc="0" normalizeH="0" baseline="0" noProof="0" dirty="0" smtClean="0">
                <a:ln>
                  <a:noFill/>
                </a:ln>
                <a:solidFill>
                  <a:srgbClr val="00B050"/>
                </a:solidFill>
                <a:effectLst/>
                <a:uLnTx/>
                <a:uFillTx/>
                <a:ea typeface="MS PGothic" panose="020B0600070205080204" pitchFamily="34" charset="-128"/>
                <a:sym typeface="Symbol" panose="05050102010706020507" pitchFamily="18" charset="2"/>
              </a:rPr>
              <a:t>20</a:t>
            </a:r>
            <a:r>
              <a:rPr kumimoji="0" lang="en-US" altLang="en-US" sz="2800" b="1" i="0" u="sng" strike="noStrike" kern="1200" cap="none" spc="0" normalizeH="0" baseline="0" noProof="0" dirty="0" smtClean="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sym typeface="Symbol" panose="05050102010706020507" pitchFamily="18" charset="2"/>
              </a:rPr>
              <a:t>º</a:t>
            </a:r>
            <a:r>
              <a:rPr kumimoji="0" lang="en-US" altLang="en-US" sz="2800" b="1" i="0" u="sng" strike="noStrike" kern="1200" cap="none" spc="0" normalizeH="0" baseline="0" noProof="0" dirty="0" smtClean="0">
                <a:ln>
                  <a:noFill/>
                </a:ln>
                <a:solidFill>
                  <a:srgbClr val="00B050"/>
                </a:solidFill>
                <a:effectLst/>
                <a:uLnTx/>
                <a:uFillTx/>
                <a:ea typeface="MS PGothic" panose="020B0600070205080204" pitchFamily="34" charset="-128"/>
                <a:sym typeface="Symbol" panose="05050102010706020507" pitchFamily="18" charset="2"/>
              </a:rPr>
              <a:t>C.</a:t>
            </a:r>
            <a:r>
              <a:rPr kumimoji="0" lang="el-GR" altLang="en-US" sz="2800" b="1" i="0" u="sng" strike="noStrike" kern="1200" cap="none" spc="0" normalizeH="0" baseline="0" noProof="0" dirty="0" smtClean="0">
                <a:ln>
                  <a:noFill/>
                </a:ln>
                <a:solidFill>
                  <a:schemeClr val="accent1">
                    <a:lumMod val="25000"/>
                  </a:schemeClr>
                </a:solidFill>
                <a:effectLst/>
                <a:uLnTx/>
                <a:uFillTx/>
                <a:latin typeface="Calibri" panose="020F0502020204030204" pitchFamily="34" charset="0"/>
                <a:cs typeface="Arabic Typesetting" panose="03020402040406030203" pitchFamily="66" charset="-78"/>
                <a:sym typeface="Symbol" panose="05050102010706020507" pitchFamily="18" charset="2"/>
              </a:rPr>
              <a:t>α</a:t>
            </a:r>
            <a:r>
              <a:rPr kumimoji="0" lang="en-US" altLang="en-US" sz="2800" b="1" i="0" u="sng" strike="noStrike" kern="1200" cap="none" spc="0" normalizeH="0" baseline="0" noProof="0" dirty="0" smtClean="0">
                <a:ln>
                  <a:noFill/>
                </a:ln>
                <a:solidFill>
                  <a:schemeClr val="accent1">
                    <a:lumMod val="25000"/>
                  </a:schemeClr>
                </a:solidFill>
                <a:effectLst/>
                <a:uLnTx/>
                <a:uFillTx/>
                <a:latin typeface="Calibri" panose="020F0502020204030204" pitchFamily="34" charset="0"/>
                <a:cs typeface="Arabic Typesetting" panose="03020402040406030203" pitchFamily="66" charset="-78"/>
                <a:sym typeface="Symbol" panose="05050102010706020507" pitchFamily="18" charset="2"/>
              </a:rPr>
              <a:t> </a:t>
            </a:r>
            <a:r>
              <a:rPr kumimoji="0" lang="en-US" altLang="en-US" sz="2800" b="1" i="0" u="sng" strike="noStrike" kern="1200" cap="none" spc="0" normalizeH="0" baseline="0" noProof="0" dirty="0" smtClean="0">
                <a:ln>
                  <a:noFill/>
                </a:ln>
                <a:solidFill>
                  <a:schemeClr val="accent1">
                    <a:lumMod val="25000"/>
                  </a:schemeClr>
                </a:solidFill>
                <a:effectLst/>
                <a:uLnTx/>
                <a:uFillTx/>
                <a:latin typeface="+mj-lt"/>
                <a:cs typeface="Arabic Typesetting" panose="03020402040406030203" pitchFamily="66" charset="-78"/>
                <a:sym typeface="Symbol" panose="05050102010706020507" pitchFamily="18" charset="2"/>
              </a:rPr>
              <a:t>is the temperature coefficient in </a:t>
            </a:r>
            <a:r>
              <a:rPr lang="en-US" altLang="en-US" sz="2400" b="1" u="sng" dirty="0" smtClean="0">
                <a:solidFill>
                  <a:schemeClr val="accent1">
                    <a:lumMod val="25000"/>
                  </a:schemeClr>
                </a:solidFill>
                <a:cs typeface="Arial" panose="020B0604020202020204" pitchFamily="34" charset="0"/>
              </a:rPr>
              <a:t>°C</a:t>
            </a:r>
            <a:r>
              <a:rPr lang="en-US" altLang="en-US" sz="2400" b="1" u="sng" baseline="30000" dirty="0" smtClean="0">
                <a:solidFill>
                  <a:schemeClr val="accent1">
                    <a:lumMod val="25000"/>
                  </a:schemeClr>
                </a:solidFill>
                <a:cs typeface="Arial" panose="020B0604020202020204" pitchFamily="34" charset="0"/>
              </a:rPr>
              <a:t>-1</a:t>
            </a:r>
            <a:endParaRPr kumimoji="0" lang="en-US" altLang="en-US" sz="2800" b="1" i="0" u="sng" strike="noStrike" kern="1200" cap="none" spc="0" normalizeH="0" baseline="0" noProof="0" dirty="0">
              <a:ln>
                <a:noFill/>
              </a:ln>
              <a:solidFill>
                <a:schemeClr val="accent1">
                  <a:lumMod val="25000"/>
                </a:schemeClr>
              </a:solidFill>
              <a:effectLst/>
              <a:uLnTx/>
              <a:uFillTx/>
              <a:latin typeface="+mj-lt"/>
              <a:cs typeface="Arabic Typesetting" panose="03020402040406030203" pitchFamily="66" charset="-78"/>
            </a:endParaRPr>
          </a:p>
        </p:txBody>
      </p:sp>
      <p:sp>
        <p:nvSpPr>
          <p:cNvPr id="53252" name="Rectangle 7"/>
          <p:cNvSpPr>
            <a:spLocks noGrp="1" noChangeArrowheads="1"/>
          </p:cNvSpPr>
          <p:nvPr>
            <p:ph type="title"/>
          </p:nvPr>
        </p:nvSpPr>
        <p:spPr/>
        <p:txBody>
          <a:bodyPr/>
          <a:lstStyle/>
          <a:p>
            <a:pPr eaLnBrk="1" hangingPunct="1"/>
            <a:r>
              <a:rPr lang="en-US" altLang="en-US" smtClean="0"/>
              <a:t>25-4 Resistivity</a:t>
            </a:r>
          </a:p>
        </p:txBody>
      </p:sp>
      <p:grpSp>
        <p:nvGrpSpPr>
          <p:cNvPr id="53253" name="Group 11"/>
          <p:cNvGrpSpPr>
            <a:grpSpLocks/>
          </p:cNvGrpSpPr>
          <p:nvPr/>
        </p:nvGrpSpPr>
        <p:grpSpPr bwMode="auto">
          <a:xfrm>
            <a:off x="3352800" y="3276600"/>
            <a:ext cx="5029200" cy="908050"/>
            <a:chOff x="1431" y="1605"/>
            <a:chExt cx="2514" cy="380"/>
          </a:xfrm>
        </p:grpSpPr>
        <p:pic>
          <p:nvPicPr>
            <p:cNvPr id="53254" name="Picture 9" descr="25-5"/>
            <p:cNvPicPr>
              <a:picLocks noChangeAspect="1" noChangeArrowheads="1"/>
            </p:cNvPicPr>
            <p:nvPr/>
          </p:nvPicPr>
          <p:blipFill>
            <a:blip r:embed="rId2">
              <a:extLst>
                <a:ext uri="{28A0092B-C50C-407E-A947-70E740481C1C}">
                  <a14:useLocalDpi xmlns:a14="http://schemas.microsoft.com/office/drawing/2010/main" val="0"/>
                </a:ext>
              </a:extLst>
            </a:blip>
            <a:srcRect r="58487"/>
            <a:stretch>
              <a:fillRect/>
            </a:stretch>
          </p:blipFill>
          <p:spPr bwMode="auto">
            <a:xfrm>
              <a:off x="1431" y="1605"/>
              <a:ext cx="2514"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10" descr="o"/>
            <p:cNvPicPr>
              <a:picLocks noChangeAspect="1" noChangeArrowheads="1"/>
            </p:cNvPicPr>
            <p:nvPr/>
          </p:nvPicPr>
          <p:blipFill>
            <a:blip r:embed="rId3">
              <a:extLst>
                <a:ext uri="{28A0092B-C50C-407E-A947-70E740481C1C}">
                  <a14:useLocalDpi xmlns:a14="http://schemas.microsoft.com/office/drawing/2010/main" val="0"/>
                </a:ext>
              </a:extLst>
            </a:blip>
            <a:srcRect l="17241" t="48758" r="81577" b="38509"/>
            <a:stretch>
              <a:fillRect/>
            </a:stretch>
          </p:blipFill>
          <p:spPr bwMode="auto">
            <a:xfrm>
              <a:off x="3781" y="1754"/>
              <a:ext cx="68"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37091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p:txBody>
          <a:bodyPr/>
          <a:lstStyle/>
          <a:p>
            <a:pPr eaLnBrk="1" hangingPunct="1"/>
            <a:r>
              <a:rPr lang="en-US" altLang="en-US" smtClean="0"/>
              <a:t>25-4 Resistivity</a:t>
            </a:r>
          </a:p>
        </p:txBody>
      </p:sp>
      <p:sp>
        <p:nvSpPr>
          <p:cNvPr id="54275" name="Text Box 5"/>
          <p:cNvSpPr txBox="1">
            <a:spLocks noChangeArrowheads="1"/>
          </p:cNvSpPr>
          <p:nvPr/>
        </p:nvSpPr>
        <p:spPr bwMode="auto">
          <a:xfrm>
            <a:off x="1302589" y="2152290"/>
            <a:ext cx="938554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Example 25-7: Resistance thermometer.</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variation in electrical resistance with temperature can be used to make precise temperature measurements. Platinum is commonly used since it is relatively free from corrosive effects and has a high melting point. Suppose at 20.0°C the resistance of a platinum resistance thermometer is 164.2 </a:t>
            </a:r>
            <a:r>
              <a:rPr kumimoji="0" lang="el-GR"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Ω</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When placed in a particular solution, the resistance is 187.4</a:t>
            </a:r>
            <a:r>
              <a:rPr kumimoji="0" lang="el-GR"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Ω</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What is the temperature of this solution</a:t>
            </a:r>
            <a:r>
              <a:rPr kumimoji="0" lang="en-US" altLang="en-US" sz="2400" b="1" i="0" u="none" strike="noStrike" kern="1200" cap="none" spc="0" normalizeH="0" baseline="0" noProof="0" dirty="0" smtClean="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 </a:t>
            </a:r>
            <a:r>
              <a:rPr kumimoji="0" lang="el-GR" altLang="en-US" sz="2400" b="1" i="0" u="none" strike="noStrike" kern="1200" cap="none" spc="0" normalizeH="0" baseline="0" noProof="0" dirty="0" smtClean="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α</a:t>
            </a:r>
            <a:r>
              <a:rPr kumimoji="0" lang="en-US" altLang="en-US" sz="2400" b="1" i="0" u="none" strike="noStrike" kern="1200" cap="none" spc="0" normalizeH="0" baseline="0" noProof="0" dirty="0" smtClean="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=3.927 10</a:t>
            </a:r>
            <a:r>
              <a:rPr kumimoji="0" lang="en-US" altLang="en-US" sz="2400" b="1" i="0" u="none" strike="noStrike" kern="1200" cap="none" spc="0" normalizeH="0" baseline="30000" noProof="0" dirty="0" smtClean="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-3</a:t>
            </a:r>
            <a:r>
              <a:rPr kumimoji="0" lang="en-US" altLang="en-US" sz="2400" b="1" i="0" u="none" strike="noStrike" kern="1200" cap="none" spc="0" normalizeH="0" baseline="0" noProof="0" dirty="0" smtClean="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°C</a:t>
            </a:r>
            <a:r>
              <a:rPr kumimoji="0" lang="en-US" altLang="en-US" sz="2400" b="1" i="0" u="none" strike="noStrike" kern="1200" cap="none" spc="0" normalizeH="0" baseline="30000" noProof="0" dirty="0" smtClean="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-1</a:t>
            </a:r>
            <a:r>
              <a:rPr kumimoji="0" lang="en-US" altLang="en-US" sz="2400" b="1" i="0" u="none" strike="noStrike" kern="1200" cap="none" spc="0" normalizeH="0" baseline="0" noProof="0" dirty="0" smtClean="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t>
            </a:r>
            <a:endPar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577605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b="1" smtClean="0">
                <a:solidFill>
                  <a:schemeClr val="accent2"/>
                </a:solidFill>
              </a:rPr>
              <a:t>Problem 23</a:t>
            </a:r>
          </a:p>
        </p:txBody>
      </p:sp>
      <p:sp>
        <p:nvSpPr>
          <p:cNvPr id="55299" name="Rectangle 2"/>
          <p:cNvSpPr>
            <a:spLocks noChangeArrowheads="1"/>
          </p:cNvSpPr>
          <p:nvPr/>
        </p:nvSpPr>
        <p:spPr bwMode="auto">
          <a:xfrm>
            <a:off x="2133600" y="2274889"/>
            <a:ext cx="921876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23. (II) A length of aluminum wire is connected to a precision 10.00-V power supply, and a current of 0.4212 A is precisely measured at 20.0°C. The wire is placed in a new environment of unknown temperature where the measured current is 0.3818 A. What is the unknown temperature</a:t>
            </a:r>
            <a:r>
              <a:rPr kumimoji="0" lang="en-US" altLang="en-US" sz="2800" b="1" i="0" u="none" strike="noStrike" kern="1200" cap="none" spc="0" normalizeH="0" baseline="0" noProof="0" dirty="0" smtClean="0">
                <a:ln>
                  <a:noFill/>
                </a:ln>
                <a:solidFill>
                  <a:srgbClr val="333399"/>
                </a:solidFill>
                <a:effectLst/>
                <a:uLnTx/>
                <a:uFillTx/>
                <a:latin typeface="Comic Sans MS" panose="030F0702030302020204" pitchFamily="66" charset="0"/>
                <a:ea typeface="MS PGothic" panose="020B0600070205080204" pitchFamily="34" charset="-128"/>
              </a:rPr>
              <a:t>? </a:t>
            </a:r>
            <a:r>
              <a:rPr kumimoji="0" lang="el-GR" altLang="en-US" sz="2800" b="1" i="1" u="none" strike="noStrike" kern="1200" cap="none" spc="0" normalizeH="0" baseline="0" noProof="0" dirty="0" smtClean="0">
                <a:ln>
                  <a:noFill/>
                </a:ln>
                <a:solidFill>
                  <a:srgbClr val="333399"/>
                </a:solidFill>
                <a:effectLst/>
                <a:uLnTx/>
                <a:uFillTx/>
                <a:latin typeface="Calibri" panose="020F0502020204030204" pitchFamily="34" charset="0"/>
              </a:rPr>
              <a:t>α</a:t>
            </a:r>
            <a:r>
              <a:rPr kumimoji="0" lang="en-US" altLang="en-US" sz="2800" b="1" i="1" u="none" strike="noStrike" kern="1200" cap="none" spc="0" normalizeH="0" baseline="0" noProof="0" dirty="0" smtClean="0">
                <a:ln>
                  <a:noFill/>
                </a:ln>
                <a:solidFill>
                  <a:srgbClr val="333399"/>
                </a:solidFill>
                <a:effectLst/>
                <a:uLnTx/>
                <a:uFillTx/>
                <a:latin typeface="Comic Sans MS" panose="030F0702030302020204" pitchFamily="66" charset="0"/>
                <a:ea typeface="MS PGothic" panose="020B0600070205080204" pitchFamily="34" charset="-128"/>
              </a:rPr>
              <a:t>=0.00429°C</a:t>
            </a:r>
            <a:r>
              <a:rPr kumimoji="0" lang="en-US" altLang="en-US" sz="2800" b="1" i="1" u="none" strike="noStrike" kern="1200" cap="none" spc="0" normalizeH="0" baseline="30000" noProof="0" dirty="0" smtClean="0">
                <a:ln>
                  <a:noFill/>
                </a:ln>
                <a:solidFill>
                  <a:srgbClr val="333399"/>
                </a:solidFill>
                <a:effectLst/>
                <a:uLnTx/>
                <a:uFillTx/>
                <a:latin typeface="Comic Sans MS" panose="030F0702030302020204" pitchFamily="66" charset="0"/>
                <a:ea typeface="MS PGothic" panose="020B0600070205080204" pitchFamily="34" charset="-128"/>
              </a:rPr>
              <a:t>-1</a:t>
            </a:r>
            <a:endParaRPr kumimoji="0" lang="en-US" altLang="en-US" sz="2800" b="1" i="1" u="none" strike="noStrike" kern="1200" cap="none" spc="0" normalizeH="0" baseline="30000" noProof="0" dirty="0">
              <a:ln>
                <a:noFill/>
              </a:ln>
              <a:solidFill>
                <a:srgbClr val="333399"/>
              </a:solidFill>
              <a:effectLst/>
              <a:uLnTx/>
              <a:uFillTx/>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1611647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3"/>
          <p:cNvSpPr txBox="1">
            <a:spLocks noChangeArrowheads="1"/>
          </p:cNvSpPr>
          <p:nvPr/>
        </p:nvSpPr>
        <p:spPr bwMode="auto">
          <a:xfrm>
            <a:off x="1676400" y="1828801"/>
            <a:ext cx="853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Power, as in kinematics, is the energy transformed by a device per unit time:</a:t>
            </a:r>
          </a:p>
        </p:txBody>
      </p:sp>
      <p:sp>
        <p:nvSpPr>
          <p:cNvPr id="56323" name="Rectangle 7"/>
          <p:cNvSpPr>
            <a:spLocks noGrp="1" noChangeArrowheads="1"/>
          </p:cNvSpPr>
          <p:nvPr>
            <p:ph type="title"/>
          </p:nvPr>
        </p:nvSpPr>
        <p:spPr/>
        <p:txBody>
          <a:bodyPr/>
          <a:lstStyle/>
          <a:p>
            <a:pPr eaLnBrk="1" hangingPunct="1"/>
            <a:r>
              <a:rPr lang="en-US" altLang="en-US" smtClean="0"/>
              <a:t>25-5 Electric Power</a:t>
            </a:r>
          </a:p>
        </p:txBody>
      </p:sp>
      <p:sp>
        <p:nvSpPr>
          <p:cNvPr id="69636" name="Text Box 12"/>
          <p:cNvSpPr txBox="1">
            <a:spLocks noChangeArrowheads="1"/>
          </p:cNvSpPr>
          <p:nvPr/>
        </p:nvSpPr>
        <p:spPr bwMode="auto">
          <a:xfrm>
            <a:off x="1905000" y="4305301"/>
            <a:ext cx="7932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itchFamily="66" charset="0"/>
                <a:ea typeface="MS PGothic" pitchFamily="34" charset="-128"/>
              </a:defRPr>
            </a:lvl1pPr>
            <a:lvl2pPr marL="742950" indent="-285750" eaLnBrk="0" hangingPunct="0">
              <a:spcBef>
                <a:spcPct val="20000"/>
              </a:spcBef>
              <a:buChar char="–"/>
              <a:defRPr sz="2800">
                <a:solidFill>
                  <a:schemeClr val="tx1"/>
                </a:solidFill>
                <a:latin typeface="Comic Sans MS" pitchFamily="66" charset="0"/>
                <a:ea typeface="MS PGothic" pitchFamily="34" charset="-128"/>
              </a:defRPr>
            </a:lvl2pPr>
            <a:lvl3pPr marL="1143000" indent="-228600" eaLnBrk="0" hangingPunct="0">
              <a:spcBef>
                <a:spcPct val="20000"/>
              </a:spcBef>
              <a:buChar char="•"/>
              <a:defRPr sz="2400">
                <a:solidFill>
                  <a:schemeClr val="tx1"/>
                </a:solidFill>
                <a:latin typeface="Comic Sans MS" pitchFamily="66" charset="0"/>
                <a:ea typeface="MS PGothic" pitchFamily="34" charset="-128"/>
              </a:defRPr>
            </a:lvl3pPr>
            <a:lvl4pPr marL="1600200" indent="-228600" eaLnBrk="0" hangingPunct="0">
              <a:spcBef>
                <a:spcPct val="20000"/>
              </a:spcBef>
              <a:buChar char="–"/>
              <a:defRPr sz="2000">
                <a:solidFill>
                  <a:schemeClr val="tx1"/>
                </a:solidFill>
                <a:latin typeface="Comic Sans MS" pitchFamily="66" charset="0"/>
                <a:ea typeface="MS PGothic" pitchFamily="34" charset="-128"/>
              </a:defRPr>
            </a:lvl4pPr>
            <a:lvl5pPr marL="2057400" indent="-228600" eaLnBrk="0" hangingPunct="0">
              <a:spcBef>
                <a:spcPct val="20000"/>
              </a:spcBef>
              <a:buChar char="»"/>
              <a:defRPr sz="2000">
                <a:solidFill>
                  <a:schemeClr val="tx1"/>
                </a:solidFill>
                <a:latin typeface="Comic Sans MS" pitchFamily="66"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omic Sans MS" pitchFamily="66"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omic Sans MS" pitchFamily="66"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omic Sans MS" pitchFamily="66"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omic Sans MS" pitchFamily="66" charset="0"/>
                <a:ea typeface="MS PGothic"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a:ea typeface="MS PGothic" pitchFamily="34" charset="-128"/>
              </a:rPr>
              <a:t>or</a:t>
            </a:r>
          </a:p>
        </p:txBody>
      </p:sp>
      <p:pic>
        <p:nvPicPr>
          <p:cNvPr id="56325" name="Picture 13" descr="o"/>
          <p:cNvPicPr>
            <a:picLocks noChangeAspect="1" noChangeArrowheads="1"/>
          </p:cNvPicPr>
          <p:nvPr/>
        </p:nvPicPr>
        <p:blipFill>
          <a:blip r:embed="rId2">
            <a:extLst>
              <a:ext uri="{28A0092B-C50C-407E-A947-70E740481C1C}">
                <a14:useLocalDpi xmlns:a14="http://schemas.microsoft.com/office/drawing/2010/main" val="0"/>
              </a:ext>
            </a:extLst>
          </a:blip>
          <a:srcRect r="80310"/>
          <a:stretch>
            <a:fillRect/>
          </a:stretch>
        </p:blipFill>
        <p:spPr bwMode="auto">
          <a:xfrm>
            <a:off x="4724400" y="5334001"/>
            <a:ext cx="2439988"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14" descr="p661"/>
          <p:cNvPicPr>
            <a:picLocks noChangeAspect="1" noChangeArrowheads="1"/>
          </p:cNvPicPr>
          <p:nvPr/>
        </p:nvPicPr>
        <p:blipFill>
          <a:blip r:embed="rId3">
            <a:extLst>
              <a:ext uri="{28A0092B-C50C-407E-A947-70E740481C1C}">
                <a14:useLocalDpi xmlns:a14="http://schemas.microsoft.com/office/drawing/2010/main" val="0"/>
              </a:ext>
            </a:extLst>
          </a:blip>
          <a:srcRect r="11859"/>
          <a:stretch>
            <a:fillRect/>
          </a:stretch>
        </p:blipFill>
        <p:spPr bwMode="auto">
          <a:xfrm>
            <a:off x="3962399" y="2900363"/>
            <a:ext cx="369785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2275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3"/>
          <p:cNvSpPr txBox="1">
            <a:spLocks noChangeArrowheads="1"/>
          </p:cNvSpPr>
          <p:nvPr/>
        </p:nvSpPr>
        <p:spPr bwMode="auto">
          <a:xfrm>
            <a:off x="1698624" y="1752600"/>
            <a:ext cx="955884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unit of </a:t>
            </a: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power is the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watt</a:t>
            </a: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W.</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For </a:t>
            </a:r>
            <a:r>
              <a:rPr kumimoji="0" lang="en-US" altLang="en-US" sz="2800" b="1" i="0" u="none" strike="noStrike" kern="1200" cap="none" spc="0" normalizeH="0" baseline="0" noProof="0" dirty="0" err="1">
                <a:ln>
                  <a:noFill/>
                </a:ln>
                <a:solidFill>
                  <a:srgbClr val="333399"/>
                </a:solidFill>
                <a:effectLst/>
                <a:uLnTx/>
                <a:uFillTx/>
                <a:latin typeface="Comic Sans MS" panose="030F0702030302020204" pitchFamily="66" charset="0"/>
                <a:ea typeface="MS PGothic" panose="020B0600070205080204" pitchFamily="34" charset="-128"/>
              </a:rPr>
              <a:t>ohmic</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devices, we can make the substitutions:</a:t>
            </a:r>
          </a:p>
        </p:txBody>
      </p:sp>
      <p:sp>
        <p:nvSpPr>
          <p:cNvPr id="57347" name="Rectangle 7"/>
          <p:cNvSpPr>
            <a:spLocks noGrp="1" noChangeArrowheads="1"/>
          </p:cNvSpPr>
          <p:nvPr>
            <p:ph type="title"/>
          </p:nvPr>
        </p:nvSpPr>
        <p:spPr/>
        <p:txBody>
          <a:bodyPr/>
          <a:lstStyle/>
          <a:p>
            <a:pPr eaLnBrk="1" hangingPunct="1"/>
            <a:r>
              <a:rPr lang="en-US" altLang="en-US" smtClean="0"/>
              <a:t>25-5 Electric Power</a:t>
            </a:r>
          </a:p>
        </p:txBody>
      </p:sp>
      <p:pic>
        <p:nvPicPr>
          <p:cNvPr id="57348" name="Picture 10" descr="25-7ab"/>
          <p:cNvPicPr>
            <a:picLocks noChangeAspect="1" noChangeArrowheads="1"/>
          </p:cNvPicPr>
          <p:nvPr/>
        </p:nvPicPr>
        <p:blipFill>
          <a:blip r:embed="rId2">
            <a:extLst>
              <a:ext uri="{28A0092B-C50C-407E-A947-70E740481C1C}">
                <a14:useLocalDpi xmlns:a14="http://schemas.microsoft.com/office/drawing/2010/main" val="0"/>
              </a:ext>
            </a:extLst>
          </a:blip>
          <a:srcRect r="50453"/>
          <a:stretch>
            <a:fillRect/>
          </a:stretch>
        </p:blipFill>
        <p:spPr bwMode="auto">
          <a:xfrm>
            <a:off x="3886201" y="3505200"/>
            <a:ext cx="4981575"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692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p:txBody>
          <a:bodyPr/>
          <a:lstStyle/>
          <a:p>
            <a:pPr eaLnBrk="1" hangingPunct="1"/>
            <a:r>
              <a:rPr lang="en-US" altLang="en-US" smtClean="0"/>
              <a:t>25-5 Electric Power</a:t>
            </a:r>
          </a:p>
        </p:txBody>
      </p:sp>
      <p:sp>
        <p:nvSpPr>
          <p:cNvPr id="58371" name="Text Box 5"/>
          <p:cNvSpPr txBox="1">
            <a:spLocks noChangeArrowheads="1"/>
          </p:cNvSpPr>
          <p:nvPr/>
        </p:nvSpPr>
        <p:spPr bwMode="auto">
          <a:xfrm>
            <a:off x="2286000" y="1600200"/>
            <a:ext cx="76200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Example 25-8: Headlights.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Calculate the resistance of a 40-W automobile headlight designed for 12 V.</a:t>
            </a:r>
          </a:p>
        </p:txBody>
      </p:sp>
      <p:pic>
        <p:nvPicPr>
          <p:cNvPr id="58372" name="Picture 7" descr="Figure_25_17"/>
          <p:cNvPicPr>
            <a:picLocks noChangeAspect="1" noChangeArrowheads="1"/>
          </p:cNvPicPr>
          <p:nvPr/>
        </p:nvPicPr>
        <p:blipFill>
          <a:blip r:embed="rId3">
            <a:extLst>
              <a:ext uri="{28A0092B-C50C-407E-A947-70E740481C1C}">
                <a14:useLocalDpi xmlns:a14="http://schemas.microsoft.com/office/drawing/2010/main" val="0"/>
              </a:ext>
            </a:extLst>
          </a:blip>
          <a:srcRect b="9859"/>
          <a:stretch>
            <a:fillRect/>
          </a:stretch>
        </p:blipFill>
        <p:spPr bwMode="auto">
          <a:xfrm>
            <a:off x="2698750" y="3352801"/>
            <a:ext cx="6789738"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8480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1773</Words>
  <Application>Microsoft Office PowerPoint</Application>
  <PresentationFormat>Widescreen</PresentationFormat>
  <Paragraphs>131</Paragraphs>
  <Slides>31</Slides>
  <Notes>15</Notes>
  <HiddenSlides>0</HiddenSlides>
  <MMClips>0</MMClips>
  <ScaleCrop>false</ScaleCrop>
  <HeadingPairs>
    <vt:vector size="8" baseType="variant">
      <vt:variant>
        <vt:lpstr>Fonts Used</vt:lpstr>
      </vt:variant>
      <vt:variant>
        <vt:i4>13</vt:i4>
      </vt:variant>
      <vt:variant>
        <vt:lpstr>Theme</vt:lpstr>
      </vt:variant>
      <vt:variant>
        <vt:i4>6</vt:i4>
      </vt:variant>
      <vt:variant>
        <vt:lpstr>Embedded OLE Servers</vt:lpstr>
      </vt:variant>
      <vt:variant>
        <vt:i4>1</vt:i4>
      </vt:variant>
      <vt:variant>
        <vt:lpstr>Slide Titles</vt:lpstr>
      </vt:variant>
      <vt:variant>
        <vt:i4>31</vt:i4>
      </vt:variant>
    </vt:vector>
  </HeadingPairs>
  <TitlesOfParts>
    <vt:vector size="51" baseType="lpstr">
      <vt:lpstr>Gulim</vt:lpstr>
      <vt:lpstr>ＭＳ Ｐゴシック</vt:lpstr>
      <vt:lpstr>ＭＳ Ｐゴシック</vt:lpstr>
      <vt:lpstr>Arabic Typesetting</vt:lpstr>
      <vt:lpstr>Arial</vt:lpstr>
      <vt:lpstr>Calibri</vt:lpstr>
      <vt:lpstr>Cambria Math</vt:lpstr>
      <vt:lpstr>Comic Sans MS</vt:lpstr>
      <vt:lpstr>Gabriola</vt:lpstr>
      <vt:lpstr>Lucida Grande</vt:lpstr>
      <vt:lpstr>Script MT Bold</vt:lpstr>
      <vt:lpstr>Symbol</vt:lpstr>
      <vt:lpstr>Times New Roman</vt:lpstr>
      <vt:lpstr>4_Blank Presentation</vt:lpstr>
      <vt:lpstr>Blank Presentation</vt:lpstr>
      <vt:lpstr>2_Blank Presentation</vt:lpstr>
      <vt:lpstr>1_Blank Presentation</vt:lpstr>
      <vt:lpstr>3_Blank Presentation</vt:lpstr>
      <vt:lpstr>5_Blank Presentation</vt:lpstr>
      <vt:lpstr>Equation</vt:lpstr>
      <vt:lpstr> Electric Currents and Resistance</vt:lpstr>
      <vt:lpstr>25-4 Resistivity</vt:lpstr>
      <vt:lpstr>25-4 Resistivity</vt:lpstr>
      <vt:lpstr>25-4 Resistivity</vt:lpstr>
      <vt:lpstr>25-4 Resistivity</vt:lpstr>
      <vt:lpstr>Problem 23</vt:lpstr>
      <vt:lpstr>25-5 Electric Power</vt:lpstr>
      <vt:lpstr>25-5 Electric Power</vt:lpstr>
      <vt:lpstr>25-5 Electric Power</vt:lpstr>
      <vt:lpstr>25-5 Electric Power</vt:lpstr>
      <vt:lpstr>25-5 Electric Power</vt:lpstr>
      <vt:lpstr>Problem 36</vt:lpstr>
      <vt:lpstr>25-6 Power in Household Circuits</vt:lpstr>
      <vt:lpstr>25-6 Power in Household Circuits</vt:lpstr>
      <vt:lpstr>25-6 Power in Household Circuits</vt:lpstr>
      <vt:lpstr>25-6 Power in Household Circuits</vt:lpstr>
      <vt:lpstr>25-6 Power in Household Circuits</vt:lpstr>
      <vt:lpstr>25-7 Alternating Current</vt:lpstr>
      <vt:lpstr>25-7 Alternating Current</vt:lpstr>
      <vt:lpstr>25-7 Alternating Current</vt:lpstr>
      <vt:lpstr>25-7 Alternating Current</vt:lpstr>
      <vt:lpstr>25-7 Alternating Current</vt:lpstr>
      <vt:lpstr>Problem 54</vt:lpstr>
      <vt:lpstr>25-8 Microscopic View of Electric Current: Current Density and Drift Velocity</vt:lpstr>
      <vt:lpstr>25-8 Microscopic View of Electric Current: Current Density and Drift Velocity</vt:lpstr>
      <vt:lpstr>25-8 Microscopic View of Electric Current: Current Density and Drift Velocity</vt:lpstr>
      <vt:lpstr>25-8 Microscopic View of Electric Current: Current Density and Drift Velocity</vt:lpstr>
      <vt:lpstr>26-1 EMF and Terminal Voltage</vt:lpstr>
      <vt:lpstr>26-1 EMF and Terminal Voltage</vt:lpstr>
      <vt:lpstr>Electric Current and the Human Body</vt:lpstr>
      <vt:lpstr>Resistance and the Human body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25 Electric Currents and Resistance</dc:title>
  <dc:creator>Amir, Fatima Zohra</dc:creator>
  <cp:lastModifiedBy>8p</cp:lastModifiedBy>
  <cp:revision>10</cp:revision>
  <cp:lastPrinted>2017-02-17T18:00:05Z</cp:lastPrinted>
  <dcterms:created xsi:type="dcterms:W3CDTF">2017-02-17T17:38:52Z</dcterms:created>
  <dcterms:modified xsi:type="dcterms:W3CDTF">2017-04-27T09:10:08Z</dcterms:modified>
</cp:coreProperties>
</file>