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9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embeddings/oleObject10.bin" ContentType="application/vnd.openxmlformats-officedocument.oleObject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embeddings/oleObject13.bin" ContentType="application/vnd.openxmlformats-officedocument.oleObject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embeddings/oleObject14.bin" ContentType="application/vnd.openxmlformats-officedocument.oleObject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embeddings/oleObject15.bin" ContentType="application/vnd.openxmlformats-officedocument.oleObject"/>
  <Override PartName="/ppt/notesSlides/notesSlide33.xml" ContentType="application/vnd.openxmlformats-officedocument.presentationml.notesSlide+xml"/>
  <Override PartName="/ppt/embeddings/oleObject16.bin" ContentType="application/vnd.openxmlformats-officedocument.oleObject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embeddings/oleObject17.bin" ContentType="application/vnd.openxmlformats-officedocument.oleObject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embeddings/oleObject18.bin" ContentType="application/vnd.openxmlformats-officedocument.oleObject"/>
  <Override PartName="/ppt/notesSlides/notesSlide36.xml" ContentType="application/vnd.openxmlformats-officedocument.presentationml.notesSlide+xml"/>
  <Override PartName="/ppt/embeddings/oleObject19.bin" ContentType="application/vnd.openxmlformats-officedocument.oleObject"/>
  <Override PartName="/ppt/notesSlides/notesSlide3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38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tags/tag20.xml" ContentType="application/vnd.openxmlformats-officedocument.presentationml.tags+xml"/>
  <Override PartName="/ppt/notesSlides/notesSlide39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40.xml" ContentType="application/vnd.openxmlformats-officedocument.presentationml.notesSlide+xml"/>
  <Override PartName="/ppt/embeddings/oleObject26.bin" ContentType="application/vnd.openxmlformats-officedocument.oleObject"/>
  <Override PartName="/ppt/notesSlides/notesSlide41.xml" ContentType="application/vnd.openxmlformats-officedocument.presentationml.notesSlide+xml"/>
  <Override PartName="/ppt/embeddings/oleObject27.bin" ContentType="application/vnd.openxmlformats-officedocument.oleObject"/>
  <Override PartName="/ppt/notesSlides/notesSlide42.xml" ContentType="application/vnd.openxmlformats-officedocument.presentationml.notesSlide+xml"/>
  <Override PartName="/ppt/embeddings/oleObject28.bin" ContentType="application/vnd.openxmlformats-officedocument.oleObject"/>
  <Override PartName="/ppt/notesSlides/notesSlide43.xml" ContentType="application/vnd.openxmlformats-officedocument.presentationml.notesSlide+xml"/>
  <Override PartName="/ppt/embeddings/oleObject29.bin" ContentType="application/vnd.openxmlformats-officedocument.oleObject"/>
  <Override PartName="/ppt/notesSlides/notesSlide44.xml" ContentType="application/vnd.openxmlformats-officedocument.presentationml.notesSlide+xml"/>
  <Override PartName="/ppt/embeddings/oleObject30.bin" ContentType="application/vnd.openxmlformats-officedocument.oleObject"/>
  <Override PartName="/ppt/tags/tag21.xml" ContentType="application/vnd.openxmlformats-officedocument.presentationml.tags+xml"/>
  <Override PartName="/ppt/notesSlides/notesSlide45.xml" ContentType="application/vnd.openxmlformats-officedocument.presentationml.notesSlide+xml"/>
  <Override PartName="/ppt/tags/tag22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3.xml" ContentType="application/vnd.openxmlformats-officedocument.presentationml.tags+xml"/>
  <Override PartName="/ppt/notesSlides/notesSlide48.xml" ContentType="application/vnd.openxmlformats-officedocument.presentationml.notesSlide+xml"/>
  <Override PartName="/ppt/tags/tag24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6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31.bin" ContentType="application/vnd.openxmlformats-officedocument.oleObject"/>
  <Override PartName="/ppt/tags/tag27.xml" ContentType="application/vnd.openxmlformats-officedocument.presentationml.tags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61"/>
  </p:notesMasterIdLst>
  <p:handoutMasterIdLst>
    <p:handoutMasterId r:id="rId62"/>
  </p:handoutMasterIdLst>
  <p:sldIdLst>
    <p:sldId id="295" r:id="rId2"/>
    <p:sldId id="353" r:id="rId3"/>
    <p:sldId id="354" r:id="rId4"/>
    <p:sldId id="318" r:id="rId5"/>
    <p:sldId id="336" r:id="rId6"/>
    <p:sldId id="337" r:id="rId7"/>
    <p:sldId id="338" r:id="rId8"/>
    <p:sldId id="339" r:id="rId9"/>
    <p:sldId id="347" r:id="rId10"/>
    <p:sldId id="345" r:id="rId11"/>
    <p:sldId id="296" r:id="rId12"/>
    <p:sldId id="321" r:id="rId13"/>
    <p:sldId id="319" r:id="rId14"/>
    <p:sldId id="348" r:id="rId15"/>
    <p:sldId id="350" r:id="rId16"/>
    <p:sldId id="351" r:id="rId17"/>
    <p:sldId id="352" r:id="rId18"/>
    <p:sldId id="340" r:id="rId19"/>
    <p:sldId id="343" r:id="rId20"/>
    <p:sldId id="342" r:id="rId21"/>
    <p:sldId id="298" r:id="rId22"/>
    <p:sldId id="299" r:id="rId23"/>
    <p:sldId id="341" r:id="rId24"/>
    <p:sldId id="300" r:id="rId25"/>
    <p:sldId id="301" r:id="rId26"/>
    <p:sldId id="302" r:id="rId27"/>
    <p:sldId id="344" r:id="rId28"/>
    <p:sldId id="324" r:id="rId29"/>
    <p:sldId id="325" r:id="rId30"/>
    <p:sldId id="303" r:id="rId31"/>
    <p:sldId id="304" r:id="rId32"/>
    <p:sldId id="272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305" r:id="rId50"/>
    <p:sldId id="328" r:id="rId51"/>
    <p:sldId id="329" r:id="rId52"/>
    <p:sldId id="331" r:id="rId53"/>
    <p:sldId id="312" r:id="rId54"/>
    <p:sldId id="330" r:id="rId55"/>
    <p:sldId id="314" r:id="rId56"/>
    <p:sldId id="332" r:id="rId57"/>
    <p:sldId id="333" r:id="rId58"/>
    <p:sldId id="334" r:id="rId59"/>
    <p:sldId id="335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00FF80"/>
    <a:srgbClr val="66FF66"/>
    <a:srgbClr val="FF66FF"/>
    <a:srgbClr val="FF8000"/>
    <a:srgbClr val="FFFF66"/>
    <a:srgbClr val="FF33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9444" autoAdjust="0"/>
  </p:normalViewPr>
  <p:slideViewPr>
    <p:cSldViewPr>
      <p:cViewPr varScale="1">
        <p:scale>
          <a:sx n="145" d="100"/>
          <a:sy n="145" d="100"/>
        </p:scale>
        <p:origin x="-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D8664-C851-A746-9425-994A4AEBF8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0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EF95BF-0740-1248-8F46-FC1114804F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6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BC839-53B8-BB42-A052-228DC49BADB8}" type="slidenum">
              <a:rPr lang="en-GB"/>
              <a:pPr/>
              <a:t>1</a:t>
            </a:fld>
            <a:endParaRPr lang="en-GB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19875-52C0-D34D-8D00-371098952292}" type="slidenum">
              <a:rPr lang="en-GB"/>
              <a:pPr/>
              <a:t>12</a:t>
            </a:fld>
            <a:endParaRPr lang="en-GB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71B17-296B-5040-9493-6686583D06E5}" type="slidenum">
              <a:rPr lang="en-GB"/>
              <a:pPr/>
              <a:t>13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5CAA9-4D0C-3D4E-A0D2-6AA11D5E37FC}" type="slidenum">
              <a:rPr lang="en-GB"/>
              <a:pPr/>
              <a:t>14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B007C-6AEA-3546-9BD4-B70774E7C552}" type="slidenum">
              <a:rPr lang="en-GB"/>
              <a:pPr/>
              <a:t>15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87088-1F11-9E42-BEE0-B550E16D1D28}" type="slidenum">
              <a:rPr lang="en-GB"/>
              <a:pPr/>
              <a:t>16</a:t>
            </a:fld>
            <a:endParaRPr lang="en-GB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CF9B1-8484-B745-BDBD-91179573F4CD}" type="slidenum">
              <a:rPr lang="en-GB"/>
              <a:pPr/>
              <a:t>17</a:t>
            </a:fld>
            <a:endParaRPr lang="en-GB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2CAB0-043A-2145-8D3D-481D07742342}" type="slidenum">
              <a:rPr lang="en-GB"/>
              <a:pPr/>
              <a:t>18</a:t>
            </a:fld>
            <a:endParaRPr lang="en-GB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8D2FC-9460-2840-BA98-502BCFE1C6AD}" type="slidenum">
              <a:rPr lang="en-GB"/>
              <a:pPr/>
              <a:t>19</a:t>
            </a:fld>
            <a:endParaRPr lang="en-GB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0DE5F-5F9A-C847-8D49-FB475966314A}" type="slidenum">
              <a:rPr lang="en-GB"/>
              <a:pPr/>
              <a:t>20</a:t>
            </a:fld>
            <a:endParaRPr lang="en-GB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A09A2-7170-2A4A-95B1-8B2C073953D1}" type="slidenum">
              <a:rPr lang="en-GB"/>
              <a:pPr/>
              <a:t>21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25B40-B342-9E42-A5CB-760B4DD7D361}" type="slidenum">
              <a:rPr lang="en-GB"/>
              <a:pPr/>
              <a:t>4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6CEE-61AC-5A47-93C9-329FAEE57CEA}" type="slidenum">
              <a:rPr lang="en-GB"/>
              <a:pPr/>
              <a:t>22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345F9-A6BB-8D43-B3F0-D142844D85F4}" type="slidenum">
              <a:rPr lang="en-GB"/>
              <a:pPr/>
              <a:t>23</a:t>
            </a:fld>
            <a:endParaRPr lang="en-GB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AB6C-4AD6-8B4A-9967-9B577D720048}" type="slidenum">
              <a:rPr lang="en-GB"/>
              <a:pPr/>
              <a:t>24</a:t>
            </a:fld>
            <a:endParaRPr lang="en-GB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08CE8-B237-A94C-B371-197D9ADCE0D1}" type="slidenum">
              <a:rPr lang="en-GB"/>
              <a:pPr/>
              <a:t>25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ACE67-855C-5646-8AC6-96BC53DC4E23}" type="slidenum">
              <a:rPr lang="en-GB"/>
              <a:pPr/>
              <a:t>26</a:t>
            </a:fld>
            <a:endParaRPr lang="en-GB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912E4-473A-B24A-8431-82172924DFA8}" type="slidenum">
              <a:rPr lang="en-GB"/>
              <a:pPr/>
              <a:t>27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FB985-98E6-D145-A8A1-92C2134F77F3}" type="slidenum">
              <a:rPr lang="en-GB"/>
              <a:pPr/>
              <a:t>28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9E35A-ED89-CE4B-A890-469ECAFA6CC7}" type="slidenum">
              <a:rPr lang="en-GB"/>
              <a:pPr/>
              <a:t>29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165F4-B23D-664A-8CCD-0A9D4519302E}" type="slidenum">
              <a:rPr lang="en-GB"/>
              <a:pPr/>
              <a:t>30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14090-E1F1-464E-9F0B-AECC5A46CC20}" type="slidenum">
              <a:rPr lang="en-GB"/>
              <a:pPr/>
              <a:t>31</a:t>
            </a:fld>
            <a:endParaRPr lang="en-GB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9B07A-01A1-4B46-97DE-CCEAABD07D8C}" type="slidenum">
              <a:rPr lang="en-GB"/>
              <a:pPr/>
              <a:t>5</a:t>
            </a:fld>
            <a:endParaRPr 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D3BD-01F5-F541-B2D4-817E6AE11087}" type="slidenum">
              <a:rPr lang="en-GB"/>
              <a:pPr/>
              <a:t>32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2AC33-415D-6B48-828D-0B4D11A56050}" type="slidenum">
              <a:rPr lang="en-GB"/>
              <a:pPr/>
              <a:t>33</a:t>
            </a:fld>
            <a:endParaRPr lang="en-GB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258D0-F05D-A24A-9A26-737EA537408A}" type="slidenum">
              <a:rPr lang="en-GB"/>
              <a:pPr/>
              <a:t>34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95C83-7472-5548-BE52-CDB52C0A1D04}" type="slidenum">
              <a:rPr lang="en-GB"/>
              <a:pPr/>
              <a:t>35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34D6D-5885-6E45-B8F7-FE6D4361B6CB}" type="slidenum">
              <a:rPr lang="en-GB"/>
              <a:pPr/>
              <a:t>36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8F145-A0CD-5344-AE11-3094990C2F88}" type="slidenum">
              <a:rPr lang="en-GB"/>
              <a:pPr/>
              <a:t>37</a:t>
            </a:fld>
            <a:endParaRPr lang="en-GB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82E72-CCEF-5943-841B-9629A174B893}" type="slidenum">
              <a:rPr lang="en-GB"/>
              <a:pPr/>
              <a:t>38</a:t>
            </a:fld>
            <a:endParaRPr lang="en-GB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6AE3A-09FD-E041-AE9A-554895308DAC}" type="slidenum">
              <a:rPr lang="en-GB"/>
              <a:pPr/>
              <a:t>39</a:t>
            </a:fld>
            <a:endParaRPr lang="en-GB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87DF2-DB0C-854D-B201-8A32894CBD54}" type="slidenum">
              <a:rPr lang="en-GB"/>
              <a:pPr/>
              <a:t>40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75D27-F9BC-E348-97A6-BD1B833FC6E6}" type="slidenum">
              <a:rPr lang="en-GB"/>
              <a:pPr/>
              <a:t>41</a:t>
            </a:fld>
            <a:endParaRPr lang="en-GB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AC932-4CD4-8B44-AD0E-024A2E21EA4C}" type="slidenum">
              <a:rPr lang="en-GB"/>
              <a:pPr/>
              <a:t>6</a:t>
            </a:fld>
            <a:endParaRPr 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BB7B5-A610-024F-8E01-E260821A61D9}" type="slidenum">
              <a:rPr lang="en-GB"/>
              <a:pPr/>
              <a:t>42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514C9-A650-1746-AB12-A4D75A34680E}" type="slidenum">
              <a:rPr lang="en-GB"/>
              <a:pPr/>
              <a:t>43</a:t>
            </a:fld>
            <a:endParaRPr lang="en-GB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18442-7F75-554C-BF42-8D5426A3AF2A}" type="slidenum">
              <a:rPr lang="en-GB"/>
              <a:pPr/>
              <a:t>44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BC6A6-C3DD-DE45-B385-398F6C83905B}" type="slidenum">
              <a:rPr lang="en-GB"/>
              <a:pPr/>
              <a:t>45</a:t>
            </a:fld>
            <a:endParaRPr lang="en-GB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375EA-DED5-A744-8B04-F9E323BAC93A}" type="slidenum">
              <a:rPr lang="en-GB"/>
              <a:pPr/>
              <a:t>46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29BEB-B97B-EC4E-84FC-DF6D5A78ADE2}" type="slidenum">
              <a:rPr lang="en-GB"/>
              <a:pPr/>
              <a:t>47</a:t>
            </a:fld>
            <a:endParaRPr lang="en-GB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2DD09-ADDC-6140-BCAB-119B1D319184}" type="slidenum">
              <a:rPr lang="en-GB"/>
              <a:pPr/>
              <a:t>48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65DB5-4FA3-5148-9C35-D867107F1B2E}" type="slidenum">
              <a:rPr lang="en-GB"/>
              <a:pPr/>
              <a:t>49</a:t>
            </a:fld>
            <a:endParaRPr lang="en-GB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62811-3862-024A-B917-830555A14BD5}" type="slidenum">
              <a:rPr lang="en-GB"/>
              <a:pPr/>
              <a:t>50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0E5C8-4DD7-8240-9493-659454D73383}" type="slidenum">
              <a:rPr lang="en-GB"/>
              <a:pPr/>
              <a:t>51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19863-F213-B444-B122-0326B5988477}" type="slidenum">
              <a:rPr lang="en-GB"/>
              <a:pPr/>
              <a:t>7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A14CA-3100-3D44-8EFD-DEBA340D31C4}" type="slidenum">
              <a:rPr lang="en-GB"/>
              <a:pPr/>
              <a:t>52</a:t>
            </a:fld>
            <a:endParaRPr lang="en-GB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C80FC-FE33-BF47-9BDE-B8CB2671A545}" type="slidenum">
              <a:rPr lang="en-GB"/>
              <a:pPr/>
              <a:t>53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DF1E9-208B-B548-925A-6ECD104ED11C}" type="slidenum">
              <a:rPr lang="en-GB"/>
              <a:pPr/>
              <a:t>54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741B6-F612-654F-9FF0-63AC4FCCF86E}" type="slidenum">
              <a:rPr lang="en-GB"/>
              <a:pPr/>
              <a:t>55</a:t>
            </a:fld>
            <a:endParaRPr lang="en-GB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44FD9-BE71-4F41-ACFD-09C676EECFA1}" type="slidenum">
              <a:rPr lang="en-GB"/>
              <a:pPr/>
              <a:t>56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FBBA5-DBD5-E046-B261-E07029F06A93}" type="slidenum">
              <a:rPr lang="en-GB"/>
              <a:pPr/>
              <a:t>57</a:t>
            </a:fld>
            <a:endParaRPr lang="en-GB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FB8E7-F851-DF46-A8C3-A3B154E8A8D4}" type="slidenum">
              <a:rPr lang="en-GB"/>
              <a:pPr/>
              <a:t>58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4B31B-B0C0-A145-B002-7B3CE4198C4E}" type="slidenum">
              <a:rPr lang="en-GB"/>
              <a:pPr/>
              <a:t>59</a:t>
            </a:fld>
            <a:endParaRPr lang="en-GB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71E55-AE12-6D47-9101-6F39B097B37B}" type="slidenum">
              <a:rPr lang="en-GB"/>
              <a:pPr/>
              <a:t>8</a:t>
            </a:fld>
            <a:endParaRPr 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89BA1-F629-D646-BBB5-D04325BBC725}" type="slidenum">
              <a:rPr lang="en-GB"/>
              <a:pPr/>
              <a:t>9</a:t>
            </a:fld>
            <a:endParaRPr lang="en-GB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773FD-00FE-6342-A060-6AD619D85E7C}" type="slidenum">
              <a:rPr lang="en-GB"/>
              <a:pPr/>
              <a:t>10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582D9-CE9C-EB4A-953F-F20B54B98926}" type="slidenum">
              <a:rPr lang="en-GB"/>
              <a:pPr/>
              <a:t>11</a:t>
            </a:fld>
            <a:endParaRPr lang="en-GB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016203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9BD64840-85BD-C346-AAD0-3878C055E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BD2F-1FB4-9243-A4D5-E5E83E5A3C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D29FA-1178-3348-9B2F-BD41069D3F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090BE483-BC88-7443-A6CB-477A074A58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D. Kirschen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2BA5A21-C6C3-3F4D-9008-1A669D7016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3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AE918C8D-7A3C-5A4B-BB7F-988607C4B4C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2AEF2610-6B54-464D-BA8F-C767F084934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61F6D-D52D-094F-9C7E-F081EF50C83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7352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C14A12FF-FF30-7849-AED8-B599EAD5424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6F94E88F-DB17-4540-AF12-E00F01E420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F2CF0-EA38-604B-994B-AA7D1A4015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912AF-C920-B74F-9BEB-E182EDCB2B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090BE483-BC88-7443-A6CB-477A074A58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r>
              <a:rPr lang="en-GB" smtClean="0"/>
              <a:t>© D. Kirschen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2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4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1.xml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tags" Target="../tags/tag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2.xml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4.xml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5.xml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tags" Target="../tags/tag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9.xml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6.vml"/><Relationship Id="rId2" Type="http://schemas.openxmlformats.org/officeDocument/2006/relationships/tags" Target="../tags/tag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3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30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DB02-005D-6E48-904B-DB56FBAB326A}" type="slidenum">
              <a:rPr lang="en-GB"/>
              <a:pPr/>
              <a:t>1</a:t>
            </a:fld>
            <a:endParaRPr lang="en-GB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971550" y="2967916"/>
            <a:ext cx="77152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800" dirty="0">
                <a:latin typeface="Arial" charset="0"/>
              </a:rPr>
              <a:t>Participating in Electricity </a:t>
            </a:r>
            <a:r>
              <a:rPr lang="en-GB" sz="3800" dirty="0" smtClean="0">
                <a:latin typeface="Arial" charset="0"/>
              </a:rPr>
              <a:t>Markets</a:t>
            </a:r>
            <a:endParaRPr lang="en-US" sz="3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5"/>
    </mc:Choice>
    <mc:Fallback xmlns="">
      <p:transition xmlns:p14="http://schemas.microsoft.com/office/powerpoint/2010/main" spd="slow" advTm="1437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Bidding in a </a:t>
            </a:r>
            <a:r>
              <a:rPr lang="en-GB" dirty="0" smtClean="0"/>
              <a:t>centralized </a:t>
            </a:r>
            <a:r>
              <a:rPr lang="en-GB" dirty="0"/>
              <a:t>market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should a generator bid to </a:t>
            </a:r>
            <a:r>
              <a:rPr lang="en-GB" dirty="0" smtClean="0"/>
              <a:t>maximize </a:t>
            </a:r>
            <a:r>
              <a:rPr lang="en-GB" dirty="0"/>
              <a:t>its profit?</a:t>
            </a:r>
          </a:p>
          <a:p>
            <a:r>
              <a:rPr lang="en-GB" dirty="0"/>
              <a:t>It depends on how much competition it has!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BA06F-AC39-CF4A-918A-44F44091037A}" type="slidenum">
              <a:rPr lang="en-GB"/>
              <a:pPr/>
              <a:t>10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87"/>
    </mc:Choice>
    <mc:Fallback xmlns="">
      <p:transition xmlns:p14="http://schemas.microsoft.com/office/powerpoint/2010/main" spd="slow" advTm="227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Structure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44663"/>
            <a:ext cx="8229600" cy="347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Monopoly: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Monopolist sets the price at will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Must be regulated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Perfect competition: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No participant is large enough to affect the price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All participants act as “price takers”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Oligopoly: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Some participants are large enough to affect the price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Strategic bidders have market power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Others are price takers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E83192-CE87-9D42-92E3-93F55152AF1A}" type="slidenum">
              <a:rPr lang="en-GB"/>
              <a:pPr/>
              <a:t>11</a:t>
            </a:fld>
            <a:endParaRPr lang="en-GB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838200" y="1255092"/>
            <a:ext cx="7467600" cy="762000"/>
          </a:xfrm>
          <a:prstGeom prst="leftRightArrow">
            <a:avLst>
              <a:gd name="adj1" fmla="val 47083"/>
              <a:gd name="adj2" fmla="val 72910"/>
            </a:avLst>
          </a:prstGeom>
          <a:gradFill rotWithShape="0">
            <a:gsLst>
              <a:gs pos="0">
                <a:srgbClr val="000066"/>
              </a:gs>
              <a:gs pos="100000">
                <a:srgbClr val="CC33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38200" y="195200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Monopoly</a:t>
            </a:r>
            <a:endParaRPr lang="en-GB" sz="1400">
              <a:latin typeface="Arial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919538" y="1952005"/>
            <a:ext cx="1243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Oligopoly</a:t>
            </a:r>
            <a:endParaRPr lang="en-GB" sz="1400">
              <a:latin typeface="Arial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6426200" y="1952005"/>
            <a:ext cx="2414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>
                <a:latin typeface="Arial" charset="0"/>
              </a:rPr>
              <a:t>Perfect Competition</a:t>
            </a:r>
            <a:endParaRPr lang="en-GB" sz="14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44"/>
    </mc:Choice>
    <mc:Fallback xmlns="">
      <p:transition xmlns:p14="http://schemas.microsoft.com/office/powerpoint/2010/main" spd="slow" advTm="552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Short run profit </a:t>
            </a:r>
            <a:r>
              <a:rPr lang="en-GB" sz="3000" dirty="0" smtClean="0"/>
              <a:t>maximization </a:t>
            </a:r>
            <a:r>
              <a:rPr lang="en-GB" sz="3000" dirty="0"/>
              <a:t>for a price taker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71058-455A-7D4C-8691-54F277371016}" type="slidenum">
              <a:rPr lang="en-GB"/>
              <a:pPr/>
              <a:t>12</a:t>
            </a:fld>
            <a:endParaRPr lang="en-GB"/>
          </a:p>
        </p:txBody>
      </p:sp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939800" y="2049463"/>
          <a:ext cx="2641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4" name="Equation" r:id="rId5" imgW="2032000" imgH="520700" progId="Equation.DSMT4">
                  <p:embed/>
                </p:oleObj>
              </mc:Choice>
              <mc:Fallback>
                <p:oleObj name="Equation" r:id="rId5" imgW="2032000" imgH="520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2049463"/>
                        <a:ext cx="2641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505200" y="5307013"/>
            <a:ext cx="5214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latin typeface="Helvetica" charset="0"/>
              </a:rPr>
              <a:t>Adjust production </a:t>
            </a:r>
            <a:r>
              <a:rPr lang="en-GB" i="1" dirty="0">
                <a:latin typeface="Times New Roman" charset="0"/>
                <a:sym typeface="Symbol" charset="0"/>
              </a:rPr>
              <a:t>y</a:t>
            </a:r>
            <a:r>
              <a:rPr lang="en-GB" dirty="0">
                <a:latin typeface="Helvetica" charset="0"/>
              </a:rPr>
              <a:t> until the marginal</a:t>
            </a:r>
          </a:p>
          <a:p>
            <a:r>
              <a:rPr lang="en-GB" dirty="0">
                <a:latin typeface="Helvetica" charset="0"/>
              </a:rPr>
              <a:t>cost of production is equal to the </a:t>
            </a:r>
          </a:p>
          <a:p>
            <a:r>
              <a:rPr lang="en-GB" dirty="0">
                <a:latin typeface="Helvetica" charset="0"/>
              </a:rPr>
              <a:t>price </a:t>
            </a:r>
            <a:r>
              <a:rPr lang="en-GB" dirty="0" smtClean="0">
                <a:latin typeface="Helvetica" charset="0"/>
                <a:sym typeface="Symbol" charset="0"/>
              </a:rPr>
              <a:t>π</a:t>
            </a:r>
            <a:endParaRPr lang="en-GB" dirty="0">
              <a:latin typeface="Helvetica" charset="0"/>
              <a:sym typeface="Symbol" charset="0"/>
            </a:endParaRPr>
          </a:p>
          <a:p>
            <a:endParaRPr lang="en-GB" dirty="0">
              <a:latin typeface="Helvetica" charset="0"/>
            </a:endParaRPr>
          </a:p>
        </p:txBody>
      </p:sp>
      <p:grpSp>
        <p:nvGrpSpPr>
          <p:cNvPr id="125989" name="Group 37"/>
          <p:cNvGrpSpPr>
            <a:grpSpLocks/>
          </p:cNvGrpSpPr>
          <p:nvPr/>
        </p:nvGrpSpPr>
        <p:grpSpPr bwMode="auto">
          <a:xfrm>
            <a:off x="1905000" y="2514600"/>
            <a:ext cx="6048375" cy="1071563"/>
            <a:chOff x="1200" y="1584"/>
            <a:chExt cx="3810" cy="675"/>
          </a:xfrm>
        </p:grpSpPr>
        <p:sp>
          <p:nvSpPr>
            <p:cNvPr id="125963" name="AutoShape 11"/>
            <p:cNvSpPr>
              <a:spLocks/>
            </p:cNvSpPr>
            <p:nvPr/>
          </p:nvSpPr>
          <p:spPr bwMode="auto">
            <a:xfrm rot="5400000">
              <a:off x="1326" y="1470"/>
              <a:ext cx="84" cy="336"/>
            </a:xfrm>
            <a:prstGeom prst="rightBrace">
              <a:avLst>
                <a:gd name="adj1" fmla="val 33333"/>
                <a:gd name="adj2" fmla="val 51042"/>
              </a:avLst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4" name="AutoShape 12"/>
            <p:cNvSpPr>
              <a:spLocks/>
            </p:cNvSpPr>
            <p:nvPr/>
          </p:nvSpPr>
          <p:spPr bwMode="auto">
            <a:xfrm rot="5400000">
              <a:off x="1848" y="1416"/>
              <a:ext cx="96" cy="432"/>
            </a:xfrm>
            <a:prstGeom prst="rightBrace">
              <a:avLst>
                <a:gd name="adj1" fmla="val 37500"/>
                <a:gd name="adj2" fmla="val 51042"/>
              </a:avLst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5" name="AutoShape 13"/>
            <p:cNvSpPr>
              <a:spLocks/>
            </p:cNvSpPr>
            <p:nvPr/>
          </p:nvSpPr>
          <p:spPr bwMode="auto">
            <a:xfrm>
              <a:off x="3408" y="1776"/>
              <a:ext cx="1602" cy="243"/>
            </a:xfrm>
            <a:prstGeom prst="callout1">
              <a:avLst>
                <a:gd name="adj1" fmla="val 29630"/>
                <a:gd name="adj2" fmla="val -2995"/>
                <a:gd name="adj3" fmla="val -44856"/>
                <a:gd name="adj4" fmla="val -93569"/>
              </a:avLst>
            </a:prstGeom>
            <a:noFill/>
            <a:ln w="1905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Production cost</a:t>
              </a:r>
            </a:p>
          </p:txBody>
        </p:sp>
        <p:sp>
          <p:nvSpPr>
            <p:cNvPr id="125966" name="AutoShape 14"/>
            <p:cNvSpPr>
              <a:spLocks/>
            </p:cNvSpPr>
            <p:nvPr/>
          </p:nvSpPr>
          <p:spPr bwMode="auto">
            <a:xfrm>
              <a:off x="3408" y="2016"/>
              <a:ext cx="1602" cy="243"/>
            </a:xfrm>
            <a:prstGeom prst="callout1">
              <a:avLst>
                <a:gd name="adj1" fmla="val 29630"/>
                <a:gd name="adj2" fmla="val -2995"/>
                <a:gd name="adj3" fmla="val -144856"/>
                <a:gd name="adj4" fmla="val -127903"/>
              </a:avLst>
            </a:prstGeom>
            <a:noFill/>
            <a:ln w="1905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Revenue</a:t>
              </a:r>
            </a:p>
          </p:txBody>
        </p:sp>
      </p:grpSp>
      <p:grpSp>
        <p:nvGrpSpPr>
          <p:cNvPr id="125975" name="Group 23"/>
          <p:cNvGrpSpPr>
            <a:grpSpLocks/>
          </p:cNvGrpSpPr>
          <p:nvPr/>
        </p:nvGrpSpPr>
        <p:grpSpPr bwMode="auto">
          <a:xfrm>
            <a:off x="1447800" y="3429000"/>
            <a:ext cx="7391400" cy="1697038"/>
            <a:chOff x="912" y="2160"/>
            <a:chExt cx="4512" cy="1069"/>
          </a:xfrm>
        </p:grpSpPr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912" y="2160"/>
              <a:ext cx="240" cy="336"/>
            </a:xfrm>
            <a:prstGeom prst="ellips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4" name="AutoShape 22"/>
            <p:cNvSpPr>
              <a:spLocks/>
            </p:cNvSpPr>
            <p:nvPr/>
          </p:nvSpPr>
          <p:spPr bwMode="auto">
            <a:xfrm>
              <a:off x="3405" y="2813"/>
              <a:ext cx="2019" cy="416"/>
            </a:xfrm>
            <a:prstGeom prst="callout1">
              <a:avLst>
                <a:gd name="adj1" fmla="val 5648"/>
                <a:gd name="adj2" fmla="val -2380"/>
                <a:gd name="adj3" fmla="val -92157"/>
                <a:gd name="adj4" fmla="val -114065"/>
              </a:avLst>
            </a:prstGeom>
            <a:noFill/>
            <a:ln w="1905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 dirty="0">
                  <a:latin typeface="Arial" charset="0"/>
                </a:rPr>
                <a:t>Independent of quantity produced because price taker</a:t>
              </a:r>
              <a:endParaRPr lang="en-GB" dirty="0"/>
            </a:p>
          </p:txBody>
        </p:sp>
      </p:grpSp>
      <p:graphicFrame>
        <p:nvGraphicFramePr>
          <p:cNvPr id="125976" name="Object 24"/>
          <p:cNvGraphicFramePr>
            <a:graphicFrameLocks noChangeAspect="1"/>
          </p:cNvGraphicFramePr>
          <p:nvPr/>
        </p:nvGraphicFramePr>
        <p:xfrm>
          <a:off x="1143000" y="1524000"/>
          <a:ext cx="292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55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2921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1546225" y="1431925"/>
            <a:ext cx="485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Output of one of the generators </a:t>
            </a:r>
            <a:endParaRPr lang="en-GB"/>
          </a:p>
        </p:txBody>
      </p:sp>
      <p:grpSp>
        <p:nvGrpSpPr>
          <p:cNvPr id="125982" name="Group 30"/>
          <p:cNvGrpSpPr>
            <a:grpSpLocks/>
          </p:cNvGrpSpPr>
          <p:nvPr/>
        </p:nvGrpSpPr>
        <p:grpSpPr bwMode="auto">
          <a:xfrm>
            <a:off x="1066800" y="2819400"/>
            <a:ext cx="2501900" cy="1560513"/>
            <a:chOff x="680" y="1776"/>
            <a:chExt cx="1576" cy="983"/>
          </a:xfrm>
        </p:grpSpPr>
        <p:sp>
          <p:nvSpPr>
            <p:cNvPr id="125958" name="AutoShape 6"/>
            <p:cNvSpPr>
              <a:spLocks noChangeArrowheads="1"/>
            </p:cNvSpPr>
            <p:nvPr/>
          </p:nvSpPr>
          <p:spPr bwMode="auto">
            <a:xfrm>
              <a:off x="1392" y="1776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rgbClr val="FF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981" name="Object 29"/>
            <p:cNvGraphicFramePr>
              <a:graphicFrameLocks noChangeAspect="1"/>
            </p:cNvGraphicFramePr>
            <p:nvPr/>
          </p:nvGraphicFramePr>
          <p:xfrm>
            <a:off x="680" y="2176"/>
            <a:ext cx="1576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56" name="Equation" r:id="rId9" imgW="2197100" imgH="812800" progId="Equation.DSMT4">
                    <p:embed/>
                  </p:oleObj>
                </mc:Choice>
                <mc:Fallback>
                  <p:oleObj name="Equation" r:id="rId9" imgW="2197100" imgH="8128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2176"/>
                          <a:ext cx="1576" cy="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5987" name="Group 35"/>
          <p:cNvGrpSpPr>
            <a:grpSpLocks/>
          </p:cNvGrpSpPr>
          <p:nvPr/>
        </p:nvGrpSpPr>
        <p:grpSpPr bwMode="auto">
          <a:xfrm>
            <a:off x="1447800" y="4572000"/>
            <a:ext cx="1536700" cy="1643063"/>
            <a:chOff x="912" y="2880"/>
            <a:chExt cx="968" cy="1035"/>
          </a:xfrm>
        </p:grpSpPr>
        <p:sp>
          <p:nvSpPr>
            <p:cNvPr id="125959" name="AutoShape 7"/>
            <p:cNvSpPr>
              <a:spLocks noChangeArrowheads="1"/>
            </p:cNvSpPr>
            <p:nvPr/>
          </p:nvSpPr>
          <p:spPr bwMode="auto">
            <a:xfrm>
              <a:off x="1392" y="2880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rgbClr val="FF0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986" name="Object 34"/>
            <p:cNvGraphicFramePr>
              <a:graphicFrameLocks noChangeAspect="1"/>
            </p:cNvGraphicFramePr>
            <p:nvPr/>
          </p:nvGraphicFramePr>
          <p:xfrm>
            <a:off x="912" y="3296"/>
            <a:ext cx="968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57" name="Equation" r:id="rId11" imgW="1231900" imgH="787400" progId="Equation.DSMT4">
                    <p:embed/>
                  </p:oleObj>
                </mc:Choice>
                <mc:Fallback>
                  <p:oleObj name="Equation" r:id="rId11" imgW="1231900" imgH="7874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296"/>
                          <a:ext cx="968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5"/>
    </mc:Choice>
    <mc:Fallback xmlns="">
      <p:transition xmlns:p14="http://schemas.microsoft.com/office/powerpoint/2010/main" spd="slow" advTm="810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2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Bidding under perfect competition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4724400" cy="4678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Since there are lots of small producers, a change in bid causes a change in the order of the bids</a:t>
            </a:r>
          </a:p>
          <a:p>
            <a:pPr>
              <a:lnSpc>
                <a:spcPct val="80000"/>
              </a:lnSpc>
            </a:pPr>
            <a:r>
              <a:rPr lang="en-US" sz="2000"/>
              <a:t>If I bid at my marginal 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 get paid the market clearing price if marginal or infra-marginal producer</a:t>
            </a:r>
          </a:p>
          <a:p>
            <a:pPr>
              <a:lnSpc>
                <a:spcPct val="80000"/>
              </a:lnSpc>
            </a:pPr>
            <a:r>
              <a:rPr lang="en-US" sz="2000"/>
              <a:t>If I bid higher than my marginal 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 could become extra-marginal and miss an opportunity to sell at a profit</a:t>
            </a:r>
          </a:p>
          <a:p>
            <a:pPr>
              <a:lnSpc>
                <a:spcPct val="80000"/>
              </a:lnSpc>
            </a:pPr>
            <a:r>
              <a:rPr lang="en-US" sz="2000"/>
              <a:t>If I bid lower than my marginal cost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 could have to produce at a loss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rgbClr val="FF3300"/>
                </a:solidFill>
              </a:rPr>
              <a:t>No incentive to bid anything else than marginal cost of production</a:t>
            </a:r>
            <a:endParaRPr lang="en-US" sz="200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51398-31FA-8D4F-B82B-281CED5263C3}" type="slidenum">
              <a:rPr lang="en-GB"/>
              <a:pPr/>
              <a:t>13</a:t>
            </a:fld>
            <a:endParaRPr lang="en-GB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216525" y="1905000"/>
            <a:ext cx="760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>
                <a:latin typeface="Helvetica" charset="0"/>
              </a:rPr>
              <a:t>Price</a:t>
            </a:r>
            <a:endParaRPr lang="en-US">
              <a:latin typeface="Helvetica" charset="0"/>
            </a:endParaRPr>
          </a:p>
        </p:txBody>
      </p:sp>
      <p:grpSp>
        <p:nvGrpSpPr>
          <p:cNvPr id="123925" name="Group 21"/>
          <p:cNvGrpSpPr>
            <a:grpSpLocks/>
          </p:cNvGrpSpPr>
          <p:nvPr/>
        </p:nvGrpSpPr>
        <p:grpSpPr bwMode="auto">
          <a:xfrm>
            <a:off x="5148263" y="1963738"/>
            <a:ext cx="3997325" cy="3333750"/>
            <a:chOff x="3243" y="1237"/>
            <a:chExt cx="2518" cy="2100"/>
          </a:xfrm>
        </p:grpSpPr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>
              <a:off x="3251" y="3205"/>
              <a:ext cx="17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 flipV="1">
              <a:off x="3248" y="1338"/>
              <a:ext cx="0" cy="18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3" name="Rectangle 9"/>
            <p:cNvSpPr>
              <a:spLocks noChangeArrowheads="1"/>
            </p:cNvSpPr>
            <p:nvPr/>
          </p:nvSpPr>
          <p:spPr bwMode="auto">
            <a:xfrm>
              <a:off x="5051" y="3089"/>
              <a:ext cx="71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latin typeface="Helvetica" charset="0"/>
                </a:rPr>
                <a:t>Quantity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auto">
            <a:xfrm>
              <a:off x="3247" y="1482"/>
              <a:ext cx="1422" cy="1377"/>
            </a:xfrm>
            <a:custGeom>
              <a:avLst/>
              <a:gdLst>
                <a:gd name="T0" fmla="*/ 0 w 1744"/>
                <a:gd name="T1" fmla="*/ 1248 h 1248"/>
                <a:gd name="T2" fmla="*/ 768 w 1744"/>
                <a:gd name="T3" fmla="*/ 1048 h 1248"/>
                <a:gd name="T4" fmla="*/ 1336 w 1744"/>
                <a:gd name="T5" fmla="*/ 584 h 1248"/>
                <a:gd name="T6" fmla="*/ 1744 w 174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1248">
                  <a:moveTo>
                    <a:pt x="0" y="1248"/>
                  </a:moveTo>
                  <a:cubicBezTo>
                    <a:pt x="127" y="1214"/>
                    <a:pt x="545" y="1158"/>
                    <a:pt x="768" y="1048"/>
                  </a:cubicBezTo>
                  <a:cubicBezTo>
                    <a:pt x="990" y="937"/>
                    <a:pt x="1173" y="758"/>
                    <a:pt x="1336" y="584"/>
                  </a:cubicBezTo>
                  <a:cubicBezTo>
                    <a:pt x="1498" y="409"/>
                    <a:pt x="1659" y="121"/>
                    <a:pt x="1744" y="0"/>
                  </a:cubicBezTo>
                </a:path>
              </a:pathLst>
            </a:custGeom>
            <a:noFill/>
            <a:ln w="19050" cap="flat" cmpd="sng">
              <a:solidFill>
                <a:srgbClr val="00804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915" name="Rectangle 11"/>
            <p:cNvSpPr>
              <a:spLocks noChangeArrowheads="1"/>
            </p:cNvSpPr>
            <p:nvPr/>
          </p:nvSpPr>
          <p:spPr bwMode="auto">
            <a:xfrm>
              <a:off x="4618" y="1237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latin typeface="Helvetica" charset="0"/>
                </a:rPr>
                <a:t>supply</a:t>
              </a:r>
              <a:endParaRPr lang="en-US">
                <a:latin typeface="Helvetica" charset="0"/>
              </a:endParaRPr>
            </a:p>
          </p:txBody>
        </p:sp>
        <p:sp>
          <p:nvSpPr>
            <p:cNvPr id="123916" name="Rectangle 12"/>
            <p:cNvSpPr>
              <a:spLocks noChangeArrowheads="1"/>
            </p:cNvSpPr>
            <p:nvPr/>
          </p:nvSpPr>
          <p:spPr bwMode="auto">
            <a:xfrm>
              <a:off x="4546" y="2754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Helvetica" charset="0"/>
                </a:rPr>
                <a:t>demand</a:t>
              </a:r>
              <a:endParaRPr lang="en-US">
                <a:solidFill>
                  <a:schemeClr val="tx2"/>
                </a:solidFill>
                <a:latin typeface="Helvetica" charset="0"/>
              </a:endParaRPr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>
              <a:off x="3502" y="1537"/>
              <a:ext cx="1205" cy="1593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918" name="Oval 14"/>
            <p:cNvSpPr>
              <a:spLocks noChangeArrowheads="1"/>
            </p:cNvSpPr>
            <p:nvPr/>
          </p:nvSpPr>
          <p:spPr bwMode="auto">
            <a:xfrm>
              <a:off x="4134" y="2348"/>
              <a:ext cx="39" cy="7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>
              <a:off x="4147" y="24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920" name="Line 16"/>
            <p:cNvSpPr>
              <a:spLocks noChangeShapeType="1"/>
            </p:cNvSpPr>
            <p:nvPr/>
          </p:nvSpPr>
          <p:spPr bwMode="auto">
            <a:xfrm flipH="1">
              <a:off x="3243" y="2376"/>
              <a:ext cx="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3921" name="AutoShape 17"/>
          <p:cNvSpPr>
            <a:spLocks noChangeArrowheads="1"/>
          </p:cNvSpPr>
          <p:nvPr/>
        </p:nvSpPr>
        <p:spPr bwMode="auto">
          <a:xfrm rot="-2570358">
            <a:off x="5867400" y="3124200"/>
            <a:ext cx="838200" cy="685800"/>
          </a:xfrm>
          <a:prstGeom prst="curvedDownArrow">
            <a:avLst>
              <a:gd name="adj1" fmla="val 24444"/>
              <a:gd name="adj2" fmla="val 48889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AutoShape 18"/>
          <p:cNvSpPr>
            <a:spLocks noChangeArrowheads="1"/>
          </p:cNvSpPr>
          <p:nvPr/>
        </p:nvSpPr>
        <p:spPr bwMode="auto">
          <a:xfrm rot="-2570358" flipH="1" flipV="1">
            <a:off x="6324600" y="3810000"/>
            <a:ext cx="838200" cy="685800"/>
          </a:xfrm>
          <a:prstGeom prst="curvedDownArrow">
            <a:avLst>
              <a:gd name="adj1" fmla="val 24444"/>
              <a:gd name="adj2" fmla="val 4888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94"/>
    </mc:Choice>
    <mc:Fallback xmlns="">
      <p:transition xmlns:p14="http://schemas.microsoft.com/office/powerpoint/2010/main" spd="slow" advTm="874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4" grpId="0" build="p" autoUpdateAnimBg="0"/>
      <p:bldP spid="123921" grpId="0" animBg="1"/>
      <p:bldP spid="1239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an infra-marginal producer 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43187-7596-7240-8101-73A8813F43A4}" type="slidenum">
              <a:rPr lang="en-GB"/>
              <a:pPr/>
              <a:t>14</a:t>
            </a:fld>
            <a:endParaRPr lang="en-GB"/>
          </a:p>
        </p:txBody>
      </p:sp>
      <p:grpSp>
        <p:nvGrpSpPr>
          <p:cNvPr id="217128" name="Group 40"/>
          <p:cNvGrpSpPr>
            <a:grpSpLocks/>
          </p:cNvGrpSpPr>
          <p:nvPr/>
        </p:nvGrpSpPr>
        <p:grpSpPr bwMode="auto">
          <a:xfrm>
            <a:off x="442914" y="2124075"/>
            <a:ext cx="6638926" cy="3581400"/>
            <a:chOff x="330" y="1344"/>
            <a:chExt cx="4182" cy="2256"/>
          </a:xfrm>
        </p:grpSpPr>
        <p:sp>
          <p:nvSpPr>
            <p:cNvPr id="217125" name="Line 37"/>
            <p:cNvSpPr>
              <a:spLocks noChangeShapeType="1"/>
            </p:cNvSpPr>
            <p:nvPr/>
          </p:nvSpPr>
          <p:spPr bwMode="auto">
            <a:xfrm>
              <a:off x="672" y="2496"/>
              <a:ext cx="3744" cy="0"/>
            </a:xfrm>
            <a:prstGeom prst="lin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26" name="Line 38"/>
            <p:cNvSpPr>
              <a:spLocks noChangeShapeType="1"/>
            </p:cNvSpPr>
            <p:nvPr/>
          </p:nvSpPr>
          <p:spPr bwMode="auto">
            <a:xfrm flipH="1" flipV="1">
              <a:off x="4320" y="1344"/>
              <a:ext cx="192" cy="2256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27" name="Text Box 39"/>
            <p:cNvSpPr txBox="1">
              <a:spLocks noChangeArrowheads="1"/>
            </p:cNvSpPr>
            <p:nvPr/>
          </p:nvSpPr>
          <p:spPr bwMode="auto">
            <a:xfrm>
              <a:off x="330" y="2339"/>
              <a:ext cx="2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dirty="0" smtClean="0">
                  <a:latin typeface="Arial" charset="0"/>
                </a:rPr>
                <a:t>π</a:t>
              </a:r>
              <a:endParaRPr lang="en-GB" dirty="0">
                <a:latin typeface="Arial" charset="0"/>
              </a:endParaRPr>
            </a:p>
          </p:txBody>
        </p:sp>
      </p:grp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1981200" y="4724400"/>
            <a:ext cx="4572000" cy="1647825"/>
            <a:chOff x="1248" y="2994"/>
            <a:chExt cx="2880" cy="1038"/>
          </a:xfrm>
        </p:grpSpPr>
        <p:sp>
          <p:nvSpPr>
            <p:cNvPr id="217134" name="Rectangle 46" descr="Light upward diagonal"/>
            <p:cNvSpPr>
              <a:spLocks noChangeArrowheads="1"/>
            </p:cNvSpPr>
            <p:nvPr/>
          </p:nvSpPr>
          <p:spPr bwMode="auto">
            <a:xfrm>
              <a:off x="1248" y="2994"/>
              <a:ext cx="816" cy="57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7135" name="Object 47"/>
            <p:cNvGraphicFramePr>
              <a:graphicFrameLocks noChangeAspect="1"/>
            </p:cNvGraphicFramePr>
            <p:nvPr/>
          </p:nvGraphicFramePr>
          <p:xfrm>
            <a:off x="1392" y="3072"/>
            <a:ext cx="588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40" name="Equation" r:id="rId5" imgW="1041400" imgH="723900" progId="Equation.DSMT4">
                    <p:embed/>
                  </p:oleObj>
                </mc:Choice>
                <mc:Fallback>
                  <p:oleObj name="Equation" r:id="rId5" imgW="1041400" imgH="7239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072"/>
                          <a:ext cx="588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7140" name="Group 52"/>
            <p:cNvGrpSpPr>
              <a:grpSpLocks/>
            </p:cNvGrpSpPr>
            <p:nvPr/>
          </p:nvGrpSpPr>
          <p:grpSpPr bwMode="auto">
            <a:xfrm>
              <a:off x="1296" y="3504"/>
              <a:ext cx="2832" cy="528"/>
              <a:chOff x="1296" y="3504"/>
              <a:chExt cx="2832" cy="528"/>
            </a:xfrm>
          </p:grpSpPr>
          <p:sp>
            <p:nvSpPr>
              <p:cNvPr id="217137" name="Rectangle 49"/>
              <p:cNvSpPr>
                <a:spLocks noChangeArrowheads="1"/>
              </p:cNvSpPr>
              <p:nvPr/>
            </p:nvSpPr>
            <p:spPr bwMode="auto">
              <a:xfrm>
                <a:off x="1630" y="3784"/>
                <a:ext cx="249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2000">
                    <a:latin typeface="Helvetica" charset="0"/>
                  </a:rPr>
                  <a:t>Variable cost of producing energy</a:t>
                </a:r>
                <a:endParaRPr lang="en-GB">
                  <a:latin typeface="Helvetica" charset="0"/>
                </a:endParaRPr>
              </a:p>
            </p:txBody>
          </p:sp>
          <p:sp>
            <p:nvSpPr>
              <p:cNvPr id="217139" name="Freeform 51"/>
              <p:cNvSpPr>
                <a:spLocks/>
              </p:cNvSpPr>
              <p:nvPr/>
            </p:nvSpPr>
            <p:spPr bwMode="auto">
              <a:xfrm>
                <a:off x="1296" y="3504"/>
                <a:ext cx="336" cy="384"/>
              </a:xfrm>
              <a:custGeom>
                <a:avLst/>
                <a:gdLst>
                  <a:gd name="T0" fmla="*/ 0 w 336"/>
                  <a:gd name="T1" fmla="*/ 0 h 384"/>
                  <a:gd name="T2" fmla="*/ 0 w 336"/>
                  <a:gd name="T3" fmla="*/ 384 h 384"/>
                  <a:gd name="T4" fmla="*/ 336 w 336"/>
                  <a:gd name="T5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336" y="384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1981200" y="3263900"/>
            <a:ext cx="2703513" cy="1460500"/>
            <a:chOff x="1248" y="2056"/>
            <a:chExt cx="1703" cy="920"/>
          </a:xfrm>
        </p:grpSpPr>
        <p:sp>
          <p:nvSpPr>
            <p:cNvPr id="217141" name="Rectangle 53" descr="Light downward diagonal"/>
            <p:cNvSpPr>
              <a:spLocks noChangeArrowheads="1"/>
            </p:cNvSpPr>
            <p:nvPr/>
          </p:nvSpPr>
          <p:spPr bwMode="auto">
            <a:xfrm>
              <a:off x="1248" y="2496"/>
              <a:ext cx="816" cy="480"/>
            </a:xfrm>
            <a:prstGeom prst="rect">
              <a:avLst/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43" name="Rectangle 55"/>
            <p:cNvSpPr>
              <a:spLocks noChangeArrowheads="1"/>
            </p:cNvSpPr>
            <p:nvPr/>
          </p:nvSpPr>
          <p:spPr bwMode="auto">
            <a:xfrm>
              <a:off x="1726" y="2056"/>
              <a:ext cx="1225" cy="256"/>
            </a:xfrm>
            <a:prstGeom prst="rect">
              <a:avLst/>
            </a:prstGeom>
            <a:noFill/>
            <a:ln w="12700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latin typeface="Helvetica" charset="0"/>
                </a:rPr>
                <a:t>Economic profit</a:t>
              </a:r>
              <a:endParaRPr lang="en-GB">
                <a:latin typeface="Helvetica" charset="0"/>
              </a:endParaRPr>
            </a:p>
          </p:txBody>
        </p:sp>
        <p:sp>
          <p:nvSpPr>
            <p:cNvPr id="217144" name="Freeform 56"/>
            <p:cNvSpPr>
              <a:spLocks/>
            </p:cNvSpPr>
            <p:nvPr/>
          </p:nvSpPr>
          <p:spPr bwMode="auto">
            <a:xfrm flipV="1">
              <a:off x="1392" y="2208"/>
              <a:ext cx="336" cy="384"/>
            </a:xfrm>
            <a:custGeom>
              <a:avLst/>
              <a:gdLst>
                <a:gd name="T0" fmla="*/ 0 w 336"/>
                <a:gd name="T1" fmla="*/ 0 h 384"/>
                <a:gd name="T2" fmla="*/ 0 w 336"/>
                <a:gd name="T3" fmla="*/ 384 h 384"/>
                <a:gd name="T4" fmla="*/ 336 w 336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84">
                  <a:moveTo>
                    <a:pt x="0" y="0"/>
                  </a:moveTo>
                  <a:lnTo>
                    <a:pt x="0" y="384"/>
                  </a:lnTo>
                  <a:lnTo>
                    <a:pt x="336" y="384"/>
                  </a:lnTo>
                </a:path>
              </a:pathLst>
            </a:custGeom>
            <a:noFill/>
            <a:ln w="28575" cmpd="sng">
              <a:solidFill>
                <a:srgbClr val="00804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153" name="Group 65"/>
          <p:cNvGrpSpPr>
            <a:grpSpLocks/>
          </p:cNvGrpSpPr>
          <p:nvPr/>
        </p:nvGrpSpPr>
        <p:grpSpPr bwMode="auto">
          <a:xfrm>
            <a:off x="1057275" y="1241425"/>
            <a:ext cx="7273925" cy="4930775"/>
            <a:chOff x="666" y="782"/>
            <a:chExt cx="4582" cy="3106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718" y="3569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 flipV="1">
              <a:off x="690" y="1041"/>
              <a:ext cx="0" cy="2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9" name="Rectangle 21"/>
            <p:cNvSpPr>
              <a:spLocks noChangeArrowheads="1"/>
            </p:cNvSpPr>
            <p:nvPr/>
          </p:nvSpPr>
          <p:spPr bwMode="auto">
            <a:xfrm>
              <a:off x="680" y="782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 smtClean="0">
                  <a:latin typeface="Helvetica" charset="0"/>
                </a:rPr>
                <a:t>$/</a:t>
              </a:r>
              <a:r>
                <a:rPr lang="en-GB" sz="2000" dirty="0">
                  <a:latin typeface="Helvetica" charset="0"/>
                </a:rPr>
                <a:t>MWh</a:t>
              </a:r>
              <a:endParaRPr lang="en-GB" dirty="0">
                <a:latin typeface="Helvetica" charset="0"/>
              </a:endParaRPr>
            </a:p>
          </p:txBody>
        </p:sp>
        <p:sp>
          <p:nvSpPr>
            <p:cNvPr id="217110" name="Rectangle 22"/>
            <p:cNvSpPr>
              <a:spLocks noChangeArrowheads="1"/>
            </p:cNvSpPr>
            <p:nvPr/>
          </p:nvSpPr>
          <p:spPr bwMode="auto">
            <a:xfrm>
              <a:off x="4788" y="3659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latin typeface="Helvetica" charset="0"/>
                </a:rPr>
                <a:t>MWh</a:t>
              </a:r>
              <a:endParaRPr lang="en-GB">
                <a:latin typeface="Helvetica" charset="0"/>
              </a:endParaRPr>
            </a:p>
          </p:txBody>
        </p:sp>
        <p:grpSp>
          <p:nvGrpSpPr>
            <p:cNvPr id="217152" name="Group 64"/>
            <p:cNvGrpSpPr>
              <a:grpSpLocks/>
            </p:cNvGrpSpPr>
            <p:nvPr/>
          </p:nvGrpSpPr>
          <p:grpSpPr bwMode="auto">
            <a:xfrm>
              <a:off x="666" y="1240"/>
              <a:ext cx="4080" cy="1824"/>
              <a:chOff x="666" y="1240"/>
              <a:chExt cx="4080" cy="1824"/>
            </a:xfrm>
          </p:grpSpPr>
          <p:sp>
            <p:nvSpPr>
              <p:cNvPr id="217112" name="Line 24"/>
              <p:cNvSpPr>
                <a:spLocks noChangeShapeType="1"/>
              </p:cNvSpPr>
              <p:nvPr/>
            </p:nvSpPr>
            <p:spPr bwMode="auto">
              <a:xfrm>
                <a:off x="666" y="306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4" name="Line 26"/>
              <p:cNvSpPr>
                <a:spLocks noChangeShapeType="1"/>
              </p:cNvSpPr>
              <p:nvPr/>
            </p:nvSpPr>
            <p:spPr bwMode="auto">
              <a:xfrm>
                <a:off x="2052" y="2920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5" name="Line 27"/>
              <p:cNvSpPr>
                <a:spLocks noChangeShapeType="1"/>
              </p:cNvSpPr>
              <p:nvPr/>
            </p:nvSpPr>
            <p:spPr bwMode="auto">
              <a:xfrm>
                <a:off x="2442" y="288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6" name="Line 28"/>
              <p:cNvSpPr>
                <a:spLocks noChangeShapeType="1"/>
              </p:cNvSpPr>
              <p:nvPr/>
            </p:nvSpPr>
            <p:spPr bwMode="auto">
              <a:xfrm>
                <a:off x="3012" y="2836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7" name="Line 29"/>
              <p:cNvSpPr>
                <a:spLocks noChangeShapeType="1"/>
              </p:cNvSpPr>
              <p:nvPr/>
            </p:nvSpPr>
            <p:spPr bwMode="auto">
              <a:xfrm>
                <a:off x="3402" y="277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8" name="Line 30"/>
              <p:cNvSpPr>
                <a:spLocks noChangeShapeType="1"/>
              </p:cNvSpPr>
              <p:nvPr/>
            </p:nvSpPr>
            <p:spPr bwMode="auto">
              <a:xfrm>
                <a:off x="3972" y="2728"/>
                <a:ext cx="198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19" name="Line 31"/>
              <p:cNvSpPr>
                <a:spLocks noChangeShapeType="1"/>
              </p:cNvSpPr>
              <p:nvPr/>
            </p:nvSpPr>
            <p:spPr bwMode="auto">
              <a:xfrm>
                <a:off x="4164" y="2632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0" name="Line 32"/>
              <p:cNvSpPr>
                <a:spLocks noChangeShapeType="1"/>
              </p:cNvSpPr>
              <p:nvPr/>
            </p:nvSpPr>
            <p:spPr bwMode="auto">
              <a:xfrm>
                <a:off x="4266" y="248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1" name="Line 33"/>
              <p:cNvSpPr>
                <a:spLocks noChangeShapeType="1"/>
              </p:cNvSpPr>
              <p:nvPr/>
            </p:nvSpPr>
            <p:spPr bwMode="auto">
              <a:xfrm>
                <a:off x="4368" y="224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2" name="Line 34"/>
              <p:cNvSpPr>
                <a:spLocks noChangeShapeType="1"/>
              </p:cNvSpPr>
              <p:nvPr/>
            </p:nvSpPr>
            <p:spPr bwMode="auto">
              <a:xfrm>
                <a:off x="4464" y="196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3" name="Line 35"/>
              <p:cNvSpPr>
                <a:spLocks noChangeShapeType="1"/>
              </p:cNvSpPr>
              <p:nvPr/>
            </p:nvSpPr>
            <p:spPr bwMode="auto">
              <a:xfrm>
                <a:off x="4554" y="1624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24" name="Line 36"/>
              <p:cNvSpPr>
                <a:spLocks noChangeShapeType="1"/>
              </p:cNvSpPr>
              <p:nvPr/>
            </p:nvSpPr>
            <p:spPr bwMode="auto">
              <a:xfrm>
                <a:off x="4644" y="124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150" name="Line 62"/>
              <p:cNvSpPr>
                <a:spLocks noChangeShapeType="1"/>
              </p:cNvSpPr>
              <p:nvPr/>
            </p:nvSpPr>
            <p:spPr bwMode="auto">
              <a:xfrm>
                <a:off x="1242" y="2976"/>
                <a:ext cx="82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155" name="Group 67"/>
          <p:cNvGrpSpPr>
            <a:grpSpLocks/>
          </p:cNvGrpSpPr>
          <p:nvPr/>
        </p:nvGrpSpPr>
        <p:grpSpPr bwMode="auto">
          <a:xfrm>
            <a:off x="498475" y="4333875"/>
            <a:ext cx="2778125" cy="771525"/>
            <a:chOff x="314" y="2730"/>
            <a:chExt cx="1750" cy="486"/>
          </a:xfrm>
        </p:grpSpPr>
        <p:sp>
          <p:nvSpPr>
            <p:cNvPr id="217113" name="Line 25"/>
            <p:cNvSpPr>
              <a:spLocks noChangeShapeType="1"/>
            </p:cNvSpPr>
            <p:nvPr/>
          </p:nvSpPr>
          <p:spPr bwMode="auto">
            <a:xfrm>
              <a:off x="1242" y="2976"/>
              <a:ext cx="82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7154" name="Group 66"/>
            <p:cNvGrpSpPr>
              <a:grpSpLocks/>
            </p:cNvGrpSpPr>
            <p:nvPr/>
          </p:nvGrpSpPr>
          <p:grpSpPr bwMode="auto">
            <a:xfrm>
              <a:off x="314" y="2730"/>
              <a:ext cx="934" cy="486"/>
              <a:chOff x="314" y="2730"/>
              <a:chExt cx="934" cy="486"/>
            </a:xfrm>
          </p:grpSpPr>
          <p:sp>
            <p:nvSpPr>
              <p:cNvPr id="217130" name="Line 42"/>
              <p:cNvSpPr>
                <a:spLocks noChangeShapeType="1"/>
              </p:cNvSpPr>
              <p:nvPr/>
            </p:nvSpPr>
            <p:spPr bwMode="auto">
              <a:xfrm flipH="1">
                <a:off x="672" y="2976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17133" name="Object 45"/>
              <p:cNvGraphicFramePr>
                <a:graphicFrameLocks noChangeAspect="1"/>
              </p:cNvGraphicFramePr>
              <p:nvPr/>
            </p:nvGraphicFramePr>
            <p:xfrm>
              <a:off x="314" y="2730"/>
              <a:ext cx="306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241" name="Equation" r:id="rId7" imgW="457200" imgH="723900" progId="Equation.DSMT4">
                      <p:embed/>
                    </p:oleObj>
                  </mc:Choice>
                  <mc:Fallback>
                    <p:oleObj name="Equation" r:id="rId7" imgW="457200" imgH="723900" progId="Equation.DSMT4">
                      <p:embed/>
                      <p:pic>
                        <p:nvPicPr>
                          <p:cNvPr id="0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" y="2730"/>
                            <a:ext cx="306" cy="4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33"/>
    </mc:Choice>
    <mc:Fallback xmlns="">
      <p:transition xmlns:p14="http://schemas.microsoft.com/office/powerpoint/2010/main" spd="slow" advTm="640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an infra-marginal producer </a:t>
            </a:r>
          </a:p>
        </p:txBody>
      </p:sp>
      <p:sp>
        <p:nvSpPr>
          <p:cNvPr id="223273" name="Rectangle 4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Selling at marginal cost covers the </a:t>
            </a:r>
            <a:r>
              <a:rPr lang="en-GB" sz="2800" dirty="0">
                <a:solidFill>
                  <a:srgbClr val="FF3300"/>
                </a:solidFill>
              </a:rPr>
              <a:t>variable </a:t>
            </a:r>
            <a:r>
              <a:rPr lang="en-GB" sz="2800" dirty="0"/>
              <a:t>cost of production</a:t>
            </a:r>
          </a:p>
          <a:p>
            <a:r>
              <a:rPr lang="en-GB" sz="2800" dirty="0"/>
              <a:t>The difference between the market price and the marginal cost must pay for the </a:t>
            </a:r>
            <a:r>
              <a:rPr lang="en-GB" sz="2800" dirty="0">
                <a:solidFill>
                  <a:srgbClr val="FF3300"/>
                </a:solidFill>
              </a:rPr>
              <a:t>fixed</a:t>
            </a:r>
            <a:r>
              <a:rPr lang="en-GB" sz="2800" dirty="0"/>
              <a:t> costs:</a:t>
            </a:r>
          </a:p>
          <a:p>
            <a:pPr lvl="1"/>
            <a:r>
              <a:rPr lang="en-GB" dirty="0"/>
              <a:t>No-load cost, </a:t>
            </a:r>
            <a:r>
              <a:rPr lang="en-GB" dirty="0" err="1"/>
              <a:t>startup</a:t>
            </a:r>
            <a:r>
              <a:rPr lang="en-GB" dirty="0"/>
              <a:t> cost</a:t>
            </a:r>
          </a:p>
          <a:p>
            <a:pPr lvl="1"/>
            <a:r>
              <a:rPr lang="en-GB" dirty="0"/>
              <a:t>Cost of building the plant</a:t>
            </a:r>
          </a:p>
          <a:p>
            <a:pPr lvl="1"/>
            <a:r>
              <a:rPr lang="en-GB" dirty="0"/>
              <a:t>Interest payments for the bank, dividends for the shareholders</a:t>
            </a:r>
          </a:p>
          <a:p>
            <a:r>
              <a:rPr lang="en-GB" sz="2800" dirty="0"/>
              <a:t>A plant must therefore be infra-marginal often enough to cover its fixed costs</a:t>
            </a:r>
          </a:p>
          <a:p>
            <a:pPr lvl="1"/>
            <a:r>
              <a:rPr lang="en-GB" dirty="0"/>
              <a:t>Market price &gt; marginal cost for enough hours of the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E0BF8-7941-0148-81D8-3769039AC009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18"/>
    </mc:Choice>
    <mc:Fallback xmlns="">
      <p:transition xmlns:p14="http://schemas.microsoft.com/office/powerpoint/2010/main" spd="slow" advTm="584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 marginal producer 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AEFF-CC5F-1349-BBA6-D5ECA38EE52B}" type="slidenum">
              <a:rPr lang="en-GB"/>
              <a:pPr/>
              <a:t>16</a:t>
            </a:fld>
            <a:endParaRPr lang="en-GB"/>
          </a:p>
        </p:txBody>
      </p:sp>
      <p:grpSp>
        <p:nvGrpSpPr>
          <p:cNvPr id="226346" name="Group 42"/>
          <p:cNvGrpSpPr>
            <a:grpSpLocks/>
          </p:cNvGrpSpPr>
          <p:nvPr/>
        </p:nvGrpSpPr>
        <p:grpSpPr bwMode="auto">
          <a:xfrm>
            <a:off x="762000" y="2124075"/>
            <a:ext cx="6338888" cy="3581400"/>
            <a:chOff x="480" y="1338"/>
            <a:chExt cx="3993" cy="2256"/>
          </a:xfrm>
        </p:grpSpPr>
        <p:sp>
          <p:nvSpPr>
            <p:cNvPr id="226308" name="Line 4"/>
            <p:cNvSpPr>
              <a:spLocks noChangeShapeType="1"/>
            </p:cNvSpPr>
            <p:nvPr/>
          </p:nvSpPr>
          <p:spPr bwMode="auto">
            <a:xfrm flipV="1">
              <a:off x="708" y="2484"/>
              <a:ext cx="3642" cy="12"/>
            </a:xfrm>
            <a:prstGeom prst="lin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9" name="Line 5"/>
            <p:cNvSpPr>
              <a:spLocks noChangeShapeType="1"/>
            </p:cNvSpPr>
            <p:nvPr/>
          </p:nvSpPr>
          <p:spPr bwMode="auto">
            <a:xfrm flipH="1" flipV="1">
              <a:off x="4281" y="1338"/>
              <a:ext cx="192" cy="2256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634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112448"/>
                </p:ext>
              </p:extLst>
            </p:nvPr>
          </p:nvGraphicFramePr>
          <p:xfrm>
            <a:off x="480" y="2428"/>
            <a:ext cx="124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36" name="Equation" r:id="rId5" imgW="228600" imgH="215900" progId="Equation.DSMT4">
                    <p:embed/>
                  </p:oleObj>
                </mc:Choice>
                <mc:Fallback>
                  <p:oleObj name="Equation" r:id="rId5" imgW="228600" imgH="2159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428"/>
                          <a:ext cx="124" cy="1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348" name="Group 44"/>
          <p:cNvGrpSpPr>
            <a:grpSpLocks/>
          </p:cNvGrpSpPr>
          <p:nvPr/>
        </p:nvGrpSpPr>
        <p:grpSpPr bwMode="auto">
          <a:xfrm>
            <a:off x="2362200" y="3952875"/>
            <a:ext cx="4572000" cy="2384425"/>
            <a:chOff x="1488" y="2490"/>
            <a:chExt cx="2880" cy="1502"/>
          </a:xfrm>
        </p:grpSpPr>
        <p:sp>
          <p:nvSpPr>
            <p:cNvPr id="226312" name="Rectangle 8" descr="Light upward diagonal"/>
            <p:cNvSpPr>
              <a:spLocks noChangeArrowheads="1"/>
            </p:cNvSpPr>
            <p:nvPr/>
          </p:nvSpPr>
          <p:spPr bwMode="auto">
            <a:xfrm>
              <a:off x="4278" y="2490"/>
              <a:ext cx="90" cy="1062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1488" y="3744"/>
              <a:ext cx="249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>
                  <a:latin typeface="Helvetica" charset="0"/>
                </a:rPr>
                <a:t>Variable cost of producing energy</a:t>
              </a:r>
              <a:endParaRPr lang="en-GB">
                <a:latin typeface="Helvetica" charset="0"/>
              </a:endParaRPr>
            </a:p>
          </p:txBody>
        </p:sp>
        <p:sp>
          <p:nvSpPr>
            <p:cNvPr id="226316" name="Freeform 12"/>
            <p:cNvSpPr>
              <a:spLocks/>
            </p:cNvSpPr>
            <p:nvPr/>
          </p:nvSpPr>
          <p:spPr bwMode="auto">
            <a:xfrm flipH="1">
              <a:off x="3984" y="3486"/>
              <a:ext cx="336" cy="384"/>
            </a:xfrm>
            <a:custGeom>
              <a:avLst/>
              <a:gdLst>
                <a:gd name="T0" fmla="*/ 0 w 336"/>
                <a:gd name="T1" fmla="*/ 0 h 384"/>
                <a:gd name="T2" fmla="*/ 0 w 336"/>
                <a:gd name="T3" fmla="*/ 384 h 384"/>
                <a:gd name="T4" fmla="*/ 336 w 336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384">
                  <a:moveTo>
                    <a:pt x="0" y="0"/>
                  </a:moveTo>
                  <a:lnTo>
                    <a:pt x="0" y="384"/>
                  </a:lnTo>
                  <a:lnTo>
                    <a:pt x="336" y="384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321" name="Group 17"/>
          <p:cNvGrpSpPr>
            <a:grpSpLocks/>
          </p:cNvGrpSpPr>
          <p:nvPr/>
        </p:nvGrpSpPr>
        <p:grpSpPr bwMode="auto">
          <a:xfrm>
            <a:off x="1057275" y="1241425"/>
            <a:ext cx="7273925" cy="4930775"/>
            <a:chOff x="666" y="782"/>
            <a:chExt cx="4582" cy="3106"/>
          </a:xfrm>
        </p:grpSpPr>
        <p:sp>
          <p:nvSpPr>
            <p:cNvPr id="226322" name="Line 18"/>
            <p:cNvSpPr>
              <a:spLocks noChangeShapeType="1"/>
            </p:cNvSpPr>
            <p:nvPr/>
          </p:nvSpPr>
          <p:spPr bwMode="auto">
            <a:xfrm>
              <a:off x="718" y="3569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3" name="Line 19"/>
            <p:cNvSpPr>
              <a:spLocks noChangeShapeType="1"/>
            </p:cNvSpPr>
            <p:nvPr/>
          </p:nvSpPr>
          <p:spPr bwMode="auto">
            <a:xfrm flipV="1">
              <a:off x="690" y="1041"/>
              <a:ext cx="0" cy="2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24" name="Rectangle 20"/>
            <p:cNvSpPr>
              <a:spLocks noChangeArrowheads="1"/>
            </p:cNvSpPr>
            <p:nvPr/>
          </p:nvSpPr>
          <p:spPr bwMode="auto">
            <a:xfrm>
              <a:off x="680" y="782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 smtClean="0">
                  <a:latin typeface="Helvetica" charset="0"/>
                </a:rPr>
                <a:t>$/</a:t>
              </a:r>
              <a:r>
                <a:rPr lang="en-GB" sz="2000" dirty="0">
                  <a:latin typeface="Helvetica" charset="0"/>
                </a:rPr>
                <a:t>MWh</a:t>
              </a:r>
              <a:endParaRPr lang="en-GB" dirty="0">
                <a:latin typeface="Helvetica" charset="0"/>
              </a:endParaRPr>
            </a:p>
          </p:txBody>
        </p:sp>
        <p:sp>
          <p:nvSpPr>
            <p:cNvPr id="226325" name="Rectangle 21"/>
            <p:cNvSpPr>
              <a:spLocks noChangeArrowheads="1"/>
            </p:cNvSpPr>
            <p:nvPr/>
          </p:nvSpPr>
          <p:spPr bwMode="auto">
            <a:xfrm>
              <a:off x="4788" y="3659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latin typeface="Helvetica" charset="0"/>
                </a:rPr>
                <a:t>MWh</a:t>
              </a:r>
              <a:endParaRPr lang="en-GB">
                <a:latin typeface="Helvetica" charset="0"/>
              </a:endParaRPr>
            </a:p>
          </p:txBody>
        </p:sp>
        <p:grpSp>
          <p:nvGrpSpPr>
            <p:cNvPr id="226326" name="Group 22"/>
            <p:cNvGrpSpPr>
              <a:grpSpLocks/>
            </p:cNvGrpSpPr>
            <p:nvPr/>
          </p:nvGrpSpPr>
          <p:grpSpPr bwMode="auto">
            <a:xfrm>
              <a:off x="666" y="1240"/>
              <a:ext cx="4080" cy="1824"/>
              <a:chOff x="666" y="1240"/>
              <a:chExt cx="4080" cy="1824"/>
            </a:xfrm>
          </p:grpSpPr>
          <p:sp>
            <p:nvSpPr>
              <p:cNvPr id="226327" name="Line 23"/>
              <p:cNvSpPr>
                <a:spLocks noChangeShapeType="1"/>
              </p:cNvSpPr>
              <p:nvPr/>
            </p:nvSpPr>
            <p:spPr bwMode="auto">
              <a:xfrm>
                <a:off x="666" y="306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8" name="Line 24"/>
              <p:cNvSpPr>
                <a:spLocks noChangeShapeType="1"/>
              </p:cNvSpPr>
              <p:nvPr/>
            </p:nvSpPr>
            <p:spPr bwMode="auto">
              <a:xfrm>
                <a:off x="2052" y="2920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9" name="Line 25"/>
              <p:cNvSpPr>
                <a:spLocks noChangeShapeType="1"/>
              </p:cNvSpPr>
              <p:nvPr/>
            </p:nvSpPr>
            <p:spPr bwMode="auto">
              <a:xfrm>
                <a:off x="2442" y="288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0" name="Line 26"/>
              <p:cNvSpPr>
                <a:spLocks noChangeShapeType="1"/>
              </p:cNvSpPr>
              <p:nvPr/>
            </p:nvSpPr>
            <p:spPr bwMode="auto">
              <a:xfrm>
                <a:off x="3012" y="2836"/>
                <a:ext cx="390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1" name="Line 27"/>
              <p:cNvSpPr>
                <a:spLocks noChangeShapeType="1"/>
              </p:cNvSpPr>
              <p:nvPr/>
            </p:nvSpPr>
            <p:spPr bwMode="auto">
              <a:xfrm>
                <a:off x="3402" y="2776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2" name="Line 28"/>
              <p:cNvSpPr>
                <a:spLocks noChangeShapeType="1"/>
              </p:cNvSpPr>
              <p:nvPr/>
            </p:nvSpPr>
            <p:spPr bwMode="auto">
              <a:xfrm>
                <a:off x="3972" y="2728"/>
                <a:ext cx="198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3" name="Line 29"/>
              <p:cNvSpPr>
                <a:spLocks noChangeShapeType="1"/>
              </p:cNvSpPr>
              <p:nvPr/>
            </p:nvSpPr>
            <p:spPr bwMode="auto">
              <a:xfrm>
                <a:off x="4164" y="2632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4" name="Line 30"/>
              <p:cNvSpPr>
                <a:spLocks noChangeShapeType="1"/>
              </p:cNvSpPr>
              <p:nvPr/>
            </p:nvSpPr>
            <p:spPr bwMode="auto">
              <a:xfrm>
                <a:off x="4266" y="248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5" name="Line 31"/>
              <p:cNvSpPr>
                <a:spLocks noChangeShapeType="1"/>
              </p:cNvSpPr>
              <p:nvPr/>
            </p:nvSpPr>
            <p:spPr bwMode="auto">
              <a:xfrm>
                <a:off x="4368" y="2248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6" name="Line 32"/>
              <p:cNvSpPr>
                <a:spLocks noChangeShapeType="1"/>
              </p:cNvSpPr>
              <p:nvPr/>
            </p:nvSpPr>
            <p:spPr bwMode="auto">
              <a:xfrm>
                <a:off x="4464" y="196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7" name="Line 33"/>
              <p:cNvSpPr>
                <a:spLocks noChangeShapeType="1"/>
              </p:cNvSpPr>
              <p:nvPr/>
            </p:nvSpPr>
            <p:spPr bwMode="auto">
              <a:xfrm>
                <a:off x="4554" y="1624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8" name="Line 34"/>
              <p:cNvSpPr>
                <a:spLocks noChangeShapeType="1"/>
              </p:cNvSpPr>
              <p:nvPr/>
            </p:nvSpPr>
            <p:spPr bwMode="auto">
              <a:xfrm>
                <a:off x="4644" y="1240"/>
                <a:ext cx="10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9" name="Line 35"/>
              <p:cNvSpPr>
                <a:spLocks noChangeShapeType="1"/>
              </p:cNvSpPr>
              <p:nvPr/>
            </p:nvSpPr>
            <p:spPr bwMode="auto">
              <a:xfrm>
                <a:off x="1242" y="2976"/>
                <a:ext cx="822" cy="0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347" name="Group 43"/>
          <p:cNvGrpSpPr>
            <a:grpSpLocks/>
          </p:cNvGrpSpPr>
          <p:nvPr/>
        </p:nvGrpSpPr>
        <p:grpSpPr bwMode="auto">
          <a:xfrm>
            <a:off x="104775" y="3619500"/>
            <a:ext cx="6829425" cy="625475"/>
            <a:chOff x="66" y="2280"/>
            <a:chExt cx="4302" cy="394"/>
          </a:xfrm>
        </p:grpSpPr>
        <p:sp>
          <p:nvSpPr>
            <p:cNvPr id="226341" name="Line 37"/>
            <p:cNvSpPr>
              <a:spLocks noChangeShapeType="1"/>
            </p:cNvSpPr>
            <p:nvPr/>
          </p:nvSpPr>
          <p:spPr bwMode="auto">
            <a:xfrm>
              <a:off x="4272" y="2484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6345" name="Object 41"/>
            <p:cNvGraphicFramePr>
              <a:graphicFrameLocks noChangeAspect="1"/>
            </p:cNvGraphicFramePr>
            <p:nvPr/>
          </p:nvGraphicFramePr>
          <p:xfrm>
            <a:off x="66" y="2280"/>
            <a:ext cx="380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37" name="Equation" r:id="rId7" imgW="698500" imgH="723900" progId="Equation.DSMT4">
                    <p:embed/>
                  </p:oleObj>
                </mc:Choice>
                <mc:Fallback>
                  <p:oleObj name="Equation" r:id="rId7" imgW="698500" imgH="7239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" y="2280"/>
                          <a:ext cx="380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6351" name="Group 47"/>
          <p:cNvGrpSpPr>
            <a:grpSpLocks/>
          </p:cNvGrpSpPr>
          <p:nvPr/>
        </p:nvGrpSpPr>
        <p:grpSpPr bwMode="auto">
          <a:xfrm>
            <a:off x="3581400" y="3171825"/>
            <a:ext cx="3200400" cy="638175"/>
            <a:chOff x="2256" y="1998"/>
            <a:chExt cx="2016" cy="402"/>
          </a:xfrm>
        </p:grpSpPr>
        <p:sp>
          <p:nvSpPr>
            <p:cNvPr id="226349" name="Text Box 45"/>
            <p:cNvSpPr txBox="1">
              <a:spLocks noChangeArrowheads="1"/>
            </p:cNvSpPr>
            <p:nvPr/>
          </p:nvSpPr>
          <p:spPr bwMode="auto">
            <a:xfrm>
              <a:off x="2256" y="1998"/>
              <a:ext cx="17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Arial" charset="0"/>
                </a:rPr>
                <a:t>No economic profit!</a:t>
              </a:r>
            </a:p>
          </p:txBody>
        </p:sp>
        <p:sp>
          <p:nvSpPr>
            <p:cNvPr id="226350" name="Line 46"/>
            <p:cNvSpPr>
              <a:spLocks noChangeShapeType="1"/>
            </p:cNvSpPr>
            <p:nvPr/>
          </p:nvSpPr>
          <p:spPr bwMode="auto">
            <a:xfrm>
              <a:off x="3984" y="2208"/>
              <a:ext cx="288" cy="192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1"/>
    </mc:Choice>
    <mc:Fallback xmlns="">
      <p:transition xmlns:p14="http://schemas.microsoft.com/office/powerpoint/2010/main" spd="slow" advTm="307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26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26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Profit of a marginal producer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If a marginal generator bids at its marginal cost, it makes no economic profit</a:t>
            </a:r>
          </a:p>
          <a:p>
            <a:pPr lvl="1"/>
            <a:r>
              <a:rPr lang="en-GB" sz="2000" dirty="0"/>
              <a:t>Covers only its variable cost of production</a:t>
            </a:r>
          </a:p>
          <a:p>
            <a:pPr lvl="1"/>
            <a:r>
              <a:rPr lang="en-GB" sz="2000" dirty="0"/>
              <a:t>Does not cover its fixed cost</a:t>
            </a:r>
          </a:p>
          <a:p>
            <a:r>
              <a:rPr lang="en-GB" sz="2400" dirty="0"/>
              <a:t>Generators that are too often marginal or just below marginal will not recover their fixed costs if they bid at their marginal cost of production</a:t>
            </a:r>
          </a:p>
          <a:p>
            <a:pPr lvl="1"/>
            <a:r>
              <a:rPr lang="en-GB" sz="2000" dirty="0"/>
              <a:t>They must include part of their fixed costs in their offer price</a:t>
            </a:r>
          </a:p>
          <a:p>
            <a:pPr lvl="1"/>
            <a:r>
              <a:rPr lang="en-GB" sz="2000" dirty="0"/>
              <a:t>Their offer price is therefore higher than their marginal cost</a:t>
            </a:r>
          </a:p>
          <a:p>
            <a:pPr lvl="1"/>
            <a:r>
              <a:rPr lang="en-GB" sz="2000" dirty="0"/>
              <a:t>They can do it because competition is not perfect when the load is high because most generators are already producing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F1136-C0FB-2048-9BEF-FFF176644B98}" type="slidenum">
              <a:rPr lang="en-GB"/>
              <a:pPr/>
              <a:t>17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59"/>
    </mc:Choice>
    <mc:Fallback xmlns="">
      <p:transition xmlns:p14="http://schemas.microsoft.com/office/powerpoint/2010/main" spd="slow" advTm="862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>
            <a:normAutofit/>
          </a:bodyPr>
          <a:lstStyle/>
          <a:p>
            <a:r>
              <a:rPr lang="en-GB" sz="3600" dirty="0"/>
              <a:t>Price spikes because of increased demand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4E2083-1C32-FE49-AE22-83E5092A28E2}" type="slidenum">
              <a:rPr lang="en-GB"/>
              <a:pPr/>
              <a:t>18</a:t>
            </a:fld>
            <a:endParaRPr lang="en-GB"/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1139825" y="5678488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 flipV="1">
            <a:off x="1095375" y="1665288"/>
            <a:ext cx="0" cy="402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1079500" y="1254125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 smtClean="0">
                <a:solidFill>
                  <a:schemeClr val="hlink"/>
                </a:solidFill>
                <a:latin typeface="Helvetica" charset="0"/>
              </a:rPr>
              <a:t>$/</a:t>
            </a:r>
            <a:r>
              <a:rPr lang="en-GB" sz="2000" dirty="0">
                <a:solidFill>
                  <a:schemeClr val="hlink"/>
                </a:solidFill>
                <a:latin typeface="Helvetica" charset="0"/>
              </a:rPr>
              <a:t>MWh</a:t>
            </a:r>
            <a:endParaRPr lang="en-GB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7600950" y="58213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MWh</a:t>
            </a:r>
            <a:endParaRPr lang="en-GB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5591" name="Freeform 7"/>
          <p:cNvSpPr>
            <a:spLocks/>
          </p:cNvSpPr>
          <p:nvPr/>
        </p:nvSpPr>
        <p:spPr bwMode="auto">
          <a:xfrm>
            <a:off x="1066800" y="1485900"/>
            <a:ext cx="6146800" cy="3429000"/>
          </a:xfrm>
          <a:custGeom>
            <a:avLst/>
            <a:gdLst>
              <a:gd name="T0" fmla="*/ 0 w 3872"/>
              <a:gd name="T1" fmla="*/ 2136 h 2160"/>
              <a:gd name="T2" fmla="*/ 2832 w 3872"/>
              <a:gd name="T3" fmla="*/ 2088 h 2160"/>
              <a:gd name="T4" fmla="*/ 3552 w 3872"/>
              <a:gd name="T5" fmla="*/ 1704 h 2160"/>
              <a:gd name="T6" fmla="*/ 3872 w 3872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2" h="2160">
                <a:moveTo>
                  <a:pt x="0" y="2136"/>
                </a:moveTo>
                <a:cubicBezTo>
                  <a:pt x="1120" y="2148"/>
                  <a:pt x="2240" y="2160"/>
                  <a:pt x="2832" y="2088"/>
                </a:cubicBezTo>
                <a:cubicBezTo>
                  <a:pt x="3424" y="2016"/>
                  <a:pt x="3378" y="2051"/>
                  <a:pt x="3552" y="1704"/>
                </a:cubicBezTo>
                <a:cubicBezTo>
                  <a:pt x="3725" y="1356"/>
                  <a:pt x="3805" y="355"/>
                  <a:pt x="3872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4802188" y="3124200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Normal peak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H="1" flipV="1">
            <a:off x="6629400" y="1854200"/>
            <a:ext cx="304800" cy="38100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4" name="AutoShape 10"/>
          <p:cNvSpPr>
            <a:spLocks noChangeArrowheads="1"/>
          </p:cNvSpPr>
          <p:nvPr/>
        </p:nvSpPr>
        <p:spPr bwMode="auto">
          <a:xfrm>
            <a:off x="1524000" y="5715000"/>
            <a:ext cx="557213" cy="831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2144713" y="5884863"/>
            <a:ext cx="5572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Small increases in peak demand cause </a:t>
            </a:r>
          </a:p>
          <a:p>
            <a:r>
              <a:rPr lang="en-GB">
                <a:solidFill>
                  <a:schemeClr val="hlink"/>
                </a:solidFill>
                <a:latin typeface="Arial" charset="0"/>
              </a:rPr>
              <a:t>large changes in peak prices</a:t>
            </a:r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7315200" y="2209800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Extreme </a:t>
            </a:r>
          </a:p>
          <a:p>
            <a:r>
              <a:rPr lang="en-GB">
                <a:solidFill>
                  <a:schemeClr val="hlink"/>
                </a:solidFill>
                <a:latin typeface="Arial" charset="0"/>
              </a:rPr>
              <a:t>peak</a:t>
            </a:r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 flipH="1" flipV="1">
            <a:off x="7145338" y="1854200"/>
            <a:ext cx="304800" cy="38100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 flipH="1">
            <a:off x="1066800" y="3962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 flipH="1">
            <a:off x="1066800" y="190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402825" y="1645593"/>
            <a:ext cx="670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err="1" smtClean="0">
                <a:solidFill>
                  <a:schemeClr val="hlink"/>
                </a:solidFill>
                <a:latin typeface="Arial" charset="0"/>
              </a:rPr>
              <a:t>ext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423153" y="3626793"/>
            <a:ext cx="6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smtClean="0">
                <a:solidFill>
                  <a:schemeClr val="hlink"/>
                </a:solidFill>
                <a:latin typeface="Arial" charset="0"/>
              </a:rPr>
              <a:t>nor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65"/>
    </mc:Choice>
    <mc:Fallback xmlns="">
      <p:transition xmlns:p14="http://schemas.microsoft.com/office/powerpoint/2010/main" spd="slow" advTm="6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Price volatility in the balancing mechanism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51417-46BA-5E4F-99D9-7466693C156E}" type="slidenum">
              <a:rPr lang="en-GB"/>
              <a:pPr/>
              <a:t>19</a:t>
            </a:fld>
            <a:endParaRPr lang="en-GB"/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1437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96"/>
    </mc:Choice>
    <mc:Fallback xmlns="">
      <p:transition xmlns:p14="http://schemas.microsoft.com/office/powerpoint/2010/main" spd="slow" advTm="339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</a:t>
            </a:r>
          </a:p>
          <a:p>
            <a:r>
              <a:rPr lang="en-US" dirty="0" smtClean="0"/>
              <a:t>Consumer</a:t>
            </a:r>
          </a:p>
          <a:p>
            <a:r>
              <a:rPr lang="en-US" dirty="0" smtClean="0"/>
              <a:t>Retailer</a:t>
            </a:r>
          </a:p>
          <a:p>
            <a:r>
              <a:rPr lang="en-US" dirty="0" smtClean="0"/>
              <a:t>Operator of a pumped-hydro plant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18C8D-7A3C-5A4B-BB7F-988607C4B4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45"/>
    </mc:Choice>
    <mc:Fallback xmlns="">
      <p:transition xmlns:p14="http://schemas.microsoft.com/office/powerpoint/2010/main" spd="slow" advTm="219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Price duration curve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E0DF-0894-0E4D-84C5-50A15075B836}" type="slidenum">
              <a:rPr lang="en-GB"/>
              <a:pPr/>
              <a:t>20</a:t>
            </a:fld>
            <a:endParaRPr lang="en-GB"/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1352550" y="1549400"/>
          <a:ext cx="64389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1" name="Worksheet" r:id="rId4" imgW="9918700" imgH="7035800" progId="Excel.Sheet.8">
                  <p:embed/>
                </p:oleObj>
              </mc:Choice>
              <mc:Fallback>
                <p:oleObj name="Worksheet" r:id="rId4" imgW="9918700" imgH="70358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549400"/>
                        <a:ext cx="6438900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06438" y="5394325"/>
            <a:ext cx="75374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PJM system (USA) for 1999</a:t>
            </a:r>
          </a:p>
          <a:p>
            <a:r>
              <a:rPr lang="en-GB">
                <a:solidFill>
                  <a:schemeClr val="hlink"/>
                </a:solidFill>
                <a:latin typeface="Arial" charset="0"/>
              </a:rPr>
              <a:t>Actual peak price reached $1000/MWh for a few hours</a:t>
            </a:r>
          </a:p>
          <a:p>
            <a:r>
              <a:rPr lang="en-GB" sz="1800">
                <a:solidFill>
                  <a:schemeClr val="hlink"/>
                </a:solidFill>
                <a:latin typeface="Arial" charset="0"/>
              </a:rPr>
              <a:t>(Source: www.pjm.com)</a:t>
            </a:r>
            <a:endParaRPr lang="en-GB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67"/>
    </mc:Choice>
    <mc:Fallback xmlns="">
      <p:transition xmlns:p14="http://schemas.microsoft.com/office/powerpoint/2010/main" spd="slow" advTm="697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Oligopoly and market power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A firm </a:t>
            </a:r>
            <a:r>
              <a:rPr lang="en-GB" dirty="0" smtClean="0"/>
              <a:t>exercises </a:t>
            </a:r>
            <a:r>
              <a:rPr lang="en-GB" dirty="0"/>
              <a:t>market power when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It reduces its output </a:t>
            </a:r>
            <a:r>
              <a:rPr lang="en-GB" i="1" dirty="0"/>
              <a:t>(physical withholding) </a:t>
            </a:r>
            <a:endParaRPr lang="en-GB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GB" i="1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GB" i="1" dirty="0"/>
              <a:t>or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It </a:t>
            </a:r>
            <a:r>
              <a:rPr lang="en-GB" dirty="0" smtClean="0"/>
              <a:t>raises </a:t>
            </a:r>
            <a:r>
              <a:rPr lang="en-GB" dirty="0"/>
              <a:t>its offer price </a:t>
            </a:r>
            <a:r>
              <a:rPr lang="en-GB" i="1" dirty="0"/>
              <a:t>(economic withholding)</a:t>
            </a:r>
            <a:endParaRPr lang="en-GB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/>
              <a:t>in order to change the market price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BBD7CF-1037-B44A-91BF-E27589450EA2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9"/>
    </mc:Choice>
    <mc:Fallback xmlns="">
      <p:transition xmlns:p14="http://schemas.microsoft.com/office/powerpoint/2010/main" spd="slow" advTm="293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05800" cy="4419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A firm sells 10 units and the market price is $15</a:t>
            </a:r>
            <a:br>
              <a:rPr lang="en-GB" sz="2800" dirty="0"/>
            </a:b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dirty="0"/>
              <a:t>Option 1: offer to sell only 9 units and hope that the price </a:t>
            </a:r>
            <a:r>
              <a:rPr lang="en-GB" dirty="0" smtClean="0"/>
              <a:t>rises </a:t>
            </a:r>
            <a:r>
              <a:rPr lang="en-GB" dirty="0"/>
              <a:t>enough to compensate for the loss of volume</a:t>
            </a:r>
            <a:br>
              <a:rPr lang="en-GB" dirty="0"/>
            </a:b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Option 2: offer to sell the 10th unit for a price higher than $15 and hope that this will increase the price</a:t>
            </a:r>
            <a:br>
              <a:rPr lang="en-GB" dirty="0"/>
            </a:br>
            <a:endParaRPr lang="en-GB" dirty="0"/>
          </a:p>
          <a:p>
            <a:pPr>
              <a:lnSpc>
                <a:spcPct val="90000"/>
              </a:lnSpc>
            </a:pPr>
            <a:r>
              <a:rPr lang="en-GB" sz="2800" dirty="0"/>
              <a:t>Profit increases if price </a:t>
            </a:r>
            <a:r>
              <a:rPr lang="en-GB" sz="2800" dirty="0" smtClean="0"/>
              <a:t>rises </a:t>
            </a:r>
            <a:r>
              <a:rPr lang="en-GB" sz="2800" dirty="0"/>
              <a:t>sufficiently to compensate for possible decrease in volume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BE4AC9-E933-1C4A-BF57-E60484D65098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5"/>
    </mc:Choice>
    <mc:Fallback xmlns="">
      <p:transition xmlns:p14="http://schemas.microsoft.com/office/powerpoint/2010/main" spd="slow" advTm="475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Price spikes because of reduced supply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58CC1-3187-1441-9AF8-0100EC485033}" type="slidenum">
              <a:rPr lang="en-GB"/>
              <a:pPr/>
              <a:t>23</a:t>
            </a:fld>
            <a:endParaRPr lang="en-GB"/>
          </a:p>
        </p:txBody>
      </p:sp>
      <p:sp>
        <p:nvSpPr>
          <p:cNvPr id="196611" name="Line 3"/>
          <p:cNvSpPr>
            <a:spLocks noChangeShapeType="1"/>
          </p:cNvSpPr>
          <p:nvPr/>
        </p:nvSpPr>
        <p:spPr bwMode="auto">
          <a:xfrm>
            <a:off x="1139825" y="5864572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V="1">
            <a:off x="1095375" y="1317972"/>
            <a:ext cx="0" cy="455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04900" y="1186209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 smtClean="0">
                <a:solidFill>
                  <a:schemeClr val="hlink"/>
                </a:solidFill>
                <a:latin typeface="Helvetica" charset="0"/>
              </a:rPr>
              <a:t>$/</a:t>
            </a:r>
            <a:r>
              <a:rPr lang="en-GB" sz="2000" dirty="0">
                <a:solidFill>
                  <a:schemeClr val="hlink"/>
                </a:solidFill>
                <a:latin typeface="Helvetica" charset="0"/>
              </a:rPr>
              <a:t>MWh</a:t>
            </a:r>
            <a:endParaRPr lang="en-GB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7600950" y="58213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MWh</a:t>
            </a:r>
            <a:endParaRPr lang="en-GB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6615" name="Freeform 7"/>
          <p:cNvSpPr>
            <a:spLocks/>
          </p:cNvSpPr>
          <p:nvPr/>
        </p:nvSpPr>
        <p:spPr bwMode="auto">
          <a:xfrm>
            <a:off x="1066800" y="1671984"/>
            <a:ext cx="6146800" cy="3429000"/>
          </a:xfrm>
          <a:custGeom>
            <a:avLst/>
            <a:gdLst>
              <a:gd name="T0" fmla="*/ 0 w 3872"/>
              <a:gd name="T1" fmla="*/ 2136 h 2160"/>
              <a:gd name="T2" fmla="*/ 2832 w 3872"/>
              <a:gd name="T3" fmla="*/ 2088 h 2160"/>
              <a:gd name="T4" fmla="*/ 3552 w 3872"/>
              <a:gd name="T5" fmla="*/ 1704 h 2160"/>
              <a:gd name="T6" fmla="*/ 3872 w 3872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2" h="2160">
                <a:moveTo>
                  <a:pt x="0" y="2136"/>
                </a:moveTo>
                <a:cubicBezTo>
                  <a:pt x="1120" y="2148"/>
                  <a:pt x="2240" y="2160"/>
                  <a:pt x="2832" y="2088"/>
                </a:cubicBezTo>
                <a:cubicBezTo>
                  <a:pt x="3424" y="2016"/>
                  <a:pt x="3378" y="2051"/>
                  <a:pt x="3552" y="1704"/>
                </a:cubicBezTo>
                <a:cubicBezTo>
                  <a:pt x="3725" y="1356"/>
                  <a:pt x="3805" y="355"/>
                  <a:pt x="3872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859588" y="4758084"/>
            <a:ext cx="191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Normal peak</a:t>
            </a: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 flipH="1" flipV="1">
            <a:off x="6565900" y="1252884"/>
            <a:ext cx="368300" cy="4597400"/>
          </a:xfrm>
          <a:prstGeom prst="line">
            <a:avLst/>
          </a:prstGeom>
          <a:noFill/>
          <a:ln w="19050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618" name="AutoShape 10"/>
          <p:cNvSpPr>
            <a:spLocks noChangeArrowheads="1"/>
          </p:cNvSpPr>
          <p:nvPr/>
        </p:nvSpPr>
        <p:spPr bwMode="auto">
          <a:xfrm>
            <a:off x="1423988" y="5901580"/>
            <a:ext cx="633412" cy="831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044700" y="5919043"/>
            <a:ext cx="470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dirty="0">
                <a:solidFill>
                  <a:schemeClr val="hlink"/>
                </a:solidFill>
                <a:latin typeface="Arial" charset="0"/>
              </a:rPr>
              <a:t>Small reductions in supply cause </a:t>
            </a:r>
          </a:p>
          <a:p>
            <a:r>
              <a:rPr lang="en-GB" dirty="0">
                <a:solidFill>
                  <a:schemeClr val="hlink"/>
                </a:solidFill>
                <a:latin typeface="Arial" charset="0"/>
              </a:rPr>
              <a:t>large changes in peak prices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H="1">
            <a:off x="1066800" y="4148484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 flipH="1">
            <a:off x="1066800" y="1633884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402825" y="1374477"/>
            <a:ext cx="670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err="1" smtClean="0">
                <a:solidFill>
                  <a:schemeClr val="hlink"/>
                </a:solidFill>
                <a:latin typeface="Arial" charset="0"/>
              </a:rPr>
              <a:t>ext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423153" y="3812877"/>
            <a:ext cx="6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smtClean="0">
                <a:solidFill>
                  <a:schemeClr val="hlink"/>
                </a:solidFill>
                <a:latin typeface="Arial" charset="0"/>
              </a:rPr>
              <a:t>nor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6624" name="Freeform 16"/>
          <p:cNvSpPr>
            <a:spLocks/>
          </p:cNvSpPr>
          <p:nvPr/>
        </p:nvSpPr>
        <p:spPr bwMode="auto">
          <a:xfrm>
            <a:off x="1092200" y="1633884"/>
            <a:ext cx="5486400" cy="3429000"/>
          </a:xfrm>
          <a:custGeom>
            <a:avLst/>
            <a:gdLst>
              <a:gd name="T0" fmla="*/ 0 w 3872"/>
              <a:gd name="T1" fmla="*/ 2136 h 2160"/>
              <a:gd name="T2" fmla="*/ 2832 w 3872"/>
              <a:gd name="T3" fmla="*/ 2088 h 2160"/>
              <a:gd name="T4" fmla="*/ 3552 w 3872"/>
              <a:gd name="T5" fmla="*/ 1704 h 2160"/>
              <a:gd name="T6" fmla="*/ 3872 w 3872"/>
              <a:gd name="T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72" h="2160">
                <a:moveTo>
                  <a:pt x="0" y="2136"/>
                </a:moveTo>
                <a:cubicBezTo>
                  <a:pt x="1120" y="2148"/>
                  <a:pt x="2240" y="2160"/>
                  <a:pt x="2832" y="2088"/>
                </a:cubicBezTo>
                <a:cubicBezTo>
                  <a:pt x="3424" y="2016"/>
                  <a:pt x="3378" y="2051"/>
                  <a:pt x="3552" y="1704"/>
                </a:cubicBezTo>
                <a:cubicBezTo>
                  <a:pt x="3725" y="1356"/>
                  <a:pt x="3805" y="355"/>
                  <a:pt x="3872" y="0"/>
                </a:cubicBezTo>
              </a:path>
            </a:pathLst>
          </a:custGeom>
          <a:noFill/>
          <a:ln w="19050" cap="flat" cmpd="sng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6980238" y="1252884"/>
            <a:ext cx="213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Normal supply</a:t>
            </a: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4116388" y="2472084"/>
            <a:ext cx="237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Reduced supply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86"/>
    </mc:Choice>
    <mc:Fallback xmlns="">
      <p:transition xmlns:p14="http://schemas.microsoft.com/office/powerpoint/2010/main" spd="slow" advTm="607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35280" cy="1066800"/>
          </a:xfrm>
        </p:spPr>
        <p:txBody>
          <a:bodyPr>
            <a:normAutofit/>
          </a:bodyPr>
          <a:lstStyle/>
          <a:p>
            <a:r>
              <a:rPr lang="en-GB" sz="3200" dirty="0"/>
              <a:t>Short run profit </a:t>
            </a:r>
            <a:r>
              <a:rPr lang="en-GB" sz="3200" dirty="0" smtClean="0"/>
              <a:t>maximization </a:t>
            </a:r>
            <a:r>
              <a:rPr lang="en-GB" sz="3200" dirty="0"/>
              <a:t>with market power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0766F4-3432-4945-B542-D401433C33EA}" type="slidenum">
              <a:rPr lang="en-GB"/>
              <a:pPr/>
              <a:t>24</a:t>
            </a:fld>
            <a:endParaRPr lang="en-GB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47938"/>
            <a:ext cx="3954463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78250"/>
            <a:ext cx="357346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92700"/>
            <a:ext cx="44958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2178" name="Group 18"/>
          <p:cNvGrpSpPr>
            <a:grpSpLocks/>
          </p:cNvGrpSpPr>
          <p:nvPr/>
        </p:nvGrpSpPr>
        <p:grpSpPr bwMode="auto">
          <a:xfrm>
            <a:off x="1295400" y="1524000"/>
            <a:ext cx="7620000" cy="1371600"/>
            <a:chOff x="816" y="960"/>
            <a:chExt cx="4800" cy="864"/>
          </a:xfrm>
        </p:grpSpPr>
        <p:sp>
          <p:nvSpPr>
            <p:cNvPr id="92168" name="Text Box 8"/>
            <p:cNvSpPr txBox="1">
              <a:spLocks noChangeArrowheads="1"/>
            </p:cNvSpPr>
            <p:nvPr/>
          </p:nvSpPr>
          <p:spPr bwMode="auto">
            <a:xfrm>
              <a:off x="3744" y="1593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latin typeface="Helvetica" charset="0"/>
                </a:rPr>
                <a:t>is the total industry output</a:t>
              </a:r>
            </a:p>
          </p:txBody>
        </p:sp>
        <p:pic>
          <p:nvPicPr>
            <p:cNvPr id="9216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96"/>
              <a:ext cx="1488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16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0"/>
              <a:ext cx="2227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aphicFrame>
          <p:nvGraphicFramePr>
            <p:cNvPr id="92170" name="Object 10"/>
            <p:cNvGraphicFramePr>
              <a:graphicFrameLocks noChangeAspect="1"/>
            </p:cNvGraphicFramePr>
            <p:nvPr/>
          </p:nvGraphicFramePr>
          <p:xfrm>
            <a:off x="3512" y="1008"/>
            <a:ext cx="23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3" name="Equation" r:id="rId10" imgW="368300" imgH="355600" progId="Equation.DSMT4">
                    <p:embed/>
                  </p:oleObj>
                </mc:Choice>
                <mc:Fallback>
                  <p:oleObj name="Equation" r:id="rId10" imgW="368300" imgH="355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2" y="1008"/>
                          <a:ext cx="23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172" name="Text Box 12"/>
            <p:cNvSpPr txBox="1">
              <a:spLocks noChangeArrowheads="1"/>
            </p:cNvSpPr>
            <p:nvPr/>
          </p:nvSpPr>
          <p:spPr bwMode="auto">
            <a:xfrm>
              <a:off x="3854" y="1008"/>
              <a:ext cx="17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800">
                  <a:latin typeface="Arial" charset="0"/>
                </a:rPr>
                <a:t>Production of generator i </a:t>
              </a:r>
              <a:endParaRPr lang="en-GB"/>
            </a:p>
          </p:txBody>
        </p:sp>
      </p:grpSp>
      <p:grpSp>
        <p:nvGrpSpPr>
          <p:cNvPr id="92176" name="Group 16"/>
          <p:cNvGrpSpPr>
            <a:grpSpLocks/>
          </p:cNvGrpSpPr>
          <p:nvPr/>
        </p:nvGrpSpPr>
        <p:grpSpPr bwMode="auto">
          <a:xfrm>
            <a:off x="2590800" y="3314700"/>
            <a:ext cx="6130925" cy="1409700"/>
            <a:chOff x="1632" y="1944"/>
            <a:chExt cx="3862" cy="888"/>
          </a:xfrm>
        </p:grpSpPr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1632" y="2112"/>
              <a:ext cx="624" cy="720"/>
            </a:xfrm>
            <a:prstGeom prst="ellipse">
              <a:avLst/>
            </a:prstGeom>
            <a:noFill/>
            <a:ln w="28575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5" name="AutoShape 15"/>
            <p:cNvSpPr>
              <a:spLocks/>
            </p:cNvSpPr>
            <p:nvPr/>
          </p:nvSpPr>
          <p:spPr bwMode="auto">
            <a:xfrm>
              <a:off x="3917" y="1944"/>
              <a:ext cx="1577" cy="422"/>
            </a:xfrm>
            <a:prstGeom prst="callout1">
              <a:avLst>
                <a:gd name="adj1" fmla="val 17060"/>
                <a:gd name="adj2" fmla="val -3042"/>
                <a:gd name="adj3" fmla="val 63269"/>
                <a:gd name="adj4" fmla="val -111222"/>
              </a:avLst>
            </a:prstGeom>
            <a:noFill/>
            <a:ln w="28575">
              <a:solidFill>
                <a:srgbClr val="00804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Not zero because of market power</a:t>
              </a:r>
              <a:endParaRPr lang="en-GB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38"/>
    </mc:Choice>
    <mc:Fallback xmlns="">
      <p:transition xmlns:p14="http://schemas.microsoft.com/office/powerpoint/2010/main" spd="slow" advTm="1248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507288" cy="1066800"/>
          </a:xfrm>
        </p:spPr>
        <p:txBody>
          <a:bodyPr/>
          <a:lstStyle/>
          <a:p>
            <a:r>
              <a:rPr lang="en-GB" sz="3200" dirty="0"/>
              <a:t>Short run profit </a:t>
            </a:r>
            <a:r>
              <a:rPr lang="en-GB" sz="3200" dirty="0" smtClean="0"/>
              <a:t>maximization </a:t>
            </a:r>
            <a:r>
              <a:rPr lang="en-GB" sz="3200" dirty="0"/>
              <a:t>with market power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56FBF-D7EA-7247-A4CE-3295F95EFBEE}" type="slidenum">
              <a:rPr lang="en-GB"/>
              <a:pPr/>
              <a:t>25</a:t>
            </a:fld>
            <a:endParaRPr lang="en-GB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91000" y="2960688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Helvetica" charset="0"/>
              </a:rPr>
              <a:t>is the price elasticity of demand</a:t>
            </a:r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44958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914400" y="4953000"/>
            <a:ext cx="3657600" cy="1600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257800"/>
            <a:ext cx="3433762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1009650" y="2438400"/>
          <a:ext cx="2503488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3" name="Equation" r:id="rId7" imgW="1092200" imgH="673100" progId="Equation.DSMT4">
                  <p:embed/>
                </p:oleObj>
              </mc:Choice>
              <mc:Fallback>
                <p:oleObj name="Equation" r:id="rId7" imgW="1092200" imgH="673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438400"/>
                        <a:ext cx="2503488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1066800" y="4000500"/>
          <a:ext cx="825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4" name="Equation" r:id="rId9" imgW="825500" imgH="723900" progId="Equation.DSMT4">
                  <p:embed/>
                </p:oleObj>
              </mc:Choice>
              <mc:Fallback>
                <p:oleObj name="Equation" r:id="rId9" imgW="825500" imgH="723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00500"/>
                        <a:ext cx="825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191000" y="4114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Helvetica" charset="0"/>
              </a:rPr>
              <a:t>is the market share of generator </a:t>
            </a:r>
            <a:r>
              <a:rPr lang="en-GB" i="1">
                <a:latin typeface="Times New Roman" charset="0"/>
              </a:rPr>
              <a:t>i</a:t>
            </a:r>
            <a:endParaRPr lang="en-GB">
              <a:latin typeface="Helvetica" charset="0"/>
            </a:endParaRPr>
          </a:p>
        </p:txBody>
      </p: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1752600" y="4921250"/>
            <a:ext cx="7162800" cy="1555750"/>
            <a:chOff x="1104" y="3100"/>
            <a:chExt cx="4512" cy="980"/>
          </a:xfrm>
        </p:grpSpPr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1104" y="3168"/>
              <a:ext cx="960" cy="912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AutoShape 12"/>
            <p:cNvSpPr>
              <a:spLocks/>
            </p:cNvSpPr>
            <p:nvPr/>
          </p:nvSpPr>
          <p:spPr bwMode="auto">
            <a:xfrm>
              <a:off x="3120" y="3100"/>
              <a:ext cx="2496" cy="422"/>
            </a:xfrm>
            <a:prstGeom prst="callout1">
              <a:avLst>
                <a:gd name="adj1" fmla="val 17060"/>
                <a:gd name="adj2" fmla="val -1921"/>
                <a:gd name="adj3" fmla="val 35310"/>
                <a:gd name="adj4" fmla="val -49241"/>
              </a:avLst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800">
                  <a:latin typeface="Arial" charset="0"/>
                </a:rPr>
                <a:t>&lt; 1 </a:t>
              </a:r>
              <a:r>
                <a:rPr lang="en-GB" sz="1800">
                  <a:latin typeface="Arial" charset="0"/>
                  <a:sym typeface="Monotype Sorts" charset="0"/>
                </a:rPr>
                <a:t></a:t>
              </a:r>
              <a:r>
                <a:rPr lang="en-GB" sz="1800">
                  <a:latin typeface="Arial" charset="0"/>
                </a:rPr>
                <a:t> optimal price for generator </a:t>
              </a:r>
              <a:r>
                <a:rPr lang="en-GB" sz="1800" i="1">
                  <a:latin typeface="Times New Roman" charset="0"/>
                </a:rPr>
                <a:t>i </a:t>
              </a:r>
              <a:r>
                <a:rPr lang="en-GB" sz="1800">
                  <a:latin typeface="Arial" charset="0"/>
                </a:rPr>
                <a:t>is higher than its marginal cost</a:t>
              </a:r>
              <a:endParaRPr lang="en-GB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24"/>
    </mc:Choice>
    <mc:Fallback xmlns="">
      <p:transition xmlns:p14="http://schemas.microsoft.com/office/powerpoint/2010/main" spd="slow" advTm="1380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6" grpId="0" animBg="1"/>
      <p:bldP spid="93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85800"/>
          </a:xfrm>
        </p:spPr>
        <p:txBody>
          <a:bodyPr/>
          <a:lstStyle/>
          <a:p>
            <a:r>
              <a:rPr lang="en-GB"/>
              <a:t>When is market power more likely?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Imperfect correlation with market share</a:t>
            </a:r>
          </a:p>
          <a:p>
            <a:pPr>
              <a:lnSpc>
                <a:spcPct val="90000"/>
              </a:lnSpc>
            </a:pPr>
            <a:r>
              <a:rPr lang="en-GB" dirty="0"/>
              <a:t>Demand does not have a high price elasticity</a:t>
            </a:r>
          </a:p>
          <a:p>
            <a:pPr>
              <a:lnSpc>
                <a:spcPct val="90000"/>
              </a:lnSpc>
            </a:pPr>
            <a:r>
              <a:rPr lang="en-GB" dirty="0"/>
              <a:t>Supply does not have a high price elasticity: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Highly variable demand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All capacity sometimes used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Output cannot be stored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Font typeface="Monotype Sorts" charset="0"/>
              <a:buChar char="è"/>
            </a:pPr>
            <a:r>
              <a:rPr lang="en-GB" dirty="0"/>
              <a:t>Electricity markets are more vulnerable than others to the </a:t>
            </a:r>
            <a:r>
              <a:rPr lang="en-GB" dirty="0" smtClean="0"/>
              <a:t>exercise </a:t>
            </a:r>
            <a:r>
              <a:rPr lang="en-GB" dirty="0"/>
              <a:t>of market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A8B20-8584-8943-8989-64A9E1742190}" type="slidenum">
              <a:rPr lang="en-GB"/>
              <a:pPr/>
              <a:t>26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24"/>
    </mc:Choice>
    <mc:Fallback xmlns="">
      <p:transition xmlns:p14="http://schemas.microsoft.com/office/powerpoint/2010/main" spd="slow" advTm="789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Mitigating market power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Increase elasticity</a:t>
            </a:r>
          </a:p>
          <a:p>
            <a:r>
              <a:rPr lang="en-GB"/>
              <a:t>Increase number of competitors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C5070D-6F49-EE49-B55D-FD9D6DD946BC}" type="slidenum">
              <a:rPr lang="en-GB"/>
              <a:pPr/>
              <a:t>27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39"/>
    </mc:Choice>
    <mc:Fallback xmlns="">
      <p:transition xmlns:p14="http://schemas.microsoft.com/office/powerpoint/2010/main" spd="slow" advTm="150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/>
          <a:lstStyle/>
          <a:p>
            <a:r>
              <a:rPr lang="en-GB" sz="2800" dirty="0"/>
              <a:t>Increasing the elasticity reduces price spikes and the generators’ ability to </a:t>
            </a:r>
            <a:r>
              <a:rPr lang="en-GB" sz="2800" dirty="0" smtClean="0"/>
              <a:t>exercise </a:t>
            </a:r>
            <a:r>
              <a:rPr lang="en-GB" sz="2800" dirty="0"/>
              <a:t>market power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BC8DAC-55FF-5A4B-9A41-FDC4B81C3B28}" type="slidenum">
              <a:rPr lang="en-GB"/>
              <a:pPr/>
              <a:t>28</a:t>
            </a:fld>
            <a:endParaRPr lang="en-GB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1466850" y="5970588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 flipV="1">
            <a:off x="1466850" y="1423988"/>
            <a:ext cx="0" cy="455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476375" y="1292225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>
                <a:latin typeface="Helvetica" charset="0"/>
              </a:rPr>
              <a:t>$/MWh</a:t>
            </a:r>
            <a:endParaRPr lang="en-GB">
              <a:latin typeface="Helvetica" charset="0"/>
            </a:endParaRP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7972425" y="61134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latin typeface="Helvetica" charset="0"/>
              </a:rPr>
              <a:t>MWh</a:t>
            </a:r>
            <a:endParaRPr lang="en-GB">
              <a:latin typeface="Helvetica" charset="0"/>
            </a:endParaRPr>
          </a:p>
        </p:txBody>
      </p:sp>
      <p:sp>
        <p:nvSpPr>
          <p:cNvPr id="129031" name="Freeform 7"/>
          <p:cNvSpPr>
            <a:spLocks/>
          </p:cNvSpPr>
          <p:nvPr/>
        </p:nvSpPr>
        <p:spPr bwMode="auto">
          <a:xfrm>
            <a:off x="1474788" y="1778000"/>
            <a:ext cx="6129337" cy="3573463"/>
          </a:xfrm>
          <a:custGeom>
            <a:avLst/>
            <a:gdLst>
              <a:gd name="T0" fmla="*/ 0 w 3861"/>
              <a:gd name="T1" fmla="*/ 2251 h 2251"/>
              <a:gd name="T2" fmla="*/ 2821 w 3861"/>
              <a:gd name="T3" fmla="*/ 2088 h 2251"/>
              <a:gd name="T4" fmla="*/ 3541 w 3861"/>
              <a:gd name="T5" fmla="*/ 1704 h 2251"/>
              <a:gd name="T6" fmla="*/ 3861 w 3861"/>
              <a:gd name="T7" fmla="*/ 0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61" h="2251">
                <a:moveTo>
                  <a:pt x="0" y="2251"/>
                </a:moveTo>
                <a:cubicBezTo>
                  <a:pt x="470" y="2225"/>
                  <a:pt x="2231" y="2179"/>
                  <a:pt x="2821" y="2088"/>
                </a:cubicBezTo>
                <a:cubicBezTo>
                  <a:pt x="3411" y="1997"/>
                  <a:pt x="3367" y="2051"/>
                  <a:pt x="3541" y="1704"/>
                </a:cubicBezTo>
                <a:cubicBezTo>
                  <a:pt x="3714" y="1356"/>
                  <a:pt x="3794" y="355"/>
                  <a:pt x="3861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H="1" flipV="1">
            <a:off x="6238875" y="1663700"/>
            <a:ext cx="1600200" cy="429260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1466850" y="42545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>
            <a:off x="1468438" y="5064125"/>
            <a:ext cx="4694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701397" y="4814243"/>
            <a:ext cx="727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smtClean="0">
                <a:latin typeface="Arial" charset="0"/>
              </a:rPr>
              <a:t>min</a:t>
            </a:r>
            <a:endParaRPr lang="en-GB" dirty="0">
              <a:latin typeface="Arial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748299" y="3918893"/>
            <a:ext cx="784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smtClean="0">
                <a:latin typeface="Arial" charset="0"/>
              </a:rPr>
              <a:t>max</a:t>
            </a:r>
            <a:endParaRPr lang="en-GB" dirty="0">
              <a:latin typeface="Arial" charset="0"/>
            </a:endParaRP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 flipV="1">
            <a:off x="4867275" y="1663700"/>
            <a:ext cx="1600200" cy="429260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8"/>
    </mc:Choice>
    <mc:Fallback xmlns="">
      <p:transition xmlns:p14="http://schemas.microsoft.com/office/powerpoint/2010/main" spd="slow" advTm="33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the elasticity of the demand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Obstacles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Tariffs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for communication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for storage (heat, intermediate products, dirty clothes)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Not everybody needs to respond to price signals to get substantial benefits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Increased elasticity reduces the average price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 in the best interests of generating companies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Impetus will need  to come from somewhere 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3DCA2E-C646-7140-B1D2-23D1C3FB9424}" type="slidenum">
              <a:rPr lang="en-GB"/>
              <a:pPr/>
              <a:t>29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80"/>
    </mc:Choice>
    <mc:Fallback xmlns="">
      <p:transition xmlns:p14="http://schemas.microsoft.com/office/powerpoint/2010/main" spd="slow" advTm="1251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576885"/>
            <a:ext cx="7772400" cy="1500187"/>
          </a:xfrm>
        </p:spPr>
        <p:txBody>
          <a:bodyPr>
            <a:normAutofit fontScale="92500"/>
          </a:bodyPr>
          <a:lstStyle/>
          <a:p>
            <a:pPr algn="ctr"/>
            <a:r>
              <a:rPr lang="en-GB" sz="4000" dirty="0">
                <a:latin typeface="Arial" charset="0"/>
              </a:rPr>
              <a:t>Participating in </a:t>
            </a:r>
            <a:r>
              <a:rPr lang="en-GB" sz="4000" dirty="0" smtClean="0">
                <a:latin typeface="Arial" charset="0"/>
              </a:rPr>
              <a:t>Electricity Markets</a:t>
            </a:r>
            <a:r>
              <a:rPr lang="en-GB" sz="4000" dirty="0">
                <a:latin typeface="Arial" charset="0"/>
              </a:rPr>
              <a:t>: </a:t>
            </a:r>
            <a:endParaRPr lang="en-GB" sz="4000" dirty="0" smtClean="0">
              <a:latin typeface="Arial" charset="0"/>
            </a:endParaRPr>
          </a:p>
          <a:p>
            <a:pPr algn="ctr"/>
            <a:r>
              <a:rPr lang="en-GB" sz="4000" dirty="0" smtClean="0">
                <a:latin typeface="Arial" charset="0"/>
              </a:rPr>
              <a:t>The </a:t>
            </a:r>
            <a:r>
              <a:rPr lang="en-US" sz="4000" dirty="0" smtClean="0"/>
              <a:t>Generator’s Perspective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987675" cy="365125"/>
          </a:xfrm>
        </p:spPr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fld id="{AE918C8D-7A3C-5A4B-BB7F-988607C4B4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2"/>
    </mc:Choice>
    <mc:Fallback xmlns="">
      <p:transition xmlns:p14="http://schemas.microsoft.com/office/powerpoint/2010/main" spd="slow" advTm="91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/>
          <a:lstStyle/>
          <a:p>
            <a:r>
              <a:rPr lang="en-GB"/>
              <a:t>Further comments on market power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FF3300"/>
                </a:solidFill>
              </a:rPr>
              <a:t>ALL</a:t>
            </a:r>
            <a:r>
              <a:rPr lang="en-GB" dirty="0"/>
              <a:t> firms benefit from the </a:t>
            </a:r>
            <a:r>
              <a:rPr lang="en-GB" dirty="0" smtClean="0"/>
              <a:t>exercise </a:t>
            </a:r>
            <a:r>
              <a:rPr lang="en-GB" dirty="0"/>
              <a:t>of market power by one participant</a:t>
            </a:r>
          </a:p>
          <a:p>
            <a:pPr>
              <a:lnSpc>
                <a:spcPct val="90000"/>
              </a:lnSpc>
            </a:pPr>
            <a:r>
              <a:rPr lang="en-GB" dirty="0"/>
              <a:t>Unilaterally reducing output or increasing offer price to increase profits is legal</a:t>
            </a:r>
          </a:p>
          <a:p>
            <a:pPr>
              <a:lnSpc>
                <a:spcPct val="90000"/>
              </a:lnSpc>
            </a:pPr>
            <a:r>
              <a:rPr lang="en-GB" dirty="0"/>
              <a:t>Collusion between firms to achieve the same goal is not legal</a:t>
            </a:r>
          </a:p>
          <a:p>
            <a:pPr>
              <a:lnSpc>
                <a:spcPct val="90000"/>
              </a:lnSpc>
            </a:pPr>
            <a:r>
              <a:rPr lang="en-GB" dirty="0"/>
              <a:t>Market power interferes with the efficient dispatch of generating resources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Cheaper generation is replaced by more expensive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E2D1C-AA8C-3E4C-A28C-C6B686F224B4}" type="slidenum">
              <a:rPr lang="en-GB"/>
              <a:pPr/>
              <a:t>30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5"/>
    </mc:Choice>
    <mc:Fallback xmlns="">
      <p:transition xmlns:p14="http://schemas.microsoft.com/office/powerpoint/2010/main" spd="slow" advTm="983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 sz="3600"/>
              <a:t>Modelling Imperfect Competition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08375"/>
            <a:ext cx="8208912" cy="1752600"/>
          </a:xfrm>
        </p:spPr>
        <p:txBody>
          <a:bodyPr/>
          <a:lstStyle/>
          <a:p>
            <a:r>
              <a:rPr lang="en-GB" dirty="0"/>
              <a:t>Bertrand model  - Competition on prices</a:t>
            </a:r>
          </a:p>
          <a:p>
            <a:r>
              <a:rPr lang="en-GB" dirty="0" err="1"/>
              <a:t>Cournot</a:t>
            </a:r>
            <a:r>
              <a:rPr lang="en-GB" dirty="0"/>
              <a:t> model - Competition on quantities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5BA5-82C7-E841-BCBA-D22CC1187DDC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2"/>
    </mc:Choice>
    <mc:Fallback xmlns="">
      <p:transition xmlns:p14="http://schemas.microsoft.com/office/powerpoint/2010/main" spd="slow" advTm="343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5800"/>
          </a:xfrm>
        </p:spPr>
        <p:txBody>
          <a:bodyPr/>
          <a:lstStyle/>
          <a:p>
            <a:r>
              <a:rPr lang="en-GB"/>
              <a:t>Game theory and Nash equilibrium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Each firm must consider the possible actions of others when selecting a strategy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Classical </a:t>
            </a:r>
            <a:r>
              <a:rPr lang="en-GB" sz="2400" dirty="0" smtClean="0"/>
              <a:t>optimization </a:t>
            </a:r>
            <a:r>
              <a:rPr lang="en-GB" sz="2400" dirty="0"/>
              <a:t>theory is insufficient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Two-person non-co-operative game: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One firm against another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One firm against all the others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Nash equilibrium: 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given the action of its rival, no firm can increase its profit by changing its own action: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D56D8-802D-4E43-A264-7ACBE0ECC6DC}" type="slidenum">
              <a:rPr lang="en-GB"/>
              <a:pPr/>
              <a:t>32</a:t>
            </a:fld>
            <a:endParaRPr lang="en-GB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255713" y="5562600"/>
          <a:ext cx="66309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Equation" r:id="rId5" imgW="6629400" imgH="749300" progId="Equation.DSMT4">
                  <p:embed/>
                </p:oleObj>
              </mc:Choice>
              <mc:Fallback>
                <p:oleObj name="Equation" r:id="rId5" imgW="66294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5562600"/>
                        <a:ext cx="66309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10"/>
    </mc:Choice>
    <mc:Fallback xmlns="">
      <p:transition xmlns:p14="http://schemas.microsoft.com/office/powerpoint/2010/main" spd="slow" advTm="1147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47800"/>
            <a:ext cx="4033837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Example 1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A </a:t>
            </a:r>
            <a:r>
              <a:rPr lang="en-GB" sz="2000" dirty="0"/>
              <a:t>= 35 . P</a:t>
            </a:r>
            <a:r>
              <a:rPr lang="en-GB" sz="2000" baseline="-25000" dirty="0"/>
              <a:t>A</a:t>
            </a:r>
            <a:r>
              <a:rPr lang="en-GB" sz="2000" dirty="0"/>
              <a:t> </a:t>
            </a:r>
            <a:r>
              <a:rPr lang="en-GB" sz="2000" dirty="0" smtClean="0"/>
              <a:t>$/</a:t>
            </a:r>
            <a:r>
              <a:rPr lang="en-GB" sz="2000" dirty="0"/>
              <a:t>h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B </a:t>
            </a:r>
            <a:r>
              <a:rPr lang="en-GB" sz="2000" dirty="0"/>
              <a:t>= 45 . P</a:t>
            </a:r>
            <a:r>
              <a:rPr lang="en-GB" sz="2000" baseline="-25000" dirty="0"/>
              <a:t>B</a:t>
            </a:r>
            <a:r>
              <a:rPr lang="en-GB" sz="2000" dirty="0"/>
              <a:t> </a:t>
            </a:r>
            <a:r>
              <a:rPr lang="en-GB" sz="2000" dirty="0" smtClean="0"/>
              <a:t>$/</a:t>
            </a:r>
            <a:r>
              <a:rPr lang="en-GB" sz="2000" dirty="0"/>
              <a:t>h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Bid by A?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Bid by B?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Market price?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Market shares?</a:t>
            </a:r>
            <a:endParaRPr lang="en-GB" sz="2400" dirty="0"/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F98BC2-C97B-4D49-BB82-CBF1865ACE23}" type="slidenum">
              <a:rPr lang="en-GB"/>
              <a:pPr/>
              <a:t>33</a:t>
            </a:fld>
            <a:endParaRPr lang="en-GB"/>
          </a:p>
        </p:txBody>
      </p:sp>
      <p:grpSp>
        <p:nvGrpSpPr>
          <p:cNvPr id="62485" name="Group 21"/>
          <p:cNvGrpSpPr>
            <a:grpSpLocks/>
          </p:cNvGrpSpPr>
          <p:nvPr/>
        </p:nvGrpSpPr>
        <p:grpSpPr bwMode="auto">
          <a:xfrm>
            <a:off x="4495802" y="1295400"/>
            <a:ext cx="4416426" cy="3216275"/>
            <a:chOff x="2832" y="816"/>
            <a:chExt cx="2782" cy="2026"/>
          </a:xfrm>
        </p:grpSpPr>
        <p:sp>
          <p:nvSpPr>
            <p:cNvPr id="62468" name="Oval 4"/>
            <p:cNvSpPr>
              <a:spLocks noChangeArrowheads="1"/>
            </p:cNvSpPr>
            <p:nvPr/>
          </p:nvSpPr>
          <p:spPr bwMode="auto">
            <a:xfrm>
              <a:off x="3120" y="1290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>
                  <a:latin typeface="Arial" charset="0"/>
                </a:rPr>
                <a:t>A</a:t>
              </a:r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>
              <a:off x="3243" y="824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3825" y="824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471" name="Group 7"/>
            <p:cNvGrpSpPr>
              <a:grpSpLocks/>
            </p:cNvGrpSpPr>
            <p:nvPr/>
          </p:nvGrpSpPr>
          <p:grpSpPr bwMode="auto">
            <a:xfrm>
              <a:off x="4416" y="816"/>
              <a:ext cx="247" cy="576"/>
              <a:chOff x="5121" y="3046"/>
              <a:chExt cx="160" cy="373"/>
            </a:xfrm>
          </p:grpSpPr>
          <p:sp>
            <p:nvSpPr>
              <p:cNvPr id="62472" name="Freeform 8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3" name="Line 9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2832" y="816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Oval 11"/>
            <p:cNvSpPr>
              <a:spLocks noChangeArrowheads="1"/>
            </p:cNvSpPr>
            <p:nvPr/>
          </p:nvSpPr>
          <p:spPr bwMode="auto">
            <a:xfrm>
              <a:off x="3696" y="1296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en-GB">
                  <a:latin typeface="Arial" charset="0"/>
                </a:rPr>
                <a:t>B</a:t>
              </a:r>
            </a:p>
          </p:txBody>
        </p:sp>
        <p:graphicFrame>
          <p:nvGraphicFramePr>
            <p:cNvPr id="6247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7517310"/>
                </p:ext>
              </p:extLst>
            </p:nvPr>
          </p:nvGraphicFramePr>
          <p:xfrm>
            <a:off x="4199" y="1423"/>
            <a:ext cx="1415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0" name="Equation" r:id="rId5" imgW="1397000" imgH="190500" progId="Equation.DSMT4">
                    <p:embed/>
                  </p:oleObj>
                </mc:Choice>
                <mc:Fallback>
                  <p:oleObj name="Equation" r:id="rId5" imgW="1397000" imgH="1905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9" y="1423"/>
                          <a:ext cx="1415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2972" y="1584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3600" y="1584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 flipV="1">
              <a:off x="3120" y="960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 flipV="1">
              <a:off x="3744" y="960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2844" y="96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A</a:t>
              </a:r>
            </a:p>
          </p:txBody>
        </p:sp>
        <p:sp>
          <p:nvSpPr>
            <p:cNvPr id="62482" name="Text Box 18"/>
            <p:cNvSpPr txBox="1">
              <a:spLocks noChangeArrowheads="1"/>
            </p:cNvSpPr>
            <p:nvPr/>
          </p:nvSpPr>
          <p:spPr bwMode="auto">
            <a:xfrm>
              <a:off x="3456" y="96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B</a:t>
              </a:r>
            </a:p>
          </p:txBody>
        </p:sp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071" y="2592"/>
              <a:ext cx="16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2000">
                  <a:latin typeface="Arial" charset="0"/>
                </a:rPr>
                <a:t>Inverse demand curve</a:t>
              </a:r>
              <a:endParaRPr lang="en-GB">
                <a:latin typeface="Arial" charset="0"/>
              </a:endParaRP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 flipV="1">
              <a:off x="3936" y="1584"/>
              <a:ext cx="576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16"/>
    </mc:Choice>
    <mc:Fallback xmlns="">
      <p:transition xmlns:p14="http://schemas.microsoft.com/office/powerpoint/2010/main" spd="slow" advTm="904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Example 1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A </a:t>
            </a:r>
            <a:r>
              <a:rPr lang="en-GB" sz="1800" dirty="0"/>
              <a:t>= 35 . P</a:t>
            </a:r>
            <a:r>
              <a:rPr lang="en-GB" sz="1800" baseline="-25000" dirty="0"/>
              <a:t>A</a:t>
            </a:r>
            <a:r>
              <a:rPr lang="en-GB" sz="1800" dirty="0"/>
              <a:t> </a:t>
            </a:r>
            <a:r>
              <a:rPr lang="en-GB" sz="1800" dirty="0" smtClean="0"/>
              <a:t>$/</a:t>
            </a:r>
            <a:r>
              <a:rPr lang="en-GB" sz="1800" dirty="0"/>
              <a:t>h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B </a:t>
            </a:r>
            <a:r>
              <a:rPr lang="en-GB" sz="1800" dirty="0"/>
              <a:t>= 45 . P</a:t>
            </a:r>
            <a:r>
              <a:rPr lang="en-GB" sz="1800" baseline="-25000" dirty="0"/>
              <a:t>B</a:t>
            </a:r>
            <a:r>
              <a:rPr lang="en-GB" sz="1800" dirty="0"/>
              <a:t> </a:t>
            </a:r>
            <a:r>
              <a:rPr lang="en-GB" sz="1800" dirty="0" smtClean="0"/>
              <a:t>$/</a:t>
            </a:r>
            <a:r>
              <a:rPr lang="en-GB" sz="1800" dirty="0"/>
              <a:t>h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2000" dirty="0"/>
              <a:t>Marginal cost of A: 35 </a:t>
            </a:r>
            <a:r>
              <a:rPr lang="en-GB" sz="2000" dirty="0" smtClean="0"/>
              <a:t>$/</a:t>
            </a:r>
            <a:r>
              <a:rPr lang="en-GB" sz="2000" dirty="0"/>
              <a:t>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Marginal cost of B: 45 </a:t>
            </a:r>
            <a:r>
              <a:rPr lang="en-GB" sz="2000" dirty="0" smtClean="0"/>
              <a:t>$/</a:t>
            </a:r>
            <a:r>
              <a:rPr lang="en-GB" sz="2000" dirty="0"/>
              <a:t>MWh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A </a:t>
            </a:r>
            <a:r>
              <a:rPr lang="en-GB" sz="2000" dirty="0"/>
              <a:t>will bid just below 45 </a:t>
            </a:r>
            <a:r>
              <a:rPr lang="en-GB" sz="2000" dirty="0" smtClean="0"/>
              <a:t>$/</a:t>
            </a:r>
            <a:r>
              <a:rPr lang="en-GB" sz="2000" dirty="0"/>
              <a:t>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B cannot bid below 45 </a:t>
            </a:r>
            <a:r>
              <a:rPr lang="en-GB" sz="2000" dirty="0" smtClean="0"/>
              <a:t>$/</a:t>
            </a:r>
            <a:r>
              <a:rPr lang="en-GB" sz="2000" dirty="0"/>
              <a:t>MWh because it would loose money on every 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Market price: just below 45 </a:t>
            </a:r>
            <a:r>
              <a:rPr lang="en-GB" sz="2000" dirty="0" smtClean="0"/>
              <a:t>$/</a:t>
            </a:r>
            <a:r>
              <a:rPr lang="en-GB" sz="2000" dirty="0"/>
              <a:t>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Demand: 55 MW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</a:t>
            </a:r>
            <a:r>
              <a:rPr lang="en-GB" sz="2000" baseline="-25000" dirty="0"/>
              <a:t>A </a:t>
            </a:r>
            <a:r>
              <a:rPr lang="en-GB" sz="2000" dirty="0"/>
              <a:t>= 55MW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</a:t>
            </a:r>
            <a:r>
              <a:rPr lang="en-GB" sz="2000" baseline="-25000" dirty="0"/>
              <a:t>B </a:t>
            </a:r>
            <a:r>
              <a:rPr lang="en-GB" sz="2000" dirty="0"/>
              <a:t>= 0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7AB976-4A6A-3E4D-B626-5AFC905967A1}" type="slidenum">
              <a:rPr lang="en-GB"/>
              <a:pPr/>
              <a:t>34</a:t>
            </a:fld>
            <a:endParaRPr lang="en-GB"/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953000" y="197167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5148263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6072188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7010400" y="1219200"/>
            <a:ext cx="392113" cy="914400"/>
            <a:chOff x="5121" y="3046"/>
            <a:chExt cx="160" cy="373"/>
          </a:xfrm>
        </p:grpSpPr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8" name="Line 10"/>
          <p:cNvSpPr>
            <a:spLocks noChangeShapeType="1"/>
          </p:cNvSpPr>
          <p:nvPr/>
        </p:nvSpPr>
        <p:spPr bwMode="auto">
          <a:xfrm>
            <a:off x="4495800" y="121920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867400" y="198120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0115"/>
              </p:ext>
            </p:extLst>
          </p:nvPr>
        </p:nvGraphicFramePr>
        <p:xfrm>
          <a:off x="6732240" y="2276872"/>
          <a:ext cx="211222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2" name="Equation" r:id="rId5" imgW="1397000" imgH="190500" progId="Equation.DSMT4">
                  <p:embed/>
                </p:oleObj>
              </mc:Choice>
              <mc:Fallback>
                <p:oleObj name="Equation" r:id="rId5" imgW="1397000" imgH="19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276872"/>
                        <a:ext cx="2112228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71805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49530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V="1">
            <a:off x="59436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451485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8640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5955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447800"/>
            <a:ext cx="4033837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Example 2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A </a:t>
            </a:r>
            <a:r>
              <a:rPr lang="en-GB" sz="2000" dirty="0"/>
              <a:t>= 35 . P</a:t>
            </a:r>
            <a:r>
              <a:rPr lang="en-GB" sz="2000" baseline="-25000" dirty="0"/>
              <a:t>A</a:t>
            </a:r>
            <a:r>
              <a:rPr lang="en-GB" sz="2000" dirty="0"/>
              <a:t> </a:t>
            </a:r>
            <a:r>
              <a:rPr lang="en-GB" sz="2000" dirty="0" smtClean="0"/>
              <a:t>$/</a:t>
            </a:r>
            <a:r>
              <a:rPr lang="en-GB" sz="2000" dirty="0"/>
              <a:t>h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C</a:t>
            </a:r>
            <a:r>
              <a:rPr lang="en-GB" sz="2000" baseline="-25000" dirty="0"/>
              <a:t>B </a:t>
            </a:r>
            <a:r>
              <a:rPr lang="en-GB" sz="2000" dirty="0"/>
              <a:t>= 35 . P</a:t>
            </a:r>
            <a:r>
              <a:rPr lang="en-GB" sz="2000" baseline="-25000" dirty="0"/>
              <a:t>B</a:t>
            </a:r>
            <a:r>
              <a:rPr lang="en-GB" sz="2000" dirty="0"/>
              <a:t> </a:t>
            </a:r>
            <a:r>
              <a:rPr lang="en-GB" sz="2000" dirty="0" smtClean="0"/>
              <a:t>$/</a:t>
            </a:r>
            <a:r>
              <a:rPr lang="en-GB" sz="2000" dirty="0"/>
              <a:t>h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Bid by A?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Bid by B?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Market price</a:t>
            </a:r>
            <a:r>
              <a:rPr lang="en-GB" sz="2400" dirty="0" smtClean="0"/>
              <a:t>?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F5C49B-1E2C-E14D-A3EE-E3F521654CEB}" type="slidenum">
              <a:rPr lang="en-GB"/>
              <a:pPr/>
              <a:t>35</a:t>
            </a:fld>
            <a:endParaRPr lang="en-GB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4953000" y="197167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5148263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072188" y="12319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9" name="Group 7"/>
          <p:cNvGrpSpPr>
            <a:grpSpLocks/>
          </p:cNvGrpSpPr>
          <p:nvPr/>
        </p:nvGrpSpPr>
        <p:grpSpPr bwMode="auto">
          <a:xfrm>
            <a:off x="7010400" y="1219200"/>
            <a:ext cx="392113" cy="914400"/>
            <a:chOff x="5121" y="3046"/>
            <a:chExt cx="160" cy="373"/>
          </a:xfrm>
        </p:grpSpPr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4495800" y="121920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5867400" y="198120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159307"/>
              </p:ext>
            </p:extLst>
          </p:nvPr>
        </p:nvGraphicFramePr>
        <p:xfrm>
          <a:off x="6732240" y="2254250"/>
          <a:ext cx="2281463" cy="31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4" imgW="1397000" imgH="190500" progId="Equation.DSMT4">
                  <p:embed/>
                </p:oleObj>
              </mc:Choice>
              <mc:Fallback>
                <p:oleObj name="Equation" r:id="rId4" imgW="1397000" imgH="19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254250"/>
                        <a:ext cx="2281463" cy="310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471805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5715000" y="24384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V="1">
            <a:off x="49530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5943600" y="14478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451485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5486400" y="144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Bertrand Competition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580728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Example 2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A </a:t>
            </a:r>
            <a:r>
              <a:rPr lang="en-GB" sz="1800" dirty="0"/>
              <a:t>= 35 . P</a:t>
            </a:r>
            <a:r>
              <a:rPr lang="en-GB" sz="1800" baseline="-25000" dirty="0"/>
              <a:t>A</a:t>
            </a:r>
            <a:r>
              <a:rPr lang="en-GB" sz="1800" dirty="0"/>
              <a:t> </a:t>
            </a:r>
            <a:r>
              <a:rPr lang="en-GB" sz="1800" dirty="0" smtClean="0"/>
              <a:t>$/</a:t>
            </a:r>
            <a:r>
              <a:rPr lang="en-GB" sz="1800" dirty="0"/>
              <a:t>h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baseline="-25000" dirty="0"/>
              <a:t>B </a:t>
            </a:r>
            <a:r>
              <a:rPr lang="en-GB" sz="1800" dirty="0"/>
              <a:t>= 35 . P</a:t>
            </a:r>
            <a:r>
              <a:rPr lang="en-GB" sz="1800" baseline="-25000" dirty="0"/>
              <a:t>B</a:t>
            </a:r>
            <a:r>
              <a:rPr lang="en-GB" sz="1800" dirty="0"/>
              <a:t> </a:t>
            </a:r>
            <a:r>
              <a:rPr lang="en-GB" sz="1800" dirty="0" smtClean="0"/>
              <a:t>$/</a:t>
            </a:r>
            <a:r>
              <a:rPr lang="en-GB" sz="1800" dirty="0"/>
              <a:t>h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000" dirty="0"/>
              <a:t>A cannot bid below 35 </a:t>
            </a:r>
            <a:r>
              <a:rPr lang="en-GB" sz="2000" dirty="0" smtClean="0"/>
              <a:t>$/</a:t>
            </a:r>
            <a:r>
              <a:rPr lang="en-GB" sz="2000" dirty="0"/>
              <a:t>MWh because it would </a:t>
            </a:r>
            <a:r>
              <a:rPr lang="en-GB" sz="2000" dirty="0" smtClean="0"/>
              <a:t>lose </a:t>
            </a:r>
            <a:r>
              <a:rPr lang="en-GB" sz="2000" dirty="0"/>
              <a:t>money on every MWh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A cannot bid above 35 </a:t>
            </a:r>
            <a:r>
              <a:rPr lang="en-GB" sz="2000" dirty="0" smtClean="0"/>
              <a:t>$/</a:t>
            </a:r>
            <a:r>
              <a:rPr lang="en-GB" sz="2000" dirty="0"/>
              <a:t>MWh because B would bid lower and grab the entire market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Market price: 35 </a:t>
            </a:r>
            <a:r>
              <a:rPr lang="en-GB" sz="2000" dirty="0" smtClean="0"/>
              <a:t>$/</a:t>
            </a:r>
            <a:r>
              <a:rPr lang="en-GB" sz="2000" dirty="0"/>
              <a:t>MWh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Paradox of Bertrand model of imperfect competition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Identical </a:t>
            </a:r>
            <a:r>
              <a:rPr lang="en-GB" sz="1600" dirty="0"/>
              <a:t>generators: bid at marginal cost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Non-identical generators: cheapest gets the whole market</a:t>
            </a:r>
          </a:p>
          <a:p>
            <a:pPr lvl="1">
              <a:lnSpc>
                <a:spcPct val="90000"/>
              </a:lnSpc>
            </a:pPr>
            <a:r>
              <a:rPr lang="en-GB" sz="1600" dirty="0"/>
              <a:t>Not a realistic model of imperfect competition</a:t>
            </a:r>
          </a:p>
          <a:p>
            <a:pPr lvl="1"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A1E68F-410D-D743-97F4-9329D963157C}" type="slidenum">
              <a:rPr lang="en-GB"/>
              <a:pPr/>
              <a:t>36</a:t>
            </a:fld>
            <a:endParaRPr lang="en-GB"/>
          </a:p>
        </p:txBody>
      </p:sp>
      <p:grpSp>
        <p:nvGrpSpPr>
          <p:cNvPr id="65556" name="Group 20"/>
          <p:cNvGrpSpPr>
            <a:grpSpLocks/>
          </p:cNvGrpSpPr>
          <p:nvPr/>
        </p:nvGrpSpPr>
        <p:grpSpPr bwMode="auto">
          <a:xfrm>
            <a:off x="4495800" y="1233488"/>
            <a:ext cx="4481513" cy="1585912"/>
            <a:chOff x="2832" y="777"/>
            <a:chExt cx="2823" cy="999"/>
          </a:xfrm>
        </p:grpSpPr>
        <p:graphicFrame>
          <p:nvGraphicFramePr>
            <p:cNvPr id="655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0706938"/>
                </p:ext>
              </p:extLst>
            </p:nvPr>
          </p:nvGraphicFramePr>
          <p:xfrm>
            <a:off x="4286" y="1429"/>
            <a:ext cx="1369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01" name="Equation" r:id="rId5" imgW="1397000" imgH="190500" progId="Equation.DSMT4">
                    <p:embed/>
                  </p:oleObj>
                </mc:Choice>
                <mc:Fallback>
                  <p:oleObj name="Equation" r:id="rId5" imgW="1397000" imgH="1905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" y="1429"/>
                          <a:ext cx="1369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2" name="Oval 6"/>
            <p:cNvSpPr>
              <a:spLocks noChangeArrowheads="1"/>
            </p:cNvSpPr>
            <p:nvPr/>
          </p:nvSpPr>
          <p:spPr bwMode="auto">
            <a:xfrm>
              <a:off x="3120" y="1251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>
                  <a:latin typeface="Arial" charset="0"/>
                </a:rPr>
                <a:t>A</a:t>
              </a:r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243" y="785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3825" y="785"/>
              <a:ext cx="1" cy="4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45" name="Group 9"/>
            <p:cNvGrpSpPr>
              <a:grpSpLocks/>
            </p:cNvGrpSpPr>
            <p:nvPr/>
          </p:nvGrpSpPr>
          <p:grpSpPr bwMode="auto">
            <a:xfrm>
              <a:off x="4416" y="777"/>
              <a:ext cx="247" cy="576"/>
              <a:chOff x="5121" y="3046"/>
              <a:chExt cx="160" cy="373"/>
            </a:xfrm>
          </p:grpSpPr>
          <p:sp>
            <p:nvSpPr>
              <p:cNvPr id="65546" name="Freeform 10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2832" y="777"/>
              <a:ext cx="232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3696" y="1257"/>
              <a:ext cx="247" cy="2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en-GB">
                  <a:latin typeface="Arial" charset="0"/>
                </a:rPr>
                <a:t>B</a:t>
              </a: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2972" y="1545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A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3600" y="1545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C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(P</a:t>
              </a:r>
              <a:r>
                <a:rPr lang="en-GB" sz="1800" baseline="-25000">
                  <a:latin typeface="Arial" charset="0"/>
                </a:rPr>
                <a:t>B</a:t>
              </a:r>
              <a:r>
                <a:rPr lang="en-GB" sz="1800">
                  <a:latin typeface="Arial" charset="0"/>
                </a:rPr>
                <a:t>)</a:t>
              </a:r>
              <a:endParaRPr lang="en-GB">
                <a:latin typeface="Arial" charset="0"/>
              </a:endParaRPr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 flipV="1">
              <a:off x="3120" y="921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 flipV="1">
              <a:off x="3744" y="921"/>
              <a:ext cx="0" cy="240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2844" y="92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A</a:t>
              </a:r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3456" y="92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GB" sz="1800">
                  <a:latin typeface="Arial" charset="0"/>
                </a:rPr>
                <a:t>P</a:t>
              </a:r>
              <a:r>
                <a:rPr lang="en-GB" sz="1800" baseline="-25000">
                  <a:latin typeface="Arial" charset="0"/>
                </a:rPr>
                <a:t>B</a:t>
              </a:r>
            </a:p>
          </p:txBody>
        </p:sp>
      </p:grpSp>
    </p:spTree>
    <p:custDataLst>
      <p:tags r:id="rId2"/>
    </p:custDataLst>
  </p:cSld>
  <p:clrMapOvr>
    <a:masterClrMapping/>
  </p:clrMapOvr>
  <p:transition xmlns:p14="http://schemas.microsoft.com/office/powerpoint/2010/main" advTm="7804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baseline="-25000" dirty="0"/>
              <a:t>A </a:t>
            </a:r>
            <a:r>
              <a:rPr lang="en-GB" sz="2400" dirty="0"/>
              <a:t>= 35 . P</a:t>
            </a:r>
            <a:r>
              <a:rPr lang="en-GB" sz="2400" baseline="-25000" dirty="0"/>
              <a:t>A</a:t>
            </a:r>
            <a:r>
              <a:rPr lang="en-GB" sz="2400" dirty="0"/>
              <a:t> </a:t>
            </a:r>
            <a:r>
              <a:rPr lang="en-GB" sz="2400" dirty="0" smtClean="0"/>
              <a:t>$/</a:t>
            </a:r>
            <a:r>
              <a:rPr lang="en-GB" sz="2400" dirty="0"/>
              <a:t>h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baseline="-25000" dirty="0"/>
              <a:t>B </a:t>
            </a:r>
            <a:r>
              <a:rPr lang="en-GB" sz="2400" dirty="0"/>
              <a:t>= 45 . P</a:t>
            </a:r>
            <a:r>
              <a:rPr lang="en-GB" sz="2400" baseline="-25000" dirty="0"/>
              <a:t>B</a:t>
            </a:r>
            <a:r>
              <a:rPr lang="en-GB" sz="2400" dirty="0"/>
              <a:t> </a:t>
            </a:r>
            <a:r>
              <a:rPr lang="en-GB" sz="2400" dirty="0" smtClean="0"/>
              <a:t>$/</a:t>
            </a:r>
            <a:r>
              <a:rPr lang="en-GB" sz="2400" dirty="0"/>
              <a:t>h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 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Suppose </a:t>
            </a:r>
            <a:r>
              <a:rPr lang="en-GB" sz="2400" dirty="0"/>
              <a:t>P</a:t>
            </a:r>
            <a:r>
              <a:rPr lang="en-GB" sz="2400" baseline="-25000" dirty="0"/>
              <a:t>A</a:t>
            </a:r>
            <a:r>
              <a:rPr lang="en-GB" sz="2400" dirty="0"/>
              <a:t>= 15 MW and P</a:t>
            </a:r>
            <a:r>
              <a:rPr lang="en-GB" sz="2400" baseline="-25000" dirty="0"/>
              <a:t>B</a:t>
            </a:r>
            <a:r>
              <a:rPr lang="en-GB" sz="2400" dirty="0"/>
              <a:t> = 10 MW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Then D = P</a:t>
            </a:r>
            <a:r>
              <a:rPr lang="en-GB" sz="2400" baseline="-25000" dirty="0"/>
              <a:t>A</a:t>
            </a:r>
            <a:r>
              <a:rPr lang="en-GB" sz="2400" dirty="0"/>
              <a:t> + P</a:t>
            </a:r>
            <a:r>
              <a:rPr lang="en-GB" sz="2400" baseline="-25000" dirty="0"/>
              <a:t>B</a:t>
            </a:r>
            <a:r>
              <a:rPr lang="en-GB" sz="2400" dirty="0"/>
              <a:t> = 25 MW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000000"/>
                </a:solidFill>
                <a:latin typeface="Arial" charset="0"/>
                <a:sym typeface="Symbol" charset="0"/>
              </a:rPr>
              <a:t>π</a:t>
            </a:r>
            <a:r>
              <a:rPr lang="en-GB" sz="2400" dirty="0" smtClean="0">
                <a:sym typeface="Symbol" charset="0"/>
              </a:rPr>
              <a:t> </a:t>
            </a:r>
            <a:r>
              <a:rPr lang="en-GB" sz="2400" dirty="0">
                <a:sym typeface="Symbol" charset="0"/>
              </a:rPr>
              <a:t>= 100 - D = 75 </a:t>
            </a:r>
            <a:r>
              <a:rPr lang="en-GB" sz="2400" dirty="0" smtClean="0">
                <a:sym typeface="Symbol" charset="0"/>
              </a:rPr>
              <a:t>$/</a:t>
            </a:r>
            <a:r>
              <a:rPr lang="en-GB" sz="2400" dirty="0">
                <a:sym typeface="Symbol" charset="0"/>
              </a:rPr>
              <a:t>MW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R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= 75 . 15 = </a:t>
            </a:r>
            <a:r>
              <a:rPr lang="en-GB" sz="2400" dirty="0" smtClean="0">
                <a:sym typeface="Symbol" charset="0"/>
              </a:rPr>
              <a:t>$ </a:t>
            </a:r>
            <a:r>
              <a:rPr lang="en-GB" sz="2400" dirty="0">
                <a:sym typeface="Symbol" charset="0"/>
              </a:rPr>
              <a:t>1125 ; C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= 35 . 15 = </a:t>
            </a:r>
            <a:r>
              <a:rPr lang="en-GB" sz="2400" dirty="0" smtClean="0">
                <a:sym typeface="Symbol" charset="0"/>
              </a:rPr>
              <a:t>$ </a:t>
            </a:r>
            <a:r>
              <a:rPr lang="en-GB" sz="2400" dirty="0">
                <a:sym typeface="Symbol" charset="0"/>
              </a:rPr>
              <a:t>525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R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= 75 . 10 = </a:t>
            </a:r>
            <a:r>
              <a:rPr lang="en-GB" sz="2400" dirty="0" smtClean="0">
                <a:sym typeface="Symbol" charset="0"/>
              </a:rPr>
              <a:t>$ </a:t>
            </a:r>
            <a:r>
              <a:rPr lang="en-GB" sz="2400" dirty="0">
                <a:sym typeface="Symbol" charset="0"/>
              </a:rPr>
              <a:t>750 ; C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= 45 . 10 = </a:t>
            </a:r>
            <a:r>
              <a:rPr lang="en-GB" sz="2400" dirty="0" smtClean="0">
                <a:sym typeface="Symbol" charset="0"/>
              </a:rPr>
              <a:t>$ </a:t>
            </a:r>
            <a:r>
              <a:rPr lang="en-GB" sz="2400" dirty="0">
                <a:sym typeface="Symbol" charset="0"/>
              </a:rPr>
              <a:t>450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Profit of A = R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 - C</a:t>
            </a:r>
            <a:r>
              <a:rPr lang="en-GB" sz="2400" baseline="-25000" dirty="0">
                <a:sym typeface="Symbol" charset="0"/>
              </a:rPr>
              <a:t>A</a:t>
            </a:r>
            <a:r>
              <a:rPr lang="en-GB" sz="2400" dirty="0">
                <a:sym typeface="Symbol" charset="0"/>
              </a:rPr>
              <a:t> = </a:t>
            </a:r>
            <a:r>
              <a:rPr lang="en-GB" sz="2400" dirty="0" smtClean="0">
                <a:sym typeface="Symbol" charset="0"/>
              </a:rPr>
              <a:t>$ </a:t>
            </a:r>
            <a:r>
              <a:rPr lang="en-GB" sz="2400" dirty="0">
                <a:sym typeface="Symbol" charset="0"/>
              </a:rPr>
              <a:t>600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ym typeface="Symbol" charset="0"/>
              </a:rPr>
              <a:t>Profit of B = R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 - C</a:t>
            </a:r>
            <a:r>
              <a:rPr lang="en-GB" sz="2400" baseline="-25000" dirty="0">
                <a:sym typeface="Symbol" charset="0"/>
              </a:rPr>
              <a:t>B</a:t>
            </a:r>
            <a:r>
              <a:rPr lang="en-GB" sz="2400" dirty="0">
                <a:sym typeface="Symbol" charset="0"/>
              </a:rPr>
              <a:t> = </a:t>
            </a:r>
            <a:r>
              <a:rPr lang="en-GB" sz="2400" dirty="0" smtClean="0">
                <a:sym typeface="Symbol" charset="0"/>
              </a:rPr>
              <a:t>$ </a:t>
            </a:r>
            <a:r>
              <a:rPr lang="en-GB" sz="2400" dirty="0">
                <a:sym typeface="Symbol" charset="0"/>
              </a:rPr>
              <a:t>300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8C8F84-4169-9B4F-84A7-B2D889CE5464}" type="slidenum">
              <a:rPr lang="en-GB"/>
              <a:pPr/>
              <a:t>37</a:t>
            </a:fld>
            <a:endParaRPr lang="en-GB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5181600" y="202123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5376863" y="128146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6300788" y="128146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7239000" y="1268760"/>
            <a:ext cx="392113" cy="914400"/>
            <a:chOff x="5121" y="3046"/>
            <a:chExt cx="160" cy="373"/>
          </a:xfrm>
        </p:grpSpPr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4724400" y="126876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6096000" y="203076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946650" y="248796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943600" y="248796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 flipV="1">
            <a:off x="5181600" y="149736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V="1">
            <a:off x="6172200" y="149736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4743450" y="149736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5715000" y="149736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  <p:graphicFrame>
        <p:nvGraphicFramePr>
          <p:cNvPr id="665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594170"/>
              </p:ext>
            </p:extLst>
          </p:nvPr>
        </p:nvGraphicFramePr>
        <p:xfrm>
          <a:off x="859285" y="2564904"/>
          <a:ext cx="263259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Equation" r:id="rId5" imgW="1397000" imgH="190500" progId="Equation.DSMT4">
                  <p:embed/>
                </p:oleObj>
              </mc:Choice>
              <mc:Fallback>
                <p:oleObj name="Equation" r:id="rId5" imgW="1397000" imgH="1905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285" y="2564904"/>
                        <a:ext cx="2632595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37"/>
    </mc:Choice>
    <mc:Fallback xmlns="">
      <p:transition xmlns:p14="http://schemas.microsoft.com/office/powerpoint/2010/main" spd="slow" advTm="13513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858477-3F95-7D4F-958D-E667BED17E44}" type="slidenum">
              <a:rPr lang="en-GB"/>
              <a:pPr/>
              <a:t>38</a:t>
            </a:fld>
            <a:endParaRPr lang="en-GB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514600" y="37338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2" name="Document" r:id="rId4" imgW="6263640" imgH="975360" progId="Word.Document.8">
                  <p:embed/>
                </p:oleObj>
              </mc:Choice>
              <mc:Fallback>
                <p:oleObj name="Document" r:id="rId4" imgW="6263640" imgH="9753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Summary: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" y="1752600"/>
            <a:ext cx="575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For 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=15MW and 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 = 10MW, we have: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359400" y="49276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Price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876800" y="28067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A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146175" y="48768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B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854075" y="28067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Demand</a:t>
            </a: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V="1">
            <a:off x="1905000" y="43434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1905000" y="33528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4343400" y="43434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4343400" y="33528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6"/>
    </mc:Choice>
    <mc:Fallback xmlns="">
      <p:transition xmlns:p14="http://schemas.microsoft.com/office/powerpoint/2010/main" spd="slow" advTm="347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8EF5BE-EEF6-124A-B6A1-932306C96DE8}" type="slidenum">
              <a:rPr lang="en-GB"/>
              <a:pPr/>
              <a:t>39</a:t>
            </a:fld>
            <a:endParaRPr lang="en-GB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712913" y="2024063"/>
          <a:ext cx="571976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5" name="Document" r:id="rId4" imgW="5718048" imgH="2810256" progId="Word.Document.8">
                  <p:embed/>
                </p:oleObj>
              </mc:Choice>
              <mc:Fallback>
                <p:oleObj name="Document" r:id="rId4" imgW="5718048" imgH="281025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024063"/>
                        <a:ext cx="571976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736600" y="52832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6" name="Document" r:id="rId6" imgW="6263640" imgH="975360" progId="Word.Document.8">
                  <p:embed/>
                </p:oleObj>
              </mc:Choice>
              <mc:Fallback>
                <p:oleObj name="Document" r:id="rId6" imgW="6263640" imgH="9753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832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0081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3035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989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8943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=30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=10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85800" y="2776538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85800" y="3419475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85800" y="40640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41"/>
    </mc:Choice>
    <mc:Fallback xmlns="">
      <p:transition xmlns:p14="http://schemas.microsoft.com/office/powerpoint/2010/main" spd="slow" advTm="415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Marginal, infra-marginal, extra-marginal producers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219200"/>
            <a:ext cx="4089400" cy="53061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Everything is sold at the market clearing </a:t>
            </a:r>
            <a:r>
              <a:rPr lang="en-US" sz="2000" dirty="0" smtClean="0"/>
              <a:t>price. Price </a:t>
            </a:r>
            <a:r>
              <a:rPr lang="en-US" sz="2000" dirty="0"/>
              <a:t>is set by the </a:t>
            </a:r>
            <a:r>
              <a:rPr lang="ja-JP" altLang="en-US" sz="2000" dirty="0"/>
              <a:t>“</a:t>
            </a:r>
            <a:r>
              <a:rPr lang="en-US" sz="2000" dirty="0"/>
              <a:t>last</a:t>
            </a:r>
            <a:r>
              <a:rPr lang="ja-JP" altLang="en-US" sz="2000" dirty="0"/>
              <a:t>”</a:t>
            </a:r>
            <a:r>
              <a:rPr lang="en-US" sz="2000" dirty="0"/>
              <a:t> unit sold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Marginal </a:t>
            </a:r>
            <a:r>
              <a:rPr lang="en-US" sz="2000" dirty="0"/>
              <a:t>producer: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Sells this last unit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Gets exactly its bid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Infra</a:t>
            </a:r>
            <a:r>
              <a:rPr lang="en-US" sz="2000" dirty="0"/>
              <a:t>-marginal </a:t>
            </a:r>
            <a:r>
              <a:rPr lang="en-US" sz="2000" dirty="0" smtClean="0"/>
              <a:t>producers</a:t>
            </a:r>
            <a:r>
              <a:rPr lang="en-US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Get paid more than their bid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Collect economic profit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Extra</a:t>
            </a:r>
            <a:r>
              <a:rPr lang="en-US" sz="2000" dirty="0"/>
              <a:t>-marginal producers: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Sell </a:t>
            </a:r>
            <a:r>
              <a:rPr lang="en-US" sz="2000" dirty="0" smtClean="0"/>
              <a:t>nothing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 difference between </a:t>
            </a:r>
            <a:r>
              <a:rPr lang="en-US" sz="2000" dirty="0" smtClean="0"/>
              <a:t>centralized </a:t>
            </a:r>
            <a:r>
              <a:rPr lang="en-US" sz="2000" dirty="0"/>
              <a:t>auction and bilateral market</a:t>
            </a:r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513644-CB60-2344-93B5-1DF1CE493135}" type="slidenum">
              <a:rPr lang="en-GB"/>
              <a:pPr/>
              <a:t>4</a:t>
            </a:fld>
            <a:endParaRPr lang="en-GB"/>
          </a:p>
        </p:txBody>
      </p:sp>
      <p:grpSp>
        <p:nvGrpSpPr>
          <p:cNvPr id="122907" name="Group 27"/>
          <p:cNvGrpSpPr>
            <a:grpSpLocks/>
          </p:cNvGrpSpPr>
          <p:nvPr/>
        </p:nvGrpSpPr>
        <p:grpSpPr bwMode="auto">
          <a:xfrm>
            <a:off x="6858000" y="2362200"/>
            <a:ext cx="1962150" cy="1636713"/>
            <a:chOff x="4320" y="1488"/>
            <a:chExt cx="1236" cy="1031"/>
          </a:xfrm>
        </p:grpSpPr>
        <p:sp>
          <p:nvSpPr>
            <p:cNvPr id="122885" name="AutoShape 5"/>
            <p:cNvSpPr>
              <a:spLocks/>
            </p:cNvSpPr>
            <p:nvPr/>
          </p:nvSpPr>
          <p:spPr bwMode="auto">
            <a:xfrm rot="1887005">
              <a:off x="4320" y="1488"/>
              <a:ext cx="128" cy="1031"/>
            </a:xfrm>
            <a:prstGeom prst="rightBrace">
              <a:avLst>
                <a:gd name="adj1" fmla="val 67122"/>
                <a:gd name="adj2" fmla="val 50000"/>
              </a:avLst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886" name="Text Box 6"/>
            <p:cNvSpPr txBox="1">
              <a:spLocks noChangeArrowheads="1"/>
            </p:cNvSpPr>
            <p:nvPr/>
          </p:nvSpPr>
          <p:spPr bwMode="auto">
            <a:xfrm>
              <a:off x="4464" y="2016"/>
              <a:ext cx="1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rgbClr val="FF3300"/>
                  </a:solidFill>
                  <a:latin typeface="Arial" charset="0"/>
                </a:rPr>
                <a:t>Extra-marginal </a:t>
              </a:r>
              <a:endParaRPr lang="en-US" sz="20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122912" name="Group 32"/>
          <p:cNvGrpSpPr>
            <a:grpSpLocks/>
          </p:cNvGrpSpPr>
          <p:nvPr/>
        </p:nvGrpSpPr>
        <p:grpSpPr bwMode="auto">
          <a:xfrm>
            <a:off x="4876800" y="4289425"/>
            <a:ext cx="1657350" cy="815975"/>
            <a:chOff x="3072" y="2702"/>
            <a:chExt cx="1044" cy="514"/>
          </a:xfrm>
        </p:grpSpPr>
        <p:sp>
          <p:nvSpPr>
            <p:cNvPr id="122888" name="AutoShape 8"/>
            <p:cNvSpPr>
              <a:spLocks/>
            </p:cNvSpPr>
            <p:nvPr/>
          </p:nvSpPr>
          <p:spPr bwMode="auto">
            <a:xfrm rot="3978645">
              <a:off x="3481" y="2362"/>
              <a:ext cx="182" cy="862"/>
            </a:xfrm>
            <a:prstGeom prst="rightBrace">
              <a:avLst>
                <a:gd name="adj1" fmla="val 39469"/>
                <a:gd name="adj2" fmla="val 50000"/>
              </a:avLst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889" name="Text Box 9"/>
            <p:cNvSpPr txBox="1">
              <a:spLocks noChangeArrowheads="1"/>
            </p:cNvSpPr>
            <p:nvPr/>
          </p:nvSpPr>
          <p:spPr bwMode="auto">
            <a:xfrm>
              <a:off x="3072" y="2985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800">
                  <a:solidFill>
                    <a:schemeClr val="hlink"/>
                  </a:solidFill>
                  <a:latin typeface="Arial" charset="0"/>
                </a:rPr>
                <a:t>Infra-marginal </a:t>
              </a:r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122911" name="Group 31"/>
          <p:cNvGrpSpPr>
            <a:grpSpLocks/>
          </p:cNvGrpSpPr>
          <p:nvPr/>
        </p:nvGrpSpPr>
        <p:grpSpPr bwMode="auto">
          <a:xfrm>
            <a:off x="5303838" y="5257800"/>
            <a:ext cx="2027237" cy="801688"/>
            <a:chOff x="3341" y="3312"/>
            <a:chExt cx="1277" cy="505"/>
          </a:xfrm>
        </p:grpSpPr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3341" y="3586"/>
              <a:ext cx="1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solidFill>
                    <a:srgbClr val="008040"/>
                  </a:solidFill>
                  <a:latin typeface="Arial" charset="0"/>
                </a:rPr>
                <a:t>Marginal producer</a:t>
              </a:r>
              <a:endParaRPr lang="en-US" sz="2000">
                <a:solidFill>
                  <a:srgbClr val="008040"/>
                </a:solidFill>
                <a:latin typeface="Arial" charset="0"/>
              </a:endParaRPr>
            </a:p>
          </p:txBody>
        </p:sp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 flipV="1">
              <a:off x="3976" y="3312"/>
              <a:ext cx="0" cy="320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2909" name="Group 29"/>
          <p:cNvGrpSpPr>
            <a:grpSpLocks/>
          </p:cNvGrpSpPr>
          <p:nvPr/>
        </p:nvGrpSpPr>
        <p:grpSpPr bwMode="auto">
          <a:xfrm>
            <a:off x="4876800" y="1905000"/>
            <a:ext cx="3997325" cy="3392488"/>
            <a:chOff x="3072" y="1200"/>
            <a:chExt cx="2518" cy="2137"/>
          </a:xfrm>
        </p:grpSpPr>
        <p:sp>
          <p:nvSpPr>
            <p:cNvPr id="122894" name="Rectangle 14"/>
            <p:cNvSpPr>
              <a:spLocks noChangeArrowheads="1"/>
            </p:cNvSpPr>
            <p:nvPr/>
          </p:nvSpPr>
          <p:spPr bwMode="auto">
            <a:xfrm>
              <a:off x="3115" y="1200"/>
              <a:ext cx="4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Price</a:t>
              </a:r>
              <a:endParaRPr lang="en-US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22896" name="Line 16"/>
            <p:cNvSpPr>
              <a:spLocks noChangeShapeType="1"/>
            </p:cNvSpPr>
            <p:nvPr/>
          </p:nvSpPr>
          <p:spPr bwMode="auto">
            <a:xfrm>
              <a:off x="3080" y="3205"/>
              <a:ext cx="17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Line 17"/>
            <p:cNvSpPr>
              <a:spLocks noChangeShapeType="1"/>
            </p:cNvSpPr>
            <p:nvPr/>
          </p:nvSpPr>
          <p:spPr bwMode="auto">
            <a:xfrm flipV="1">
              <a:off x="3077" y="1338"/>
              <a:ext cx="0" cy="18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4880" y="3089"/>
              <a:ext cx="71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Quantity</a:t>
              </a:r>
              <a:endParaRPr lang="en-US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22899" name="Freeform 19"/>
            <p:cNvSpPr>
              <a:spLocks/>
            </p:cNvSpPr>
            <p:nvPr/>
          </p:nvSpPr>
          <p:spPr bwMode="auto">
            <a:xfrm>
              <a:off x="3076" y="1482"/>
              <a:ext cx="1422" cy="1377"/>
            </a:xfrm>
            <a:custGeom>
              <a:avLst/>
              <a:gdLst>
                <a:gd name="T0" fmla="*/ 0 w 1744"/>
                <a:gd name="T1" fmla="*/ 1248 h 1248"/>
                <a:gd name="T2" fmla="*/ 768 w 1744"/>
                <a:gd name="T3" fmla="*/ 1048 h 1248"/>
                <a:gd name="T4" fmla="*/ 1336 w 1744"/>
                <a:gd name="T5" fmla="*/ 584 h 1248"/>
                <a:gd name="T6" fmla="*/ 1744 w 174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1248">
                  <a:moveTo>
                    <a:pt x="0" y="1248"/>
                  </a:moveTo>
                  <a:cubicBezTo>
                    <a:pt x="127" y="1214"/>
                    <a:pt x="545" y="1158"/>
                    <a:pt x="768" y="1048"/>
                  </a:cubicBezTo>
                  <a:cubicBezTo>
                    <a:pt x="990" y="937"/>
                    <a:pt x="1173" y="758"/>
                    <a:pt x="1336" y="584"/>
                  </a:cubicBezTo>
                  <a:cubicBezTo>
                    <a:pt x="1498" y="409"/>
                    <a:pt x="1659" y="121"/>
                    <a:pt x="1744" y="0"/>
                  </a:cubicBezTo>
                </a:path>
              </a:pathLst>
            </a:custGeom>
            <a:noFill/>
            <a:ln w="28575" cap="flat" cmpd="sng">
              <a:solidFill>
                <a:srgbClr val="FF66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900" name="Rectangle 20"/>
            <p:cNvSpPr>
              <a:spLocks noChangeArrowheads="1"/>
            </p:cNvSpPr>
            <p:nvPr/>
          </p:nvSpPr>
          <p:spPr bwMode="auto">
            <a:xfrm>
              <a:off x="4447" y="1237"/>
              <a:ext cx="57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supply</a:t>
              </a:r>
              <a:endParaRPr lang="en-US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22901" name="Rectangle 21"/>
            <p:cNvSpPr>
              <a:spLocks noChangeArrowheads="1"/>
            </p:cNvSpPr>
            <p:nvPr/>
          </p:nvSpPr>
          <p:spPr bwMode="auto">
            <a:xfrm>
              <a:off x="4375" y="2754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Helvetica" charset="0"/>
                </a:rPr>
                <a:t>demand</a:t>
              </a:r>
              <a:endParaRPr lang="en-US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22902" name="Line 22"/>
            <p:cNvSpPr>
              <a:spLocks noChangeShapeType="1"/>
            </p:cNvSpPr>
            <p:nvPr/>
          </p:nvSpPr>
          <p:spPr bwMode="auto">
            <a:xfrm>
              <a:off x="3331" y="1537"/>
              <a:ext cx="1205" cy="1593"/>
            </a:xfrm>
            <a:prstGeom prst="line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2903" name="Oval 23"/>
            <p:cNvSpPr>
              <a:spLocks noChangeArrowheads="1"/>
            </p:cNvSpPr>
            <p:nvPr/>
          </p:nvSpPr>
          <p:spPr bwMode="auto">
            <a:xfrm>
              <a:off x="3963" y="2348"/>
              <a:ext cx="39" cy="7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904" name="Line 24"/>
            <p:cNvSpPr>
              <a:spLocks noChangeShapeType="1"/>
            </p:cNvSpPr>
            <p:nvPr/>
          </p:nvSpPr>
          <p:spPr bwMode="auto">
            <a:xfrm>
              <a:off x="3976" y="240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2905" name="Line 25"/>
            <p:cNvSpPr>
              <a:spLocks noChangeShapeType="1"/>
            </p:cNvSpPr>
            <p:nvPr/>
          </p:nvSpPr>
          <p:spPr bwMode="auto">
            <a:xfrm flipH="1">
              <a:off x="3072" y="2376"/>
              <a:ext cx="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38"/>
    </mc:Choice>
    <mc:Fallback xmlns="">
      <p:transition xmlns:p14="http://schemas.microsoft.com/office/powerpoint/2010/main" spd="slow" advTm="531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ED812-7D29-3243-88F3-DB5BC8389242}" type="slidenum">
              <a:rPr lang="en-GB"/>
              <a:pPr/>
              <a:t>40</a:t>
            </a:fld>
            <a:endParaRPr lang="en-GB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081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3035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5989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8943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=30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85800" y="2133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=10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85800" y="2776538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85800" y="3419475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85800" y="40640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505200" y="4924425"/>
            <a:ext cx="54070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Arial" charset="0"/>
              </a:rPr>
              <a:t> Price decreases as supply increases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Profits of each affected by other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Complex relation between production</a:t>
            </a:r>
            <a:br>
              <a:rPr lang="en-GB">
                <a:latin typeface="Arial" charset="0"/>
              </a:rPr>
            </a:br>
            <a:r>
              <a:rPr lang="en-GB">
                <a:latin typeface="Arial" charset="0"/>
              </a:rPr>
              <a:t>   and profits</a:t>
            </a:r>
          </a:p>
        </p:txBody>
      </p:sp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1747838" y="2024063"/>
          <a:ext cx="571976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2" name="Document" r:id="rId4" imgW="5718048" imgH="2810256" progId="Word.Document.8">
                  <p:embed/>
                </p:oleObj>
              </mc:Choice>
              <mc:Fallback>
                <p:oleObj name="Document" r:id="rId4" imgW="5718048" imgH="2810256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2024063"/>
                        <a:ext cx="571976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5"/>
          <p:cNvGraphicFramePr>
            <a:graphicFrameLocks noChangeAspect="1"/>
          </p:cNvGraphicFramePr>
          <p:nvPr/>
        </p:nvGraphicFramePr>
        <p:xfrm>
          <a:off x="736600" y="52832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Document" r:id="rId6" imgW="6263640" imgH="975360" progId="Word.Document.8">
                  <p:embed/>
                </p:oleObj>
              </mc:Choice>
              <mc:Fallback>
                <p:oleObj name="Document" r:id="rId6" imgW="6263640" imgH="97536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832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10"/>
    </mc:Choice>
    <mc:Fallback xmlns="">
      <p:transition xmlns:p14="http://schemas.microsoft.com/office/powerpoint/2010/main" spd="slow" advTm="1162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Let’s play the Cournot game!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85EA3-6390-E542-A678-C25B5E70B5FE}" type="slidenum">
              <a:rPr lang="en-GB"/>
              <a:pPr/>
              <a:t>41</a:t>
            </a:fld>
            <a:endParaRPr lang="en-GB"/>
          </a:p>
        </p:txBody>
      </p:sp>
      <p:graphicFrame>
        <p:nvGraphicFramePr>
          <p:cNvPr id="70676" name="Object 20"/>
          <p:cNvGraphicFramePr>
            <a:graphicFrameLocks noChangeAspect="1"/>
          </p:cNvGraphicFramePr>
          <p:nvPr/>
        </p:nvGraphicFramePr>
        <p:xfrm>
          <a:off x="1747838" y="2024063"/>
          <a:ext cx="571976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1" name="Document" r:id="rId5" imgW="5718048" imgH="2810256" progId="Word.Document.8">
                  <p:embed/>
                </p:oleObj>
              </mc:Choice>
              <mc:Fallback>
                <p:oleObj name="Document" r:id="rId5" imgW="5718048" imgH="2810256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2024063"/>
                        <a:ext cx="571976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0081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3035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989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894388" y="1447800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=30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85800" y="2776538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85800" y="3419475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85800" y="40640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=25</a:t>
            </a: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4191000" y="2590800"/>
            <a:ext cx="4057650" cy="2743200"/>
            <a:chOff x="2640" y="1632"/>
            <a:chExt cx="2556" cy="1728"/>
          </a:xfrm>
        </p:grpSpPr>
        <p:sp>
          <p:nvSpPr>
            <p:cNvPr id="70671" name="Oval 15"/>
            <p:cNvSpPr>
              <a:spLocks noChangeArrowheads="1"/>
            </p:cNvSpPr>
            <p:nvPr/>
          </p:nvSpPr>
          <p:spPr bwMode="auto">
            <a:xfrm>
              <a:off x="2640" y="1632"/>
              <a:ext cx="1200" cy="5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0672" name="Line 16"/>
            <p:cNvSpPr>
              <a:spLocks noChangeShapeType="1"/>
            </p:cNvSpPr>
            <p:nvPr/>
          </p:nvSpPr>
          <p:spPr bwMode="auto">
            <a:xfrm>
              <a:off x="3360" y="2160"/>
              <a:ext cx="768" cy="9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auto">
            <a:xfrm>
              <a:off x="3362" y="3072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rgbClr val="FF0000"/>
                  </a:solidFill>
                  <a:latin typeface="Arial" charset="0"/>
                </a:rPr>
                <a:t>Equilibrium solution!</a:t>
              </a:r>
              <a:endParaRPr lang="en-GB">
                <a:latin typeface="Arial" charset="0"/>
              </a:endParaRPr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105275" y="5394325"/>
            <a:ext cx="4814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2000">
                <a:latin typeface="Arial" charset="0"/>
              </a:rPr>
              <a:t>A cannot do better without B doing worse</a:t>
            </a:r>
          </a:p>
          <a:p>
            <a:r>
              <a:rPr lang="en-GB" sz="2000">
                <a:latin typeface="Arial" charset="0"/>
              </a:rPr>
              <a:t>B cannot do better without A doing worse</a:t>
            </a:r>
          </a:p>
          <a:p>
            <a:r>
              <a:rPr lang="en-GB" sz="2000">
                <a:latin typeface="Arial" charset="0"/>
              </a:rPr>
              <a:t>Nash equilibrium</a:t>
            </a:r>
            <a:endParaRPr lang="en-GB">
              <a:latin typeface="Arial" charset="0"/>
            </a:endParaRPr>
          </a:p>
        </p:txBody>
      </p:sp>
      <p:graphicFrame>
        <p:nvGraphicFramePr>
          <p:cNvPr id="70675" name="Object 19"/>
          <p:cNvGraphicFramePr>
            <a:graphicFrameLocks noChangeAspect="1"/>
          </p:cNvGraphicFramePr>
          <p:nvPr/>
        </p:nvGraphicFramePr>
        <p:xfrm>
          <a:off x="736600" y="52832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2" name="Document" r:id="rId7" imgW="6263640" imgH="975360" progId="Word.Document.8">
                  <p:embed/>
                </p:oleObj>
              </mc:Choice>
              <mc:Fallback>
                <p:oleObj name="Document" r:id="rId7" imgW="6263640" imgH="97536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52832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18"/>
    </mc:Choice>
    <mc:Fallback xmlns="">
      <p:transition xmlns:p14="http://schemas.microsoft.com/office/powerpoint/2010/main" spd="slow" advTm="1507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1</a:t>
            </a:r>
          </a:p>
        </p:txBody>
      </p:sp>
      <p:sp>
        <p:nvSpPr>
          <p:cNvPr id="71694" name="Rectangle 14"/>
          <p:cNvSpPr>
            <a:spLocks noGrp="1" noChangeArrowheads="1"/>
          </p:cNvSpPr>
          <p:nvPr>
            <p:ph idx="1"/>
          </p:nvPr>
        </p:nvSpPr>
        <p:spPr>
          <a:xfrm>
            <a:off x="468313" y="4119563"/>
            <a:ext cx="8229600" cy="2006600"/>
          </a:xfrm>
        </p:spPr>
        <p:txBody>
          <a:bodyPr/>
          <a:lstStyle/>
          <a:p>
            <a:r>
              <a:rPr lang="en-US" sz="2400" dirty="0" smtClean="0"/>
              <a:t>Generators achieve price larger than their marginal costs</a:t>
            </a:r>
          </a:p>
          <a:p>
            <a:r>
              <a:rPr lang="en-US" sz="2400" dirty="0" smtClean="0"/>
              <a:t>The cheapest generator does not grab the whole market</a:t>
            </a:r>
          </a:p>
          <a:p>
            <a:r>
              <a:rPr lang="en-US" sz="2400" dirty="0" smtClean="0"/>
              <a:t>Generators balance price and quantity to maximize profits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Warning: </a:t>
            </a:r>
            <a:r>
              <a:rPr lang="en-US" sz="2400" dirty="0" smtClean="0"/>
              <a:t>price is highly dependent on modeling of demand curve and are thus often not realistic</a:t>
            </a:r>
            <a:endParaRPr lang="en-US" sz="2400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C428A-402C-8D44-9745-7F7338C7025D}" type="slidenum">
              <a:rPr lang="en-GB"/>
              <a:pPr/>
              <a:t>42</a:t>
            </a:fld>
            <a:endParaRPr lang="en-GB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590800" y="2286000"/>
          <a:ext cx="6264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0" name="Document" r:id="rId4" imgW="6263640" imgH="975360" progId="Word.Document.8">
                  <p:embed/>
                </p:oleObj>
              </mc:Choice>
              <mc:Fallback>
                <p:oleObj name="Document" r:id="rId4" imgW="6263640" imgH="975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86000"/>
                        <a:ext cx="6264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435600" y="3479800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Price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953000" y="13589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A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22375" y="3429000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Profit of B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30275" y="1358900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>
                <a:latin typeface="Arial" charset="0"/>
              </a:rPr>
              <a:t>Demand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 flipV="1">
            <a:off x="1981200" y="28956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1981200" y="19050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 flipV="1">
            <a:off x="4419600" y="28956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H="1">
            <a:off x="4419600" y="1905000"/>
            <a:ext cx="9906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124200" y="16764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A</a:t>
            </a:r>
            <a:r>
              <a:rPr lang="en-GB">
                <a:latin typeface="Arial" charset="0"/>
              </a:rPr>
              <a:t>=25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371600" y="243840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P</a:t>
            </a:r>
            <a:r>
              <a:rPr lang="en-GB" baseline="-25000">
                <a:latin typeface="Arial" charset="0"/>
              </a:rPr>
              <a:t>B</a:t>
            </a:r>
            <a:r>
              <a:rPr lang="en-GB">
                <a:latin typeface="Arial" charset="0"/>
              </a:rPr>
              <a:t>=15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130273" y="2297539"/>
            <a:ext cx="2220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baseline="-25000" dirty="0"/>
              <a:t>A </a:t>
            </a:r>
            <a:r>
              <a:rPr lang="en-GB" dirty="0"/>
              <a:t>= 35 . P</a:t>
            </a:r>
            <a:r>
              <a:rPr lang="en-GB" baseline="-25000" dirty="0"/>
              <a:t>A</a:t>
            </a:r>
            <a:r>
              <a:rPr lang="en-GB" dirty="0"/>
              <a:t> </a:t>
            </a:r>
            <a:r>
              <a:rPr lang="en-GB" dirty="0" smtClean="0"/>
              <a:t>$/</a:t>
            </a:r>
            <a:r>
              <a:rPr lang="en-GB" dirty="0"/>
              <a:t>h</a:t>
            </a:r>
          </a:p>
          <a:p>
            <a:pPr algn="ctr"/>
            <a:r>
              <a:rPr lang="en-GB" dirty="0"/>
              <a:t>C</a:t>
            </a:r>
            <a:r>
              <a:rPr lang="en-GB" baseline="-25000" dirty="0"/>
              <a:t>B </a:t>
            </a:r>
            <a:r>
              <a:rPr lang="en-GB" dirty="0"/>
              <a:t>= 45 . P</a:t>
            </a:r>
            <a:r>
              <a:rPr lang="en-GB" baseline="-25000" dirty="0"/>
              <a:t>B</a:t>
            </a:r>
            <a:r>
              <a:rPr lang="en-GB" dirty="0"/>
              <a:t> </a:t>
            </a:r>
            <a:r>
              <a:rPr lang="en-GB" dirty="0" smtClean="0"/>
              <a:t>$/</a:t>
            </a:r>
            <a:r>
              <a:rPr lang="en-GB" dirty="0"/>
              <a:t>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35"/>
    </mc:Choice>
    <mc:Fallback xmlns="">
      <p:transition xmlns:p14="http://schemas.microsoft.com/office/powerpoint/2010/main" spd="slow" advTm="613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baseline="-25000" dirty="0"/>
              <a:t>A </a:t>
            </a:r>
            <a:r>
              <a:rPr lang="en-GB" dirty="0"/>
              <a:t>= 35 . P</a:t>
            </a:r>
            <a:r>
              <a:rPr lang="en-GB" baseline="-25000" dirty="0"/>
              <a:t>A</a:t>
            </a:r>
            <a:r>
              <a:rPr lang="en-GB" dirty="0"/>
              <a:t> </a:t>
            </a:r>
            <a:r>
              <a:rPr lang="en-GB" dirty="0" smtClean="0"/>
              <a:t>$/</a:t>
            </a:r>
            <a:r>
              <a:rPr lang="en-GB" dirty="0"/>
              <a:t>h</a:t>
            </a:r>
          </a:p>
          <a:p>
            <a:r>
              <a:rPr lang="en-GB" dirty="0"/>
              <a:t>C</a:t>
            </a:r>
            <a:r>
              <a:rPr lang="en-GB" baseline="-25000" dirty="0"/>
              <a:t>B </a:t>
            </a:r>
            <a:r>
              <a:rPr lang="en-GB" dirty="0"/>
              <a:t>= 45 . P</a:t>
            </a:r>
            <a:r>
              <a:rPr lang="en-GB" baseline="-25000" dirty="0"/>
              <a:t>B</a:t>
            </a:r>
            <a:r>
              <a:rPr lang="en-GB" dirty="0"/>
              <a:t> </a:t>
            </a:r>
            <a:r>
              <a:rPr lang="en-GB" dirty="0" smtClean="0"/>
              <a:t>$/</a:t>
            </a:r>
            <a:r>
              <a:rPr lang="en-GB" dirty="0"/>
              <a:t>h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C</a:t>
            </a:r>
            <a:r>
              <a:rPr lang="en-GB" baseline="-25000" dirty="0"/>
              <a:t>N </a:t>
            </a:r>
            <a:r>
              <a:rPr lang="en-GB" dirty="0"/>
              <a:t>= 45 . P</a:t>
            </a:r>
            <a:r>
              <a:rPr lang="en-GB" baseline="-25000" dirty="0"/>
              <a:t>N</a:t>
            </a:r>
            <a:r>
              <a:rPr lang="en-GB" dirty="0"/>
              <a:t> </a:t>
            </a:r>
            <a:r>
              <a:rPr lang="en-GB" dirty="0" smtClean="0"/>
              <a:t>$/h</a:t>
            </a:r>
          </a:p>
          <a:p>
            <a:endParaRPr lang="en-US" dirty="0" smtClean="0"/>
          </a:p>
          <a:p>
            <a:r>
              <a:rPr lang="en-US" dirty="0" smtClean="0"/>
              <a:t>A is a “strategic” player </a:t>
            </a:r>
            <a:endParaRPr lang="en-US" dirty="0"/>
          </a:p>
          <a:p>
            <a:pPr lvl="1"/>
            <a:r>
              <a:rPr lang="en-US" dirty="0" smtClean="0"/>
              <a:t>i.e. with market power</a:t>
            </a:r>
          </a:p>
          <a:p>
            <a:r>
              <a:rPr lang="en-US" dirty="0" smtClean="0"/>
              <a:t>The others are “the competitive fringe”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A5A78-B0D5-B944-AF18-794869E784D8}" type="slidenum">
              <a:rPr lang="en-GB"/>
              <a:pPr/>
              <a:t>43</a:t>
            </a:fld>
            <a:endParaRPr lang="en-GB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5181600" y="1895475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>
                <a:latin typeface="Arial" charset="0"/>
              </a:rPr>
              <a:t>A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5376863" y="11557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6300788" y="1155700"/>
            <a:ext cx="1587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7989888" y="1143000"/>
            <a:ext cx="392112" cy="914400"/>
            <a:chOff x="5121" y="3046"/>
            <a:chExt cx="160" cy="373"/>
          </a:xfrm>
        </p:grpSpPr>
        <p:sp>
          <p:nvSpPr>
            <p:cNvPr id="72712" name="Freeform 8"/>
            <p:cNvSpPr>
              <a:spLocks/>
            </p:cNvSpPr>
            <p:nvPr/>
          </p:nvSpPr>
          <p:spPr bwMode="auto">
            <a:xfrm>
              <a:off x="5121" y="3260"/>
              <a:ext cx="160" cy="159"/>
            </a:xfrm>
            <a:custGeom>
              <a:avLst/>
              <a:gdLst>
                <a:gd name="T0" fmla="*/ 80 w 160"/>
                <a:gd name="T1" fmla="*/ 159 h 159"/>
                <a:gd name="T2" fmla="*/ 0 w 160"/>
                <a:gd name="T3" fmla="*/ 0 h 159"/>
                <a:gd name="T4" fmla="*/ 80 w 160"/>
                <a:gd name="T5" fmla="*/ 0 h 159"/>
                <a:gd name="T6" fmla="*/ 160 w 160"/>
                <a:gd name="T7" fmla="*/ 0 h 159"/>
                <a:gd name="T8" fmla="*/ 80 w 16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9">
                  <a:moveTo>
                    <a:pt x="80" y="159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160" y="0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5193" y="3046"/>
              <a:ext cx="1" cy="2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4724400" y="1143000"/>
            <a:ext cx="36830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6096000" y="1905000"/>
            <a:ext cx="392113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B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946650" y="2362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A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5943600" y="23622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B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V="1">
            <a:off x="5181600" y="13716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6172200" y="13716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743450" y="1371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A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715000" y="1371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B</a:t>
            </a:r>
          </a:p>
        </p:txBody>
      </p:sp>
      <p:graphicFrame>
        <p:nvGraphicFramePr>
          <p:cNvPr id="727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04636"/>
              </p:ext>
            </p:extLst>
          </p:nvPr>
        </p:nvGraphicFramePr>
        <p:xfrm>
          <a:off x="5881688" y="3098800"/>
          <a:ext cx="2411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" name="Equation" r:id="rId4" imgW="1397000" imgH="190500" progId="Equation.DSMT4">
                  <p:embed/>
                </p:oleObj>
              </mc:Choice>
              <mc:Fallback>
                <p:oleObj name="Equation" r:id="rId4" imgW="1397000" imgH="190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3098800"/>
                        <a:ext cx="24113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7391400" y="1143000"/>
            <a:ext cx="1588" cy="717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Oval 20"/>
          <p:cNvSpPr>
            <a:spLocks noChangeArrowheads="1"/>
          </p:cNvSpPr>
          <p:nvPr/>
        </p:nvSpPr>
        <p:spPr bwMode="auto">
          <a:xfrm>
            <a:off x="7186613" y="1892300"/>
            <a:ext cx="392112" cy="3905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GB">
                <a:latin typeface="Arial" charset="0"/>
              </a:rPr>
              <a:t>N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034213" y="2349500"/>
            <a:ext cx="104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C</a:t>
            </a:r>
            <a:r>
              <a:rPr lang="en-GB" sz="1800" baseline="-25000">
                <a:latin typeface="Arial" charset="0"/>
              </a:rPr>
              <a:t>N</a:t>
            </a:r>
            <a:r>
              <a:rPr lang="en-GB" sz="1800">
                <a:latin typeface="Arial" charset="0"/>
              </a:rPr>
              <a:t>(P</a:t>
            </a:r>
            <a:r>
              <a:rPr lang="en-GB" sz="1800" baseline="-25000">
                <a:latin typeface="Arial" charset="0"/>
              </a:rPr>
              <a:t>N</a:t>
            </a:r>
            <a:r>
              <a:rPr lang="en-GB" sz="1800">
                <a:latin typeface="Arial" charset="0"/>
              </a:rPr>
              <a:t>)</a:t>
            </a:r>
            <a:endParaRPr lang="en-GB">
              <a:latin typeface="Arial" charset="0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 flipV="1">
            <a:off x="7262813" y="1358900"/>
            <a:ext cx="0" cy="381000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6705600" y="1358900"/>
            <a:ext cx="53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P</a:t>
            </a:r>
            <a:r>
              <a:rPr lang="en-GB" sz="1800" baseline="-25000">
                <a:latin typeface="Arial" charset="0"/>
              </a:rPr>
              <a:t>N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337300" y="1447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8"/>
    </mc:Choice>
    <mc:Fallback xmlns="">
      <p:transition xmlns:p14="http://schemas.microsoft.com/office/powerpoint/2010/main" spd="slow" advTm="35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92051-AAE9-0844-872E-3B449C79496E}" type="slidenum">
              <a:rPr lang="en-GB"/>
              <a:pPr/>
              <a:t>44</a:t>
            </a:fld>
            <a:endParaRPr lang="en-GB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81000" y="1524000"/>
          <a:ext cx="81534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Worksheet" r:id="rId4" imgW="9309100" imgH="5715000" progId="Excel.Sheet.8">
                  <p:embed/>
                </p:oleObj>
              </mc:Choice>
              <mc:Fallback>
                <p:oleObj name="Worksheet" r:id="rId4" imgW="9309100" imgH="57150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153400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05"/>
    </mc:Choice>
    <mc:Fallback xmlns="">
      <p:transition xmlns:p14="http://schemas.microsoft.com/office/powerpoint/2010/main" spd="slow" advTm="616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5E639-6AEB-F541-86B2-E776DB93EF99}" type="slidenum">
              <a:rPr lang="en-GB"/>
              <a:pPr/>
              <a:t>45</a:t>
            </a:fld>
            <a:endParaRPr lang="en-GB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05366"/>
              </p:ext>
            </p:extLst>
          </p:nvPr>
        </p:nvGraphicFramePr>
        <p:xfrm>
          <a:off x="523875" y="1042988"/>
          <a:ext cx="8094663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0" name="Worksheet" r:id="rId5" imgW="8674100" imgH="5930900" progId="Excel.Sheet.8">
                  <p:embed/>
                </p:oleObj>
              </mc:Choice>
              <mc:Fallback>
                <p:oleObj name="Worksheet" r:id="rId5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42988"/>
                        <a:ext cx="8094663" cy="553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4"/>
    </mc:Choice>
    <mc:Fallback xmlns="">
      <p:transition xmlns:p14="http://schemas.microsoft.com/office/powerpoint/2010/main" spd="slow" advTm="187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Cournot competition: Example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AA783-CD56-7649-8B8E-93AEFF121313}" type="slidenum">
              <a:rPr lang="en-GB"/>
              <a:pPr/>
              <a:t>46</a:t>
            </a:fld>
            <a:endParaRPr lang="en-GB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251944"/>
              </p:ext>
            </p:extLst>
          </p:nvPr>
        </p:nvGraphicFramePr>
        <p:xfrm>
          <a:off x="595313" y="1060450"/>
          <a:ext cx="7951787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Worksheet" r:id="rId5" imgW="8674100" imgH="5930900" progId="Excel.Sheet.8">
                  <p:embed/>
                </p:oleObj>
              </mc:Choice>
              <mc:Fallback>
                <p:oleObj name="Worksheet" r:id="rId5" imgW="8674100" imgH="59309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060450"/>
                        <a:ext cx="7951787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70"/>
    </mc:Choice>
    <mc:Fallback xmlns="">
      <p:transition xmlns:p14="http://schemas.microsoft.com/office/powerpoint/2010/main" spd="slow" advTm="431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competition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Supply functions </a:t>
            </a:r>
            <a:r>
              <a:rPr lang="en-GB" dirty="0" smtClean="0"/>
              <a:t>equilibrium</a:t>
            </a:r>
            <a:endParaRPr lang="en-GB" dirty="0"/>
          </a:p>
          <a:p>
            <a:pPr lvl="1"/>
            <a:r>
              <a:rPr lang="en-GB" dirty="0"/>
              <a:t>Bid price depends on quantity</a:t>
            </a:r>
          </a:p>
          <a:p>
            <a:r>
              <a:rPr lang="en-GB" dirty="0"/>
              <a:t>Agent-based simulation</a:t>
            </a:r>
          </a:p>
          <a:p>
            <a:pPr lvl="1"/>
            <a:r>
              <a:rPr lang="en-GB" dirty="0"/>
              <a:t>Represent more complex interactions</a:t>
            </a:r>
          </a:p>
          <a:p>
            <a:r>
              <a:rPr lang="en-GB" dirty="0">
                <a:solidFill>
                  <a:srgbClr val="000080"/>
                </a:solidFill>
              </a:rPr>
              <a:t>Maximising short-term profit is not the only possible objective</a:t>
            </a:r>
          </a:p>
          <a:p>
            <a:pPr lvl="1"/>
            <a:r>
              <a:rPr lang="en-GB" dirty="0" smtClean="0"/>
              <a:t>Maximizing </a:t>
            </a:r>
            <a:r>
              <a:rPr lang="en-GB" dirty="0"/>
              <a:t>market share</a:t>
            </a:r>
          </a:p>
          <a:p>
            <a:pPr lvl="1"/>
            <a:r>
              <a:rPr lang="en-GB" dirty="0"/>
              <a:t>Avoiding regulatory intervention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B7CDD8-E6ED-C845-B372-FCA55F5A53A1}" type="slidenum">
              <a:rPr lang="en-GB"/>
              <a:pPr/>
              <a:t>47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1"/>
    </mc:Choice>
    <mc:Fallback xmlns="">
      <p:transition xmlns:p14="http://schemas.microsoft.com/office/powerpoint/2010/main" spd="slow" advTm="841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85800"/>
          </a:xfrm>
        </p:spPr>
        <p:txBody>
          <a:bodyPr/>
          <a:lstStyle/>
          <a:p>
            <a:r>
              <a:rPr lang="en-GB"/>
              <a:t>Conclusions on imperfect competition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Electricity markets do not deliver perfect competition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Some factors facilitate the </a:t>
            </a:r>
            <a:r>
              <a:rPr lang="en-GB" sz="2800" dirty="0" smtClean="0"/>
              <a:t>exercise </a:t>
            </a:r>
            <a:r>
              <a:rPr lang="en-GB" sz="2800" dirty="0"/>
              <a:t>of market power: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Low price elasticity of the demand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Large market shares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Cyclical demand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Operation close to maximum capacity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Study of imperfect competition in electricity markets is a </a:t>
            </a:r>
            <a:r>
              <a:rPr lang="en-GB" sz="2800" dirty="0" smtClean="0"/>
              <a:t>difficult research </a:t>
            </a:r>
            <a:r>
              <a:rPr lang="en-GB" sz="2800" dirty="0"/>
              <a:t>topic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Generator’s perspective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Market designer’s perspective</a:t>
            </a:r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0F4395-9BC7-984E-95E7-002936C02B8A}" type="slidenum">
              <a:rPr lang="en-GB"/>
              <a:pPr/>
              <a:t>48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91"/>
    </mc:Choice>
    <mc:Fallback xmlns="">
      <p:transition xmlns:p14="http://schemas.microsoft.com/office/powerpoint/2010/main" spd="slow" advTm="814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FB44-F1CE-D749-AF44-0E140185E8F7}" type="slidenum">
              <a:rPr lang="en-GB"/>
              <a:pPr/>
              <a:t>49</a:t>
            </a:fld>
            <a:endParaRPr lang="en-GB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714375" y="2823900"/>
            <a:ext cx="77152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800" dirty="0" smtClean="0">
                <a:latin typeface="Arial" charset="0"/>
              </a:rPr>
              <a:t>Participating in Electricity Markets: The </a:t>
            </a:r>
            <a:r>
              <a:rPr lang="en-GB" sz="3800" dirty="0">
                <a:latin typeface="Arial" charset="0"/>
              </a:rPr>
              <a:t>consumer’s perspective </a:t>
            </a:r>
            <a:endParaRPr lang="en-US" sz="3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profile</a:t>
            </a:r>
            <a:endParaRPr lang="en-GB" dirty="0"/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A31-8996-CB48-A426-AE099FF42EEA}" type="slidenum">
              <a:rPr lang="en-GB"/>
              <a:pPr/>
              <a:t>5</a:t>
            </a:fld>
            <a:endParaRPr lang="en-GB"/>
          </a:p>
        </p:txBody>
      </p:sp>
      <p:grpSp>
        <p:nvGrpSpPr>
          <p:cNvPr id="191510" name="Group 22"/>
          <p:cNvGrpSpPr>
            <a:grpSpLocks/>
          </p:cNvGrpSpPr>
          <p:nvPr/>
        </p:nvGrpSpPr>
        <p:grpSpPr bwMode="auto">
          <a:xfrm>
            <a:off x="533400" y="1676400"/>
            <a:ext cx="8083550" cy="4343400"/>
            <a:chOff x="336" y="1056"/>
            <a:chExt cx="5092" cy="2736"/>
          </a:xfrm>
        </p:grpSpPr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>
              <a:off x="548" y="3548"/>
              <a:ext cx="44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 flipV="1">
              <a:off x="540" y="1056"/>
              <a:ext cx="0" cy="2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1494" name="Text Box 6"/>
            <p:cNvSpPr txBox="1">
              <a:spLocks noChangeArrowheads="1"/>
            </p:cNvSpPr>
            <p:nvPr/>
          </p:nvSpPr>
          <p:spPr bwMode="auto">
            <a:xfrm>
              <a:off x="4885" y="3292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Time</a:t>
              </a: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599" y="1056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Load</a:t>
              </a:r>
            </a:p>
          </p:txBody>
        </p:sp>
        <p:sp>
          <p:nvSpPr>
            <p:cNvPr id="191496" name="Freeform 8"/>
            <p:cNvSpPr>
              <a:spLocks/>
            </p:cNvSpPr>
            <p:nvPr/>
          </p:nvSpPr>
          <p:spPr bwMode="auto">
            <a:xfrm>
              <a:off x="532" y="1708"/>
              <a:ext cx="4464" cy="1152"/>
            </a:xfrm>
            <a:custGeom>
              <a:avLst/>
              <a:gdLst>
                <a:gd name="T0" fmla="*/ 0 w 4464"/>
                <a:gd name="T1" fmla="*/ 720 h 1152"/>
                <a:gd name="T2" fmla="*/ 240 w 4464"/>
                <a:gd name="T3" fmla="*/ 720 h 1152"/>
                <a:gd name="T4" fmla="*/ 240 w 4464"/>
                <a:gd name="T5" fmla="*/ 816 h 1152"/>
                <a:gd name="T6" fmla="*/ 480 w 4464"/>
                <a:gd name="T7" fmla="*/ 816 h 1152"/>
                <a:gd name="T8" fmla="*/ 480 w 4464"/>
                <a:gd name="T9" fmla="*/ 960 h 1152"/>
                <a:gd name="T10" fmla="*/ 720 w 4464"/>
                <a:gd name="T11" fmla="*/ 960 h 1152"/>
                <a:gd name="T12" fmla="*/ 720 w 4464"/>
                <a:gd name="T13" fmla="*/ 1056 h 1152"/>
                <a:gd name="T14" fmla="*/ 912 w 4464"/>
                <a:gd name="T15" fmla="*/ 1056 h 1152"/>
                <a:gd name="T16" fmla="*/ 912 w 4464"/>
                <a:gd name="T17" fmla="*/ 1152 h 1152"/>
                <a:gd name="T18" fmla="*/ 1152 w 4464"/>
                <a:gd name="T19" fmla="*/ 1152 h 1152"/>
                <a:gd name="T20" fmla="*/ 1152 w 4464"/>
                <a:gd name="T21" fmla="*/ 1008 h 1152"/>
                <a:gd name="T22" fmla="*/ 1344 w 4464"/>
                <a:gd name="T23" fmla="*/ 1008 h 1152"/>
                <a:gd name="T24" fmla="*/ 1344 w 4464"/>
                <a:gd name="T25" fmla="*/ 864 h 1152"/>
                <a:gd name="T26" fmla="*/ 1536 w 4464"/>
                <a:gd name="T27" fmla="*/ 864 h 1152"/>
                <a:gd name="T28" fmla="*/ 1536 w 4464"/>
                <a:gd name="T29" fmla="*/ 672 h 1152"/>
                <a:gd name="T30" fmla="*/ 1728 w 4464"/>
                <a:gd name="T31" fmla="*/ 672 h 1152"/>
                <a:gd name="T32" fmla="*/ 1728 w 4464"/>
                <a:gd name="T33" fmla="*/ 432 h 1152"/>
                <a:gd name="T34" fmla="*/ 1920 w 4464"/>
                <a:gd name="T35" fmla="*/ 432 h 1152"/>
                <a:gd name="T36" fmla="*/ 1920 w 4464"/>
                <a:gd name="T37" fmla="*/ 192 h 1152"/>
                <a:gd name="T38" fmla="*/ 2112 w 4464"/>
                <a:gd name="T39" fmla="*/ 192 h 1152"/>
                <a:gd name="T40" fmla="*/ 2112 w 4464"/>
                <a:gd name="T41" fmla="*/ 96 h 1152"/>
                <a:gd name="T42" fmla="*/ 2352 w 4464"/>
                <a:gd name="T43" fmla="*/ 96 h 1152"/>
                <a:gd name="T44" fmla="*/ 2352 w 4464"/>
                <a:gd name="T45" fmla="*/ 240 h 1152"/>
                <a:gd name="T46" fmla="*/ 2544 w 4464"/>
                <a:gd name="T47" fmla="*/ 240 h 1152"/>
                <a:gd name="T48" fmla="*/ 2544 w 4464"/>
                <a:gd name="T49" fmla="*/ 0 h 1152"/>
                <a:gd name="T50" fmla="*/ 2784 w 4464"/>
                <a:gd name="T51" fmla="*/ 0 h 1152"/>
                <a:gd name="T52" fmla="*/ 2784 w 4464"/>
                <a:gd name="T53" fmla="*/ 96 h 1152"/>
                <a:gd name="T54" fmla="*/ 2976 w 4464"/>
                <a:gd name="T55" fmla="*/ 96 h 1152"/>
                <a:gd name="T56" fmla="*/ 2976 w 4464"/>
                <a:gd name="T57" fmla="*/ 240 h 1152"/>
                <a:gd name="T58" fmla="*/ 3216 w 4464"/>
                <a:gd name="T59" fmla="*/ 240 h 1152"/>
                <a:gd name="T60" fmla="*/ 3216 w 4464"/>
                <a:gd name="T61" fmla="*/ 336 h 1152"/>
                <a:gd name="T62" fmla="*/ 3408 w 4464"/>
                <a:gd name="T63" fmla="*/ 336 h 1152"/>
                <a:gd name="T64" fmla="*/ 3408 w 4464"/>
                <a:gd name="T65" fmla="*/ 528 h 1152"/>
                <a:gd name="T66" fmla="*/ 3600 w 4464"/>
                <a:gd name="T67" fmla="*/ 528 h 1152"/>
                <a:gd name="T68" fmla="*/ 3600 w 4464"/>
                <a:gd name="T69" fmla="*/ 432 h 1152"/>
                <a:gd name="T70" fmla="*/ 3744 w 4464"/>
                <a:gd name="T71" fmla="*/ 432 h 1152"/>
                <a:gd name="T72" fmla="*/ 3792 w 4464"/>
                <a:gd name="T73" fmla="*/ 432 h 1152"/>
                <a:gd name="T74" fmla="*/ 3792 w 4464"/>
                <a:gd name="T75" fmla="*/ 528 h 1152"/>
                <a:gd name="T76" fmla="*/ 3984 w 4464"/>
                <a:gd name="T77" fmla="*/ 528 h 1152"/>
                <a:gd name="T78" fmla="*/ 3984 w 4464"/>
                <a:gd name="T79" fmla="*/ 624 h 1152"/>
                <a:gd name="T80" fmla="*/ 4176 w 4464"/>
                <a:gd name="T81" fmla="*/ 624 h 1152"/>
                <a:gd name="T82" fmla="*/ 4176 w 4464"/>
                <a:gd name="T83" fmla="*/ 720 h 1152"/>
                <a:gd name="T84" fmla="*/ 4320 w 4464"/>
                <a:gd name="T85" fmla="*/ 720 h 1152"/>
                <a:gd name="T86" fmla="*/ 4320 w 4464"/>
                <a:gd name="T87" fmla="*/ 816 h 1152"/>
                <a:gd name="T88" fmla="*/ 4464 w 4464"/>
                <a:gd name="T89" fmla="*/ 81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4" h="1152">
                  <a:moveTo>
                    <a:pt x="0" y="720"/>
                  </a:moveTo>
                  <a:lnTo>
                    <a:pt x="240" y="720"/>
                  </a:lnTo>
                  <a:lnTo>
                    <a:pt x="240" y="816"/>
                  </a:lnTo>
                  <a:lnTo>
                    <a:pt x="480" y="816"/>
                  </a:lnTo>
                  <a:lnTo>
                    <a:pt x="480" y="960"/>
                  </a:lnTo>
                  <a:lnTo>
                    <a:pt x="720" y="960"/>
                  </a:lnTo>
                  <a:lnTo>
                    <a:pt x="720" y="1056"/>
                  </a:lnTo>
                  <a:lnTo>
                    <a:pt x="912" y="1056"/>
                  </a:lnTo>
                  <a:lnTo>
                    <a:pt x="912" y="1152"/>
                  </a:lnTo>
                  <a:lnTo>
                    <a:pt x="1152" y="1152"/>
                  </a:lnTo>
                  <a:lnTo>
                    <a:pt x="1152" y="1008"/>
                  </a:lnTo>
                  <a:lnTo>
                    <a:pt x="1344" y="1008"/>
                  </a:lnTo>
                  <a:lnTo>
                    <a:pt x="1344" y="864"/>
                  </a:lnTo>
                  <a:lnTo>
                    <a:pt x="1536" y="864"/>
                  </a:lnTo>
                  <a:lnTo>
                    <a:pt x="1536" y="672"/>
                  </a:lnTo>
                  <a:lnTo>
                    <a:pt x="1728" y="672"/>
                  </a:lnTo>
                  <a:lnTo>
                    <a:pt x="1728" y="432"/>
                  </a:lnTo>
                  <a:lnTo>
                    <a:pt x="1920" y="432"/>
                  </a:lnTo>
                  <a:lnTo>
                    <a:pt x="1920" y="192"/>
                  </a:lnTo>
                  <a:lnTo>
                    <a:pt x="2112" y="192"/>
                  </a:lnTo>
                  <a:lnTo>
                    <a:pt x="2112" y="96"/>
                  </a:lnTo>
                  <a:lnTo>
                    <a:pt x="2352" y="96"/>
                  </a:lnTo>
                  <a:lnTo>
                    <a:pt x="2352" y="240"/>
                  </a:lnTo>
                  <a:lnTo>
                    <a:pt x="2544" y="240"/>
                  </a:lnTo>
                  <a:lnTo>
                    <a:pt x="2544" y="0"/>
                  </a:lnTo>
                  <a:lnTo>
                    <a:pt x="2784" y="0"/>
                  </a:lnTo>
                  <a:lnTo>
                    <a:pt x="2784" y="96"/>
                  </a:lnTo>
                  <a:lnTo>
                    <a:pt x="2976" y="96"/>
                  </a:lnTo>
                  <a:lnTo>
                    <a:pt x="2976" y="240"/>
                  </a:lnTo>
                  <a:lnTo>
                    <a:pt x="3216" y="240"/>
                  </a:lnTo>
                  <a:lnTo>
                    <a:pt x="3216" y="336"/>
                  </a:lnTo>
                  <a:lnTo>
                    <a:pt x="3408" y="336"/>
                  </a:lnTo>
                  <a:lnTo>
                    <a:pt x="3408" y="528"/>
                  </a:lnTo>
                  <a:lnTo>
                    <a:pt x="3600" y="528"/>
                  </a:lnTo>
                  <a:lnTo>
                    <a:pt x="3600" y="432"/>
                  </a:lnTo>
                  <a:lnTo>
                    <a:pt x="3744" y="432"/>
                  </a:lnTo>
                  <a:lnTo>
                    <a:pt x="3792" y="432"/>
                  </a:lnTo>
                  <a:lnTo>
                    <a:pt x="3792" y="528"/>
                  </a:lnTo>
                  <a:lnTo>
                    <a:pt x="3984" y="528"/>
                  </a:lnTo>
                  <a:lnTo>
                    <a:pt x="3984" y="624"/>
                  </a:lnTo>
                  <a:lnTo>
                    <a:pt x="4176" y="624"/>
                  </a:lnTo>
                  <a:lnTo>
                    <a:pt x="4176" y="720"/>
                  </a:lnTo>
                  <a:lnTo>
                    <a:pt x="4320" y="720"/>
                  </a:lnTo>
                  <a:lnTo>
                    <a:pt x="4320" y="816"/>
                  </a:lnTo>
                  <a:lnTo>
                    <a:pt x="4464" y="81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1497" name="Text Box 9"/>
            <p:cNvSpPr txBox="1">
              <a:spLocks noChangeArrowheads="1"/>
            </p:cNvSpPr>
            <p:nvPr/>
          </p:nvSpPr>
          <p:spPr bwMode="auto">
            <a:xfrm>
              <a:off x="336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00:00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498" name="Text Box 10"/>
            <p:cNvSpPr txBox="1">
              <a:spLocks noChangeArrowheads="1"/>
            </p:cNvSpPr>
            <p:nvPr/>
          </p:nvSpPr>
          <p:spPr bwMode="auto">
            <a:xfrm>
              <a:off x="1444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06:00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499" name="Text Box 11"/>
            <p:cNvSpPr txBox="1">
              <a:spLocks noChangeArrowheads="1"/>
            </p:cNvSpPr>
            <p:nvPr/>
          </p:nvSpPr>
          <p:spPr bwMode="auto">
            <a:xfrm>
              <a:off x="2692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12:00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500" name="Text Box 12"/>
            <p:cNvSpPr txBox="1">
              <a:spLocks noChangeArrowheads="1"/>
            </p:cNvSpPr>
            <p:nvPr/>
          </p:nvSpPr>
          <p:spPr bwMode="auto">
            <a:xfrm>
              <a:off x="3844" y="358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18:00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1501" name="Text Box 13"/>
            <p:cNvSpPr txBox="1">
              <a:spLocks noChangeArrowheads="1"/>
            </p:cNvSpPr>
            <p:nvPr/>
          </p:nvSpPr>
          <p:spPr bwMode="auto">
            <a:xfrm>
              <a:off x="4704" y="3560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24:00</a:t>
              </a: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grpSp>
          <p:nvGrpSpPr>
            <p:cNvPr id="191508" name="Group 20"/>
            <p:cNvGrpSpPr>
              <a:grpSpLocks/>
            </p:cNvGrpSpPr>
            <p:nvPr/>
          </p:nvGrpSpPr>
          <p:grpSpPr bwMode="auto">
            <a:xfrm>
              <a:off x="1636" y="2908"/>
              <a:ext cx="1640" cy="509"/>
              <a:chOff x="1636" y="2908"/>
              <a:chExt cx="1640" cy="509"/>
            </a:xfrm>
          </p:grpSpPr>
          <p:sp>
            <p:nvSpPr>
              <p:cNvPr id="191503" name="Line 15"/>
              <p:cNvSpPr>
                <a:spLocks noChangeShapeType="1"/>
              </p:cNvSpPr>
              <p:nvPr/>
            </p:nvSpPr>
            <p:spPr bwMode="auto">
              <a:xfrm flipH="1" flipV="1">
                <a:off x="1636" y="2908"/>
                <a:ext cx="576" cy="33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4" name="Text Box 16"/>
              <p:cNvSpPr txBox="1">
                <a:spLocks noChangeArrowheads="1"/>
              </p:cNvSpPr>
              <p:nvPr/>
            </p:nvSpPr>
            <p:spPr bwMode="auto">
              <a:xfrm>
                <a:off x="2164" y="3167"/>
                <a:ext cx="11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2000">
                    <a:solidFill>
                      <a:schemeClr val="hlink"/>
                    </a:solidFill>
                    <a:latin typeface="Arial" charset="0"/>
                  </a:rPr>
                  <a:t>Minimum load</a:t>
                </a:r>
                <a:endParaRPr lang="en-GB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grpSp>
          <p:nvGrpSpPr>
            <p:cNvPr id="191509" name="Group 21"/>
            <p:cNvGrpSpPr>
              <a:grpSpLocks/>
            </p:cNvGrpSpPr>
            <p:nvPr/>
          </p:nvGrpSpPr>
          <p:grpSpPr bwMode="auto">
            <a:xfrm>
              <a:off x="3268" y="1247"/>
              <a:ext cx="1374" cy="413"/>
              <a:chOff x="3268" y="1247"/>
              <a:chExt cx="1374" cy="413"/>
            </a:xfrm>
          </p:grpSpPr>
          <p:sp>
            <p:nvSpPr>
              <p:cNvPr id="191506" name="Line 18"/>
              <p:cNvSpPr>
                <a:spLocks noChangeShapeType="1"/>
              </p:cNvSpPr>
              <p:nvPr/>
            </p:nvSpPr>
            <p:spPr bwMode="auto">
              <a:xfrm flipH="1">
                <a:off x="3268" y="1372"/>
                <a:ext cx="576" cy="28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7" name="Text Box 19"/>
              <p:cNvSpPr txBox="1">
                <a:spLocks noChangeArrowheads="1"/>
              </p:cNvSpPr>
              <p:nvPr/>
            </p:nvSpPr>
            <p:spPr bwMode="auto">
              <a:xfrm>
                <a:off x="3814" y="1247"/>
                <a:ext cx="82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2000">
                    <a:solidFill>
                      <a:schemeClr val="hlink"/>
                    </a:solidFill>
                    <a:latin typeface="Arial" charset="0"/>
                  </a:rPr>
                  <a:t>Peak load</a:t>
                </a:r>
                <a:endParaRPr lang="en-GB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3"/>
    </mc:Choice>
    <mc:Fallback xmlns="">
      <p:transition xmlns:p14="http://schemas.microsoft.com/office/powerpoint/2010/main" spd="slow" advTm="115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for the consumers</a:t>
            </a:r>
          </a:p>
        </p:txBody>
      </p:sp>
      <p:sp>
        <p:nvSpPr>
          <p:cNvPr id="133128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Buy at the spot price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Lowest cost, highest risk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Must be managed carefully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Requires sophisticated control of the load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Buy from a retailer at a tariff linked to the spot price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Retailers acts as intermediary between consumer and market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Risk can be limited by placing cap (and collar) on the price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Interruptible contract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Reasonable option only if cost of interruption is not too high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Savings can be substantial</a:t>
            </a:r>
          </a:p>
          <a:p>
            <a:pPr lvl="1">
              <a:lnSpc>
                <a:spcPct val="9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3A16CB-15E4-854C-920C-5456C9A455D1}" type="slidenum">
              <a:rPr lang="en-GB"/>
              <a:pPr/>
              <a:t>50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59"/>
    </mc:Choice>
    <mc:Fallback xmlns="">
      <p:transition xmlns:p14="http://schemas.microsoft.com/office/powerpoint/2010/main" spd="slow" advTm="1050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Options for the consumers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Buy from a retailer on a time-of-use tariff</a:t>
            </a:r>
          </a:p>
          <a:p>
            <a:pPr lvl="1"/>
            <a:r>
              <a:rPr lang="en-GB"/>
              <a:t>Shifts some of the risk to the consumer</a:t>
            </a:r>
          </a:p>
          <a:p>
            <a:pPr lvl="1"/>
            <a:r>
              <a:rPr lang="en-GB"/>
              <a:t>Need to control the load to save money</a:t>
            </a:r>
          </a:p>
          <a:p>
            <a:r>
              <a:rPr lang="en-GB"/>
              <a:t>Buy from a retailer at a fixed tariff</a:t>
            </a:r>
          </a:p>
          <a:p>
            <a:pPr lvl="1"/>
            <a:r>
              <a:rPr lang="en-GB"/>
              <a:t>Lowest risk, highest cost</a:t>
            </a:r>
          </a:p>
          <a:p>
            <a:pPr lvl="1"/>
            <a:r>
              <a:rPr lang="en-US"/>
              <a:t>Two components to the price: average cost of energy and risk premium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5A8120-2685-834B-8907-7CF3C767C4D5}" type="slidenum">
              <a:rPr lang="en-GB"/>
              <a:pPr/>
              <a:t>51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9"/>
    </mc:Choice>
    <mc:Fallback xmlns="">
      <p:transition xmlns:p14="http://schemas.microsoft.com/office/powerpoint/2010/main" spd="slow" advTm="6502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Choosing a contract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Best type of contract depends on the characteristics of the consumer:</a:t>
            </a:r>
          </a:p>
          <a:p>
            <a:pPr lvl="1"/>
            <a:r>
              <a:rPr lang="en-GB"/>
              <a:t>Cost of electricity as a proportion of total cost</a:t>
            </a:r>
          </a:p>
          <a:p>
            <a:pPr lvl="1"/>
            <a:r>
              <a:rPr lang="en-GB"/>
              <a:t>Risk aversion</a:t>
            </a:r>
          </a:p>
          <a:p>
            <a:pPr lvl="1"/>
            <a:r>
              <a:rPr lang="en-GB"/>
              <a:t>Flexibility in the use of electricity</a:t>
            </a:r>
          </a:p>
          <a:p>
            <a:pPr lvl="1"/>
            <a:r>
              <a:rPr lang="en-GB"/>
              <a:t>Potential savings big enough to justify transactions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0E279-235E-114E-B756-BD90B5A2C2A1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34"/>
    </mc:Choice>
    <mc:Fallback xmlns="">
      <p:transition xmlns:p14="http://schemas.microsoft.com/office/powerpoint/2010/main" spd="slow" advTm="669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Buying at the spot price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Must forecast prices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Much harder than load forecasting because price depends on demand and supply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Supply factors are particularly difficult to predict (outages, maintenance, gaming, locational effects)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Good accuracy for average price and volatility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Predicting spikes is much harder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Must optimize production taking cost of electricity into account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Complex problem because of: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Production constraints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Cost of storage (losses, loss of efficiency in other steps,…)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Price profiles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06DEA-4541-9B4D-ADDD-E77C29C9D16D}" type="slidenum">
              <a:rPr lang="en-GB"/>
              <a:pPr/>
              <a:t>53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77"/>
    </mc:Choice>
    <mc:Fallback xmlns="">
      <p:transition xmlns:p14="http://schemas.microsoft.com/office/powerpoint/2010/main" spd="slow" advTm="991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3A083-C340-0241-B5F2-EEBC6847B626}" type="slidenum">
              <a:rPr lang="en-GB"/>
              <a:pPr/>
              <a:t>54</a:t>
            </a:fld>
            <a:endParaRPr lang="en-GB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971550" y="2803525"/>
            <a:ext cx="77152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3800" dirty="0">
                <a:latin typeface="Arial" charset="0"/>
              </a:rPr>
              <a:t>Participating in Electricity Markets: The retailer’s perspective </a:t>
            </a:r>
            <a:endParaRPr lang="en-US" sz="3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0"/>
    </mc:Choice>
    <mc:Fallback xmlns="">
      <p:transition xmlns:p14="http://schemas.microsoft.com/office/powerpoint/2010/main" spd="slow" advTm="68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retailer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perspective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Sell energy to consumers, mostly at a flat rate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Buy energy in bulk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Spot market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Contracts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Want to reduce risks associated with spot market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Increase proportion of energy bought under contracts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Must forecast the load of its customers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Regional monopoly: traditional top-down forecasting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Retail competition: bottom-up forecasting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Difficult problem: customer base changes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Much less accurate than traditional load forecasting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36C915-3FE5-E14C-97D0-B80769D53639}" type="slidenum">
              <a:rPr lang="en-GB"/>
              <a:pPr/>
              <a:t>55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14"/>
    </mc:Choice>
    <mc:Fallback xmlns="">
      <p:transition xmlns:p14="http://schemas.microsoft.com/office/powerpoint/2010/main" spd="slow" advTm="1350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487C-EBF1-3040-90FA-575D54BECADA}" type="slidenum">
              <a:rPr lang="en-GB"/>
              <a:pPr/>
              <a:t>56</a:t>
            </a:fld>
            <a:endParaRPr lang="en-GB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971550" y="2803525"/>
            <a:ext cx="786765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800" dirty="0">
                <a:latin typeface="Arial" charset="0"/>
              </a:rPr>
              <a:t>Participating in Electricity Markets: The hybrid participant’s perspective </a:t>
            </a:r>
            <a:endParaRPr lang="en-US" sz="3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8"/>
    </mc:Choice>
    <mc:Fallback xmlns="">
      <p:transition xmlns:p14="http://schemas.microsoft.com/office/powerpoint/2010/main" spd="slow" advTm="125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792163"/>
          </a:xfrm>
        </p:spPr>
        <p:txBody>
          <a:bodyPr/>
          <a:lstStyle/>
          <a:p>
            <a:r>
              <a:rPr lang="en-GB"/>
              <a:t>Example: pumped storage hydro plant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288A-E63B-B047-8AC2-F5824BBE760C}" type="slidenum">
              <a:rPr lang="en-GB"/>
              <a:pPr/>
              <a:t>57</a:t>
            </a:fld>
            <a:endParaRPr lang="en-GB"/>
          </a:p>
        </p:txBody>
      </p:sp>
      <p:grpSp>
        <p:nvGrpSpPr>
          <p:cNvPr id="139270" name="Group 6"/>
          <p:cNvGrpSpPr>
            <a:grpSpLocks/>
          </p:cNvGrpSpPr>
          <p:nvPr/>
        </p:nvGrpSpPr>
        <p:grpSpPr bwMode="auto">
          <a:xfrm>
            <a:off x="1066800" y="943818"/>
            <a:ext cx="7315200" cy="5797550"/>
            <a:chOff x="1392" y="1680"/>
            <a:chExt cx="2784" cy="1733"/>
          </a:xfrm>
        </p:grpSpPr>
        <p:pic>
          <p:nvPicPr>
            <p:cNvPr id="139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476"/>
              <a:ext cx="2784" cy="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680"/>
              <a:ext cx="2784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2"/>
    </mc:Choice>
    <mc:Fallback xmlns="">
      <p:transition xmlns:p14="http://schemas.microsoft.com/office/powerpoint/2010/main" spd="slow" advTm="449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E2FFC-E69E-6F4F-9A00-70E536CB397F}" type="slidenum">
              <a:rPr lang="en-GB"/>
              <a:pPr/>
              <a:t>58</a:t>
            </a:fld>
            <a:endParaRPr lang="en-GB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381000" y="1219200"/>
          <a:ext cx="92964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7" name="Worksheet" r:id="rId4" imgW="9308592" imgH="5715000" progId="Excel.Sheet.8">
                  <p:embed/>
                </p:oleObj>
              </mc:Choice>
              <mc:Fallback>
                <p:oleObj name="Worksheet" r:id="rId4" imgW="9308592" imgH="57150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19200"/>
                        <a:ext cx="92964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4"/>
    </mc:Choice>
    <mc:Fallback xmlns="">
      <p:transition xmlns:p14="http://schemas.microsoft.com/office/powerpoint/2010/main" spd="slow" advTm="667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Energy cycle in a pumped storage plant is only about 75% efficient</a:t>
            </a:r>
          </a:p>
          <a:p>
            <a:r>
              <a:rPr lang="en-GB" dirty="0"/>
              <a:t>Difference between high price and low price periods must be large enough to cover the cost of the lost energy</a:t>
            </a:r>
          </a:p>
          <a:p>
            <a:r>
              <a:rPr lang="en-GB" dirty="0"/>
              <a:t>Profit is unlikely to be large enough to cover the cost of investments</a:t>
            </a:r>
          </a:p>
          <a:p>
            <a:r>
              <a:rPr lang="en-GB" dirty="0"/>
              <a:t>Pumped hydro plants can also make money by helping control the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C0B25-DFFF-3345-A148-C02A8A687E7C}" type="slidenum">
              <a:rPr lang="en-GB"/>
              <a:pPr/>
              <a:t>59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66"/>
    </mc:Choice>
    <mc:Fallback xmlns="">
      <p:transition xmlns:p14="http://schemas.microsoft.com/office/powerpoint/2010/main" spd="slow" advTm="630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Demand curves for electricity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41B89-EE65-3C4F-A8D7-7362306CA916}" type="slidenum">
              <a:rPr lang="en-GB"/>
              <a:pPr/>
              <a:t>6</a:t>
            </a:fld>
            <a:endParaRPr lang="en-GB"/>
          </a:p>
        </p:txBody>
      </p:sp>
      <p:sp>
        <p:nvSpPr>
          <p:cNvPr id="192515" name="Line 3"/>
          <p:cNvSpPr>
            <a:spLocks noChangeShapeType="1"/>
          </p:cNvSpPr>
          <p:nvPr/>
        </p:nvSpPr>
        <p:spPr bwMode="auto">
          <a:xfrm>
            <a:off x="1092200" y="5678488"/>
            <a:ext cx="719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 flipV="1">
            <a:off x="1095375" y="1665288"/>
            <a:ext cx="0" cy="402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079500" y="1254125"/>
            <a:ext cx="985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2000" dirty="0" smtClean="0">
                <a:solidFill>
                  <a:schemeClr val="hlink"/>
                </a:solidFill>
                <a:latin typeface="Helvetica" charset="0"/>
              </a:rPr>
              <a:t>$/</a:t>
            </a:r>
            <a:r>
              <a:rPr lang="en-GB" sz="2000" dirty="0">
                <a:solidFill>
                  <a:schemeClr val="hlink"/>
                </a:solidFill>
                <a:latin typeface="Helvetica" charset="0"/>
              </a:rPr>
              <a:t>MWh</a:t>
            </a:r>
            <a:endParaRPr lang="en-GB" dirty="0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7585075" y="5821363"/>
            <a:ext cx="714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MWh</a:t>
            </a:r>
            <a:endParaRPr lang="en-GB">
              <a:solidFill>
                <a:schemeClr val="hlink"/>
              </a:solidFill>
              <a:latin typeface="Helvetica" charset="0"/>
            </a:endParaRP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H="1" flipV="1">
            <a:off x="3543300" y="1885950"/>
            <a:ext cx="368300" cy="3773488"/>
          </a:xfrm>
          <a:prstGeom prst="line">
            <a:avLst/>
          </a:prstGeom>
          <a:noFill/>
          <a:ln w="28575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2516188" y="1371600"/>
            <a:ext cx="208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Minimum load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853113" y="1371600"/>
            <a:ext cx="153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Peak load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 flipH="1" flipV="1">
            <a:off x="6629400" y="1854200"/>
            <a:ext cx="304800" cy="3810000"/>
          </a:xfrm>
          <a:prstGeom prst="line">
            <a:avLst/>
          </a:prstGeom>
          <a:noFill/>
          <a:ln w="28575">
            <a:solidFill>
              <a:srgbClr val="008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23" name="AutoShape 11"/>
          <p:cNvSpPr>
            <a:spLocks noChangeArrowheads="1"/>
          </p:cNvSpPr>
          <p:nvPr/>
        </p:nvSpPr>
        <p:spPr bwMode="auto">
          <a:xfrm>
            <a:off x="3962400" y="2209800"/>
            <a:ext cx="2362200" cy="304800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3924300" y="2438400"/>
            <a:ext cx="248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>
                <a:solidFill>
                  <a:schemeClr val="hlink"/>
                </a:solidFill>
                <a:latin typeface="Arial" charset="0"/>
              </a:rPr>
              <a:t>Daily fluctuations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7"/>
    </mc:Choice>
    <mc:Fallback xmlns="">
      <p:transition xmlns:p14="http://schemas.microsoft.com/office/powerpoint/2010/main" spd="slow" advTm="319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/>
          <a:lstStyle/>
          <a:p>
            <a:r>
              <a:rPr lang="en-GB"/>
              <a:t>Supply curve for electricity</a:t>
            </a:r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98DC3-AF30-7340-BC96-FF309720305E}" type="slidenum">
              <a:rPr lang="en-GB"/>
              <a:pPr/>
              <a:t>7</a:t>
            </a:fld>
            <a:endParaRPr lang="en-GB"/>
          </a:p>
        </p:txBody>
      </p:sp>
      <p:grpSp>
        <p:nvGrpSpPr>
          <p:cNvPr id="193539" name="Group 3"/>
          <p:cNvGrpSpPr>
            <a:grpSpLocks/>
          </p:cNvGrpSpPr>
          <p:nvPr/>
        </p:nvGrpSpPr>
        <p:grpSpPr bwMode="auto">
          <a:xfrm>
            <a:off x="1066800" y="1254125"/>
            <a:ext cx="7264400" cy="4930775"/>
            <a:chOff x="672" y="790"/>
            <a:chExt cx="4576" cy="3106"/>
          </a:xfrm>
        </p:grpSpPr>
        <p:sp>
          <p:nvSpPr>
            <p:cNvPr id="193540" name="Line 4"/>
            <p:cNvSpPr>
              <a:spLocks noChangeShapeType="1"/>
            </p:cNvSpPr>
            <p:nvPr/>
          </p:nvSpPr>
          <p:spPr bwMode="auto">
            <a:xfrm>
              <a:off x="718" y="3577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 flipV="1">
              <a:off x="690" y="1049"/>
              <a:ext cx="0" cy="2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Rectangle 6"/>
            <p:cNvSpPr>
              <a:spLocks noChangeArrowheads="1"/>
            </p:cNvSpPr>
            <p:nvPr/>
          </p:nvSpPr>
          <p:spPr bwMode="auto">
            <a:xfrm>
              <a:off x="680" y="790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 smtClean="0">
                  <a:solidFill>
                    <a:schemeClr val="hlink"/>
                  </a:solidFill>
                  <a:latin typeface="Helvetica" charset="0"/>
                </a:rPr>
                <a:t>$/</a:t>
              </a:r>
              <a:r>
                <a:rPr lang="en-GB" sz="2000" dirty="0">
                  <a:solidFill>
                    <a:schemeClr val="hlink"/>
                  </a:solidFill>
                  <a:latin typeface="Helvetica" charset="0"/>
                </a:rPr>
                <a:t>MWh</a:t>
              </a:r>
              <a:endParaRPr lang="en-GB" dirty="0">
                <a:solidFill>
                  <a:schemeClr val="hlink"/>
                </a:solidFill>
                <a:latin typeface="Helvetica" charset="0"/>
              </a:endParaRPr>
            </a:p>
          </p:txBody>
        </p:sp>
        <p:sp>
          <p:nvSpPr>
            <p:cNvPr id="193543" name="Rectangle 7"/>
            <p:cNvSpPr>
              <a:spLocks noChangeArrowheads="1"/>
            </p:cNvSpPr>
            <p:nvPr/>
          </p:nvSpPr>
          <p:spPr bwMode="auto">
            <a:xfrm>
              <a:off x="4788" y="3667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hlink"/>
                  </a:solidFill>
                  <a:latin typeface="Helvetica" charset="0"/>
                </a:rPr>
                <a:t>MWh</a:t>
              </a:r>
              <a:endParaRPr lang="en-GB">
                <a:solidFill>
                  <a:schemeClr val="hlink"/>
                </a:solidFill>
                <a:latin typeface="Helvetica" charset="0"/>
              </a:endParaRPr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auto">
            <a:xfrm>
              <a:off x="672" y="1248"/>
              <a:ext cx="3840" cy="1848"/>
            </a:xfrm>
            <a:custGeom>
              <a:avLst/>
              <a:gdLst>
                <a:gd name="T0" fmla="*/ 0 w 3840"/>
                <a:gd name="T1" fmla="*/ 1824 h 1848"/>
                <a:gd name="T2" fmla="*/ 2832 w 3840"/>
                <a:gd name="T3" fmla="*/ 1776 h 1848"/>
                <a:gd name="T4" fmla="*/ 3552 w 3840"/>
                <a:gd name="T5" fmla="*/ 1392 h 1848"/>
                <a:gd name="T6" fmla="*/ 3840 w 3840"/>
                <a:gd name="T7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1848">
                  <a:moveTo>
                    <a:pt x="0" y="1824"/>
                  </a:moveTo>
                  <a:cubicBezTo>
                    <a:pt x="1120" y="1836"/>
                    <a:pt x="2240" y="1848"/>
                    <a:pt x="2832" y="1776"/>
                  </a:cubicBezTo>
                  <a:cubicBezTo>
                    <a:pt x="3424" y="1704"/>
                    <a:pt x="3384" y="1688"/>
                    <a:pt x="3552" y="1392"/>
                  </a:cubicBezTo>
                  <a:cubicBezTo>
                    <a:pt x="3720" y="1096"/>
                    <a:pt x="3780" y="548"/>
                    <a:pt x="3840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3545" name="Group 9"/>
          <p:cNvGrpSpPr>
            <a:grpSpLocks/>
          </p:cNvGrpSpPr>
          <p:nvPr/>
        </p:nvGrpSpPr>
        <p:grpSpPr bwMode="auto">
          <a:xfrm>
            <a:off x="1296988" y="4114800"/>
            <a:ext cx="3046412" cy="609600"/>
            <a:chOff x="817" y="2592"/>
            <a:chExt cx="1919" cy="384"/>
          </a:xfrm>
        </p:grpSpPr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817" y="2592"/>
              <a:ext cx="15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Base generation</a:t>
              </a:r>
            </a:p>
          </p:txBody>
        </p:sp>
        <p:sp>
          <p:nvSpPr>
            <p:cNvPr id="193547" name="AutoShape 11"/>
            <p:cNvSpPr>
              <a:spLocks noChangeArrowheads="1"/>
            </p:cNvSpPr>
            <p:nvPr/>
          </p:nvSpPr>
          <p:spPr bwMode="auto">
            <a:xfrm flipV="1">
              <a:off x="2304" y="2688"/>
              <a:ext cx="432" cy="28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4344988" y="1981200"/>
            <a:ext cx="2811462" cy="1143000"/>
            <a:chOff x="2737" y="1248"/>
            <a:chExt cx="1771" cy="720"/>
          </a:xfrm>
        </p:grpSpPr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737" y="1248"/>
              <a:ext cx="1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Peaking generation</a:t>
              </a:r>
            </a:p>
          </p:txBody>
        </p:sp>
        <p:sp>
          <p:nvSpPr>
            <p:cNvPr id="193550" name="AutoShape 14"/>
            <p:cNvSpPr>
              <a:spLocks noChangeArrowheads="1"/>
            </p:cNvSpPr>
            <p:nvPr/>
          </p:nvSpPr>
          <p:spPr bwMode="auto">
            <a:xfrm rot="-16200000">
              <a:off x="3960" y="1608"/>
              <a:ext cx="432" cy="28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3551" name="Group 15"/>
          <p:cNvGrpSpPr>
            <a:grpSpLocks/>
          </p:cNvGrpSpPr>
          <p:nvPr/>
        </p:nvGrpSpPr>
        <p:grpSpPr bwMode="auto">
          <a:xfrm>
            <a:off x="5640388" y="4343400"/>
            <a:ext cx="3403600" cy="1066800"/>
            <a:chOff x="3553" y="2736"/>
            <a:chExt cx="2144" cy="672"/>
          </a:xfrm>
        </p:grpSpPr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553" y="3120"/>
              <a:ext cx="2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Intermediate generation</a:t>
              </a:r>
            </a:p>
          </p:txBody>
        </p:sp>
        <p:sp>
          <p:nvSpPr>
            <p:cNvPr id="193553" name="AutoShape 17"/>
            <p:cNvSpPr>
              <a:spLocks noChangeArrowheads="1"/>
            </p:cNvSpPr>
            <p:nvPr/>
          </p:nvSpPr>
          <p:spPr bwMode="auto">
            <a:xfrm rot="-16200000" flipH="1" flipV="1">
              <a:off x="4056" y="2808"/>
              <a:ext cx="432" cy="288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21"/>
    </mc:Choice>
    <mc:Fallback xmlns="">
      <p:transition xmlns:p14="http://schemas.microsoft.com/office/powerpoint/2010/main" spd="slow" advTm="370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547100" cy="685800"/>
          </a:xfrm>
        </p:spPr>
        <p:txBody>
          <a:bodyPr/>
          <a:lstStyle/>
          <a:p>
            <a:r>
              <a:rPr lang="en-GB"/>
              <a:t>Supply and demand for electricity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74B7F-2D84-4846-95AD-51E090DD8CDB}" type="slidenum">
              <a:rPr lang="en-GB"/>
              <a:pPr/>
              <a:t>8</a:t>
            </a:fld>
            <a:endParaRPr lang="en-GB"/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1066800" y="1254125"/>
            <a:ext cx="7264400" cy="4930775"/>
            <a:chOff x="672" y="790"/>
            <a:chExt cx="4576" cy="3106"/>
          </a:xfrm>
        </p:grpSpPr>
        <p:sp>
          <p:nvSpPr>
            <p:cNvPr id="194564" name="Line 4"/>
            <p:cNvSpPr>
              <a:spLocks noChangeShapeType="1"/>
            </p:cNvSpPr>
            <p:nvPr/>
          </p:nvSpPr>
          <p:spPr bwMode="auto">
            <a:xfrm>
              <a:off x="718" y="3577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5" name="Line 5"/>
            <p:cNvSpPr>
              <a:spLocks noChangeShapeType="1"/>
            </p:cNvSpPr>
            <p:nvPr/>
          </p:nvSpPr>
          <p:spPr bwMode="auto">
            <a:xfrm flipV="1">
              <a:off x="690" y="1049"/>
              <a:ext cx="0" cy="25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680" y="790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 smtClean="0">
                  <a:solidFill>
                    <a:schemeClr val="hlink"/>
                  </a:solidFill>
                  <a:latin typeface="Helvetica" charset="0"/>
                </a:rPr>
                <a:t>$/</a:t>
              </a:r>
              <a:r>
                <a:rPr lang="en-GB" sz="2000" dirty="0">
                  <a:solidFill>
                    <a:schemeClr val="hlink"/>
                  </a:solidFill>
                  <a:latin typeface="Helvetica" charset="0"/>
                </a:rPr>
                <a:t>MWh</a:t>
              </a:r>
              <a:endParaRPr lang="en-GB" dirty="0">
                <a:solidFill>
                  <a:schemeClr val="hlink"/>
                </a:solidFill>
                <a:latin typeface="Helvetica" charset="0"/>
              </a:endParaRPr>
            </a:p>
          </p:txBody>
        </p:sp>
        <p:sp>
          <p:nvSpPr>
            <p:cNvPr id="194567" name="Rectangle 7"/>
            <p:cNvSpPr>
              <a:spLocks noChangeArrowheads="1"/>
            </p:cNvSpPr>
            <p:nvPr/>
          </p:nvSpPr>
          <p:spPr bwMode="auto">
            <a:xfrm>
              <a:off x="4788" y="3667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hlink"/>
                  </a:solidFill>
                  <a:latin typeface="Helvetica" charset="0"/>
                </a:rPr>
                <a:t>MWh</a:t>
              </a:r>
              <a:endParaRPr lang="en-GB">
                <a:solidFill>
                  <a:schemeClr val="hlink"/>
                </a:solidFill>
                <a:latin typeface="Helvetica" charset="0"/>
              </a:endParaRPr>
            </a:p>
          </p:txBody>
        </p:sp>
        <p:sp>
          <p:nvSpPr>
            <p:cNvPr id="194568" name="Freeform 8"/>
            <p:cNvSpPr>
              <a:spLocks/>
            </p:cNvSpPr>
            <p:nvPr/>
          </p:nvSpPr>
          <p:spPr bwMode="auto">
            <a:xfrm>
              <a:off x="672" y="1248"/>
              <a:ext cx="3840" cy="1848"/>
            </a:xfrm>
            <a:custGeom>
              <a:avLst/>
              <a:gdLst>
                <a:gd name="T0" fmla="*/ 0 w 3840"/>
                <a:gd name="T1" fmla="*/ 1824 h 1848"/>
                <a:gd name="T2" fmla="*/ 2832 w 3840"/>
                <a:gd name="T3" fmla="*/ 1776 h 1848"/>
                <a:gd name="T4" fmla="*/ 3552 w 3840"/>
                <a:gd name="T5" fmla="*/ 1392 h 1848"/>
                <a:gd name="T6" fmla="*/ 3840 w 3840"/>
                <a:gd name="T7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1848">
                  <a:moveTo>
                    <a:pt x="0" y="1824"/>
                  </a:moveTo>
                  <a:cubicBezTo>
                    <a:pt x="1120" y="1836"/>
                    <a:pt x="2240" y="1848"/>
                    <a:pt x="2832" y="1776"/>
                  </a:cubicBezTo>
                  <a:cubicBezTo>
                    <a:pt x="3424" y="1704"/>
                    <a:pt x="3384" y="1688"/>
                    <a:pt x="3552" y="1392"/>
                  </a:cubicBezTo>
                  <a:cubicBezTo>
                    <a:pt x="3720" y="1096"/>
                    <a:pt x="3780" y="548"/>
                    <a:pt x="3840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4580" name="Group 20"/>
          <p:cNvGrpSpPr>
            <a:grpSpLocks/>
          </p:cNvGrpSpPr>
          <p:nvPr/>
        </p:nvGrpSpPr>
        <p:grpSpPr bwMode="auto">
          <a:xfrm>
            <a:off x="2532063" y="1371600"/>
            <a:ext cx="2081212" cy="4287838"/>
            <a:chOff x="1595" y="864"/>
            <a:chExt cx="1311" cy="2701"/>
          </a:xfrm>
        </p:grpSpPr>
        <p:sp>
          <p:nvSpPr>
            <p:cNvPr id="194570" name="Line 10"/>
            <p:cNvSpPr>
              <a:spLocks noChangeShapeType="1"/>
            </p:cNvSpPr>
            <p:nvPr/>
          </p:nvSpPr>
          <p:spPr bwMode="auto">
            <a:xfrm flipH="1" flipV="1">
              <a:off x="2232" y="1188"/>
              <a:ext cx="232" cy="2377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571" name="Text Box 11"/>
            <p:cNvSpPr txBox="1">
              <a:spLocks noChangeArrowheads="1"/>
            </p:cNvSpPr>
            <p:nvPr/>
          </p:nvSpPr>
          <p:spPr bwMode="auto">
            <a:xfrm>
              <a:off x="1595" y="864"/>
              <a:ext cx="1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Minimum load</a:t>
              </a:r>
            </a:p>
          </p:txBody>
        </p:sp>
      </p:grpSp>
      <p:grpSp>
        <p:nvGrpSpPr>
          <p:cNvPr id="194581" name="Group 21"/>
          <p:cNvGrpSpPr>
            <a:grpSpLocks/>
          </p:cNvGrpSpPr>
          <p:nvPr/>
        </p:nvGrpSpPr>
        <p:grpSpPr bwMode="auto">
          <a:xfrm>
            <a:off x="5868988" y="1371600"/>
            <a:ext cx="1539875" cy="4292600"/>
            <a:chOff x="3697" y="864"/>
            <a:chExt cx="970" cy="2704"/>
          </a:xfrm>
        </p:grpSpPr>
        <p:sp>
          <p:nvSpPr>
            <p:cNvPr id="194573" name="Text Box 13"/>
            <p:cNvSpPr txBox="1">
              <a:spLocks noChangeArrowheads="1"/>
            </p:cNvSpPr>
            <p:nvPr/>
          </p:nvSpPr>
          <p:spPr bwMode="auto">
            <a:xfrm>
              <a:off x="3697" y="864"/>
              <a:ext cx="9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GB">
                  <a:solidFill>
                    <a:schemeClr val="hlink"/>
                  </a:solidFill>
                  <a:latin typeface="Arial" charset="0"/>
                </a:rPr>
                <a:t>Peak load</a:t>
              </a:r>
            </a:p>
          </p:txBody>
        </p:sp>
        <p:sp>
          <p:nvSpPr>
            <p:cNvPr id="194574" name="Line 14"/>
            <p:cNvSpPr>
              <a:spLocks noChangeShapeType="1"/>
            </p:cNvSpPr>
            <p:nvPr/>
          </p:nvSpPr>
          <p:spPr bwMode="auto">
            <a:xfrm flipH="1" flipV="1">
              <a:off x="4176" y="1168"/>
              <a:ext cx="192" cy="2400"/>
            </a:xfrm>
            <a:prstGeom prst="line">
              <a:avLst/>
            </a:prstGeom>
            <a:noFill/>
            <a:ln w="19050">
              <a:solidFill>
                <a:srgbClr val="008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575" name="Text Box 15"/>
          <p:cNvSpPr txBox="1">
            <a:spLocks noChangeArrowheads="1"/>
          </p:cNvSpPr>
          <p:nvPr/>
        </p:nvSpPr>
        <p:spPr bwMode="auto">
          <a:xfrm>
            <a:off x="1600200" y="5973763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>
                <a:solidFill>
                  <a:schemeClr val="hlink"/>
                </a:solidFill>
                <a:latin typeface="Arial" charset="0"/>
              </a:rPr>
              <a:t>Price of electricity fluctuates during the day</a:t>
            </a: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 flipH="1">
            <a:off x="1066800" y="3962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306974" y="3626793"/>
            <a:ext cx="784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smtClean="0">
                <a:solidFill>
                  <a:schemeClr val="hlink"/>
                </a:solidFill>
                <a:latin typeface="Arial" charset="0"/>
              </a:rPr>
              <a:t>max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358497" y="4569768"/>
            <a:ext cx="727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GB" dirty="0" smtClean="0">
                <a:solidFill>
                  <a:schemeClr val="hlink"/>
                </a:solidFill>
                <a:latin typeface="Arial" charset="0"/>
                <a:sym typeface="Symbol" charset="0"/>
              </a:rPr>
              <a:t>π</a:t>
            </a:r>
            <a:r>
              <a:rPr lang="en-GB" baseline="-25000" dirty="0" smtClean="0">
                <a:solidFill>
                  <a:schemeClr val="hlink"/>
                </a:solidFill>
                <a:latin typeface="Arial" charset="0"/>
              </a:rPr>
              <a:t>min</a:t>
            </a:r>
            <a:endParaRPr lang="en-GB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4579" name="AutoShape 19"/>
          <p:cNvSpPr>
            <a:spLocks noChangeArrowheads="1"/>
          </p:cNvSpPr>
          <p:nvPr/>
        </p:nvSpPr>
        <p:spPr bwMode="auto">
          <a:xfrm>
            <a:off x="762000" y="5756275"/>
            <a:ext cx="709613" cy="831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33"/>
    </mc:Choice>
    <mc:Fallback xmlns="">
      <p:transition xmlns:p14="http://schemas.microsoft.com/office/powerpoint/2010/main" spd="slow" advTm="285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Supply curve for electricity</a:t>
            </a:r>
          </a:p>
        </p:txBody>
      </p:sp>
      <p:sp>
        <p:nvSpPr>
          <p:cNvPr id="215074" name="Rectangle 34"/>
          <p:cNvSpPr>
            <a:spLocks noGrp="1" noChangeArrowheads="1"/>
          </p:cNvSpPr>
          <p:nvPr>
            <p:ph idx="1"/>
          </p:nvPr>
        </p:nvSpPr>
        <p:spPr>
          <a:xfrm>
            <a:off x="468313" y="1219200"/>
            <a:ext cx="82296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In a </a:t>
            </a:r>
            <a:r>
              <a:rPr lang="en-GB" sz="2400" dirty="0" smtClean="0"/>
              <a:t>centralized </a:t>
            </a:r>
            <a:r>
              <a:rPr lang="en-GB" sz="2400" dirty="0"/>
              <a:t>market, the supply curve is built by ranking the offers made by the generators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An offer specifies the quantity that the generator is willing to sell at a given price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the University of Washington</a:t>
            </a:r>
            <a:endParaRPr lang="en-GB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3864F-D109-F549-AC62-414407DED705}" type="slidenum">
              <a:rPr lang="en-GB"/>
              <a:pPr/>
              <a:t>9</a:t>
            </a:fld>
            <a:endParaRPr lang="en-GB"/>
          </a:p>
        </p:txBody>
      </p:sp>
      <p:grpSp>
        <p:nvGrpSpPr>
          <p:cNvPr id="215076" name="Group 36"/>
          <p:cNvGrpSpPr>
            <a:grpSpLocks/>
          </p:cNvGrpSpPr>
          <p:nvPr/>
        </p:nvGrpSpPr>
        <p:grpSpPr bwMode="auto">
          <a:xfrm>
            <a:off x="1079500" y="2895600"/>
            <a:ext cx="7607300" cy="3328988"/>
            <a:chOff x="680" y="1816"/>
            <a:chExt cx="4792" cy="2097"/>
          </a:xfrm>
        </p:grpSpPr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680" y="3905"/>
              <a:ext cx="45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5" name="Line 5"/>
            <p:cNvSpPr>
              <a:spLocks noChangeShapeType="1"/>
            </p:cNvSpPr>
            <p:nvPr/>
          </p:nvSpPr>
          <p:spPr bwMode="auto">
            <a:xfrm flipV="1">
              <a:off x="682" y="1824"/>
              <a:ext cx="0" cy="20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6" name="Rectangle 6"/>
            <p:cNvSpPr>
              <a:spLocks noChangeArrowheads="1"/>
            </p:cNvSpPr>
            <p:nvPr/>
          </p:nvSpPr>
          <p:spPr bwMode="auto">
            <a:xfrm>
              <a:off x="720" y="1816"/>
              <a:ext cx="6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000" dirty="0" smtClean="0">
                  <a:solidFill>
                    <a:schemeClr val="hlink"/>
                  </a:solidFill>
                  <a:latin typeface="Helvetica" charset="0"/>
                </a:rPr>
                <a:t>$/</a:t>
              </a:r>
              <a:r>
                <a:rPr lang="en-GB" sz="2000" dirty="0">
                  <a:solidFill>
                    <a:schemeClr val="hlink"/>
                  </a:solidFill>
                  <a:latin typeface="Helvetica" charset="0"/>
                </a:rPr>
                <a:t>MWh</a:t>
              </a:r>
              <a:endParaRPr lang="en-GB" dirty="0">
                <a:solidFill>
                  <a:schemeClr val="hlink"/>
                </a:solidFill>
                <a:latin typeface="Helvetica" charset="0"/>
              </a:endParaRPr>
            </a:p>
          </p:txBody>
        </p:sp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5022" y="3648"/>
              <a:ext cx="45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800">
                  <a:solidFill>
                    <a:schemeClr val="hlink"/>
                  </a:solidFill>
                  <a:latin typeface="Helvetica" charset="0"/>
                </a:rPr>
                <a:t>MWh</a:t>
              </a:r>
              <a:endParaRPr lang="en-GB">
                <a:solidFill>
                  <a:schemeClr val="hlink"/>
                </a:solidFill>
                <a:latin typeface="Helvetica" charset="0"/>
              </a:endParaRPr>
            </a:p>
          </p:txBody>
        </p:sp>
      </p:grpSp>
      <p:grpSp>
        <p:nvGrpSpPr>
          <p:cNvPr id="215075" name="Group 35"/>
          <p:cNvGrpSpPr>
            <a:grpSpLocks/>
          </p:cNvGrpSpPr>
          <p:nvPr/>
        </p:nvGrpSpPr>
        <p:grpSpPr bwMode="auto">
          <a:xfrm>
            <a:off x="1066800" y="2590800"/>
            <a:ext cx="6467475" cy="2819400"/>
            <a:chOff x="672" y="1646"/>
            <a:chExt cx="4074" cy="1776"/>
          </a:xfrm>
        </p:grpSpPr>
        <p:sp>
          <p:nvSpPr>
            <p:cNvPr id="215058" name="Line 18"/>
            <p:cNvSpPr>
              <a:spLocks noChangeShapeType="1"/>
            </p:cNvSpPr>
            <p:nvPr/>
          </p:nvSpPr>
          <p:spPr bwMode="auto">
            <a:xfrm>
              <a:off x="672" y="3422"/>
              <a:ext cx="57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9" name="Line 19"/>
            <p:cNvSpPr>
              <a:spLocks noChangeShapeType="1"/>
            </p:cNvSpPr>
            <p:nvPr/>
          </p:nvSpPr>
          <p:spPr bwMode="auto">
            <a:xfrm>
              <a:off x="1242" y="3374"/>
              <a:ext cx="82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0" name="Line 20"/>
            <p:cNvSpPr>
              <a:spLocks noChangeShapeType="1"/>
            </p:cNvSpPr>
            <p:nvPr/>
          </p:nvSpPr>
          <p:spPr bwMode="auto">
            <a:xfrm>
              <a:off x="2058" y="3326"/>
              <a:ext cx="39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1" name="Line 21"/>
            <p:cNvSpPr>
              <a:spLocks noChangeShapeType="1"/>
            </p:cNvSpPr>
            <p:nvPr/>
          </p:nvSpPr>
          <p:spPr bwMode="auto">
            <a:xfrm>
              <a:off x="2448" y="3290"/>
              <a:ext cx="57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2" name="Line 22"/>
            <p:cNvSpPr>
              <a:spLocks noChangeShapeType="1"/>
            </p:cNvSpPr>
            <p:nvPr/>
          </p:nvSpPr>
          <p:spPr bwMode="auto">
            <a:xfrm>
              <a:off x="3018" y="3242"/>
              <a:ext cx="39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3" name="Line 23"/>
            <p:cNvSpPr>
              <a:spLocks noChangeShapeType="1"/>
            </p:cNvSpPr>
            <p:nvPr/>
          </p:nvSpPr>
          <p:spPr bwMode="auto">
            <a:xfrm>
              <a:off x="3408" y="3182"/>
              <a:ext cx="57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4" name="Line 24"/>
            <p:cNvSpPr>
              <a:spLocks noChangeShapeType="1"/>
            </p:cNvSpPr>
            <p:nvPr/>
          </p:nvSpPr>
          <p:spPr bwMode="auto">
            <a:xfrm>
              <a:off x="3978" y="3134"/>
              <a:ext cx="19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5" name="Line 25"/>
            <p:cNvSpPr>
              <a:spLocks noChangeShapeType="1"/>
            </p:cNvSpPr>
            <p:nvPr/>
          </p:nvSpPr>
          <p:spPr bwMode="auto">
            <a:xfrm>
              <a:off x="4170" y="3038"/>
              <a:ext cx="10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6" name="Line 26"/>
            <p:cNvSpPr>
              <a:spLocks noChangeShapeType="1"/>
            </p:cNvSpPr>
            <p:nvPr/>
          </p:nvSpPr>
          <p:spPr bwMode="auto">
            <a:xfrm>
              <a:off x="4272" y="2894"/>
              <a:ext cx="10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7" name="Line 27"/>
            <p:cNvSpPr>
              <a:spLocks noChangeShapeType="1"/>
            </p:cNvSpPr>
            <p:nvPr/>
          </p:nvSpPr>
          <p:spPr bwMode="auto">
            <a:xfrm>
              <a:off x="4374" y="2654"/>
              <a:ext cx="10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8" name="Line 28"/>
            <p:cNvSpPr>
              <a:spLocks noChangeShapeType="1"/>
            </p:cNvSpPr>
            <p:nvPr/>
          </p:nvSpPr>
          <p:spPr bwMode="auto">
            <a:xfrm>
              <a:off x="4464" y="2366"/>
              <a:ext cx="10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9" name="Line 29"/>
            <p:cNvSpPr>
              <a:spLocks noChangeShapeType="1"/>
            </p:cNvSpPr>
            <p:nvPr/>
          </p:nvSpPr>
          <p:spPr bwMode="auto">
            <a:xfrm>
              <a:off x="4554" y="2030"/>
              <a:ext cx="10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0" name="Line 30"/>
            <p:cNvSpPr>
              <a:spLocks noChangeShapeType="1"/>
            </p:cNvSpPr>
            <p:nvPr/>
          </p:nvSpPr>
          <p:spPr bwMode="auto">
            <a:xfrm>
              <a:off x="4644" y="1646"/>
              <a:ext cx="102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xmlns:p14="http://schemas.microsoft.com/office/powerpoint/2010/main" spd="slow" advTm="175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|9.2|10.6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1|11.5|12.9|1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3.8|16.7|3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5.1|18.7|29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5.6|16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2.8|18|2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4|10.7|2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4|9.1|7.9|3.3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9.3|8.8|5.9|7|7.8|8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8.1|4.4|21.6|7.6|7.7|11.7|22.2|18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9.4|6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.1|2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9.7|1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5.3|39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9.4|4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3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5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26.4|13.8|11|8|15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7|21.4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1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|12.7|7.5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8.4|21.6|14.3|1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9.3|11.9|1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2|9.5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7"/>
</p:tagLst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7947</TotalTime>
  <Words>3034</Words>
  <Application>Microsoft Macintosh PowerPoint</Application>
  <PresentationFormat>On-screen Show (4:3)</PresentationFormat>
  <Paragraphs>639</Paragraphs>
  <Slides>59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My UW theme</vt:lpstr>
      <vt:lpstr>Equation</vt:lpstr>
      <vt:lpstr>Worksheet</vt:lpstr>
      <vt:lpstr>Document</vt:lpstr>
      <vt:lpstr>PowerPoint Presentation</vt:lpstr>
      <vt:lpstr>Perspective</vt:lpstr>
      <vt:lpstr>PowerPoint Presentation</vt:lpstr>
      <vt:lpstr>Marginal, infra-marginal, extra-marginal producers</vt:lpstr>
      <vt:lpstr>Load profile</vt:lpstr>
      <vt:lpstr>Demand curves for electricity</vt:lpstr>
      <vt:lpstr>Supply curve for electricity</vt:lpstr>
      <vt:lpstr>Supply and demand for electricity</vt:lpstr>
      <vt:lpstr>Supply curve for electricity</vt:lpstr>
      <vt:lpstr>Bidding in a centralized market</vt:lpstr>
      <vt:lpstr>Market Structure</vt:lpstr>
      <vt:lpstr>Short run profit maximization for a price taker</vt:lpstr>
      <vt:lpstr>Bidding under perfect competition</vt:lpstr>
      <vt:lpstr>Profit of an infra-marginal producer </vt:lpstr>
      <vt:lpstr>Profit of an infra-marginal producer </vt:lpstr>
      <vt:lpstr>Profit of a marginal producer </vt:lpstr>
      <vt:lpstr>Profit of a marginal producer</vt:lpstr>
      <vt:lpstr>Price spikes because of increased demand</vt:lpstr>
      <vt:lpstr>Price volatility in the balancing mechanism</vt:lpstr>
      <vt:lpstr>Price duration curve</vt:lpstr>
      <vt:lpstr>Oligopoly and market power</vt:lpstr>
      <vt:lpstr>Example</vt:lpstr>
      <vt:lpstr>Price spikes because of reduced supply</vt:lpstr>
      <vt:lpstr>Short run profit maximization with market power</vt:lpstr>
      <vt:lpstr>Short run profit maximization with market power</vt:lpstr>
      <vt:lpstr>When is market power more likely?</vt:lpstr>
      <vt:lpstr>Mitigating market power</vt:lpstr>
      <vt:lpstr>Increasing the elasticity reduces price spikes and the generators’ ability to exercise market power</vt:lpstr>
      <vt:lpstr>Increasing the elasticity of the demand</vt:lpstr>
      <vt:lpstr>Further comments on market power</vt:lpstr>
      <vt:lpstr>Modelling Imperfect Competition</vt:lpstr>
      <vt:lpstr>Game theory and Nash equilibrium</vt:lpstr>
      <vt:lpstr>Bertrand Competition</vt:lpstr>
      <vt:lpstr>Bertrand Competition</vt:lpstr>
      <vt:lpstr>Bertrand Competition</vt:lpstr>
      <vt:lpstr>Bertrand Competition</vt:lpstr>
      <vt:lpstr>Cournot competition: Example 1</vt:lpstr>
      <vt:lpstr>Cournot competition: Example 1</vt:lpstr>
      <vt:lpstr>Cournot competition: Example 1</vt:lpstr>
      <vt:lpstr>Cournot competition: Example 1</vt:lpstr>
      <vt:lpstr>Let’s play the Cournot game!</vt:lpstr>
      <vt:lpstr>Cournot competition: Example 1</vt:lpstr>
      <vt:lpstr>Cournot competition: Example 2</vt:lpstr>
      <vt:lpstr>Cournot competition: Example 2</vt:lpstr>
      <vt:lpstr>Cournot competition: Example 2</vt:lpstr>
      <vt:lpstr>Cournot competition: Example 2</vt:lpstr>
      <vt:lpstr>Other competition models</vt:lpstr>
      <vt:lpstr>Conclusions on imperfect competition</vt:lpstr>
      <vt:lpstr>PowerPoint Presentation</vt:lpstr>
      <vt:lpstr>Options for the consumers</vt:lpstr>
      <vt:lpstr>Options for the consumers</vt:lpstr>
      <vt:lpstr>Choosing a contract</vt:lpstr>
      <vt:lpstr>Buying at the spot price</vt:lpstr>
      <vt:lpstr>PowerPoint Presentation</vt:lpstr>
      <vt:lpstr>The retailer’s perspective</vt:lpstr>
      <vt:lpstr>PowerPoint Presentation</vt:lpstr>
      <vt:lpstr>Example: pumped storage hydro plant</vt:lpstr>
      <vt:lpstr>Example</vt:lpstr>
      <vt:lpstr>Example</vt:lpstr>
    </vt:vector>
  </TitlesOfParts>
  <Company>UMIST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Special Case of Electricity Markets</dc:title>
  <dc:creator>Daniel Kirschen</dc:creator>
  <cp:lastModifiedBy>Daniel Kirschen</cp:lastModifiedBy>
  <cp:revision>94</cp:revision>
  <cp:lastPrinted>2008-12-15T11:34:29Z</cp:lastPrinted>
  <dcterms:created xsi:type="dcterms:W3CDTF">2003-03-21T09:10:59Z</dcterms:created>
  <dcterms:modified xsi:type="dcterms:W3CDTF">2012-07-19T04:00:15Z</dcterms:modified>
</cp:coreProperties>
</file>